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0" r:id="rId1"/>
  </p:sldMasterIdLst>
  <p:notesMasterIdLst>
    <p:notesMasterId r:id="rId22"/>
  </p:notesMasterIdLst>
  <p:sldIdLst>
    <p:sldId id="257" r:id="rId2"/>
    <p:sldId id="263" r:id="rId3"/>
    <p:sldId id="267" r:id="rId4"/>
    <p:sldId id="295" r:id="rId5"/>
    <p:sldId id="296" r:id="rId6"/>
    <p:sldId id="340" r:id="rId7"/>
    <p:sldId id="361" r:id="rId8"/>
    <p:sldId id="298" r:id="rId9"/>
    <p:sldId id="299" r:id="rId10"/>
    <p:sldId id="278" r:id="rId11"/>
    <p:sldId id="362" r:id="rId12"/>
    <p:sldId id="301" r:id="rId13"/>
    <p:sldId id="300" r:id="rId14"/>
    <p:sldId id="360" r:id="rId15"/>
    <p:sldId id="363" r:id="rId16"/>
    <p:sldId id="365" r:id="rId17"/>
    <p:sldId id="366" r:id="rId18"/>
    <p:sldId id="367" r:id="rId19"/>
    <p:sldId id="303" r:id="rId20"/>
    <p:sldId id="30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0" autoAdjust="0"/>
    <p:restoredTop sz="86410" autoAdjust="0"/>
  </p:normalViewPr>
  <p:slideViewPr>
    <p:cSldViewPr>
      <p:cViewPr varScale="1">
        <p:scale>
          <a:sx n="67" d="100"/>
          <a:sy n="67" d="100"/>
        </p:scale>
        <p:origin x="-11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AEB05-A88E-4E4E-8B60-E44B8C448492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1B6E1-E0D3-465D-B802-E1CC55F0C8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024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1AC670A-81F3-49CA-9501-FD69A4F6328B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699698-F235-41AE-8B48-C153F8A654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496944" cy="612068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 fontScale="85000" lnSpcReduction="20000"/>
          </a:bodyPr>
          <a:lstStyle/>
          <a:p>
            <a:pPr algn="ctr"/>
            <a:r>
              <a:rPr lang="uk-UA" sz="2600" b="1" dirty="0" smtClean="0">
                <a:solidFill>
                  <a:srgbClr val="7030A0"/>
                </a:solidFill>
              </a:rPr>
              <a:t>МІНІСТЕРСТВО ВНУТРІШНІХ СПРАВ</a:t>
            </a:r>
          </a:p>
          <a:p>
            <a:pPr algn="ctr"/>
            <a:r>
              <a:rPr lang="uk-UA" sz="2600" b="1" dirty="0" smtClean="0">
                <a:solidFill>
                  <a:srgbClr val="7030A0"/>
                </a:solidFill>
              </a:rPr>
              <a:t>НАЦІОНАЛЬНА АКАДЕМІЯ ВНУТРІШНІХ СПРАВ </a:t>
            </a:r>
            <a:endParaRPr lang="en-US" sz="2600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uk-UA" sz="2600" b="1" dirty="0" smtClean="0">
                <a:solidFill>
                  <a:srgbClr val="0070C0"/>
                </a:solidFill>
              </a:rPr>
              <a:t>Навчально-науковий інститут № 1</a:t>
            </a:r>
          </a:p>
          <a:p>
            <a:pPr marL="0" indent="0" algn="ctr">
              <a:buNone/>
            </a:pPr>
            <a:r>
              <a:rPr lang="uk-UA" sz="2600" b="1" dirty="0" smtClean="0">
                <a:solidFill>
                  <a:srgbClr val="0070C0"/>
                </a:solidFill>
              </a:rPr>
              <a:t>Кафедра досудового розслідування</a:t>
            </a:r>
          </a:p>
          <a:p>
            <a:pPr marL="0" indent="0" algn="ctr">
              <a:buNone/>
            </a:pPr>
            <a:endParaRPr lang="uk-UA" b="1" dirty="0" smtClean="0"/>
          </a:p>
          <a:p>
            <a:pPr marL="0" indent="0" algn="ctr">
              <a:buNone/>
            </a:pPr>
            <a:endParaRPr lang="uk-UA" b="1" dirty="0" smtClean="0"/>
          </a:p>
          <a:p>
            <a:pPr marL="0" indent="0" algn="ctr">
              <a:buNone/>
            </a:pPr>
            <a:r>
              <a:rPr lang="uk-UA" b="1" dirty="0" smtClean="0">
                <a:solidFill>
                  <a:srgbClr val="7030A0"/>
                </a:solidFill>
              </a:rPr>
              <a:t> 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ЛЕКЦІЯ</a:t>
            </a:r>
          </a:p>
          <a:p>
            <a:pPr algn="ctr"/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 навчальної дисципліни</a:t>
            </a:r>
            <a:endParaRPr lang="ru-R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«СУДОВІ ТА ПРАВООХОРОННІ ОРГАНИ  УКРАЇНИ»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uk-UA" b="1" dirty="0"/>
              <a:t> </a:t>
            </a:r>
            <a:endParaRPr lang="uk-UA" b="1" dirty="0" smtClean="0"/>
          </a:p>
          <a:p>
            <a:pPr algn="ctr"/>
            <a:endParaRPr lang="uk-UA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Тема 6.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lnSpc>
                <a:spcPct val="120000"/>
              </a:lnSpc>
            </a:pPr>
            <a:r>
              <a:rPr lang="uk-UA" sz="3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ОРГАНИ </a:t>
            </a:r>
            <a:r>
              <a:rPr lang="uk-UA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ДОСУДОВОГО </a:t>
            </a:r>
            <a:r>
              <a:rPr lang="uk-UA" sz="3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РОЗСЛІДУВАННЯ </a:t>
            </a:r>
            <a:r>
              <a:rPr lang="uk-UA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УКРАЇНІ</a:t>
            </a:r>
            <a:endParaRPr lang="ru-RU" sz="3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uk-UA" b="1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  <a:p>
            <a:pPr marL="45720" indent="0">
              <a:buNone/>
            </a:pPr>
            <a:endParaRPr lang="ru-RU" sz="2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uk-UA" dirty="0"/>
          </a:p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Київ 2018</a:t>
            </a:r>
            <a:endParaRPr lang="ru-RU" sz="2800" b="1" dirty="0" smtClean="0">
              <a:solidFill>
                <a:srgbClr val="7030A0"/>
              </a:solidFill>
            </a:endParaRPr>
          </a:p>
          <a:p>
            <a:pPr algn="ctr"/>
            <a:endParaRPr lang="ru-RU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5511324"/>
            <a:ext cx="1512168" cy="101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ANd9GcQNSqqoV6uLZvkpdeKMu_U9E4R_X8heoj9weV-GVyz5wZNSSMn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03" y="116632"/>
            <a:ext cx="1022939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8" descr="gerb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16632"/>
            <a:ext cx="1080120" cy="8780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FFFF00">
                <a:alpha val="50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260648"/>
            <a:ext cx="83529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750" indent="-85725" algn="just"/>
            <a:r>
              <a:rPr lang="uk-UA" sz="2800" b="1" i="1" dirty="0" smtClean="0">
                <a:solidFill>
                  <a:srgbClr val="7030A0"/>
                </a:solidFill>
              </a:rPr>
              <a:t>Слідчі працюють у тісному контакті з </a:t>
            </a:r>
            <a:r>
              <a:rPr lang="uk-UA" sz="2800" b="1" i="1" dirty="0" smtClean="0">
                <a:solidFill>
                  <a:srgbClr val="0070C0"/>
                </a:solidFill>
              </a:rPr>
              <a:t>оперативними підрозділами:</a:t>
            </a:r>
          </a:p>
          <a:p>
            <a:pPr marL="542925" indent="-185738" algn="just">
              <a:buFont typeface="Wingdings" pitchFamily="2" charset="2"/>
              <a:buChar char="Ø"/>
            </a:pPr>
            <a:r>
              <a:rPr lang="uk-UA" sz="2800" b="1" dirty="0" smtClean="0">
                <a:solidFill>
                  <a:srgbClr val="002060"/>
                </a:solidFill>
              </a:rPr>
              <a:t> </a:t>
            </a:r>
            <a:r>
              <a:rPr lang="uk-UA" sz="2800" dirty="0" smtClean="0">
                <a:solidFill>
                  <a:srgbClr val="002060"/>
                </a:solidFill>
              </a:rPr>
              <a:t>органів </a:t>
            </a:r>
            <a:r>
              <a:rPr lang="uk-UA" sz="2800" dirty="0">
                <a:solidFill>
                  <a:srgbClr val="002060"/>
                </a:solidFill>
              </a:rPr>
              <a:t>Н</a:t>
            </a:r>
            <a:r>
              <a:rPr lang="uk-UA" sz="2800" dirty="0" smtClean="0">
                <a:solidFill>
                  <a:srgbClr val="002060"/>
                </a:solidFill>
              </a:rPr>
              <a:t>аціональної поліції, </a:t>
            </a:r>
            <a:endParaRPr lang="ru-RU" sz="2800" dirty="0" smtClean="0">
              <a:solidFill>
                <a:srgbClr val="002060"/>
              </a:solidFill>
            </a:endParaRPr>
          </a:p>
          <a:p>
            <a:pPr marL="542925" indent="-185738" algn="just">
              <a:buFont typeface="Wingdings" pitchFamily="2" charset="2"/>
              <a:buChar char="Ø"/>
            </a:pPr>
            <a:r>
              <a:rPr lang="uk-UA" sz="2800" dirty="0" smtClean="0">
                <a:solidFill>
                  <a:srgbClr val="002060"/>
                </a:solidFill>
              </a:rPr>
              <a:t> органів </a:t>
            </a:r>
            <a:r>
              <a:rPr lang="uk-UA" sz="2800" dirty="0">
                <a:solidFill>
                  <a:srgbClr val="002060"/>
                </a:solidFill>
              </a:rPr>
              <a:t>безпеки</a:t>
            </a:r>
            <a:r>
              <a:rPr lang="uk-UA" sz="2800" dirty="0" smtClean="0">
                <a:solidFill>
                  <a:srgbClr val="002060"/>
                </a:solidFill>
              </a:rPr>
              <a:t>,</a:t>
            </a:r>
          </a:p>
          <a:p>
            <a:pPr marL="542925" indent="-185738" algn="just">
              <a:buFont typeface="Wingdings" pitchFamily="2" charset="2"/>
              <a:buChar char="Ø"/>
            </a:pPr>
            <a:r>
              <a:rPr lang="uk-UA" sz="2800" dirty="0" smtClean="0">
                <a:solidFill>
                  <a:srgbClr val="002060"/>
                </a:solidFill>
              </a:rPr>
              <a:t> Національного антикорупційного бюро України, </a:t>
            </a:r>
            <a:endParaRPr lang="ru-RU" sz="2800" dirty="0" smtClean="0">
              <a:solidFill>
                <a:srgbClr val="002060"/>
              </a:solidFill>
            </a:endParaRPr>
          </a:p>
          <a:p>
            <a:pPr marL="542925" indent="-185738" algn="just">
              <a:buFont typeface="Wingdings" pitchFamily="2" charset="2"/>
              <a:buChar char="Ø"/>
            </a:pPr>
            <a:r>
              <a:rPr lang="uk-UA" sz="2800" dirty="0" smtClean="0">
                <a:solidFill>
                  <a:srgbClr val="002060"/>
                </a:solidFill>
              </a:rPr>
              <a:t> Державного бюро розслідувань,</a:t>
            </a:r>
          </a:p>
          <a:p>
            <a:pPr marL="542925" indent="-185738" algn="just">
              <a:buFont typeface="Wingdings" pitchFamily="2" charset="2"/>
              <a:buChar char="Ø"/>
            </a:pPr>
            <a:r>
              <a:rPr lang="uk-UA" sz="2800" dirty="0" smtClean="0">
                <a:solidFill>
                  <a:srgbClr val="002060"/>
                </a:solidFill>
              </a:rPr>
              <a:t> органів</a:t>
            </a:r>
            <a:r>
              <a:rPr lang="uk-UA" sz="2800" dirty="0">
                <a:solidFill>
                  <a:srgbClr val="002060"/>
                </a:solidFill>
              </a:rPr>
              <a:t>, що здійснюють контроль за додержанням податкового і митного законодавства, </a:t>
            </a:r>
            <a:endParaRPr lang="ru-RU" sz="2800" dirty="0">
              <a:solidFill>
                <a:srgbClr val="002060"/>
              </a:solidFill>
            </a:endParaRPr>
          </a:p>
          <a:p>
            <a:pPr marL="542925" indent="-185738" algn="just">
              <a:buFont typeface="Wingdings" pitchFamily="2" charset="2"/>
              <a:buChar char="Ø"/>
            </a:pPr>
            <a:r>
              <a:rPr lang="uk-UA" sz="2800" dirty="0" smtClean="0">
                <a:solidFill>
                  <a:srgbClr val="002060"/>
                </a:solidFill>
              </a:rPr>
              <a:t> органів </a:t>
            </a:r>
            <a:r>
              <a:rPr lang="uk-UA" sz="2800" dirty="0">
                <a:solidFill>
                  <a:srgbClr val="002060"/>
                </a:solidFill>
              </a:rPr>
              <a:t>Державної </a:t>
            </a:r>
            <a:r>
              <a:rPr lang="uk-UA" sz="2800" dirty="0" smtClean="0">
                <a:solidFill>
                  <a:srgbClr val="002060"/>
                </a:solidFill>
              </a:rPr>
              <a:t>кримінально-виконавчої </a:t>
            </a:r>
            <a:r>
              <a:rPr lang="uk-UA" sz="2800" dirty="0">
                <a:solidFill>
                  <a:srgbClr val="002060"/>
                </a:solidFill>
              </a:rPr>
              <a:t>служби України, </a:t>
            </a:r>
            <a:endParaRPr lang="ru-RU" sz="2800" dirty="0">
              <a:solidFill>
                <a:srgbClr val="002060"/>
              </a:solidFill>
            </a:endParaRPr>
          </a:p>
          <a:p>
            <a:pPr marL="542925" indent="-185738" algn="just">
              <a:buFont typeface="Wingdings" pitchFamily="2" charset="2"/>
              <a:buChar char="Ø"/>
            </a:pPr>
            <a:r>
              <a:rPr lang="uk-UA" sz="2800" dirty="0" smtClean="0">
                <a:solidFill>
                  <a:srgbClr val="002060"/>
                </a:solidFill>
              </a:rPr>
              <a:t> органів </a:t>
            </a:r>
            <a:r>
              <a:rPr lang="uk-UA" sz="2800" dirty="0">
                <a:solidFill>
                  <a:srgbClr val="002060"/>
                </a:solidFill>
              </a:rPr>
              <a:t>Державної прикордонної служби </a:t>
            </a:r>
            <a:r>
              <a:rPr lang="uk-UA" sz="2800" dirty="0" smtClean="0">
                <a:solidFill>
                  <a:srgbClr val="002060"/>
                </a:solidFill>
              </a:rPr>
              <a:t>України. 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4" name="Объект 4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16633"/>
            <a:ext cx="1440159" cy="10801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0245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2809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Питання 3. </a:t>
            </a:r>
          </a:p>
          <a:p>
            <a:pPr algn="ctr"/>
            <a:endParaRPr lang="uk-UA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uk-U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СТАТУС СЛІДЧОГО. ВИМОГИ, ЩО СТАВЛЯТЬСЯ ДО КАНДИДАТІВ НА ПОСАДУ СЛІДЧОГО</a:t>
            </a:r>
          </a:p>
        </p:txBody>
      </p:sp>
      <p:pic>
        <p:nvPicPr>
          <p:cNvPr id="4" name="Объект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852936"/>
            <a:ext cx="3374031" cy="2832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23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8864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88640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71575" indent="-1171575" algn="ctr"/>
            <a:r>
              <a:rPr lang="uk-UA" sz="2800" b="1" dirty="0" smtClean="0">
                <a:solidFill>
                  <a:srgbClr val="002060"/>
                </a:solidFill>
              </a:rPr>
              <a:t> Загальними </a:t>
            </a:r>
            <a:r>
              <a:rPr lang="uk-UA" sz="2800" b="1" dirty="0">
                <a:solidFill>
                  <a:srgbClr val="002060"/>
                </a:solidFill>
              </a:rPr>
              <a:t>вимогами до слідчих усіх зазначених відомств є: </a:t>
            </a:r>
            <a:endParaRPr lang="uk-UA" sz="28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Wingdings" pitchFamily="2" charset="2"/>
              <a:buChar char="v"/>
            </a:pPr>
            <a:r>
              <a:rPr lang="uk-UA" sz="2800" b="1" i="1" dirty="0" smtClean="0">
                <a:solidFill>
                  <a:srgbClr val="FFC000"/>
                </a:solidFill>
              </a:rPr>
              <a:t>громадянство </a:t>
            </a:r>
            <a:r>
              <a:rPr lang="uk-UA" sz="2800" b="1" i="1" dirty="0">
                <a:solidFill>
                  <a:srgbClr val="FFC000"/>
                </a:solidFill>
              </a:rPr>
              <a:t>України </a:t>
            </a:r>
            <a:endParaRPr lang="ru-RU" sz="2800" dirty="0">
              <a:solidFill>
                <a:srgbClr val="FFC000"/>
              </a:solidFill>
            </a:endParaRPr>
          </a:p>
          <a:p>
            <a:r>
              <a:rPr lang="uk-UA" sz="2800" b="1" i="1" dirty="0">
                <a:solidFill>
                  <a:srgbClr val="002060"/>
                </a:solidFill>
              </a:rPr>
              <a:t>та</a:t>
            </a:r>
            <a:r>
              <a:rPr lang="uk-UA" sz="2800" b="1" i="1" dirty="0">
                <a:solidFill>
                  <a:srgbClr val="FFC000"/>
                </a:solidFill>
              </a:rPr>
              <a:t> наявність необхідних ділових і моральних якостей. </a:t>
            </a:r>
            <a:endParaRPr lang="ru-RU" sz="2800" dirty="0">
              <a:solidFill>
                <a:srgbClr val="FFC000"/>
              </a:solidFill>
            </a:endParaRPr>
          </a:p>
          <a:p>
            <a:pPr indent="442913" algn="just"/>
            <a:r>
              <a:rPr lang="uk-UA" sz="2800" dirty="0">
                <a:solidFill>
                  <a:srgbClr val="002060"/>
                </a:solidFill>
              </a:rPr>
              <a:t>Додаткові вимоги встановлюються з урахуванням специфіки роботи відповідних органів. Так, від співробітників </a:t>
            </a:r>
            <a:r>
              <a:rPr lang="uk-UA" sz="2800" dirty="0" smtClean="0">
                <a:solidFill>
                  <a:srgbClr val="002060"/>
                </a:solidFill>
              </a:rPr>
              <a:t>Національної поліції, </a:t>
            </a:r>
            <a:r>
              <a:rPr lang="uk-UA" sz="2800" dirty="0">
                <a:solidFill>
                  <a:srgbClr val="002060"/>
                </a:solidFill>
              </a:rPr>
              <a:t>СБУ та податкової </a:t>
            </a:r>
            <a:r>
              <a:rPr lang="uk-UA" sz="2800" dirty="0" smtClean="0">
                <a:solidFill>
                  <a:srgbClr val="002060"/>
                </a:solidFill>
              </a:rPr>
              <a:t>міліції </a:t>
            </a:r>
            <a:r>
              <a:rPr lang="uk-UA" sz="2800" dirty="0">
                <a:solidFill>
                  <a:srgbClr val="002060"/>
                </a:solidFill>
              </a:rPr>
              <a:t>вимагається </a:t>
            </a:r>
            <a:r>
              <a:rPr lang="uk-UA" sz="2800" b="1" i="1" dirty="0">
                <a:solidFill>
                  <a:srgbClr val="002060"/>
                </a:solidFill>
              </a:rPr>
              <a:t>належний стан </a:t>
            </a:r>
            <a:r>
              <a:rPr lang="uk-UA" sz="2800" b="1" i="1" dirty="0" smtClean="0">
                <a:solidFill>
                  <a:srgbClr val="002060"/>
                </a:solidFill>
              </a:rPr>
              <a:t>здоров’я</a:t>
            </a:r>
            <a:r>
              <a:rPr lang="uk-UA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  <a:p>
            <a:pPr algn="just"/>
            <a:r>
              <a:rPr lang="uk-UA" sz="2800" dirty="0">
                <a:solidFill>
                  <a:srgbClr val="002060"/>
                </a:solidFill>
              </a:rPr>
              <a:t>Необхідність</a:t>
            </a:r>
            <a:r>
              <a:rPr lang="uk-UA" sz="2800" dirty="0"/>
              <a:t> </a:t>
            </a:r>
            <a:r>
              <a:rPr lang="uk-UA" sz="2800" b="1" i="1" dirty="0">
                <a:solidFill>
                  <a:srgbClr val="FFC000"/>
                </a:solidFill>
              </a:rPr>
              <a:t>наявності вищої юридичної </a:t>
            </a:r>
            <a:r>
              <a:rPr lang="uk-UA" sz="2800" b="1" i="1" dirty="0" smtClean="0">
                <a:solidFill>
                  <a:srgbClr val="FFC000"/>
                </a:solidFill>
              </a:rPr>
              <a:t>освіти, тощо. </a:t>
            </a:r>
            <a:endParaRPr lang="ru-RU" sz="2800" dirty="0">
              <a:solidFill>
                <a:srgbClr val="FFC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44" b="7944"/>
          <a:stretch>
            <a:fillRect/>
          </a:stretch>
        </p:blipFill>
        <p:spPr>
          <a:xfrm>
            <a:off x="3267273" y="5013176"/>
            <a:ext cx="2681461" cy="1727519"/>
          </a:xfrm>
          <a:prstGeom prst="roundRect">
            <a:avLst>
              <a:gd name="adj" fmla="val 0"/>
            </a:avLst>
          </a:prstGeom>
        </p:spPr>
      </p:pic>
    </p:spTree>
    <p:extLst>
      <p:ext uri="{BB962C8B-B14F-4D97-AF65-F5344CB8AC3E}">
        <p14:creationId xmlns:p14="http://schemas.microsoft.com/office/powerpoint/2010/main" val="233614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88640"/>
            <a:ext cx="8424936" cy="6048672"/>
          </a:xfrm>
        </p:spPr>
        <p:txBody>
          <a:bodyPr>
            <a:noAutofit/>
          </a:bodyPr>
          <a:lstStyle/>
          <a:p>
            <a:pPr marL="0" indent="715963" algn="just"/>
            <a:r>
              <a:rPr lang="uk-UA" sz="2600" b="1" dirty="0" smtClean="0">
                <a:solidFill>
                  <a:srgbClr val="002060"/>
                </a:solidFill>
              </a:rPr>
              <a:t>Слідчий </a:t>
            </a:r>
            <a:r>
              <a:rPr lang="uk-UA" sz="2600" b="1" dirty="0">
                <a:solidFill>
                  <a:srgbClr val="002060"/>
                </a:solidFill>
              </a:rPr>
              <a:t>відповідно до ст. 40 КПК уповноважений</a:t>
            </a:r>
            <a:r>
              <a:rPr lang="uk-UA" sz="2600" dirty="0">
                <a:solidFill>
                  <a:srgbClr val="002060"/>
                </a:solidFill>
              </a:rPr>
              <a:t>: </a:t>
            </a:r>
            <a:endParaRPr lang="ru-RU" sz="2600" dirty="0">
              <a:solidFill>
                <a:srgbClr val="002060"/>
              </a:solidFill>
            </a:endParaRPr>
          </a:p>
          <a:p>
            <a:pPr marL="0" indent="357188" algn="just"/>
            <a:r>
              <a:rPr lang="uk-UA" sz="2600" b="1" dirty="0">
                <a:solidFill>
                  <a:srgbClr val="0070C0"/>
                </a:solidFill>
              </a:rPr>
              <a:t>1) </a:t>
            </a:r>
            <a:r>
              <a:rPr lang="uk-UA" sz="2600" dirty="0">
                <a:solidFill>
                  <a:srgbClr val="7030A0"/>
                </a:solidFill>
              </a:rPr>
              <a:t>починати досудове розслідування за наявності підстав, передбачених КПК; </a:t>
            </a:r>
            <a:endParaRPr lang="ru-RU" sz="2600" dirty="0">
              <a:solidFill>
                <a:srgbClr val="7030A0"/>
              </a:solidFill>
            </a:endParaRPr>
          </a:p>
          <a:p>
            <a:pPr marL="0" indent="357188" algn="just"/>
            <a:r>
              <a:rPr lang="uk-UA" sz="2600" b="1" dirty="0">
                <a:solidFill>
                  <a:srgbClr val="0070C0"/>
                </a:solidFill>
              </a:rPr>
              <a:t>2) </a:t>
            </a:r>
            <a:r>
              <a:rPr lang="uk-UA" sz="2600" dirty="0">
                <a:solidFill>
                  <a:srgbClr val="7030A0"/>
                </a:solidFill>
              </a:rPr>
              <a:t>проводити слідчі (розшукові) дії та негласні слідчі (розшукові) дії у випадках, установлених КПК; </a:t>
            </a:r>
            <a:endParaRPr lang="ru-RU" sz="2600" dirty="0">
              <a:solidFill>
                <a:srgbClr val="7030A0"/>
              </a:solidFill>
            </a:endParaRPr>
          </a:p>
          <a:p>
            <a:pPr marL="0" indent="357188" algn="just"/>
            <a:r>
              <a:rPr lang="uk-UA" sz="2600" b="1" dirty="0">
                <a:solidFill>
                  <a:srgbClr val="0070C0"/>
                </a:solidFill>
              </a:rPr>
              <a:t>3) </a:t>
            </a:r>
            <a:r>
              <a:rPr lang="uk-UA" sz="2600" dirty="0">
                <a:solidFill>
                  <a:srgbClr val="7030A0"/>
                </a:solidFill>
              </a:rPr>
              <a:t>доручати проведення слідчих (розшукових) дій та негласних слідчих (розшукових) дій відповідним оперативним підрозділам; </a:t>
            </a:r>
            <a:endParaRPr lang="ru-RU" sz="2600" dirty="0">
              <a:solidFill>
                <a:srgbClr val="7030A0"/>
              </a:solidFill>
            </a:endParaRPr>
          </a:p>
          <a:p>
            <a:pPr marL="0" indent="357188" algn="just"/>
            <a:r>
              <a:rPr lang="uk-UA" sz="2600" b="1" dirty="0">
                <a:solidFill>
                  <a:srgbClr val="0070C0"/>
                </a:solidFill>
              </a:rPr>
              <a:t>4) </a:t>
            </a:r>
            <a:r>
              <a:rPr lang="uk-UA" sz="2600" b="1" dirty="0" smtClean="0">
                <a:solidFill>
                  <a:srgbClr val="0070C0"/>
                </a:solidFill>
              </a:rPr>
              <a:t> </a:t>
            </a:r>
            <a:r>
              <a:rPr lang="uk-UA" sz="2600" dirty="0">
                <a:solidFill>
                  <a:srgbClr val="7030A0"/>
                </a:solidFill>
              </a:rPr>
              <a:t>звертатися за погодженням із прокурором до слідчого судді з клопотаннями про застосування заходів забезпечення кримінального провадження, проведення слідчих (розшукових) дій та негласних слідчих (розшукових) дій; </a:t>
            </a:r>
            <a:endParaRPr lang="ru-RU" sz="2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28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1816" y="188640"/>
            <a:ext cx="85689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uk-UA" sz="2600" b="1" dirty="0">
                <a:solidFill>
                  <a:srgbClr val="0070C0"/>
                </a:solidFill>
              </a:rPr>
              <a:t>5</a:t>
            </a:r>
            <a:r>
              <a:rPr lang="uk-UA" sz="2600" b="1" dirty="0" smtClean="0">
                <a:solidFill>
                  <a:srgbClr val="0070C0"/>
                </a:solidFill>
              </a:rPr>
              <a:t>) </a:t>
            </a:r>
            <a:r>
              <a:rPr lang="uk-UA" sz="2600" dirty="0">
                <a:solidFill>
                  <a:srgbClr val="7030A0"/>
                </a:solidFill>
              </a:rPr>
              <a:t>повідомляти за погодженням із прокурором особі про підозру; </a:t>
            </a:r>
            <a:endParaRPr lang="ru-RU" sz="2600" dirty="0">
              <a:solidFill>
                <a:srgbClr val="7030A0"/>
              </a:solidFill>
            </a:endParaRPr>
          </a:p>
          <a:p>
            <a:pPr indent="357188" algn="just"/>
            <a:endParaRPr lang="uk-UA" sz="2600" dirty="0" smtClean="0">
              <a:solidFill>
                <a:srgbClr val="7030A0"/>
              </a:solidFill>
            </a:endParaRPr>
          </a:p>
          <a:p>
            <a:pPr indent="357188" algn="just"/>
            <a:r>
              <a:rPr lang="uk-UA" sz="2600" b="1" dirty="0">
                <a:solidFill>
                  <a:srgbClr val="0070C0"/>
                </a:solidFill>
              </a:rPr>
              <a:t>6</a:t>
            </a:r>
            <a:r>
              <a:rPr lang="uk-UA" sz="2600" b="1" dirty="0" smtClean="0">
                <a:solidFill>
                  <a:srgbClr val="0070C0"/>
                </a:solidFill>
              </a:rPr>
              <a:t>) </a:t>
            </a:r>
            <a:r>
              <a:rPr lang="uk-UA" sz="2600" dirty="0">
                <a:solidFill>
                  <a:srgbClr val="7030A0"/>
                </a:solidFill>
              </a:rPr>
              <a:t>за результатами розслідування складати обвинувальний акт, клопотання про застосування примусових заходів медичного або виховного характеру та подавати їх прокурору на затвердження; </a:t>
            </a:r>
            <a:endParaRPr lang="ru-RU" sz="2600" dirty="0">
              <a:solidFill>
                <a:srgbClr val="7030A0"/>
              </a:solidFill>
            </a:endParaRPr>
          </a:p>
          <a:p>
            <a:pPr indent="357188" algn="just"/>
            <a:endParaRPr lang="uk-UA" sz="2600" dirty="0" smtClean="0">
              <a:solidFill>
                <a:srgbClr val="7030A0"/>
              </a:solidFill>
            </a:endParaRPr>
          </a:p>
          <a:p>
            <a:pPr indent="357188" algn="just"/>
            <a:r>
              <a:rPr lang="uk-UA" sz="2600" b="1" dirty="0">
                <a:solidFill>
                  <a:srgbClr val="0070C0"/>
                </a:solidFill>
              </a:rPr>
              <a:t>7</a:t>
            </a:r>
            <a:r>
              <a:rPr lang="uk-UA" sz="2600" b="1" dirty="0" smtClean="0">
                <a:solidFill>
                  <a:srgbClr val="0070C0"/>
                </a:solidFill>
              </a:rPr>
              <a:t>) </a:t>
            </a:r>
            <a:r>
              <a:rPr lang="uk-UA" sz="2600" dirty="0">
                <a:solidFill>
                  <a:srgbClr val="7030A0"/>
                </a:solidFill>
              </a:rPr>
              <a:t>приймати процесуальні рішення у випадках, передбачених КПК, у тому числі щодо закриття кримінального провадження за наявності підстав; здійснювати інші повноваження, передбачені КПК.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082287"/>
            <a:ext cx="2448272" cy="1620732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5082287"/>
            <a:ext cx="2376264" cy="16207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533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9592"/>
            <a:ext cx="81369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Питання </a:t>
            </a: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4. </a:t>
            </a:r>
            <a:endParaRPr lang="uk-UA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uk-UA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СЛІДЧИЙ </a:t>
            </a:r>
            <a:r>
              <a:rPr lang="uk-UA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АПАРАТ, ЙОГО </a:t>
            </a:r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СТРУКТУРА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Picture 18" descr="gerb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561"/>
            <a:ext cx="1368152" cy="11623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FFFF00">
                <a:alpha val="50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284984"/>
            <a:ext cx="7198579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47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2382" y="476672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225" algn="just"/>
            <a:r>
              <a:rPr lang="uk-UA" sz="2800" b="1" i="1" dirty="0" smtClean="0">
                <a:solidFill>
                  <a:srgbClr val="7030A0"/>
                </a:solidFill>
              </a:rPr>
              <a:t>У Національній </a:t>
            </a:r>
            <a:r>
              <a:rPr lang="uk-UA" sz="2800" b="1" i="1" dirty="0">
                <a:solidFill>
                  <a:srgbClr val="7030A0"/>
                </a:solidFill>
              </a:rPr>
              <a:t>поліції,</a:t>
            </a:r>
            <a:r>
              <a:rPr lang="uk-UA" sz="2800" b="1" dirty="0">
                <a:solidFill>
                  <a:srgbClr val="7030A0"/>
                </a:solidFill>
              </a:rPr>
              <a:t> </a:t>
            </a:r>
            <a:r>
              <a:rPr lang="uk-UA" sz="2800" dirty="0">
                <a:solidFill>
                  <a:srgbClr val="7030A0"/>
                </a:solidFill>
              </a:rPr>
              <a:t>яка є складовою </a:t>
            </a:r>
            <a:r>
              <a:rPr lang="uk-UA" sz="2800" dirty="0" smtClean="0">
                <a:solidFill>
                  <a:srgbClr val="7030A0"/>
                </a:solidFill>
              </a:rPr>
              <a:t>Міністерства </a:t>
            </a:r>
            <a:r>
              <a:rPr lang="uk-UA" sz="2800" dirty="0">
                <a:solidFill>
                  <a:srgbClr val="7030A0"/>
                </a:solidFill>
              </a:rPr>
              <a:t>внутрішніх справ України</a:t>
            </a:r>
            <a:r>
              <a:rPr lang="uk-UA" sz="2800" b="1" dirty="0">
                <a:solidFill>
                  <a:srgbClr val="7030A0"/>
                </a:solidFill>
              </a:rPr>
              <a:t> функціонують: </a:t>
            </a:r>
            <a:endParaRPr lang="uk-UA" sz="2800" b="1" dirty="0" smtClean="0">
              <a:solidFill>
                <a:srgbClr val="7030A0"/>
              </a:solidFill>
            </a:endParaRPr>
          </a:p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  </a:t>
            </a:r>
            <a:endParaRPr lang="ru-RU" sz="2800" dirty="0">
              <a:solidFill>
                <a:srgbClr val="7030A0"/>
              </a:solidFill>
            </a:endParaRPr>
          </a:p>
          <a:p>
            <a:pPr algn="just" fontAlgn="base"/>
            <a:r>
              <a:rPr lang="ru-RU" sz="2800" b="1" dirty="0">
                <a:solidFill>
                  <a:srgbClr val="FFC000"/>
                </a:solidFill>
              </a:rPr>
              <a:t>1</a:t>
            </a:r>
            <a:r>
              <a:rPr lang="uk-UA" sz="2800" b="1" dirty="0">
                <a:solidFill>
                  <a:srgbClr val="FFC000"/>
                </a:solidFill>
              </a:rPr>
              <a:t>) </a:t>
            </a:r>
            <a:r>
              <a:rPr lang="uk-UA" sz="2800" dirty="0">
                <a:solidFill>
                  <a:srgbClr val="0070C0"/>
                </a:solidFill>
              </a:rPr>
              <a:t>Головне слідче управління Національної поліції (далі – ГСУ);</a:t>
            </a:r>
            <a:endParaRPr lang="ru-RU" sz="2800" dirty="0">
              <a:solidFill>
                <a:srgbClr val="0070C0"/>
              </a:solidFill>
            </a:endParaRPr>
          </a:p>
          <a:p>
            <a:pPr algn="just" fontAlgn="base"/>
            <a:r>
              <a:rPr lang="uk-UA" sz="2800" b="1" dirty="0">
                <a:solidFill>
                  <a:srgbClr val="FFC000"/>
                </a:solidFill>
              </a:rPr>
              <a:t>2)</a:t>
            </a:r>
            <a:r>
              <a:rPr lang="uk-UA" sz="2800" dirty="0">
                <a:solidFill>
                  <a:srgbClr val="FFC000"/>
                </a:solidFill>
              </a:rPr>
              <a:t> </a:t>
            </a:r>
            <a:r>
              <a:rPr lang="uk-UA" sz="2800" dirty="0">
                <a:solidFill>
                  <a:srgbClr val="0070C0"/>
                </a:solidFill>
              </a:rPr>
              <a:t>слідчі управління головних управлінь Національної поліції в Автономній Республіці Крим та місті Севастополі, областях та місті Києві (далі – слідчі управління);</a:t>
            </a:r>
            <a:endParaRPr lang="ru-RU" sz="2800" dirty="0">
              <a:solidFill>
                <a:srgbClr val="0070C0"/>
              </a:solidFill>
            </a:endParaRPr>
          </a:p>
          <a:p>
            <a:pPr algn="just"/>
            <a:r>
              <a:rPr lang="uk-UA" sz="2800" b="1" dirty="0">
                <a:solidFill>
                  <a:srgbClr val="FFC000"/>
                </a:solidFill>
              </a:rPr>
              <a:t>3) </a:t>
            </a:r>
            <a:r>
              <a:rPr lang="uk-UA" sz="2800" dirty="0">
                <a:solidFill>
                  <a:srgbClr val="0070C0"/>
                </a:solidFill>
              </a:rPr>
              <a:t>слідчі відділи (відділення) територіальних (відокремлених) підрозділів поліції</a:t>
            </a:r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61" y="260648"/>
            <a:ext cx="1552427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320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958415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71575" algn="just"/>
            <a:r>
              <a:rPr lang="uk-UA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8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Головному слідчому управлінні Національної поліції</a:t>
            </a:r>
            <a:r>
              <a:rPr lang="uk-UA" sz="2800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працюють 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7188" algn="just"/>
            <a:r>
              <a:rPr lang="uk-UA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слідчі з особливо важливих справ і 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7188" algn="just"/>
            <a:r>
              <a:rPr lang="uk-UA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старші слідчі з особливо важливих справ.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7188" algn="just"/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8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обласних і прирівняних до них управліннях Національної поліції</a:t>
            </a: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працюють</a:t>
            </a:r>
            <a:r>
              <a:rPr lang="uk-UA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7188" algn="just"/>
            <a:r>
              <a:rPr lang="uk-UA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старші слідчі та 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7188" algn="just"/>
            <a:r>
              <a:rPr lang="uk-UA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слідчі з особливо важливих справ.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7188" algn="just"/>
            <a:r>
              <a:rPr lang="uk-UA" sz="28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міських і районних відділах (</a:t>
            </a:r>
            <a:r>
              <a:rPr lang="uk-UA" sz="2800" b="1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відділенях</a:t>
            </a:r>
            <a:r>
              <a:rPr lang="uk-UA" sz="28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Національної поліції</a:t>
            </a: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працюють 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7188" algn="just"/>
            <a:r>
              <a:rPr lang="uk-UA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слідчі</a:t>
            </a:r>
            <a:r>
              <a:rPr lang="uk-UA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7188" algn="just"/>
            <a:r>
              <a:rPr lang="uk-UA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старші слідчі</a:t>
            </a: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479823" cy="168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5808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16632"/>
            <a:ext cx="871296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2913" algn="just"/>
            <a:r>
              <a:rPr lang="uk-UA" sz="2400" b="1" i="1" dirty="0">
                <a:solidFill>
                  <a:srgbClr val="7030A0"/>
                </a:solidFill>
              </a:rPr>
              <a:t>К</a:t>
            </a:r>
            <a:r>
              <a:rPr lang="uk-UA" sz="2400" b="1" i="1" dirty="0" smtClean="0">
                <a:solidFill>
                  <a:srgbClr val="7030A0"/>
                </a:solidFill>
              </a:rPr>
              <a:t>ерівник </a:t>
            </a:r>
            <a:r>
              <a:rPr lang="uk-UA" sz="2400" b="1" i="1" dirty="0">
                <a:solidFill>
                  <a:srgbClr val="7030A0"/>
                </a:solidFill>
              </a:rPr>
              <a:t>органу досудового розслідування уповноважений</a:t>
            </a:r>
            <a:r>
              <a:rPr lang="uk-UA" sz="2400" dirty="0">
                <a:solidFill>
                  <a:srgbClr val="7030A0"/>
                </a:solidFill>
              </a:rPr>
              <a:t>:   </a:t>
            </a:r>
            <a:endParaRPr lang="uk-UA" sz="2400" dirty="0" smtClean="0">
              <a:solidFill>
                <a:srgbClr val="7030A0"/>
              </a:solidFill>
            </a:endParaRPr>
          </a:p>
          <a:p>
            <a:pPr indent="442913" algn="just"/>
            <a:r>
              <a:rPr lang="uk-UA" sz="2000" b="1" dirty="0" smtClean="0">
                <a:solidFill>
                  <a:srgbClr val="7030A0"/>
                </a:solidFill>
              </a:rPr>
              <a:t>1</a:t>
            </a:r>
            <a:r>
              <a:rPr lang="uk-UA" sz="2000" b="1" dirty="0">
                <a:solidFill>
                  <a:srgbClr val="7030A0"/>
                </a:solidFill>
              </a:rPr>
              <a:t>) </a:t>
            </a:r>
            <a:r>
              <a:rPr lang="uk-UA" sz="2000" dirty="0">
                <a:solidFill>
                  <a:srgbClr val="0070C0"/>
                </a:solidFill>
              </a:rPr>
              <a:t>визначати слідчого (слідчих), який здійснюватиме досудове розслідування, а у випадках здійснення досудового розслідування слідчою групою – визначати старшого слідчої групи, який керуватиме діями інших слідчих;</a:t>
            </a:r>
            <a:endParaRPr lang="ru-RU" sz="2000" dirty="0">
              <a:solidFill>
                <a:srgbClr val="0070C0"/>
              </a:solidFill>
            </a:endParaRPr>
          </a:p>
          <a:p>
            <a:pPr indent="442913" algn="just"/>
            <a:r>
              <a:rPr lang="uk-UA" sz="2000" b="1" dirty="0">
                <a:solidFill>
                  <a:srgbClr val="7030A0"/>
                </a:solidFill>
              </a:rPr>
              <a:t>2) </a:t>
            </a:r>
            <a:r>
              <a:rPr lang="uk-UA" sz="2000" dirty="0">
                <a:solidFill>
                  <a:srgbClr val="0070C0"/>
                </a:solidFill>
              </a:rPr>
              <a:t>відсторонювати слідчого від проведення досудового розслідування вмотивованою постановою за ініціативою прокурора або з власної ініціативи з наступним повідомленням прокурора та призначати іншого слідчого за наявності підстав, передбачених КПК, для його відводу або у разі неефективного досудового розслідування; </a:t>
            </a:r>
            <a:endParaRPr lang="ru-RU" sz="2000" dirty="0">
              <a:solidFill>
                <a:srgbClr val="0070C0"/>
              </a:solidFill>
            </a:endParaRPr>
          </a:p>
          <a:p>
            <a:pPr indent="442913" algn="just"/>
            <a:r>
              <a:rPr lang="uk-UA" sz="2000" b="1" dirty="0" smtClean="0">
                <a:solidFill>
                  <a:srgbClr val="7030A0"/>
                </a:solidFill>
              </a:rPr>
              <a:t>3) </a:t>
            </a:r>
            <a:r>
              <a:rPr lang="uk-UA" sz="2000" dirty="0" smtClean="0">
                <a:solidFill>
                  <a:srgbClr val="0070C0"/>
                </a:solidFill>
              </a:rPr>
              <a:t>ознайомлюватися </a:t>
            </a:r>
            <a:r>
              <a:rPr lang="uk-UA" sz="2000" dirty="0">
                <a:solidFill>
                  <a:srgbClr val="0070C0"/>
                </a:solidFill>
              </a:rPr>
              <a:t>з матеріалами досудового розслідування, </a:t>
            </a:r>
            <a:r>
              <a:rPr lang="uk-UA" sz="2000" dirty="0" smtClean="0">
                <a:solidFill>
                  <a:srgbClr val="0070C0"/>
                </a:solidFill>
              </a:rPr>
              <a:t>давати </a:t>
            </a:r>
            <a:r>
              <a:rPr lang="uk-UA" sz="2000" dirty="0">
                <a:solidFill>
                  <a:srgbClr val="0070C0"/>
                </a:solidFill>
              </a:rPr>
              <a:t>слідчому письмові вказівки, які не можуть суперечити рішенням та вказівкам прокурора;</a:t>
            </a:r>
            <a:endParaRPr lang="ru-RU" sz="2000" dirty="0">
              <a:solidFill>
                <a:srgbClr val="0070C0"/>
              </a:solidFill>
            </a:endParaRPr>
          </a:p>
          <a:p>
            <a:pPr indent="442913" algn="just"/>
            <a:r>
              <a:rPr lang="uk-UA" sz="2000" b="1" dirty="0">
                <a:solidFill>
                  <a:srgbClr val="7030A0"/>
                </a:solidFill>
              </a:rPr>
              <a:t>4) </a:t>
            </a:r>
            <a:r>
              <a:rPr lang="uk-UA" sz="2000" dirty="0">
                <a:solidFill>
                  <a:srgbClr val="0070C0"/>
                </a:solidFill>
              </a:rPr>
              <a:t>вживати заходів щодо усунення порушень вимог законодавства у випадку їх допущення слідчим; </a:t>
            </a:r>
            <a:endParaRPr lang="ru-RU" sz="2000" dirty="0">
              <a:solidFill>
                <a:srgbClr val="0070C0"/>
              </a:solidFill>
            </a:endParaRPr>
          </a:p>
          <a:p>
            <a:pPr indent="442913" algn="just"/>
            <a:r>
              <a:rPr lang="uk-UA" sz="2000" b="1" dirty="0">
                <a:solidFill>
                  <a:srgbClr val="7030A0"/>
                </a:solidFill>
              </a:rPr>
              <a:t>5) </a:t>
            </a:r>
            <a:r>
              <a:rPr lang="uk-UA" sz="2000" dirty="0">
                <a:solidFill>
                  <a:srgbClr val="0070C0"/>
                </a:solidFill>
              </a:rPr>
              <a:t>погоджувати проведення слідчих (розшукових) дій та продовжувати строк їх проведення у випадках, передбачених КПК; </a:t>
            </a:r>
            <a:endParaRPr lang="ru-RU" sz="2000" dirty="0">
              <a:solidFill>
                <a:srgbClr val="0070C0"/>
              </a:solidFill>
            </a:endParaRPr>
          </a:p>
          <a:p>
            <a:pPr indent="442913" algn="just"/>
            <a:r>
              <a:rPr lang="uk-UA" sz="2000" b="1" dirty="0">
                <a:solidFill>
                  <a:srgbClr val="7030A0"/>
                </a:solidFill>
              </a:rPr>
              <a:t>6) </a:t>
            </a:r>
            <a:r>
              <a:rPr lang="uk-UA" sz="2000" dirty="0">
                <a:solidFill>
                  <a:srgbClr val="0070C0"/>
                </a:solidFill>
              </a:rPr>
              <a:t>здійснювати досудове розслідування, користуючись при цьому повноваженнями слідчого, та ін.</a:t>
            </a:r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7729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908720"/>
            <a:ext cx="87129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Питання 5</a:t>
            </a:r>
            <a:r>
              <a:rPr lang="uk-U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endParaRPr lang="uk-UA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uk-UA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ОРГАНИ</a:t>
            </a:r>
            <a:r>
              <a:rPr lang="uk-U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ЯКІ ЗДІЙСНЮЮТЬ ОПЕРАТИВНО-РОЗШУКОВУ ДІЯЛЬНІСТЬ, ЇХ КОМПЕТЕНЦІЯ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uk-UA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068960"/>
            <a:ext cx="3158648" cy="217162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44" r="36644"/>
          <a:stretch>
            <a:fillRect/>
          </a:stretch>
        </p:blipFill>
        <p:spPr>
          <a:xfrm>
            <a:off x="905322" y="3073525"/>
            <a:ext cx="3708412" cy="230387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40191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424936" cy="5472608"/>
          </a:xfrm>
        </p:spPr>
        <p:txBody>
          <a:bodyPr>
            <a:noAutofit/>
          </a:bodyPr>
          <a:lstStyle/>
          <a:p>
            <a:pPr marL="533400" indent="182563" algn="ctr"/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План лекції: </a:t>
            </a:r>
          </a:p>
          <a:p>
            <a:pPr marL="533400" indent="182563" algn="ctr"/>
            <a:endParaRPr lang="uk-UA" sz="2000" dirty="0" smtClean="0">
              <a:solidFill>
                <a:srgbClr val="002060"/>
              </a:solidFill>
            </a:endParaRPr>
          </a:p>
          <a:p>
            <a:pPr marL="0" indent="715963" algn="just"/>
            <a:r>
              <a:rPr lang="uk-UA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 </a:t>
            </a:r>
            <a:r>
              <a:rPr lang="uk-UA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ДОСУДОВЕ РОЗСЛІДУВАННЯ: ПОНЯТТЯ ТА </a:t>
            </a:r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ФОРМИ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715963" algn="just"/>
            <a:r>
              <a:rPr lang="uk-UA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 </a:t>
            </a:r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ОРГАНИ ДОСУДОВОГО РОЗСЛІДУВАННЯ, ЇХ СИСТЕМА, ЗАВДАННЯ І КОМПЕТЕНЦІЯ</a:t>
            </a:r>
            <a:r>
              <a:rPr lang="uk-UA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715963" algn="just"/>
            <a:r>
              <a:rPr lang="uk-UA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3.</a:t>
            </a:r>
            <a:r>
              <a:rPr lang="uk-UA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</a:t>
            </a:r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СТАТУС </a:t>
            </a:r>
            <a:r>
              <a:rPr lang="uk-UA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СЛІДЧОГО. </a:t>
            </a:r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ВИМОГИ, ЩО СТАВЛЯТЬСЯ ДО КАНДИДАТІВ НА ПОСАДУ 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СЛІДЧОГО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715963" algn="just"/>
            <a:r>
              <a:rPr lang="uk-UA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4.</a:t>
            </a:r>
            <a:r>
              <a:rPr lang="uk-UA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</a:t>
            </a:r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СЛІДЧИЙ АПАРАТ, ЙОГО СТРУКТУРА</a:t>
            </a:r>
            <a:r>
              <a:rPr lang="uk-UA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715963" algn="just"/>
            <a:r>
              <a:rPr lang="uk-UA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5.</a:t>
            </a:r>
            <a:r>
              <a:rPr lang="uk-UA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ОРГАНИ, ЯКІ ЗДІЙСНЮЮТЬ ОПЕРАТИВНО- РОЗШУКОВУ ДІЯЛЬНІСТЬ, ЇХ КОМПЕТЕНЦІЯ</a:t>
            </a:r>
            <a:endParaRPr lang="uk-UA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-1603147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i="1" dirty="0" smtClean="0"/>
          </a:p>
          <a:p>
            <a:endParaRPr lang="uk-UA" b="1" i="1" dirty="0"/>
          </a:p>
          <a:p>
            <a:endParaRPr lang="uk-UA" b="1" i="1" dirty="0" smtClean="0"/>
          </a:p>
          <a:p>
            <a:endParaRPr lang="uk-UA" b="1" i="1" dirty="0"/>
          </a:p>
          <a:p>
            <a:endParaRPr lang="uk-UA" b="1" i="1" dirty="0" smtClean="0"/>
          </a:p>
          <a:p>
            <a:endParaRPr lang="uk-UA" b="1" i="1" dirty="0"/>
          </a:p>
          <a:p>
            <a:endParaRPr lang="uk-UA" b="1" i="1" dirty="0" smtClean="0"/>
          </a:p>
          <a:p>
            <a:endParaRPr lang="uk-UA" b="1" i="1" dirty="0" smtClean="0"/>
          </a:p>
          <a:p>
            <a:pPr indent="715963" algn="just"/>
            <a:endParaRPr lang="uk-UA" b="1" i="1" dirty="0" smtClean="0"/>
          </a:p>
          <a:p>
            <a:pPr indent="715963" algn="just"/>
            <a:endParaRPr lang="uk-UA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7145"/>
            <a:ext cx="8909024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/>
            <a:r>
              <a:rPr lang="uk-UA" sz="2600" b="1" dirty="0">
                <a:solidFill>
                  <a:srgbClr val="002060"/>
                </a:solidFill>
              </a:rPr>
              <a:t>Відповідно до Закону України «Про оперативно-розшукову діяльність» від 18 лютого 1992 p., </a:t>
            </a:r>
            <a:r>
              <a:rPr lang="uk-UA" sz="2600" b="1" u="sng" dirty="0">
                <a:solidFill>
                  <a:srgbClr val="FFC000"/>
                </a:solidFill>
              </a:rPr>
              <a:t>оперативно-розшукова діяльність</a:t>
            </a:r>
            <a:r>
              <a:rPr lang="uk-UA" sz="2600" b="1" dirty="0">
                <a:solidFill>
                  <a:srgbClr val="FFC000"/>
                </a:solidFill>
              </a:rPr>
              <a:t> </a:t>
            </a:r>
            <a:r>
              <a:rPr lang="uk-UA" sz="2600" dirty="0"/>
              <a:t>– </a:t>
            </a:r>
            <a:r>
              <a:rPr lang="uk-UA" sz="2600" b="1" i="1" dirty="0">
                <a:solidFill>
                  <a:srgbClr val="7030A0"/>
                </a:solidFill>
              </a:rPr>
              <a:t>це система гласних і негласних пошукових, розвідувальних та контррозвідувальних заходів, що здійснюються із застосуванням оперативних та оперативно-технічних засобів. </a:t>
            </a:r>
            <a:endParaRPr lang="uk-UA" sz="2600" b="1" i="1" dirty="0" smtClean="0">
              <a:solidFill>
                <a:srgbClr val="7030A0"/>
              </a:solidFill>
            </a:endParaRPr>
          </a:p>
          <a:p>
            <a:endParaRPr lang="ru-RU" sz="2600" dirty="0"/>
          </a:p>
          <a:p>
            <a:pPr indent="715963" algn="just"/>
            <a:r>
              <a:rPr lang="uk-UA" sz="2600" b="1" u="sng" dirty="0">
                <a:solidFill>
                  <a:srgbClr val="FFC000"/>
                </a:solidFill>
              </a:rPr>
              <a:t>Її завданням</a:t>
            </a:r>
            <a:r>
              <a:rPr lang="uk-UA" sz="2600" b="1" i="1" dirty="0">
                <a:solidFill>
                  <a:srgbClr val="FFC000"/>
                </a:solidFill>
              </a:rPr>
              <a:t> </a:t>
            </a:r>
            <a:r>
              <a:rPr lang="uk-UA" sz="2600" b="1" i="1" dirty="0">
                <a:solidFill>
                  <a:srgbClr val="7030A0"/>
                </a:solidFill>
              </a:rPr>
              <a:t>є пошук і фіксація фактичних даних про протиправні діяння окремих осіб та груп, відповідальність за які передбачена КК, розвідувально-підривну діяльність спеціальних служб іноземних держав та організацій з метою припинення правопорушень та в інтересах кримінального судочинства, а також отримання інформації в інтересах безпеки громадян, суспільства і держави. </a:t>
            </a:r>
            <a:endParaRPr lang="ru-RU" sz="2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3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11560" y="1052736"/>
            <a:ext cx="7632848" cy="347472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Питання 1. </a:t>
            </a:r>
          </a:p>
          <a:p>
            <a:pPr marL="45720" indent="0" algn="ctr">
              <a:buNone/>
            </a:pPr>
            <a:endParaRPr lang="uk-UA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ДОСУДОВЕ РОЗСЛІДУВАННЯ: ПОНЯТТЯ ТА ФОРМИ 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2800" dirty="0"/>
          </a:p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501008"/>
            <a:ext cx="7198579" cy="2880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88640"/>
            <a:ext cx="8640960" cy="4641696"/>
          </a:xfrm>
        </p:spPr>
        <p:txBody>
          <a:bodyPr>
            <a:noAutofit/>
          </a:bodyPr>
          <a:lstStyle/>
          <a:p>
            <a:pPr marL="0" indent="715963" algn="just"/>
            <a:r>
              <a:rPr lang="uk-UA" b="1" dirty="0">
                <a:solidFill>
                  <a:srgbClr val="002060"/>
                </a:solidFill>
              </a:rPr>
              <a:t> </a:t>
            </a:r>
            <a:r>
              <a:rPr lang="uk-UA" i="1" u="sng" dirty="0">
                <a:solidFill>
                  <a:srgbClr val="002060"/>
                </a:solidFill>
              </a:rPr>
              <a:t>Досудове розслідування може розглядатися у двох аспектах: </a:t>
            </a:r>
            <a:r>
              <a:rPr lang="uk-UA" b="1" i="1" u="sng" dirty="0">
                <a:solidFill>
                  <a:srgbClr val="FFC000"/>
                </a:solidFill>
              </a:rPr>
              <a:t>організаційному</a:t>
            </a:r>
            <a:r>
              <a:rPr lang="uk-UA" b="1" i="1" u="sng" dirty="0">
                <a:solidFill>
                  <a:srgbClr val="002060"/>
                </a:solidFill>
              </a:rPr>
              <a:t> та </a:t>
            </a:r>
            <a:r>
              <a:rPr lang="uk-UA" b="1" i="1" u="sng" dirty="0">
                <a:solidFill>
                  <a:srgbClr val="FFC000"/>
                </a:solidFill>
              </a:rPr>
              <a:t>процесуальному</a:t>
            </a:r>
            <a:r>
              <a:rPr lang="uk-UA" dirty="0">
                <a:solidFill>
                  <a:srgbClr val="002060"/>
                </a:solidFill>
              </a:rPr>
              <a:t>. </a:t>
            </a:r>
            <a:endParaRPr lang="ru-RU" dirty="0">
              <a:solidFill>
                <a:srgbClr val="002060"/>
              </a:solidFill>
            </a:endParaRPr>
          </a:p>
          <a:p>
            <a:pPr marL="0" indent="715963" algn="just"/>
            <a:r>
              <a:rPr lang="uk-UA" dirty="0">
                <a:solidFill>
                  <a:srgbClr val="002060"/>
                </a:solidFill>
              </a:rPr>
              <a:t>В </a:t>
            </a:r>
            <a:r>
              <a:rPr lang="uk-UA" sz="2400" b="1" dirty="0">
                <a:solidFill>
                  <a:srgbClr val="FFC000"/>
                </a:solidFill>
              </a:rPr>
              <a:t>організаційному</a:t>
            </a:r>
            <a:r>
              <a:rPr lang="uk-UA" b="1" dirty="0">
                <a:solidFill>
                  <a:srgbClr val="FFC000"/>
                </a:solidFill>
              </a:rPr>
              <a:t> </a:t>
            </a:r>
            <a:r>
              <a:rPr lang="uk-UA" b="1" dirty="0">
                <a:solidFill>
                  <a:srgbClr val="002060"/>
                </a:solidFill>
              </a:rPr>
              <a:t>розумінні</a:t>
            </a:r>
            <a:r>
              <a:rPr lang="uk-UA" dirty="0">
                <a:solidFill>
                  <a:srgbClr val="002060"/>
                </a:solidFill>
              </a:rPr>
              <a:t> дане поняття можна визначити </a:t>
            </a:r>
            <a:r>
              <a:rPr lang="uk-UA" b="1" i="1" dirty="0">
                <a:solidFill>
                  <a:srgbClr val="7030A0"/>
                </a:solidFill>
              </a:rPr>
              <a:t>як діяльність спеціально уповноважених органів держави з виявлення злочинів та осіб, які їх учинили, а також діяльність щодо збирання, перевірки, усебічного, повного й об’єктивного дослідження й оцінки доказів, з’ясування причин та умов учинення злочинів.</a:t>
            </a:r>
            <a:r>
              <a:rPr lang="uk-UA" dirty="0">
                <a:solidFill>
                  <a:srgbClr val="7030A0"/>
                </a:solidFill>
              </a:rPr>
              <a:t> </a:t>
            </a:r>
            <a:endParaRPr lang="uk-UA" dirty="0" smtClean="0">
              <a:solidFill>
                <a:srgbClr val="7030A0"/>
              </a:solidFill>
            </a:endParaRPr>
          </a:p>
          <a:p>
            <a:pPr marL="0" indent="715963" algn="just"/>
            <a:r>
              <a:rPr lang="uk-UA" sz="2400" dirty="0" smtClean="0">
                <a:solidFill>
                  <a:srgbClr val="002060"/>
                </a:solidFill>
              </a:rPr>
              <a:t>У </a:t>
            </a:r>
            <a:r>
              <a:rPr lang="uk-UA" sz="2400" b="1" i="1" u="sng" dirty="0">
                <a:solidFill>
                  <a:srgbClr val="FFC000"/>
                </a:solidFill>
              </a:rPr>
              <a:t>процесуальному значенні</a:t>
            </a:r>
            <a:r>
              <a:rPr lang="uk-UA" sz="2400" dirty="0">
                <a:solidFill>
                  <a:srgbClr val="FFC000"/>
                </a:solidFill>
              </a:rPr>
              <a:t> </a:t>
            </a:r>
            <a:r>
              <a:rPr lang="uk-UA" sz="2400" b="1" i="1" dirty="0">
                <a:solidFill>
                  <a:srgbClr val="002060"/>
                </a:solidFill>
              </a:rPr>
              <a:t>це стадія кримінального провадження, яка починається з моменту внесення відомостей про кримінальне правопорушення до Єдиного реєстру до судових розслідувань і закінчується закриттям кримінального провадження або направленням до суду обвинувального акта, клопотання про застосування примусових заходів медичного або виховного характеру, клопотання про звільнення особи від кримінальної відповідальності.</a:t>
            </a:r>
            <a:r>
              <a:rPr lang="uk-UA" sz="2400" b="1" dirty="0">
                <a:solidFill>
                  <a:srgbClr val="002060"/>
                </a:solidFill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90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28092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225" algn="just"/>
            <a:r>
              <a:rPr lang="uk-UA" sz="3200" b="1" i="1" dirty="0">
                <a:solidFill>
                  <a:srgbClr val="002060"/>
                </a:solidFill>
              </a:rPr>
              <a:t>Формами досудового розслідування </a:t>
            </a:r>
            <a:r>
              <a:rPr lang="uk-UA" sz="3200" dirty="0">
                <a:solidFill>
                  <a:srgbClr val="002060"/>
                </a:solidFill>
              </a:rPr>
              <a:t>кримінальних правопорушень є </a:t>
            </a:r>
            <a:r>
              <a:rPr lang="uk-UA" sz="3200" b="1" i="1" dirty="0">
                <a:solidFill>
                  <a:srgbClr val="FFC000"/>
                </a:solidFill>
                <a:latin typeface="+mj-lt"/>
              </a:rPr>
              <a:t>дізнання</a:t>
            </a:r>
            <a:r>
              <a:rPr lang="uk-UA" sz="3200" b="1" i="1" dirty="0">
                <a:solidFill>
                  <a:srgbClr val="002060"/>
                </a:solidFill>
                <a:latin typeface="+mj-lt"/>
              </a:rPr>
              <a:t> і </a:t>
            </a:r>
            <a:r>
              <a:rPr lang="uk-UA" sz="3200" b="1" i="1" dirty="0">
                <a:solidFill>
                  <a:srgbClr val="FFC000"/>
                </a:solidFill>
                <a:latin typeface="+mj-lt"/>
              </a:rPr>
              <a:t>досудове слідство. </a:t>
            </a:r>
            <a:endParaRPr lang="ru-RU" sz="3200" b="1" i="1" dirty="0">
              <a:solidFill>
                <a:srgbClr val="FFC000"/>
              </a:solidFill>
              <a:latin typeface="+mj-lt"/>
            </a:endParaRPr>
          </a:p>
          <a:p>
            <a:pPr indent="625475" algn="just"/>
            <a:endParaRPr lang="uk-UA" sz="3200" b="1" i="1" dirty="0" smtClean="0">
              <a:solidFill>
                <a:srgbClr val="002060"/>
              </a:solidFill>
            </a:endParaRPr>
          </a:p>
          <a:p>
            <a:pPr indent="625475" algn="just"/>
            <a:r>
              <a:rPr lang="uk-UA" sz="3200" b="1" i="1" dirty="0" smtClean="0">
                <a:solidFill>
                  <a:srgbClr val="FFC000"/>
                </a:solidFill>
              </a:rPr>
              <a:t>ДІЗНАННЯ </a:t>
            </a:r>
            <a:r>
              <a:rPr lang="uk-UA" sz="3200" dirty="0"/>
              <a:t>– </a:t>
            </a:r>
            <a:r>
              <a:rPr lang="uk-UA" sz="3200" b="1" i="1" dirty="0">
                <a:solidFill>
                  <a:srgbClr val="7030A0"/>
                </a:solidFill>
              </a:rPr>
              <a:t>це форма досудового розслідування, в якій здійснюється розслідування кримінальних проступків.</a:t>
            </a:r>
            <a:r>
              <a:rPr lang="uk-UA" sz="3200" dirty="0">
                <a:solidFill>
                  <a:srgbClr val="7030A0"/>
                </a:solidFill>
              </a:rPr>
              <a:t> </a:t>
            </a:r>
            <a:endParaRPr lang="uk-UA" sz="3200" dirty="0" smtClean="0">
              <a:solidFill>
                <a:srgbClr val="7030A0"/>
              </a:solidFill>
            </a:endParaRPr>
          </a:p>
          <a:p>
            <a:pPr indent="625475" algn="just"/>
            <a:endParaRPr lang="ru-RU" sz="3200" dirty="0">
              <a:solidFill>
                <a:srgbClr val="FFC000"/>
              </a:solidFill>
            </a:endParaRPr>
          </a:p>
          <a:p>
            <a:pPr indent="625475" algn="just"/>
            <a:r>
              <a:rPr lang="uk-UA" sz="3200" b="1" i="1" dirty="0">
                <a:solidFill>
                  <a:srgbClr val="FFC000"/>
                </a:solidFill>
              </a:rPr>
              <a:t>ДОСУДОВЕ СЛІДСТВО</a:t>
            </a:r>
            <a:r>
              <a:rPr lang="uk-UA" sz="3200" dirty="0">
                <a:solidFill>
                  <a:srgbClr val="FFC000"/>
                </a:solidFill>
              </a:rPr>
              <a:t> </a:t>
            </a:r>
            <a:r>
              <a:rPr lang="uk-UA" sz="3200" dirty="0"/>
              <a:t>– </a:t>
            </a:r>
            <a:r>
              <a:rPr lang="uk-UA" sz="3200" b="1" i="1" dirty="0">
                <a:solidFill>
                  <a:srgbClr val="7030A0"/>
                </a:solidFill>
              </a:rPr>
              <a:t>форма досудового розслідування, в якій здійснюється розслідування злочинів.</a:t>
            </a:r>
            <a:r>
              <a:rPr lang="uk-UA" sz="3200" dirty="0">
                <a:solidFill>
                  <a:srgbClr val="7030A0"/>
                </a:solidFill>
              </a:rPr>
              <a:t> </a:t>
            </a:r>
            <a:endParaRPr lang="ru-RU" sz="3200" dirty="0">
              <a:solidFill>
                <a:srgbClr val="7030A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43833"/>
            <a:ext cx="1834515" cy="22231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7767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5802" y="260648"/>
            <a:ext cx="864096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/>
            <a:r>
              <a:rPr lang="uk-UA" sz="2800" b="1" i="1" u="sng" dirty="0" smtClean="0">
                <a:solidFill>
                  <a:srgbClr val="002060"/>
                </a:solidFill>
              </a:rPr>
              <a:t>Завданням </a:t>
            </a:r>
            <a:r>
              <a:rPr lang="uk-UA" sz="2800" b="1" i="1" u="sng" dirty="0">
                <a:solidFill>
                  <a:srgbClr val="002060"/>
                </a:solidFill>
              </a:rPr>
              <a:t>досудового розслідування</a:t>
            </a:r>
            <a:r>
              <a:rPr lang="uk-UA" sz="2800" b="1" dirty="0">
                <a:solidFill>
                  <a:srgbClr val="002060"/>
                </a:solidFill>
              </a:rPr>
              <a:t> </a:t>
            </a:r>
            <a:r>
              <a:rPr lang="uk-UA" sz="2800" i="1" dirty="0" smtClean="0"/>
              <a:t>є :     </a:t>
            </a:r>
            <a:r>
              <a:rPr lang="uk-UA" sz="2600" b="1" i="1" dirty="0" smtClean="0">
                <a:solidFill>
                  <a:srgbClr val="0070C0"/>
                </a:solidFill>
              </a:rPr>
              <a:t>а) </a:t>
            </a:r>
            <a:r>
              <a:rPr lang="uk-UA" sz="2600" i="1" dirty="0" smtClean="0">
                <a:solidFill>
                  <a:srgbClr val="7030A0"/>
                </a:solidFill>
              </a:rPr>
              <a:t>захист </a:t>
            </a:r>
            <a:r>
              <a:rPr lang="uk-UA" sz="2600" i="1" dirty="0">
                <a:solidFill>
                  <a:srgbClr val="7030A0"/>
                </a:solidFill>
              </a:rPr>
              <a:t>особи, суспільства і держави від кримінальних </a:t>
            </a:r>
            <a:r>
              <a:rPr lang="uk-UA" sz="2600" i="1" dirty="0" smtClean="0">
                <a:solidFill>
                  <a:srgbClr val="7030A0"/>
                </a:solidFill>
              </a:rPr>
              <a:t>правопорушень,</a:t>
            </a:r>
            <a:r>
              <a:rPr lang="uk-UA" sz="2600" i="1" dirty="0" smtClean="0"/>
              <a:t> </a:t>
            </a:r>
            <a:r>
              <a:rPr lang="uk-UA" sz="2600" b="1" i="1" dirty="0" smtClean="0">
                <a:solidFill>
                  <a:srgbClr val="0070C0"/>
                </a:solidFill>
              </a:rPr>
              <a:t>б) </a:t>
            </a:r>
            <a:r>
              <a:rPr lang="uk-UA" sz="2600" i="1" dirty="0" smtClean="0">
                <a:solidFill>
                  <a:srgbClr val="7030A0"/>
                </a:solidFill>
              </a:rPr>
              <a:t>охорона </a:t>
            </a:r>
            <a:r>
              <a:rPr lang="uk-UA" sz="2600" i="1" dirty="0">
                <a:solidFill>
                  <a:srgbClr val="7030A0"/>
                </a:solidFill>
              </a:rPr>
              <a:t>прав, свобод та законних інтересів учасників кримінального провадження, </a:t>
            </a:r>
            <a:r>
              <a:rPr lang="uk-UA" sz="2600" b="1" i="1" dirty="0" smtClean="0">
                <a:solidFill>
                  <a:srgbClr val="0070C0"/>
                </a:solidFill>
              </a:rPr>
              <a:t>в) </a:t>
            </a:r>
            <a:r>
              <a:rPr lang="uk-UA" sz="2600" i="1" dirty="0" smtClean="0">
                <a:solidFill>
                  <a:srgbClr val="7030A0"/>
                </a:solidFill>
              </a:rPr>
              <a:t>а </a:t>
            </a:r>
            <a:r>
              <a:rPr lang="uk-UA" sz="2600" i="1" dirty="0">
                <a:solidFill>
                  <a:srgbClr val="7030A0"/>
                </a:solidFill>
              </a:rPr>
              <a:t>також забезпечення швидкого, повного та неупередженого розслідування, судового розгляду з тим, щоб кожний, хто вчинив кримінальне правопорушення, був притягнутий до відповідальності в міру своєї вини, жоден невинуватий не був обвинувачений або засуджений,</a:t>
            </a:r>
            <a:r>
              <a:rPr lang="uk-UA" sz="2600" i="1" dirty="0"/>
              <a:t> </a:t>
            </a:r>
            <a:r>
              <a:rPr lang="uk-UA" sz="2600" i="1" dirty="0">
                <a:solidFill>
                  <a:srgbClr val="7030A0"/>
                </a:solidFill>
              </a:rPr>
              <a:t>жодна особа не була піддана необґрунтованому процесуальному примусу і щоб до кожного учасника кримінального провадження була застосована належна правова процедура. </a:t>
            </a:r>
            <a:endParaRPr lang="ru-RU" sz="2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17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675" y="836712"/>
            <a:ext cx="84174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Питання 2. </a:t>
            </a:r>
            <a:endParaRPr lang="uk-UA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uk-UA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uk-UA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ОРГАНИ ДОСУДОВОГО РОЗСЛІДУВАННЯ, ЇХ СИСТЕМА, ЗАВДАННЯ І КОМПЕТЕНЦІЯ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42" r="22442"/>
          <a:stretch>
            <a:fillRect/>
          </a:stretch>
        </p:blipFill>
        <p:spPr>
          <a:xfrm>
            <a:off x="320675" y="3212976"/>
            <a:ext cx="2781306" cy="31683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Объект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507830"/>
            <a:ext cx="3374031" cy="2832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32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813690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14488" algn="just"/>
            <a:r>
              <a:rPr lang="uk-UA" sz="2400" b="1" dirty="0">
                <a:solidFill>
                  <a:srgbClr val="002060"/>
                </a:solidFill>
              </a:rPr>
              <a:t>Відповідно до ст. 38 КПК </a:t>
            </a:r>
            <a:r>
              <a:rPr lang="uk-UA" sz="2400" b="1" dirty="0">
                <a:solidFill>
                  <a:srgbClr val="0070C0"/>
                </a:solidFill>
              </a:rPr>
              <a:t>органами досудового розслідування (органами, що здійснюють дізнання і досудове слідство) </a:t>
            </a:r>
            <a:r>
              <a:rPr lang="uk-UA" sz="2400" b="1" dirty="0" smtClean="0">
                <a:solidFill>
                  <a:srgbClr val="002060"/>
                </a:solidFill>
              </a:rPr>
              <a:t>є:</a:t>
            </a:r>
          </a:p>
          <a:p>
            <a:pPr indent="357188"/>
            <a:r>
              <a:rPr lang="uk-UA" sz="2400" b="1" i="1" dirty="0" smtClean="0">
                <a:solidFill>
                  <a:srgbClr val="7030A0"/>
                </a:solidFill>
              </a:rPr>
              <a:t>1) </a:t>
            </a:r>
            <a:r>
              <a:rPr lang="uk-UA" sz="2400" b="1" i="1" dirty="0">
                <a:solidFill>
                  <a:srgbClr val="0070C0"/>
                </a:solidFill>
              </a:rPr>
              <a:t>слідчі підрозділи:</a:t>
            </a:r>
            <a:endParaRPr lang="ru-RU" sz="2400" b="1" i="1" dirty="0">
              <a:solidFill>
                <a:srgbClr val="0070C0"/>
              </a:solidFill>
            </a:endParaRPr>
          </a:p>
          <a:p>
            <a:pPr lvl="0" indent="715963"/>
            <a:r>
              <a:rPr lang="uk-UA" sz="2400" b="1" i="1" dirty="0">
                <a:solidFill>
                  <a:srgbClr val="0070C0"/>
                </a:solidFill>
                <a:latin typeface="Bookman Old Style" pitchFamily="18" charset="0"/>
              </a:rPr>
              <a:t>а</a:t>
            </a:r>
            <a:r>
              <a:rPr lang="uk-UA" sz="2400" b="1" i="1" dirty="0" smtClean="0">
                <a:solidFill>
                  <a:srgbClr val="0070C0"/>
                </a:solidFill>
                <a:latin typeface="Bookman Old Style" pitchFamily="18" charset="0"/>
              </a:rPr>
              <a:t>) </a:t>
            </a:r>
            <a:r>
              <a:rPr lang="uk-UA" sz="2400" b="1" i="1" dirty="0" smtClean="0">
                <a:solidFill>
                  <a:srgbClr val="7030A0"/>
                </a:solidFill>
                <a:latin typeface="Bookman Old Style" pitchFamily="18" charset="0"/>
              </a:rPr>
              <a:t>органів Національної поліції;</a:t>
            </a:r>
            <a:endParaRPr lang="ru-RU" sz="2400" b="1" i="1" dirty="0">
              <a:solidFill>
                <a:srgbClr val="7030A0"/>
              </a:solidFill>
              <a:latin typeface="Bookman Old Style" pitchFamily="18" charset="0"/>
            </a:endParaRPr>
          </a:p>
          <a:p>
            <a:pPr lvl="0" indent="715963"/>
            <a:r>
              <a:rPr lang="uk-UA" sz="2400" b="1" i="1" dirty="0">
                <a:solidFill>
                  <a:srgbClr val="0070C0"/>
                </a:solidFill>
                <a:latin typeface="Bookman Old Style" pitchFamily="18" charset="0"/>
              </a:rPr>
              <a:t>б</a:t>
            </a:r>
            <a:r>
              <a:rPr lang="uk-UA" sz="2400" b="1" i="1" dirty="0" smtClean="0">
                <a:solidFill>
                  <a:srgbClr val="0070C0"/>
                </a:solidFill>
                <a:latin typeface="Bookman Old Style" pitchFamily="18" charset="0"/>
              </a:rPr>
              <a:t>) </a:t>
            </a:r>
            <a:r>
              <a:rPr lang="uk-UA" sz="2400" b="1" i="1" dirty="0" smtClean="0">
                <a:solidFill>
                  <a:srgbClr val="7030A0"/>
                </a:solidFill>
                <a:latin typeface="Bookman Old Style" pitchFamily="18" charset="0"/>
              </a:rPr>
              <a:t>органів </a:t>
            </a:r>
            <a:r>
              <a:rPr lang="uk-UA" sz="2400" b="1" i="1" dirty="0">
                <a:solidFill>
                  <a:srgbClr val="7030A0"/>
                </a:solidFill>
                <a:latin typeface="Bookman Old Style" pitchFamily="18" charset="0"/>
              </a:rPr>
              <a:t>безпеки;</a:t>
            </a:r>
            <a:endParaRPr lang="ru-RU" sz="2400" b="1" i="1" dirty="0">
              <a:solidFill>
                <a:srgbClr val="7030A0"/>
              </a:solidFill>
              <a:latin typeface="Bookman Old Style" pitchFamily="18" charset="0"/>
            </a:endParaRPr>
          </a:p>
          <a:p>
            <a:pPr lvl="0" indent="715963" algn="just"/>
            <a:r>
              <a:rPr lang="uk-UA" sz="2400" b="1" i="1" dirty="0">
                <a:solidFill>
                  <a:srgbClr val="0070C0"/>
                </a:solidFill>
                <a:latin typeface="Bookman Old Style" pitchFamily="18" charset="0"/>
              </a:rPr>
              <a:t>в</a:t>
            </a:r>
            <a:r>
              <a:rPr lang="uk-UA" sz="2400" b="1" i="1" dirty="0" smtClean="0">
                <a:solidFill>
                  <a:srgbClr val="0070C0"/>
                </a:solidFill>
                <a:latin typeface="Bookman Old Style" pitchFamily="18" charset="0"/>
              </a:rPr>
              <a:t>) </a:t>
            </a:r>
            <a:r>
              <a:rPr lang="uk-UA" sz="2400" b="1" i="1" dirty="0" smtClean="0">
                <a:solidFill>
                  <a:srgbClr val="7030A0"/>
                </a:solidFill>
                <a:latin typeface="Bookman Old Style" pitchFamily="18" charset="0"/>
              </a:rPr>
              <a:t>органів</a:t>
            </a:r>
            <a:r>
              <a:rPr lang="uk-UA" sz="2400" b="1" i="1" dirty="0">
                <a:solidFill>
                  <a:srgbClr val="7030A0"/>
                </a:solidFill>
                <a:latin typeface="Bookman Old Style" pitchFamily="18" charset="0"/>
              </a:rPr>
              <a:t>, що здійснюють контроль за додержанням податкового законодавства</a:t>
            </a:r>
            <a:r>
              <a:rPr lang="uk-UA" sz="2400" b="1" i="1" dirty="0" smtClean="0">
                <a:solidFill>
                  <a:srgbClr val="7030A0"/>
                </a:solidFill>
                <a:latin typeface="Bookman Old Style" pitchFamily="18" charset="0"/>
              </a:rPr>
              <a:t>;</a:t>
            </a:r>
          </a:p>
          <a:p>
            <a:pPr indent="715963" algn="just"/>
            <a:r>
              <a:rPr lang="uk-UA" sz="2400" b="1" i="1" dirty="0">
                <a:solidFill>
                  <a:srgbClr val="0070C0"/>
                </a:solidFill>
                <a:latin typeface="Bookman Old Style" pitchFamily="18" charset="0"/>
              </a:rPr>
              <a:t>г) </a:t>
            </a:r>
            <a:r>
              <a:rPr lang="uk-UA" sz="2400" b="1" i="1" dirty="0" smtClean="0">
                <a:solidFill>
                  <a:srgbClr val="7030A0"/>
                </a:solidFill>
                <a:latin typeface="Bookman Old Style" pitchFamily="18" charset="0"/>
              </a:rPr>
              <a:t>органів державного </a:t>
            </a:r>
            <a:r>
              <a:rPr lang="uk-UA" sz="2400" b="1" i="1" dirty="0">
                <a:solidFill>
                  <a:srgbClr val="7030A0"/>
                </a:solidFill>
                <a:latin typeface="Bookman Old Style" pitchFamily="18" charset="0"/>
              </a:rPr>
              <a:t>бюро </a:t>
            </a:r>
            <a:r>
              <a:rPr lang="uk-UA" sz="2400" b="1" i="1" dirty="0" smtClean="0">
                <a:solidFill>
                  <a:srgbClr val="7030A0"/>
                </a:solidFill>
                <a:latin typeface="Bookman Old Style" pitchFamily="18" charset="0"/>
              </a:rPr>
              <a:t>розслідувань;</a:t>
            </a:r>
          </a:p>
          <a:p>
            <a:pPr indent="715963" algn="just"/>
            <a:r>
              <a:rPr lang="uk-UA" sz="2400" b="1" i="1" dirty="0">
                <a:solidFill>
                  <a:srgbClr val="0070C0"/>
                </a:solidFill>
                <a:latin typeface="Bookman Old Style" pitchFamily="18" charset="0"/>
              </a:rPr>
              <a:t>ґ) </a:t>
            </a:r>
            <a:r>
              <a:rPr lang="uk-UA" sz="2400" b="1" i="1" dirty="0">
                <a:solidFill>
                  <a:srgbClr val="7030A0"/>
                </a:solidFill>
                <a:latin typeface="Bookman Old Style" pitchFamily="18" charset="0"/>
              </a:rPr>
              <a:t>органів Державної кримінально-виконавчої служби України</a:t>
            </a:r>
            <a:endParaRPr lang="ru-RU" sz="2400" b="1" i="1" dirty="0">
              <a:solidFill>
                <a:srgbClr val="7030A0"/>
              </a:solidFill>
              <a:latin typeface="Bookman Old Style" pitchFamily="18" charset="0"/>
            </a:endParaRPr>
          </a:p>
          <a:p>
            <a:pPr lvl="0" indent="357188" algn="just"/>
            <a:r>
              <a:rPr lang="uk-UA" sz="2400" b="1" i="1" dirty="0" smtClean="0">
                <a:solidFill>
                  <a:srgbClr val="7030A0"/>
                </a:solidFill>
              </a:rPr>
              <a:t>2)</a:t>
            </a:r>
            <a:r>
              <a:rPr lang="uk-UA" sz="2400" b="1" i="1" dirty="0" smtClean="0">
                <a:solidFill>
                  <a:srgbClr val="002060"/>
                </a:solidFill>
              </a:rPr>
              <a:t> </a:t>
            </a:r>
            <a:r>
              <a:rPr lang="uk-UA" sz="2400" b="1" i="1" dirty="0" smtClean="0">
                <a:solidFill>
                  <a:srgbClr val="0070C0"/>
                </a:solidFill>
              </a:rPr>
              <a:t>підрозділ детективів, підрозділ внутрішнього контролю Національного антикорупційного бюро України</a:t>
            </a:r>
            <a:endParaRPr lang="ru-RU" sz="2400" i="1" dirty="0">
              <a:solidFill>
                <a:srgbClr val="0070C0"/>
              </a:solidFill>
            </a:endParaRPr>
          </a:p>
          <a:p>
            <a:pPr lvl="0" indent="715963"/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12" y="332656"/>
            <a:ext cx="1931246" cy="1440160"/>
          </a:xfrm>
          <a:prstGeom prst="roundRect">
            <a:avLst>
              <a:gd name="adj" fmla="val 14191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8358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7539" y="764704"/>
            <a:ext cx="84245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5475" algn="just"/>
            <a:r>
              <a:rPr lang="uk-UA" sz="3200" dirty="0" smtClean="0">
                <a:solidFill>
                  <a:srgbClr val="002060"/>
                </a:solidFill>
                <a:latin typeface="Book Antiqua" pitchFamily="18" charset="0"/>
              </a:rPr>
              <a:t>Стаття 216 КПК установлює </a:t>
            </a:r>
            <a:r>
              <a:rPr lang="uk-UA" sz="3200" b="1" i="1" dirty="0" smtClean="0">
                <a:solidFill>
                  <a:srgbClr val="0070C0"/>
                </a:solidFill>
                <a:latin typeface="Book Antiqua" pitchFamily="18" charset="0"/>
              </a:rPr>
              <a:t>підслідність</a:t>
            </a:r>
            <a:r>
              <a:rPr lang="uk-UA" sz="3200" i="1" dirty="0" smtClean="0">
                <a:solidFill>
                  <a:srgbClr val="0070C0"/>
                </a:solidFill>
                <a:latin typeface="Book Antiqua" pitchFamily="18" charset="0"/>
              </a:rPr>
              <a:t>, </a:t>
            </a:r>
            <a:r>
              <a:rPr lang="uk-UA" sz="2800" dirty="0" smtClean="0">
                <a:solidFill>
                  <a:srgbClr val="7030A0"/>
                </a:solidFill>
                <a:latin typeface="Book Antiqua" pitchFamily="18" charset="0"/>
              </a:rPr>
              <a:t>тобто віднесення того чи іншого складу злочину до компетенції певного органу досудового розслідування</a:t>
            </a:r>
            <a:r>
              <a:rPr lang="uk-UA" sz="3200" dirty="0" smtClean="0">
                <a:solidFill>
                  <a:srgbClr val="7030A0"/>
                </a:solidFill>
                <a:latin typeface="Book Antiqua" pitchFamily="18" charset="0"/>
              </a:rPr>
              <a:t>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530481"/>
            <a:ext cx="4464496" cy="22231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5486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1641</TotalTime>
  <Words>965</Words>
  <Application>Microsoft Office PowerPoint</Application>
  <PresentationFormat>Экран (4:3)</PresentationFormat>
  <Paragraphs>113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150</cp:revision>
  <dcterms:created xsi:type="dcterms:W3CDTF">2009-12-09T15:01:49Z</dcterms:created>
  <dcterms:modified xsi:type="dcterms:W3CDTF">2018-11-25T02:18:03Z</dcterms:modified>
</cp:coreProperties>
</file>