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0" r:id="rId1"/>
  </p:sldMasterIdLst>
  <p:sldIdLst>
    <p:sldId id="257" r:id="rId2"/>
    <p:sldId id="263" r:id="rId3"/>
    <p:sldId id="267" r:id="rId4"/>
    <p:sldId id="295" r:id="rId5"/>
    <p:sldId id="296" r:id="rId6"/>
    <p:sldId id="366" r:id="rId7"/>
    <p:sldId id="340" r:id="rId8"/>
    <p:sldId id="298" r:id="rId9"/>
    <p:sldId id="299" r:id="rId10"/>
    <p:sldId id="278" r:id="rId11"/>
    <p:sldId id="301" r:id="rId12"/>
    <p:sldId id="300" r:id="rId13"/>
    <p:sldId id="302" r:id="rId14"/>
    <p:sldId id="303" r:id="rId15"/>
    <p:sldId id="304" r:id="rId16"/>
    <p:sldId id="305" r:id="rId17"/>
    <p:sldId id="341" r:id="rId18"/>
    <p:sldId id="306" r:id="rId19"/>
    <p:sldId id="307" r:id="rId20"/>
    <p:sldId id="308" r:id="rId21"/>
    <p:sldId id="309" r:id="rId22"/>
    <p:sldId id="312" r:id="rId23"/>
    <p:sldId id="311" r:id="rId24"/>
    <p:sldId id="338" r:id="rId25"/>
    <p:sldId id="313" r:id="rId26"/>
    <p:sldId id="315" r:id="rId27"/>
    <p:sldId id="316" r:id="rId28"/>
    <p:sldId id="317" r:id="rId29"/>
    <p:sldId id="318" r:id="rId30"/>
    <p:sldId id="319" r:id="rId31"/>
    <p:sldId id="320" r:id="rId32"/>
    <p:sldId id="321" r:id="rId33"/>
    <p:sldId id="322" r:id="rId34"/>
    <p:sldId id="364" r:id="rId35"/>
    <p:sldId id="323" r:id="rId36"/>
    <p:sldId id="342" r:id="rId37"/>
    <p:sldId id="344" r:id="rId38"/>
    <p:sldId id="345" r:id="rId39"/>
    <p:sldId id="346" r:id="rId40"/>
    <p:sldId id="347" r:id="rId41"/>
    <p:sldId id="348" r:id="rId42"/>
    <p:sldId id="365" r:id="rId43"/>
    <p:sldId id="349" r:id="rId44"/>
    <p:sldId id="350" r:id="rId45"/>
    <p:sldId id="351" r:id="rId46"/>
    <p:sldId id="352" r:id="rId47"/>
    <p:sldId id="353" r:id="rId48"/>
    <p:sldId id="354" r:id="rId49"/>
    <p:sldId id="359" r:id="rId50"/>
    <p:sldId id="360" r:id="rId51"/>
    <p:sldId id="355" r:id="rId52"/>
    <p:sldId id="356" r:id="rId53"/>
    <p:sldId id="361" r:id="rId54"/>
    <p:sldId id="362" r:id="rId55"/>
    <p:sldId id="357" r:id="rId56"/>
    <p:sldId id="363" r:id="rId57"/>
    <p:sldId id="358" r:id="rId5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0" autoAdjust="0"/>
    <p:restoredTop sz="86410" autoAdjust="0"/>
  </p:normalViewPr>
  <p:slideViewPr>
    <p:cSldViewPr>
      <p:cViewPr varScale="1">
        <p:scale>
          <a:sx n="67" d="100"/>
          <a:sy n="67" d="100"/>
        </p:scale>
        <p:origin x="-11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1AC670A-81F3-49CA-9501-FD69A4F6328B}" type="datetimeFigureOut">
              <a:rPr lang="ru-RU" smtClean="0"/>
              <a:pPr/>
              <a:t>25.11.2018</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D7699698-F235-41AE-8B48-C153F8A65492}" type="slidenum">
              <a:rPr lang="ru-RU" smtClean="0"/>
              <a:pPr/>
              <a:t>‹#›</a:t>
            </a:fld>
            <a:endParaRPr lang="ru-RU" dirty="0"/>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1AC670A-81F3-49CA-9501-FD69A4F6328B}" type="datetimeFigureOut">
              <a:rPr lang="ru-RU" smtClean="0"/>
              <a:pPr/>
              <a:t>25.11.2018</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D7699698-F235-41AE-8B48-C153F8A65492}" type="slidenum">
              <a:rPr lang="ru-RU" smtClean="0"/>
              <a:pPr/>
              <a:t>‹#›</a:t>
            </a:fld>
            <a:endParaRPr lang="ru-RU"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1AC670A-81F3-49CA-9501-FD69A4F6328B}" type="datetimeFigureOut">
              <a:rPr lang="ru-RU" smtClean="0"/>
              <a:pPr/>
              <a:t>25.11.2018</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D7699698-F235-41AE-8B48-C153F8A65492}" type="slidenum">
              <a:rPr lang="ru-RU" smtClean="0"/>
              <a:pPr/>
              <a:t>‹#›</a:t>
            </a:fld>
            <a:endParaRPr lang="ru-RU"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1AC670A-81F3-49CA-9501-FD69A4F6328B}" type="datetimeFigureOut">
              <a:rPr lang="ru-RU" smtClean="0"/>
              <a:pPr/>
              <a:t>25.11.2018</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D7699698-F235-41AE-8B48-C153F8A65492}" type="slidenum">
              <a:rPr lang="ru-RU" smtClean="0"/>
              <a:pPr/>
              <a:t>‹#›</a:t>
            </a:fld>
            <a:endParaRPr lang="ru-RU" dirty="0"/>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1AC670A-81F3-49CA-9501-FD69A4F6328B}" type="datetimeFigureOut">
              <a:rPr lang="ru-RU" smtClean="0"/>
              <a:pPr/>
              <a:t>25.11.2018</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D7699698-F235-41AE-8B48-C153F8A65492}" type="slidenum">
              <a:rPr lang="ru-RU" smtClean="0"/>
              <a:pPr/>
              <a:t>‹#›</a:t>
            </a:fld>
            <a:endParaRPr lang="ru-RU"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1AC670A-81F3-49CA-9501-FD69A4F6328B}" type="datetimeFigureOut">
              <a:rPr lang="ru-RU" smtClean="0"/>
              <a:pPr/>
              <a:t>25.11.2018</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D7699698-F235-41AE-8B48-C153F8A65492}" type="slidenum">
              <a:rPr lang="ru-RU" smtClean="0"/>
              <a:pPr/>
              <a:t>‹#›</a:t>
            </a:fld>
            <a:endParaRPr lang="ru-RU" dirty="0"/>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1AC670A-81F3-49CA-9501-FD69A4F6328B}" type="datetimeFigureOut">
              <a:rPr lang="ru-RU" smtClean="0"/>
              <a:pPr/>
              <a:t>25.11.2018</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D7699698-F235-41AE-8B48-C153F8A65492}" type="slidenum">
              <a:rPr lang="ru-RU" smtClean="0"/>
              <a:pPr/>
              <a:t>‹#›</a:t>
            </a:fld>
            <a:endParaRPr lang="ru-RU" dirty="0"/>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1AC670A-81F3-49CA-9501-FD69A4F6328B}" type="datetimeFigureOut">
              <a:rPr lang="ru-RU" smtClean="0"/>
              <a:pPr/>
              <a:t>25.11.2018</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D7699698-F235-41AE-8B48-C153F8A65492}" type="slidenum">
              <a:rPr lang="ru-RU" smtClean="0"/>
              <a:pPr/>
              <a:t>‹#›</a:t>
            </a:fld>
            <a:endParaRPr lang="ru-RU"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AC670A-81F3-49CA-9501-FD69A4F6328B}" type="datetimeFigureOut">
              <a:rPr lang="ru-RU" smtClean="0"/>
              <a:pPr/>
              <a:t>25.11.2018</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D7699698-F235-41AE-8B48-C153F8A65492}" type="slidenum">
              <a:rPr lang="ru-RU" smtClean="0"/>
              <a:pPr/>
              <a:t>‹#›</a:t>
            </a:fld>
            <a:endParaRPr lang="ru-RU"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1AC670A-81F3-49CA-9501-FD69A4F6328B}" type="datetimeFigureOut">
              <a:rPr lang="ru-RU" smtClean="0"/>
              <a:pPr/>
              <a:t>25.11.2018</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D7699698-F235-41AE-8B48-C153F8A65492}" type="slidenum">
              <a:rPr lang="ru-RU" smtClean="0"/>
              <a:pPr/>
              <a:t>‹#›</a:t>
            </a:fld>
            <a:endParaRPr lang="ru-RU"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1AC670A-81F3-49CA-9501-FD69A4F6328B}" type="datetimeFigureOut">
              <a:rPr lang="ru-RU" smtClean="0"/>
              <a:pPr/>
              <a:t>25.11.2018</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D7699698-F235-41AE-8B48-C153F8A65492}" type="slidenum">
              <a:rPr lang="ru-RU" smtClean="0"/>
              <a:pPr/>
              <a:t>‹#›</a:t>
            </a:fld>
            <a:endParaRPr lang="ru-RU" dirty="0"/>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E1AC670A-81F3-49CA-9501-FD69A4F6328B}" type="datetimeFigureOut">
              <a:rPr lang="ru-RU" smtClean="0"/>
              <a:pPr/>
              <a:t>25.11.2018</a:t>
            </a:fld>
            <a:endParaRPr lang="ru-RU"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7699698-F235-41AE-8B48-C153F8A65492}"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uk.wikipedia.org/wiki/%D0%9F%D1%80%D0%B8%D0%BD%D1%86%D0%B8%D0%BF%D0%B8_%D0%BF%D1%80%D0%B0%D0%B2%D0%B0"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zakon2.rada.gov.ua/laws/show/1697-18/paran1283"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467544" y="404664"/>
            <a:ext cx="8372746" cy="5983951"/>
          </a:xfrm>
        </p:spPr>
        <p:txBody>
          <a:bodyPr>
            <a:normAutofit fontScale="70000" lnSpcReduction="20000"/>
          </a:bodyPr>
          <a:lstStyle/>
          <a:p>
            <a:pPr marL="914400" lvl="3" indent="0" algn="ctr">
              <a:buNone/>
            </a:pPr>
            <a:r>
              <a:rPr lang="uk-UA" sz="3100" b="1" dirty="0" smtClean="0">
                <a:solidFill>
                  <a:srgbClr val="002060"/>
                </a:solidFill>
              </a:rPr>
              <a:t>Міністерство внутрішніх справ </a:t>
            </a:r>
          </a:p>
          <a:p>
            <a:pPr marL="914400" lvl="3" indent="0" algn="ctr">
              <a:buNone/>
            </a:pPr>
            <a:r>
              <a:rPr lang="uk-UA" sz="3100" b="1" dirty="0" smtClean="0">
                <a:solidFill>
                  <a:srgbClr val="002060"/>
                </a:solidFill>
              </a:rPr>
              <a:t>НАЦІОНАЛЬНА АКАДЕМІЯ ВНУТРІШНІХ </a:t>
            </a:r>
            <a:r>
              <a:rPr lang="uk-UA" sz="3400" b="1" dirty="0" smtClean="0">
                <a:solidFill>
                  <a:srgbClr val="002060"/>
                </a:solidFill>
              </a:rPr>
              <a:t>СПРАВ</a:t>
            </a:r>
            <a:endParaRPr lang="en-US" sz="3400" b="1" dirty="0" smtClean="0">
              <a:solidFill>
                <a:srgbClr val="002060"/>
              </a:solidFill>
            </a:endParaRPr>
          </a:p>
          <a:p>
            <a:pPr marL="45720" indent="0" algn="ctr">
              <a:buNone/>
            </a:pPr>
            <a:r>
              <a:rPr lang="uk-UA" sz="3100" dirty="0" smtClean="0">
                <a:solidFill>
                  <a:srgbClr val="7030A0"/>
                </a:solidFill>
              </a:rPr>
              <a:t>Навчально-науковий інституту № 1</a:t>
            </a:r>
          </a:p>
          <a:p>
            <a:pPr marL="45720" indent="0" algn="ctr">
              <a:buNone/>
            </a:pPr>
            <a:r>
              <a:rPr lang="uk-UA" sz="3100" dirty="0" smtClean="0">
                <a:solidFill>
                  <a:srgbClr val="7030A0"/>
                </a:solidFill>
              </a:rPr>
              <a:t>Кафедра досудового розслідування</a:t>
            </a:r>
          </a:p>
          <a:p>
            <a:pPr algn="ctr"/>
            <a:r>
              <a:rPr lang="uk-UA" sz="2600" dirty="0" smtClean="0"/>
              <a:t> </a:t>
            </a:r>
          </a:p>
          <a:p>
            <a:pPr algn="ctr"/>
            <a:r>
              <a:rPr lang="uk-UA" sz="2600" dirty="0" smtClean="0"/>
              <a:t>ЛЕКЦІЯ</a:t>
            </a:r>
            <a:endParaRPr lang="ru-RU" sz="2600" dirty="0" smtClean="0"/>
          </a:p>
          <a:p>
            <a:pPr algn="ctr"/>
            <a:r>
              <a:rPr lang="uk-UA" sz="3100" dirty="0" smtClean="0">
                <a:solidFill>
                  <a:srgbClr val="0070C0"/>
                </a:solidFill>
              </a:rPr>
              <a:t>з навчальної дисципліни</a:t>
            </a:r>
            <a:endParaRPr lang="ru-RU" sz="3100" dirty="0" smtClean="0">
              <a:solidFill>
                <a:srgbClr val="0070C0"/>
              </a:solidFill>
            </a:endParaRPr>
          </a:p>
          <a:p>
            <a:pPr algn="ctr"/>
            <a:r>
              <a:rPr lang="uk-UA" sz="3100" b="1" dirty="0" smtClean="0">
                <a:solidFill>
                  <a:srgbClr val="7030A0"/>
                </a:solidFill>
              </a:rPr>
              <a:t>«Судові та правоохоронні органи України»</a:t>
            </a:r>
            <a:endParaRPr lang="ru-RU" sz="3100" b="1" dirty="0" smtClean="0">
              <a:solidFill>
                <a:srgbClr val="7030A0"/>
              </a:solidFill>
            </a:endParaRPr>
          </a:p>
          <a:p>
            <a:pPr algn="ctr"/>
            <a:r>
              <a:rPr lang="uk-UA" sz="2600" dirty="0" smtClean="0"/>
              <a:t> </a:t>
            </a:r>
          </a:p>
          <a:p>
            <a:pPr algn="ctr"/>
            <a:r>
              <a:rPr lang="uk-UA" sz="3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Тема 4</a:t>
            </a:r>
            <a:r>
              <a:rPr lang="uk-UA" sz="3400" dirty="0" smtClean="0">
                <a:solidFill>
                  <a:srgbClr val="0070C0"/>
                </a:solidFill>
              </a:rPr>
              <a:t>.</a:t>
            </a:r>
            <a:endParaRPr lang="ru-RU" sz="3400" dirty="0" smtClean="0">
              <a:solidFill>
                <a:srgbClr val="0070C0"/>
              </a:solidFill>
            </a:endParaRPr>
          </a:p>
          <a:p>
            <a:pPr lvl="2" algn="ctr"/>
            <a:r>
              <a:rPr lang="uk-UA" sz="3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СИСТЕМА ОРГАНІВ ПРОКУРАТУРИ УКРАЇНИ. ОСНОВНІ НАПРЯМИ ДІЯЛЬНОСТІ ПРОКУРАТУРИ</a:t>
            </a:r>
            <a:endParaRPr lang="uk-U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r>
              <a:rPr lang="uk-UA" sz="2800" dirty="0" smtClean="0">
                <a:solidFill>
                  <a:srgbClr val="002060"/>
                </a:solidFill>
              </a:rPr>
              <a:t> </a:t>
            </a:r>
          </a:p>
          <a:p>
            <a:pPr algn="ctr"/>
            <a:endParaRPr lang="uk-UA" sz="2800" b="1" dirty="0" smtClean="0">
              <a:solidFill>
                <a:srgbClr val="002060"/>
              </a:solidFill>
            </a:endParaRPr>
          </a:p>
          <a:p>
            <a:pPr algn="ctr"/>
            <a:r>
              <a:rPr lang="uk-UA" sz="3600" b="1" dirty="0" smtClean="0">
                <a:solidFill>
                  <a:srgbClr val="002060"/>
                </a:solidFill>
              </a:rPr>
              <a:t>Київ -2018</a:t>
            </a:r>
          </a:p>
          <a:p>
            <a:pPr algn="ctr"/>
            <a:endParaRPr lang="ru-RU" dirty="0" smtClean="0"/>
          </a:p>
          <a:p>
            <a:pPr algn="ctr"/>
            <a:endParaRPr lang="ru-RU" dirty="0"/>
          </a:p>
        </p:txBody>
      </p:sp>
      <p:pic>
        <p:nvPicPr>
          <p:cNvPr id="4"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436" y="5877272"/>
            <a:ext cx="1257857" cy="8434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4368" y="823411"/>
            <a:ext cx="1055030" cy="1342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973" y="276809"/>
            <a:ext cx="1197667" cy="119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1000" fill="hold"/>
                                        <p:tgtEl>
                                          <p:spTgt spid="3">
                                            <p:txEl>
                                              <p:pRg st="4" end="4"/>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4" end="4"/>
                                            </p:txEl>
                                          </p:spTgt>
                                        </p:tgtEl>
                                      </p:cBhvr>
                                    </p:animEffect>
                                  </p:childTnLst>
                                </p:cTn>
                              </p:par>
                            </p:childTnLst>
                          </p:cTn>
                        </p:par>
                        <p:par>
                          <p:cTn id="10" fill="hold">
                            <p:stCondLst>
                              <p:cond delay="1000"/>
                            </p:stCondLst>
                            <p:childTnLst>
                              <p:par>
                                <p:cTn id="11" presetID="50" presetClass="entr" presetSubtype="0" decel="100000" fill="hold" nodeType="after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p:cTn id="13" dur="1000" fill="hold"/>
                                        <p:tgtEl>
                                          <p:spTgt spid="3">
                                            <p:txEl>
                                              <p:pRg st="5" end="5"/>
                                            </p:txEl>
                                          </p:spTgt>
                                        </p:tgtEl>
                                        <p:attrNameLst>
                                          <p:attrName>ppt_w</p:attrName>
                                        </p:attrNameLst>
                                      </p:cBhvr>
                                      <p:tavLst>
                                        <p:tav tm="0">
                                          <p:val>
                                            <p:strVal val="#ppt_w+.3"/>
                                          </p:val>
                                        </p:tav>
                                        <p:tav tm="100000">
                                          <p:val>
                                            <p:strVal val="#ppt_w"/>
                                          </p:val>
                                        </p:tav>
                                      </p:tavLst>
                                    </p:anim>
                                    <p:anim calcmode="lin" valueType="num">
                                      <p:cBhvr>
                                        <p:cTn id="14"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5" end="5"/>
                                            </p:txEl>
                                          </p:spTgt>
                                        </p:tgtEl>
                                      </p:cBhvr>
                                    </p:animEffect>
                                  </p:childTnLst>
                                </p:cTn>
                              </p:par>
                            </p:childTnLst>
                          </p:cTn>
                        </p:par>
                        <p:par>
                          <p:cTn id="16" fill="hold">
                            <p:stCondLst>
                              <p:cond delay="2000"/>
                            </p:stCondLst>
                            <p:childTnLst>
                              <p:par>
                                <p:cTn id="17" presetID="50" presetClass="entr" presetSubtype="0" decel="100000" fill="hold"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1" end="1"/>
                                            </p:txEl>
                                          </p:spTgt>
                                        </p:tgtEl>
                                      </p:cBhvr>
                                    </p:animEffect>
                                  </p:childTnLst>
                                </p:cTn>
                              </p:par>
                            </p:childTnLst>
                          </p:cTn>
                        </p:par>
                        <p:par>
                          <p:cTn id="22" fill="hold">
                            <p:stCondLst>
                              <p:cond delay="3000"/>
                            </p:stCondLst>
                            <p:childTnLst>
                              <p:par>
                                <p:cTn id="23" presetID="50" presetClass="entr" presetSubtype="0" decel="100000" fill="hold" nodeType="after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p:cTn id="25"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26"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7" dur="1000"/>
                                        <p:tgtEl>
                                          <p:spTgt spid="3">
                                            <p:txEl>
                                              <p:pRg st="0" end="0"/>
                                            </p:txEl>
                                          </p:spTgt>
                                        </p:tgtEl>
                                      </p:cBhvr>
                                    </p:animEffect>
                                  </p:childTnLst>
                                </p:cTn>
                              </p:par>
                            </p:childTnLst>
                          </p:cTn>
                        </p:par>
                        <p:par>
                          <p:cTn id="28" fill="hold">
                            <p:stCondLst>
                              <p:cond delay="4000"/>
                            </p:stCondLst>
                            <p:childTnLst>
                              <p:par>
                                <p:cTn id="29" presetID="50" presetClass="entr" presetSubtype="0" decel="100000" fill="hold" nodeType="after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3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3" dur="1000"/>
                                        <p:tgtEl>
                                          <p:spTgt spid="3">
                                            <p:txEl>
                                              <p:pRg st="2" end="2"/>
                                            </p:txEl>
                                          </p:spTgt>
                                        </p:tgtEl>
                                      </p:cBhvr>
                                    </p:animEffect>
                                  </p:childTnLst>
                                </p:cTn>
                              </p:par>
                            </p:childTnLst>
                          </p:cTn>
                        </p:par>
                        <p:par>
                          <p:cTn id="34" fill="hold">
                            <p:stCondLst>
                              <p:cond delay="5000"/>
                            </p:stCondLst>
                            <p:childTnLst>
                              <p:par>
                                <p:cTn id="35" presetID="50" presetClass="entr" presetSubtype="0" decel="100000" fill="hold" nodeType="after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p:cTn id="37"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38"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9" dur="1000"/>
                                        <p:tgtEl>
                                          <p:spTgt spid="3">
                                            <p:txEl>
                                              <p:pRg st="3" end="3"/>
                                            </p:txEl>
                                          </p:spTgt>
                                        </p:tgtEl>
                                      </p:cBhvr>
                                    </p:animEffect>
                                  </p:childTnLst>
                                </p:cTn>
                              </p:par>
                            </p:childTnLst>
                          </p:cTn>
                        </p:par>
                        <p:par>
                          <p:cTn id="40" fill="hold">
                            <p:stCondLst>
                              <p:cond delay="6000"/>
                            </p:stCondLst>
                            <p:childTnLst>
                              <p:par>
                                <p:cTn id="41" presetID="50" presetClass="entr" presetSubtype="0" decel="100000" fill="hold"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1000" fill="hold"/>
                                        <p:tgtEl>
                                          <p:spTgt spid="3">
                                            <p:txEl>
                                              <p:pRg st="6" end="6"/>
                                            </p:txEl>
                                          </p:spTgt>
                                        </p:tgtEl>
                                        <p:attrNameLst>
                                          <p:attrName>ppt_w</p:attrName>
                                        </p:attrNameLst>
                                      </p:cBhvr>
                                      <p:tavLst>
                                        <p:tav tm="0">
                                          <p:val>
                                            <p:strVal val="#ppt_w+.3"/>
                                          </p:val>
                                        </p:tav>
                                        <p:tav tm="100000">
                                          <p:val>
                                            <p:strVal val="#ppt_w"/>
                                          </p:val>
                                        </p:tav>
                                      </p:tavLst>
                                    </p:anim>
                                    <p:anim calcmode="lin" valueType="num">
                                      <p:cBhvr>
                                        <p:cTn id="44"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45" dur="1000"/>
                                        <p:tgtEl>
                                          <p:spTgt spid="3">
                                            <p:txEl>
                                              <p:pRg st="6" end="6"/>
                                            </p:txEl>
                                          </p:spTgt>
                                        </p:tgtEl>
                                      </p:cBhvr>
                                    </p:animEffect>
                                  </p:childTnLst>
                                </p:cTn>
                              </p:par>
                            </p:childTnLst>
                          </p:cTn>
                        </p:par>
                        <p:par>
                          <p:cTn id="46" fill="hold">
                            <p:stCondLst>
                              <p:cond delay="7000"/>
                            </p:stCondLst>
                            <p:childTnLst>
                              <p:par>
                                <p:cTn id="47" presetID="50" presetClass="entr" presetSubtype="0" decel="100000" fill="hold" nodeType="after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1000" fill="hold"/>
                                        <p:tgtEl>
                                          <p:spTgt spid="3">
                                            <p:txEl>
                                              <p:pRg st="7" end="7"/>
                                            </p:txEl>
                                          </p:spTgt>
                                        </p:tgtEl>
                                        <p:attrNameLst>
                                          <p:attrName>ppt_w</p:attrName>
                                        </p:attrNameLst>
                                      </p:cBhvr>
                                      <p:tavLst>
                                        <p:tav tm="0">
                                          <p:val>
                                            <p:strVal val="#ppt_w+.3"/>
                                          </p:val>
                                        </p:tav>
                                        <p:tav tm="100000">
                                          <p:val>
                                            <p:strVal val="#ppt_w"/>
                                          </p:val>
                                        </p:tav>
                                      </p:tavLst>
                                    </p:anim>
                                    <p:anim calcmode="lin" valueType="num">
                                      <p:cBhvr>
                                        <p:cTn id="50"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51" dur="1000"/>
                                        <p:tgtEl>
                                          <p:spTgt spid="3">
                                            <p:txEl>
                                              <p:pRg st="7" end="7"/>
                                            </p:txEl>
                                          </p:spTgt>
                                        </p:tgtEl>
                                      </p:cBhvr>
                                    </p:animEffect>
                                  </p:childTnLst>
                                </p:cTn>
                              </p:par>
                            </p:childTnLst>
                          </p:cTn>
                        </p:par>
                        <p:par>
                          <p:cTn id="52" fill="hold">
                            <p:stCondLst>
                              <p:cond delay="8000"/>
                            </p:stCondLst>
                            <p:childTnLst>
                              <p:par>
                                <p:cTn id="53" presetID="50" presetClass="entr" presetSubtype="0" decel="100000" fill="hold" nodeType="after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1000" fill="hold"/>
                                        <p:tgtEl>
                                          <p:spTgt spid="3">
                                            <p:txEl>
                                              <p:pRg st="8" end="8"/>
                                            </p:txEl>
                                          </p:spTgt>
                                        </p:tgtEl>
                                        <p:attrNameLst>
                                          <p:attrName>ppt_w</p:attrName>
                                        </p:attrNameLst>
                                      </p:cBhvr>
                                      <p:tavLst>
                                        <p:tav tm="0">
                                          <p:val>
                                            <p:strVal val="#ppt_w+.3"/>
                                          </p:val>
                                        </p:tav>
                                        <p:tav tm="100000">
                                          <p:val>
                                            <p:strVal val="#ppt_w"/>
                                          </p:val>
                                        </p:tav>
                                      </p:tavLst>
                                    </p:anim>
                                    <p:anim calcmode="lin" valueType="num">
                                      <p:cBhvr>
                                        <p:cTn id="56" dur="10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57" dur="1000"/>
                                        <p:tgtEl>
                                          <p:spTgt spid="3">
                                            <p:txEl>
                                              <p:pRg st="8" end="8"/>
                                            </p:txEl>
                                          </p:spTgt>
                                        </p:tgtEl>
                                      </p:cBhvr>
                                    </p:animEffect>
                                  </p:childTnLst>
                                </p:cTn>
                              </p:par>
                            </p:childTnLst>
                          </p:cTn>
                        </p:par>
                        <p:par>
                          <p:cTn id="58" fill="hold">
                            <p:stCondLst>
                              <p:cond delay="9000"/>
                            </p:stCondLst>
                            <p:childTnLst>
                              <p:par>
                                <p:cTn id="59" presetID="50" presetClass="entr" presetSubtype="0" decel="100000" fill="hold" nodeType="after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p:cTn id="61" dur="1000" fill="hold"/>
                                        <p:tgtEl>
                                          <p:spTgt spid="3">
                                            <p:txEl>
                                              <p:pRg st="9" end="9"/>
                                            </p:txEl>
                                          </p:spTgt>
                                        </p:tgtEl>
                                        <p:attrNameLst>
                                          <p:attrName>ppt_w</p:attrName>
                                        </p:attrNameLst>
                                      </p:cBhvr>
                                      <p:tavLst>
                                        <p:tav tm="0">
                                          <p:val>
                                            <p:strVal val="#ppt_w+.3"/>
                                          </p:val>
                                        </p:tav>
                                        <p:tav tm="100000">
                                          <p:val>
                                            <p:strVal val="#ppt_w"/>
                                          </p:val>
                                        </p:tav>
                                      </p:tavLst>
                                    </p:anim>
                                    <p:anim calcmode="lin" valueType="num">
                                      <p:cBhvr>
                                        <p:cTn id="62" dur="10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63" dur="1000"/>
                                        <p:tgtEl>
                                          <p:spTgt spid="3">
                                            <p:txEl>
                                              <p:pRg st="9" end="9"/>
                                            </p:txEl>
                                          </p:spTgt>
                                        </p:tgtEl>
                                      </p:cBhvr>
                                    </p:animEffect>
                                  </p:childTnLst>
                                </p:cTn>
                              </p:par>
                            </p:childTnLst>
                          </p:cTn>
                        </p:par>
                        <p:par>
                          <p:cTn id="64" fill="hold">
                            <p:stCondLst>
                              <p:cond delay="10000"/>
                            </p:stCondLst>
                            <p:childTnLst>
                              <p:par>
                                <p:cTn id="65" presetID="50" presetClass="entr" presetSubtype="0" decel="100000" fill="hold" nodeType="after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p:cTn id="67" dur="1000" fill="hold"/>
                                        <p:tgtEl>
                                          <p:spTgt spid="3">
                                            <p:txEl>
                                              <p:pRg st="10" end="10"/>
                                            </p:txEl>
                                          </p:spTgt>
                                        </p:tgtEl>
                                        <p:attrNameLst>
                                          <p:attrName>ppt_w</p:attrName>
                                        </p:attrNameLst>
                                      </p:cBhvr>
                                      <p:tavLst>
                                        <p:tav tm="0">
                                          <p:val>
                                            <p:strVal val="#ppt_w+.3"/>
                                          </p:val>
                                        </p:tav>
                                        <p:tav tm="100000">
                                          <p:val>
                                            <p:strVal val="#ppt_w"/>
                                          </p:val>
                                        </p:tav>
                                      </p:tavLst>
                                    </p:anim>
                                    <p:anim calcmode="lin" valueType="num">
                                      <p:cBhvr>
                                        <p:cTn id="68" dur="10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69" dur="1000"/>
                                        <p:tgtEl>
                                          <p:spTgt spid="3">
                                            <p:txEl>
                                              <p:pRg st="10" end="10"/>
                                            </p:txEl>
                                          </p:spTgt>
                                        </p:tgtEl>
                                      </p:cBhvr>
                                    </p:animEffect>
                                  </p:childTnLst>
                                </p:cTn>
                              </p:par>
                            </p:childTnLst>
                          </p:cTn>
                        </p:par>
                        <p:par>
                          <p:cTn id="70" fill="hold">
                            <p:stCondLst>
                              <p:cond delay="11000"/>
                            </p:stCondLst>
                            <p:childTnLst>
                              <p:par>
                                <p:cTn id="71" presetID="50" presetClass="entr" presetSubtype="0" decel="100000" fill="hold" nodeType="after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p:cTn id="73" dur="1000" fill="hold"/>
                                        <p:tgtEl>
                                          <p:spTgt spid="3">
                                            <p:txEl>
                                              <p:pRg st="11" end="11"/>
                                            </p:txEl>
                                          </p:spTgt>
                                        </p:tgtEl>
                                        <p:attrNameLst>
                                          <p:attrName>ppt_w</p:attrName>
                                        </p:attrNameLst>
                                      </p:cBhvr>
                                      <p:tavLst>
                                        <p:tav tm="0">
                                          <p:val>
                                            <p:strVal val="#ppt_w+.3"/>
                                          </p:val>
                                        </p:tav>
                                        <p:tav tm="100000">
                                          <p:val>
                                            <p:strVal val="#ppt_w"/>
                                          </p:val>
                                        </p:tav>
                                      </p:tavLst>
                                    </p:anim>
                                    <p:anim calcmode="lin" valueType="num">
                                      <p:cBhvr>
                                        <p:cTn id="74" dur="10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75" dur="1000"/>
                                        <p:tgtEl>
                                          <p:spTgt spid="3">
                                            <p:txEl>
                                              <p:pRg st="11" end="11"/>
                                            </p:txEl>
                                          </p:spTgt>
                                        </p:tgtEl>
                                      </p:cBhvr>
                                    </p:animEffect>
                                  </p:childTnLst>
                                </p:cTn>
                              </p:par>
                            </p:childTnLst>
                          </p:cTn>
                        </p:par>
                        <p:par>
                          <p:cTn id="76" fill="hold">
                            <p:stCondLst>
                              <p:cond delay="12000"/>
                            </p:stCondLst>
                            <p:childTnLst>
                              <p:par>
                                <p:cTn id="77" presetID="50" presetClass="entr" presetSubtype="0" decel="100000" fill="hold" nodeType="afterEffect">
                                  <p:stCondLst>
                                    <p:cond delay="0"/>
                                  </p:stCondLst>
                                  <p:childTnLst>
                                    <p:set>
                                      <p:cBhvr>
                                        <p:cTn id="78" dur="1" fill="hold">
                                          <p:stCondLst>
                                            <p:cond delay="0"/>
                                          </p:stCondLst>
                                        </p:cTn>
                                        <p:tgtEl>
                                          <p:spTgt spid="3">
                                            <p:txEl>
                                              <p:pRg st="13" end="13"/>
                                            </p:txEl>
                                          </p:spTgt>
                                        </p:tgtEl>
                                        <p:attrNameLst>
                                          <p:attrName>style.visibility</p:attrName>
                                        </p:attrNameLst>
                                      </p:cBhvr>
                                      <p:to>
                                        <p:strVal val="visible"/>
                                      </p:to>
                                    </p:set>
                                    <p:anim calcmode="lin" valueType="num">
                                      <p:cBhvr>
                                        <p:cTn id="79" dur="1000" fill="hold"/>
                                        <p:tgtEl>
                                          <p:spTgt spid="3">
                                            <p:txEl>
                                              <p:pRg st="13" end="13"/>
                                            </p:txEl>
                                          </p:spTgt>
                                        </p:tgtEl>
                                        <p:attrNameLst>
                                          <p:attrName>ppt_w</p:attrName>
                                        </p:attrNameLst>
                                      </p:cBhvr>
                                      <p:tavLst>
                                        <p:tav tm="0">
                                          <p:val>
                                            <p:strVal val="#ppt_w+.3"/>
                                          </p:val>
                                        </p:tav>
                                        <p:tav tm="100000">
                                          <p:val>
                                            <p:strVal val="#ppt_w"/>
                                          </p:val>
                                        </p:tav>
                                      </p:tavLst>
                                    </p:anim>
                                    <p:anim calcmode="lin" valueType="num">
                                      <p:cBhvr>
                                        <p:cTn id="80" dur="1000" fill="hold"/>
                                        <p:tgtEl>
                                          <p:spTgt spid="3">
                                            <p:txEl>
                                              <p:pRg st="13" end="13"/>
                                            </p:txEl>
                                          </p:spTgt>
                                        </p:tgtEl>
                                        <p:attrNameLst>
                                          <p:attrName>ppt_h</p:attrName>
                                        </p:attrNameLst>
                                      </p:cBhvr>
                                      <p:tavLst>
                                        <p:tav tm="0">
                                          <p:val>
                                            <p:strVal val="#ppt_h"/>
                                          </p:val>
                                        </p:tav>
                                        <p:tav tm="100000">
                                          <p:val>
                                            <p:strVal val="#ppt_h"/>
                                          </p:val>
                                        </p:tav>
                                      </p:tavLst>
                                    </p:anim>
                                    <p:animEffect transition="in" filter="fade">
                                      <p:cBhvr>
                                        <p:cTn id="81" dur="10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74345"/>
            <a:ext cx="8424936" cy="5940088"/>
          </a:xfrm>
          <a:prstGeom prst="rect">
            <a:avLst/>
          </a:prstGeom>
        </p:spPr>
        <p:txBody>
          <a:bodyPr wrap="square">
            <a:spAutoFit/>
          </a:bodyPr>
          <a:lstStyle/>
          <a:p>
            <a:pPr indent="357188" algn="just"/>
            <a:r>
              <a:rPr lang="uk-UA" sz="2400" b="1" dirty="0" smtClean="0">
                <a:solidFill>
                  <a:srgbClr val="FFC000"/>
                </a:solidFill>
              </a:rPr>
              <a:t>7</a:t>
            </a:r>
            <a:r>
              <a:rPr lang="uk-UA" sz="2400" b="1" dirty="0">
                <a:solidFill>
                  <a:srgbClr val="FFC000"/>
                </a:solidFill>
              </a:rPr>
              <a:t>) </a:t>
            </a:r>
            <a:r>
              <a:rPr lang="uk-UA" sz="2400" dirty="0">
                <a:solidFill>
                  <a:srgbClr val="7030A0"/>
                </a:solidFill>
              </a:rPr>
              <a:t>недопустимості незаконного втручання прокуратури в діяльність органів законодавчої, виконавчої і судової влади; </a:t>
            </a:r>
          </a:p>
          <a:p>
            <a:pPr indent="357188" algn="just"/>
            <a:r>
              <a:rPr lang="uk-UA" sz="2400" b="1" dirty="0">
                <a:solidFill>
                  <a:srgbClr val="FFC000"/>
                </a:solidFill>
              </a:rPr>
              <a:t>8) </a:t>
            </a:r>
            <a:r>
              <a:rPr lang="uk-UA" sz="2400" dirty="0">
                <a:solidFill>
                  <a:srgbClr val="7030A0"/>
                </a:solidFill>
              </a:rPr>
              <a:t>поваги до незалежності суддів, що передбачає заборону публічного висловлювання сумнівів щодо правосудності судових рішень поза межами процедури їх оскарження у порядку, передбаченому процесуальним законом; </a:t>
            </a:r>
          </a:p>
          <a:p>
            <a:pPr indent="357188" algn="just"/>
            <a:r>
              <a:rPr lang="uk-UA" sz="2400" b="1" dirty="0">
                <a:solidFill>
                  <a:srgbClr val="FFC000"/>
                </a:solidFill>
              </a:rPr>
              <a:t>9)</a:t>
            </a:r>
            <a:r>
              <a:rPr lang="uk-UA" sz="2400" dirty="0">
                <a:solidFill>
                  <a:srgbClr val="FFC000"/>
                </a:solidFill>
              </a:rPr>
              <a:t> </a:t>
            </a:r>
            <a:r>
              <a:rPr lang="uk-UA" sz="2400" dirty="0">
                <a:solidFill>
                  <a:srgbClr val="7030A0"/>
                </a:solidFill>
              </a:rPr>
              <a:t>прозорості діяльності прокуратури, що забезпечується відкритим і конкурсним зайняттям посади прокурора, вільним доступом до інформації довідкового характеру, наданням на запити інформації, якщо законом не встановлено обмежень щодо її надання; </a:t>
            </a:r>
            <a:endParaRPr lang="uk-UA" sz="2400" dirty="0" smtClean="0">
              <a:solidFill>
                <a:srgbClr val="7030A0"/>
              </a:solidFill>
            </a:endParaRPr>
          </a:p>
          <a:p>
            <a:pPr indent="357188" algn="just"/>
            <a:r>
              <a:rPr lang="uk-UA" sz="2400" b="1" dirty="0" smtClean="0">
                <a:solidFill>
                  <a:srgbClr val="FFC000"/>
                </a:solidFill>
              </a:rPr>
              <a:t>10</a:t>
            </a:r>
            <a:r>
              <a:rPr lang="uk-UA" sz="2400" b="1" dirty="0">
                <a:solidFill>
                  <a:srgbClr val="FFC000"/>
                </a:solidFill>
              </a:rPr>
              <a:t>)</a:t>
            </a:r>
            <a:r>
              <a:rPr lang="uk-UA" sz="2400" dirty="0">
                <a:solidFill>
                  <a:srgbClr val="7030A0"/>
                </a:solidFill>
              </a:rPr>
              <a:t> неухильного дотримання вимог професійної етики та </a:t>
            </a:r>
            <a:r>
              <a:rPr lang="uk-UA" sz="2400" dirty="0" smtClean="0">
                <a:solidFill>
                  <a:srgbClr val="7030A0"/>
                </a:solidFill>
              </a:rPr>
              <a:t>поведінки</a:t>
            </a:r>
            <a:endParaRPr lang="ru-RU" sz="2400" dirty="0">
              <a:solidFill>
                <a:srgbClr val="7030A0"/>
              </a:solidFill>
            </a:endParaRPr>
          </a:p>
          <a:p>
            <a:pPr indent="715963" algn="just"/>
            <a:endParaRPr lang="ru-RU" sz="2000" dirty="0">
              <a:solidFill>
                <a:srgbClr val="002060"/>
              </a:solidFill>
            </a:endParaRPr>
          </a:p>
        </p:txBody>
      </p:sp>
    </p:spTree>
    <p:extLst>
      <p:ext uri="{BB962C8B-B14F-4D97-AF65-F5344CB8AC3E}">
        <p14:creationId xmlns:p14="http://schemas.microsoft.com/office/powerpoint/2010/main" val="42024519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51520" y="188640"/>
            <a:ext cx="8568952" cy="646331"/>
          </a:xfrm>
          <a:prstGeom prst="rect">
            <a:avLst/>
          </a:prstGeom>
        </p:spPr>
        <p:txBody>
          <a:bodyPr wrap="square">
            <a:spAutoFit/>
          </a:bodyPr>
          <a:lstStyle/>
          <a:p>
            <a:endParaRPr lang="uk-UA" b="1" dirty="0" smtClean="0"/>
          </a:p>
          <a:p>
            <a:endParaRPr lang="uk-UA" b="1" dirty="0"/>
          </a:p>
        </p:txBody>
      </p:sp>
      <p:sp>
        <p:nvSpPr>
          <p:cNvPr id="2" name="Прямоугольник 1"/>
          <p:cNvSpPr/>
          <p:nvPr/>
        </p:nvSpPr>
        <p:spPr>
          <a:xfrm>
            <a:off x="395536" y="1196752"/>
            <a:ext cx="8424936" cy="3508653"/>
          </a:xfrm>
          <a:prstGeom prst="rect">
            <a:avLst/>
          </a:prstGeom>
        </p:spPr>
        <p:txBody>
          <a:bodyPr wrap="square">
            <a:spAutoFit/>
          </a:bodyPr>
          <a:lstStyle/>
          <a:p>
            <a:pPr algn="just"/>
            <a:r>
              <a:rPr lang="uk-UA" sz="2600" b="1" dirty="0" smtClean="0">
                <a:solidFill>
                  <a:srgbClr val="C00000"/>
                </a:solidFill>
              </a:rPr>
              <a:t>1. </a:t>
            </a:r>
            <a:r>
              <a:rPr lang="uk-UA" sz="2600" b="1" dirty="0" smtClean="0">
                <a:solidFill>
                  <a:srgbClr val="00B050"/>
                </a:solidFill>
              </a:rPr>
              <a:t>Верховенство </a:t>
            </a:r>
            <a:r>
              <a:rPr lang="uk-UA" sz="2600" b="1" dirty="0">
                <a:solidFill>
                  <a:srgbClr val="00B050"/>
                </a:solidFill>
              </a:rPr>
              <a:t>права та визнання людини, її життя і здоров’я, честі і гідності, недоторканності і безпеки найвищою соціальною </a:t>
            </a:r>
            <a:r>
              <a:rPr lang="uk-UA" sz="2600" b="1" dirty="0" smtClean="0">
                <a:solidFill>
                  <a:srgbClr val="00B050"/>
                </a:solidFill>
              </a:rPr>
              <a:t>цінністю </a:t>
            </a:r>
          </a:p>
          <a:p>
            <a:pPr algn="just"/>
            <a:endParaRPr lang="uk-UA" sz="2400" dirty="0">
              <a:solidFill>
                <a:srgbClr val="002060"/>
              </a:solidFill>
            </a:endParaRPr>
          </a:p>
          <a:p>
            <a:pPr indent="715963" algn="just"/>
            <a:r>
              <a:rPr lang="uk-UA" sz="2400" b="1" i="1" dirty="0" smtClean="0">
                <a:solidFill>
                  <a:srgbClr val="002060"/>
                </a:solidFill>
              </a:rPr>
              <a:t>Засада </a:t>
            </a:r>
            <a:r>
              <a:rPr lang="uk-UA" sz="2400" b="1" i="1" dirty="0">
                <a:solidFill>
                  <a:srgbClr val="002060"/>
                </a:solidFill>
              </a:rPr>
              <a:t>верховенства права</a:t>
            </a:r>
            <a:r>
              <a:rPr lang="uk-UA" sz="2400" dirty="0">
                <a:solidFill>
                  <a:srgbClr val="002060"/>
                </a:solidFill>
              </a:rPr>
              <a:t> </a:t>
            </a:r>
            <a:r>
              <a:rPr lang="uk-UA" sz="2400" b="1" dirty="0">
                <a:solidFill>
                  <a:srgbClr val="7030A0"/>
                </a:solidFill>
              </a:rPr>
              <a:t>– </a:t>
            </a:r>
            <a:r>
              <a:rPr lang="uk-UA" sz="2400" i="1" dirty="0">
                <a:solidFill>
                  <a:srgbClr val="7030A0"/>
                </a:solidFill>
              </a:rPr>
              <a:t>це правове положення, яке полягає в тому, що людина, її права та свободи визнаються найвищими цінностями та визначають зміст і спрямованість діяльності держави,</a:t>
            </a:r>
            <a:r>
              <a:rPr lang="uk-UA" sz="2400" dirty="0">
                <a:solidFill>
                  <a:srgbClr val="7030A0"/>
                </a:solidFill>
              </a:rPr>
              <a:t> </a:t>
            </a:r>
            <a:r>
              <a:rPr lang="uk-UA" sz="2400" i="1" dirty="0">
                <a:solidFill>
                  <a:srgbClr val="7030A0"/>
                </a:solidFill>
              </a:rPr>
              <a:t>у тому числі і діяльності </a:t>
            </a:r>
            <a:r>
              <a:rPr lang="uk-UA" sz="2400" i="1" dirty="0" smtClean="0">
                <a:solidFill>
                  <a:srgbClr val="7030A0"/>
                </a:solidFill>
              </a:rPr>
              <a:t>прокуратури</a:t>
            </a:r>
            <a:r>
              <a:rPr lang="uk-UA" sz="2400" b="1" i="1" dirty="0" smtClean="0">
                <a:solidFill>
                  <a:srgbClr val="7030A0"/>
                </a:solidFill>
              </a:rPr>
              <a:t> </a:t>
            </a:r>
            <a:endParaRPr lang="ru-RU" sz="2400" dirty="0">
              <a:solidFill>
                <a:srgbClr val="7030A0"/>
              </a:solidFill>
            </a:endParaRPr>
          </a:p>
        </p:txBody>
      </p:sp>
    </p:spTree>
    <p:extLst>
      <p:ext uri="{BB962C8B-B14F-4D97-AF65-F5344CB8AC3E}">
        <p14:creationId xmlns:p14="http://schemas.microsoft.com/office/powerpoint/2010/main" val="23361485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731520"/>
            <a:ext cx="8568952" cy="5505792"/>
          </a:xfrm>
        </p:spPr>
        <p:txBody>
          <a:bodyPr>
            <a:normAutofit/>
          </a:bodyPr>
          <a:lstStyle/>
          <a:p>
            <a:pPr marL="0" indent="715963" algn="just"/>
            <a:endParaRPr lang="uk-UA" dirty="0" smtClean="0"/>
          </a:p>
          <a:p>
            <a:pPr marL="0" indent="715963" algn="just"/>
            <a:endParaRPr lang="uk-UA" dirty="0"/>
          </a:p>
          <a:p>
            <a:pPr marL="0" indent="357188" algn="just"/>
            <a:r>
              <a:rPr lang="ru-RU" sz="2400" b="1" i="1" dirty="0" smtClean="0">
                <a:solidFill>
                  <a:srgbClr val="C00000"/>
                </a:solidFill>
              </a:rPr>
              <a:t>2. </a:t>
            </a:r>
            <a:r>
              <a:rPr lang="uk-UA" sz="2600" b="1" dirty="0" smtClean="0">
                <a:solidFill>
                  <a:srgbClr val="00B050"/>
                </a:solidFill>
              </a:rPr>
              <a:t>Законність, справедливість, неупередженість </a:t>
            </a:r>
            <a:r>
              <a:rPr lang="uk-UA" sz="2600" b="1" dirty="0">
                <a:solidFill>
                  <a:srgbClr val="00B050"/>
                </a:solidFill>
              </a:rPr>
              <a:t>та </a:t>
            </a:r>
            <a:r>
              <a:rPr lang="uk-UA" sz="2600" b="1" dirty="0" smtClean="0">
                <a:solidFill>
                  <a:srgbClr val="00B050"/>
                </a:solidFill>
              </a:rPr>
              <a:t>об’єктивність </a:t>
            </a:r>
            <a:endParaRPr lang="uk-UA" sz="2600" b="1" dirty="0">
              <a:solidFill>
                <a:srgbClr val="00B050"/>
              </a:solidFill>
            </a:endParaRPr>
          </a:p>
          <a:p>
            <a:pPr marL="0" lvl="0" indent="715963" algn="just"/>
            <a:r>
              <a:rPr lang="ru-RU" sz="2400" b="1" i="1" dirty="0" smtClean="0">
                <a:solidFill>
                  <a:srgbClr val="002060"/>
                </a:solidFill>
              </a:rPr>
              <a:t>Засада </a:t>
            </a:r>
            <a:r>
              <a:rPr lang="ru-RU" sz="2400" b="1" i="1" dirty="0">
                <a:solidFill>
                  <a:srgbClr val="002060"/>
                </a:solidFill>
              </a:rPr>
              <a:t>законності</a:t>
            </a:r>
            <a:r>
              <a:rPr lang="ru-RU" sz="2400" dirty="0">
                <a:solidFill>
                  <a:srgbClr val="002060"/>
                </a:solidFill>
              </a:rPr>
              <a:t> </a:t>
            </a:r>
            <a:r>
              <a:rPr lang="ru-RU" sz="2400" dirty="0"/>
              <a:t>– </a:t>
            </a:r>
            <a:r>
              <a:rPr lang="ru-RU" sz="2400" dirty="0">
                <a:solidFill>
                  <a:srgbClr val="7030A0"/>
                </a:solidFill>
              </a:rPr>
              <a:t>це головна загальноправова основа діяльності всіх суб’єктів правозастосування, у тому числі й прокуратури. Це означає, що органи прокуратури здійснюють свої повноваження на підставі додержання Конституції України та чинних законів.</a:t>
            </a:r>
          </a:p>
          <a:p>
            <a:pPr marL="0" indent="715963" algn="just"/>
            <a:r>
              <a:rPr lang="uk-UA" sz="2400" i="1" dirty="0">
                <a:solidFill>
                  <a:srgbClr val="002060"/>
                </a:solidFill>
              </a:rPr>
              <a:t>Засада законності</a:t>
            </a:r>
            <a:r>
              <a:rPr lang="uk-UA" sz="2400" b="1" dirty="0">
                <a:solidFill>
                  <a:srgbClr val="002060"/>
                </a:solidFill>
              </a:rPr>
              <a:t> </a:t>
            </a:r>
            <a:r>
              <a:rPr lang="uk-UA" sz="2400" dirty="0"/>
              <a:t>зобов’язує органи прокуратури точно і неухильно виконувати норми Конституції та законів України. </a:t>
            </a:r>
            <a:endParaRPr lang="ru-RU" sz="24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94197" y="188640"/>
            <a:ext cx="895350"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72820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971600" y="1996391"/>
            <a:ext cx="7776864" cy="1046440"/>
          </a:xfrm>
          <a:prstGeom prst="rect">
            <a:avLst/>
          </a:prstGeom>
        </p:spPr>
        <p:txBody>
          <a:bodyPr wrap="square">
            <a:spAutoFit/>
          </a:bodyPr>
          <a:lstStyle/>
          <a:p>
            <a:endParaRPr lang="uk-UA" dirty="0" smtClean="0"/>
          </a:p>
          <a:p>
            <a:pPr indent="715963" algn="just"/>
            <a:endParaRPr lang="uk-UA" sz="2400" dirty="0" smtClean="0">
              <a:solidFill>
                <a:srgbClr val="002060"/>
              </a:solidFill>
            </a:endParaRPr>
          </a:p>
          <a:p>
            <a:pPr indent="715963" algn="just"/>
            <a:r>
              <a:rPr lang="uk-UA" sz="2000" dirty="0" smtClean="0">
                <a:solidFill>
                  <a:srgbClr val="7030A0"/>
                </a:solidFill>
              </a:rPr>
              <a:t>.</a:t>
            </a:r>
            <a:endParaRPr lang="ru-RU" sz="2000" dirty="0">
              <a:solidFill>
                <a:srgbClr val="7030A0"/>
              </a:solidFill>
            </a:endParaRPr>
          </a:p>
        </p:txBody>
      </p:sp>
      <p:sp>
        <p:nvSpPr>
          <p:cNvPr id="2" name="Прямоугольник 1"/>
          <p:cNvSpPr/>
          <p:nvPr/>
        </p:nvSpPr>
        <p:spPr>
          <a:xfrm>
            <a:off x="467544" y="476672"/>
            <a:ext cx="8496944" cy="6801862"/>
          </a:xfrm>
          <a:prstGeom prst="rect">
            <a:avLst/>
          </a:prstGeom>
        </p:spPr>
        <p:txBody>
          <a:bodyPr wrap="square">
            <a:spAutoFit/>
          </a:bodyPr>
          <a:lstStyle/>
          <a:p>
            <a:pPr lvl="0" indent="715963" algn="just"/>
            <a:r>
              <a:rPr lang="uk-UA" sz="2800" b="1" i="1" dirty="0">
                <a:solidFill>
                  <a:srgbClr val="00B050"/>
                </a:solidFill>
              </a:rPr>
              <a:t>Справедливость</a:t>
            </a:r>
            <a:r>
              <a:rPr lang="uk-UA" sz="2800" b="1" dirty="0">
                <a:solidFill>
                  <a:srgbClr val="002060"/>
                </a:solidFill>
              </a:rPr>
              <a:t> </a:t>
            </a:r>
            <a:r>
              <a:rPr lang="uk-UA" sz="2800" dirty="0"/>
              <a:t>– </a:t>
            </a:r>
            <a:r>
              <a:rPr lang="uk-UA" sz="2800" dirty="0">
                <a:solidFill>
                  <a:srgbClr val="7030A0"/>
                </a:solidFill>
              </a:rPr>
              <a:t>основоположна</a:t>
            </a:r>
            <a:r>
              <a:rPr lang="uk-UA" sz="2800" dirty="0">
                <a:solidFill>
                  <a:schemeClr val="accent2"/>
                </a:solidFill>
              </a:rPr>
              <a:t> </a:t>
            </a:r>
            <a:r>
              <a:rPr lang="uk-UA" sz="2800" u="sng" dirty="0">
                <a:solidFill>
                  <a:schemeClr val="accent2"/>
                </a:solidFill>
                <a:hlinkClick r:id="rId2" tooltip="Принципи права"/>
              </a:rPr>
              <a:t>засада права</a:t>
            </a:r>
            <a:r>
              <a:rPr lang="uk-UA" sz="2800" dirty="0">
                <a:solidFill>
                  <a:schemeClr val="accent2"/>
                </a:solidFill>
              </a:rPr>
              <a:t>, </a:t>
            </a:r>
            <a:r>
              <a:rPr lang="uk-UA" sz="2800" dirty="0">
                <a:solidFill>
                  <a:srgbClr val="7030A0"/>
                </a:solidFill>
              </a:rPr>
              <a:t>яка являє собою ідею направлену на справедливе застосування норм права, передбачає передусім недискримінаційний підхід, неупередженість</a:t>
            </a:r>
            <a:r>
              <a:rPr lang="uk-UA" sz="2800" dirty="0" smtClean="0">
                <a:solidFill>
                  <a:srgbClr val="7030A0"/>
                </a:solidFill>
              </a:rPr>
              <a:t>.</a:t>
            </a:r>
          </a:p>
          <a:p>
            <a:pPr lvl="0" indent="715963" algn="just"/>
            <a:endParaRPr lang="uk-UA" sz="2800" b="1" dirty="0">
              <a:solidFill>
                <a:srgbClr val="7030A0"/>
              </a:solidFill>
            </a:endParaRPr>
          </a:p>
          <a:p>
            <a:pPr indent="715963" algn="just"/>
            <a:r>
              <a:rPr lang="uk-UA" sz="2800" b="1" i="1" dirty="0">
                <a:solidFill>
                  <a:srgbClr val="00B050"/>
                </a:solidFill>
              </a:rPr>
              <a:t>Обʼєктивність</a:t>
            </a:r>
            <a:r>
              <a:rPr lang="uk-UA" sz="2800" b="1" dirty="0">
                <a:solidFill>
                  <a:srgbClr val="7030A0"/>
                </a:solidFill>
              </a:rPr>
              <a:t> </a:t>
            </a:r>
            <a:r>
              <a:rPr lang="uk-UA" sz="2800" dirty="0">
                <a:solidFill>
                  <a:srgbClr val="7030A0"/>
                </a:solidFill>
              </a:rPr>
              <a:t>означає </a:t>
            </a:r>
            <a:r>
              <a:rPr lang="uk-UA" sz="2800" i="1" dirty="0">
                <a:solidFill>
                  <a:srgbClr val="7030A0"/>
                </a:solidFill>
              </a:rPr>
              <a:t>неупередженість</a:t>
            </a:r>
            <a:r>
              <a:rPr lang="uk-UA" sz="2800" dirty="0">
                <a:solidFill>
                  <a:srgbClr val="7030A0"/>
                </a:solidFill>
              </a:rPr>
              <a:t> прокурорів, які здійснюють свою професійну діяльність, встановлення всіх обставин справи як тих, що викривають особу у вчиненні правопорушення , так і тих що виправдовують, як тих що обтяжують та і </a:t>
            </a:r>
            <a:r>
              <a:rPr lang="uk-UA" sz="2800" dirty="0" smtClean="0">
                <a:solidFill>
                  <a:srgbClr val="7030A0"/>
                </a:solidFill>
              </a:rPr>
              <a:t>тих, </a:t>
            </a:r>
            <a:r>
              <a:rPr lang="uk-UA" sz="2800" dirty="0">
                <a:solidFill>
                  <a:srgbClr val="7030A0"/>
                </a:solidFill>
              </a:rPr>
              <a:t>що пом’якшують відповідальність </a:t>
            </a:r>
            <a:r>
              <a:rPr lang="uk-UA" sz="2800" dirty="0" smtClean="0">
                <a:solidFill>
                  <a:srgbClr val="7030A0"/>
                </a:solidFill>
              </a:rPr>
              <a:t>особи</a:t>
            </a:r>
            <a:r>
              <a:rPr lang="uk-UA" sz="2800" dirty="0" smtClean="0"/>
              <a:t>  </a:t>
            </a:r>
            <a:endParaRPr lang="ru-RU" sz="2800" dirty="0"/>
          </a:p>
          <a:p>
            <a:pPr lvl="0" indent="715963" algn="just"/>
            <a:endParaRPr lang="uk-UA" sz="2400" b="1" dirty="0" smtClean="0">
              <a:solidFill>
                <a:srgbClr val="7030A0"/>
              </a:solidFill>
            </a:endParaRPr>
          </a:p>
          <a:p>
            <a:pPr lvl="0" indent="715963" algn="just"/>
            <a:endParaRPr lang="uk-UA" sz="2400" b="1" dirty="0">
              <a:solidFill>
                <a:srgbClr val="7030A0"/>
              </a:solidFill>
            </a:endParaRPr>
          </a:p>
          <a:p>
            <a:pPr lvl="0" indent="715963" algn="just"/>
            <a:endParaRPr lang="uk-UA" sz="2400" b="1" dirty="0">
              <a:solidFill>
                <a:srgbClr val="7030A0"/>
              </a:solidFill>
            </a:endParaRPr>
          </a:p>
        </p:txBody>
      </p:sp>
    </p:spTree>
    <p:extLst>
      <p:ext uri="{BB962C8B-B14F-4D97-AF65-F5344CB8AC3E}">
        <p14:creationId xmlns:p14="http://schemas.microsoft.com/office/powerpoint/2010/main" val="19556762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582341"/>
            <a:ext cx="8280920" cy="2339102"/>
          </a:xfrm>
          <a:prstGeom prst="rect">
            <a:avLst/>
          </a:prstGeom>
        </p:spPr>
        <p:txBody>
          <a:bodyPr wrap="square">
            <a:spAutoFit/>
          </a:bodyPr>
          <a:lstStyle/>
          <a:p>
            <a:pPr indent="715963" algn="just"/>
            <a:r>
              <a:rPr lang="uk-UA" sz="2400" b="1" i="1" dirty="0">
                <a:solidFill>
                  <a:srgbClr val="C00000"/>
                </a:solidFill>
              </a:rPr>
              <a:t>3</a:t>
            </a:r>
            <a:r>
              <a:rPr lang="uk-UA" sz="2400" b="1" i="1" dirty="0" smtClean="0">
                <a:solidFill>
                  <a:srgbClr val="C00000"/>
                </a:solidFill>
              </a:rPr>
              <a:t>. </a:t>
            </a:r>
            <a:r>
              <a:rPr lang="uk-UA" sz="2600" b="1" i="1" dirty="0" smtClean="0">
                <a:solidFill>
                  <a:srgbClr val="00B050"/>
                </a:solidFill>
              </a:rPr>
              <a:t>Засада </a:t>
            </a:r>
            <a:r>
              <a:rPr lang="uk-UA" sz="2600" b="1" i="1" dirty="0">
                <a:solidFill>
                  <a:srgbClr val="00B050"/>
                </a:solidFill>
              </a:rPr>
              <a:t>територіальності</a:t>
            </a:r>
            <a:r>
              <a:rPr lang="uk-UA" sz="2600" b="1" dirty="0">
                <a:solidFill>
                  <a:srgbClr val="00B050"/>
                </a:solidFill>
              </a:rPr>
              <a:t> </a:t>
            </a:r>
            <a:r>
              <a:rPr lang="uk-UA" sz="2400" dirty="0">
                <a:solidFill>
                  <a:srgbClr val="7030A0"/>
                </a:solidFill>
              </a:rPr>
              <a:t>означає розбудову системи прокуратури України відповідно до адміністративно-територіального устрою, закріпленого у ст. 133 Конституції України. Вона зумовлена потребою реалізації функцій прокуратури на всій території України й доступності її для всього населення</a:t>
            </a:r>
            <a:r>
              <a:rPr lang="uk-UA" sz="2400" dirty="0"/>
              <a:t>. </a:t>
            </a:r>
            <a:endParaRPr lang="ru-RU" sz="2400" b="1"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8957" y="59493"/>
            <a:ext cx="895350"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19158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1560" y="-1603147"/>
            <a:ext cx="7848872" cy="2862322"/>
          </a:xfrm>
          <a:prstGeom prst="rect">
            <a:avLst/>
          </a:prstGeom>
        </p:spPr>
        <p:txBody>
          <a:bodyPr wrap="square">
            <a:spAutoFit/>
          </a:bodyPr>
          <a:lstStyle/>
          <a:p>
            <a:endParaRPr lang="uk-UA" b="1" i="1" dirty="0" smtClean="0"/>
          </a:p>
          <a:p>
            <a:endParaRPr lang="uk-UA" b="1" i="1" dirty="0"/>
          </a:p>
          <a:p>
            <a:endParaRPr lang="uk-UA" b="1" i="1" dirty="0" smtClean="0"/>
          </a:p>
          <a:p>
            <a:endParaRPr lang="uk-UA" b="1" i="1" dirty="0"/>
          </a:p>
          <a:p>
            <a:endParaRPr lang="uk-UA" b="1" i="1" dirty="0" smtClean="0"/>
          </a:p>
          <a:p>
            <a:endParaRPr lang="uk-UA" b="1" i="1" dirty="0"/>
          </a:p>
          <a:p>
            <a:endParaRPr lang="uk-UA" b="1" i="1" dirty="0" smtClean="0"/>
          </a:p>
          <a:p>
            <a:endParaRPr lang="uk-UA" b="1" i="1" dirty="0" smtClean="0"/>
          </a:p>
          <a:p>
            <a:pPr indent="715963" algn="just"/>
            <a:endParaRPr lang="uk-UA" b="1" i="1" dirty="0" smtClean="0"/>
          </a:p>
          <a:p>
            <a:pPr indent="715963" algn="just"/>
            <a:endParaRPr lang="uk-UA" b="1" i="1" dirty="0"/>
          </a:p>
        </p:txBody>
      </p:sp>
      <p:sp>
        <p:nvSpPr>
          <p:cNvPr id="2" name="Прямоугольник 1"/>
          <p:cNvSpPr/>
          <p:nvPr/>
        </p:nvSpPr>
        <p:spPr>
          <a:xfrm>
            <a:off x="323528" y="1052736"/>
            <a:ext cx="8568952" cy="3539430"/>
          </a:xfrm>
          <a:prstGeom prst="rect">
            <a:avLst/>
          </a:prstGeom>
        </p:spPr>
        <p:txBody>
          <a:bodyPr wrap="square">
            <a:spAutoFit/>
          </a:bodyPr>
          <a:lstStyle/>
          <a:p>
            <a:pPr indent="898525"/>
            <a:r>
              <a:rPr lang="uk-UA" sz="2800" b="1" i="1" dirty="0">
                <a:solidFill>
                  <a:srgbClr val="00B050"/>
                </a:solidFill>
              </a:rPr>
              <a:t>З</a:t>
            </a:r>
            <a:r>
              <a:rPr lang="uk-UA" sz="2800" b="1" i="1" dirty="0" smtClean="0">
                <a:solidFill>
                  <a:srgbClr val="00B050"/>
                </a:solidFill>
              </a:rPr>
              <a:t>асада </a:t>
            </a:r>
            <a:r>
              <a:rPr lang="uk-UA" sz="2800" b="1" i="1" dirty="0">
                <a:solidFill>
                  <a:srgbClr val="00B050"/>
                </a:solidFill>
              </a:rPr>
              <a:t>територіальності полягає</a:t>
            </a:r>
            <a:r>
              <a:rPr lang="uk-UA" sz="2800" b="1" i="1" dirty="0" smtClean="0">
                <a:solidFill>
                  <a:srgbClr val="00B050"/>
                </a:solidFill>
              </a:rPr>
              <a:t>:</a:t>
            </a:r>
          </a:p>
          <a:p>
            <a:pPr indent="898525"/>
            <a:endParaRPr lang="ru-RU" sz="2800" dirty="0">
              <a:solidFill>
                <a:srgbClr val="002060"/>
              </a:solidFill>
            </a:endParaRPr>
          </a:p>
          <a:p>
            <a:pPr indent="898525" algn="just">
              <a:tabLst>
                <a:tab pos="1158875" algn="l"/>
                <a:tab pos="1257300" algn="l"/>
              </a:tabLst>
            </a:pPr>
            <a:r>
              <a:rPr lang="uk-UA" sz="2800" dirty="0">
                <a:solidFill>
                  <a:srgbClr val="0070C0"/>
                </a:solidFill>
              </a:rPr>
              <a:t>а)</a:t>
            </a:r>
            <a:r>
              <a:rPr lang="uk-UA" sz="2800" dirty="0">
                <a:solidFill>
                  <a:srgbClr val="7030A0"/>
                </a:solidFill>
              </a:rPr>
              <a:t>	у відсутності територій, на які не поширювалася б юрисдикція прокуратури;</a:t>
            </a:r>
            <a:endParaRPr lang="ru-RU" sz="2800" dirty="0">
              <a:solidFill>
                <a:srgbClr val="7030A0"/>
              </a:solidFill>
            </a:endParaRPr>
          </a:p>
          <a:p>
            <a:pPr indent="898525" algn="just">
              <a:tabLst>
                <a:tab pos="1158875" algn="l"/>
                <a:tab pos="1257300" algn="l"/>
              </a:tabLst>
            </a:pPr>
            <a:r>
              <a:rPr lang="uk-UA" sz="2800" dirty="0">
                <a:solidFill>
                  <a:srgbClr val="0070C0"/>
                </a:solidFill>
              </a:rPr>
              <a:t>б)</a:t>
            </a:r>
            <a:r>
              <a:rPr lang="uk-UA" sz="2800" dirty="0">
                <a:solidFill>
                  <a:srgbClr val="7030A0"/>
                </a:solidFill>
              </a:rPr>
              <a:t>	у територіально зручному розміщенні прокуратур;</a:t>
            </a:r>
            <a:endParaRPr lang="ru-RU" sz="2800" dirty="0">
              <a:solidFill>
                <a:srgbClr val="7030A0"/>
              </a:solidFill>
            </a:endParaRPr>
          </a:p>
          <a:p>
            <a:pPr indent="898525" algn="just">
              <a:tabLst>
                <a:tab pos="1158875" algn="l"/>
                <a:tab pos="1257300" algn="l"/>
              </a:tabLst>
            </a:pPr>
            <a:r>
              <a:rPr lang="uk-UA" sz="2800" dirty="0">
                <a:solidFill>
                  <a:srgbClr val="0070C0"/>
                </a:solidFill>
              </a:rPr>
              <a:t>в)</a:t>
            </a:r>
            <a:r>
              <a:rPr lang="uk-UA" sz="2800" dirty="0">
                <a:solidFill>
                  <a:srgbClr val="7030A0"/>
                </a:solidFill>
              </a:rPr>
              <a:t>	в існуванні достатньої кількості прокуратур і прокурорів на території </a:t>
            </a:r>
            <a:r>
              <a:rPr lang="uk-UA" sz="2800" dirty="0" smtClean="0">
                <a:solidFill>
                  <a:srgbClr val="7030A0"/>
                </a:solidFill>
              </a:rPr>
              <a:t>держави.</a:t>
            </a:r>
            <a:endParaRPr lang="ru-RU" sz="2800" b="1" dirty="0">
              <a:solidFill>
                <a:srgbClr val="7030A0"/>
              </a:solidFill>
            </a:endParaRPr>
          </a:p>
        </p:txBody>
      </p:sp>
    </p:spTree>
    <p:extLst>
      <p:ext uri="{BB962C8B-B14F-4D97-AF65-F5344CB8AC3E}">
        <p14:creationId xmlns:p14="http://schemas.microsoft.com/office/powerpoint/2010/main" val="3002319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8398" y="476672"/>
            <a:ext cx="8496944" cy="6494085"/>
          </a:xfrm>
          <a:prstGeom prst="rect">
            <a:avLst/>
          </a:prstGeom>
        </p:spPr>
        <p:txBody>
          <a:bodyPr wrap="square">
            <a:spAutoFit/>
          </a:bodyPr>
          <a:lstStyle/>
          <a:p>
            <a:pPr indent="625475" algn="just"/>
            <a:r>
              <a:rPr lang="uk-UA" sz="2600" b="1" i="1" dirty="0">
                <a:solidFill>
                  <a:srgbClr val="C00000"/>
                </a:solidFill>
              </a:rPr>
              <a:t>4. </a:t>
            </a:r>
            <a:r>
              <a:rPr lang="uk-UA" sz="2600" b="1" i="1" dirty="0">
                <a:solidFill>
                  <a:srgbClr val="00B050"/>
                </a:solidFill>
              </a:rPr>
              <a:t>Засада презумпції </a:t>
            </a:r>
            <a:r>
              <a:rPr lang="uk-UA" sz="2600" b="1" i="1" dirty="0" smtClean="0">
                <a:solidFill>
                  <a:srgbClr val="00B050"/>
                </a:solidFill>
              </a:rPr>
              <a:t>невинуватості </a:t>
            </a:r>
            <a:endParaRPr lang="ru-RU" sz="2600" b="1" dirty="0">
              <a:solidFill>
                <a:srgbClr val="00B050"/>
              </a:solidFill>
            </a:endParaRPr>
          </a:p>
          <a:p>
            <a:pPr marL="0" lvl="2" indent="625475" algn="just"/>
            <a:r>
              <a:rPr lang="uk-UA" sz="2600" dirty="0" smtClean="0">
                <a:solidFill>
                  <a:srgbClr val="7030A0"/>
                </a:solidFill>
              </a:rPr>
              <a:t>Ст</a:t>
            </a:r>
            <a:r>
              <a:rPr lang="uk-UA" sz="2600" dirty="0">
                <a:solidFill>
                  <a:srgbClr val="7030A0"/>
                </a:solidFill>
              </a:rPr>
              <a:t>. 62 Конституції України особа вважається невинуватою у вчиненні злочину і не може бути піддана кримінальному покаранню, доки її вину не буде доведено в законному порядку і встановлено обвинувальним вироком суду. </a:t>
            </a:r>
            <a:r>
              <a:rPr lang="uk-UA" sz="2600" b="1" dirty="0">
                <a:solidFill>
                  <a:srgbClr val="7030A0"/>
                </a:solidFill>
              </a:rPr>
              <a:t>Ніхто не зобов’язаний доводити свою невинуватість у вчиненні злочину. </a:t>
            </a:r>
            <a:endParaRPr lang="uk-UA" sz="2600" b="1" dirty="0" smtClean="0">
              <a:solidFill>
                <a:srgbClr val="7030A0"/>
              </a:solidFill>
            </a:endParaRPr>
          </a:p>
          <a:p>
            <a:pPr marL="0" lvl="2" indent="625475" algn="just"/>
            <a:endParaRPr lang="uk-UA" sz="2600" dirty="0" smtClean="0">
              <a:solidFill>
                <a:srgbClr val="7030A0"/>
              </a:solidFill>
            </a:endParaRPr>
          </a:p>
          <a:p>
            <a:pPr marL="0" lvl="2" indent="625475" algn="just"/>
            <a:r>
              <a:rPr lang="uk-UA" sz="2600" dirty="0" smtClean="0">
                <a:solidFill>
                  <a:srgbClr val="7030A0"/>
                </a:solidFill>
              </a:rPr>
              <a:t>Зміст </a:t>
            </a:r>
            <a:r>
              <a:rPr lang="uk-UA" sz="2600" dirty="0">
                <a:solidFill>
                  <a:srgbClr val="7030A0"/>
                </a:solidFill>
              </a:rPr>
              <a:t>цієї засади полягає в тому, що особа вважається винною не тоді, коли щодо неї висунене обвинувачення, а лише, коли її вина доведена в установленому законом порядку вироком суду. Закон забороняє домагатися свідчень обвинуваченого або інших осіб, які беруть участь у справі, шляхом насилля, погроз та інших незаконних </a:t>
            </a:r>
            <a:r>
              <a:rPr lang="uk-UA" sz="2600" dirty="0" smtClean="0">
                <a:solidFill>
                  <a:srgbClr val="7030A0"/>
                </a:solidFill>
              </a:rPr>
              <a:t>засобів.</a:t>
            </a:r>
            <a:endParaRPr lang="ru-RU" sz="2600" b="1" dirty="0">
              <a:solidFill>
                <a:srgbClr val="7030A0"/>
              </a:solidFill>
            </a:endParaRPr>
          </a:p>
        </p:txBody>
      </p:sp>
    </p:spTree>
    <p:extLst>
      <p:ext uri="{BB962C8B-B14F-4D97-AF65-F5344CB8AC3E}">
        <p14:creationId xmlns:p14="http://schemas.microsoft.com/office/powerpoint/2010/main" val="20504305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10952" y="188953"/>
            <a:ext cx="8604448" cy="6370975"/>
          </a:xfrm>
          <a:prstGeom prst="rect">
            <a:avLst/>
          </a:prstGeom>
        </p:spPr>
        <p:txBody>
          <a:bodyPr wrap="square">
            <a:spAutoFit/>
          </a:bodyPr>
          <a:lstStyle/>
          <a:p>
            <a:pPr marL="0" lvl="2" indent="715963" algn="just"/>
            <a:r>
              <a:rPr lang="uk-UA" sz="2400" b="1" dirty="0" smtClean="0">
                <a:solidFill>
                  <a:srgbClr val="C00000"/>
                </a:solidFill>
              </a:rPr>
              <a:t>5. </a:t>
            </a:r>
            <a:r>
              <a:rPr lang="uk-UA" sz="2600" b="1" i="1" dirty="0" smtClean="0">
                <a:solidFill>
                  <a:srgbClr val="00B050"/>
                </a:solidFill>
              </a:rPr>
              <a:t>Засада незалежності </a:t>
            </a:r>
            <a:r>
              <a:rPr lang="uk-UA" sz="2600" b="1" i="1" dirty="0">
                <a:solidFill>
                  <a:srgbClr val="00B050"/>
                </a:solidFill>
              </a:rPr>
              <a:t>прокурорів, </a:t>
            </a:r>
            <a:r>
              <a:rPr lang="uk-UA" sz="2400" dirty="0">
                <a:solidFill>
                  <a:srgbClr val="002060"/>
                </a:solidFill>
              </a:rPr>
              <a:t>що передбачає існування гарантій від незаконного політичного, матеріального чи іншого впливу на прокурора щодо прийняття ним рішень при виконанні службових </a:t>
            </a:r>
            <a:r>
              <a:rPr lang="uk-UA" sz="2400" dirty="0" smtClean="0">
                <a:solidFill>
                  <a:srgbClr val="002060"/>
                </a:solidFill>
              </a:rPr>
              <a:t>обов’язків </a:t>
            </a:r>
          </a:p>
          <a:p>
            <a:pPr marL="0" lvl="2" indent="715963"/>
            <a:endParaRPr lang="uk-UA" sz="2400" dirty="0" smtClean="0">
              <a:solidFill>
                <a:srgbClr val="002060"/>
              </a:solidFill>
            </a:endParaRPr>
          </a:p>
          <a:p>
            <a:pPr indent="715963" algn="just" fontAlgn="base"/>
            <a:r>
              <a:rPr lang="uk-UA" sz="2400" dirty="0" smtClean="0">
                <a:solidFill>
                  <a:srgbClr val="002060"/>
                </a:solidFill>
              </a:rPr>
              <a:t>У стаття 16 Закону визначено гарантії незалежності прокурора.</a:t>
            </a:r>
            <a:r>
              <a:rPr lang="uk-UA" sz="2400" b="1" dirty="0" smtClean="0">
                <a:solidFill>
                  <a:srgbClr val="002060"/>
                </a:solidFill>
              </a:rPr>
              <a:t> </a:t>
            </a:r>
            <a:r>
              <a:rPr lang="uk-UA" sz="2400" i="1" dirty="0" smtClean="0">
                <a:solidFill>
                  <a:srgbClr val="0070C0"/>
                </a:solidFill>
              </a:rPr>
              <a:t>Незалежність прокурора забезпечується:</a:t>
            </a:r>
          </a:p>
          <a:p>
            <a:pPr indent="715963" algn="just" fontAlgn="base"/>
            <a:r>
              <a:rPr lang="uk-UA" sz="2400" dirty="0" smtClean="0">
                <a:solidFill>
                  <a:srgbClr val="0070C0"/>
                </a:solidFill>
              </a:rPr>
              <a:t>1) </a:t>
            </a:r>
            <a:r>
              <a:rPr lang="uk-UA" sz="2400" dirty="0" smtClean="0">
                <a:solidFill>
                  <a:srgbClr val="7030A0"/>
                </a:solidFill>
              </a:rPr>
              <a:t>особливим порядком його призначення на посаду, звільнення з посади, притягнення до дисциплінарної відповідальності;</a:t>
            </a:r>
          </a:p>
          <a:p>
            <a:pPr indent="715963" algn="just" fontAlgn="base"/>
            <a:r>
              <a:rPr lang="uk-UA" sz="2400" dirty="0" smtClean="0">
                <a:solidFill>
                  <a:srgbClr val="0070C0"/>
                </a:solidFill>
              </a:rPr>
              <a:t>2) </a:t>
            </a:r>
            <a:r>
              <a:rPr lang="uk-UA" sz="2400" dirty="0" smtClean="0">
                <a:solidFill>
                  <a:srgbClr val="7030A0"/>
                </a:solidFill>
              </a:rPr>
              <a:t>порядком здійснення повноважень, визначеним процесуальним та іншими законами;</a:t>
            </a:r>
          </a:p>
          <a:p>
            <a:pPr indent="715963" algn="just" fontAlgn="base"/>
            <a:r>
              <a:rPr lang="uk-UA" sz="2400" dirty="0" smtClean="0">
                <a:solidFill>
                  <a:srgbClr val="0070C0"/>
                </a:solidFill>
              </a:rPr>
              <a:t>3) </a:t>
            </a:r>
            <a:r>
              <a:rPr lang="uk-UA" sz="2400" dirty="0" smtClean="0">
                <a:solidFill>
                  <a:srgbClr val="7030A0"/>
                </a:solidFill>
              </a:rPr>
              <a:t>забороною незаконного впливу, тиску чи втручання у здійснення повноважень прокурора;</a:t>
            </a:r>
          </a:p>
          <a:p>
            <a:pPr indent="715963" algn="just" fontAlgn="base"/>
            <a:r>
              <a:rPr lang="uk-UA" sz="2400" dirty="0" smtClean="0">
                <a:solidFill>
                  <a:srgbClr val="0070C0"/>
                </a:solidFill>
              </a:rPr>
              <a:t>4) </a:t>
            </a:r>
            <a:r>
              <a:rPr lang="uk-UA" sz="2400" dirty="0" smtClean="0">
                <a:solidFill>
                  <a:srgbClr val="7030A0"/>
                </a:solidFill>
              </a:rPr>
              <a:t>установленим законом порядком фінансування та організаційного забезпечення діяльності прокуратури;</a:t>
            </a:r>
            <a:endParaRPr lang="uk-UA" sz="2400" dirty="0">
              <a:solidFill>
                <a:srgbClr val="7030A0"/>
              </a:solidFill>
            </a:endParaRPr>
          </a:p>
        </p:txBody>
      </p:sp>
    </p:spTree>
    <p:extLst>
      <p:ext uri="{BB962C8B-B14F-4D97-AF65-F5344CB8AC3E}">
        <p14:creationId xmlns:p14="http://schemas.microsoft.com/office/powerpoint/2010/main" val="28748831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83568" y="1196752"/>
            <a:ext cx="7920880" cy="3539430"/>
          </a:xfrm>
          <a:prstGeom prst="rect">
            <a:avLst/>
          </a:prstGeom>
        </p:spPr>
        <p:txBody>
          <a:bodyPr wrap="square">
            <a:spAutoFit/>
          </a:bodyPr>
          <a:lstStyle/>
          <a:p>
            <a:pPr indent="715963" algn="just" fontAlgn="base"/>
            <a:r>
              <a:rPr lang="uk-UA" sz="2800" dirty="0" smtClean="0">
                <a:solidFill>
                  <a:srgbClr val="0070C0"/>
                </a:solidFill>
              </a:rPr>
              <a:t>5) </a:t>
            </a:r>
            <a:r>
              <a:rPr lang="uk-UA" sz="2800" dirty="0" smtClean="0">
                <a:solidFill>
                  <a:srgbClr val="002060"/>
                </a:solidFill>
              </a:rPr>
              <a:t>належним матеріальним, соціальним та пенсійним забезпеченням прокурора;</a:t>
            </a:r>
          </a:p>
          <a:p>
            <a:pPr indent="715963" algn="just" fontAlgn="base"/>
            <a:r>
              <a:rPr lang="uk-UA" sz="2800" dirty="0" smtClean="0">
                <a:solidFill>
                  <a:srgbClr val="0070C0"/>
                </a:solidFill>
              </a:rPr>
              <a:t>6) </a:t>
            </a:r>
            <a:r>
              <a:rPr lang="uk-UA" sz="2800" dirty="0" smtClean="0">
                <a:solidFill>
                  <a:srgbClr val="002060"/>
                </a:solidFill>
              </a:rPr>
              <a:t>функціонуванням органів прокурорського самоврядування;</a:t>
            </a:r>
          </a:p>
          <a:p>
            <a:pPr indent="715963" algn="just"/>
            <a:r>
              <a:rPr lang="uk-UA" sz="2800" dirty="0" smtClean="0">
                <a:solidFill>
                  <a:srgbClr val="0070C0"/>
                </a:solidFill>
              </a:rPr>
              <a:t>7) </a:t>
            </a:r>
            <a:r>
              <a:rPr lang="uk-UA" sz="2800" dirty="0" smtClean="0">
                <a:solidFill>
                  <a:srgbClr val="002060"/>
                </a:solidFill>
              </a:rPr>
              <a:t>визначеними законом засобами забезпечення особистої безпеки прокурора, членів його сім’ї, майна, а також іншими засобами їх правового захисту. </a:t>
            </a:r>
            <a:endParaRPr lang="uk-UA" sz="28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170536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flipV="1">
            <a:off x="395536" y="289679"/>
            <a:ext cx="8496944" cy="1477328"/>
          </a:xfrm>
          <a:prstGeom prst="rect">
            <a:avLst/>
          </a:prstGeom>
        </p:spPr>
        <p:txBody>
          <a:bodyPr wrap="square">
            <a:spAutoFit/>
          </a:bodyPr>
          <a:lstStyle/>
          <a:p>
            <a:endParaRPr lang="uk-UA" b="1" dirty="0" smtClean="0"/>
          </a:p>
          <a:p>
            <a:endParaRPr lang="uk-UA" b="1" dirty="0"/>
          </a:p>
          <a:p>
            <a:endParaRPr lang="uk-UA" b="1" dirty="0" smtClean="0"/>
          </a:p>
          <a:p>
            <a:endParaRPr lang="uk-UA" b="1" dirty="0"/>
          </a:p>
          <a:p>
            <a:endParaRPr lang="uk-UA" b="1" dirty="0" smtClean="0"/>
          </a:p>
        </p:txBody>
      </p:sp>
      <p:sp>
        <p:nvSpPr>
          <p:cNvPr id="3" name="Прямоугольник 2"/>
          <p:cNvSpPr/>
          <p:nvPr/>
        </p:nvSpPr>
        <p:spPr>
          <a:xfrm>
            <a:off x="251520" y="620688"/>
            <a:ext cx="8640960" cy="4216539"/>
          </a:xfrm>
          <a:prstGeom prst="rect">
            <a:avLst/>
          </a:prstGeom>
        </p:spPr>
        <p:txBody>
          <a:bodyPr wrap="square">
            <a:spAutoFit/>
          </a:bodyPr>
          <a:lstStyle/>
          <a:p>
            <a:pPr indent="715963" algn="just" fontAlgn="base"/>
            <a:r>
              <a:rPr lang="uk-UA" sz="2600" b="1" i="1" dirty="0" smtClean="0">
                <a:solidFill>
                  <a:srgbClr val="C00000"/>
                </a:solidFill>
              </a:rPr>
              <a:t>6.</a:t>
            </a:r>
            <a:r>
              <a:rPr lang="uk-UA" sz="2600" b="1" dirty="0" smtClean="0">
                <a:solidFill>
                  <a:srgbClr val="C00000"/>
                </a:solidFill>
              </a:rPr>
              <a:t> </a:t>
            </a:r>
            <a:r>
              <a:rPr lang="uk-UA" sz="2600" b="1" i="1" dirty="0" smtClean="0">
                <a:solidFill>
                  <a:srgbClr val="00B050"/>
                </a:solidFill>
              </a:rPr>
              <a:t>Засада</a:t>
            </a:r>
            <a:r>
              <a:rPr lang="uk-UA" sz="2600" b="1" dirty="0" smtClean="0">
                <a:solidFill>
                  <a:srgbClr val="00B050"/>
                </a:solidFill>
              </a:rPr>
              <a:t> </a:t>
            </a:r>
            <a:r>
              <a:rPr lang="uk-UA" sz="2600" b="1" i="1" dirty="0" smtClean="0">
                <a:solidFill>
                  <a:srgbClr val="00B050"/>
                </a:solidFill>
              </a:rPr>
              <a:t>політичної нейтральності прокуратури </a:t>
            </a:r>
            <a:r>
              <a:rPr lang="uk-UA" sz="2400" dirty="0" smtClean="0">
                <a:solidFill>
                  <a:srgbClr val="7030A0"/>
                </a:solidFill>
              </a:rPr>
              <a:t>полягає в тому, що працівники прокуратури не можуть належати до будь-яких політичних партій чи рухів </a:t>
            </a:r>
            <a:r>
              <a:rPr lang="uk-UA" sz="2400" i="1" dirty="0" smtClean="0">
                <a:solidFill>
                  <a:srgbClr val="7030A0"/>
                </a:solidFill>
              </a:rPr>
              <a:t>(позапартійность).</a:t>
            </a:r>
          </a:p>
          <a:p>
            <a:pPr indent="715963" algn="just" fontAlgn="base"/>
            <a:endParaRPr lang="uk-UA" sz="2400" i="1" dirty="0">
              <a:solidFill>
                <a:srgbClr val="7030A0"/>
              </a:solidFill>
            </a:endParaRPr>
          </a:p>
          <a:p>
            <a:pPr indent="715963" algn="just" fontAlgn="base"/>
            <a:r>
              <a:rPr lang="uk-UA" sz="2400" dirty="0">
                <a:solidFill>
                  <a:srgbClr val="7030A0"/>
                </a:solidFill>
              </a:rPr>
              <a:t>У статті 18 Закону визначено </a:t>
            </a:r>
            <a:r>
              <a:rPr lang="uk-UA" sz="2400" i="1" dirty="0">
                <a:solidFill>
                  <a:srgbClr val="7030A0"/>
                </a:solidFill>
              </a:rPr>
              <a:t>вимоги щодо несумісності.</a:t>
            </a:r>
            <a:r>
              <a:rPr lang="uk-UA" sz="2400" b="1" dirty="0">
                <a:solidFill>
                  <a:srgbClr val="7030A0"/>
                </a:solidFill>
              </a:rPr>
              <a:t> </a:t>
            </a:r>
            <a:r>
              <a:rPr lang="uk-UA" sz="2400" i="1" dirty="0">
                <a:solidFill>
                  <a:srgbClr val="7030A0"/>
                </a:solidFill>
              </a:rPr>
              <a:t>Так, зокрема</a:t>
            </a:r>
            <a:r>
              <a:rPr lang="uk-UA" sz="2400" dirty="0">
                <a:solidFill>
                  <a:srgbClr val="7030A0"/>
                </a:solidFill>
              </a:rPr>
              <a:t>,</a:t>
            </a:r>
            <a:r>
              <a:rPr lang="uk-UA" sz="2400" b="1" dirty="0">
                <a:solidFill>
                  <a:srgbClr val="7030A0"/>
                </a:solidFill>
              </a:rPr>
              <a:t> </a:t>
            </a:r>
            <a:r>
              <a:rPr lang="uk-UA" sz="2400" dirty="0">
                <a:solidFill>
                  <a:srgbClr val="7030A0"/>
                </a:solidFill>
              </a:rPr>
              <a:t>перебування на посаді прокурора несумісне з обійманням посади в будь-якому органі державної влади, іншому державному органі, органі місцевого самоврядування та з представницьким мандатом на державних виборних </a:t>
            </a:r>
            <a:r>
              <a:rPr lang="uk-UA" sz="2400" dirty="0" smtClean="0">
                <a:solidFill>
                  <a:srgbClr val="7030A0"/>
                </a:solidFill>
              </a:rPr>
              <a:t>посадах. </a:t>
            </a:r>
            <a:endParaRPr lang="uk-UA" sz="2400" dirty="0">
              <a:solidFill>
                <a:srgbClr val="7030A0"/>
              </a:solidFill>
            </a:endParaRPr>
          </a:p>
        </p:txBody>
      </p:sp>
    </p:spTree>
    <p:extLst>
      <p:ext uri="{BB962C8B-B14F-4D97-AF65-F5344CB8AC3E}">
        <p14:creationId xmlns:p14="http://schemas.microsoft.com/office/powerpoint/2010/main" val="28356922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395536" y="332656"/>
            <a:ext cx="8424936" cy="5760640"/>
          </a:xfrm>
        </p:spPr>
        <p:txBody>
          <a:bodyPr>
            <a:noAutofit/>
          </a:bodyPr>
          <a:lstStyle/>
          <a:p>
            <a:pPr marL="533400" indent="182563" algn="ctr"/>
            <a:r>
              <a:rPr lang="uk-UA"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План лекції: </a:t>
            </a:r>
          </a:p>
          <a:p>
            <a:pPr marL="533400" indent="182563" algn="ctr"/>
            <a:endParaRPr lang="uk-UA" sz="2000" dirty="0" smtClean="0"/>
          </a:p>
          <a:p>
            <a:pPr marL="0" indent="357188" algn="just">
              <a:buNone/>
            </a:pPr>
            <a:r>
              <a:rPr lang="uk-UA" sz="2000" b="1" dirty="0" smtClean="0">
                <a:solidFill>
                  <a:srgbClr val="7030A0"/>
                </a:solidFill>
                <a:latin typeface="Arial" pitchFamily="34" charset="0"/>
                <a:cs typeface="Arial" pitchFamily="34" charset="0"/>
              </a:rPr>
              <a:t>1.</a:t>
            </a:r>
            <a:r>
              <a:rPr lang="uk-UA" sz="2000" b="1" dirty="0">
                <a:solidFill>
                  <a:srgbClr val="7030A0"/>
                </a:solidFill>
                <a:latin typeface="Arial" pitchFamily="34" charset="0"/>
                <a:cs typeface="Arial" pitchFamily="34" charset="0"/>
              </a:rPr>
              <a:t> ПОНЯТТЯ </a:t>
            </a:r>
            <a:r>
              <a:rPr lang="uk-UA" sz="2000" b="1" dirty="0" smtClean="0">
                <a:solidFill>
                  <a:srgbClr val="7030A0"/>
                </a:solidFill>
                <a:latin typeface="Arial" pitchFamily="34" charset="0"/>
                <a:cs typeface="Arial" pitchFamily="34" charset="0"/>
              </a:rPr>
              <a:t> ПРОКУРАТУРИ  </a:t>
            </a:r>
            <a:r>
              <a:rPr lang="uk-UA" sz="2000" b="1" dirty="0">
                <a:solidFill>
                  <a:srgbClr val="7030A0"/>
                </a:solidFill>
                <a:latin typeface="Arial" pitchFamily="34" charset="0"/>
                <a:cs typeface="Arial" pitchFamily="34" charset="0"/>
              </a:rPr>
              <a:t>І </a:t>
            </a:r>
            <a:r>
              <a:rPr lang="uk-UA" sz="2000" b="1" dirty="0" smtClean="0">
                <a:solidFill>
                  <a:srgbClr val="7030A0"/>
                </a:solidFill>
                <a:latin typeface="Arial" pitchFamily="34" charset="0"/>
                <a:cs typeface="Arial" pitchFamily="34" charset="0"/>
              </a:rPr>
              <a:t> ЇЇ </a:t>
            </a:r>
            <a:r>
              <a:rPr lang="uk-UA" sz="2000" b="1" dirty="0">
                <a:solidFill>
                  <a:srgbClr val="7030A0"/>
                </a:solidFill>
                <a:latin typeface="Arial" pitchFamily="34" charset="0"/>
                <a:cs typeface="Arial" pitchFamily="34" charset="0"/>
              </a:rPr>
              <a:t>РОЛЬ В УКРАЇНІ. ФУНКЦІЇ І ЗАСАДИ ДІЯЛЬНОСТІ </a:t>
            </a:r>
            <a:r>
              <a:rPr lang="uk-UA" sz="2000" b="1" dirty="0" smtClean="0">
                <a:solidFill>
                  <a:srgbClr val="7030A0"/>
                </a:solidFill>
                <a:latin typeface="Arial" pitchFamily="34" charset="0"/>
                <a:cs typeface="Arial" pitchFamily="34" charset="0"/>
              </a:rPr>
              <a:t> ПРОКУРАТУРИ </a:t>
            </a:r>
            <a:r>
              <a:rPr lang="uk-UA" sz="2000" b="1" dirty="0">
                <a:solidFill>
                  <a:srgbClr val="7030A0"/>
                </a:solidFill>
                <a:latin typeface="Arial" pitchFamily="34" charset="0"/>
                <a:cs typeface="Arial" pitchFamily="34" charset="0"/>
              </a:rPr>
              <a:t>УКРАЇНИ</a:t>
            </a:r>
            <a:r>
              <a:rPr lang="uk-UA" sz="2000" b="1" dirty="0" smtClean="0">
                <a:solidFill>
                  <a:srgbClr val="7030A0"/>
                </a:solidFill>
                <a:latin typeface="Arial" pitchFamily="34" charset="0"/>
                <a:cs typeface="Arial" pitchFamily="34" charset="0"/>
              </a:rPr>
              <a:t>.</a:t>
            </a:r>
            <a:endParaRPr lang="ru-RU" sz="2000" b="1" dirty="0">
              <a:solidFill>
                <a:srgbClr val="7030A0"/>
              </a:solidFill>
              <a:latin typeface="Arial" pitchFamily="34" charset="0"/>
              <a:cs typeface="Arial" pitchFamily="34" charset="0"/>
            </a:endParaRPr>
          </a:p>
          <a:p>
            <a:pPr marL="0" indent="357188" algn="just">
              <a:buNone/>
            </a:pPr>
            <a:r>
              <a:rPr lang="uk-UA" sz="2000" b="1" dirty="0" smtClean="0">
                <a:solidFill>
                  <a:srgbClr val="7030A0"/>
                </a:solidFill>
                <a:latin typeface="Arial" pitchFamily="34" charset="0"/>
                <a:cs typeface="Arial" pitchFamily="34" charset="0"/>
              </a:rPr>
              <a:t>2</a:t>
            </a:r>
            <a:r>
              <a:rPr lang="uk-UA" sz="2000" b="1" dirty="0">
                <a:solidFill>
                  <a:srgbClr val="7030A0"/>
                </a:solidFill>
                <a:latin typeface="Arial" pitchFamily="34" charset="0"/>
                <a:cs typeface="Arial" pitchFamily="34" charset="0"/>
              </a:rPr>
              <a:t>. ОРГАНІЗАЦІЙНІ ОСНОВИ СИСТЕМИ </a:t>
            </a:r>
            <a:r>
              <a:rPr lang="uk-UA" sz="2000" b="1" dirty="0" smtClean="0">
                <a:solidFill>
                  <a:srgbClr val="7030A0"/>
                </a:solidFill>
                <a:latin typeface="Arial" pitchFamily="34" charset="0"/>
                <a:cs typeface="Arial" pitchFamily="34" charset="0"/>
              </a:rPr>
              <a:t>ПРОКУРАТУРИ.</a:t>
            </a:r>
            <a:r>
              <a:rPr lang="ru-RU" sz="2000" b="1" dirty="0">
                <a:solidFill>
                  <a:srgbClr val="7030A0"/>
                </a:solidFill>
                <a:latin typeface="Arial" pitchFamily="34" charset="0"/>
                <a:cs typeface="Arial" pitchFamily="34" charset="0"/>
              </a:rPr>
              <a:t> </a:t>
            </a:r>
            <a:r>
              <a:rPr lang="ru-RU" sz="2000" b="1" dirty="0" smtClean="0">
                <a:solidFill>
                  <a:srgbClr val="7030A0"/>
                </a:solidFill>
                <a:latin typeface="Arial" pitchFamily="34" charset="0"/>
                <a:cs typeface="Arial" pitchFamily="34" charset="0"/>
              </a:rPr>
              <a:t>           </a:t>
            </a:r>
            <a:r>
              <a:rPr lang="uk-UA" sz="2000" b="1" dirty="0" smtClean="0">
                <a:solidFill>
                  <a:srgbClr val="7030A0"/>
                </a:solidFill>
                <a:latin typeface="Arial" pitchFamily="34" charset="0"/>
                <a:cs typeface="Arial" pitchFamily="34" charset="0"/>
              </a:rPr>
              <a:t>СТАТУС </a:t>
            </a:r>
            <a:r>
              <a:rPr lang="uk-UA" sz="2000" b="1" dirty="0">
                <a:solidFill>
                  <a:srgbClr val="7030A0"/>
                </a:solidFill>
                <a:latin typeface="Arial" pitchFamily="34" charset="0"/>
                <a:cs typeface="Arial" pitchFamily="34" charset="0"/>
              </a:rPr>
              <a:t>ПРОКУРОРА</a:t>
            </a:r>
            <a:r>
              <a:rPr lang="uk-UA" sz="2000" b="1" dirty="0" smtClean="0">
                <a:solidFill>
                  <a:srgbClr val="7030A0"/>
                </a:solidFill>
                <a:latin typeface="Arial" pitchFamily="34" charset="0"/>
                <a:cs typeface="Arial" pitchFamily="34" charset="0"/>
              </a:rPr>
              <a:t>.</a:t>
            </a:r>
            <a:endParaRPr lang="ru-RU" sz="2000" b="1" dirty="0">
              <a:solidFill>
                <a:srgbClr val="7030A0"/>
              </a:solidFill>
              <a:latin typeface="Arial" pitchFamily="34" charset="0"/>
              <a:cs typeface="Arial" pitchFamily="34" charset="0"/>
            </a:endParaRPr>
          </a:p>
          <a:p>
            <a:pPr marL="0" indent="357188" algn="just"/>
            <a:r>
              <a:rPr lang="uk-UA" sz="2000" b="1" dirty="0" smtClean="0">
                <a:solidFill>
                  <a:srgbClr val="7030A0"/>
                </a:solidFill>
                <a:latin typeface="Arial" pitchFamily="34" charset="0"/>
                <a:cs typeface="Arial" pitchFamily="34" charset="0"/>
              </a:rPr>
              <a:t>3</a:t>
            </a:r>
            <a:r>
              <a:rPr lang="uk-UA" sz="2000" b="1" dirty="0">
                <a:solidFill>
                  <a:srgbClr val="7030A0"/>
                </a:solidFill>
                <a:latin typeface="Arial" pitchFamily="34" charset="0"/>
                <a:cs typeface="Arial" pitchFamily="34" charset="0"/>
              </a:rPr>
              <a:t>. ПОВНОВАЖЕННЯ ПРОКУРОРА З ВИКОНАННЯ </a:t>
            </a:r>
            <a:r>
              <a:rPr lang="uk-UA" sz="2000" b="1" dirty="0" smtClean="0">
                <a:solidFill>
                  <a:srgbClr val="7030A0"/>
                </a:solidFill>
                <a:latin typeface="Arial" pitchFamily="34" charset="0"/>
                <a:cs typeface="Arial" pitchFamily="34" charset="0"/>
              </a:rPr>
              <a:t> ПОКЛАДЕНИХ </a:t>
            </a:r>
            <a:r>
              <a:rPr lang="uk-UA" sz="2000" b="1" dirty="0">
                <a:solidFill>
                  <a:srgbClr val="7030A0"/>
                </a:solidFill>
                <a:latin typeface="Arial" pitchFamily="34" charset="0"/>
                <a:cs typeface="Arial" pitchFamily="34" charset="0"/>
              </a:rPr>
              <a:t>НА НЬОГО ФУНКЦІЙ</a:t>
            </a:r>
            <a:r>
              <a:rPr lang="uk-UA" sz="2000" b="1" dirty="0" smtClean="0">
                <a:solidFill>
                  <a:srgbClr val="7030A0"/>
                </a:solidFill>
                <a:latin typeface="Arial" pitchFamily="34" charset="0"/>
                <a:cs typeface="Arial" pitchFamily="34" charset="0"/>
              </a:rPr>
              <a:t>.</a:t>
            </a:r>
            <a:r>
              <a:rPr lang="uk-UA" sz="2000" b="1" dirty="0">
                <a:solidFill>
                  <a:srgbClr val="7030A0"/>
                </a:solidFill>
                <a:latin typeface="Arial" pitchFamily="34" charset="0"/>
                <a:cs typeface="Arial" pitchFamily="34" charset="0"/>
              </a:rPr>
              <a:t> </a:t>
            </a:r>
            <a:endParaRPr lang="ru-RU" sz="2000" b="1" dirty="0">
              <a:solidFill>
                <a:srgbClr val="7030A0"/>
              </a:solidFill>
              <a:latin typeface="Arial" pitchFamily="34" charset="0"/>
              <a:cs typeface="Arial" pitchFamily="34" charset="0"/>
            </a:endParaRPr>
          </a:p>
          <a:p>
            <a:pPr marL="0" indent="357188">
              <a:buNone/>
            </a:pPr>
            <a:r>
              <a:rPr lang="uk-UA" sz="2000" b="1" dirty="0">
                <a:solidFill>
                  <a:srgbClr val="7030A0"/>
                </a:solidFill>
                <a:latin typeface="Arial" pitchFamily="34" charset="0"/>
                <a:cs typeface="Arial" pitchFamily="34" charset="0"/>
              </a:rPr>
              <a:t>4. КАДРИ ОРГАНІВ ПРОКУРАТУРИ:</a:t>
            </a:r>
            <a:endParaRPr lang="ru-RU" sz="2000" b="1" dirty="0">
              <a:solidFill>
                <a:srgbClr val="7030A0"/>
              </a:solidFill>
              <a:latin typeface="Arial" pitchFamily="34" charset="0"/>
              <a:cs typeface="Arial" pitchFamily="34" charset="0"/>
            </a:endParaRPr>
          </a:p>
          <a:p>
            <a:pPr marL="0" indent="357188" fontAlgn="base"/>
            <a:r>
              <a:rPr lang="uk-UA" sz="2400" b="1" dirty="0" smtClean="0">
                <a:solidFill>
                  <a:srgbClr val="7030A0"/>
                </a:solidFill>
                <a:latin typeface="Arial" pitchFamily="34" charset="0"/>
                <a:cs typeface="Arial" pitchFamily="34" charset="0"/>
              </a:rPr>
              <a:t>4.1. Порядок зайняття посади прокурора та порядок звільнення з адміністративної </a:t>
            </a:r>
            <a:r>
              <a:rPr lang="ru-RU" sz="2400" b="1" dirty="0" smtClean="0">
                <a:solidFill>
                  <a:srgbClr val="7030A0"/>
                </a:solidFill>
                <a:latin typeface="Arial" pitchFamily="34" charset="0"/>
                <a:cs typeface="Arial" pitchFamily="34" charset="0"/>
              </a:rPr>
              <a:t>посади</a:t>
            </a:r>
            <a:r>
              <a:rPr lang="ru-RU" sz="2400" b="1" dirty="0">
                <a:solidFill>
                  <a:srgbClr val="7030A0"/>
                </a:solidFill>
                <a:latin typeface="Arial" pitchFamily="34" charset="0"/>
                <a:cs typeface="Arial" pitchFamily="34" charset="0"/>
              </a:rPr>
              <a:t>.</a:t>
            </a:r>
          </a:p>
          <a:p>
            <a:pPr marL="0" indent="357188"/>
            <a:r>
              <a:rPr lang="uk-UA" sz="2400" b="1" dirty="0">
                <a:solidFill>
                  <a:srgbClr val="7030A0"/>
                </a:solidFill>
                <a:latin typeface="Arial" pitchFamily="34" charset="0"/>
                <a:cs typeface="Arial" pitchFamily="34" charset="0"/>
              </a:rPr>
              <a:t>4.2. Звільнення прокурора з посади, припинення, зупинення його повноважень на посаді</a:t>
            </a:r>
            <a:r>
              <a:rPr lang="uk-UA" sz="2400" b="1" dirty="0" smtClean="0">
                <a:solidFill>
                  <a:srgbClr val="7030A0"/>
                </a:solidFill>
                <a:latin typeface="Arial" pitchFamily="34" charset="0"/>
                <a:cs typeface="Arial" pitchFamily="34" charset="0"/>
              </a:rPr>
              <a:t>.</a:t>
            </a:r>
            <a:endParaRPr lang="ru-RU" sz="2400" b="1" dirty="0">
              <a:solidFill>
                <a:srgbClr val="7030A0"/>
              </a:solidFill>
              <a:latin typeface="Arial" pitchFamily="34" charset="0"/>
              <a:cs typeface="Arial" pitchFamily="34" charset="0"/>
            </a:endParaRPr>
          </a:p>
          <a:p>
            <a:pPr marL="0" indent="357188"/>
            <a:r>
              <a:rPr lang="uk-UA" sz="2400" b="1" dirty="0">
                <a:solidFill>
                  <a:srgbClr val="7030A0"/>
                </a:solidFill>
                <a:latin typeface="Arial" pitchFamily="34" charset="0"/>
                <a:cs typeface="Arial" pitchFamily="34" charset="0"/>
              </a:rPr>
              <a:t>4.3. Дисциплінарна відповідальність прокурора</a:t>
            </a:r>
            <a:r>
              <a:rPr lang="uk-UA" sz="2400" b="1" dirty="0" smtClean="0">
                <a:solidFill>
                  <a:srgbClr val="7030A0"/>
                </a:solidFill>
                <a:latin typeface="Arial" pitchFamily="34" charset="0"/>
                <a:cs typeface="Arial" pitchFamily="34" charset="0"/>
              </a:rPr>
              <a:t>.</a:t>
            </a:r>
            <a:endParaRPr lang="ru-RU" sz="2400" b="1" dirty="0">
              <a:solidFill>
                <a:srgbClr val="7030A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67544" y="1412776"/>
            <a:ext cx="8136904" cy="2400657"/>
          </a:xfrm>
          <a:prstGeom prst="rect">
            <a:avLst/>
          </a:prstGeom>
        </p:spPr>
        <p:txBody>
          <a:bodyPr wrap="square">
            <a:spAutoFit/>
          </a:bodyPr>
          <a:lstStyle/>
          <a:p>
            <a:pPr indent="715963" algn="just"/>
            <a:r>
              <a:rPr lang="uk-UA" sz="2600" b="1" i="1" dirty="0" smtClean="0">
                <a:solidFill>
                  <a:srgbClr val="C00000"/>
                </a:solidFill>
              </a:rPr>
              <a:t>7. </a:t>
            </a:r>
            <a:r>
              <a:rPr lang="uk-UA" sz="2600" b="1" i="1" dirty="0" smtClean="0">
                <a:solidFill>
                  <a:srgbClr val="00B050"/>
                </a:solidFill>
              </a:rPr>
              <a:t>Засада </a:t>
            </a:r>
            <a:r>
              <a:rPr lang="uk-UA" sz="2600" b="1" i="1" dirty="0">
                <a:solidFill>
                  <a:srgbClr val="00B050"/>
                </a:solidFill>
              </a:rPr>
              <a:t>недопустимості незаконного втручання прокуратури в діяльність органів законодавчої, виконавчої і судової влади</a:t>
            </a:r>
            <a:r>
              <a:rPr lang="uk-UA" sz="2600" i="1" dirty="0">
                <a:solidFill>
                  <a:srgbClr val="00B050"/>
                </a:solidFill>
              </a:rPr>
              <a:t>,</a:t>
            </a:r>
            <a:r>
              <a:rPr lang="uk-UA" sz="2600" dirty="0">
                <a:solidFill>
                  <a:srgbClr val="00B050"/>
                </a:solidFill>
              </a:rPr>
              <a:t> </a:t>
            </a:r>
            <a:r>
              <a:rPr lang="uk-UA" sz="2400" dirty="0">
                <a:solidFill>
                  <a:srgbClr val="7030A0"/>
                </a:solidFill>
              </a:rPr>
              <a:t>означає те</a:t>
            </a:r>
            <a:r>
              <a:rPr lang="uk-UA" sz="2400" b="1" dirty="0">
                <a:solidFill>
                  <a:srgbClr val="7030A0"/>
                </a:solidFill>
              </a:rPr>
              <a:t>, </a:t>
            </a:r>
            <a:r>
              <a:rPr lang="uk-UA" sz="2400" dirty="0">
                <a:solidFill>
                  <a:srgbClr val="7030A0"/>
                </a:solidFill>
              </a:rPr>
              <a:t>що будь-якій формі незаконне втручання прокуратури в діяльність органів законодавчої, виконавчої і судової влади </a:t>
            </a:r>
            <a:r>
              <a:rPr lang="uk-UA" sz="2400" i="1" dirty="0">
                <a:solidFill>
                  <a:srgbClr val="7030A0"/>
                </a:solidFill>
              </a:rPr>
              <a:t>є </a:t>
            </a:r>
            <a:r>
              <a:rPr lang="uk-UA" sz="2400" i="1" dirty="0" smtClean="0">
                <a:solidFill>
                  <a:srgbClr val="7030A0"/>
                </a:solidFill>
              </a:rPr>
              <a:t>неприпустимим. </a:t>
            </a:r>
            <a:endParaRPr lang="ru-RU" sz="2400" dirty="0">
              <a:solidFill>
                <a:srgbClr val="7030A0"/>
              </a:solidFill>
            </a:endParaRPr>
          </a:p>
        </p:txBody>
      </p:sp>
    </p:spTree>
    <p:extLst>
      <p:ext uri="{BB962C8B-B14F-4D97-AF65-F5344CB8AC3E}">
        <p14:creationId xmlns:p14="http://schemas.microsoft.com/office/powerpoint/2010/main" val="29932305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692696"/>
            <a:ext cx="8280920" cy="5016758"/>
          </a:xfrm>
          <a:prstGeom prst="rect">
            <a:avLst/>
          </a:prstGeom>
        </p:spPr>
        <p:txBody>
          <a:bodyPr wrap="square">
            <a:spAutoFit/>
          </a:bodyPr>
          <a:lstStyle/>
          <a:p>
            <a:pPr lvl="0" indent="715963" algn="just" fontAlgn="base"/>
            <a:r>
              <a:rPr lang="uk-UA" sz="2600" b="1" i="1" dirty="0" smtClean="0">
                <a:solidFill>
                  <a:srgbClr val="C00000"/>
                </a:solidFill>
                <a:latin typeface="+mj-lt"/>
                <a:cs typeface="Times New Roman" pitchFamily="18" charset="0"/>
              </a:rPr>
              <a:t>8. </a:t>
            </a:r>
            <a:r>
              <a:rPr lang="uk-UA" sz="2600" b="1" i="1" dirty="0" smtClean="0">
                <a:solidFill>
                  <a:srgbClr val="00B050"/>
                </a:solidFill>
                <a:latin typeface="+mj-lt"/>
                <a:cs typeface="Times New Roman" pitchFamily="18" charset="0"/>
              </a:rPr>
              <a:t>Засада </a:t>
            </a:r>
            <a:r>
              <a:rPr lang="uk-UA" sz="2600" b="1" i="1" dirty="0">
                <a:solidFill>
                  <a:srgbClr val="00B050"/>
                </a:solidFill>
                <a:latin typeface="+mj-lt"/>
                <a:cs typeface="Times New Roman" pitchFamily="18" charset="0"/>
              </a:rPr>
              <a:t>поваги до незалежності суддів, що передбачає заборону публічного висловлювання сумнівів щодо правосудності судових рішень поза межами процедури їх оскарження у порядку, передбаченому процесуальним </a:t>
            </a:r>
            <a:r>
              <a:rPr lang="uk-UA" sz="2600" b="1" i="1" dirty="0" smtClean="0">
                <a:solidFill>
                  <a:srgbClr val="00B050"/>
                </a:solidFill>
                <a:latin typeface="+mj-lt"/>
                <a:cs typeface="Times New Roman" pitchFamily="18" charset="0"/>
              </a:rPr>
              <a:t>законом </a:t>
            </a:r>
          </a:p>
          <a:p>
            <a:pPr lvl="0" indent="715963" algn="just" fontAlgn="base"/>
            <a:endParaRPr lang="uk-UA" sz="2000" b="1" dirty="0">
              <a:solidFill>
                <a:srgbClr val="002060"/>
              </a:solidFill>
              <a:latin typeface="Times New Roman" pitchFamily="18" charset="0"/>
              <a:cs typeface="Times New Roman" pitchFamily="18" charset="0"/>
            </a:endParaRPr>
          </a:p>
          <a:p>
            <a:pPr lvl="0" indent="715963" algn="just" fontAlgn="base"/>
            <a:r>
              <a:rPr lang="uk-UA" sz="2400" i="1" dirty="0">
                <a:solidFill>
                  <a:srgbClr val="7030A0"/>
                </a:solidFill>
              </a:rPr>
              <a:t>Засада поваги до незалежності суддів, передбачає заборону органам прокуратури, прокурорам публічно висловлювати сумнівів щодо правосудності судових рішень поза межами процедури їх оскарження у порядку, передбаченому процесуальним </a:t>
            </a:r>
            <a:r>
              <a:rPr lang="uk-UA" sz="2400" i="1" dirty="0" smtClean="0">
                <a:solidFill>
                  <a:srgbClr val="7030A0"/>
                </a:solidFill>
              </a:rPr>
              <a:t>законом.</a:t>
            </a:r>
            <a:endParaRPr lang="ru-RU" sz="2400"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36103591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340768"/>
            <a:ext cx="8064896" cy="2893100"/>
          </a:xfrm>
          <a:prstGeom prst="rect">
            <a:avLst/>
          </a:prstGeom>
        </p:spPr>
        <p:txBody>
          <a:bodyPr wrap="square">
            <a:spAutoFit/>
          </a:bodyPr>
          <a:lstStyle/>
          <a:p>
            <a:pPr indent="715963" algn="just"/>
            <a:r>
              <a:rPr lang="uk-UA" sz="2600" b="1" i="1" dirty="0" smtClean="0">
                <a:solidFill>
                  <a:srgbClr val="C00000"/>
                </a:solidFill>
              </a:rPr>
              <a:t>9</a:t>
            </a:r>
            <a:r>
              <a:rPr lang="uk-UA" sz="2600" b="1" i="1" dirty="0">
                <a:solidFill>
                  <a:srgbClr val="C00000"/>
                </a:solidFill>
              </a:rPr>
              <a:t>. </a:t>
            </a:r>
            <a:r>
              <a:rPr lang="uk-UA" sz="2600" b="1" i="1" dirty="0">
                <a:solidFill>
                  <a:srgbClr val="00B050"/>
                </a:solidFill>
              </a:rPr>
              <a:t>Засада прозорості</a:t>
            </a:r>
            <a:r>
              <a:rPr lang="uk-UA" sz="2600" i="1" dirty="0">
                <a:solidFill>
                  <a:srgbClr val="00B050"/>
                </a:solidFill>
              </a:rPr>
              <a:t> </a:t>
            </a:r>
            <a:r>
              <a:rPr lang="uk-UA" sz="2600" b="1" i="1" dirty="0">
                <a:solidFill>
                  <a:srgbClr val="00B050"/>
                </a:solidFill>
              </a:rPr>
              <a:t>діяльності прокуратури</a:t>
            </a:r>
            <a:r>
              <a:rPr lang="uk-UA" sz="2600" dirty="0">
                <a:solidFill>
                  <a:srgbClr val="00B050"/>
                </a:solidFill>
              </a:rPr>
              <a:t> </a:t>
            </a:r>
            <a:r>
              <a:rPr lang="uk-UA" sz="2600" dirty="0">
                <a:solidFill>
                  <a:srgbClr val="7030A0"/>
                </a:solidFill>
              </a:rPr>
              <a:t>означає гласність прокурорської діяльності, доступність її результатів для громадськості, що сприяє росту правової культури громадян, залучення широких верств населення до попереджень злочинів і інших правопорушень, підвищення ефективності роботи </a:t>
            </a:r>
            <a:r>
              <a:rPr lang="uk-UA" sz="2600" dirty="0" smtClean="0">
                <a:solidFill>
                  <a:srgbClr val="7030A0"/>
                </a:solidFill>
              </a:rPr>
              <a:t>прокуратури. </a:t>
            </a:r>
            <a:endParaRPr lang="ru-RU" sz="2600" dirty="0">
              <a:solidFill>
                <a:srgbClr val="7030A0"/>
              </a:solidFill>
            </a:endParaRPr>
          </a:p>
        </p:txBody>
      </p:sp>
    </p:spTree>
    <p:extLst>
      <p:ext uri="{BB962C8B-B14F-4D97-AF65-F5344CB8AC3E}">
        <p14:creationId xmlns:p14="http://schemas.microsoft.com/office/powerpoint/2010/main" val="31838830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539552" y="188640"/>
            <a:ext cx="8136904" cy="5816977"/>
          </a:xfrm>
          <a:prstGeom prst="rect">
            <a:avLst/>
          </a:prstGeom>
        </p:spPr>
        <p:txBody>
          <a:bodyPr wrap="square">
            <a:spAutoFit/>
          </a:bodyPr>
          <a:lstStyle/>
          <a:p>
            <a:pPr indent="715963" algn="just" fontAlgn="base"/>
            <a:r>
              <a:rPr lang="uk-UA" sz="2800" b="1" i="1" dirty="0" smtClean="0">
                <a:solidFill>
                  <a:srgbClr val="002060"/>
                </a:solidFill>
                <a:latin typeface="Times New Roman" pitchFamily="18" charset="0"/>
                <a:cs typeface="Times New Roman" pitchFamily="18" charset="0"/>
              </a:rPr>
              <a:t>Прокурор відповідно ч. 4 ст. 19 Закону України “Про прокуратуруˮ зобов’язаний: </a:t>
            </a:r>
          </a:p>
          <a:p>
            <a:pPr indent="715963" algn="just" fontAlgn="base"/>
            <a:endParaRPr lang="uk-UA" sz="2800" b="1" i="1" dirty="0" smtClean="0">
              <a:solidFill>
                <a:srgbClr val="002060"/>
              </a:solidFill>
              <a:latin typeface="Times New Roman" pitchFamily="18" charset="0"/>
              <a:cs typeface="Times New Roman" pitchFamily="18" charset="0"/>
            </a:endParaRPr>
          </a:p>
          <a:p>
            <a:pPr indent="271463" algn="just" fontAlgn="base"/>
            <a:r>
              <a:rPr lang="uk-UA" sz="2400" b="1" dirty="0" smtClean="0">
                <a:solidFill>
                  <a:srgbClr val="002060"/>
                </a:solidFill>
              </a:rPr>
              <a:t>1) </a:t>
            </a:r>
            <a:r>
              <a:rPr lang="uk-UA" sz="2400" dirty="0" smtClean="0">
                <a:solidFill>
                  <a:srgbClr val="7030A0"/>
                </a:solidFill>
              </a:rPr>
              <a:t>виявляти повагу до осіб під час здійснення своїх повноважень;</a:t>
            </a:r>
            <a:r>
              <a:rPr lang="uk-UA" sz="2400" b="1" i="1" dirty="0" smtClean="0">
                <a:solidFill>
                  <a:srgbClr val="7030A0"/>
                </a:solidFill>
              </a:rPr>
              <a:t> </a:t>
            </a:r>
          </a:p>
          <a:p>
            <a:pPr indent="271463" algn="just" fontAlgn="base"/>
            <a:r>
              <a:rPr lang="uk-UA" sz="2400" b="1" dirty="0" smtClean="0">
                <a:solidFill>
                  <a:srgbClr val="002060"/>
                </a:solidFill>
              </a:rPr>
              <a:t>2) </a:t>
            </a:r>
            <a:r>
              <a:rPr lang="uk-UA" sz="2400" dirty="0" smtClean="0">
                <a:solidFill>
                  <a:srgbClr val="7030A0"/>
                </a:solidFill>
              </a:rPr>
              <a:t>не розголошувати відомості, які становлять таємницю, що охороняється законом;</a:t>
            </a:r>
            <a:r>
              <a:rPr lang="uk-UA" sz="2400" b="1" i="1" dirty="0" smtClean="0">
                <a:solidFill>
                  <a:srgbClr val="7030A0"/>
                </a:solidFill>
              </a:rPr>
              <a:t>                      </a:t>
            </a:r>
          </a:p>
          <a:p>
            <a:pPr indent="271463" algn="just" fontAlgn="base"/>
            <a:r>
              <a:rPr lang="uk-UA" sz="2400" b="1" dirty="0" smtClean="0">
                <a:solidFill>
                  <a:srgbClr val="002060"/>
                </a:solidFill>
              </a:rPr>
              <a:t>3) </a:t>
            </a:r>
            <a:r>
              <a:rPr lang="uk-UA" sz="2400" dirty="0" smtClean="0">
                <a:solidFill>
                  <a:srgbClr val="7030A0"/>
                </a:solidFill>
              </a:rPr>
              <a:t>додержуватися вимог закону про засади запобігання протидії корупції;</a:t>
            </a:r>
            <a:r>
              <a:rPr lang="uk-UA" sz="2400" b="1" i="1" dirty="0" smtClean="0">
                <a:solidFill>
                  <a:srgbClr val="7030A0"/>
                </a:solidFill>
              </a:rPr>
              <a:t>                                                      </a:t>
            </a:r>
          </a:p>
          <a:p>
            <a:pPr indent="271463" algn="just" fontAlgn="base"/>
            <a:r>
              <a:rPr lang="uk-UA" sz="2400" b="1" i="1" dirty="0" smtClean="0">
                <a:solidFill>
                  <a:srgbClr val="7030A0"/>
                </a:solidFill>
              </a:rPr>
              <a:t> </a:t>
            </a:r>
            <a:r>
              <a:rPr lang="uk-UA" sz="2400" b="1" dirty="0" smtClean="0">
                <a:solidFill>
                  <a:srgbClr val="002060"/>
                </a:solidFill>
              </a:rPr>
              <a:t>4) </a:t>
            </a:r>
            <a:r>
              <a:rPr lang="uk-UA" sz="2400" dirty="0" smtClean="0">
                <a:solidFill>
                  <a:srgbClr val="7030A0"/>
                </a:solidFill>
              </a:rPr>
              <a:t>додержуватися правил прокурорської етики, зокрема не допускати поведінки, яка дискредитує його як представника прокуратури та може зашкодити авторитету прокуратури.   </a:t>
            </a:r>
          </a:p>
          <a:p>
            <a:pPr indent="271463" algn="just"/>
            <a:r>
              <a:rPr lang="uk-UA" sz="2400" dirty="0" smtClean="0">
                <a:solidFill>
                  <a:srgbClr val="7030A0"/>
                </a:solidFill>
              </a:rPr>
              <a:t>Прокурор зобов’язаний щорічно проходити таємну перевірку доброчесності. </a:t>
            </a:r>
            <a:endParaRPr lang="uk-UA" sz="2400" dirty="0">
              <a:solidFill>
                <a:srgbClr val="7030A0"/>
              </a:solidFill>
            </a:endParaRPr>
          </a:p>
        </p:txBody>
      </p:sp>
    </p:spTree>
    <p:extLst>
      <p:ext uri="{BB962C8B-B14F-4D97-AF65-F5344CB8AC3E}">
        <p14:creationId xmlns:p14="http://schemas.microsoft.com/office/powerpoint/2010/main" val="18376806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9512" y="271582"/>
            <a:ext cx="8701920" cy="6586418"/>
          </a:xfrm>
          <a:prstGeom prst="rect">
            <a:avLst/>
          </a:prstGeom>
        </p:spPr>
        <p:txBody>
          <a:bodyPr wrap="square">
            <a:spAutoFit/>
          </a:bodyPr>
          <a:lstStyle/>
          <a:p>
            <a:pPr algn="ctr"/>
            <a:r>
              <a:rPr lang="uk-UA"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Питання 2.</a:t>
            </a:r>
          </a:p>
          <a:p>
            <a:pPr algn="ctr"/>
            <a:r>
              <a:rPr lang="uk-UA" sz="2400" b="1" dirty="0">
                <a:solidFill>
                  <a:srgbClr val="92D050"/>
                </a:solidFill>
              </a:rPr>
              <a:t> </a:t>
            </a:r>
            <a:r>
              <a:rPr lang="uk-UA" sz="2400" b="1" dirty="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rPr>
              <a:t>ОРГАНІЗАЦІЙНІ ОСНОВИ СИСТЕМИ ПРОКУРАТУРИ.</a:t>
            </a:r>
            <a:endParaRPr lang="ru-RU" sz="2400" b="1" dirty="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endParaRPr>
          </a:p>
          <a:p>
            <a:pPr algn="ctr"/>
            <a:r>
              <a:rPr lang="uk-UA" sz="2400" b="1" dirty="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rPr>
              <a:t>СТАТУС ПРОКУРОРА </a:t>
            </a:r>
            <a:endParaRPr lang="uk-UA" sz="2400" b="1" dirty="0" smtClean="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endParaRPr>
          </a:p>
          <a:p>
            <a:pPr algn="ctr"/>
            <a:endParaRPr lang="uk-UA" sz="2000" b="1" dirty="0" smtClean="0">
              <a:solidFill>
                <a:srgbClr val="FF0000"/>
              </a:solidFill>
            </a:endParaRPr>
          </a:p>
          <a:p>
            <a:pPr indent="715963" algn="just"/>
            <a:r>
              <a:rPr lang="uk-UA" sz="2400" b="1" i="1" dirty="0" smtClean="0">
                <a:solidFill>
                  <a:srgbClr val="002060"/>
                </a:solidFill>
              </a:rPr>
              <a:t>Прокурорська </a:t>
            </a:r>
            <a:r>
              <a:rPr lang="uk-UA" sz="2400" b="1" i="1" dirty="0">
                <a:solidFill>
                  <a:srgbClr val="002060"/>
                </a:solidFill>
              </a:rPr>
              <a:t>система</a:t>
            </a:r>
            <a:r>
              <a:rPr lang="uk-UA" sz="2400" b="1" dirty="0">
                <a:solidFill>
                  <a:srgbClr val="002060"/>
                </a:solidFill>
              </a:rPr>
              <a:t> </a:t>
            </a:r>
            <a:r>
              <a:rPr lang="uk-UA" sz="2400" i="1" dirty="0">
                <a:solidFill>
                  <a:srgbClr val="7030A0"/>
                </a:solidFill>
              </a:rPr>
              <a:t>може бути визначена як централізована в масштабах України </a:t>
            </a:r>
            <a:r>
              <a:rPr lang="uk-UA" sz="2500" b="1" i="1" dirty="0">
                <a:solidFill>
                  <a:srgbClr val="7030A0"/>
                </a:solidFill>
              </a:rPr>
              <a:t>сукупність прокурорських органів</a:t>
            </a:r>
            <a:r>
              <a:rPr lang="uk-UA" sz="2400" i="1" dirty="0">
                <a:solidFill>
                  <a:srgbClr val="7030A0"/>
                </a:solidFill>
              </a:rPr>
              <a:t>, пов’язаних структурною єдністю і загальною функцією здійснення нагляду за додержанням законів органами, які проводять оперативно – розшукову діяльність, дізнання, досудове слідство, </a:t>
            </a:r>
            <a:r>
              <a:rPr lang="uk-UA" sz="2400" i="1" dirty="0" smtClean="0">
                <a:solidFill>
                  <a:srgbClr val="7030A0"/>
                </a:solidFill>
              </a:rPr>
              <a:t>нагляду за додержанням законів при </a:t>
            </a:r>
            <a:r>
              <a:rPr lang="uk-UA" sz="2400" i="1" dirty="0">
                <a:solidFill>
                  <a:srgbClr val="7030A0"/>
                </a:solidFill>
              </a:rPr>
              <a:t>виконанні судових рішень у кримінальних справах та при застосуванні інших заходів примусового характеру, пов’язаних з обмеженням особистої свободи громадян, </a:t>
            </a:r>
            <a:r>
              <a:rPr lang="uk-UA" sz="2400" i="1" dirty="0" smtClean="0">
                <a:solidFill>
                  <a:srgbClr val="7030A0"/>
                </a:solidFill>
              </a:rPr>
              <a:t>підтримання державного </a:t>
            </a:r>
            <a:r>
              <a:rPr lang="uk-UA" sz="2400" i="1" dirty="0">
                <a:solidFill>
                  <a:srgbClr val="7030A0"/>
                </a:solidFill>
              </a:rPr>
              <a:t>обвинувачення в суді, а також </a:t>
            </a:r>
            <a:r>
              <a:rPr lang="uk-UA" sz="2400" i="1" dirty="0" smtClean="0">
                <a:solidFill>
                  <a:srgbClr val="7030A0"/>
                </a:solidFill>
              </a:rPr>
              <a:t>здійснення представництва </a:t>
            </a:r>
            <a:r>
              <a:rPr lang="uk-UA" sz="2400" i="1" dirty="0">
                <a:solidFill>
                  <a:srgbClr val="7030A0"/>
                </a:solidFill>
              </a:rPr>
              <a:t>інтересів громадянина або держави в </a:t>
            </a:r>
            <a:r>
              <a:rPr lang="uk-UA" sz="2400" i="1" dirty="0" smtClean="0">
                <a:solidFill>
                  <a:srgbClr val="7030A0"/>
                </a:solidFill>
              </a:rPr>
              <a:t>суді </a:t>
            </a:r>
            <a:r>
              <a:rPr lang="uk-UA" sz="2400" i="1" dirty="0">
                <a:solidFill>
                  <a:srgbClr val="7030A0"/>
                </a:solidFill>
              </a:rPr>
              <a:t>у </a:t>
            </a:r>
            <a:r>
              <a:rPr lang="uk-UA" sz="2400" i="1" dirty="0" smtClean="0">
                <a:solidFill>
                  <a:srgbClr val="7030A0"/>
                </a:solidFill>
              </a:rPr>
              <a:t>випадках, </a:t>
            </a:r>
            <a:r>
              <a:rPr lang="uk-UA" sz="2400" i="1" dirty="0">
                <a:solidFill>
                  <a:srgbClr val="7030A0"/>
                </a:solidFill>
              </a:rPr>
              <a:t>визначених </a:t>
            </a:r>
            <a:r>
              <a:rPr lang="uk-UA" sz="2400" i="1" dirty="0" smtClean="0">
                <a:solidFill>
                  <a:srgbClr val="7030A0"/>
                </a:solidFill>
              </a:rPr>
              <a:t>законом. </a:t>
            </a:r>
            <a:endParaRPr lang="ru-RU" sz="2400" dirty="0">
              <a:solidFill>
                <a:srgbClr val="7030A0"/>
              </a:solidFill>
            </a:endParaRPr>
          </a:p>
        </p:txBody>
      </p:sp>
    </p:spTree>
    <p:extLst>
      <p:ext uri="{BB962C8B-B14F-4D97-AF65-F5344CB8AC3E}">
        <p14:creationId xmlns:p14="http://schemas.microsoft.com/office/powerpoint/2010/main" val="12716420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9512" y="1052736"/>
            <a:ext cx="8640960" cy="4770537"/>
          </a:xfrm>
          <a:prstGeom prst="rect">
            <a:avLst/>
          </a:prstGeom>
        </p:spPr>
        <p:txBody>
          <a:bodyPr wrap="square">
            <a:spAutoFit/>
          </a:bodyPr>
          <a:lstStyle/>
          <a:p>
            <a:pPr fontAlgn="base"/>
            <a:r>
              <a:rPr lang="uk-UA" sz="2800" b="1" i="1" dirty="0">
                <a:solidFill>
                  <a:srgbClr val="0070C0"/>
                </a:solidFill>
              </a:rPr>
              <a:t>До її складу </a:t>
            </a:r>
            <a:r>
              <a:rPr lang="uk-UA" sz="2800" b="1" i="1" dirty="0" smtClean="0">
                <a:solidFill>
                  <a:srgbClr val="0070C0"/>
                </a:solidFill>
              </a:rPr>
              <a:t>органів прокуратури входять</a:t>
            </a:r>
            <a:r>
              <a:rPr lang="uk-UA" sz="2800" b="1" i="1" dirty="0">
                <a:solidFill>
                  <a:srgbClr val="0070C0"/>
                </a:solidFill>
              </a:rPr>
              <a:t>:</a:t>
            </a:r>
            <a:endParaRPr lang="ru-RU" sz="2800" b="1" dirty="0">
              <a:solidFill>
                <a:srgbClr val="0070C0"/>
              </a:solidFill>
            </a:endParaRPr>
          </a:p>
          <a:p>
            <a:pPr indent="625475" fontAlgn="base"/>
            <a:endParaRPr lang="uk-UA" sz="2400" dirty="0" smtClean="0">
              <a:solidFill>
                <a:srgbClr val="7030A0"/>
              </a:solidFill>
            </a:endParaRPr>
          </a:p>
          <a:p>
            <a:pPr marL="441325" indent="187325" fontAlgn="base"/>
            <a:r>
              <a:rPr lang="uk-UA" sz="2800" b="1" dirty="0" smtClean="0">
                <a:solidFill>
                  <a:srgbClr val="0070C0"/>
                </a:solidFill>
              </a:rPr>
              <a:t>1) </a:t>
            </a:r>
            <a:r>
              <a:rPr lang="uk-UA" sz="2800" dirty="0" smtClean="0">
                <a:solidFill>
                  <a:srgbClr val="7030A0"/>
                </a:solidFill>
              </a:rPr>
              <a:t>Генеральна прокуратура України;</a:t>
            </a:r>
          </a:p>
          <a:p>
            <a:pPr marL="514350" indent="-514350" fontAlgn="base">
              <a:buAutoNum type="arabicParenR"/>
            </a:pPr>
            <a:endParaRPr lang="uk-UA" sz="2800" dirty="0" smtClean="0">
              <a:solidFill>
                <a:srgbClr val="7030A0"/>
              </a:solidFill>
            </a:endParaRPr>
          </a:p>
          <a:p>
            <a:pPr indent="625475" fontAlgn="base"/>
            <a:r>
              <a:rPr lang="uk-UA" sz="2800" b="1" dirty="0" smtClean="0">
                <a:solidFill>
                  <a:srgbClr val="0070C0"/>
                </a:solidFill>
              </a:rPr>
              <a:t>2) </a:t>
            </a:r>
            <a:r>
              <a:rPr lang="uk-UA" sz="2800" dirty="0" smtClean="0">
                <a:solidFill>
                  <a:srgbClr val="7030A0"/>
                </a:solidFill>
              </a:rPr>
              <a:t>регіональні прокуратури;</a:t>
            </a:r>
          </a:p>
          <a:p>
            <a:pPr indent="625475" fontAlgn="base"/>
            <a:endParaRPr lang="uk-UA" sz="2800" dirty="0" smtClean="0">
              <a:solidFill>
                <a:srgbClr val="7030A0"/>
              </a:solidFill>
            </a:endParaRPr>
          </a:p>
          <a:p>
            <a:pPr indent="625475" fontAlgn="base"/>
            <a:r>
              <a:rPr lang="uk-UA" sz="2800" b="1" dirty="0" smtClean="0">
                <a:solidFill>
                  <a:srgbClr val="0070C0"/>
                </a:solidFill>
              </a:rPr>
              <a:t>3) </a:t>
            </a:r>
            <a:r>
              <a:rPr lang="uk-UA" sz="2800" dirty="0" smtClean="0">
                <a:solidFill>
                  <a:srgbClr val="7030A0"/>
                </a:solidFill>
              </a:rPr>
              <a:t>місцеві прокуратури;</a:t>
            </a:r>
          </a:p>
          <a:p>
            <a:pPr indent="625475" fontAlgn="base"/>
            <a:endParaRPr lang="uk-UA" sz="2800" dirty="0" smtClean="0">
              <a:solidFill>
                <a:srgbClr val="7030A0"/>
              </a:solidFill>
            </a:endParaRPr>
          </a:p>
          <a:p>
            <a:pPr indent="625475"/>
            <a:r>
              <a:rPr lang="uk-UA" sz="2800" b="1" dirty="0" smtClean="0">
                <a:solidFill>
                  <a:srgbClr val="0070C0"/>
                </a:solidFill>
              </a:rPr>
              <a:t>4) </a:t>
            </a:r>
            <a:r>
              <a:rPr lang="uk-UA" sz="2800" dirty="0" smtClean="0">
                <a:solidFill>
                  <a:srgbClr val="7030A0"/>
                </a:solidFill>
              </a:rPr>
              <a:t>військові прокуратури;</a:t>
            </a:r>
          </a:p>
          <a:p>
            <a:pPr indent="625475"/>
            <a:endParaRPr lang="uk-UA" sz="2800" dirty="0" smtClean="0">
              <a:solidFill>
                <a:srgbClr val="7030A0"/>
              </a:solidFill>
            </a:endParaRPr>
          </a:p>
          <a:p>
            <a:pPr indent="625475"/>
            <a:r>
              <a:rPr lang="uk-UA" sz="2800" b="1" dirty="0">
                <a:solidFill>
                  <a:srgbClr val="0070C0"/>
                </a:solidFill>
              </a:rPr>
              <a:t>5) </a:t>
            </a:r>
            <a:r>
              <a:rPr lang="uk-UA" sz="2800" dirty="0">
                <a:solidFill>
                  <a:srgbClr val="7030A0"/>
                </a:solidFill>
              </a:rPr>
              <a:t>Спеціалізована антикорупційна прокуратура</a:t>
            </a:r>
            <a:r>
              <a:rPr lang="ru-RU" sz="2800" dirty="0">
                <a:solidFill>
                  <a:srgbClr val="7030A0"/>
                </a:solidFill>
              </a:rPr>
              <a:t> </a:t>
            </a:r>
            <a:r>
              <a:rPr lang="uk-UA" sz="2800" dirty="0" smtClean="0">
                <a:solidFill>
                  <a:srgbClr val="7030A0"/>
                </a:solidFill>
              </a:rPr>
              <a:t> </a:t>
            </a:r>
            <a:endParaRPr lang="uk-UA" sz="2800" dirty="0">
              <a:solidFill>
                <a:srgbClr val="7030A0"/>
              </a:solidFill>
            </a:endParaRPr>
          </a:p>
        </p:txBody>
      </p:sp>
    </p:spTree>
    <p:extLst>
      <p:ext uri="{BB962C8B-B14F-4D97-AF65-F5344CB8AC3E}">
        <p14:creationId xmlns:p14="http://schemas.microsoft.com/office/powerpoint/2010/main" val="6235605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332656"/>
            <a:ext cx="8424936" cy="830997"/>
          </a:xfrm>
          <a:prstGeom prst="rect">
            <a:avLst/>
          </a:prstGeom>
        </p:spPr>
        <p:txBody>
          <a:bodyPr wrap="square">
            <a:spAutoFit/>
          </a:bodyPr>
          <a:lstStyle/>
          <a:p>
            <a:pPr indent="625475" algn="just"/>
            <a:endParaRPr lang="uk-UA" sz="2400" i="1" dirty="0" smtClean="0">
              <a:solidFill>
                <a:srgbClr val="002060"/>
              </a:solidFill>
            </a:endParaRPr>
          </a:p>
          <a:p>
            <a:pPr indent="625475" algn="just"/>
            <a:endParaRPr lang="uk-UA" sz="2400" i="1" dirty="0">
              <a:solidFill>
                <a:srgbClr val="002060"/>
              </a:solidFill>
            </a:endParaRPr>
          </a:p>
        </p:txBody>
      </p:sp>
      <p:sp>
        <p:nvSpPr>
          <p:cNvPr id="3" name="Прямоугольник 2"/>
          <p:cNvSpPr/>
          <p:nvPr/>
        </p:nvSpPr>
        <p:spPr>
          <a:xfrm>
            <a:off x="251520" y="116632"/>
            <a:ext cx="8712968" cy="6494085"/>
          </a:xfrm>
          <a:prstGeom prst="rect">
            <a:avLst/>
          </a:prstGeom>
        </p:spPr>
        <p:txBody>
          <a:bodyPr wrap="square">
            <a:spAutoFit/>
          </a:bodyPr>
          <a:lstStyle/>
          <a:p>
            <a:pPr lvl="0" indent="715963" algn="just" fontAlgn="base"/>
            <a:r>
              <a:rPr lang="en-US" sz="2600" b="1" i="1" dirty="0">
                <a:solidFill>
                  <a:srgbClr val="0070C0"/>
                </a:solidFill>
              </a:rPr>
              <a:t>I</a:t>
            </a:r>
            <a:r>
              <a:rPr lang="uk-UA" sz="2600" b="1" i="1" dirty="0" smtClean="0">
                <a:solidFill>
                  <a:srgbClr val="0070C0"/>
                </a:solidFill>
              </a:rPr>
              <a:t>. До військових прокуратур належать:</a:t>
            </a:r>
          </a:p>
          <a:p>
            <a:pPr marL="342900" lvl="0" indent="-342900" algn="just" fontAlgn="base">
              <a:buFont typeface="Wingdings" pitchFamily="2" charset="2"/>
              <a:buChar char="Ø"/>
            </a:pPr>
            <a:r>
              <a:rPr lang="uk-UA" sz="2600" b="1" dirty="0" smtClean="0">
                <a:solidFill>
                  <a:srgbClr val="7030A0"/>
                </a:solidFill>
              </a:rPr>
              <a:t>Головна військова прокуратура (на правах структурного підрозділу Генеральної прокуратури України); </a:t>
            </a:r>
            <a:endParaRPr lang="uk-UA" sz="2600" dirty="0" smtClean="0">
              <a:solidFill>
                <a:srgbClr val="7030A0"/>
              </a:solidFill>
            </a:endParaRPr>
          </a:p>
          <a:p>
            <a:pPr marL="342900" lvl="0" indent="-342900" algn="just" fontAlgn="base">
              <a:buFont typeface="Wingdings" pitchFamily="2" charset="2"/>
              <a:buChar char="Ø"/>
            </a:pPr>
            <a:r>
              <a:rPr lang="uk-UA" sz="2600" b="1" i="1" dirty="0" smtClean="0">
                <a:solidFill>
                  <a:srgbClr val="7030A0"/>
                </a:solidFill>
              </a:rPr>
              <a:t>військові прокуратури регіонів (на правах регіональних): </a:t>
            </a:r>
            <a:endParaRPr lang="uk-UA" sz="2600" dirty="0" smtClean="0">
              <a:solidFill>
                <a:srgbClr val="7030A0"/>
              </a:solidFill>
            </a:endParaRPr>
          </a:p>
          <a:p>
            <a:pPr marL="357188" lvl="0" algn="just" fontAlgn="base"/>
            <a:r>
              <a:rPr lang="uk-UA" sz="2600" b="1" i="1" dirty="0" smtClean="0">
                <a:solidFill>
                  <a:srgbClr val="0070C0"/>
                </a:solidFill>
              </a:rPr>
              <a:t>(Військова прокуратура Центрального регіону України,</a:t>
            </a:r>
            <a:r>
              <a:rPr lang="uk-UA" sz="2600" dirty="0">
                <a:solidFill>
                  <a:srgbClr val="0070C0"/>
                </a:solidFill>
              </a:rPr>
              <a:t> </a:t>
            </a:r>
            <a:r>
              <a:rPr lang="uk-UA" sz="2600" b="1" i="1" dirty="0" smtClean="0">
                <a:solidFill>
                  <a:srgbClr val="0070C0"/>
                </a:solidFill>
              </a:rPr>
              <a:t>Військова прокуратура Південного регіону України, Військова прокуратура Західного регіону України)</a:t>
            </a:r>
            <a:r>
              <a:rPr lang="uk-UA" sz="2600" b="1" i="1" dirty="0" smtClean="0">
                <a:solidFill>
                  <a:srgbClr val="002060"/>
                </a:solidFill>
              </a:rPr>
              <a:t>;</a:t>
            </a:r>
            <a:endParaRPr lang="uk-UA" sz="2600" dirty="0" smtClean="0">
              <a:solidFill>
                <a:srgbClr val="002060"/>
              </a:solidFill>
            </a:endParaRPr>
          </a:p>
          <a:p>
            <a:pPr marL="342900" indent="-342900" algn="just">
              <a:buFont typeface="Wingdings" pitchFamily="2" charset="2"/>
              <a:buChar char="Ø"/>
            </a:pPr>
            <a:r>
              <a:rPr lang="uk-UA" sz="2600" b="1" i="1" dirty="0" smtClean="0">
                <a:solidFill>
                  <a:srgbClr val="7030A0"/>
                </a:solidFill>
              </a:rPr>
              <a:t>військові прокуратури гарнізонів;  </a:t>
            </a:r>
          </a:p>
          <a:p>
            <a:pPr marL="342900" indent="-342900" algn="just">
              <a:buFont typeface="Wingdings" pitchFamily="2" charset="2"/>
              <a:buChar char="Ø"/>
            </a:pPr>
            <a:r>
              <a:rPr lang="uk-UA" sz="2600" b="1" i="1" dirty="0">
                <a:solidFill>
                  <a:srgbClr val="7030A0"/>
                </a:solidFill>
              </a:rPr>
              <a:t>і</a:t>
            </a:r>
            <a:r>
              <a:rPr lang="uk-UA" sz="2600" b="1" i="1" dirty="0" smtClean="0">
                <a:solidFill>
                  <a:srgbClr val="7030A0"/>
                </a:solidFill>
              </a:rPr>
              <a:t>нші військові </a:t>
            </a:r>
            <a:r>
              <a:rPr lang="uk-UA" sz="2600" b="1" i="1" dirty="0">
                <a:solidFill>
                  <a:srgbClr val="7030A0"/>
                </a:solidFill>
              </a:rPr>
              <a:t>прокуратури (на правах місцевих), які створюються в умовах особливого періоду, надзвичайного стану або проведення антитерористичної операції та в силу інших виключних </a:t>
            </a:r>
            <a:r>
              <a:rPr lang="uk-UA" sz="2600" b="1" i="1" dirty="0" smtClean="0">
                <a:solidFill>
                  <a:srgbClr val="7030A0"/>
                </a:solidFill>
              </a:rPr>
              <a:t>обставин</a:t>
            </a:r>
          </a:p>
        </p:txBody>
      </p:sp>
    </p:spTree>
    <p:extLst>
      <p:ext uri="{BB962C8B-B14F-4D97-AF65-F5344CB8AC3E}">
        <p14:creationId xmlns:p14="http://schemas.microsoft.com/office/powerpoint/2010/main" val="28665279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260648"/>
            <a:ext cx="7848872" cy="6370975"/>
          </a:xfrm>
          <a:prstGeom prst="rect">
            <a:avLst/>
          </a:prstGeom>
        </p:spPr>
        <p:txBody>
          <a:bodyPr wrap="square">
            <a:spAutoFit/>
          </a:bodyPr>
          <a:lstStyle/>
          <a:p>
            <a:pPr indent="715963" algn="just" fontAlgn="base"/>
            <a:r>
              <a:rPr lang="uk-UA" sz="2400" b="1" i="1" dirty="0">
                <a:solidFill>
                  <a:srgbClr val="002060"/>
                </a:solidFill>
              </a:rPr>
              <a:t>В підпорядкуванні </a:t>
            </a:r>
            <a:r>
              <a:rPr lang="ru-RU" sz="2400" b="1" i="1" dirty="0">
                <a:solidFill>
                  <a:srgbClr val="002060"/>
                </a:solidFill>
              </a:rPr>
              <a:t>Військов</a:t>
            </a:r>
            <a:r>
              <a:rPr lang="uk-UA" sz="2400" b="1" i="1" dirty="0">
                <a:solidFill>
                  <a:srgbClr val="002060"/>
                </a:solidFill>
              </a:rPr>
              <a:t>ої</a:t>
            </a:r>
            <a:r>
              <a:rPr lang="ru-RU" sz="2400" b="1" i="1" dirty="0">
                <a:solidFill>
                  <a:srgbClr val="002060"/>
                </a:solidFill>
              </a:rPr>
              <a:t> прокуратур</a:t>
            </a:r>
            <a:r>
              <a:rPr lang="uk-UA" sz="2400" b="1" i="1" dirty="0">
                <a:solidFill>
                  <a:srgbClr val="002060"/>
                </a:solidFill>
              </a:rPr>
              <a:t>и</a:t>
            </a:r>
            <a:r>
              <a:rPr lang="ru-RU" sz="2400" b="1" i="1" dirty="0">
                <a:solidFill>
                  <a:srgbClr val="002060"/>
                </a:solidFill>
              </a:rPr>
              <a:t> Центрального регіону України</a:t>
            </a:r>
            <a:r>
              <a:rPr lang="uk-UA" sz="2400" b="1" i="1" dirty="0">
                <a:solidFill>
                  <a:srgbClr val="002060"/>
                </a:solidFill>
              </a:rPr>
              <a:t> входять:</a:t>
            </a:r>
            <a:endParaRPr lang="ru-RU" sz="2400" dirty="0">
              <a:solidFill>
                <a:srgbClr val="002060"/>
              </a:solidFill>
            </a:endParaRPr>
          </a:p>
          <a:p>
            <a:pPr lvl="0" indent="715963" algn="just" fontAlgn="base"/>
            <a:r>
              <a:rPr lang="uk-UA" sz="2400" dirty="0" smtClean="0">
                <a:solidFill>
                  <a:srgbClr val="7030A0"/>
                </a:solidFill>
              </a:rPr>
              <a:t>Військова прокуратура Київського гарнізону</a:t>
            </a:r>
          </a:p>
          <a:p>
            <a:pPr lvl="0" indent="715963" algn="just" fontAlgn="base"/>
            <a:r>
              <a:rPr lang="uk-UA" sz="2400" dirty="0" smtClean="0">
                <a:solidFill>
                  <a:srgbClr val="7030A0"/>
                </a:solidFill>
              </a:rPr>
              <a:t>Військова прокуратура Харківського гарнізону</a:t>
            </a:r>
          </a:p>
          <a:p>
            <a:pPr lvl="0" indent="715963" algn="just" fontAlgn="base"/>
            <a:r>
              <a:rPr lang="uk-UA" sz="2400" dirty="0" smtClean="0">
                <a:solidFill>
                  <a:srgbClr val="7030A0"/>
                </a:solidFill>
              </a:rPr>
              <a:t>Військова прокуратура Житомирського гарнізону</a:t>
            </a:r>
          </a:p>
          <a:p>
            <a:pPr lvl="0" indent="715963" algn="just" fontAlgn="base"/>
            <a:r>
              <a:rPr lang="uk-UA" sz="2400" dirty="0" smtClean="0">
                <a:solidFill>
                  <a:srgbClr val="7030A0"/>
                </a:solidFill>
              </a:rPr>
              <a:t>Військова прокуратура Дарницького гарнізону</a:t>
            </a:r>
          </a:p>
          <a:p>
            <a:pPr lvl="0" indent="715963" algn="just" fontAlgn="base"/>
            <a:r>
              <a:rPr lang="uk-UA" sz="2400" dirty="0" smtClean="0">
                <a:solidFill>
                  <a:srgbClr val="7030A0"/>
                </a:solidFill>
              </a:rPr>
              <a:t>Військова прокуратура Вінницького гарнізону</a:t>
            </a:r>
          </a:p>
          <a:p>
            <a:pPr lvl="0" indent="715963" algn="just" fontAlgn="base"/>
            <a:r>
              <a:rPr lang="uk-UA" sz="2400" dirty="0" smtClean="0">
                <a:solidFill>
                  <a:srgbClr val="7030A0"/>
                </a:solidFill>
              </a:rPr>
              <a:t>Військова прокуратура Полтавського гарнізону</a:t>
            </a:r>
          </a:p>
          <a:p>
            <a:pPr lvl="0" indent="715963" algn="just" fontAlgn="base"/>
            <a:r>
              <a:rPr lang="uk-UA" sz="2400" dirty="0" smtClean="0">
                <a:solidFill>
                  <a:srgbClr val="7030A0"/>
                </a:solidFill>
              </a:rPr>
              <a:t>Військова прокуратура Сумського гарнізону</a:t>
            </a:r>
          </a:p>
          <a:p>
            <a:pPr lvl="0" indent="715963" algn="just" fontAlgn="base"/>
            <a:r>
              <a:rPr lang="uk-UA" sz="2400" dirty="0" smtClean="0">
                <a:solidFill>
                  <a:srgbClr val="7030A0"/>
                </a:solidFill>
              </a:rPr>
              <a:t>Військова прокуратура Черкаського гарнізону</a:t>
            </a:r>
          </a:p>
          <a:p>
            <a:pPr lvl="0" indent="715963" algn="just" fontAlgn="base"/>
            <a:r>
              <a:rPr lang="uk-UA" sz="2400" dirty="0" smtClean="0">
                <a:solidFill>
                  <a:srgbClr val="7030A0"/>
                </a:solidFill>
              </a:rPr>
              <a:t>Військова прокуратура Чернігівського гарнізону</a:t>
            </a:r>
          </a:p>
          <a:p>
            <a:pPr lvl="0" indent="715963" algn="just" fontAlgn="base"/>
            <a:r>
              <a:rPr lang="uk-UA" sz="2400" dirty="0" smtClean="0">
                <a:solidFill>
                  <a:srgbClr val="7030A0"/>
                </a:solidFill>
              </a:rPr>
              <a:t>Військова прокуратура Білоцерківського гарнізону</a:t>
            </a:r>
          </a:p>
          <a:p>
            <a:pPr lvl="0" indent="715963" algn="just" fontAlgn="base"/>
            <a:r>
              <a:rPr lang="uk-UA" sz="2400" dirty="0" smtClean="0">
                <a:solidFill>
                  <a:srgbClr val="7030A0"/>
                </a:solidFill>
              </a:rPr>
              <a:t>Військова прокуратура Деснянського гарнізону </a:t>
            </a:r>
            <a:r>
              <a:rPr lang="uk-UA" sz="2400" i="1" dirty="0" smtClean="0">
                <a:solidFill>
                  <a:srgbClr val="0070C0"/>
                </a:solidFill>
              </a:rPr>
              <a:t>(всього 11 прокуратур)</a:t>
            </a:r>
            <a:endParaRPr lang="uk-UA" sz="2400" dirty="0" smtClean="0">
              <a:solidFill>
                <a:srgbClr val="0070C0"/>
              </a:solidFill>
            </a:endParaRPr>
          </a:p>
          <a:p>
            <a:pPr indent="715963" algn="ctr"/>
            <a:endParaRPr lang="ru-RU" sz="2400" dirty="0">
              <a:solidFill>
                <a:srgbClr val="002060"/>
              </a:solidFill>
            </a:endParaRPr>
          </a:p>
        </p:txBody>
      </p:sp>
    </p:spTree>
    <p:extLst>
      <p:ext uri="{BB962C8B-B14F-4D97-AF65-F5344CB8AC3E}">
        <p14:creationId xmlns:p14="http://schemas.microsoft.com/office/powerpoint/2010/main" val="32923730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260648"/>
            <a:ext cx="8424936" cy="7017306"/>
          </a:xfrm>
          <a:prstGeom prst="rect">
            <a:avLst/>
          </a:prstGeom>
        </p:spPr>
        <p:txBody>
          <a:bodyPr wrap="square">
            <a:spAutoFit/>
          </a:bodyPr>
          <a:lstStyle/>
          <a:p>
            <a:pPr fontAlgn="base"/>
            <a:endParaRPr lang="ru-RU" sz="2400" b="1" dirty="0" smtClean="0"/>
          </a:p>
          <a:p>
            <a:pPr indent="715963" fontAlgn="base"/>
            <a:r>
              <a:rPr lang="uk-UA" sz="2400" b="1" i="1" dirty="0" smtClean="0">
                <a:solidFill>
                  <a:srgbClr val="002060"/>
                </a:solidFill>
              </a:rPr>
              <a:t>В підпорядкуванні Військової прокуратури Південого регіону України входять:</a:t>
            </a:r>
            <a:endParaRPr lang="uk-UA" sz="2400" dirty="0" smtClean="0">
              <a:solidFill>
                <a:srgbClr val="002060"/>
              </a:solidFill>
            </a:endParaRPr>
          </a:p>
          <a:p>
            <a:pPr marL="442913" lvl="0" fontAlgn="base"/>
            <a:r>
              <a:rPr lang="uk-UA" sz="2400" dirty="0" smtClean="0">
                <a:solidFill>
                  <a:srgbClr val="7030A0"/>
                </a:solidFill>
              </a:rPr>
              <a:t>Військова прокуратура Одеського гарнізону</a:t>
            </a:r>
          </a:p>
          <a:p>
            <a:pPr marL="442913" lvl="0" fontAlgn="base"/>
            <a:r>
              <a:rPr lang="uk-UA" sz="2400" dirty="0" smtClean="0">
                <a:solidFill>
                  <a:srgbClr val="7030A0"/>
                </a:solidFill>
              </a:rPr>
              <a:t>Військова прокуратура Дніпропетровського гарнізону</a:t>
            </a:r>
          </a:p>
          <a:p>
            <a:pPr marL="442913" lvl="0" fontAlgn="base"/>
            <a:r>
              <a:rPr lang="uk-UA" sz="2400" dirty="0" smtClean="0">
                <a:solidFill>
                  <a:srgbClr val="7030A0"/>
                </a:solidFill>
              </a:rPr>
              <a:t>Військова прокуратура Миколаївського гарнізону</a:t>
            </a:r>
          </a:p>
          <a:p>
            <a:pPr marL="442913" lvl="0" fontAlgn="base"/>
            <a:r>
              <a:rPr lang="uk-UA" sz="2400" dirty="0" smtClean="0">
                <a:solidFill>
                  <a:srgbClr val="7030A0"/>
                </a:solidFill>
              </a:rPr>
              <a:t>Військова прокуратура Запорізького гарнізону</a:t>
            </a:r>
          </a:p>
          <a:p>
            <a:pPr marL="442913" lvl="0" fontAlgn="base"/>
            <a:r>
              <a:rPr lang="uk-UA" sz="2400" dirty="0" smtClean="0">
                <a:solidFill>
                  <a:srgbClr val="7030A0"/>
                </a:solidFill>
              </a:rPr>
              <a:t>Військова прокуратура Донецького гарнізону</a:t>
            </a:r>
          </a:p>
          <a:p>
            <a:pPr marL="442913" lvl="0" fontAlgn="base"/>
            <a:r>
              <a:rPr lang="uk-UA" sz="2400" dirty="0" smtClean="0">
                <a:solidFill>
                  <a:srgbClr val="7030A0"/>
                </a:solidFill>
              </a:rPr>
              <a:t>Військова прокуратура Білгород-Дністровського гарнізону</a:t>
            </a:r>
          </a:p>
          <a:p>
            <a:pPr marL="442913" lvl="0" fontAlgn="base"/>
            <a:r>
              <a:rPr lang="uk-UA" sz="2400" dirty="0" smtClean="0">
                <a:solidFill>
                  <a:srgbClr val="7030A0"/>
                </a:solidFill>
              </a:rPr>
              <a:t>Військова прокуратура Луганського гарнізону</a:t>
            </a:r>
          </a:p>
          <a:p>
            <a:pPr marL="442913" lvl="0" fontAlgn="base"/>
            <a:r>
              <a:rPr lang="uk-UA" sz="2400" dirty="0" smtClean="0">
                <a:solidFill>
                  <a:srgbClr val="7030A0"/>
                </a:solidFill>
              </a:rPr>
              <a:t>Військова прокуратура Кіровоградського гарнізону</a:t>
            </a:r>
          </a:p>
          <a:p>
            <a:pPr marL="442913" lvl="0" fontAlgn="base"/>
            <a:r>
              <a:rPr lang="uk-UA" sz="2400" dirty="0" smtClean="0">
                <a:solidFill>
                  <a:srgbClr val="7030A0"/>
                </a:solidFill>
              </a:rPr>
              <a:t>Військова прокуратура Криворізького гарнізону</a:t>
            </a:r>
          </a:p>
          <a:p>
            <a:pPr marL="442913"/>
            <a:r>
              <a:rPr lang="uk-UA" sz="2400" dirty="0" smtClean="0">
                <a:solidFill>
                  <a:srgbClr val="7030A0"/>
                </a:solidFill>
              </a:rPr>
              <a:t>Військова прокуратура Херсонського гарнізону </a:t>
            </a:r>
            <a:r>
              <a:rPr lang="uk-UA" sz="2400" i="1" dirty="0" smtClean="0">
                <a:solidFill>
                  <a:srgbClr val="0070C0"/>
                </a:solidFill>
              </a:rPr>
              <a:t>(всього 10 прокуратур)</a:t>
            </a:r>
            <a:endParaRPr lang="uk-UA" sz="2400" b="1" dirty="0" smtClean="0">
              <a:solidFill>
                <a:srgbClr val="0070C0"/>
              </a:solidFill>
            </a:endParaRPr>
          </a:p>
          <a:p>
            <a:pPr fontAlgn="base"/>
            <a:endParaRPr lang="ru-RU" b="1" dirty="0" smtClean="0"/>
          </a:p>
          <a:p>
            <a:pPr fontAlgn="base"/>
            <a:endParaRPr lang="ru-RU" b="1" dirty="0"/>
          </a:p>
          <a:p>
            <a:pPr fontAlgn="base"/>
            <a:endParaRPr lang="ru-RU" b="1" dirty="0" smtClean="0"/>
          </a:p>
          <a:p>
            <a:pPr fontAlgn="base"/>
            <a:endParaRPr lang="ru-RU" b="1" dirty="0"/>
          </a:p>
          <a:p>
            <a:pPr indent="715963" algn="just" fontAlgn="base"/>
            <a:r>
              <a:rPr lang="uk-UA" dirty="0" smtClean="0">
                <a:solidFill>
                  <a:srgbClr val="7030A0"/>
                </a:solidFill>
              </a:rPr>
              <a:t>.</a:t>
            </a:r>
            <a:endParaRPr lang="uk-UA" dirty="0">
              <a:solidFill>
                <a:srgbClr val="7030A0"/>
              </a:solidFill>
            </a:endParaRPr>
          </a:p>
        </p:txBody>
      </p:sp>
    </p:spTree>
    <p:extLst>
      <p:ext uri="{BB962C8B-B14F-4D97-AF65-F5344CB8AC3E}">
        <p14:creationId xmlns:p14="http://schemas.microsoft.com/office/powerpoint/2010/main" val="9647870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889844"/>
            <a:ext cx="7704856" cy="4524315"/>
          </a:xfrm>
          <a:prstGeom prst="rect">
            <a:avLst/>
          </a:prstGeom>
        </p:spPr>
        <p:txBody>
          <a:bodyPr wrap="square">
            <a:spAutoFit/>
          </a:bodyPr>
          <a:lstStyle/>
          <a:p>
            <a:pPr indent="365125" algn="just" fontAlgn="base"/>
            <a:r>
              <a:rPr lang="uk-UA" sz="2400" b="1" i="1" dirty="0" smtClean="0">
                <a:solidFill>
                  <a:srgbClr val="002060"/>
                </a:solidFill>
              </a:rPr>
              <a:t>В підпорядкуванні Військової прокуратури Західного регіону України входять:</a:t>
            </a:r>
            <a:endParaRPr lang="uk-UA" sz="2400" dirty="0" smtClean="0">
              <a:solidFill>
                <a:srgbClr val="002060"/>
              </a:solidFill>
            </a:endParaRPr>
          </a:p>
          <a:p>
            <a:pPr lvl="0" indent="365125" algn="just" fontAlgn="base"/>
            <a:r>
              <a:rPr lang="uk-UA" sz="2400" dirty="0" smtClean="0">
                <a:solidFill>
                  <a:srgbClr val="7030A0"/>
                </a:solidFill>
              </a:rPr>
              <a:t>Військова прокуратура Львівського гарнізону</a:t>
            </a:r>
          </a:p>
          <a:p>
            <a:pPr lvl="0" indent="365125" algn="just" fontAlgn="base"/>
            <a:r>
              <a:rPr lang="uk-UA" sz="2400" dirty="0" smtClean="0">
                <a:solidFill>
                  <a:srgbClr val="7030A0"/>
                </a:solidFill>
              </a:rPr>
              <a:t>Військова прокуратура Хмельницького гарнізону</a:t>
            </a:r>
          </a:p>
          <a:p>
            <a:pPr lvl="0" indent="365125" algn="just" fontAlgn="base"/>
            <a:r>
              <a:rPr lang="uk-UA" sz="2400" dirty="0" smtClean="0">
                <a:solidFill>
                  <a:srgbClr val="7030A0"/>
                </a:solidFill>
              </a:rPr>
              <a:t>Військова прокуратура Івано-Франківського гарнізону</a:t>
            </a:r>
          </a:p>
          <a:p>
            <a:pPr lvl="0" indent="365125" algn="just" fontAlgn="base"/>
            <a:r>
              <a:rPr lang="uk-UA" sz="2400" dirty="0" smtClean="0">
                <a:solidFill>
                  <a:srgbClr val="7030A0"/>
                </a:solidFill>
              </a:rPr>
              <a:t>Військова прокуратура Рівненського гарнізону</a:t>
            </a:r>
          </a:p>
          <a:p>
            <a:pPr lvl="0" indent="365125" algn="just" fontAlgn="base"/>
            <a:r>
              <a:rPr lang="uk-UA" sz="2400" dirty="0" smtClean="0">
                <a:solidFill>
                  <a:srgbClr val="7030A0"/>
                </a:solidFill>
              </a:rPr>
              <a:t>Військова прокуратура Ужгородського гарнізону</a:t>
            </a:r>
          </a:p>
          <a:p>
            <a:pPr lvl="0" indent="365125" algn="just" fontAlgn="base"/>
            <a:r>
              <a:rPr lang="uk-UA" sz="2400" dirty="0" smtClean="0">
                <a:solidFill>
                  <a:srgbClr val="7030A0"/>
                </a:solidFill>
              </a:rPr>
              <a:t>Військова прокуратура Луцького гарнізону</a:t>
            </a:r>
          </a:p>
          <a:p>
            <a:pPr lvl="0" indent="365125" algn="just" fontAlgn="base"/>
            <a:r>
              <a:rPr lang="uk-UA" sz="2400" dirty="0" smtClean="0">
                <a:solidFill>
                  <a:srgbClr val="7030A0"/>
                </a:solidFill>
              </a:rPr>
              <a:t>Військова прокуратура Тернопільського гарнізону</a:t>
            </a:r>
          </a:p>
          <a:p>
            <a:pPr indent="365125" algn="just"/>
            <a:r>
              <a:rPr lang="uk-UA" sz="2400" dirty="0" smtClean="0">
                <a:solidFill>
                  <a:srgbClr val="7030A0"/>
                </a:solidFill>
              </a:rPr>
              <a:t>Військова прокуратура Чернівецького гарнізону </a:t>
            </a:r>
            <a:r>
              <a:rPr lang="uk-UA" sz="2400" i="1" dirty="0" smtClean="0">
                <a:solidFill>
                  <a:srgbClr val="0070C0"/>
                </a:solidFill>
              </a:rPr>
              <a:t>(всього 8 прокуратур) </a:t>
            </a:r>
            <a:endParaRPr lang="uk-UA" sz="2400" dirty="0">
              <a:solidFill>
                <a:srgbClr val="0070C0"/>
              </a:solidFill>
            </a:endParaRPr>
          </a:p>
        </p:txBody>
      </p:sp>
    </p:spTree>
    <p:extLst>
      <p:ext uri="{BB962C8B-B14F-4D97-AF65-F5344CB8AC3E}">
        <p14:creationId xmlns:p14="http://schemas.microsoft.com/office/powerpoint/2010/main" val="17164873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1115616" y="1052736"/>
            <a:ext cx="6400800" cy="3474720"/>
          </a:xfrm>
        </p:spPr>
        <p:txBody>
          <a:bodyPr>
            <a:normAutofit/>
          </a:bodyPr>
          <a:lstStyle/>
          <a:p>
            <a:pPr algn="ctr"/>
            <a:endParaRPr lang="en-US" b="1" dirty="0" smtClean="0"/>
          </a:p>
          <a:p>
            <a:pPr algn="ctr"/>
            <a:endParaRPr lang="en-US" b="1" dirty="0" smtClean="0"/>
          </a:p>
          <a:p>
            <a:pPr algn="ctr"/>
            <a:r>
              <a:rPr lang="uk-UA" sz="2600" b="1" dirty="0" smtClean="0">
                <a:solidFill>
                  <a:srgbClr val="0070C0"/>
                </a:solidFill>
              </a:rPr>
              <a:t>Питання 1. </a:t>
            </a:r>
          </a:p>
          <a:p>
            <a:pPr algn="ctr"/>
            <a:r>
              <a:rPr lang="ru-RU" sz="2600" b="1" dirty="0" smtClean="0">
                <a:solidFill>
                  <a:srgbClr val="FF0000"/>
                </a:solidFill>
              </a:rPr>
              <a:t> </a:t>
            </a:r>
            <a:r>
              <a:rPr lang="uk-UA" sz="2600" b="1" dirty="0" smtClean="0">
                <a:solidFill>
                  <a:srgbClr val="FF0000"/>
                </a:solidFill>
              </a:rPr>
              <a:t> </a:t>
            </a:r>
            <a:r>
              <a:rPr lang="uk-UA" sz="2600" b="1" dirty="0" smtClean="0">
                <a:ln w="12700">
                  <a:solidFill>
                    <a:schemeClr val="tx2">
                      <a:satMod val="155000"/>
                    </a:schemeClr>
                  </a:solidFill>
                  <a:prstDash val="solid"/>
                </a:ln>
                <a:solidFill>
                  <a:srgbClr val="00B050"/>
                </a:solidFill>
                <a:effectLst>
                  <a:outerShdw blurRad="41275" dist="20320" dir="1800000" algn="tl" rotWithShape="0">
                    <a:srgbClr val="000000">
                      <a:alpha val="40000"/>
                    </a:srgbClr>
                  </a:outerShdw>
                </a:effectLst>
              </a:rPr>
              <a:t>ПРАВОВІ </a:t>
            </a:r>
            <a:r>
              <a:rPr lang="uk-UA" sz="2600" b="1" dirty="0">
                <a:ln w="12700">
                  <a:solidFill>
                    <a:schemeClr val="tx2">
                      <a:satMod val="155000"/>
                    </a:schemeClr>
                  </a:solidFill>
                  <a:prstDash val="solid"/>
                </a:ln>
                <a:solidFill>
                  <a:srgbClr val="00B050"/>
                </a:solidFill>
                <a:effectLst>
                  <a:outerShdw blurRad="41275" dist="20320" dir="1800000" algn="tl" rotWithShape="0">
                    <a:srgbClr val="000000">
                      <a:alpha val="40000"/>
                    </a:srgbClr>
                  </a:outerShdw>
                </a:effectLst>
              </a:rPr>
              <a:t>ОСНОВИ, ФУНКЦІЇ ТА ЗАСАДИ ДІЯЛЬНОСТІ ОРГАНІВ ПРОКУРАТУРИ</a:t>
            </a:r>
            <a:endParaRPr lang="ru-RU" sz="2600" b="1" dirty="0">
              <a:ln w="12700">
                <a:solidFill>
                  <a:schemeClr val="tx2">
                    <a:satMod val="155000"/>
                  </a:schemeClr>
                </a:solidFill>
                <a:prstDash val="solid"/>
              </a:ln>
              <a:solidFill>
                <a:srgbClr val="00B050"/>
              </a:solidFill>
              <a:effectLst>
                <a:outerShdw blurRad="41275" dist="20320" dir="1800000" algn="tl" rotWithShape="0">
                  <a:srgbClr val="000000">
                    <a:alpha val="40000"/>
                  </a:srgbClr>
                </a:outerShdw>
              </a:effectLst>
            </a:endParaRPr>
          </a:p>
          <a:p>
            <a:pPr algn="ctr"/>
            <a:endParaRPr lang="ru-RU" sz="2800" dirty="0"/>
          </a:p>
          <a:p>
            <a:pPr algn="ctr"/>
            <a:endParaRPr lang="ru-R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620688"/>
            <a:ext cx="895350"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0512" y="1028342"/>
            <a:ext cx="8178432" cy="5016758"/>
          </a:xfrm>
          <a:prstGeom prst="rect">
            <a:avLst/>
          </a:prstGeom>
        </p:spPr>
        <p:txBody>
          <a:bodyPr wrap="square">
            <a:spAutoFit/>
          </a:bodyPr>
          <a:lstStyle/>
          <a:p>
            <a:pPr indent="625475" algn="just" fontAlgn="base"/>
            <a:r>
              <a:rPr lang="en-US" sz="3200" b="1" dirty="0"/>
              <a:t>II</a:t>
            </a:r>
            <a:r>
              <a:rPr lang="uk-UA" sz="3200" b="1" dirty="0" smtClean="0">
                <a:solidFill>
                  <a:srgbClr val="002060"/>
                </a:solidFill>
              </a:rPr>
              <a:t>. Генеральна прокуратура України</a:t>
            </a:r>
            <a:r>
              <a:rPr lang="uk-UA" sz="3200" dirty="0" smtClean="0">
                <a:solidFill>
                  <a:srgbClr val="002060"/>
                </a:solidFill>
              </a:rPr>
              <a:t> </a:t>
            </a:r>
            <a:r>
              <a:rPr lang="uk-UA" sz="3200" dirty="0">
                <a:solidFill>
                  <a:srgbClr val="7030A0"/>
                </a:solidFill>
              </a:rPr>
              <a:t>є органом прокуратури вищого рівня щодо регіональних та місцевих прокуратур, а регіональна прокуратура є органом прокуратури вищого рівня щодо місцевих прокуратур, розташованих у межах адміністративно-територіальної одиниці, що підпадає під територіальну юрисдикцію відповідної регіональної </a:t>
            </a:r>
            <a:r>
              <a:rPr lang="uk-UA" sz="3200" dirty="0" smtClean="0">
                <a:solidFill>
                  <a:srgbClr val="7030A0"/>
                </a:solidFill>
              </a:rPr>
              <a:t>прокуратури</a:t>
            </a:r>
            <a:endParaRPr lang="ru-RU" sz="3200" dirty="0"/>
          </a:p>
        </p:txBody>
      </p:sp>
      <p:pic>
        <p:nvPicPr>
          <p:cNvPr id="3074" name="Picture 2" descr="Похожее изображение"/>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80082"/>
            <a:ext cx="1066800" cy="1071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83054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9512" y="188640"/>
            <a:ext cx="8713048" cy="6494085"/>
          </a:xfrm>
          <a:prstGeom prst="rect">
            <a:avLst/>
          </a:prstGeom>
        </p:spPr>
        <p:txBody>
          <a:bodyPr wrap="square">
            <a:spAutoFit/>
          </a:bodyPr>
          <a:lstStyle/>
          <a:p>
            <a:pPr indent="715963" algn="just" fontAlgn="base"/>
            <a:r>
              <a:rPr lang="uk-UA" sz="2800" b="1" i="1" dirty="0" smtClean="0">
                <a:solidFill>
                  <a:srgbClr val="002060"/>
                </a:solidFill>
              </a:rPr>
              <a:t>Генеральну прокуратуру України</a:t>
            </a:r>
            <a:r>
              <a:rPr lang="uk-UA" sz="2800" dirty="0" smtClean="0">
                <a:solidFill>
                  <a:srgbClr val="002060"/>
                </a:solidFill>
              </a:rPr>
              <a:t> </a:t>
            </a:r>
            <a:r>
              <a:rPr lang="uk-UA" sz="2800" dirty="0" smtClean="0">
                <a:solidFill>
                  <a:srgbClr val="7030A0"/>
                </a:solidFill>
              </a:rPr>
              <a:t>очолює</a:t>
            </a:r>
            <a:r>
              <a:rPr lang="uk-UA" sz="2800" dirty="0" smtClean="0">
                <a:solidFill>
                  <a:srgbClr val="002060"/>
                </a:solidFill>
              </a:rPr>
              <a:t> </a:t>
            </a:r>
            <a:r>
              <a:rPr lang="uk-UA" sz="2800" b="1" i="1" dirty="0" smtClean="0">
                <a:solidFill>
                  <a:srgbClr val="002060"/>
                </a:solidFill>
              </a:rPr>
              <a:t>Генеральний прокурор</a:t>
            </a:r>
            <a:r>
              <a:rPr lang="uk-UA" sz="2800" b="1" i="1" dirty="0" smtClean="0"/>
              <a:t>,</a:t>
            </a:r>
            <a:r>
              <a:rPr lang="uk-UA" sz="2800" dirty="0" smtClean="0"/>
              <a:t> </a:t>
            </a:r>
            <a:r>
              <a:rPr lang="uk-UA" sz="2800" dirty="0" smtClean="0">
                <a:solidFill>
                  <a:srgbClr val="7030A0"/>
                </a:solidFill>
              </a:rPr>
              <a:t>який має першого заступника та чотирьох заступників, а також заступника Генерального прокурора – Головного військового прокурора.</a:t>
            </a:r>
          </a:p>
          <a:p>
            <a:pPr indent="715963" algn="just" fontAlgn="base"/>
            <a:endParaRPr lang="uk-UA" sz="2400" dirty="0" smtClean="0">
              <a:solidFill>
                <a:srgbClr val="7030A0"/>
              </a:solidFill>
            </a:endParaRPr>
          </a:p>
          <a:p>
            <a:pPr indent="715963" algn="just" fontAlgn="base"/>
            <a:r>
              <a:rPr lang="uk-UA" sz="2800" dirty="0" smtClean="0">
                <a:solidFill>
                  <a:srgbClr val="7030A0"/>
                </a:solidFill>
              </a:rPr>
              <a:t>У </a:t>
            </a:r>
            <a:r>
              <a:rPr lang="uk-UA" sz="2800" b="1" i="1" dirty="0" smtClean="0">
                <a:solidFill>
                  <a:srgbClr val="002060"/>
                </a:solidFill>
              </a:rPr>
              <a:t>структурі Генеральної прокуратури України</a:t>
            </a:r>
            <a:r>
              <a:rPr lang="uk-UA" sz="2800" dirty="0" smtClean="0">
                <a:solidFill>
                  <a:srgbClr val="002060"/>
                </a:solidFill>
              </a:rPr>
              <a:t> </a:t>
            </a:r>
            <a:r>
              <a:rPr lang="uk-UA" sz="2800" dirty="0" smtClean="0">
                <a:solidFill>
                  <a:srgbClr val="7030A0"/>
                </a:solidFill>
              </a:rPr>
              <a:t>утворюються </a:t>
            </a:r>
            <a:r>
              <a:rPr lang="uk-UA" sz="2800" dirty="0" smtClean="0">
                <a:solidFill>
                  <a:srgbClr val="00B050"/>
                </a:solidFill>
              </a:rPr>
              <a:t>департаменти, управління та відділи, </a:t>
            </a:r>
            <a:r>
              <a:rPr lang="uk-UA" sz="2800" dirty="0" smtClean="0">
                <a:solidFill>
                  <a:srgbClr val="002060"/>
                </a:solidFill>
              </a:rPr>
              <a:t>а також</a:t>
            </a:r>
            <a:r>
              <a:rPr lang="uk-UA" sz="2800" dirty="0" smtClean="0">
                <a:solidFill>
                  <a:srgbClr val="00B050"/>
                </a:solidFill>
              </a:rPr>
              <a:t> Генеральна інспекція.</a:t>
            </a:r>
          </a:p>
          <a:p>
            <a:pPr indent="715963" algn="just" fontAlgn="base"/>
            <a:endParaRPr lang="uk-UA" sz="2400" dirty="0" smtClean="0">
              <a:solidFill>
                <a:srgbClr val="00B050"/>
              </a:solidFill>
            </a:endParaRPr>
          </a:p>
          <a:p>
            <a:pPr indent="715963" algn="just"/>
            <a:r>
              <a:rPr lang="uk-UA" sz="2400" dirty="0" smtClean="0">
                <a:solidFill>
                  <a:srgbClr val="7030A0"/>
                </a:solidFill>
              </a:rPr>
              <a:t>У Генеральній прокуратурі України утворюється </a:t>
            </a:r>
            <a:r>
              <a:rPr lang="uk-UA" sz="2400" i="1" dirty="0" smtClean="0">
                <a:solidFill>
                  <a:srgbClr val="7030A0"/>
                </a:solidFill>
              </a:rPr>
              <a:t>(на правах структурного підрозділу</a:t>
            </a:r>
            <a:r>
              <a:rPr lang="uk-UA" sz="2400" dirty="0" smtClean="0">
                <a:solidFill>
                  <a:srgbClr val="7030A0"/>
                </a:solidFill>
              </a:rPr>
              <a:t>) </a:t>
            </a:r>
            <a:r>
              <a:rPr lang="uk-UA" sz="2400" dirty="0" smtClean="0">
                <a:solidFill>
                  <a:srgbClr val="0070C0"/>
                </a:solidFill>
              </a:rPr>
              <a:t>Головна військова прокуратура, </a:t>
            </a:r>
            <a:r>
              <a:rPr lang="uk-UA" sz="2400" dirty="0" smtClean="0">
                <a:solidFill>
                  <a:srgbClr val="7030A0"/>
                </a:solidFill>
              </a:rPr>
              <a:t>яку очолює </a:t>
            </a:r>
            <a:r>
              <a:rPr lang="uk-UA" sz="2400" dirty="0" smtClean="0">
                <a:solidFill>
                  <a:srgbClr val="0070C0"/>
                </a:solidFill>
              </a:rPr>
              <a:t>заступник Генерального прокурора – Головний військовий прокурор. </a:t>
            </a:r>
            <a:r>
              <a:rPr lang="uk-UA" sz="2400" dirty="0" smtClean="0">
                <a:solidFill>
                  <a:srgbClr val="7030A0"/>
                </a:solidFill>
              </a:rPr>
              <a:t>На нього наказом Генерального прокурора може також покладатися виконання інших службових обов’язків </a:t>
            </a:r>
            <a:endParaRPr lang="uk-UA" sz="2400" dirty="0">
              <a:solidFill>
                <a:srgbClr val="7030A0"/>
              </a:solidFill>
            </a:endParaRPr>
          </a:p>
        </p:txBody>
      </p:sp>
    </p:spTree>
    <p:extLst>
      <p:ext uri="{BB962C8B-B14F-4D97-AF65-F5344CB8AC3E}">
        <p14:creationId xmlns:p14="http://schemas.microsoft.com/office/powerpoint/2010/main" val="38495514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51520" y="116632"/>
            <a:ext cx="8640960" cy="6801862"/>
          </a:xfrm>
          <a:prstGeom prst="rect">
            <a:avLst/>
          </a:prstGeom>
        </p:spPr>
        <p:txBody>
          <a:bodyPr wrap="square">
            <a:spAutoFit/>
          </a:bodyPr>
          <a:lstStyle/>
          <a:p>
            <a:pPr indent="357188" algn="just" fontAlgn="base"/>
            <a:r>
              <a:rPr lang="uk-UA" sz="2600" b="1" i="1" dirty="0" smtClean="0">
                <a:solidFill>
                  <a:srgbClr val="002060"/>
                </a:solidFill>
              </a:rPr>
              <a:t>Повноваження Генерального прокурора  в Законі України «Про прокуратуру» (ст. 9):</a:t>
            </a:r>
          </a:p>
          <a:p>
            <a:pPr indent="357188" algn="just" fontAlgn="base"/>
            <a:r>
              <a:rPr lang="uk-UA" sz="2600" b="1" dirty="0" smtClean="0">
                <a:solidFill>
                  <a:srgbClr val="FFC000"/>
                </a:solidFill>
              </a:rPr>
              <a:t>1) </a:t>
            </a:r>
            <a:r>
              <a:rPr lang="uk-UA" sz="2600" dirty="0" smtClean="0">
                <a:solidFill>
                  <a:srgbClr val="7030A0"/>
                </a:solidFill>
              </a:rPr>
              <a:t>представляє прокуратуру у зносинах з органами державної влади, іншими державними органами, органами місцевого самоврядування, особами, підприємствами, установами та організаціями, а також прокуратурами інших держав та міжнародними організаціями;</a:t>
            </a:r>
          </a:p>
          <a:p>
            <a:pPr indent="357188" algn="just" fontAlgn="base"/>
            <a:r>
              <a:rPr lang="uk-UA" sz="2600" dirty="0" smtClean="0">
                <a:solidFill>
                  <a:srgbClr val="FFC000"/>
                </a:solidFill>
              </a:rPr>
              <a:t>2) </a:t>
            </a:r>
            <a:r>
              <a:rPr lang="uk-UA" sz="2600" dirty="0" smtClean="0">
                <a:solidFill>
                  <a:srgbClr val="7030A0"/>
                </a:solidFill>
              </a:rPr>
              <a:t>організовує діяльність органів прокуратури України, у тому числі визначає межі повноважень Генеральної прокуратури України, регіональної та місцевих прокуратур в частині виконання конституційних функцій;</a:t>
            </a:r>
          </a:p>
          <a:p>
            <a:pPr indent="357188" algn="just" fontAlgn="base"/>
            <a:r>
              <a:rPr lang="uk-UA" sz="2600" dirty="0" smtClean="0">
                <a:solidFill>
                  <a:srgbClr val="FFC000"/>
                </a:solidFill>
              </a:rPr>
              <a:t>3) </a:t>
            </a:r>
            <a:r>
              <a:rPr lang="uk-UA" sz="2600" dirty="0" smtClean="0">
                <a:solidFill>
                  <a:srgbClr val="7030A0"/>
                </a:solidFill>
              </a:rPr>
              <a:t>призначає прокурорів на адміністративні посади та звільняє їх з адміністративних посад у випадках та порядку встановлених цим Законом;</a:t>
            </a:r>
          </a:p>
          <a:p>
            <a:pPr indent="715963" algn="just" fontAlgn="base"/>
            <a:endParaRPr lang="uk-UA" sz="2000" b="1" i="1" dirty="0" smtClean="0">
              <a:solidFill>
                <a:srgbClr val="002060"/>
              </a:solidFill>
            </a:endParaRPr>
          </a:p>
        </p:txBody>
      </p:sp>
    </p:spTree>
    <p:extLst>
      <p:ext uri="{BB962C8B-B14F-4D97-AF65-F5344CB8AC3E}">
        <p14:creationId xmlns:p14="http://schemas.microsoft.com/office/powerpoint/2010/main" val="9740189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548680"/>
            <a:ext cx="8280920" cy="5433784"/>
          </a:xfrm>
        </p:spPr>
        <p:txBody>
          <a:bodyPr>
            <a:normAutofit/>
          </a:bodyPr>
          <a:lstStyle/>
          <a:p>
            <a:pPr marL="0" indent="625475" algn="just"/>
            <a:r>
              <a:rPr lang="uk-UA" dirty="0" smtClean="0"/>
              <a:t> </a:t>
            </a:r>
            <a:endParaRPr lang="uk-UA" dirty="0"/>
          </a:p>
        </p:txBody>
      </p:sp>
      <p:sp>
        <p:nvSpPr>
          <p:cNvPr id="2" name="Прямоугольник 1"/>
          <p:cNvSpPr/>
          <p:nvPr/>
        </p:nvSpPr>
        <p:spPr>
          <a:xfrm>
            <a:off x="245096" y="116632"/>
            <a:ext cx="8791400" cy="6555641"/>
          </a:xfrm>
          <a:prstGeom prst="rect">
            <a:avLst/>
          </a:prstGeom>
        </p:spPr>
        <p:txBody>
          <a:bodyPr wrap="square">
            <a:spAutoFit/>
          </a:bodyPr>
          <a:lstStyle/>
          <a:p>
            <a:pPr indent="357188" algn="just" fontAlgn="base"/>
            <a:r>
              <a:rPr lang="uk-UA" sz="2800" dirty="0">
                <a:solidFill>
                  <a:srgbClr val="FFC000"/>
                </a:solidFill>
              </a:rPr>
              <a:t>4) </a:t>
            </a:r>
            <a:r>
              <a:rPr lang="uk-UA" sz="2800" dirty="0">
                <a:solidFill>
                  <a:srgbClr val="7030A0"/>
                </a:solidFill>
              </a:rPr>
              <a:t>у встановленому Законом порядку на підставі рішення Кваліфікаційно-дисциплінарної комісії прокурорів приймає рішення про застосування до прокурора Генеральної прокуратури України, прокурора регіональної чи місцевих прокуратур дисциплінарного стягнення або щодо неможливості подальшого перебування їх на посаді прокурора;</a:t>
            </a:r>
          </a:p>
          <a:p>
            <a:pPr indent="357188" algn="just" fontAlgn="base"/>
            <a:r>
              <a:rPr lang="uk-UA" sz="2600" b="1" dirty="0" smtClean="0">
                <a:solidFill>
                  <a:srgbClr val="FFC000"/>
                </a:solidFill>
              </a:rPr>
              <a:t>5) </a:t>
            </a:r>
            <a:r>
              <a:rPr lang="uk-UA" sz="2800" dirty="0" smtClean="0">
                <a:solidFill>
                  <a:srgbClr val="7030A0"/>
                </a:solidFill>
              </a:rPr>
              <a:t>призначає на посади та звільняє з посад прокурорів Генеральної прокуратури України у випадках та порядку, встановлених цим Законом;</a:t>
            </a:r>
          </a:p>
          <a:p>
            <a:pPr indent="357188" algn="just" fontAlgn="base"/>
            <a:r>
              <a:rPr lang="uk-UA" sz="2800" b="1" dirty="0" smtClean="0">
                <a:solidFill>
                  <a:srgbClr val="FFC000"/>
                </a:solidFill>
              </a:rPr>
              <a:t>6) </a:t>
            </a:r>
            <a:r>
              <a:rPr lang="uk-UA" sz="2800" dirty="0" smtClean="0">
                <a:solidFill>
                  <a:srgbClr val="7030A0"/>
                </a:solidFill>
              </a:rPr>
              <a:t>у десятиденний строк із дня вивільнення посади повідомляє Кваліфікаційно-дисциплінарну комісію прокурорів про наявність вакантної або тимчасово вакантної посади у Генеральній прокуратурі України;</a:t>
            </a:r>
          </a:p>
        </p:txBody>
      </p:sp>
    </p:spTree>
    <p:extLst>
      <p:ext uri="{BB962C8B-B14F-4D97-AF65-F5344CB8AC3E}">
        <p14:creationId xmlns:p14="http://schemas.microsoft.com/office/powerpoint/2010/main" val="24777361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06400" y="260648"/>
            <a:ext cx="8486080" cy="6494085"/>
          </a:xfrm>
          <a:prstGeom prst="rect">
            <a:avLst/>
          </a:prstGeom>
        </p:spPr>
        <p:txBody>
          <a:bodyPr wrap="square">
            <a:spAutoFit/>
          </a:bodyPr>
          <a:lstStyle/>
          <a:p>
            <a:pPr indent="357188" algn="just" fontAlgn="base"/>
            <a:r>
              <a:rPr lang="uk-UA" sz="2600" b="1" dirty="0">
                <a:solidFill>
                  <a:srgbClr val="FFC000"/>
                </a:solidFill>
              </a:rPr>
              <a:t>6-1) </a:t>
            </a:r>
            <a:r>
              <a:rPr lang="uk-UA" sz="2600" dirty="0">
                <a:solidFill>
                  <a:srgbClr val="7030A0"/>
                </a:solidFill>
              </a:rPr>
              <a:t>здійснює розподіл обов’язків між першим заступником та заступниками Генерального </a:t>
            </a:r>
            <a:r>
              <a:rPr lang="uk-UA" sz="2600" dirty="0" smtClean="0">
                <a:solidFill>
                  <a:srgbClr val="7030A0"/>
                </a:solidFill>
              </a:rPr>
              <a:t>прокурора;</a:t>
            </a:r>
            <a:endParaRPr lang="uk-UA" sz="2600" dirty="0">
              <a:solidFill>
                <a:srgbClr val="7030A0"/>
              </a:solidFill>
            </a:endParaRPr>
          </a:p>
          <a:p>
            <a:pPr indent="357188" algn="just" fontAlgn="base"/>
            <a:r>
              <a:rPr lang="uk-UA" sz="2600" b="1" dirty="0">
                <a:solidFill>
                  <a:srgbClr val="FFC000"/>
                </a:solidFill>
              </a:rPr>
              <a:t>7) </a:t>
            </a:r>
            <a:r>
              <a:rPr lang="uk-UA" sz="2600" dirty="0">
                <a:solidFill>
                  <a:srgbClr val="7030A0"/>
                </a:solidFill>
              </a:rPr>
              <a:t>затверджує акти з питань щодо внутрішньої організації діяльності органів прокуратури;</a:t>
            </a:r>
          </a:p>
          <a:p>
            <a:pPr indent="357188" algn="just" fontAlgn="base"/>
            <a:r>
              <a:rPr lang="uk-UA" sz="2600" b="1" dirty="0">
                <a:solidFill>
                  <a:srgbClr val="FFC000"/>
                </a:solidFill>
              </a:rPr>
              <a:t>8) </a:t>
            </a:r>
            <a:r>
              <a:rPr lang="uk-UA" sz="2600" dirty="0">
                <a:solidFill>
                  <a:srgbClr val="7030A0"/>
                </a:solidFill>
              </a:rPr>
              <a:t>забезпечує виконання вимог щодо підвищення кваліфікації прокурорів Генеральної прокуратури України;</a:t>
            </a:r>
          </a:p>
          <a:p>
            <a:pPr indent="357188" algn="just" fontAlgn="base"/>
            <a:r>
              <a:rPr lang="uk-UA" sz="2600" b="1" dirty="0" smtClean="0">
                <a:solidFill>
                  <a:srgbClr val="FFC000"/>
                </a:solidFill>
              </a:rPr>
              <a:t>9</a:t>
            </a:r>
            <a:r>
              <a:rPr lang="uk-UA" sz="2600" b="1" dirty="0">
                <a:solidFill>
                  <a:srgbClr val="FFC000"/>
                </a:solidFill>
              </a:rPr>
              <a:t>) </a:t>
            </a:r>
            <a:r>
              <a:rPr lang="uk-UA" sz="2600" dirty="0">
                <a:solidFill>
                  <a:srgbClr val="7030A0"/>
                </a:solidFill>
              </a:rPr>
              <a:t>затверджує загальні методичні рекомендації для прокурорів з метою забезпечення однакового застосування норм законодавства України під час здійснення прокурорської діяльності;</a:t>
            </a:r>
          </a:p>
          <a:p>
            <a:pPr indent="357188" algn="just" fontAlgn="base"/>
            <a:r>
              <a:rPr lang="uk-UA" sz="2600" b="1" dirty="0">
                <a:solidFill>
                  <a:srgbClr val="FFC000"/>
                </a:solidFill>
              </a:rPr>
              <a:t>9-1 </a:t>
            </a:r>
            <a:r>
              <a:rPr lang="uk-UA" sz="2600" dirty="0">
                <a:solidFill>
                  <a:srgbClr val="7030A0"/>
                </a:solidFill>
              </a:rPr>
              <a:t>за поданням Генеральної інспекції направляє матеріали до Державного бюро розслідувань;</a:t>
            </a:r>
            <a:endParaRPr lang="uk-UA" sz="2600" b="1" dirty="0">
              <a:solidFill>
                <a:srgbClr val="7030A0"/>
              </a:solidFill>
            </a:endParaRPr>
          </a:p>
          <a:p>
            <a:pPr indent="357188" algn="just"/>
            <a:r>
              <a:rPr lang="uk-UA" sz="2600" b="1" dirty="0">
                <a:solidFill>
                  <a:srgbClr val="FFC000"/>
                </a:solidFill>
              </a:rPr>
              <a:t>10) </a:t>
            </a:r>
            <a:r>
              <a:rPr lang="uk-UA" sz="2600" dirty="0">
                <a:solidFill>
                  <a:srgbClr val="7030A0"/>
                </a:solidFill>
              </a:rPr>
              <a:t>виконує інші повноваження, передбачені цим та іншими законами України </a:t>
            </a:r>
          </a:p>
        </p:txBody>
      </p:sp>
    </p:spTree>
    <p:extLst>
      <p:ext uri="{BB962C8B-B14F-4D97-AF65-F5344CB8AC3E}">
        <p14:creationId xmlns:p14="http://schemas.microsoft.com/office/powerpoint/2010/main" val="3769420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79653"/>
            <a:ext cx="8568952" cy="923330"/>
          </a:xfrm>
          <a:prstGeom prst="rect">
            <a:avLst/>
          </a:prstGeom>
        </p:spPr>
        <p:txBody>
          <a:bodyPr wrap="square">
            <a:spAutoFit/>
          </a:bodyPr>
          <a:lstStyle/>
          <a:p>
            <a:endParaRPr lang="uk-UA" b="1" dirty="0" smtClean="0"/>
          </a:p>
          <a:p>
            <a:endParaRPr lang="uk-UA" b="1" dirty="0"/>
          </a:p>
          <a:p>
            <a:endParaRPr lang="uk-UA" b="1" dirty="0" smtClean="0"/>
          </a:p>
        </p:txBody>
      </p:sp>
      <p:sp>
        <p:nvSpPr>
          <p:cNvPr id="3" name="Прямоугольник 2"/>
          <p:cNvSpPr/>
          <p:nvPr/>
        </p:nvSpPr>
        <p:spPr>
          <a:xfrm>
            <a:off x="378991" y="188640"/>
            <a:ext cx="8441481" cy="5170646"/>
          </a:xfrm>
          <a:prstGeom prst="rect">
            <a:avLst/>
          </a:prstGeom>
        </p:spPr>
        <p:txBody>
          <a:bodyPr wrap="square">
            <a:spAutoFit/>
          </a:bodyPr>
          <a:lstStyle/>
          <a:p>
            <a:pPr algn="ctr" fontAlgn="base"/>
            <a:r>
              <a:rPr lang="uk-UA" sz="3200" b="1" i="1" dirty="0" smtClean="0">
                <a:solidFill>
                  <a:srgbClr val="00B050"/>
                </a:solidFill>
              </a:rPr>
              <a:t>Регіональні прокуратури</a:t>
            </a:r>
            <a:endParaRPr lang="uk-UA" sz="3200" b="1" dirty="0" smtClean="0">
              <a:solidFill>
                <a:srgbClr val="00B050"/>
              </a:solidFill>
            </a:endParaRPr>
          </a:p>
          <a:p>
            <a:pPr fontAlgn="base"/>
            <a:r>
              <a:rPr lang="ru-RU" b="1" i="1" dirty="0"/>
              <a:t> </a:t>
            </a:r>
            <a:endParaRPr lang="ru-RU" dirty="0"/>
          </a:p>
          <a:p>
            <a:pPr indent="715963" algn="just" fontAlgn="base"/>
            <a:r>
              <a:rPr lang="uk-UA" sz="2800" dirty="0" smtClean="0">
                <a:solidFill>
                  <a:srgbClr val="7030A0"/>
                </a:solidFill>
              </a:rPr>
              <a:t>До регіональних </a:t>
            </a:r>
            <a:r>
              <a:rPr lang="uk-UA" sz="2800" dirty="0">
                <a:solidFill>
                  <a:srgbClr val="7030A0"/>
                </a:solidFill>
              </a:rPr>
              <a:t>належать </a:t>
            </a:r>
            <a:r>
              <a:rPr lang="uk-UA" sz="2800" dirty="0" smtClean="0">
                <a:solidFill>
                  <a:srgbClr val="7030A0"/>
                </a:solidFill>
              </a:rPr>
              <a:t>прокуратури </a:t>
            </a:r>
            <a:r>
              <a:rPr lang="uk-UA" sz="2800" dirty="0" smtClean="0">
                <a:solidFill>
                  <a:srgbClr val="0070C0"/>
                </a:solidFill>
              </a:rPr>
              <a:t>областей, Автономної Республіки Крим, міст Києва </a:t>
            </a:r>
            <a:r>
              <a:rPr lang="uk-UA" sz="2800" dirty="0" smtClean="0">
                <a:solidFill>
                  <a:srgbClr val="7030A0"/>
                </a:solidFill>
              </a:rPr>
              <a:t>і</a:t>
            </a:r>
            <a:r>
              <a:rPr lang="uk-UA" sz="2800" dirty="0" smtClean="0">
                <a:solidFill>
                  <a:srgbClr val="0070C0"/>
                </a:solidFill>
              </a:rPr>
              <a:t> Севастополя.</a:t>
            </a:r>
          </a:p>
          <a:p>
            <a:pPr indent="715963" algn="just" fontAlgn="base"/>
            <a:r>
              <a:rPr lang="uk-UA" sz="2800" dirty="0" smtClean="0">
                <a:solidFill>
                  <a:srgbClr val="7030A0"/>
                </a:solidFill>
              </a:rPr>
              <a:t>Регіональну прокуратуру очолює керівник регіональної прокуратури – прокурор області, Автономної Республіки Крим, міст Києва і Севастополя, який має </a:t>
            </a:r>
            <a:r>
              <a:rPr lang="uk-UA" sz="2800" dirty="0" smtClean="0">
                <a:solidFill>
                  <a:srgbClr val="0070C0"/>
                </a:solidFill>
              </a:rPr>
              <a:t>першого заступника </a:t>
            </a:r>
            <a:r>
              <a:rPr lang="uk-UA" sz="2800" dirty="0" smtClean="0">
                <a:solidFill>
                  <a:srgbClr val="7030A0"/>
                </a:solidFill>
              </a:rPr>
              <a:t>та   </a:t>
            </a:r>
            <a:r>
              <a:rPr lang="uk-UA" sz="2800" dirty="0" smtClean="0">
                <a:solidFill>
                  <a:srgbClr val="0070C0"/>
                </a:solidFill>
              </a:rPr>
              <a:t>не  більше </a:t>
            </a:r>
            <a:r>
              <a:rPr lang="uk-UA" sz="2800" dirty="0">
                <a:solidFill>
                  <a:srgbClr val="0070C0"/>
                </a:solidFill>
              </a:rPr>
              <a:t>т</a:t>
            </a:r>
            <a:r>
              <a:rPr lang="uk-UA" sz="2800" dirty="0" smtClean="0">
                <a:solidFill>
                  <a:srgbClr val="0070C0"/>
                </a:solidFill>
              </a:rPr>
              <a:t>рьох заступників.</a:t>
            </a:r>
          </a:p>
          <a:p>
            <a:pPr indent="715963" algn="just" fontAlgn="base"/>
            <a:r>
              <a:rPr lang="uk-UA" sz="2800" dirty="0" smtClean="0">
                <a:solidFill>
                  <a:srgbClr val="7030A0"/>
                </a:solidFill>
              </a:rPr>
              <a:t>У структурі регіональної прокуратури утворюються підрозділи – </a:t>
            </a:r>
            <a:r>
              <a:rPr lang="uk-UA" sz="2800" dirty="0" smtClean="0">
                <a:solidFill>
                  <a:srgbClr val="0070C0"/>
                </a:solidFill>
              </a:rPr>
              <a:t>управління</a:t>
            </a:r>
            <a:r>
              <a:rPr lang="uk-UA" sz="2800" dirty="0" smtClean="0">
                <a:solidFill>
                  <a:srgbClr val="7030A0"/>
                </a:solidFill>
              </a:rPr>
              <a:t> та </a:t>
            </a:r>
            <a:r>
              <a:rPr lang="uk-UA" sz="2800" dirty="0" smtClean="0">
                <a:solidFill>
                  <a:srgbClr val="0070C0"/>
                </a:solidFill>
              </a:rPr>
              <a:t>відділи.</a:t>
            </a:r>
            <a:r>
              <a:rPr lang="uk-UA" sz="2800" dirty="0" smtClean="0">
                <a:solidFill>
                  <a:srgbClr val="7030A0"/>
                </a:solidFill>
              </a:rPr>
              <a:t>   </a:t>
            </a:r>
            <a:endParaRPr lang="uk-UA" sz="2800" dirty="0">
              <a:solidFill>
                <a:srgbClr val="7030A0"/>
              </a:solidFill>
            </a:endParaRPr>
          </a:p>
        </p:txBody>
      </p:sp>
    </p:spTree>
    <p:extLst>
      <p:ext uri="{BB962C8B-B14F-4D97-AF65-F5344CB8AC3E}">
        <p14:creationId xmlns:p14="http://schemas.microsoft.com/office/powerpoint/2010/main" val="20213095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2972" y="476672"/>
            <a:ext cx="8496944" cy="5324535"/>
          </a:xfrm>
          <a:prstGeom prst="rect">
            <a:avLst/>
          </a:prstGeom>
        </p:spPr>
        <p:txBody>
          <a:bodyPr wrap="square">
            <a:spAutoFit/>
          </a:bodyPr>
          <a:lstStyle/>
          <a:p>
            <a:pPr indent="715963" algn="ctr" fontAlgn="base"/>
            <a:r>
              <a:rPr lang="uk-UA" sz="3200" b="1" i="1" dirty="0" smtClean="0">
                <a:solidFill>
                  <a:srgbClr val="00B050"/>
                </a:solidFill>
              </a:rPr>
              <a:t>Місцеві прокуратури</a:t>
            </a:r>
            <a:endParaRPr lang="uk-UA" sz="3200" dirty="0" smtClean="0">
              <a:solidFill>
                <a:srgbClr val="00B050"/>
              </a:solidFill>
            </a:endParaRPr>
          </a:p>
          <a:p>
            <a:pPr indent="715963" algn="just" fontAlgn="base"/>
            <a:r>
              <a:rPr lang="uk-UA" sz="2800" b="1" i="1" dirty="0" smtClean="0">
                <a:solidFill>
                  <a:srgbClr val="7030A0"/>
                </a:solidFill>
              </a:rPr>
              <a:t> </a:t>
            </a:r>
            <a:endParaRPr lang="uk-UA" sz="2800" dirty="0" smtClean="0">
              <a:solidFill>
                <a:srgbClr val="7030A0"/>
              </a:solidFill>
            </a:endParaRPr>
          </a:p>
          <a:p>
            <a:pPr indent="715963" algn="just" fontAlgn="base"/>
            <a:r>
              <a:rPr lang="uk-UA" sz="2800" dirty="0" smtClean="0">
                <a:solidFill>
                  <a:srgbClr val="7030A0"/>
                </a:solidFill>
              </a:rPr>
              <a:t>У системі прокуратури України діють місцеві прокуратури, перелік та територіальна юрисдикція яких визначається в </a:t>
            </a:r>
            <a:r>
              <a:rPr lang="uk-UA" sz="2800" u="sng" dirty="0" smtClean="0">
                <a:solidFill>
                  <a:srgbClr val="7030A0"/>
                </a:solidFill>
                <a:hlinkClick r:id="rId2"/>
              </a:rPr>
              <a:t>Додатку</a:t>
            </a:r>
            <a:r>
              <a:rPr lang="uk-UA" sz="2800" dirty="0" smtClean="0">
                <a:solidFill>
                  <a:srgbClr val="7030A0"/>
                </a:solidFill>
              </a:rPr>
              <a:t> до Закону України «Про прокуратуру».</a:t>
            </a:r>
          </a:p>
          <a:p>
            <a:pPr indent="715963" algn="just" fontAlgn="base"/>
            <a:r>
              <a:rPr lang="uk-UA" sz="2800" dirty="0" smtClean="0">
                <a:solidFill>
                  <a:srgbClr val="7030A0"/>
                </a:solidFill>
              </a:rPr>
              <a:t>Місцеву прокуратуру очолює </a:t>
            </a:r>
            <a:r>
              <a:rPr lang="uk-UA" sz="2800" dirty="0" smtClean="0">
                <a:solidFill>
                  <a:srgbClr val="00B0F0"/>
                </a:solidFill>
              </a:rPr>
              <a:t>керівник місцевої прокуратури,</a:t>
            </a:r>
            <a:r>
              <a:rPr lang="uk-UA" sz="2800" dirty="0" smtClean="0">
                <a:solidFill>
                  <a:srgbClr val="7030A0"/>
                </a:solidFill>
              </a:rPr>
              <a:t> який має </a:t>
            </a:r>
            <a:r>
              <a:rPr lang="uk-UA" sz="2800" i="1" dirty="0" smtClean="0">
                <a:solidFill>
                  <a:srgbClr val="0070C0"/>
                </a:solidFill>
              </a:rPr>
              <a:t>першого заступника </a:t>
            </a:r>
            <a:r>
              <a:rPr lang="uk-UA" sz="2800" i="1" dirty="0" smtClean="0">
                <a:solidFill>
                  <a:srgbClr val="7030A0"/>
                </a:solidFill>
              </a:rPr>
              <a:t>та </a:t>
            </a:r>
            <a:r>
              <a:rPr lang="uk-UA" sz="2800" i="1" dirty="0" smtClean="0">
                <a:solidFill>
                  <a:srgbClr val="0070C0"/>
                </a:solidFill>
              </a:rPr>
              <a:t>двох заступників.</a:t>
            </a:r>
          </a:p>
          <a:p>
            <a:pPr indent="715963" algn="just"/>
            <a:r>
              <a:rPr lang="uk-UA" sz="2800" dirty="0" smtClean="0">
                <a:solidFill>
                  <a:srgbClr val="7030A0"/>
                </a:solidFill>
              </a:rPr>
              <a:t>У структурі місцевої прокуратури в разі необхідності утворюються такі підрозділи, як відділи. </a:t>
            </a:r>
            <a:endParaRPr lang="uk-UA" sz="2800" dirty="0">
              <a:solidFill>
                <a:srgbClr val="7030A0"/>
              </a:solidFill>
            </a:endParaRPr>
          </a:p>
        </p:txBody>
      </p:sp>
    </p:spTree>
    <p:extLst>
      <p:ext uri="{BB962C8B-B14F-4D97-AF65-F5344CB8AC3E}">
        <p14:creationId xmlns:p14="http://schemas.microsoft.com/office/powerpoint/2010/main" val="16507461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332656"/>
            <a:ext cx="7920880" cy="1200329"/>
          </a:xfrm>
          <a:prstGeom prst="rect">
            <a:avLst/>
          </a:prstGeom>
        </p:spPr>
        <p:txBody>
          <a:bodyPr wrap="square">
            <a:spAutoFit/>
          </a:bodyPr>
          <a:lstStyle/>
          <a:p>
            <a:pPr algn="ctr"/>
            <a:r>
              <a:rPr lang="uk-UA" sz="2400" b="1" dirty="0" smtClean="0">
                <a:solidFill>
                  <a:srgbClr val="0070C0"/>
                </a:solidFill>
              </a:rPr>
              <a:t>Питання 3</a:t>
            </a:r>
            <a:r>
              <a:rPr lang="uk-UA" sz="2400" b="1" dirty="0">
                <a:solidFill>
                  <a:srgbClr val="0070C0"/>
                </a:solidFill>
              </a:rPr>
              <a:t>. </a:t>
            </a:r>
            <a:endParaRPr lang="uk-UA" sz="2400" b="1" dirty="0" smtClean="0">
              <a:solidFill>
                <a:srgbClr val="0070C0"/>
              </a:solidFill>
            </a:endParaRPr>
          </a:p>
          <a:p>
            <a:pPr algn="ctr"/>
            <a:r>
              <a:rPr lang="uk-UA" sz="2400" b="1" dirty="0" smtClean="0">
                <a:solidFill>
                  <a:srgbClr val="FF0000"/>
                </a:solidFill>
              </a:rPr>
              <a:t>ПОВНОВАЖЕННЯ </a:t>
            </a:r>
            <a:r>
              <a:rPr lang="uk-UA" sz="2400" b="1" dirty="0">
                <a:solidFill>
                  <a:srgbClr val="FF0000"/>
                </a:solidFill>
              </a:rPr>
              <a:t>ПРОКУРОРА З ВИКОНАННЯ ПОКОНАННЯ ПОКЛАДЕННИХ НА НЬОГО ФУНКЦІЙ</a:t>
            </a:r>
            <a:endParaRPr lang="ru-RU" sz="2400" dirty="0">
              <a:solidFill>
                <a:srgbClr val="FF0000"/>
              </a:solidFill>
            </a:endParaRPr>
          </a:p>
        </p:txBody>
      </p:sp>
      <p:sp>
        <p:nvSpPr>
          <p:cNvPr id="5" name="Прямоугольник 4"/>
          <p:cNvSpPr/>
          <p:nvPr/>
        </p:nvSpPr>
        <p:spPr>
          <a:xfrm>
            <a:off x="293440" y="1544817"/>
            <a:ext cx="8280920" cy="5262979"/>
          </a:xfrm>
          <a:prstGeom prst="rect">
            <a:avLst/>
          </a:prstGeom>
        </p:spPr>
        <p:txBody>
          <a:bodyPr wrap="square">
            <a:spAutoFit/>
          </a:bodyPr>
          <a:lstStyle/>
          <a:p>
            <a:pPr indent="715963" algn="just" fontAlgn="base"/>
            <a:r>
              <a:rPr lang="uk-UA" sz="2400" b="1" dirty="0">
                <a:solidFill>
                  <a:srgbClr val="002060"/>
                </a:solidFill>
              </a:rPr>
              <a:t>У</a:t>
            </a:r>
            <a:r>
              <a:rPr lang="uk-UA" sz="2400" b="1" dirty="0" smtClean="0">
                <a:solidFill>
                  <a:srgbClr val="002060"/>
                </a:solidFill>
              </a:rPr>
              <a:t> Законі України «Про прокуратуру» передбачено чотири функції прокуратури, а саме: </a:t>
            </a:r>
          </a:p>
          <a:p>
            <a:pPr indent="715963" algn="just" fontAlgn="base"/>
            <a:r>
              <a:rPr lang="uk-UA" sz="2400" b="1" dirty="0" smtClean="0">
                <a:solidFill>
                  <a:srgbClr val="7030A0"/>
                </a:solidFill>
              </a:rPr>
              <a:t>1) підтримання державного обвинувачення в суді; </a:t>
            </a:r>
          </a:p>
          <a:p>
            <a:pPr indent="715963" algn="just" fontAlgn="base"/>
            <a:r>
              <a:rPr lang="uk-UA" sz="2400" b="1" dirty="0" smtClean="0">
                <a:solidFill>
                  <a:srgbClr val="7030A0"/>
                </a:solidFill>
              </a:rPr>
              <a:t>2) представництво інтересів громадянина або держави в суді у випадках, визначених цим Законом; </a:t>
            </a:r>
          </a:p>
          <a:p>
            <a:pPr indent="715963" algn="just" fontAlgn="base"/>
            <a:r>
              <a:rPr lang="uk-UA" sz="2400" b="1" dirty="0" smtClean="0">
                <a:solidFill>
                  <a:srgbClr val="7030A0"/>
                </a:solidFill>
              </a:rPr>
              <a:t>3) нагляд за додержанням законів органами, що провадять оперативно-розшукову діяльність, дізнання, досудове слідство; </a:t>
            </a:r>
          </a:p>
          <a:p>
            <a:pPr indent="715963" algn="just" fontAlgn="base"/>
            <a:r>
              <a:rPr lang="uk-UA" sz="2400" b="1" dirty="0" smtClean="0">
                <a:solidFill>
                  <a:srgbClr val="7030A0"/>
                </a:solidFill>
              </a:rPr>
              <a:t>4) нагляд за додержанням законів при виконанні судових рішень у кримінальних справах, а також при застосуванні інших заходів примусового характеру, пов’язаних з обмеженням особистої свободи громадян.</a:t>
            </a:r>
            <a:endParaRPr lang="uk-UA" sz="2400" b="1" dirty="0">
              <a:solidFill>
                <a:srgbClr val="7030A0"/>
              </a:solidFill>
            </a:endParaRPr>
          </a:p>
        </p:txBody>
      </p:sp>
    </p:spTree>
    <p:extLst>
      <p:ext uri="{BB962C8B-B14F-4D97-AF65-F5344CB8AC3E}">
        <p14:creationId xmlns:p14="http://schemas.microsoft.com/office/powerpoint/2010/main" val="365549622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908720"/>
            <a:ext cx="8496944" cy="5016758"/>
          </a:xfrm>
          <a:prstGeom prst="rect">
            <a:avLst/>
          </a:prstGeom>
        </p:spPr>
        <p:txBody>
          <a:bodyPr wrap="square">
            <a:spAutoFit/>
          </a:bodyPr>
          <a:lstStyle/>
          <a:p>
            <a:pPr algn="ctr"/>
            <a:r>
              <a:rPr lang="en-US" sz="3200" b="1" i="1" dirty="0">
                <a:solidFill>
                  <a:srgbClr val="7030A0"/>
                </a:solidFill>
              </a:rPr>
              <a:t>I</a:t>
            </a:r>
            <a:r>
              <a:rPr lang="uk-UA" sz="3200" b="1" i="1" dirty="0">
                <a:solidFill>
                  <a:srgbClr val="7030A0"/>
                </a:solidFill>
              </a:rPr>
              <a:t>.</a:t>
            </a:r>
            <a:r>
              <a:rPr lang="uk-UA" sz="3200" i="1" dirty="0">
                <a:solidFill>
                  <a:srgbClr val="7030A0"/>
                </a:solidFill>
              </a:rPr>
              <a:t> </a:t>
            </a:r>
            <a:r>
              <a:rPr lang="uk-UA" sz="3200" b="1" i="1" dirty="0" smtClean="0">
                <a:solidFill>
                  <a:srgbClr val="7030A0"/>
                </a:solidFill>
              </a:rPr>
              <a:t>Підтримання державного обвинувачення в суді</a:t>
            </a:r>
            <a:endParaRPr lang="uk-UA" sz="3200" dirty="0" smtClean="0">
              <a:solidFill>
                <a:srgbClr val="7030A0"/>
              </a:solidFill>
            </a:endParaRPr>
          </a:p>
          <a:p>
            <a:pPr indent="715963" algn="just"/>
            <a:endParaRPr lang="uk-UA" sz="3200" dirty="0" smtClean="0">
              <a:solidFill>
                <a:srgbClr val="002060"/>
              </a:solidFill>
            </a:endParaRPr>
          </a:p>
          <a:p>
            <a:pPr indent="715963" algn="just"/>
            <a:r>
              <a:rPr lang="uk-UA" sz="3200" dirty="0" smtClean="0">
                <a:solidFill>
                  <a:srgbClr val="002060"/>
                </a:solidFill>
              </a:rPr>
              <a:t>Відповідно до ст. 22 Закону прокурор підтримує державне обвинувачення в судовому провадженні щодо кримінальних правопорушень, користуючись при цьому правами і виконуючи обов’язки, передбачені </a:t>
            </a:r>
            <a:r>
              <a:rPr lang="uk-UA" sz="3200" dirty="0" smtClean="0">
                <a:solidFill>
                  <a:srgbClr val="0070C0"/>
                </a:solidFill>
              </a:rPr>
              <a:t>Кримінальним процесуальним кодексом України </a:t>
            </a:r>
            <a:endParaRPr lang="uk-UA" sz="3200" dirty="0">
              <a:solidFill>
                <a:srgbClr val="0070C0"/>
              </a:solidFill>
            </a:endParaRPr>
          </a:p>
        </p:txBody>
      </p:sp>
    </p:spTree>
    <p:extLst>
      <p:ext uri="{BB962C8B-B14F-4D97-AF65-F5344CB8AC3E}">
        <p14:creationId xmlns:p14="http://schemas.microsoft.com/office/powerpoint/2010/main" val="394493229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476672"/>
            <a:ext cx="8424936" cy="5755422"/>
          </a:xfrm>
          <a:prstGeom prst="rect">
            <a:avLst/>
          </a:prstGeom>
        </p:spPr>
        <p:txBody>
          <a:bodyPr wrap="square">
            <a:spAutoFit/>
          </a:bodyPr>
          <a:lstStyle/>
          <a:p>
            <a:pPr indent="715963" algn="just"/>
            <a:r>
              <a:rPr lang="uk-UA" sz="2800" b="1" i="1" dirty="0">
                <a:solidFill>
                  <a:srgbClr val="002060"/>
                </a:solidFill>
              </a:rPr>
              <a:t>Повноваження прокурора по підтриманню державного обвинувачення в </a:t>
            </a:r>
            <a:r>
              <a:rPr lang="uk-UA" sz="2800" b="1" i="1" dirty="0" smtClean="0">
                <a:solidFill>
                  <a:srgbClr val="002060"/>
                </a:solidFill>
              </a:rPr>
              <a:t>суді. </a:t>
            </a:r>
          </a:p>
          <a:p>
            <a:pPr indent="715963" algn="just"/>
            <a:r>
              <a:rPr lang="uk-UA" sz="2400" b="1" i="1" dirty="0" smtClean="0">
                <a:solidFill>
                  <a:srgbClr val="0070C0"/>
                </a:solidFill>
              </a:rPr>
              <a:t>Прокурор в суді має право:</a:t>
            </a:r>
          </a:p>
          <a:p>
            <a:pPr indent="715963" algn="just"/>
            <a:r>
              <a:rPr lang="uk-UA" sz="2400" b="1" dirty="0" smtClean="0">
                <a:solidFill>
                  <a:srgbClr val="002060"/>
                </a:solidFill>
              </a:rPr>
              <a:t> </a:t>
            </a:r>
            <a:r>
              <a:rPr lang="uk-UA" sz="2400" dirty="0" smtClean="0">
                <a:solidFill>
                  <a:srgbClr val="7030A0"/>
                </a:solidFill>
              </a:rPr>
              <a:t>брати </a:t>
            </a:r>
            <a:r>
              <a:rPr lang="uk-UA" sz="2400" dirty="0">
                <a:solidFill>
                  <a:srgbClr val="7030A0"/>
                </a:solidFill>
              </a:rPr>
              <a:t>участь у судовому провадженні у суді першої інстанції (п. 1. ч. 1 ст. </a:t>
            </a:r>
            <a:r>
              <a:rPr lang="uk-UA" sz="2400" dirty="0" smtClean="0">
                <a:solidFill>
                  <a:srgbClr val="7030A0"/>
                </a:solidFill>
              </a:rPr>
              <a:t>131-1 </a:t>
            </a:r>
            <a:r>
              <a:rPr lang="uk-UA" sz="2400" dirty="0">
                <a:solidFill>
                  <a:srgbClr val="7030A0"/>
                </a:solidFill>
              </a:rPr>
              <a:t>Конституції України, ч. 3 </a:t>
            </a:r>
            <a:r>
              <a:rPr lang="uk-UA" sz="2400" dirty="0" smtClean="0">
                <a:solidFill>
                  <a:srgbClr val="7030A0"/>
                </a:solidFill>
              </a:rPr>
              <a:t>      ст</a:t>
            </a:r>
            <a:r>
              <a:rPr lang="uk-UA" sz="2400" dirty="0">
                <a:solidFill>
                  <a:srgbClr val="7030A0"/>
                </a:solidFill>
              </a:rPr>
              <a:t>. 36 КПК, статті </a:t>
            </a:r>
            <a:r>
              <a:rPr lang="uk-UA" sz="2400" dirty="0" smtClean="0">
                <a:solidFill>
                  <a:srgbClr val="7030A0"/>
                </a:solidFill>
              </a:rPr>
              <a:t>22 </a:t>
            </a:r>
            <a:r>
              <a:rPr lang="uk-UA" sz="2400" dirty="0">
                <a:solidFill>
                  <a:srgbClr val="7030A0"/>
                </a:solidFill>
              </a:rPr>
              <a:t>ЗУ «Про прокуратуру»), </a:t>
            </a:r>
            <a:r>
              <a:rPr lang="uk-UA" sz="2400" dirty="0" smtClean="0">
                <a:solidFill>
                  <a:srgbClr val="7030A0"/>
                </a:solidFill>
              </a:rPr>
              <a:t>подавати </a:t>
            </a:r>
            <a:r>
              <a:rPr lang="uk-UA" sz="2400" dirty="0">
                <a:solidFill>
                  <a:srgbClr val="7030A0"/>
                </a:solidFill>
              </a:rPr>
              <a:t>до суду речі, документи, інші докази, клопотання, скарги, </a:t>
            </a:r>
            <a:r>
              <a:rPr lang="uk-UA" sz="2400" dirty="0" smtClean="0">
                <a:solidFill>
                  <a:srgbClr val="7030A0"/>
                </a:solidFill>
              </a:rPr>
              <a:t>брати </a:t>
            </a:r>
            <a:r>
              <a:rPr lang="uk-UA" sz="2400" dirty="0">
                <a:solidFill>
                  <a:srgbClr val="7030A0"/>
                </a:solidFill>
              </a:rPr>
              <a:t>активну участь у дослідженні доказів (ч. 2 ст. 22, ст. 349 КПК); </a:t>
            </a:r>
            <a:endParaRPr lang="uk-UA" sz="2400" dirty="0" smtClean="0">
              <a:solidFill>
                <a:srgbClr val="7030A0"/>
              </a:solidFill>
            </a:endParaRPr>
          </a:p>
          <a:p>
            <a:pPr indent="442913" algn="just">
              <a:buFont typeface="Wingdings" pitchFamily="2" charset="2"/>
              <a:buChar char="ü"/>
            </a:pPr>
            <a:r>
              <a:rPr lang="uk-UA" sz="2400" dirty="0" smtClean="0">
                <a:solidFill>
                  <a:srgbClr val="7030A0"/>
                </a:solidFill>
              </a:rPr>
              <a:t>викладати </a:t>
            </a:r>
            <a:r>
              <a:rPr lang="uk-UA" sz="2400" dirty="0">
                <a:solidFill>
                  <a:srgbClr val="7030A0"/>
                </a:solidFill>
              </a:rPr>
              <a:t>суду свою </a:t>
            </a:r>
            <a:r>
              <a:rPr lang="uk-UA" sz="2400" dirty="0" smtClean="0">
                <a:solidFill>
                  <a:srgbClr val="7030A0"/>
                </a:solidFill>
              </a:rPr>
              <a:t>думку з окремих питань судового розгляду  </a:t>
            </a:r>
            <a:r>
              <a:rPr lang="uk-UA" sz="2400" dirty="0">
                <a:solidFill>
                  <a:srgbClr val="7030A0"/>
                </a:solidFill>
              </a:rPr>
              <a:t>(статті 325-327, 349, 361 КПК); </a:t>
            </a:r>
            <a:endParaRPr lang="uk-UA" sz="2400" dirty="0" smtClean="0">
              <a:solidFill>
                <a:srgbClr val="7030A0"/>
              </a:solidFill>
            </a:endParaRPr>
          </a:p>
          <a:p>
            <a:pPr indent="442913" algn="just">
              <a:buFont typeface="Wingdings" pitchFamily="2" charset="2"/>
              <a:buChar char="ü"/>
            </a:pPr>
            <a:r>
              <a:rPr lang="uk-UA" sz="2400" dirty="0" smtClean="0">
                <a:solidFill>
                  <a:srgbClr val="7030A0"/>
                </a:solidFill>
              </a:rPr>
              <a:t>змінювати</a:t>
            </a:r>
            <a:r>
              <a:rPr lang="uk-UA" sz="2400" dirty="0">
                <a:solidFill>
                  <a:srgbClr val="7030A0"/>
                </a:solidFill>
              </a:rPr>
              <a:t>, висувати додаткове обвинувачення, відмовлятися від підтримання державного обвинувачення (ч. 2 ст. 337, статті 338-340 КПК); виступати у судових дебатах (ст. 364 КПК). </a:t>
            </a:r>
            <a:endParaRPr lang="ru-RU" sz="2400" dirty="0">
              <a:solidFill>
                <a:srgbClr val="7030A0"/>
              </a:solidFill>
            </a:endParaRPr>
          </a:p>
        </p:txBody>
      </p:sp>
    </p:spTree>
    <p:extLst>
      <p:ext uri="{BB962C8B-B14F-4D97-AF65-F5344CB8AC3E}">
        <p14:creationId xmlns:p14="http://schemas.microsoft.com/office/powerpoint/2010/main" val="41641627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548680"/>
            <a:ext cx="8208912" cy="4497680"/>
          </a:xfrm>
        </p:spPr>
        <p:txBody>
          <a:bodyPr>
            <a:normAutofit fontScale="92500" lnSpcReduction="10000"/>
          </a:bodyPr>
          <a:lstStyle/>
          <a:p>
            <a:r>
              <a:rPr lang="uk-UA" sz="2400" b="1" dirty="0"/>
              <a:t> </a:t>
            </a:r>
            <a:endParaRPr lang="ru-RU" sz="2400" b="1" dirty="0"/>
          </a:p>
          <a:p>
            <a:pPr marL="0" indent="715963" algn="just"/>
            <a:r>
              <a:rPr lang="uk-UA" sz="2800" dirty="0">
                <a:solidFill>
                  <a:srgbClr val="7030A0"/>
                </a:solidFill>
              </a:rPr>
              <a:t>Прокуратура України становить єдину систему, яка в порядку, передбаченому Законом України від 14 жовтня 2014 р. «Про прокуратуру» (далі – Закону), здійснює встановлені Конституцією</a:t>
            </a:r>
            <a:r>
              <a:rPr lang="uk-UA" sz="2800" u="sng" dirty="0">
                <a:solidFill>
                  <a:srgbClr val="7030A0"/>
                </a:solidFill>
              </a:rPr>
              <a:t> </a:t>
            </a:r>
            <a:r>
              <a:rPr lang="uk-UA" sz="2800" dirty="0">
                <a:solidFill>
                  <a:srgbClr val="7030A0"/>
                </a:solidFill>
              </a:rPr>
              <a:t>України функції з метою захисту прав і свобод людини, загальних інтересів суспільства та держави. </a:t>
            </a:r>
            <a:endParaRPr lang="uk-UA" sz="2800" dirty="0" smtClean="0">
              <a:solidFill>
                <a:srgbClr val="7030A0"/>
              </a:solidFill>
            </a:endParaRPr>
          </a:p>
          <a:p>
            <a:endParaRPr lang="uk-UA" sz="2400" dirty="0"/>
          </a:p>
          <a:p>
            <a:pPr marL="0" indent="715963" algn="just"/>
            <a:r>
              <a:rPr lang="uk-UA" sz="2000" dirty="0" smtClean="0"/>
              <a:t>Закон </a:t>
            </a:r>
            <a:r>
              <a:rPr lang="uk-UA" sz="2000" dirty="0"/>
              <a:t>України “Про </a:t>
            </a:r>
            <a:r>
              <a:rPr lang="uk-UA" sz="2000" dirty="0" err="1"/>
              <a:t>прокуратуруˮ</a:t>
            </a:r>
            <a:r>
              <a:rPr lang="uk-UA" sz="2000" dirty="0"/>
              <a:t> : </a:t>
            </a:r>
            <a:r>
              <a:rPr lang="uk-UA" sz="2000" i="1" dirty="0"/>
              <a:t>у редакції Закону № 1697 – </a:t>
            </a:r>
            <a:r>
              <a:rPr lang="en-US" sz="2000" i="1" dirty="0"/>
              <a:t>VII</a:t>
            </a:r>
            <a:r>
              <a:rPr lang="uk-UA" sz="2000" i="1" dirty="0"/>
              <a:t> від 14 </a:t>
            </a:r>
            <a:r>
              <a:rPr lang="uk-UA" sz="2000" i="1" dirty="0" err="1"/>
              <a:t>жовт</a:t>
            </a:r>
            <a:r>
              <a:rPr lang="uk-UA" sz="2000" i="1" dirty="0"/>
              <a:t>. 2014 року</a:t>
            </a:r>
            <a:r>
              <a:rPr lang="uk-UA" sz="2000" dirty="0"/>
              <a:t> </a:t>
            </a:r>
            <a:r>
              <a:rPr lang="uk-UA" sz="2000" i="1" dirty="0"/>
              <a:t>(ОФІЦ. ТЕКСТ).</a:t>
            </a:r>
            <a:r>
              <a:rPr lang="uk-UA" sz="2000" dirty="0"/>
              <a:t> – К: ПАЛИВОДА А.В., </a:t>
            </a:r>
            <a:r>
              <a:rPr lang="uk-UA" sz="2000" dirty="0" smtClean="0"/>
              <a:t>2018. </a:t>
            </a:r>
            <a:r>
              <a:rPr lang="uk-UA" sz="2000" dirty="0"/>
              <a:t>– </a:t>
            </a:r>
            <a:r>
              <a:rPr lang="uk-UA" sz="2000" dirty="0" smtClean="0"/>
              <a:t>128 </a:t>
            </a:r>
            <a:r>
              <a:rPr lang="uk-UA" sz="2000" dirty="0"/>
              <a:t>с. – (Закони України</a:t>
            </a:r>
            <a:r>
              <a:rPr lang="uk-UA" sz="2000" dirty="0" smtClean="0"/>
              <a:t>).</a:t>
            </a:r>
            <a:endParaRPr lang="ru-RU" sz="2000" dirty="0"/>
          </a:p>
        </p:txBody>
      </p:sp>
    </p:spTree>
    <p:extLst>
      <p:ext uri="{BB962C8B-B14F-4D97-AF65-F5344CB8AC3E}">
        <p14:creationId xmlns:p14="http://schemas.microsoft.com/office/powerpoint/2010/main" val="196890623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1997839"/>
            <a:ext cx="8352928" cy="3108543"/>
          </a:xfrm>
          <a:prstGeom prst="rect">
            <a:avLst/>
          </a:prstGeom>
        </p:spPr>
        <p:txBody>
          <a:bodyPr wrap="square">
            <a:spAutoFit/>
          </a:bodyPr>
          <a:lstStyle/>
          <a:p>
            <a:pPr indent="715963" algn="just"/>
            <a:r>
              <a:rPr lang="ru-RU" sz="2800" dirty="0"/>
              <a:t> </a:t>
            </a:r>
            <a:r>
              <a:rPr lang="uk-UA" sz="2800" b="1" i="1" dirty="0">
                <a:solidFill>
                  <a:srgbClr val="002060"/>
                </a:solidFill>
              </a:rPr>
              <a:t>П</a:t>
            </a:r>
            <a:r>
              <a:rPr lang="uk-UA" sz="2800" b="1" i="1" dirty="0" smtClean="0">
                <a:solidFill>
                  <a:srgbClr val="002060"/>
                </a:solidFill>
              </a:rPr>
              <a:t>ідтримання </a:t>
            </a:r>
            <a:r>
              <a:rPr lang="uk-UA" sz="2800" b="1" i="1" dirty="0">
                <a:solidFill>
                  <a:srgbClr val="002060"/>
                </a:solidFill>
              </a:rPr>
              <a:t>державного обвинувачення </a:t>
            </a:r>
            <a:r>
              <a:rPr lang="uk-UA" sz="2800" dirty="0"/>
              <a:t>– </a:t>
            </a:r>
            <a:r>
              <a:rPr lang="uk-UA" sz="2800" i="1" dirty="0">
                <a:solidFill>
                  <a:srgbClr val="7030A0"/>
                </a:solidFill>
              </a:rPr>
              <a:t>діяльність прокуратури у встановлених кримінальним процесуальним законом формах, яка складається з аналізу матеріалів справи та доказування вини особи в судових органах, сприяння постановленню законного, обґрунтованого та справедливого </a:t>
            </a:r>
            <a:r>
              <a:rPr lang="uk-UA" sz="2800" i="1" dirty="0" smtClean="0">
                <a:solidFill>
                  <a:srgbClr val="7030A0"/>
                </a:solidFill>
              </a:rPr>
              <a:t>вироку.</a:t>
            </a:r>
            <a:endParaRPr lang="ru-RU" sz="2800" dirty="0">
              <a:solidFill>
                <a:srgbClr val="7030A0"/>
              </a:solidFill>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2757" y="332656"/>
            <a:ext cx="895350"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9011867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699792" y="260648"/>
            <a:ext cx="6045245" cy="584775"/>
          </a:xfrm>
          <a:prstGeom prst="rect">
            <a:avLst/>
          </a:prstGeom>
        </p:spPr>
        <p:txBody>
          <a:bodyPr wrap="none">
            <a:spAutoFit/>
          </a:bodyPr>
          <a:lstStyle/>
          <a:p>
            <a:pPr fontAlgn="base"/>
            <a:r>
              <a:rPr lang="en-US" sz="3200" b="1" i="1" dirty="0">
                <a:solidFill>
                  <a:srgbClr val="0070C0"/>
                </a:solidFill>
              </a:rPr>
              <a:t>II</a:t>
            </a:r>
            <a:r>
              <a:rPr lang="ru-RU" sz="3200" b="1" i="1" dirty="0">
                <a:solidFill>
                  <a:srgbClr val="0070C0"/>
                </a:solidFill>
              </a:rPr>
              <a:t>.</a:t>
            </a:r>
            <a:r>
              <a:rPr lang="ru-RU" sz="3200" i="1" dirty="0">
                <a:solidFill>
                  <a:srgbClr val="0070C0"/>
                </a:solidFill>
              </a:rPr>
              <a:t> </a:t>
            </a:r>
            <a:r>
              <a:rPr lang="ru-RU" sz="3200" b="1" i="1" dirty="0">
                <a:solidFill>
                  <a:srgbClr val="0070C0"/>
                </a:solidFill>
              </a:rPr>
              <a:t>Функція представництва</a:t>
            </a:r>
            <a:r>
              <a:rPr lang="ru-RU" sz="3200" i="1" dirty="0">
                <a:solidFill>
                  <a:srgbClr val="0070C0"/>
                </a:solidFill>
              </a:rPr>
              <a:t> </a:t>
            </a:r>
            <a:endParaRPr lang="ru-RU" sz="3200" dirty="0">
              <a:solidFill>
                <a:srgbClr val="0070C0"/>
              </a:solidFill>
            </a:endParaRPr>
          </a:p>
        </p:txBody>
      </p:sp>
      <p:sp>
        <p:nvSpPr>
          <p:cNvPr id="5" name="Прямоугольник 4"/>
          <p:cNvSpPr/>
          <p:nvPr/>
        </p:nvSpPr>
        <p:spPr>
          <a:xfrm>
            <a:off x="179512" y="788363"/>
            <a:ext cx="8424936" cy="5909310"/>
          </a:xfrm>
          <a:prstGeom prst="rect">
            <a:avLst/>
          </a:prstGeom>
        </p:spPr>
        <p:txBody>
          <a:bodyPr wrap="square">
            <a:spAutoFit/>
          </a:bodyPr>
          <a:lstStyle/>
          <a:p>
            <a:pPr lvl="0" indent="715963" algn="just" fontAlgn="base"/>
            <a:endParaRPr lang="uk-UA" sz="2400" b="1" i="1" dirty="0" smtClean="0">
              <a:solidFill>
                <a:srgbClr val="002060"/>
              </a:solidFill>
            </a:endParaRPr>
          </a:p>
          <a:p>
            <a:pPr lvl="0" indent="715963" algn="just" fontAlgn="base"/>
            <a:endParaRPr lang="uk-UA" sz="2400" b="1" i="1" dirty="0">
              <a:solidFill>
                <a:srgbClr val="002060"/>
              </a:solidFill>
            </a:endParaRPr>
          </a:p>
          <a:p>
            <a:pPr lvl="0" indent="715963" algn="just" fontAlgn="base"/>
            <a:endParaRPr lang="uk-UA" sz="2400" b="1" i="1" dirty="0" smtClean="0">
              <a:solidFill>
                <a:srgbClr val="002060"/>
              </a:solidFill>
            </a:endParaRPr>
          </a:p>
          <a:p>
            <a:pPr lvl="0" indent="715963" algn="just" fontAlgn="base"/>
            <a:r>
              <a:rPr lang="uk-UA" sz="2600" b="1" i="1" dirty="0" smtClean="0">
                <a:solidFill>
                  <a:srgbClr val="002060"/>
                </a:solidFill>
              </a:rPr>
              <a:t>Прокурор здійснює представництво </a:t>
            </a:r>
            <a:r>
              <a:rPr lang="uk-UA" sz="2600" b="1" i="1" u="sng" dirty="0" smtClean="0">
                <a:solidFill>
                  <a:srgbClr val="002060"/>
                </a:solidFill>
              </a:rPr>
              <a:t>в суді інтересів громадянина (громадянина України, іноземця або особи без громадянства)</a:t>
            </a:r>
            <a:r>
              <a:rPr lang="uk-UA" sz="2600" dirty="0" smtClean="0">
                <a:solidFill>
                  <a:srgbClr val="002060"/>
                </a:solidFill>
              </a:rPr>
              <a:t> </a:t>
            </a:r>
            <a:r>
              <a:rPr lang="uk-UA" sz="2600" dirty="0" smtClean="0">
                <a:solidFill>
                  <a:srgbClr val="7030A0"/>
                </a:solidFill>
              </a:rPr>
              <a:t>у випадках, якщо така особа не спроможна самостійно захистити свої порушені чи оспорювані права або реалізувати процесуальні повноваження через недосягнення повноліття, недієздатність або обмежену дієздатність, а законні представники або органи, яким законом надано право захищати права, свободи та інтереси такої особи, не здійснюють або неналежним чином здійснюють її захист.</a:t>
            </a:r>
            <a:endParaRPr lang="uk-UA" sz="2600" dirty="0" smtClean="0"/>
          </a:p>
          <a:p>
            <a:pPr indent="715963" algn="just" fontAlgn="base"/>
            <a:endParaRPr lang="ru-RU" sz="2000" dirty="0"/>
          </a:p>
        </p:txBody>
      </p:sp>
      <p:pic>
        <p:nvPicPr>
          <p:cNvPr id="1026" name="Picture 2" descr="Похожее изображение"/>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887" y="59088"/>
            <a:ext cx="1792833" cy="18008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036090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1052736"/>
            <a:ext cx="8136904" cy="4401205"/>
          </a:xfrm>
          <a:prstGeom prst="rect">
            <a:avLst/>
          </a:prstGeom>
        </p:spPr>
        <p:txBody>
          <a:bodyPr wrap="square">
            <a:spAutoFit/>
          </a:bodyPr>
          <a:lstStyle/>
          <a:p>
            <a:pPr indent="715963" algn="just"/>
            <a:r>
              <a:rPr lang="uk-UA" sz="2800" b="1" i="1" dirty="0">
                <a:solidFill>
                  <a:srgbClr val="002060"/>
                </a:solidFill>
              </a:rPr>
              <a:t>Прокурор здійснює представництво </a:t>
            </a:r>
            <a:r>
              <a:rPr lang="uk-UA" sz="2800" b="1" i="1" u="sng" dirty="0">
                <a:solidFill>
                  <a:srgbClr val="002060"/>
                </a:solidFill>
              </a:rPr>
              <a:t>в суді законних</a:t>
            </a:r>
            <a:r>
              <a:rPr lang="uk-UA" sz="2800" i="1" u="sng" dirty="0">
                <a:solidFill>
                  <a:srgbClr val="002060"/>
                </a:solidFill>
              </a:rPr>
              <a:t> </a:t>
            </a:r>
            <a:r>
              <a:rPr lang="uk-UA" sz="2800" b="1" i="1" u="sng" dirty="0">
                <a:solidFill>
                  <a:srgbClr val="002060"/>
                </a:solidFill>
              </a:rPr>
              <a:t>інтересів держави</a:t>
            </a:r>
            <a:r>
              <a:rPr lang="uk-UA" sz="2800" b="1" u="sng" dirty="0">
                <a:solidFill>
                  <a:srgbClr val="002060"/>
                </a:solidFill>
              </a:rPr>
              <a:t> </a:t>
            </a:r>
            <a:r>
              <a:rPr lang="uk-UA" sz="2800" dirty="0">
                <a:solidFill>
                  <a:srgbClr val="7030A0"/>
                </a:solidFill>
              </a:rPr>
              <a:t>у разі порушення або загрози порушення інтересів держави, якщо захист цих інтересів не здійснює або неналежним чином здійснює орган державної влади, орган місцевого самоврядування чи інший суб’єкт владних повноважень, до компетенції якого віднесені відповідні повноваження, а також у разі відсутності такого </a:t>
            </a:r>
            <a:r>
              <a:rPr lang="uk-UA" sz="2800" dirty="0" smtClean="0">
                <a:solidFill>
                  <a:srgbClr val="7030A0"/>
                </a:solidFill>
              </a:rPr>
              <a:t>органу.</a:t>
            </a:r>
            <a:endParaRPr lang="ru-RU" sz="2800" dirty="0">
              <a:solidFill>
                <a:srgbClr val="7030A0"/>
              </a:solidFill>
            </a:endParaRPr>
          </a:p>
        </p:txBody>
      </p:sp>
    </p:spTree>
    <p:extLst>
      <p:ext uri="{BB962C8B-B14F-4D97-AF65-F5344CB8AC3E}">
        <p14:creationId xmlns:p14="http://schemas.microsoft.com/office/powerpoint/2010/main" val="26040026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568952" cy="5632311"/>
          </a:xfrm>
          <a:prstGeom prst="rect">
            <a:avLst/>
          </a:prstGeom>
        </p:spPr>
        <p:txBody>
          <a:bodyPr wrap="square">
            <a:spAutoFit/>
          </a:bodyPr>
          <a:lstStyle/>
          <a:p>
            <a:pPr lvl="0" algn="ctr" fontAlgn="base"/>
            <a:r>
              <a:rPr lang="en-US" sz="2800" b="1" dirty="0" smtClean="0">
                <a:solidFill>
                  <a:srgbClr val="0070C0"/>
                </a:solidFill>
              </a:rPr>
              <a:t>III. </a:t>
            </a:r>
            <a:r>
              <a:rPr lang="ru-RU" sz="2800" b="1" dirty="0" smtClean="0">
                <a:solidFill>
                  <a:srgbClr val="0070C0"/>
                </a:solidFill>
              </a:rPr>
              <a:t>Наглядов</a:t>
            </a:r>
            <a:r>
              <a:rPr lang="uk-UA" sz="2800" b="1" dirty="0">
                <a:solidFill>
                  <a:srgbClr val="0070C0"/>
                </a:solidFill>
              </a:rPr>
              <a:t>і</a:t>
            </a:r>
            <a:r>
              <a:rPr lang="ru-RU" sz="2800" b="1" dirty="0">
                <a:solidFill>
                  <a:srgbClr val="0070C0"/>
                </a:solidFill>
              </a:rPr>
              <a:t> функці</a:t>
            </a:r>
            <a:r>
              <a:rPr lang="uk-UA" sz="2800" b="1" dirty="0">
                <a:solidFill>
                  <a:srgbClr val="0070C0"/>
                </a:solidFill>
              </a:rPr>
              <a:t>ї</a:t>
            </a:r>
            <a:r>
              <a:rPr lang="ru-RU" sz="2800" b="1" dirty="0">
                <a:solidFill>
                  <a:srgbClr val="0070C0"/>
                </a:solidFill>
              </a:rPr>
              <a:t> </a:t>
            </a:r>
            <a:endParaRPr lang="en-US" sz="2800" b="1" dirty="0" smtClean="0">
              <a:solidFill>
                <a:srgbClr val="0070C0"/>
              </a:solidFill>
            </a:endParaRPr>
          </a:p>
          <a:p>
            <a:pPr lvl="0" fontAlgn="base"/>
            <a:endParaRPr lang="en-US" sz="2400" b="1" dirty="0">
              <a:solidFill>
                <a:srgbClr val="002060"/>
              </a:solidFill>
            </a:endParaRPr>
          </a:p>
          <a:p>
            <a:pPr indent="715963" algn="just" fontAlgn="base"/>
            <a:r>
              <a:rPr lang="uk-UA" sz="2800" b="1" i="1" dirty="0">
                <a:solidFill>
                  <a:srgbClr val="002060"/>
                </a:solidFill>
              </a:rPr>
              <a:t>Прокурорський нагляд в Україні</a:t>
            </a:r>
            <a:r>
              <a:rPr lang="uk-UA" sz="2800" i="1" dirty="0">
                <a:solidFill>
                  <a:srgbClr val="002060"/>
                </a:solidFill>
              </a:rPr>
              <a:t> </a:t>
            </a:r>
            <a:r>
              <a:rPr lang="uk-UA" sz="2800" i="1" dirty="0" smtClean="0"/>
              <a:t>– </a:t>
            </a:r>
            <a:r>
              <a:rPr lang="uk-UA" sz="2800" i="1" dirty="0" smtClean="0">
                <a:solidFill>
                  <a:srgbClr val="0070C0"/>
                </a:solidFill>
              </a:rPr>
              <a:t>це державна </a:t>
            </a:r>
            <a:r>
              <a:rPr lang="uk-UA" sz="2800" i="1" dirty="0">
                <a:solidFill>
                  <a:srgbClr val="0070C0"/>
                </a:solidFill>
              </a:rPr>
              <a:t>діяльність спеціально уповноважених посадових осіб – прокурорів, </a:t>
            </a:r>
            <a:r>
              <a:rPr lang="uk-UA" sz="2800" i="1" dirty="0" smtClean="0">
                <a:solidFill>
                  <a:srgbClr val="0070C0"/>
                </a:solidFill>
              </a:rPr>
              <a:t> </a:t>
            </a:r>
            <a:r>
              <a:rPr lang="uk-UA" sz="2800" i="1" dirty="0">
                <a:solidFill>
                  <a:srgbClr val="0070C0"/>
                </a:solidFill>
              </a:rPr>
              <a:t>щодо здійснення нагляду за додержанням законів органами, які проводять оперативно-розшукову діяльність, дізнання, досудове слідство, а також за додержанням законів при виконанні судових рішень у кримінальних справах та при застосуванні інших заходів примусового характеру, пов’язаних з обмеженням особистої свободи </a:t>
            </a:r>
            <a:r>
              <a:rPr lang="uk-UA" sz="2800" i="1" dirty="0" smtClean="0">
                <a:solidFill>
                  <a:srgbClr val="0070C0"/>
                </a:solidFill>
              </a:rPr>
              <a:t>громадян.</a:t>
            </a:r>
            <a:endParaRPr lang="ru-RU" sz="2800" dirty="0">
              <a:solidFill>
                <a:srgbClr val="0070C0"/>
              </a:solidFill>
            </a:endParaRPr>
          </a:p>
        </p:txBody>
      </p:sp>
    </p:spTree>
    <p:extLst>
      <p:ext uri="{BB962C8B-B14F-4D97-AF65-F5344CB8AC3E}">
        <p14:creationId xmlns:p14="http://schemas.microsoft.com/office/powerpoint/2010/main" val="129237654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53440" y="260648"/>
            <a:ext cx="8136904" cy="6370975"/>
          </a:xfrm>
          <a:prstGeom prst="rect">
            <a:avLst/>
          </a:prstGeom>
        </p:spPr>
        <p:txBody>
          <a:bodyPr wrap="square">
            <a:spAutoFit/>
          </a:bodyPr>
          <a:lstStyle/>
          <a:p>
            <a:pPr algn="ctr"/>
            <a:r>
              <a:rPr lang="uk-UA" sz="2400" b="1" i="1" dirty="0">
                <a:solidFill>
                  <a:srgbClr val="002060"/>
                </a:solidFill>
              </a:rPr>
              <a:t>Змістом цієї діяльності є:</a:t>
            </a:r>
            <a:endParaRPr lang="ru-RU" sz="2400" dirty="0">
              <a:solidFill>
                <a:srgbClr val="002060"/>
              </a:solidFill>
            </a:endParaRPr>
          </a:p>
          <a:p>
            <a:pPr indent="715963" algn="just">
              <a:tabLst>
                <a:tab pos="990600" algn="l"/>
              </a:tabLst>
            </a:pPr>
            <a:r>
              <a:rPr lang="uk-UA" sz="2400" dirty="0" smtClean="0">
                <a:solidFill>
                  <a:srgbClr val="7030A0"/>
                </a:solidFill>
              </a:rPr>
              <a:t>а)	виявлення фактів порушення Конституції України та вимог інших законів України органами, що провадять оперативно-розшукову діяльність, дізнання, досудове слідство, а також іншими правоохоронними органами та їх посадовими особами при</a:t>
            </a:r>
            <a:r>
              <a:rPr lang="uk-UA" sz="2400" i="1" dirty="0" smtClean="0">
                <a:solidFill>
                  <a:srgbClr val="7030A0"/>
                </a:solidFill>
              </a:rPr>
              <a:t> </a:t>
            </a:r>
            <a:r>
              <a:rPr lang="uk-UA" sz="2400" dirty="0" smtClean="0">
                <a:solidFill>
                  <a:srgbClr val="7030A0"/>
                </a:solidFill>
              </a:rPr>
              <a:t>виконанні судових рішень у кримінальних справах, а також при застосуванні інших заходів примусового характеру, пов'язаних з обмеженням особистої свободи громадян;</a:t>
            </a:r>
          </a:p>
          <a:p>
            <a:pPr indent="715963" algn="just">
              <a:tabLst>
                <a:tab pos="990600" algn="l"/>
              </a:tabLst>
            </a:pPr>
            <a:endParaRPr lang="uk-UA" sz="2400" dirty="0" smtClean="0">
              <a:solidFill>
                <a:srgbClr val="7030A0"/>
              </a:solidFill>
            </a:endParaRPr>
          </a:p>
          <a:p>
            <a:pPr indent="715963" algn="just">
              <a:tabLst>
                <a:tab pos="990600" algn="l"/>
              </a:tabLst>
            </a:pPr>
            <a:r>
              <a:rPr lang="uk-UA" sz="2400" dirty="0" smtClean="0">
                <a:solidFill>
                  <a:srgbClr val="7030A0"/>
                </a:solidFill>
              </a:rPr>
              <a:t>б) установлення винних у правопорушеннях;</a:t>
            </a:r>
          </a:p>
          <a:p>
            <a:pPr indent="715963" algn="just">
              <a:tabLst>
                <a:tab pos="990600" algn="l"/>
              </a:tabLst>
            </a:pPr>
            <a:endParaRPr lang="uk-UA" sz="2400" dirty="0" smtClean="0">
              <a:solidFill>
                <a:srgbClr val="7030A0"/>
              </a:solidFill>
            </a:endParaRPr>
          </a:p>
          <a:p>
            <a:pPr indent="715963" algn="just">
              <a:tabLst>
                <a:tab pos="990600" algn="l"/>
              </a:tabLst>
            </a:pPr>
            <a:r>
              <a:rPr lang="uk-UA" sz="2400" dirty="0" smtClean="0">
                <a:solidFill>
                  <a:srgbClr val="7030A0"/>
                </a:solidFill>
              </a:rPr>
              <a:t>в)	 ужиття заходів щодо усунення порушень закону і поновлення порушених прав;</a:t>
            </a:r>
          </a:p>
          <a:p>
            <a:pPr indent="715963" algn="just">
              <a:tabLst>
                <a:tab pos="990600" algn="l"/>
              </a:tabLst>
            </a:pPr>
            <a:endParaRPr lang="uk-UA" sz="2400" dirty="0" smtClean="0">
              <a:solidFill>
                <a:srgbClr val="7030A0"/>
              </a:solidFill>
            </a:endParaRPr>
          </a:p>
          <a:p>
            <a:pPr indent="715963" algn="just">
              <a:tabLst>
                <a:tab pos="990600" algn="l"/>
              </a:tabLst>
            </a:pPr>
            <a:r>
              <a:rPr lang="uk-UA" sz="2400" dirty="0" smtClean="0">
                <a:solidFill>
                  <a:srgbClr val="7030A0"/>
                </a:solidFill>
              </a:rPr>
              <a:t>г)	 притягнення в установленому законом порядку до відповідальності осіб, які порушили закон.</a:t>
            </a:r>
            <a:r>
              <a:rPr lang="uk-UA" sz="2400" b="1" dirty="0" smtClean="0">
                <a:solidFill>
                  <a:srgbClr val="7030A0"/>
                </a:solidFill>
              </a:rPr>
              <a:t> </a:t>
            </a:r>
            <a:endParaRPr lang="uk-UA" sz="2400" dirty="0">
              <a:solidFill>
                <a:srgbClr val="7030A0"/>
              </a:solidFill>
            </a:endParaRPr>
          </a:p>
        </p:txBody>
      </p:sp>
    </p:spTree>
    <p:extLst>
      <p:ext uri="{BB962C8B-B14F-4D97-AF65-F5344CB8AC3E}">
        <p14:creationId xmlns:p14="http://schemas.microsoft.com/office/powerpoint/2010/main" val="34458867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44748" y="188640"/>
            <a:ext cx="8637512" cy="5878532"/>
          </a:xfrm>
          <a:prstGeom prst="rect">
            <a:avLst/>
          </a:prstGeom>
        </p:spPr>
        <p:txBody>
          <a:bodyPr wrap="square">
            <a:spAutoFit/>
          </a:bodyPr>
          <a:lstStyle/>
          <a:p>
            <a:pPr indent="715963" algn="just">
              <a:tabLst>
                <a:tab pos="1706563" algn="l"/>
              </a:tabLst>
            </a:pPr>
            <a:r>
              <a:rPr lang="uk-UA" sz="2400" dirty="0">
                <a:solidFill>
                  <a:schemeClr val="accent1">
                    <a:lumMod val="75000"/>
                  </a:schemeClr>
                </a:solidFill>
              </a:rPr>
              <a:t>Виходячи із </a:t>
            </a:r>
            <a:r>
              <a:rPr lang="uk-UA" sz="2400" dirty="0" smtClean="0">
                <a:solidFill>
                  <a:schemeClr val="accent1">
                    <a:lumMod val="75000"/>
                  </a:schemeClr>
                </a:solidFill>
              </a:rPr>
              <a:t>норм ст</a:t>
            </a:r>
            <a:r>
              <a:rPr lang="uk-UA" sz="2400" dirty="0">
                <a:solidFill>
                  <a:schemeClr val="accent1">
                    <a:lumMod val="75000"/>
                  </a:schemeClr>
                </a:solidFill>
              </a:rPr>
              <a:t>. 2 Закону України «Про прокуратуру» </a:t>
            </a:r>
            <a:r>
              <a:rPr lang="uk-UA" sz="2400" dirty="0" smtClean="0">
                <a:solidFill>
                  <a:schemeClr val="accent1">
                    <a:lumMod val="75000"/>
                  </a:schemeClr>
                </a:solidFill>
              </a:rPr>
              <a:t> </a:t>
            </a:r>
            <a:r>
              <a:rPr lang="uk-UA" sz="2400" dirty="0">
                <a:solidFill>
                  <a:schemeClr val="accent1">
                    <a:lumMod val="75000"/>
                  </a:schemeClr>
                </a:solidFill>
              </a:rPr>
              <a:t>наглядова функція прокуратури реалізується у </a:t>
            </a:r>
            <a:r>
              <a:rPr lang="uk-UA" sz="2600" i="1" dirty="0" smtClean="0">
                <a:solidFill>
                  <a:srgbClr val="0070C0"/>
                </a:solidFill>
              </a:rPr>
              <a:t>двох напрямах:</a:t>
            </a:r>
          </a:p>
          <a:p>
            <a:pPr indent="715963" algn="just">
              <a:tabLst>
                <a:tab pos="1706563" algn="l"/>
              </a:tabLst>
            </a:pPr>
            <a:endParaRPr lang="uk-UA" sz="2600" i="1" dirty="0" smtClean="0">
              <a:solidFill>
                <a:srgbClr val="7030A0"/>
              </a:solidFill>
            </a:endParaRPr>
          </a:p>
          <a:p>
            <a:pPr indent="715963" algn="just"/>
            <a:r>
              <a:rPr lang="ru-RU" sz="2800" i="1" u="sng" dirty="0" smtClean="0">
                <a:solidFill>
                  <a:srgbClr val="00B0F0"/>
                </a:solidFill>
              </a:rPr>
              <a:t>перший</a:t>
            </a:r>
            <a:r>
              <a:rPr lang="ru-RU" sz="2800" i="1" dirty="0" smtClean="0">
                <a:solidFill>
                  <a:srgbClr val="002060"/>
                </a:solidFill>
              </a:rPr>
              <a:t> </a:t>
            </a:r>
            <a:r>
              <a:rPr lang="ru-RU" sz="2800" dirty="0">
                <a:solidFill>
                  <a:srgbClr val="7030A0"/>
                </a:solidFill>
              </a:rPr>
              <a:t>– </a:t>
            </a:r>
            <a:r>
              <a:rPr lang="uk-UA" sz="2800" dirty="0" smtClean="0">
                <a:solidFill>
                  <a:srgbClr val="7030A0"/>
                </a:solidFill>
              </a:rPr>
              <a:t>це нагляд за додержанням законів органами, що провадять оперативно-розшукову діяльність, дізнання, досудове слідство;</a:t>
            </a:r>
          </a:p>
          <a:p>
            <a:pPr indent="715963" algn="just"/>
            <a:r>
              <a:rPr lang="uk-UA" sz="2800" dirty="0" smtClean="0">
                <a:solidFill>
                  <a:srgbClr val="7030A0"/>
                </a:solidFill>
              </a:rPr>
              <a:t>     </a:t>
            </a:r>
          </a:p>
          <a:p>
            <a:pPr indent="715963" algn="just"/>
            <a:r>
              <a:rPr lang="uk-UA" sz="2800" i="1" u="sng" dirty="0" smtClean="0">
                <a:solidFill>
                  <a:srgbClr val="00B0F0"/>
                </a:solidFill>
              </a:rPr>
              <a:t>другий</a:t>
            </a:r>
            <a:r>
              <a:rPr lang="uk-UA" sz="2800" dirty="0" smtClean="0">
                <a:solidFill>
                  <a:srgbClr val="00B0F0"/>
                </a:solidFill>
              </a:rPr>
              <a:t> </a:t>
            </a:r>
            <a:r>
              <a:rPr lang="uk-UA" sz="2800" dirty="0">
                <a:solidFill>
                  <a:srgbClr val="7030A0"/>
                </a:solidFill>
              </a:rPr>
              <a:t>– це нагляд за додержанням законів при виконанні судових рішень у кримінальних справах та при застосуванні інших заходів примусового характеру, пов’язаних з обмеженням особистої свободи </a:t>
            </a:r>
            <a:r>
              <a:rPr lang="uk-UA" sz="2800" dirty="0" smtClean="0">
                <a:solidFill>
                  <a:srgbClr val="7030A0"/>
                </a:solidFill>
              </a:rPr>
              <a:t>громадян.</a:t>
            </a:r>
          </a:p>
          <a:p>
            <a:pPr indent="715963" algn="just"/>
            <a:endParaRPr lang="uk-UA" sz="2400" dirty="0" smtClean="0">
              <a:solidFill>
                <a:srgbClr val="7030A0"/>
              </a:solidFill>
            </a:endParaRPr>
          </a:p>
        </p:txBody>
      </p:sp>
    </p:spTree>
    <p:extLst>
      <p:ext uri="{BB962C8B-B14F-4D97-AF65-F5344CB8AC3E}">
        <p14:creationId xmlns:p14="http://schemas.microsoft.com/office/powerpoint/2010/main" val="50760880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19658" y="116632"/>
            <a:ext cx="8496944" cy="6832640"/>
          </a:xfrm>
          <a:prstGeom prst="rect">
            <a:avLst/>
          </a:prstGeom>
        </p:spPr>
        <p:txBody>
          <a:bodyPr wrap="square">
            <a:spAutoFit/>
          </a:bodyPr>
          <a:lstStyle/>
          <a:p>
            <a:pPr marL="808038" indent="263525" algn="just"/>
            <a:r>
              <a:rPr lang="uk-UA" sz="2600" dirty="0">
                <a:solidFill>
                  <a:srgbClr val="7030A0"/>
                </a:solidFill>
              </a:rPr>
              <a:t>Перераховані напрями діяльності прокуратури і називаються </a:t>
            </a:r>
            <a:r>
              <a:rPr lang="uk-UA" sz="2600" b="1" i="1" dirty="0">
                <a:solidFill>
                  <a:srgbClr val="7030A0"/>
                </a:solidFill>
              </a:rPr>
              <a:t>галузями прокурорського нагляду</a:t>
            </a:r>
            <a:r>
              <a:rPr lang="uk-UA" sz="2600" i="1" dirty="0" smtClean="0">
                <a:solidFill>
                  <a:srgbClr val="7030A0"/>
                </a:solidFill>
              </a:rPr>
              <a:t>.</a:t>
            </a:r>
          </a:p>
          <a:p>
            <a:pPr marL="808038" indent="263525" algn="just"/>
            <a:r>
              <a:rPr lang="uk-UA" sz="2400" i="1" dirty="0" smtClean="0">
                <a:solidFill>
                  <a:srgbClr val="7030A0"/>
                </a:solidFill>
              </a:rPr>
              <a:t> </a:t>
            </a:r>
          </a:p>
          <a:p>
            <a:pPr indent="715963" algn="just"/>
            <a:r>
              <a:rPr lang="uk-UA" sz="2800" b="1" i="1" dirty="0" smtClean="0">
                <a:solidFill>
                  <a:srgbClr val="002060"/>
                </a:solidFill>
              </a:rPr>
              <a:t>Галузь </a:t>
            </a:r>
            <a:r>
              <a:rPr lang="uk-UA" sz="2800" b="1" i="1" dirty="0">
                <a:solidFill>
                  <a:srgbClr val="002060"/>
                </a:solidFill>
              </a:rPr>
              <a:t>прокурорського нагляду</a:t>
            </a:r>
            <a:r>
              <a:rPr lang="uk-UA" sz="2800" dirty="0">
                <a:solidFill>
                  <a:srgbClr val="002060"/>
                </a:solidFill>
              </a:rPr>
              <a:t> </a:t>
            </a:r>
            <a:r>
              <a:rPr lang="uk-UA" sz="2800" dirty="0"/>
              <a:t>– </a:t>
            </a:r>
            <a:r>
              <a:rPr lang="uk-UA" sz="2800" i="1" dirty="0">
                <a:solidFill>
                  <a:srgbClr val="7030A0"/>
                </a:solidFill>
              </a:rPr>
              <a:t>це його відносно</a:t>
            </a:r>
            <a:r>
              <a:rPr lang="uk-UA" sz="2800" b="1" dirty="0">
                <a:solidFill>
                  <a:srgbClr val="7030A0"/>
                </a:solidFill>
              </a:rPr>
              <a:t> </a:t>
            </a:r>
            <a:r>
              <a:rPr lang="uk-UA" sz="2800" i="1" dirty="0">
                <a:solidFill>
                  <a:srgbClr val="7030A0"/>
                </a:solidFill>
              </a:rPr>
              <a:t>самостійна частина, яка характеризується специфічними для конкретної галузі нагляду предметом і повноваженнями </a:t>
            </a:r>
            <a:r>
              <a:rPr lang="uk-UA" sz="2800" i="1" dirty="0" smtClean="0">
                <a:solidFill>
                  <a:srgbClr val="7030A0"/>
                </a:solidFill>
              </a:rPr>
              <a:t>прокурора</a:t>
            </a:r>
            <a:r>
              <a:rPr lang="uk-UA" sz="2800" dirty="0" smtClean="0">
                <a:solidFill>
                  <a:srgbClr val="7030A0"/>
                </a:solidFill>
              </a:rPr>
              <a:t> </a:t>
            </a:r>
            <a:endParaRPr lang="ru-RU" sz="2800" dirty="0">
              <a:solidFill>
                <a:srgbClr val="7030A0"/>
              </a:solidFill>
            </a:endParaRPr>
          </a:p>
          <a:p>
            <a:pPr indent="715963" algn="just"/>
            <a:r>
              <a:rPr lang="uk-UA" sz="2800" dirty="0" smtClean="0"/>
              <a:t>Під</a:t>
            </a:r>
            <a:r>
              <a:rPr lang="uk-UA" sz="2800" b="1" dirty="0" smtClean="0"/>
              <a:t> </a:t>
            </a:r>
            <a:r>
              <a:rPr lang="uk-UA" sz="2800" b="1" dirty="0">
                <a:solidFill>
                  <a:srgbClr val="002060"/>
                </a:solidFill>
              </a:rPr>
              <a:t>галуззю прокурорського нагляду</a:t>
            </a:r>
            <a:r>
              <a:rPr lang="uk-UA" sz="2800" dirty="0">
                <a:solidFill>
                  <a:srgbClr val="002060"/>
                </a:solidFill>
              </a:rPr>
              <a:t> </a:t>
            </a:r>
            <a:r>
              <a:rPr lang="uk-UA" sz="2800" i="1" dirty="0">
                <a:solidFill>
                  <a:srgbClr val="7030A0"/>
                </a:solidFill>
              </a:rPr>
              <a:t>розуміють такий напрямок нагляду, який обумовлений специфікою правового положення</a:t>
            </a:r>
            <a:r>
              <a:rPr lang="uk-UA" sz="2800" dirty="0">
                <a:solidFill>
                  <a:srgbClr val="7030A0"/>
                </a:solidFill>
              </a:rPr>
              <a:t> </a:t>
            </a:r>
            <a:r>
              <a:rPr lang="uk-UA" sz="2800" i="1" dirty="0">
                <a:solidFill>
                  <a:srgbClr val="7030A0"/>
                </a:solidFill>
              </a:rPr>
              <a:t>піднаглядних органів, організацій і посадових осіб і характеризується певними повноваженнями прокурорів, методами і формами прокурорської </a:t>
            </a:r>
            <a:r>
              <a:rPr lang="uk-UA" sz="2800" i="1" dirty="0" smtClean="0">
                <a:solidFill>
                  <a:srgbClr val="7030A0"/>
                </a:solidFill>
              </a:rPr>
              <a:t>діяльності</a:t>
            </a:r>
            <a:endParaRPr lang="ru-RU" sz="2800" dirty="0">
              <a:solidFill>
                <a:srgbClr val="7030A0"/>
              </a:solidFill>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289" y="332656"/>
            <a:ext cx="895350"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667990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60710" y="332656"/>
            <a:ext cx="8352928" cy="4093428"/>
          </a:xfrm>
          <a:prstGeom prst="rect">
            <a:avLst/>
          </a:prstGeom>
        </p:spPr>
        <p:txBody>
          <a:bodyPr wrap="square">
            <a:spAutoFit/>
          </a:bodyPr>
          <a:lstStyle/>
          <a:p>
            <a:pPr indent="715963" algn="ctr" fontAlgn="base"/>
            <a:r>
              <a:rPr lang="uk-UA" sz="2600" b="1" i="1" dirty="0">
                <a:solidFill>
                  <a:srgbClr val="7030A0"/>
                </a:solidFill>
              </a:rPr>
              <a:t>Нагляд за додержанням законів органами, що провадять оперативно-розшукову діяльність, дізнання, досудове слідство</a:t>
            </a:r>
            <a:endParaRPr lang="ru-RU" sz="2600" dirty="0">
              <a:solidFill>
                <a:srgbClr val="7030A0"/>
              </a:solidFill>
            </a:endParaRPr>
          </a:p>
          <a:p>
            <a:pPr indent="715963" algn="just" fontAlgn="base"/>
            <a:endParaRPr lang="uk-UA" sz="2600" b="1" i="1" dirty="0" smtClean="0">
              <a:solidFill>
                <a:srgbClr val="002060"/>
              </a:solidFill>
            </a:endParaRPr>
          </a:p>
          <a:p>
            <a:pPr indent="715963" algn="just" fontAlgn="base"/>
            <a:r>
              <a:rPr lang="uk-UA" sz="2600" b="1" i="1" dirty="0" smtClean="0">
                <a:solidFill>
                  <a:srgbClr val="002060"/>
                </a:solidFill>
              </a:rPr>
              <a:t>Прокурор</a:t>
            </a:r>
            <a:r>
              <a:rPr lang="uk-UA" sz="2600" b="1" i="1" dirty="0">
                <a:solidFill>
                  <a:srgbClr val="002060"/>
                </a:solidFill>
              </a:rPr>
              <a:t>, здійснюючи нагляд за додержанням законів під час проведення досудового розслідування у формі процесуального керівництва досудовим розслідуванням</a:t>
            </a:r>
            <a:r>
              <a:rPr lang="uk-UA" sz="2600" b="1" i="1" dirty="0" smtClean="0">
                <a:solidFill>
                  <a:srgbClr val="002060"/>
                </a:solidFill>
              </a:rPr>
              <a:t>, наділений повноваженнями передбаченими </a:t>
            </a:r>
            <a:r>
              <a:rPr lang="uk-UA" sz="2600" b="1" i="1" dirty="0">
                <a:solidFill>
                  <a:srgbClr val="002060"/>
                </a:solidFill>
              </a:rPr>
              <a:t>ч. 2 ст. 36 </a:t>
            </a:r>
            <a:r>
              <a:rPr lang="uk-UA" sz="2600" b="1" i="1" dirty="0" smtClean="0">
                <a:solidFill>
                  <a:srgbClr val="002060"/>
                </a:solidFill>
              </a:rPr>
              <a:t>КПК. </a:t>
            </a:r>
            <a:endParaRPr lang="ru-RU" sz="2600" dirty="0">
              <a:solidFill>
                <a:srgbClr val="002060"/>
              </a:solidFill>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909" y="172492"/>
            <a:ext cx="895350"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5259" y="4581127"/>
            <a:ext cx="5810158" cy="2160241"/>
          </a:xfrm>
          <a:prstGeom prst="rect">
            <a:avLst/>
          </a:prstGeom>
        </p:spPr>
      </p:pic>
    </p:spTree>
    <p:extLst>
      <p:ext uri="{BB962C8B-B14F-4D97-AF65-F5344CB8AC3E}">
        <p14:creationId xmlns:p14="http://schemas.microsoft.com/office/powerpoint/2010/main" val="41608178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1772816"/>
            <a:ext cx="8280920" cy="2677656"/>
          </a:xfrm>
          <a:prstGeom prst="rect">
            <a:avLst/>
          </a:prstGeom>
        </p:spPr>
        <p:txBody>
          <a:bodyPr wrap="square">
            <a:spAutoFit/>
          </a:bodyPr>
          <a:lstStyle/>
          <a:p>
            <a:pPr indent="715963" algn="ctr"/>
            <a:r>
              <a:rPr lang="uk-UA" sz="2800" b="1" i="1" dirty="0">
                <a:solidFill>
                  <a:srgbClr val="7030A0"/>
                </a:solidFill>
              </a:rPr>
              <a:t>Нагляд за додержанням законів при виконанні</a:t>
            </a:r>
            <a:endParaRPr lang="ru-RU" sz="2800" dirty="0">
              <a:solidFill>
                <a:srgbClr val="7030A0"/>
              </a:solidFill>
            </a:endParaRPr>
          </a:p>
          <a:p>
            <a:pPr indent="715963" algn="ctr"/>
            <a:r>
              <a:rPr lang="uk-UA" sz="2800" b="1" i="1" dirty="0">
                <a:solidFill>
                  <a:srgbClr val="7030A0"/>
                </a:solidFill>
              </a:rPr>
              <a:t>судових рішень у кримінальних справах, а також при застосуванні інших заходів примусового характеру, </a:t>
            </a:r>
            <a:r>
              <a:rPr lang="uk-UA" sz="2800" b="1" i="1" dirty="0" smtClean="0">
                <a:solidFill>
                  <a:srgbClr val="7030A0"/>
                </a:solidFill>
              </a:rPr>
              <a:t>пов'язаних </a:t>
            </a:r>
            <a:r>
              <a:rPr lang="uk-UA" sz="2800" b="1" i="1" dirty="0">
                <a:solidFill>
                  <a:srgbClr val="7030A0"/>
                </a:solidFill>
              </a:rPr>
              <a:t>з обмеженням особистої свободи громадян</a:t>
            </a:r>
            <a:endParaRPr lang="ru-RU" sz="2800" dirty="0">
              <a:solidFill>
                <a:srgbClr val="7030A0"/>
              </a:solidFill>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0646" y="435456"/>
            <a:ext cx="895350"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806000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00336" y="188640"/>
            <a:ext cx="8568952" cy="6370975"/>
          </a:xfrm>
          <a:prstGeom prst="rect">
            <a:avLst/>
          </a:prstGeom>
        </p:spPr>
        <p:txBody>
          <a:bodyPr wrap="square">
            <a:spAutoFit/>
          </a:bodyPr>
          <a:lstStyle/>
          <a:p>
            <a:pPr indent="715963" algn="just" fontAlgn="base"/>
            <a:r>
              <a:rPr lang="uk-UA" sz="2400" b="1" i="1" dirty="0" smtClean="0">
                <a:solidFill>
                  <a:srgbClr val="002060"/>
                </a:solidFill>
              </a:rPr>
              <a:t>Відповідно до ч. 1 ст. 26 Закону України «Про прокуратуру» </a:t>
            </a:r>
            <a:r>
              <a:rPr lang="uk-UA" sz="2400" b="1" i="1" dirty="0" smtClean="0">
                <a:solidFill>
                  <a:srgbClr val="00B050"/>
                </a:solidFill>
              </a:rPr>
              <a:t>прокурор, здійснюючи нагляд за додержанням законів при виконанні судових рішень у кримінальних справах, а також при застосуванні інших заходів примусового характеру, пов’язаних з обмеженням особистої свободи громадян</a:t>
            </a:r>
            <a:r>
              <a:rPr lang="uk-UA" sz="2400" b="1" i="1" dirty="0" smtClean="0">
                <a:solidFill>
                  <a:srgbClr val="002060"/>
                </a:solidFill>
              </a:rPr>
              <a:t>, </a:t>
            </a:r>
            <a:r>
              <a:rPr lang="uk-UA" sz="2400" b="1" i="1" dirty="0" smtClean="0">
                <a:solidFill>
                  <a:srgbClr val="0070C0"/>
                </a:solidFill>
              </a:rPr>
              <a:t>має право:</a:t>
            </a:r>
          </a:p>
          <a:p>
            <a:pPr indent="715963" algn="just" fontAlgn="base"/>
            <a:endParaRPr lang="uk-UA" sz="2400" dirty="0" smtClean="0">
              <a:solidFill>
                <a:srgbClr val="7030A0"/>
              </a:solidFill>
            </a:endParaRPr>
          </a:p>
          <a:p>
            <a:pPr indent="715963" algn="just" fontAlgn="base"/>
            <a:r>
              <a:rPr lang="uk-UA" sz="2400" b="1" dirty="0" smtClean="0">
                <a:solidFill>
                  <a:srgbClr val="FFC000"/>
                </a:solidFill>
              </a:rPr>
              <a:t>1) </a:t>
            </a:r>
            <a:r>
              <a:rPr lang="uk-UA" sz="2400" dirty="0" smtClean="0">
                <a:solidFill>
                  <a:srgbClr val="7030A0"/>
                </a:solidFill>
              </a:rPr>
              <a:t>у будь-який час за посвідченням, що підтверджує займану посаду, відвідувати місця тримання затриманих, попереднього ув’язнення, установи, в яких засуджені відбувають покарання, установи, де перебувають особи, щодо яких застосовані примусові заходи медичного або виховного характеру, та будь-які інші місця,до яких доставлено осіб з метою складання протоколу про адміністративне правопорушення чи в яких особи примусово тримаються згідно з судовим рішенням або рішенням адміністративного органу;</a:t>
            </a:r>
            <a:endParaRPr lang="uk-UA" sz="2400" dirty="0">
              <a:solidFill>
                <a:srgbClr val="7030A0"/>
              </a:solidFill>
            </a:endParaRPr>
          </a:p>
        </p:txBody>
      </p:sp>
    </p:spTree>
    <p:extLst>
      <p:ext uri="{BB962C8B-B14F-4D97-AF65-F5344CB8AC3E}">
        <p14:creationId xmlns:p14="http://schemas.microsoft.com/office/powerpoint/2010/main" val="36343347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426423"/>
            <a:ext cx="8280920" cy="4278094"/>
          </a:xfrm>
          <a:prstGeom prst="rect">
            <a:avLst/>
          </a:prstGeom>
        </p:spPr>
        <p:txBody>
          <a:bodyPr wrap="square">
            <a:spAutoFit/>
          </a:bodyPr>
          <a:lstStyle/>
          <a:p>
            <a:pPr indent="625475" algn="just"/>
            <a:r>
              <a:rPr lang="ru-RU" sz="2400" dirty="0">
                <a:solidFill>
                  <a:srgbClr val="002060"/>
                </a:solidFill>
              </a:rPr>
              <a:t> </a:t>
            </a:r>
            <a:r>
              <a:rPr lang="uk-UA" sz="3200" b="1" i="1" dirty="0">
                <a:solidFill>
                  <a:srgbClr val="002060"/>
                </a:solidFill>
              </a:rPr>
              <a:t>Ф</a:t>
            </a:r>
            <a:r>
              <a:rPr lang="uk-UA" sz="3200" b="1" i="1" dirty="0" smtClean="0">
                <a:solidFill>
                  <a:srgbClr val="002060"/>
                </a:solidFill>
              </a:rPr>
              <a:t>ункції </a:t>
            </a:r>
            <a:r>
              <a:rPr lang="uk-UA" sz="3200" b="1" i="1" dirty="0">
                <a:solidFill>
                  <a:srgbClr val="002060"/>
                </a:solidFill>
              </a:rPr>
              <a:t>прокуратури</a:t>
            </a:r>
            <a:r>
              <a:rPr lang="uk-UA" sz="3200" b="1" dirty="0">
                <a:solidFill>
                  <a:srgbClr val="002060"/>
                </a:solidFill>
              </a:rPr>
              <a:t> </a:t>
            </a:r>
            <a:r>
              <a:rPr lang="uk-UA" sz="3200" dirty="0">
                <a:solidFill>
                  <a:srgbClr val="002060"/>
                </a:solidFill>
              </a:rPr>
              <a:t>– </a:t>
            </a:r>
            <a:r>
              <a:rPr lang="uk-UA" sz="3200" i="1" dirty="0" smtClean="0">
                <a:solidFill>
                  <a:srgbClr val="7030A0"/>
                </a:solidFill>
              </a:rPr>
              <a:t>це вид </a:t>
            </a:r>
            <a:r>
              <a:rPr lang="uk-UA" sz="3200" i="1" dirty="0">
                <a:solidFill>
                  <a:srgbClr val="7030A0"/>
                </a:solidFill>
              </a:rPr>
              <a:t>діяльності її органів, який зумовлюється соціальним призначенням прокуратури й характеризується визначеним предметом провадження та спрямуванням на вирішення відповідних завдань. </a:t>
            </a:r>
            <a:endParaRPr lang="uk-UA" sz="3200" i="1" dirty="0" smtClean="0">
              <a:solidFill>
                <a:srgbClr val="7030A0"/>
              </a:solidFill>
            </a:endParaRPr>
          </a:p>
          <a:p>
            <a:pPr indent="625475" algn="just"/>
            <a:r>
              <a:rPr lang="uk-UA" sz="2400" i="1" dirty="0" smtClean="0"/>
              <a:t> </a:t>
            </a:r>
          </a:p>
          <a:p>
            <a:pPr indent="625475" algn="just"/>
            <a:endParaRPr lang="ru-RU" sz="2400" dirty="0">
              <a:solidFill>
                <a:srgbClr val="002060"/>
              </a:solidFill>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2282" y="159598"/>
            <a:ext cx="895350"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767152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116632"/>
            <a:ext cx="8784976" cy="7294305"/>
          </a:xfrm>
          <a:prstGeom prst="rect">
            <a:avLst/>
          </a:prstGeom>
        </p:spPr>
        <p:txBody>
          <a:bodyPr wrap="square">
            <a:spAutoFit/>
          </a:bodyPr>
          <a:lstStyle/>
          <a:p>
            <a:pPr indent="715963" algn="just" fontAlgn="base"/>
            <a:r>
              <a:rPr lang="uk-UA" sz="2400" b="1" dirty="0" smtClean="0">
                <a:solidFill>
                  <a:srgbClr val="FFC000"/>
                </a:solidFill>
              </a:rPr>
              <a:t>2) </a:t>
            </a:r>
            <a:r>
              <a:rPr lang="uk-UA" sz="2400" dirty="0" smtClean="0">
                <a:solidFill>
                  <a:srgbClr val="7030A0"/>
                </a:solidFill>
              </a:rPr>
              <a:t>опитувати осіб, які перебувають у місцях, зазначених у пункті 1 цієї частини, з метою отримання інформації про умови їх тримання та поводження з ними, ознайомлюватися з документами, на підставі яких ці особи тримаються в таких місцях, засуджені або до них застосовано заходи примусового характеру;</a:t>
            </a:r>
          </a:p>
          <a:p>
            <a:pPr indent="715963" algn="just" fontAlgn="base"/>
            <a:r>
              <a:rPr lang="uk-UA" sz="2400" b="1" dirty="0" smtClean="0">
                <a:solidFill>
                  <a:srgbClr val="FFC000"/>
                </a:solidFill>
              </a:rPr>
              <a:t>3)  </a:t>
            </a:r>
            <a:r>
              <a:rPr lang="uk-UA" sz="2400" dirty="0" smtClean="0">
                <a:solidFill>
                  <a:srgbClr val="7030A0"/>
                </a:solidFill>
              </a:rPr>
              <a:t>знайомитися з матеріалами, отримувати їх копії, перевіряти законність наказів, розпоряджень, інших актів відповідних органів і установ та в разі невідповідності законодавству вимагати від посадових чи службових осіб їх скасування та усунення порушень закону, до яких вони призвели, а також скасовувати незаконні акти індивідуальної дії;</a:t>
            </a:r>
          </a:p>
          <a:p>
            <a:pPr indent="715963" algn="just" fontAlgn="base"/>
            <a:r>
              <a:rPr lang="uk-UA" sz="2400" b="1" dirty="0" smtClean="0">
                <a:solidFill>
                  <a:srgbClr val="FFC000"/>
                </a:solidFill>
              </a:rPr>
              <a:t>4</a:t>
            </a:r>
            <a:r>
              <a:rPr lang="uk-UA" sz="2400" b="1" dirty="0">
                <a:solidFill>
                  <a:srgbClr val="FFC000"/>
                </a:solidFill>
              </a:rPr>
              <a:t>) </a:t>
            </a:r>
            <a:r>
              <a:rPr lang="uk-UA" sz="2400" dirty="0">
                <a:solidFill>
                  <a:srgbClr val="7030A0"/>
                </a:solidFill>
              </a:rPr>
              <a:t>вимагати від посадових чи службових осіб надання пояснень щодо допущених порушень, а також вимагати усунення порушень та причин і умов, що їм сприяли, притягнення винних до передбаченої законом відповідальності;</a:t>
            </a:r>
          </a:p>
          <a:p>
            <a:pPr indent="715963" algn="just" fontAlgn="base"/>
            <a:endParaRPr lang="uk-UA" dirty="0">
              <a:solidFill>
                <a:srgbClr val="7030A0"/>
              </a:solidFill>
            </a:endParaRPr>
          </a:p>
          <a:p>
            <a:pPr indent="715963" algn="just" fontAlgn="base"/>
            <a:endParaRPr lang="ru-RU" dirty="0">
              <a:solidFill>
                <a:srgbClr val="7030A0"/>
              </a:solidFill>
            </a:endParaRPr>
          </a:p>
        </p:txBody>
      </p:sp>
    </p:spTree>
    <p:extLst>
      <p:ext uri="{BB962C8B-B14F-4D97-AF65-F5344CB8AC3E}">
        <p14:creationId xmlns:p14="http://schemas.microsoft.com/office/powerpoint/2010/main" val="11931538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620688"/>
            <a:ext cx="8712968" cy="5832648"/>
          </a:xfrm>
        </p:spPr>
        <p:txBody>
          <a:bodyPr>
            <a:normAutofit fontScale="70000" lnSpcReduction="20000"/>
          </a:bodyPr>
          <a:lstStyle/>
          <a:p>
            <a:pPr marL="0" indent="715963" algn="just" fontAlgn="base"/>
            <a:r>
              <a:rPr lang="uk-UA" sz="3600" dirty="0" smtClean="0">
                <a:solidFill>
                  <a:srgbClr val="FFC000"/>
                </a:solidFill>
              </a:rPr>
              <a:t>5) </a:t>
            </a:r>
            <a:r>
              <a:rPr lang="uk-UA" sz="3600" dirty="0" smtClean="0">
                <a:solidFill>
                  <a:srgbClr val="7030A0"/>
                </a:solidFill>
              </a:rPr>
              <a:t>знайомитися з матеріалами виконавчого провадження щодо виконання судових рішень у кримінальних справах, робити з них виписки, знімати копії та в установленому законом порядку оскаржувати рішення, дії чи бездіяльність державного виконавця;</a:t>
            </a:r>
          </a:p>
          <a:p>
            <a:pPr marL="0" indent="715963" algn="just" fontAlgn="base"/>
            <a:endParaRPr lang="uk-UA" sz="3600" dirty="0" smtClean="0">
              <a:solidFill>
                <a:srgbClr val="7030A0"/>
              </a:solidFill>
            </a:endParaRPr>
          </a:p>
          <a:p>
            <a:pPr marL="0" indent="715963" algn="just" fontAlgn="base"/>
            <a:r>
              <a:rPr lang="uk-UA" sz="3600" b="1" dirty="0" smtClean="0">
                <a:solidFill>
                  <a:srgbClr val="FFC000"/>
                </a:solidFill>
              </a:rPr>
              <a:t>6) </a:t>
            </a:r>
            <a:r>
              <a:rPr lang="uk-UA" sz="3600" dirty="0" smtClean="0">
                <a:solidFill>
                  <a:srgbClr val="7030A0"/>
                </a:solidFill>
              </a:rPr>
              <a:t>вимагати від керівників органів вищого рівня проведення перевірок підпорядкованих і підконтрольних органів та установ попереднього ув’язнення, виконання покарань, застосування заходів примусового характеру та перевірок інших місць, зазначених у пункті 1;</a:t>
            </a:r>
          </a:p>
          <a:p>
            <a:pPr marL="0" indent="715963" algn="just" fontAlgn="base"/>
            <a:endParaRPr lang="uk-UA" sz="3600" dirty="0" smtClean="0">
              <a:solidFill>
                <a:srgbClr val="7030A0"/>
              </a:solidFill>
            </a:endParaRPr>
          </a:p>
          <a:p>
            <a:pPr marL="0" indent="715963" algn="just" fontAlgn="base"/>
            <a:r>
              <a:rPr lang="uk-UA" sz="3600" b="1" dirty="0" smtClean="0">
                <a:solidFill>
                  <a:srgbClr val="FFC000"/>
                </a:solidFill>
              </a:rPr>
              <a:t>7) </a:t>
            </a:r>
            <a:r>
              <a:rPr lang="uk-UA" sz="3600" dirty="0" smtClean="0">
                <a:solidFill>
                  <a:srgbClr val="7030A0"/>
                </a:solidFill>
              </a:rPr>
              <a:t>звертатися до суду з позовом (заявою) у визначених законом випадках</a:t>
            </a:r>
          </a:p>
          <a:p>
            <a:endParaRPr lang="ru-RU" dirty="0"/>
          </a:p>
        </p:txBody>
      </p:sp>
    </p:spTree>
    <p:extLst>
      <p:ext uri="{BB962C8B-B14F-4D97-AF65-F5344CB8AC3E}">
        <p14:creationId xmlns:p14="http://schemas.microsoft.com/office/powerpoint/2010/main" val="1827649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956635" y="269298"/>
            <a:ext cx="5549917" cy="2862322"/>
          </a:xfrm>
          <a:prstGeom prst="rect">
            <a:avLst/>
          </a:prstGeom>
        </p:spPr>
        <p:txBody>
          <a:bodyPr wrap="none">
            <a:spAutoFit/>
          </a:bodyPr>
          <a:lstStyle/>
          <a:p>
            <a:pPr algn="ctr" fontAlgn="base"/>
            <a:endParaRPr lang="ru-RU" sz="2400" b="1" dirty="0" smtClean="0">
              <a:solidFill>
                <a:srgbClr val="FF0000"/>
              </a:solidFill>
            </a:endParaRPr>
          </a:p>
          <a:p>
            <a:pPr algn="ctr" fontAlgn="base"/>
            <a:endParaRPr lang="ru-RU" sz="2400" b="1" dirty="0">
              <a:solidFill>
                <a:srgbClr val="FF0000"/>
              </a:solidFill>
            </a:endParaRPr>
          </a:p>
          <a:p>
            <a:pPr algn="ctr" fontAlgn="base"/>
            <a:endParaRPr lang="ru-RU" sz="2400" b="1" dirty="0" smtClean="0">
              <a:solidFill>
                <a:srgbClr val="FF0000"/>
              </a:solidFill>
            </a:endParaRPr>
          </a:p>
          <a:p>
            <a:pPr algn="ctr" fontAlgn="base"/>
            <a:endParaRPr lang="ru-RU" sz="2400" b="1" dirty="0">
              <a:solidFill>
                <a:srgbClr val="FF0000"/>
              </a:solidFill>
            </a:endParaRPr>
          </a:p>
          <a:p>
            <a:pPr algn="ctr" fontAlgn="base"/>
            <a:r>
              <a:rPr lang="ru-RU" sz="2800" b="1" dirty="0" smtClean="0">
                <a:solidFill>
                  <a:srgbClr val="FF0000"/>
                </a:solidFill>
              </a:rPr>
              <a:t> </a:t>
            </a:r>
            <a:r>
              <a:rPr lang="ru-RU" sz="2800" b="1" dirty="0" err="1" smtClean="0">
                <a:solidFill>
                  <a:srgbClr val="0070C0"/>
                </a:solidFill>
              </a:rPr>
              <a:t>Питання</a:t>
            </a:r>
            <a:r>
              <a:rPr lang="ru-RU" sz="2800" b="1" dirty="0" smtClean="0">
                <a:solidFill>
                  <a:srgbClr val="0070C0"/>
                </a:solidFill>
              </a:rPr>
              <a:t> 4</a:t>
            </a:r>
            <a:r>
              <a:rPr lang="ru-RU" sz="2800" b="1" dirty="0">
                <a:solidFill>
                  <a:srgbClr val="0070C0"/>
                </a:solidFill>
              </a:rPr>
              <a:t>. </a:t>
            </a:r>
            <a:endParaRPr lang="ru-RU" sz="2800" b="1" dirty="0" smtClean="0">
              <a:solidFill>
                <a:srgbClr val="0070C0"/>
              </a:solidFill>
            </a:endParaRPr>
          </a:p>
          <a:p>
            <a:pPr algn="ctr" fontAlgn="base"/>
            <a:endParaRPr lang="ru-RU" sz="2800" b="1" dirty="0" smtClean="0">
              <a:solidFill>
                <a:srgbClr val="0070C0"/>
              </a:solidFill>
            </a:endParaRPr>
          </a:p>
          <a:p>
            <a:pPr fontAlgn="base"/>
            <a:r>
              <a:rPr lang="ru-RU" sz="2800" b="1" dirty="0" smtClean="0">
                <a:solidFill>
                  <a:srgbClr val="FF0000"/>
                </a:solidFill>
              </a:rPr>
              <a:t>КАДРИ </a:t>
            </a:r>
            <a:r>
              <a:rPr lang="ru-RU" sz="2800" b="1" dirty="0">
                <a:solidFill>
                  <a:srgbClr val="FF0000"/>
                </a:solidFill>
              </a:rPr>
              <a:t>ОРГАНІВ ПРОКУРАТУРИ</a:t>
            </a:r>
            <a:endParaRPr lang="ru-RU" sz="2800" dirty="0">
              <a:solidFill>
                <a:srgbClr val="FF0000"/>
              </a:solidFill>
            </a:endParaRPr>
          </a:p>
        </p:txBody>
      </p:sp>
      <p:sp>
        <p:nvSpPr>
          <p:cNvPr id="5" name="Прямоугольник 4"/>
          <p:cNvSpPr/>
          <p:nvPr/>
        </p:nvSpPr>
        <p:spPr>
          <a:xfrm>
            <a:off x="122000" y="1385674"/>
            <a:ext cx="8812400" cy="830997"/>
          </a:xfrm>
          <a:prstGeom prst="rect">
            <a:avLst/>
          </a:prstGeom>
        </p:spPr>
        <p:txBody>
          <a:bodyPr wrap="square">
            <a:spAutoFit/>
          </a:bodyPr>
          <a:lstStyle/>
          <a:p>
            <a:pPr marL="357188" indent="-357188" algn="just" fontAlgn="base">
              <a:tabLst>
                <a:tab pos="185738" algn="l"/>
                <a:tab pos="357188" algn="l"/>
              </a:tabLst>
            </a:pPr>
            <a:endParaRPr lang="uk-UA" sz="2400" b="1" i="1" dirty="0" smtClean="0">
              <a:solidFill>
                <a:srgbClr val="002060"/>
              </a:solidFill>
            </a:endParaRPr>
          </a:p>
          <a:p>
            <a:pPr marL="357188" indent="-357188" algn="just" fontAlgn="base">
              <a:tabLst>
                <a:tab pos="185738" algn="l"/>
                <a:tab pos="357188" algn="l"/>
              </a:tabLst>
            </a:pPr>
            <a:r>
              <a:rPr lang="uk-UA" sz="2400" dirty="0" smtClean="0"/>
              <a:t> </a:t>
            </a:r>
            <a:endParaRPr lang="uk-UA" sz="2400"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80525" y="233902"/>
            <a:ext cx="895350"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291548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3535" y="46335"/>
            <a:ext cx="8856984" cy="6894195"/>
          </a:xfrm>
          <a:prstGeom prst="rect">
            <a:avLst/>
          </a:prstGeom>
        </p:spPr>
        <p:txBody>
          <a:bodyPr wrap="square">
            <a:spAutoFit/>
          </a:bodyPr>
          <a:lstStyle/>
          <a:p>
            <a:pPr indent="357188" algn="just" fontAlgn="base">
              <a:tabLst>
                <a:tab pos="185738" algn="l"/>
                <a:tab pos="357188" algn="l"/>
              </a:tabLst>
            </a:pPr>
            <a:r>
              <a:rPr lang="uk-UA" sz="2600" b="1" i="1" dirty="0" smtClean="0">
                <a:solidFill>
                  <a:srgbClr val="FF0000"/>
                </a:solidFill>
              </a:rPr>
              <a:t>1. </a:t>
            </a:r>
            <a:r>
              <a:rPr lang="uk-UA" sz="2600" b="1" i="1" dirty="0" smtClean="0">
                <a:solidFill>
                  <a:srgbClr val="7030A0"/>
                </a:solidFill>
              </a:rPr>
              <a:t>Прокурором </a:t>
            </a:r>
            <a:r>
              <a:rPr lang="uk-UA" sz="2600" b="1" i="1" dirty="0">
                <a:solidFill>
                  <a:srgbClr val="7030A0"/>
                </a:solidFill>
              </a:rPr>
              <a:t>місцевої прокуратури</a:t>
            </a:r>
            <a:r>
              <a:rPr lang="uk-UA" sz="2600" dirty="0">
                <a:solidFill>
                  <a:srgbClr val="7030A0"/>
                </a:solidFill>
              </a:rPr>
              <a:t> </a:t>
            </a:r>
            <a:r>
              <a:rPr lang="uk-UA" sz="2600" dirty="0">
                <a:solidFill>
                  <a:srgbClr val="002060"/>
                </a:solidFill>
              </a:rPr>
              <a:t>може бути призначений громадянин України, який має вищу юридичну освіту, стаж роботи в галузі права не менше двох років та володіє державною мовою</a:t>
            </a:r>
            <a:r>
              <a:rPr lang="uk-UA" sz="2600" dirty="0" smtClean="0">
                <a:solidFill>
                  <a:srgbClr val="002060"/>
                </a:solidFill>
              </a:rPr>
              <a:t>.</a:t>
            </a:r>
          </a:p>
          <a:p>
            <a:pPr indent="357188" algn="just" fontAlgn="base">
              <a:buAutoNum type="arabicPeriod"/>
              <a:tabLst>
                <a:tab pos="185738" algn="l"/>
                <a:tab pos="357188" algn="l"/>
              </a:tabLst>
            </a:pPr>
            <a:endParaRPr lang="uk-UA" sz="2600" dirty="0">
              <a:solidFill>
                <a:srgbClr val="002060"/>
              </a:solidFill>
            </a:endParaRPr>
          </a:p>
          <a:p>
            <a:pPr indent="357188" algn="just" fontAlgn="base">
              <a:tabLst>
                <a:tab pos="185738" algn="l"/>
                <a:tab pos="357188" algn="l"/>
              </a:tabLst>
            </a:pPr>
            <a:r>
              <a:rPr lang="uk-UA" sz="2600" b="1" i="1" dirty="0">
                <a:solidFill>
                  <a:srgbClr val="FF0000"/>
                </a:solidFill>
              </a:rPr>
              <a:t>2. </a:t>
            </a:r>
            <a:r>
              <a:rPr lang="uk-UA" sz="2600" b="1" i="1" dirty="0">
                <a:solidFill>
                  <a:srgbClr val="7030A0"/>
                </a:solidFill>
              </a:rPr>
              <a:t>Прокурором регіональної прокуратури</a:t>
            </a:r>
            <a:r>
              <a:rPr lang="uk-UA" sz="2600" dirty="0">
                <a:solidFill>
                  <a:srgbClr val="7030A0"/>
                </a:solidFill>
              </a:rPr>
              <a:t> </a:t>
            </a:r>
            <a:r>
              <a:rPr lang="uk-UA" sz="2600" dirty="0">
                <a:solidFill>
                  <a:srgbClr val="002060"/>
                </a:solidFill>
              </a:rPr>
              <a:t>може бути призначений громадянин України, який має стаж роботи в галузі права не менше трьох років</a:t>
            </a:r>
            <a:r>
              <a:rPr lang="uk-UA" sz="2600" dirty="0" smtClean="0">
                <a:solidFill>
                  <a:srgbClr val="002060"/>
                </a:solidFill>
              </a:rPr>
              <a:t>.</a:t>
            </a:r>
          </a:p>
          <a:p>
            <a:pPr marL="357188" indent="-357188" algn="just" fontAlgn="base">
              <a:tabLst>
                <a:tab pos="185738" algn="l"/>
                <a:tab pos="357188" algn="l"/>
              </a:tabLst>
            </a:pPr>
            <a:endParaRPr lang="uk-UA" sz="2600" dirty="0">
              <a:solidFill>
                <a:srgbClr val="002060"/>
              </a:solidFill>
            </a:endParaRPr>
          </a:p>
          <a:p>
            <a:pPr indent="357188" algn="just" fontAlgn="base">
              <a:tabLst>
                <a:tab pos="185738" algn="l"/>
                <a:tab pos="357188" algn="l"/>
              </a:tabLst>
            </a:pPr>
            <a:r>
              <a:rPr lang="uk-UA" sz="2600" b="1" i="1" dirty="0" smtClean="0">
                <a:solidFill>
                  <a:srgbClr val="FF0000"/>
                </a:solidFill>
              </a:rPr>
              <a:t>3. </a:t>
            </a:r>
            <a:r>
              <a:rPr lang="uk-UA" sz="2600" b="1" i="1" dirty="0" smtClean="0">
                <a:solidFill>
                  <a:srgbClr val="7030A0"/>
                </a:solidFill>
              </a:rPr>
              <a:t>Прокурором </a:t>
            </a:r>
            <a:r>
              <a:rPr lang="uk-UA" sz="2600" b="1" i="1" dirty="0">
                <a:solidFill>
                  <a:srgbClr val="7030A0"/>
                </a:solidFill>
              </a:rPr>
              <a:t>Генеральної </a:t>
            </a:r>
            <a:r>
              <a:rPr lang="uk-UA" sz="2600" b="1" i="1" dirty="0" smtClean="0">
                <a:solidFill>
                  <a:srgbClr val="7030A0"/>
                </a:solidFill>
              </a:rPr>
              <a:t>прокуратури України</a:t>
            </a:r>
            <a:r>
              <a:rPr lang="uk-UA" sz="2600" dirty="0" smtClean="0">
                <a:solidFill>
                  <a:srgbClr val="7030A0"/>
                </a:solidFill>
              </a:rPr>
              <a:t> </a:t>
            </a:r>
            <a:r>
              <a:rPr lang="uk-UA" sz="2600" dirty="0">
                <a:solidFill>
                  <a:srgbClr val="002060"/>
                </a:solidFill>
              </a:rPr>
              <a:t>може бути призначений громадянин України, який має стаж роботи </a:t>
            </a:r>
            <a:r>
              <a:rPr lang="uk-UA" sz="2600" dirty="0" smtClean="0">
                <a:solidFill>
                  <a:srgbClr val="002060"/>
                </a:solidFill>
              </a:rPr>
              <a:t>в галузі права </a:t>
            </a:r>
            <a:r>
              <a:rPr lang="uk-UA" sz="2600" dirty="0">
                <a:solidFill>
                  <a:srgbClr val="002060"/>
                </a:solidFill>
              </a:rPr>
              <a:t>не менше п’яти років</a:t>
            </a:r>
            <a:r>
              <a:rPr lang="uk-UA" sz="2600" dirty="0" smtClean="0">
                <a:solidFill>
                  <a:srgbClr val="002060"/>
                </a:solidFill>
              </a:rPr>
              <a:t>.</a:t>
            </a:r>
          </a:p>
          <a:p>
            <a:pPr indent="357188" algn="just" fontAlgn="base">
              <a:tabLst>
                <a:tab pos="185738" algn="l"/>
                <a:tab pos="357188" algn="l"/>
              </a:tabLst>
            </a:pPr>
            <a:endParaRPr lang="uk-UA" sz="2600" dirty="0">
              <a:solidFill>
                <a:srgbClr val="002060"/>
              </a:solidFill>
            </a:endParaRPr>
          </a:p>
          <a:p>
            <a:pPr indent="357188" algn="just" fontAlgn="base">
              <a:tabLst>
                <a:tab pos="185738" algn="l"/>
                <a:tab pos="357188" algn="l"/>
              </a:tabLst>
            </a:pPr>
            <a:r>
              <a:rPr lang="uk-UA" sz="2400" b="1" i="1" dirty="0">
                <a:solidFill>
                  <a:srgbClr val="FF0000"/>
                </a:solidFill>
              </a:rPr>
              <a:t>4</a:t>
            </a:r>
            <a:r>
              <a:rPr lang="uk-UA" sz="2600" b="1" i="1" dirty="0">
                <a:solidFill>
                  <a:srgbClr val="FF0000"/>
                </a:solidFill>
              </a:rPr>
              <a:t>. </a:t>
            </a:r>
            <a:r>
              <a:rPr lang="uk-UA" sz="2600" b="1" i="1" dirty="0">
                <a:solidFill>
                  <a:srgbClr val="7030A0"/>
                </a:solidFill>
              </a:rPr>
              <a:t>Військовими прокурорами</a:t>
            </a:r>
            <a:r>
              <a:rPr lang="uk-UA" sz="2600" dirty="0">
                <a:solidFill>
                  <a:srgbClr val="7030A0"/>
                </a:solidFill>
              </a:rPr>
              <a:t> </a:t>
            </a:r>
            <a:r>
              <a:rPr lang="uk-UA" sz="2600" dirty="0">
                <a:solidFill>
                  <a:srgbClr val="002060"/>
                </a:solidFill>
              </a:rPr>
              <a:t>призначаються громадяни з числа офіцерів, які проходять військову службу або перебувають у запасі і мають вищу юридичну освіту. </a:t>
            </a:r>
            <a:r>
              <a:rPr lang="uk-UA" sz="2600" dirty="0"/>
              <a:t> </a:t>
            </a:r>
          </a:p>
        </p:txBody>
      </p:sp>
    </p:spTree>
    <p:extLst>
      <p:ext uri="{BB962C8B-B14F-4D97-AF65-F5344CB8AC3E}">
        <p14:creationId xmlns:p14="http://schemas.microsoft.com/office/powerpoint/2010/main" val="390312949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692696"/>
            <a:ext cx="8640960" cy="3046988"/>
          </a:xfrm>
          <a:prstGeom prst="rect">
            <a:avLst/>
          </a:prstGeom>
        </p:spPr>
        <p:txBody>
          <a:bodyPr wrap="square">
            <a:spAutoFit/>
          </a:bodyPr>
          <a:lstStyle/>
          <a:p>
            <a:pPr indent="357188" algn="just">
              <a:tabLst>
                <a:tab pos="800100" algn="l"/>
              </a:tabLst>
            </a:pPr>
            <a:endParaRPr lang="uk-UA" sz="2600" b="1" i="1" dirty="0" smtClean="0">
              <a:solidFill>
                <a:srgbClr val="FF0000"/>
              </a:solidFill>
            </a:endParaRPr>
          </a:p>
          <a:p>
            <a:pPr indent="357188" algn="just">
              <a:tabLst>
                <a:tab pos="800100" algn="l"/>
              </a:tabLst>
            </a:pPr>
            <a:endParaRPr lang="uk-UA" sz="2600" b="1" i="1" dirty="0">
              <a:solidFill>
                <a:srgbClr val="FF0000"/>
              </a:solidFill>
            </a:endParaRPr>
          </a:p>
          <a:p>
            <a:pPr indent="271463" algn="ctr">
              <a:tabLst>
                <a:tab pos="714375" algn="l"/>
              </a:tabLst>
            </a:pPr>
            <a:r>
              <a:rPr lang="uk-UA" sz="2800" b="1" i="1" dirty="0" smtClean="0">
                <a:solidFill>
                  <a:srgbClr val="FF0000"/>
                </a:solidFill>
              </a:rPr>
              <a:t>5. </a:t>
            </a:r>
            <a:r>
              <a:rPr lang="uk-UA" sz="2800" b="1" i="1" dirty="0" smtClean="0">
                <a:solidFill>
                  <a:srgbClr val="7030A0"/>
                </a:solidFill>
              </a:rPr>
              <a:t>Прокурором </a:t>
            </a:r>
            <a:r>
              <a:rPr lang="uk-UA" sz="2800" b="1" i="1" dirty="0">
                <a:solidFill>
                  <a:srgbClr val="7030A0"/>
                </a:solidFill>
              </a:rPr>
              <a:t>Спеціалізованої антикорупційної прокуратури</a:t>
            </a:r>
            <a:r>
              <a:rPr lang="uk-UA" sz="2800" dirty="0">
                <a:solidFill>
                  <a:srgbClr val="7030A0"/>
                </a:solidFill>
              </a:rPr>
              <a:t> </a:t>
            </a:r>
            <a:r>
              <a:rPr lang="uk-UA" sz="2800" dirty="0">
                <a:solidFill>
                  <a:srgbClr val="002060"/>
                </a:solidFill>
              </a:rPr>
              <a:t>може бути призначена особа, яка має вищу юридичну освіту, стаж роботи в галузі права не менше п’яти років та володіє державною мовою. </a:t>
            </a:r>
            <a:endParaRPr lang="ru-RU" sz="2800" dirty="0">
              <a:solidFill>
                <a:srgbClr val="002060"/>
              </a:solidFill>
            </a:endParaRPr>
          </a:p>
        </p:txBody>
      </p:sp>
    </p:spTree>
    <p:extLst>
      <p:ext uri="{BB962C8B-B14F-4D97-AF65-F5344CB8AC3E}">
        <p14:creationId xmlns:p14="http://schemas.microsoft.com/office/powerpoint/2010/main" val="294464263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474345"/>
            <a:ext cx="8496944" cy="4832092"/>
          </a:xfrm>
          <a:prstGeom prst="rect">
            <a:avLst/>
          </a:prstGeom>
        </p:spPr>
        <p:txBody>
          <a:bodyPr wrap="square">
            <a:spAutoFit/>
          </a:bodyPr>
          <a:lstStyle/>
          <a:p>
            <a:pPr indent="715963" algn="just" fontAlgn="base"/>
            <a:r>
              <a:rPr lang="uk-UA" sz="2800" i="1" dirty="0" smtClean="0">
                <a:solidFill>
                  <a:srgbClr val="002060"/>
                </a:solidFill>
              </a:rPr>
              <a:t>На посаду </a:t>
            </a:r>
            <a:r>
              <a:rPr lang="uk-UA" sz="2800" b="1" i="1" dirty="0" smtClean="0">
                <a:solidFill>
                  <a:srgbClr val="7030A0"/>
                </a:solidFill>
              </a:rPr>
              <a:t>Генерального прокурора  </a:t>
            </a:r>
            <a:r>
              <a:rPr lang="uk-UA" sz="2800" i="1" dirty="0" smtClean="0">
                <a:solidFill>
                  <a:srgbClr val="002060"/>
                </a:solidFill>
              </a:rPr>
              <a:t>може бути призначений </a:t>
            </a:r>
            <a:r>
              <a:rPr lang="uk-UA" sz="2800" b="1" i="1" dirty="0" smtClean="0">
                <a:solidFill>
                  <a:srgbClr val="00B050"/>
                </a:solidFill>
              </a:rPr>
              <a:t>громадянин України,</a:t>
            </a:r>
            <a:r>
              <a:rPr lang="uk-UA" sz="2800" b="1" i="1" dirty="0" smtClean="0">
                <a:solidFill>
                  <a:srgbClr val="7030A0"/>
                </a:solidFill>
              </a:rPr>
              <a:t> </a:t>
            </a:r>
            <a:r>
              <a:rPr lang="uk-UA" sz="2800" i="1" dirty="0" smtClean="0">
                <a:solidFill>
                  <a:srgbClr val="002060"/>
                </a:solidFill>
              </a:rPr>
              <a:t>який:</a:t>
            </a:r>
          </a:p>
          <a:p>
            <a:pPr lvl="0" indent="357188" algn="just" fontAlgn="base"/>
            <a:r>
              <a:rPr lang="ru-RU" sz="2800" dirty="0" smtClean="0">
                <a:solidFill>
                  <a:srgbClr val="FF0000"/>
                </a:solidFill>
              </a:rPr>
              <a:t>1) </a:t>
            </a:r>
            <a:r>
              <a:rPr lang="ru-RU" sz="2800" dirty="0" smtClean="0">
                <a:solidFill>
                  <a:srgbClr val="7030A0"/>
                </a:solidFill>
              </a:rPr>
              <a:t>має </a:t>
            </a:r>
            <a:r>
              <a:rPr lang="ru-RU" sz="2800" dirty="0">
                <a:solidFill>
                  <a:srgbClr val="7030A0"/>
                </a:solidFill>
              </a:rPr>
              <a:t>вищу освіту та стаж роботи в галузі права або досвід роботи у законодавчому та/або правоохоронному органі не менше п’яти років;</a:t>
            </a:r>
          </a:p>
          <a:p>
            <a:pPr lvl="0" indent="357188" algn="just" fontAlgn="base"/>
            <a:r>
              <a:rPr lang="ru-RU" sz="2800" dirty="0" smtClean="0">
                <a:solidFill>
                  <a:srgbClr val="FF0000"/>
                </a:solidFill>
              </a:rPr>
              <a:t>2) </a:t>
            </a:r>
            <a:r>
              <a:rPr lang="ru-RU" sz="2800" dirty="0" smtClean="0">
                <a:solidFill>
                  <a:srgbClr val="7030A0"/>
                </a:solidFill>
              </a:rPr>
              <a:t>володіє </a:t>
            </a:r>
            <a:r>
              <a:rPr lang="ru-RU" sz="2800" dirty="0">
                <a:solidFill>
                  <a:srgbClr val="7030A0"/>
                </a:solidFill>
              </a:rPr>
              <a:t>державною мовою;</a:t>
            </a:r>
          </a:p>
          <a:p>
            <a:pPr lvl="0" indent="357188" algn="just" fontAlgn="base"/>
            <a:r>
              <a:rPr lang="ru-RU" sz="2800" dirty="0" smtClean="0">
                <a:solidFill>
                  <a:srgbClr val="FF0000"/>
                </a:solidFill>
              </a:rPr>
              <a:t>3) </a:t>
            </a:r>
            <a:r>
              <a:rPr lang="ru-RU" sz="2800" dirty="0" smtClean="0">
                <a:solidFill>
                  <a:srgbClr val="7030A0"/>
                </a:solidFill>
              </a:rPr>
              <a:t>має </a:t>
            </a:r>
            <a:r>
              <a:rPr lang="ru-RU" sz="2800" dirty="0">
                <a:solidFill>
                  <a:srgbClr val="7030A0"/>
                </a:solidFill>
              </a:rPr>
              <a:t>високі морально-ділові, професійні якості та організаторські здібності;</a:t>
            </a:r>
          </a:p>
          <a:p>
            <a:pPr lvl="0" indent="357188" algn="just" fontAlgn="base"/>
            <a:r>
              <a:rPr lang="ru-RU" sz="2800" dirty="0" smtClean="0">
                <a:solidFill>
                  <a:srgbClr val="FF0000"/>
                </a:solidFill>
              </a:rPr>
              <a:t>4) </a:t>
            </a:r>
            <a:r>
              <a:rPr lang="ru-RU" sz="2800" dirty="0" smtClean="0">
                <a:solidFill>
                  <a:srgbClr val="7030A0"/>
                </a:solidFill>
              </a:rPr>
              <a:t>та </a:t>
            </a:r>
            <a:r>
              <a:rPr lang="ru-RU" sz="2800" dirty="0">
                <a:solidFill>
                  <a:srgbClr val="7030A0"/>
                </a:solidFill>
              </a:rPr>
              <a:t>стосовно якого відсутні обставини, передбачені </a:t>
            </a:r>
            <a:r>
              <a:rPr lang="ru-RU" sz="2800" dirty="0" smtClean="0">
                <a:solidFill>
                  <a:srgbClr val="7030A0"/>
                </a:solidFill>
              </a:rPr>
              <a:t>частиною шостою</a:t>
            </a:r>
            <a:r>
              <a:rPr lang="ru-RU" sz="2800" dirty="0">
                <a:solidFill>
                  <a:srgbClr val="7030A0"/>
                </a:solidFill>
              </a:rPr>
              <a:t> </a:t>
            </a:r>
            <a:r>
              <a:rPr lang="ru-RU" sz="2800" dirty="0" err="1" smtClean="0">
                <a:solidFill>
                  <a:srgbClr val="7030A0"/>
                </a:solidFill>
              </a:rPr>
              <a:t>статті</a:t>
            </a:r>
            <a:r>
              <a:rPr lang="ru-RU" sz="2800" dirty="0" smtClean="0">
                <a:solidFill>
                  <a:srgbClr val="7030A0"/>
                </a:solidFill>
              </a:rPr>
              <a:t> 27 Закону </a:t>
            </a:r>
            <a:r>
              <a:rPr lang="ru-RU" sz="2800" dirty="0" err="1" smtClean="0">
                <a:solidFill>
                  <a:srgbClr val="7030A0"/>
                </a:solidFill>
              </a:rPr>
              <a:t>України</a:t>
            </a:r>
            <a:r>
              <a:rPr lang="ru-RU" sz="2800" dirty="0" smtClean="0">
                <a:solidFill>
                  <a:srgbClr val="7030A0"/>
                </a:solidFill>
              </a:rPr>
              <a:t> « Про прокуратуру» </a:t>
            </a:r>
            <a:endParaRPr lang="ru-RU" sz="2800" dirty="0">
              <a:solidFill>
                <a:srgbClr val="7030A0"/>
              </a:solidFill>
            </a:endParaRPr>
          </a:p>
        </p:txBody>
      </p:sp>
    </p:spTree>
    <p:extLst>
      <p:ext uri="{BB962C8B-B14F-4D97-AF65-F5344CB8AC3E}">
        <p14:creationId xmlns:p14="http://schemas.microsoft.com/office/powerpoint/2010/main" val="91877758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764704"/>
            <a:ext cx="8424936" cy="4401205"/>
          </a:xfrm>
          <a:prstGeom prst="rect">
            <a:avLst/>
          </a:prstGeom>
        </p:spPr>
        <p:txBody>
          <a:bodyPr wrap="square">
            <a:spAutoFit/>
          </a:bodyPr>
          <a:lstStyle/>
          <a:p>
            <a:pPr indent="357188" algn="just" fontAlgn="base"/>
            <a:r>
              <a:rPr lang="ru-RU" sz="2800" b="1" dirty="0">
                <a:solidFill>
                  <a:srgbClr val="7030A0"/>
                </a:solidFill>
              </a:rPr>
              <a:t>Не може бути призначена на посаду прокурора особа, яка:</a:t>
            </a:r>
          </a:p>
          <a:p>
            <a:pPr indent="357188" algn="just" fontAlgn="base"/>
            <a:r>
              <a:rPr lang="ru-RU" sz="2800" dirty="0">
                <a:solidFill>
                  <a:srgbClr val="002060"/>
                </a:solidFill>
              </a:rPr>
              <a:t>1) визнана судом обмежено дієздатною або недієздатною;</a:t>
            </a:r>
          </a:p>
          <a:p>
            <a:pPr indent="357188" algn="just" fontAlgn="base"/>
            <a:r>
              <a:rPr lang="ru-RU" sz="2800" dirty="0">
                <a:solidFill>
                  <a:srgbClr val="002060"/>
                </a:solidFill>
              </a:rPr>
              <a:t>2) має захворювання, що перешкоджає виконанню обов’язків прокурора;</a:t>
            </a:r>
          </a:p>
          <a:p>
            <a:pPr indent="357188" algn="just"/>
            <a:r>
              <a:rPr lang="uk-UA" sz="2800" dirty="0">
                <a:solidFill>
                  <a:srgbClr val="002060"/>
                </a:solidFill>
              </a:rPr>
              <a:t>3) має незняту чи непогашену судимість або на яку накладалося адміністративне стягнення за вчинення корупційного правопорушення </a:t>
            </a:r>
            <a:r>
              <a:rPr lang="uk-UA" sz="2800" dirty="0">
                <a:solidFill>
                  <a:srgbClr val="7030A0"/>
                </a:solidFill>
              </a:rPr>
              <a:t>(ч. 6 </a:t>
            </a:r>
            <a:r>
              <a:rPr lang="uk-UA" sz="2800" dirty="0" smtClean="0">
                <a:solidFill>
                  <a:srgbClr val="7030A0"/>
                </a:solidFill>
              </a:rPr>
              <a:t>   ст</a:t>
            </a:r>
            <a:r>
              <a:rPr lang="uk-UA" sz="2800" dirty="0">
                <a:solidFill>
                  <a:srgbClr val="7030A0"/>
                </a:solidFill>
              </a:rPr>
              <a:t>. 27 Закону</a:t>
            </a:r>
            <a:r>
              <a:rPr lang="uk-UA" sz="2800" dirty="0" smtClean="0">
                <a:solidFill>
                  <a:srgbClr val="7030A0"/>
                </a:solidFill>
              </a:rPr>
              <a:t>)</a:t>
            </a:r>
            <a:r>
              <a:rPr lang="uk-UA" sz="2800" b="1" dirty="0" smtClean="0">
                <a:solidFill>
                  <a:srgbClr val="7030A0"/>
                </a:solidFill>
              </a:rPr>
              <a:t> </a:t>
            </a:r>
            <a:endParaRPr lang="ru-RU" sz="2800" dirty="0">
              <a:solidFill>
                <a:srgbClr val="7030A0"/>
              </a:solidFill>
            </a:endParaRPr>
          </a:p>
        </p:txBody>
      </p:sp>
    </p:spTree>
    <p:extLst>
      <p:ext uri="{BB962C8B-B14F-4D97-AF65-F5344CB8AC3E}">
        <p14:creationId xmlns:p14="http://schemas.microsoft.com/office/powerpoint/2010/main" val="1598026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79512" y="548680"/>
            <a:ext cx="8541568" cy="5256584"/>
          </a:xfrm>
        </p:spPr>
        <p:txBody>
          <a:bodyPr>
            <a:noAutofit/>
          </a:bodyPr>
          <a:lstStyle/>
          <a:p>
            <a:pPr algn="ctr" fontAlgn="base"/>
            <a:r>
              <a:rPr lang="uk-UA" sz="2600" b="1" i="1" dirty="0" smtClean="0">
                <a:solidFill>
                  <a:srgbClr val="002060"/>
                </a:solidFill>
              </a:rPr>
              <a:t>Повноваження прокурора припиняються у зв’язку з:</a:t>
            </a:r>
            <a:endParaRPr lang="uk-UA" sz="2600" dirty="0" smtClean="0">
              <a:solidFill>
                <a:srgbClr val="002060"/>
              </a:solidFill>
            </a:endParaRPr>
          </a:p>
          <a:p>
            <a:pPr marL="0" indent="715963" algn="just" fontAlgn="base"/>
            <a:r>
              <a:rPr lang="uk-UA" sz="2600" dirty="0" smtClean="0">
                <a:solidFill>
                  <a:srgbClr val="0070C0"/>
                </a:solidFill>
              </a:rPr>
              <a:t>1) </a:t>
            </a:r>
            <a:r>
              <a:rPr lang="uk-UA" sz="2600" dirty="0" smtClean="0">
                <a:solidFill>
                  <a:srgbClr val="7030A0"/>
                </a:solidFill>
              </a:rPr>
              <a:t>досягненням шістдесяти п’яти років;</a:t>
            </a:r>
          </a:p>
          <a:p>
            <a:pPr marL="0" indent="715963" algn="just" fontAlgn="base"/>
            <a:r>
              <a:rPr lang="uk-UA" sz="2600" dirty="0" smtClean="0">
                <a:solidFill>
                  <a:srgbClr val="0070C0"/>
                </a:solidFill>
              </a:rPr>
              <a:t>2) </a:t>
            </a:r>
            <a:r>
              <a:rPr lang="uk-UA" sz="2600" dirty="0" smtClean="0">
                <a:solidFill>
                  <a:srgbClr val="7030A0"/>
                </a:solidFill>
              </a:rPr>
              <a:t>смертю;</a:t>
            </a:r>
          </a:p>
          <a:p>
            <a:pPr marL="0" indent="715963" algn="just" fontAlgn="base"/>
            <a:r>
              <a:rPr lang="uk-UA" sz="2600" dirty="0" smtClean="0">
                <a:solidFill>
                  <a:srgbClr val="0070C0"/>
                </a:solidFill>
              </a:rPr>
              <a:t>3) </a:t>
            </a:r>
            <a:r>
              <a:rPr lang="uk-UA" sz="2600" dirty="0" smtClean="0">
                <a:solidFill>
                  <a:srgbClr val="7030A0"/>
                </a:solidFill>
              </a:rPr>
              <a:t>визнанням його безвісно відсутнім або оголошенням померлим;</a:t>
            </a:r>
          </a:p>
          <a:p>
            <a:pPr marL="0" indent="715963" algn="just" fontAlgn="base"/>
            <a:r>
              <a:rPr lang="uk-UA" sz="2600" dirty="0" smtClean="0">
                <a:solidFill>
                  <a:srgbClr val="0070C0"/>
                </a:solidFill>
              </a:rPr>
              <a:t>4) </a:t>
            </a:r>
            <a:r>
              <a:rPr lang="uk-UA" sz="2600" dirty="0" smtClean="0">
                <a:solidFill>
                  <a:srgbClr val="7030A0"/>
                </a:solidFill>
              </a:rPr>
              <a:t>рішенням Кваліфікаційно-дисциплінарної комісії прокурорів про неможливість подальшого перебування особи на посаді прокурора.</a:t>
            </a:r>
          </a:p>
          <a:p>
            <a:pPr marL="0" indent="715963" algn="just"/>
            <a:r>
              <a:rPr lang="uk-UA" sz="2600" dirty="0" smtClean="0">
                <a:solidFill>
                  <a:srgbClr val="7030A0"/>
                </a:solidFill>
              </a:rPr>
              <a:t>Особа, звільнена з посади Генерального прокурора України, звільняється з посади прокурора з підстав, визначених пунктами 1-3, 5-7 частини першої статті 51 Закону України «Про прокуратуру» </a:t>
            </a:r>
            <a:endParaRPr lang="uk-UA" sz="2600" dirty="0">
              <a:solidFill>
                <a:srgbClr val="7030A0"/>
              </a:solidFill>
            </a:endParaRPr>
          </a:p>
        </p:txBody>
      </p:sp>
    </p:spTree>
    <p:extLst>
      <p:ext uri="{BB962C8B-B14F-4D97-AF65-F5344CB8AC3E}">
        <p14:creationId xmlns:p14="http://schemas.microsoft.com/office/powerpoint/2010/main" val="3493351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177255"/>
            <a:ext cx="8640960" cy="6494085"/>
          </a:xfrm>
          <a:prstGeom prst="rect">
            <a:avLst/>
          </a:prstGeom>
        </p:spPr>
        <p:txBody>
          <a:bodyPr wrap="square">
            <a:spAutoFit/>
          </a:bodyPr>
          <a:lstStyle/>
          <a:p>
            <a:pPr indent="1071563" algn="ctr"/>
            <a:r>
              <a:rPr lang="uk-UA" sz="3200" b="1" dirty="0">
                <a:solidFill>
                  <a:srgbClr val="7030A0"/>
                </a:solidFill>
              </a:rPr>
              <a:t>Конституційні функції прокуратури </a:t>
            </a:r>
            <a:r>
              <a:rPr lang="uk-UA" sz="3200" b="1" dirty="0">
                <a:solidFill>
                  <a:srgbClr val="0070C0"/>
                </a:solidFill>
              </a:rPr>
              <a:t>наступні:</a:t>
            </a:r>
            <a:endParaRPr lang="ru-RU" sz="3200" dirty="0">
              <a:solidFill>
                <a:srgbClr val="0070C0"/>
              </a:solidFill>
            </a:endParaRPr>
          </a:p>
          <a:p>
            <a:pPr indent="271463" algn="just" fontAlgn="base">
              <a:tabLst>
                <a:tab pos="1257300" algn="l"/>
              </a:tabLst>
            </a:pPr>
            <a:r>
              <a:rPr lang="ru-RU" sz="3200" b="1" i="1" dirty="0">
                <a:solidFill>
                  <a:srgbClr val="FFC000"/>
                </a:solidFill>
              </a:rPr>
              <a:t>1</a:t>
            </a:r>
            <a:r>
              <a:rPr lang="ru-RU" sz="3200" b="1" i="1" dirty="0">
                <a:solidFill>
                  <a:srgbClr val="FFC000"/>
                </a:solidFill>
                <a:latin typeface="Book Antiqua" pitchFamily="18" charset="0"/>
              </a:rPr>
              <a:t>) </a:t>
            </a:r>
            <a:r>
              <a:rPr lang="ru-RU" sz="3200" b="1" i="1" dirty="0" smtClean="0">
                <a:solidFill>
                  <a:srgbClr val="FFC000"/>
                </a:solidFill>
                <a:latin typeface="Book Antiqua" pitchFamily="18" charset="0"/>
              </a:rPr>
              <a:t>1) </a:t>
            </a:r>
            <a:r>
              <a:rPr lang="ru-RU" sz="3200" b="1" i="1" dirty="0" err="1" smtClean="0">
                <a:solidFill>
                  <a:srgbClr val="0070C0"/>
                </a:solidFill>
                <a:latin typeface="Book Antiqua" pitchFamily="18" charset="0"/>
              </a:rPr>
              <a:t>підтримання</a:t>
            </a:r>
            <a:r>
              <a:rPr lang="ru-RU" sz="3200" b="1" i="1" dirty="0" smtClean="0">
                <a:solidFill>
                  <a:srgbClr val="0070C0"/>
                </a:solidFill>
                <a:latin typeface="Book Antiqua" pitchFamily="18" charset="0"/>
              </a:rPr>
              <a:t> </a:t>
            </a:r>
            <a:r>
              <a:rPr lang="ru-RU" sz="3200" b="1" i="1" dirty="0">
                <a:solidFill>
                  <a:srgbClr val="0070C0"/>
                </a:solidFill>
                <a:latin typeface="Book Antiqua" pitchFamily="18" charset="0"/>
              </a:rPr>
              <a:t>публічного обвинувачення в суді;</a:t>
            </a:r>
            <a:endParaRPr lang="ru-RU" sz="3200" dirty="0">
              <a:solidFill>
                <a:srgbClr val="0070C0"/>
              </a:solidFill>
              <a:latin typeface="Book Antiqua" pitchFamily="18" charset="0"/>
            </a:endParaRPr>
          </a:p>
          <a:p>
            <a:pPr indent="271463" algn="just" fontAlgn="base"/>
            <a:r>
              <a:rPr lang="ru-RU" sz="3200" b="1" i="1" dirty="0">
                <a:solidFill>
                  <a:srgbClr val="FFC000"/>
                </a:solidFill>
                <a:latin typeface="Book Antiqua" pitchFamily="18" charset="0"/>
              </a:rPr>
              <a:t>2) </a:t>
            </a:r>
            <a:r>
              <a:rPr lang="ru-RU" sz="3200" b="1" i="1" dirty="0">
                <a:solidFill>
                  <a:srgbClr val="0070C0"/>
                </a:solidFill>
                <a:latin typeface="Book Antiqua" pitchFamily="18" charset="0"/>
              </a:rPr>
              <a:t>організацію і процесуальне керівництво досудовим розслідуванням, вирішення відповідно до закону інших питань під час кримінального провадження, нагляд за негласними та іншими слідчими і розшуковими діями органів правопорядку;</a:t>
            </a:r>
            <a:endParaRPr lang="ru-RU" sz="3200" dirty="0">
              <a:solidFill>
                <a:srgbClr val="0070C0"/>
              </a:solidFill>
              <a:latin typeface="Book Antiqua" pitchFamily="18" charset="0"/>
            </a:endParaRPr>
          </a:p>
          <a:p>
            <a:pPr indent="271463" algn="just" fontAlgn="base"/>
            <a:r>
              <a:rPr lang="ru-RU" sz="3200" b="1" i="1" dirty="0">
                <a:solidFill>
                  <a:srgbClr val="FFC000"/>
                </a:solidFill>
                <a:latin typeface="Book Antiqua" pitchFamily="18" charset="0"/>
              </a:rPr>
              <a:t>3) </a:t>
            </a:r>
            <a:r>
              <a:rPr lang="ru-RU" sz="3200" b="1" i="1" dirty="0">
                <a:solidFill>
                  <a:srgbClr val="0070C0"/>
                </a:solidFill>
                <a:latin typeface="Book Antiqua" pitchFamily="18" charset="0"/>
              </a:rPr>
              <a:t>представництво інтересів держави в суді у виключних випадках і в порядку, що визначені законом</a:t>
            </a:r>
            <a:r>
              <a:rPr lang="ru-RU" b="1" i="1" dirty="0">
                <a:solidFill>
                  <a:srgbClr val="0070C0"/>
                </a:solidFill>
                <a:latin typeface="Book Antiqua" pitchFamily="18" charset="0"/>
              </a:rPr>
              <a:t>.</a:t>
            </a:r>
            <a:endParaRPr lang="ru-RU" dirty="0">
              <a:solidFill>
                <a:srgbClr val="0070C0"/>
              </a:solidFill>
              <a:latin typeface="Book Antiqua" pitchFamily="18" charset="0"/>
            </a:endParaRPr>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15888"/>
            <a:ext cx="1152525" cy="145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7746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9512" y="302359"/>
            <a:ext cx="8640960" cy="6555641"/>
          </a:xfrm>
          <a:prstGeom prst="rect">
            <a:avLst/>
          </a:prstGeom>
        </p:spPr>
        <p:txBody>
          <a:bodyPr wrap="square">
            <a:spAutoFit/>
          </a:bodyPr>
          <a:lstStyle/>
          <a:p>
            <a:pPr indent="715963" algn="just"/>
            <a:r>
              <a:rPr lang="uk-UA" sz="2800" dirty="0">
                <a:solidFill>
                  <a:srgbClr val="0070C0"/>
                </a:solidFill>
              </a:rPr>
              <a:t>Згідно зі ст. </a:t>
            </a:r>
            <a:r>
              <a:rPr lang="uk-UA" sz="2800" dirty="0" smtClean="0">
                <a:solidFill>
                  <a:srgbClr val="0070C0"/>
                </a:solidFill>
              </a:rPr>
              <a:t>2</a:t>
            </a:r>
            <a:r>
              <a:rPr lang="en-US" sz="2800" dirty="0" smtClean="0">
                <a:solidFill>
                  <a:srgbClr val="0070C0"/>
                </a:solidFill>
              </a:rPr>
              <a:t> </a:t>
            </a:r>
            <a:r>
              <a:rPr lang="uk-UA" sz="2800" dirty="0" smtClean="0">
                <a:solidFill>
                  <a:srgbClr val="0070C0"/>
                </a:solidFill>
              </a:rPr>
              <a:t>Закону </a:t>
            </a:r>
            <a:r>
              <a:rPr lang="uk-UA" sz="2800" dirty="0">
                <a:solidFill>
                  <a:srgbClr val="0070C0"/>
                </a:solidFill>
              </a:rPr>
              <a:t>України </a:t>
            </a:r>
            <a:r>
              <a:rPr lang="uk-UA" sz="2800" dirty="0" smtClean="0">
                <a:solidFill>
                  <a:srgbClr val="0070C0"/>
                </a:solidFill>
              </a:rPr>
              <a:t>«Про прокуратуру» на прокуратуру покладаються </a:t>
            </a:r>
            <a:r>
              <a:rPr lang="uk-UA" sz="2800" dirty="0">
                <a:solidFill>
                  <a:srgbClr val="0070C0"/>
                </a:solidFill>
              </a:rPr>
              <a:t>такі</a:t>
            </a:r>
            <a:r>
              <a:rPr lang="uk-UA" sz="2800" b="1" i="1" dirty="0">
                <a:solidFill>
                  <a:srgbClr val="0070C0"/>
                </a:solidFill>
              </a:rPr>
              <a:t> </a:t>
            </a:r>
            <a:r>
              <a:rPr lang="uk-UA" sz="2800" b="1" i="1" dirty="0">
                <a:solidFill>
                  <a:srgbClr val="FF0000"/>
                </a:solidFill>
              </a:rPr>
              <a:t>функції</a:t>
            </a:r>
            <a:r>
              <a:rPr lang="uk-UA" sz="2800" b="1" i="1" dirty="0" smtClean="0">
                <a:solidFill>
                  <a:srgbClr val="FF0000"/>
                </a:solidFill>
              </a:rPr>
              <a:t>:</a:t>
            </a:r>
          </a:p>
          <a:p>
            <a:pPr lvl="0" indent="357188" algn="just"/>
            <a:r>
              <a:rPr lang="uk-UA" sz="2800" b="1" dirty="0" smtClean="0">
                <a:solidFill>
                  <a:srgbClr val="FFC000"/>
                </a:solidFill>
              </a:rPr>
              <a:t>1) </a:t>
            </a:r>
            <a:r>
              <a:rPr lang="uk-UA" sz="2800" dirty="0" smtClean="0">
                <a:solidFill>
                  <a:srgbClr val="7030A0"/>
                </a:solidFill>
              </a:rPr>
              <a:t>підтримання </a:t>
            </a:r>
            <a:r>
              <a:rPr lang="uk-UA" sz="2800" dirty="0">
                <a:solidFill>
                  <a:srgbClr val="7030A0"/>
                </a:solidFill>
              </a:rPr>
              <a:t>державного обвинувачення в суді;</a:t>
            </a:r>
            <a:endParaRPr lang="ru-RU" sz="2800" dirty="0">
              <a:solidFill>
                <a:srgbClr val="7030A0"/>
              </a:solidFill>
            </a:endParaRPr>
          </a:p>
          <a:p>
            <a:pPr lvl="0" indent="357188" algn="just"/>
            <a:r>
              <a:rPr lang="uk-UA" sz="2800" b="1" dirty="0" smtClean="0">
                <a:solidFill>
                  <a:srgbClr val="FFC000"/>
                </a:solidFill>
              </a:rPr>
              <a:t>2) </a:t>
            </a:r>
            <a:r>
              <a:rPr lang="uk-UA" sz="2800" dirty="0" smtClean="0">
                <a:solidFill>
                  <a:srgbClr val="7030A0"/>
                </a:solidFill>
              </a:rPr>
              <a:t>представництво </a:t>
            </a:r>
            <a:r>
              <a:rPr lang="uk-UA" sz="2800" dirty="0">
                <a:solidFill>
                  <a:srgbClr val="7030A0"/>
                </a:solidFill>
              </a:rPr>
              <a:t>інтересів громадянина або держави в суді у випадках визначених законом;</a:t>
            </a:r>
            <a:endParaRPr lang="ru-RU" sz="2800" dirty="0">
              <a:solidFill>
                <a:srgbClr val="7030A0"/>
              </a:solidFill>
            </a:endParaRPr>
          </a:p>
          <a:p>
            <a:pPr lvl="0" indent="357188" algn="just"/>
            <a:r>
              <a:rPr lang="uk-UA" sz="2800" b="1" dirty="0" smtClean="0">
                <a:solidFill>
                  <a:srgbClr val="FFC000"/>
                </a:solidFill>
              </a:rPr>
              <a:t>3) </a:t>
            </a:r>
            <a:r>
              <a:rPr lang="uk-UA" sz="2800" dirty="0" smtClean="0">
                <a:solidFill>
                  <a:srgbClr val="7030A0"/>
                </a:solidFill>
              </a:rPr>
              <a:t>нагляд </a:t>
            </a:r>
            <a:r>
              <a:rPr lang="uk-UA" sz="2800" dirty="0">
                <a:solidFill>
                  <a:srgbClr val="7030A0"/>
                </a:solidFill>
              </a:rPr>
              <a:t>за додержанням законів органами, що проводять оперативно-розшукову діяльність, дізнання, досудове слідство;</a:t>
            </a:r>
            <a:endParaRPr lang="ru-RU" sz="2800" dirty="0">
              <a:solidFill>
                <a:srgbClr val="7030A0"/>
              </a:solidFill>
            </a:endParaRPr>
          </a:p>
          <a:p>
            <a:pPr lvl="0" indent="357188" algn="just"/>
            <a:r>
              <a:rPr lang="ru-RU" sz="2800" b="1" dirty="0" smtClean="0">
                <a:solidFill>
                  <a:srgbClr val="FFC000"/>
                </a:solidFill>
              </a:rPr>
              <a:t>4) </a:t>
            </a:r>
            <a:r>
              <a:rPr lang="ru-RU" sz="2800" dirty="0" smtClean="0">
                <a:solidFill>
                  <a:srgbClr val="7030A0"/>
                </a:solidFill>
              </a:rPr>
              <a:t>нагляд </a:t>
            </a:r>
            <a:r>
              <a:rPr lang="ru-RU" sz="2800" dirty="0">
                <a:solidFill>
                  <a:srgbClr val="7030A0"/>
                </a:solidFill>
              </a:rPr>
              <a:t>за додержанням законів при виконанні судових рішень у кримінальних справах, а також при застосуванні інших заходів примусового характеру, пов’язаних з обмеженням особистої свободи </a:t>
            </a:r>
            <a:r>
              <a:rPr lang="ru-RU" sz="2800" dirty="0" smtClean="0">
                <a:solidFill>
                  <a:srgbClr val="7030A0"/>
                </a:solidFill>
              </a:rPr>
              <a:t>громадян</a:t>
            </a:r>
            <a:r>
              <a:rPr lang="uk-UA" sz="2800" dirty="0" smtClean="0">
                <a:solidFill>
                  <a:srgbClr val="7030A0"/>
                </a:solidFill>
              </a:rPr>
              <a:t> </a:t>
            </a:r>
            <a:endParaRPr lang="ru-RU" sz="2800" dirty="0">
              <a:solidFill>
                <a:srgbClr val="7030A0"/>
              </a:solidFill>
            </a:endParaRPr>
          </a:p>
        </p:txBody>
      </p:sp>
    </p:spTree>
    <p:extLst>
      <p:ext uri="{BB962C8B-B14F-4D97-AF65-F5344CB8AC3E}">
        <p14:creationId xmlns:p14="http://schemas.microsoft.com/office/powerpoint/2010/main" val="523172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340768"/>
            <a:ext cx="8568952" cy="2185214"/>
          </a:xfrm>
          <a:prstGeom prst="rect">
            <a:avLst/>
          </a:prstGeom>
        </p:spPr>
        <p:txBody>
          <a:bodyPr wrap="square">
            <a:spAutoFit/>
          </a:bodyPr>
          <a:lstStyle/>
          <a:p>
            <a:pPr indent="715963" algn="just"/>
            <a:endParaRPr lang="uk-UA" sz="2400" b="1" i="1" dirty="0" smtClean="0">
              <a:solidFill>
                <a:srgbClr val="002060"/>
              </a:solidFill>
            </a:endParaRPr>
          </a:p>
          <a:p>
            <a:pPr indent="715963" algn="just"/>
            <a:r>
              <a:rPr lang="uk-UA" sz="2800" b="1" i="1" dirty="0" smtClean="0">
                <a:solidFill>
                  <a:srgbClr val="0070C0"/>
                </a:solidFill>
              </a:rPr>
              <a:t>Засади </a:t>
            </a:r>
            <a:r>
              <a:rPr lang="uk-UA" sz="2800" b="1" i="1" dirty="0">
                <a:solidFill>
                  <a:srgbClr val="0070C0"/>
                </a:solidFill>
              </a:rPr>
              <a:t>діяльності прокуратури </a:t>
            </a:r>
            <a:r>
              <a:rPr lang="uk-UA" sz="2800" dirty="0">
                <a:solidFill>
                  <a:srgbClr val="002060"/>
                </a:solidFill>
              </a:rPr>
              <a:t>– </a:t>
            </a:r>
            <a:r>
              <a:rPr lang="uk-UA" sz="2800" i="1" dirty="0">
                <a:solidFill>
                  <a:srgbClr val="7030A0"/>
                </a:solidFill>
              </a:rPr>
              <a:t>це керівні положення, які визначають найбільш істотні риси й ознаки діяльності органів прокуратури й основні вимоги, що ставляться до </a:t>
            </a:r>
            <a:r>
              <a:rPr lang="uk-UA" sz="2800" i="1" dirty="0" smtClean="0">
                <a:solidFill>
                  <a:srgbClr val="7030A0"/>
                </a:solidFill>
              </a:rPr>
              <a:t>неї.</a:t>
            </a:r>
            <a:endParaRPr lang="ru-RU" sz="2800" dirty="0">
              <a:solidFill>
                <a:srgbClr val="7030A0"/>
              </a:solidFill>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9706" y="188640"/>
            <a:ext cx="895350"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835876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8640"/>
            <a:ext cx="8712968" cy="6924973"/>
          </a:xfrm>
          <a:prstGeom prst="rect">
            <a:avLst/>
          </a:prstGeom>
        </p:spPr>
        <p:txBody>
          <a:bodyPr wrap="square">
            <a:spAutoFit/>
          </a:bodyPr>
          <a:lstStyle/>
          <a:p>
            <a:pPr indent="625475" algn="ctr"/>
            <a:r>
              <a:rPr lang="uk-UA" sz="2800" b="1" i="1" dirty="0" smtClean="0">
                <a:solidFill>
                  <a:srgbClr val="0070C0"/>
                </a:solidFill>
              </a:rPr>
              <a:t>Діяльність </a:t>
            </a:r>
            <a:r>
              <a:rPr lang="uk-UA" sz="2800" b="1" i="1" dirty="0">
                <a:solidFill>
                  <a:srgbClr val="0070C0"/>
                </a:solidFill>
              </a:rPr>
              <a:t>прокуратури ґрунтується на засадах:</a:t>
            </a:r>
            <a:r>
              <a:rPr lang="uk-UA" sz="2800" b="1" dirty="0">
                <a:solidFill>
                  <a:srgbClr val="0070C0"/>
                </a:solidFill>
              </a:rPr>
              <a:t> </a:t>
            </a:r>
            <a:endParaRPr lang="uk-UA" sz="2800" b="1" dirty="0" smtClean="0">
              <a:solidFill>
                <a:srgbClr val="0070C0"/>
              </a:solidFill>
            </a:endParaRPr>
          </a:p>
          <a:p>
            <a:pPr indent="625475" algn="just"/>
            <a:r>
              <a:rPr lang="uk-UA" sz="2800" b="1" dirty="0" smtClean="0">
                <a:solidFill>
                  <a:srgbClr val="FFC000"/>
                </a:solidFill>
              </a:rPr>
              <a:t>1)</a:t>
            </a:r>
            <a:r>
              <a:rPr lang="uk-UA" sz="2800" dirty="0" smtClean="0">
                <a:solidFill>
                  <a:srgbClr val="FFC000"/>
                </a:solidFill>
              </a:rPr>
              <a:t> </a:t>
            </a:r>
            <a:r>
              <a:rPr lang="uk-UA" sz="2800" dirty="0" smtClean="0">
                <a:solidFill>
                  <a:srgbClr val="7030A0"/>
                </a:solidFill>
              </a:rPr>
              <a:t>верховенства </a:t>
            </a:r>
            <a:r>
              <a:rPr lang="uk-UA" sz="2800" dirty="0">
                <a:solidFill>
                  <a:srgbClr val="7030A0"/>
                </a:solidFill>
              </a:rPr>
              <a:t>права та визнання людини, її життя і здоров’я, честі і гідності, недоторканності і безпеки найвищою соціальною цінністю; </a:t>
            </a:r>
            <a:endParaRPr lang="uk-UA" sz="2800" dirty="0" smtClean="0">
              <a:solidFill>
                <a:srgbClr val="7030A0"/>
              </a:solidFill>
            </a:endParaRPr>
          </a:p>
          <a:p>
            <a:pPr indent="625475" algn="just"/>
            <a:r>
              <a:rPr lang="uk-UA" sz="2800" b="1" dirty="0" smtClean="0">
                <a:solidFill>
                  <a:srgbClr val="FFC000"/>
                </a:solidFill>
              </a:rPr>
              <a:t>2</a:t>
            </a:r>
            <a:r>
              <a:rPr lang="uk-UA" sz="2800" b="1" dirty="0">
                <a:solidFill>
                  <a:srgbClr val="FFC000"/>
                </a:solidFill>
              </a:rPr>
              <a:t>)</a:t>
            </a:r>
            <a:r>
              <a:rPr lang="uk-UA" sz="2800" dirty="0">
                <a:solidFill>
                  <a:srgbClr val="7030A0"/>
                </a:solidFill>
              </a:rPr>
              <a:t> законності, справедливості, неупередженості та об’єктивності; </a:t>
            </a:r>
            <a:endParaRPr lang="uk-UA" sz="2800" dirty="0" smtClean="0">
              <a:solidFill>
                <a:srgbClr val="7030A0"/>
              </a:solidFill>
            </a:endParaRPr>
          </a:p>
          <a:p>
            <a:pPr indent="625475" algn="just"/>
            <a:r>
              <a:rPr lang="uk-UA" sz="2800" b="1" dirty="0" smtClean="0">
                <a:solidFill>
                  <a:srgbClr val="FFC000"/>
                </a:solidFill>
              </a:rPr>
              <a:t>3</a:t>
            </a:r>
            <a:r>
              <a:rPr lang="uk-UA" sz="2800" b="1" dirty="0">
                <a:solidFill>
                  <a:srgbClr val="FFC000"/>
                </a:solidFill>
              </a:rPr>
              <a:t>)</a:t>
            </a:r>
            <a:r>
              <a:rPr lang="uk-UA" sz="2800" dirty="0">
                <a:solidFill>
                  <a:srgbClr val="FFC000"/>
                </a:solidFill>
              </a:rPr>
              <a:t> </a:t>
            </a:r>
            <a:r>
              <a:rPr lang="uk-UA" sz="2800" dirty="0">
                <a:solidFill>
                  <a:srgbClr val="7030A0"/>
                </a:solidFill>
              </a:rPr>
              <a:t>територіальності; </a:t>
            </a:r>
            <a:endParaRPr lang="uk-UA" sz="2800" dirty="0" smtClean="0">
              <a:solidFill>
                <a:srgbClr val="7030A0"/>
              </a:solidFill>
            </a:endParaRPr>
          </a:p>
          <a:p>
            <a:pPr indent="625475" algn="just"/>
            <a:r>
              <a:rPr lang="uk-UA" sz="2800" b="1" dirty="0" smtClean="0">
                <a:solidFill>
                  <a:srgbClr val="FFC000"/>
                </a:solidFill>
              </a:rPr>
              <a:t>4</a:t>
            </a:r>
            <a:r>
              <a:rPr lang="uk-UA" sz="2800" b="1" dirty="0">
                <a:solidFill>
                  <a:srgbClr val="FFC000"/>
                </a:solidFill>
              </a:rPr>
              <a:t>)</a:t>
            </a:r>
            <a:r>
              <a:rPr lang="uk-UA" sz="2800" dirty="0">
                <a:solidFill>
                  <a:srgbClr val="FFC000"/>
                </a:solidFill>
              </a:rPr>
              <a:t> </a:t>
            </a:r>
            <a:r>
              <a:rPr lang="uk-UA" sz="2800" dirty="0">
                <a:solidFill>
                  <a:srgbClr val="7030A0"/>
                </a:solidFill>
              </a:rPr>
              <a:t>презумпції невинуватості; </a:t>
            </a:r>
            <a:endParaRPr lang="uk-UA" sz="2800" dirty="0" smtClean="0">
              <a:solidFill>
                <a:srgbClr val="7030A0"/>
              </a:solidFill>
            </a:endParaRPr>
          </a:p>
          <a:p>
            <a:pPr indent="625475" algn="just"/>
            <a:r>
              <a:rPr lang="uk-UA" sz="2800" b="1" dirty="0" smtClean="0">
                <a:solidFill>
                  <a:srgbClr val="FFC000"/>
                </a:solidFill>
              </a:rPr>
              <a:t>5</a:t>
            </a:r>
            <a:r>
              <a:rPr lang="uk-UA" sz="2800" b="1" dirty="0">
                <a:solidFill>
                  <a:srgbClr val="FFC000"/>
                </a:solidFill>
              </a:rPr>
              <a:t>)</a:t>
            </a:r>
            <a:r>
              <a:rPr lang="uk-UA" sz="2800" dirty="0">
                <a:solidFill>
                  <a:srgbClr val="FFC000"/>
                </a:solidFill>
              </a:rPr>
              <a:t> </a:t>
            </a:r>
            <a:r>
              <a:rPr lang="uk-UA" sz="2800" dirty="0">
                <a:solidFill>
                  <a:srgbClr val="7030A0"/>
                </a:solidFill>
              </a:rPr>
              <a:t>незалежності прокурорів, що передбачає існування гарантій від незаконного політичного, матеріального чи іншого впливу на прокурора щодо прийняття ним рішень при виконанні службових обов’язків; </a:t>
            </a:r>
            <a:endParaRPr lang="uk-UA" sz="2800" dirty="0" smtClean="0">
              <a:solidFill>
                <a:srgbClr val="7030A0"/>
              </a:solidFill>
            </a:endParaRPr>
          </a:p>
          <a:p>
            <a:pPr indent="625475" algn="just"/>
            <a:r>
              <a:rPr lang="uk-UA" sz="2800" b="1" dirty="0">
                <a:solidFill>
                  <a:srgbClr val="FFC000"/>
                </a:solidFill>
              </a:rPr>
              <a:t>6) </a:t>
            </a:r>
            <a:r>
              <a:rPr lang="uk-UA" sz="2800" dirty="0">
                <a:solidFill>
                  <a:srgbClr val="7030A0"/>
                </a:solidFill>
              </a:rPr>
              <a:t>політичної нейтральності прокуратури; </a:t>
            </a:r>
          </a:p>
          <a:p>
            <a:pPr indent="625475" algn="just"/>
            <a:endParaRPr lang="uk-UA" sz="2400" dirty="0" smtClean="0">
              <a:solidFill>
                <a:srgbClr val="7030A0"/>
              </a:solidFill>
            </a:endParaRPr>
          </a:p>
        </p:txBody>
      </p:sp>
    </p:spTree>
    <p:extLst>
      <p:ext uri="{BB962C8B-B14F-4D97-AF65-F5344CB8AC3E}">
        <p14:creationId xmlns:p14="http://schemas.microsoft.com/office/powerpoint/2010/main" val="1654863018"/>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1876</TotalTime>
  <Words>3131</Words>
  <Application>Microsoft Office PowerPoint</Application>
  <PresentationFormat>Экран (4:3)</PresentationFormat>
  <Paragraphs>299</Paragraphs>
  <Slides>57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57</vt:i4>
      </vt:variant>
    </vt:vector>
  </HeadingPairs>
  <TitlesOfParts>
    <vt:vector size="58" baseType="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User</cp:lastModifiedBy>
  <cp:revision>183</cp:revision>
  <dcterms:created xsi:type="dcterms:W3CDTF">2009-12-09T15:01:49Z</dcterms:created>
  <dcterms:modified xsi:type="dcterms:W3CDTF">2018-11-25T02:13:18Z</dcterms:modified>
</cp:coreProperties>
</file>