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04" r:id="rId1"/>
  </p:sldMasterIdLst>
  <p:notesMasterIdLst>
    <p:notesMasterId r:id="rId33"/>
  </p:notesMasterIdLst>
  <p:sldIdLst>
    <p:sldId id="257" r:id="rId2"/>
    <p:sldId id="263" r:id="rId3"/>
    <p:sldId id="264" r:id="rId4"/>
    <p:sldId id="265" r:id="rId5"/>
    <p:sldId id="267" r:id="rId6"/>
    <p:sldId id="295" r:id="rId7"/>
    <p:sldId id="296" r:id="rId8"/>
    <p:sldId id="340" r:id="rId9"/>
    <p:sldId id="298" r:id="rId10"/>
    <p:sldId id="299" r:id="rId11"/>
    <p:sldId id="361" r:id="rId12"/>
    <p:sldId id="362" r:id="rId13"/>
    <p:sldId id="364" r:id="rId14"/>
    <p:sldId id="363" r:id="rId15"/>
    <p:sldId id="278" r:id="rId16"/>
    <p:sldId id="301" r:id="rId17"/>
    <p:sldId id="300" r:id="rId18"/>
    <p:sldId id="360" r:id="rId19"/>
    <p:sldId id="365" r:id="rId20"/>
    <p:sldId id="303" r:id="rId21"/>
    <p:sldId id="304" r:id="rId22"/>
    <p:sldId id="366" r:id="rId23"/>
    <p:sldId id="367" r:id="rId24"/>
    <p:sldId id="368" r:id="rId25"/>
    <p:sldId id="370" r:id="rId26"/>
    <p:sldId id="372" r:id="rId27"/>
    <p:sldId id="373" r:id="rId28"/>
    <p:sldId id="374" r:id="rId29"/>
    <p:sldId id="375" r:id="rId30"/>
    <p:sldId id="376" r:id="rId31"/>
    <p:sldId id="377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13AA218-2080-4D33-9AEC-D71F4DFFF467}">
          <p14:sldIdLst>
            <p14:sldId id="257"/>
            <p14:sldId id="263"/>
            <p14:sldId id="264"/>
            <p14:sldId id="265"/>
            <p14:sldId id="267"/>
            <p14:sldId id="295"/>
            <p14:sldId id="296"/>
            <p14:sldId id="340"/>
            <p14:sldId id="298"/>
            <p14:sldId id="299"/>
            <p14:sldId id="361"/>
            <p14:sldId id="362"/>
            <p14:sldId id="364"/>
            <p14:sldId id="363"/>
            <p14:sldId id="278"/>
            <p14:sldId id="301"/>
            <p14:sldId id="300"/>
            <p14:sldId id="360"/>
            <p14:sldId id="365"/>
            <p14:sldId id="303"/>
            <p14:sldId id="304"/>
            <p14:sldId id="366"/>
            <p14:sldId id="367"/>
            <p14:sldId id="368"/>
          </p14:sldIdLst>
        </p14:section>
        <p14:section name="Раздел без заголовка" id="{9B1692FF-B0C4-4AFC-B3AC-438D3D92C247}">
          <p14:sldIdLst>
            <p14:sldId id="370"/>
            <p14:sldId id="372"/>
            <p14:sldId id="373"/>
            <p14:sldId id="374"/>
            <p14:sldId id="375"/>
            <p14:sldId id="376"/>
            <p14:sldId id="3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0" autoAdjust="0"/>
    <p:restoredTop sz="86410" autoAdjust="0"/>
  </p:normalViewPr>
  <p:slideViewPr>
    <p:cSldViewPr>
      <p:cViewPr varScale="1">
        <p:scale>
          <a:sx n="83" d="100"/>
          <a:sy n="83" d="100"/>
        </p:scale>
        <p:origin x="38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3AEB05-A88E-4E4E-8B60-E44B8C448492}" type="datetimeFigureOut">
              <a:rPr lang="ru-RU" smtClean="0"/>
              <a:t>30.10.2018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1B6E1-E0D3-465D-B802-E1CC55F0C8B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0024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670A-81F3-49CA-9501-FD69A4F6328B}" type="datetimeFigureOut">
              <a:rPr lang="ru-RU" smtClean="0"/>
              <a:pPr/>
              <a:t>30.10.2018</a:t>
            </a:fld>
            <a:endParaRPr lang="ru-RU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9698-F235-41AE-8B48-C153F8A654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670A-81F3-49CA-9501-FD69A4F6328B}" type="datetimeFigureOut">
              <a:rPr lang="ru-RU" smtClean="0"/>
              <a:pPr/>
              <a:t>30.10.2018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9698-F235-41AE-8B48-C153F8A654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670A-81F3-49CA-9501-FD69A4F6328B}" type="datetimeFigureOut">
              <a:rPr lang="ru-RU" smtClean="0"/>
              <a:pPr/>
              <a:t>30.10.2018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9698-F235-41AE-8B48-C153F8A654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670A-81F3-49CA-9501-FD69A4F6328B}" type="datetimeFigureOut">
              <a:rPr lang="ru-RU" smtClean="0"/>
              <a:pPr/>
              <a:t>30.10.2018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9698-F235-41AE-8B48-C153F8A654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670A-81F3-49CA-9501-FD69A4F6328B}" type="datetimeFigureOut">
              <a:rPr lang="ru-RU" smtClean="0"/>
              <a:pPr/>
              <a:t>30.10.2018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9698-F235-41AE-8B48-C153F8A654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670A-81F3-49CA-9501-FD69A4F6328B}" type="datetimeFigureOut">
              <a:rPr lang="ru-RU" smtClean="0"/>
              <a:pPr/>
              <a:t>30.10.2018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9698-F235-41AE-8B48-C153F8A654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670A-81F3-49CA-9501-FD69A4F6328B}" type="datetimeFigureOut">
              <a:rPr lang="ru-RU" smtClean="0"/>
              <a:pPr/>
              <a:t>30.10.2018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9698-F235-41AE-8B48-C153F8A654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670A-81F3-49CA-9501-FD69A4F6328B}" type="datetimeFigureOut">
              <a:rPr lang="ru-RU" smtClean="0"/>
              <a:pPr/>
              <a:t>30.10.2018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9698-F235-41AE-8B48-C153F8A654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670A-81F3-49CA-9501-FD69A4F6328B}" type="datetimeFigureOut">
              <a:rPr lang="ru-RU" smtClean="0"/>
              <a:pPr/>
              <a:t>30.10.2018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9698-F235-41AE-8B48-C153F8A654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670A-81F3-49CA-9501-FD69A4F6328B}" type="datetimeFigureOut">
              <a:rPr lang="ru-RU" smtClean="0"/>
              <a:pPr/>
              <a:t>30.10.2018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99698-F235-41AE-8B48-C153F8A654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670A-81F3-49CA-9501-FD69A4F6328B}" type="datetimeFigureOut">
              <a:rPr lang="ru-RU" smtClean="0"/>
              <a:pPr/>
              <a:t>30.10.2018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7699698-F235-41AE-8B48-C153F8A6549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AC670A-81F3-49CA-9501-FD69A4F6328B}" type="datetimeFigureOut">
              <a:rPr lang="ru-RU" smtClean="0"/>
              <a:pPr/>
              <a:t>30.10.2018</a:t>
            </a:fld>
            <a:endParaRPr lang="ru-R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7699698-F235-41AE-8B48-C153F8A65492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612068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 fontScale="85000" lnSpcReduction="20000"/>
          </a:bodyPr>
          <a:lstStyle/>
          <a:p>
            <a:pPr algn="ctr"/>
            <a:r>
              <a:rPr lang="uk-UA" b="1" dirty="0" smtClean="0"/>
              <a:t>Міністерство внутрішніх справ </a:t>
            </a:r>
          </a:p>
          <a:p>
            <a:pPr algn="ctr"/>
            <a:r>
              <a:rPr lang="uk-UA" b="1" dirty="0" smtClean="0"/>
              <a:t>Національна </a:t>
            </a:r>
            <a:r>
              <a:rPr lang="uk-UA" b="1" dirty="0" smtClean="0"/>
              <a:t>академія внутрішніх справ</a:t>
            </a:r>
            <a:endParaRPr lang="en-US" b="1" dirty="0" smtClean="0"/>
          </a:p>
          <a:p>
            <a:pPr marL="0" indent="0" algn="ctr">
              <a:buNone/>
            </a:pPr>
            <a:r>
              <a:rPr lang="uk-UA" b="1" dirty="0" smtClean="0"/>
              <a:t>Навчально-науковий інститут № </a:t>
            </a:r>
            <a:r>
              <a:rPr lang="uk-UA" b="1" dirty="0" smtClean="0"/>
              <a:t>1</a:t>
            </a:r>
          </a:p>
          <a:p>
            <a:pPr marL="0" indent="0" algn="ctr">
              <a:buNone/>
            </a:pPr>
            <a:r>
              <a:rPr lang="uk-UA" b="1" dirty="0" smtClean="0"/>
              <a:t>Кафедра досудового розслідування</a:t>
            </a:r>
            <a:endParaRPr lang="uk-UA" b="1" dirty="0"/>
          </a:p>
          <a:p>
            <a:pPr marL="0" indent="0" algn="ctr">
              <a:buNone/>
            </a:pPr>
            <a:endParaRPr lang="uk-UA" sz="30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ctr">
              <a:buNone/>
            </a:pPr>
            <a:r>
              <a:rPr lang="uk-UA" sz="3000" b="1" dirty="0" smtClean="0">
                <a:solidFill>
                  <a:schemeClr val="bg2">
                    <a:lumMod val="25000"/>
                  </a:schemeClr>
                </a:solidFill>
              </a:rPr>
              <a:t>ЛЕКЦІЯ</a:t>
            </a:r>
            <a:endParaRPr lang="ru-RU" sz="3000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uk-UA" b="1" dirty="0">
                <a:solidFill>
                  <a:schemeClr val="tx2"/>
                </a:solidFill>
              </a:rPr>
              <a:t>з навчальної дисципліни</a:t>
            </a:r>
            <a:endParaRPr lang="ru-RU" dirty="0">
              <a:solidFill>
                <a:schemeClr val="tx2"/>
              </a:solidFill>
            </a:endParaRPr>
          </a:p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«СУДОВІ ТА ПРАВООХОРОННІ ОРГАНИ  УКРАЇНИ</a:t>
            </a:r>
          </a:p>
          <a:p>
            <a:pPr algn="ctr"/>
            <a:r>
              <a:rPr lang="uk-UA" b="1" dirty="0" smtClean="0">
                <a:solidFill>
                  <a:srgbClr val="C00000"/>
                </a:solidFill>
              </a:rPr>
              <a:t>Тема </a:t>
            </a:r>
            <a:r>
              <a:rPr lang="uk-UA" sz="3200" b="1" dirty="0">
                <a:solidFill>
                  <a:srgbClr val="C00000"/>
                </a:solidFill>
              </a:rPr>
              <a:t>1</a:t>
            </a:r>
            <a:r>
              <a:rPr lang="uk-UA" sz="3200" b="1" dirty="0" smtClean="0">
                <a:solidFill>
                  <a:srgbClr val="C00000"/>
                </a:solidFill>
              </a:rPr>
              <a:t>.</a:t>
            </a:r>
            <a:endParaRPr lang="ru-RU" sz="3200" dirty="0">
              <a:solidFill>
                <a:srgbClr val="C00000"/>
              </a:solidFill>
            </a:endParaRPr>
          </a:p>
          <a:p>
            <a:endParaRPr lang="ru-RU" dirty="0"/>
          </a:p>
          <a:p>
            <a:pPr algn="ctr"/>
            <a:r>
              <a:rPr lang="uk-UA" sz="3300" b="1" dirty="0">
                <a:solidFill>
                  <a:srgbClr val="0070C0"/>
                </a:solidFill>
              </a:rPr>
              <a:t>Предмет, система та основні поняття навчальної дисципліни «Судові та правоохоронні органи України» </a:t>
            </a:r>
            <a:endParaRPr lang="ru-RU" sz="3300" dirty="0">
              <a:solidFill>
                <a:srgbClr val="0070C0"/>
              </a:solidFill>
            </a:endParaRPr>
          </a:p>
          <a:p>
            <a:pPr algn="ctr"/>
            <a:r>
              <a:rPr lang="uk-UA" b="1" dirty="0" smtClean="0">
                <a:solidFill>
                  <a:srgbClr val="002060"/>
                </a:solidFill>
              </a:rPr>
              <a:t> </a:t>
            </a:r>
            <a:endParaRPr lang="ru-RU" dirty="0">
              <a:solidFill>
                <a:srgbClr val="002060"/>
              </a:solidFill>
            </a:endParaRPr>
          </a:p>
          <a:p>
            <a:r>
              <a:rPr lang="uk-UA" b="1" dirty="0"/>
              <a:t>  </a:t>
            </a:r>
            <a:endParaRPr lang="uk-UA" b="1" dirty="0">
              <a:solidFill>
                <a:srgbClr val="7030A0"/>
              </a:solidFill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dirty="0" smtClean="0">
                <a:solidFill>
                  <a:srgbClr val="7030A0"/>
                </a:solidFill>
              </a:rPr>
              <a:t>Київ 2018</a:t>
            </a:r>
            <a:endParaRPr lang="uk-UA" b="1" dirty="0">
              <a:solidFill>
                <a:srgbClr val="7030A0"/>
              </a:solidFill>
            </a:endParaRP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5" name="Picture 4" descr="ANd9GcQNSqqoV6uLZvkpdeKMu_U9E4R_X8heoj9weV-GVyz5wZNSSMn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14" y="116632"/>
            <a:ext cx="1022939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8" descr="gerb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94637"/>
            <a:ext cx="1214525" cy="9873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rgbClr val="FFFF00">
                <a:alpha val="50000"/>
              </a:srgbClr>
            </a:out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9248" y="764704"/>
            <a:ext cx="864096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225" indent="-100013" algn="just"/>
            <a:r>
              <a:rPr lang="uk-UA" sz="3200" b="1" dirty="0" smtClean="0">
                <a:solidFill>
                  <a:schemeClr val="accent5">
                    <a:lumMod val="75000"/>
                  </a:schemeClr>
                </a:solidFill>
              </a:rPr>
              <a:t>А. </a:t>
            </a:r>
            <a:r>
              <a:rPr lang="uk-UA" sz="3200" b="1" dirty="0">
                <a:solidFill>
                  <a:srgbClr val="002060"/>
                </a:solidFill>
              </a:rPr>
              <a:t>Органи, які здійснюють організаційне забезпечення діяльності органів судової </a:t>
            </a:r>
            <a:r>
              <a:rPr lang="uk-UA" sz="3200" b="1" dirty="0" smtClean="0">
                <a:solidFill>
                  <a:srgbClr val="002060"/>
                </a:solidFill>
              </a:rPr>
              <a:t>влади</a:t>
            </a:r>
          </a:p>
          <a:p>
            <a:pPr indent="625475" algn="just"/>
            <a:endParaRPr lang="uk-UA" sz="3200" b="1" dirty="0" smtClean="0">
              <a:solidFill>
                <a:srgbClr val="002060"/>
              </a:solidFill>
            </a:endParaRPr>
          </a:p>
          <a:p>
            <a:pPr marL="457200" indent="-457200" algn="just">
              <a:buAutoNum type="arabicParenR"/>
            </a:pPr>
            <a:r>
              <a:rPr lang="uk-UA" sz="3200" b="1" dirty="0" smtClean="0">
                <a:solidFill>
                  <a:srgbClr val="0070C0"/>
                </a:solidFill>
              </a:rPr>
              <a:t>Міністерство юстиції України                     ( </a:t>
            </a:r>
            <a:r>
              <a:rPr lang="uk-UA" sz="3200" b="1" dirty="0">
                <a:solidFill>
                  <a:srgbClr val="0070C0"/>
                </a:solidFill>
              </a:rPr>
              <a:t>М</a:t>
            </a:r>
            <a:r>
              <a:rPr lang="uk-UA" sz="3200" b="1" dirty="0" smtClean="0">
                <a:solidFill>
                  <a:srgbClr val="0070C0"/>
                </a:solidFill>
              </a:rPr>
              <a:t>інюст);</a:t>
            </a:r>
          </a:p>
          <a:p>
            <a:pPr marL="457200" indent="-457200" algn="just">
              <a:buAutoNum type="arabicParenR"/>
            </a:pPr>
            <a:r>
              <a:rPr lang="uk-UA" sz="3200" b="1" dirty="0" smtClean="0">
                <a:solidFill>
                  <a:srgbClr val="0070C0"/>
                </a:solidFill>
              </a:rPr>
              <a:t>Вища рада правосуддя;</a:t>
            </a:r>
          </a:p>
          <a:p>
            <a:pPr marL="457200" indent="-457200" algn="just">
              <a:buAutoNum type="arabicParenR"/>
            </a:pPr>
            <a:r>
              <a:rPr lang="uk-UA" sz="3200" b="1" dirty="0">
                <a:solidFill>
                  <a:srgbClr val="0070C0"/>
                </a:solidFill>
              </a:rPr>
              <a:t>Державна судова адміністрація </a:t>
            </a:r>
            <a:r>
              <a:rPr lang="uk-UA" sz="3200" b="1" dirty="0" smtClean="0">
                <a:solidFill>
                  <a:srgbClr val="0070C0"/>
                </a:solidFill>
              </a:rPr>
              <a:t>України</a:t>
            </a:r>
          </a:p>
        </p:txBody>
      </p:sp>
      <p:sp>
        <p:nvSpPr>
          <p:cNvPr id="2" name="AutoShape 2" descr="Logo of Ministry of Justice of Ukraine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5" name="Picture 18" descr="gerb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29424"/>
            <a:ext cx="1491537" cy="12125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rgbClr val="FFFF00">
                <a:alpha val="5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5486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404664"/>
            <a:ext cx="864096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528763" algn="just">
              <a:tabLst>
                <a:tab pos="0" algn="l"/>
              </a:tabLst>
            </a:pPr>
            <a:r>
              <a:rPr lang="uk-UA" sz="3200" b="1" dirty="0" smtClean="0">
                <a:solidFill>
                  <a:schemeClr val="accent5">
                    <a:lumMod val="75000"/>
                  </a:schemeClr>
                </a:solidFill>
              </a:rPr>
              <a:t>Б. </a:t>
            </a:r>
            <a:r>
              <a:rPr lang="uk-UA" sz="3200" b="1" dirty="0">
                <a:solidFill>
                  <a:srgbClr val="002060"/>
                </a:solidFill>
              </a:rPr>
              <a:t>Діяльність органів прокуратури</a:t>
            </a:r>
            <a:r>
              <a:rPr lang="uk-UA" sz="3200" dirty="0">
                <a:solidFill>
                  <a:srgbClr val="002060"/>
                </a:solidFill>
              </a:rPr>
              <a:t> </a:t>
            </a:r>
            <a:r>
              <a:rPr lang="ru-RU" sz="3200" b="1" dirty="0">
                <a:solidFill>
                  <a:srgbClr val="002060"/>
                </a:solidFill>
              </a:rPr>
              <a:t>з </a:t>
            </a:r>
            <a:r>
              <a:rPr lang="uk-UA" sz="3200" b="1" dirty="0">
                <a:solidFill>
                  <a:srgbClr val="002060"/>
                </a:solidFill>
              </a:rPr>
              <a:t>виконання покладених на них функцій </a:t>
            </a:r>
            <a:r>
              <a:rPr lang="uk-UA" sz="3200" b="1" i="1" dirty="0">
                <a:solidFill>
                  <a:srgbClr val="002060"/>
                </a:solidFill>
              </a:rPr>
              <a:t>(підтримання публічного (державного) обвинувачення в суді</a:t>
            </a:r>
            <a:r>
              <a:rPr lang="ru-RU" sz="3200" b="1" i="1" dirty="0">
                <a:solidFill>
                  <a:srgbClr val="002060"/>
                </a:solidFill>
              </a:rPr>
              <a:t>, </a:t>
            </a:r>
            <a:r>
              <a:rPr lang="uk-UA" sz="3200" b="1" i="1" dirty="0">
                <a:solidFill>
                  <a:srgbClr val="002060"/>
                </a:solidFill>
              </a:rPr>
              <a:t>функція представництва</a:t>
            </a:r>
            <a:r>
              <a:rPr lang="ru-RU" sz="3200" b="1" i="1" dirty="0">
                <a:solidFill>
                  <a:srgbClr val="002060"/>
                </a:solidFill>
              </a:rPr>
              <a:t> та </a:t>
            </a:r>
            <a:r>
              <a:rPr lang="uk-UA" sz="3200" b="1" i="1" dirty="0">
                <a:solidFill>
                  <a:srgbClr val="002060"/>
                </a:solidFill>
              </a:rPr>
              <a:t>наглядові функції</a:t>
            </a:r>
            <a:r>
              <a:rPr lang="ru-RU" sz="3200" b="1" i="1" dirty="0">
                <a:solidFill>
                  <a:srgbClr val="002060"/>
                </a:solidFill>
              </a:rPr>
              <a:t>)</a:t>
            </a:r>
            <a:r>
              <a:rPr lang="uk-UA" sz="3200" b="1" i="1" dirty="0">
                <a:solidFill>
                  <a:srgbClr val="002060"/>
                </a:solidFill>
              </a:rPr>
              <a:t>. </a:t>
            </a:r>
            <a:endParaRPr lang="uk-UA" sz="3200" b="1" i="1" dirty="0" smtClean="0">
              <a:solidFill>
                <a:srgbClr val="002060"/>
              </a:solidFill>
            </a:endParaRPr>
          </a:p>
          <a:p>
            <a:pPr indent="625475" algn="just"/>
            <a:endParaRPr lang="uk-UA" sz="3200" b="1" i="1" dirty="0" smtClean="0">
              <a:solidFill>
                <a:srgbClr val="002060"/>
              </a:solidFill>
            </a:endParaRPr>
          </a:p>
          <a:p>
            <a:pPr indent="625475" algn="just"/>
            <a:r>
              <a:rPr lang="uk-UA" sz="2800" b="1" i="1" dirty="0">
                <a:solidFill>
                  <a:srgbClr val="0070C0"/>
                </a:solidFill>
              </a:rPr>
              <a:t>Діяльність органів прокуратури</a:t>
            </a:r>
            <a:r>
              <a:rPr lang="uk-UA" sz="2800" i="1" dirty="0">
                <a:solidFill>
                  <a:srgbClr val="0070C0"/>
                </a:solidFill>
              </a:rPr>
              <a:t> </a:t>
            </a:r>
            <a:r>
              <a:rPr lang="uk-UA" sz="2800" dirty="0">
                <a:solidFill>
                  <a:srgbClr val="0070C0"/>
                </a:solidFill>
              </a:rPr>
              <a:t>– </a:t>
            </a:r>
            <a:r>
              <a:rPr lang="uk-UA" sz="2800" i="1" dirty="0">
                <a:solidFill>
                  <a:srgbClr val="0070C0"/>
                </a:solidFill>
              </a:rPr>
              <a:t>один із засобів реалізації державної влади, яка функціонує виключно в інтересах цієї держави, вона закріплена в Конституцією України та іншими правовими актами. </a:t>
            </a:r>
            <a:r>
              <a:rPr lang="uk-UA" sz="2800" dirty="0">
                <a:solidFill>
                  <a:srgbClr val="0070C0"/>
                </a:solidFill>
              </a:rPr>
              <a:t>Державні інтереси полягають у захисті суверенітету, територіальної цілісності, державного кордону, державної безпеки тощо</a:t>
            </a:r>
            <a:r>
              <a:rPr lang="uk-UA" sz="2800" dirty="0" smtClean="0">
                <a:solidFill>
                  <a:srgbClr val="0070C0"/>
                </a:solidFill>
              </a:rPr>
              <a:t>.</a:t>
            </a:r>
            <a:endParaRPr lang="uk-UA" sz="2800" b="1" dirty="0" smtClean="0">
              <a:solidFill>
                <a:srgbClr val="0070C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31" y="82946"/>
            <a:ext cx="1404766" cy="943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268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404664"/>
            <a:ext cx="86409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5475" algn="just"/>
            <a:endParaRPr lang="uk-UA" sz="3200" b="1" dirty="0">
              <a:solidFill>
                <a:schemeClr val="accent5">
                  <a:lumMod val="75000"/>
                </a:schemeClr>
              </a:solidFill>
            </a:endParaRPr>
          </a:p>
          <a:p>
            <a:pPr indent="1071563" algn="just"/>
            <a:r>
              <a:rPr lang="uk-UA" sz="3200" b="1" dirty="0" smtClean="0">
                <a:solidFill>
                  <a:schemeClr val="accent5">
                    <a:lumMod val="75000"/>
                  </a:schemeClr>
                </a:solidFill>
              </a:rPr>
              <a:t>В. </a:t>
            </a:r>
            <a:r>
              <a:rPr lang="uk-UA" sz="3200" b="1" dirty="0" smtClean="0">
                <a:solidFill>
                  <a:srgbClr val="002060"/>
                </a:solidFill>
              </a:rPr>
              <a:t>Діяльність </a:t>
            </a:r>
            <a:r>
              <a:rPr lang="uk-UA" sz="3200" b="1" dirty="0">
                <a:solidFill>
                  <a:srgbClr val="002060"/>
                </a:solidFill>
              </a:rPr>
              <a:t>з</a:t>
            </a:r>
            <a:r>
              <a:rPr lang="uk-UA" sz="3200" dirty="0">
                <a:solidFill>
                  <a:srgbClr val="002060"/>
                </a:solidFill>
              </a:rPr>
              <a:t> </a:t>
            </a:r>
            <a:r>
              <a:rPr lang="uk-UA" sz="3200" b="1" dirty="0">
                <a:solidFill>
                  <a:srgbClr val="002060"/>
                </a:solidFill>
              </a:rPr>
              <a:t>виявлення, запобігання та досудове розслідування кримінальних </a:t>
            </a:r>
            <a:r>
              <a:rPr lang="uk-UA" sz="3200" b="1" dirty="0" smtClean="0">
                <a:solidFill>
                  <a:srgbClr val="002060"/>
                </a:solidFill>
              </a:rPr>
              <a:t>правопорушень</a:t>
            </a:r>
          </a:p>
          <a:p>
            <a:pPr indent="1071563" algn="just"/>
            <a:endParaRPr lang="uk-UA" sz="3200" b="1" dirty="0" smtClean="0">
              <a:solidFill>
                <a:srgbClr val="002060"/>
              </a:solidFill>
            </a:endParaRPr>
          </a:p>
          <a:p>
            <a:pPr indent="1071563" algn="just"/>
            <a:r>
              <a:rPr lang="uk-UA" sz="3200" dirty="0">
                <a:solidFill>
                  <a:srgbClr val="7030A0"/>
                </a:solidFill>
              </a:rPr>
              <a:t>Законодавство з </a:t>
            </a:r>
            <a:r>
              <a:rPr lang="uk-UA" sz="3200" i="1" dirty="0">
                <a:solidFill>
                  <a:srgbClr val="7030A0"/>
                </a:solidFill>
              </a:rPr>
              <a:t>виявлення та розслідування кримінальних правопорушень</a:t>
            </a:r>
            <a:r>
              <a:rPr lang="uk-UA" sz="3200" dirty="0">
                <a:solidFill>
                  <a:srgbClr val="7030A0"/>
                </a:solidFill>
              </a:rPr>
              <a:t> охоплює наступні види діяльності: </a:t>
            </a:r>
            <a:endParaRPr lang="uk-UA" sz="3200" dirty="0" smtClean="0">
              <a:solidFill>
                <a:srgbClr val="7030A0"/>
              </a:solidFill>
            </a:endParaRPr>
          </a:p>
          <a:p>
            <a:pPr indent="1071563" algn="just"/>
            <a:r>
              <a:rPr lang="uk-UA" sz="3200" i="1" dirty="0" smtClean="0">
                <a:solidFill>
                  <a:srgbClr val="0070C0"/>
                </a:solidFill>
              </a:rPr>
              <a:t>а</a:t>
            </a:r>
            <a:r>
              <a:rPr lang="uk-UA" sz="3200" b="1" i="1" dirty="0">
                <a:solidFill>
                  <a:srgbClr val="0070C0"/>
                </a:solidFill>
              </a:rPr>
              <a:t>) оперативно-розшукова; </a:t>
            </a:r>
            <a:endParaRPr lang="uk-UA" sz="3200" b="1" i="1" dirty="0" smtClean="0">
              <a:solidFill>
                <a:srgbClr val="0070C0"/>
              </a:solidFill>
            </a:endParaRPr>
          </a:p>
          <a:p>
            <a:pPr indent="1071563" algn="just"/>
            <a:r>
              <a:rPr lang="uk-UA" sz="3200" b="1" i="1" dirty="0" smtClean="0">
                <a:solidFill>
                  <a:srgbClr val="0070C0"/>
                </a:solidFill>
              </a:rPr>
              <a:t>б</a:t>
            </a:r>
            <a:r>
              <a:rPr lang="uk-UA" sz="3200" b="1" i="1" dirty="0">
                <a:solidFill>
                  <a:srgbClr val="0070C0"/>
                </a:solidFill>
              </a:rPr>
              <a:t>) дізнання; </a:t>
            </a:r>
            <a:endParaRPr lang="uk-UA" sz="3200" b="1" i="1" dirty="0" smtClean="0">
              <a:solidFill>
                <a:srgbClr val="0070C0"/>
              </a:solidFill>
            </a:endParaRPr>
          </a:p>
          <a:p>
            <a:pPr indent="1071563" algn="just"/>
            <a:r>
              <a:rPr lang="uk-UA" sz="3200" b="1" i="1" dirty="0" smtClean="0">
                <a:solidFill>
                  <a:srgbClr val="0070C0"/>
                </a:solidFill>
              </a:rPr>
              <a:t>в</a:t>
            </a:r>
            <a:r>
              <a:rPr lang="uk-UA" sz="3200" b="1" i="1" dirty="0">
                <a:solidFill>
                  <a:srgbClr val="0070C0"/>
                </a:solidFill>
              </a:rPr>
              <a:t>) досудове слідство.</a:t>
            </a:r>
            <a:endParaRPr lang="uk-UA" sz="3200" b="1" dirty="0">
              <a:solidFill>
                <a:srgbClr val="0070C0"/>
              </a:solidFill>
            </a:endParaRPr>
          </a:p>
          <a:p>
            <a:pPr indent="1071563" algn="just"/>
            <a:endParaRPr lang="ru-RU" sz="3200" dirty="0">
              <a:solidFill>
                <a:srgbClr val="002060"/>
              </a:solidFill>
            </a:endParaRPr>
          </a:p>
        </p:txBody>
      </p:sp>
      <p:pic>
        <p:nvPicPr>
          <p:cNvPr id="3074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61" y="260648"/>
            <a:ext cx="923925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074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404664"/>
            <a:ext cx="864096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1563" algn="just"/>
            <a:r>
              <a:rPr lang="uk-UA" sz="3200" b="1" dirty="0" smtClean="0">
                <a:solidFill>
                  <a:schemeClr val="accent5">
                    <a:lumMod val="75000"/>
                  </a:schemeClr>
                </a:solidFill>
              </a:rPr>
              <a:t>В. </a:t>
            </a:r>
            <a:r>
              <a:rPr lang="uk-UA" sz="2800" b="1" dirty="0" smtClean="0">
                <a:solidFill>
                  <a:srgbClr val="002060"/>
                </a:solidFill>
              </a:rPr>
              <a:t>Діяльність з</a:t>
            </a:r>
            <a:r>
              <a:rPr lang="uk-UA" sz="2800" dirty="0" smtClean="0">
                <a:solidFill>
                  <a:srgbClr val="002060"/>
                </a:solidFill>
              </a:rPr>
              <a:t> </a:t>
            </a:r>
            <a:r>
              <a:rPr lang="uk-UA" sz="2800" b="1" dirty="0" smtClean="0">
                <a:solidFill>
                  <a:srgbClr val="002060"/>
                </a:solidFill>
              </a:rPr>
              <a:t>виявлення, запобігання та досудове розслідування кримінальних правопорушень</a:t>
            </a:r>
          </a:p>
          <a:p>
            <a:pPr indent="1071563" algn="just"/>
            <a:r>
              <a:rPr lang="uk-UA" sz="2800" b="1" i="1" u="sng" dirty="0" smtClean="0">
                <a:solidFill>
                  <a:srgbClr val="7030A0"/>
                </a:solidFill>
              </a:rPr>
              <a:t>Досудове </a:t>
            </a:r>
            <a:r>
              <a:rPr lang="uk-UA" sz="2800" b="1" i="1" u="sng" dirty="0">
                <a:solidFill>
                  <a:srgbClr val="7030A0"/>
                </a:solidFill>
              </a:rPr>
              <a:t>розслідування</a:t>
            </a:r>
            <a:r>
              <a:rPr lang="uk-UA" sz="2800" b="1" dirty="0">
                <a:solidFill>
                  <a:srgbClr val="7030A0"/>
                </a:solidFill>
              </a:rPr>
              <a:t> </a:t>
            </a:r>
            <a:r>
              <a:rPr lang="uk-UA" sz="2800" dirty="0">
                <a:solidFill>
                  <a:srgbClr val="0070C0"/>
                </a:solidFill>
              </a:rPr>
              <a:t>– </a:t>
            </a:r>
            <a:r>
              <a:rPr lang="uk-UA" sz="2800" i="1" dirty="0">
                <a:solidFill>
                  <a:srgbClr val="0070C0"/>
                </a:solidFill>
              </a:rPr>
              <a:t>стадія кримінального провадження, яка починається з моменту внесення відомостей про кримінальне правопорушення до Єдиного реєстру досудових розслідувань і закінчується закриттям кримінального провадження або направленням до суду обвинувального акта, клопотання про застосування примусових заходів медичного або виховного характеру, клопотання про звільнення особи від кримінальної відповідальності (п. 5 ст. 3 КПК). </a:t>
            </a:r>
            <a:endParaRPr lang="ru-RU" sz="2800" dirty="0">
              <a:solidFill>
                <a:srgbClr val="0070C0"/>
              </a:solidFill>
            </a:endParaRPr>
          </a:p>
        </p:txBody>
      </p:sp>
      <p:pic>
        <p:nvPicPr>
          <p:cNvPr id="3074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61" y="260648"/>
            <a:ext cx="923925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342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404664"/>
            <a:ext cx="864096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5475" algn="just"/>
            <a:endParaRPr lang="uk-UA" sz="3200" b="1" dirty="0">
              <a:solidFill>
                <a:schemeClr val="accent5">
                  <a:lumMod val="75000"/>
                </a:schemeClr>
              </a:solidFill>
            </a:endParaRPr>
          </a:p>
          <a:p>
            <a:pPr indent="1071563" algn="just"/>
            <a:r>
              <a:rPr lang="uk-UA" sz="3200" b="1" i="1" dirty="0" smtClean="0">
                <a:solidFill>
                  <a:srgbClr val="7030A0"/>
                </a:solidFill>
              </a:rPr>
              <a:t>Органами </a:t>
            </a:r>
            <a:r>
              <a:rPr lang="uk-UA" sz="3200" b="1" i="1" dirty="0">
                <a:solidFill>
                  <a:srgbClr val="7030A0"/>
                </a:solidFill>
              </a:rPr>
              <a:t>досудового розслідування (органами, що здійснюють дізнання і досудове слідство) є</a:t>
            </a:r>
            <a:r>
              <a:rPr lang="uk-UA" sz="3200" b="1" i="1" dirty="0" smtClean="0">
                <a:solidFill>
                  <a:srgbClr val="7030A0"/>
                </a:solidFill>
              </a:rPr>
              <a:t>:</a:t>
            </a:r>
          </a:p>
          <a:p>
            <a:pPr fontAlgn="base"/>
            <a:r>
              <a:rPr lang="ru-RU" sz="2600" b="1" dirty="0">
                <a:solidFill>
                  <a:srgbClr val="7030A0"/>
                </a:solidFill>
              </a:rPr>
              <a:t>1</a:t>
            </a:r>
            <a:r>
              <a:rPr lang="uk-UA" sz="2600" b="1" dirty="0">
                <a:solidFill>
                  <a:srgbClr val="7030A0"/>
                </a:solidFill>
              </a:rPr>
              <a:t>) слідчі підрозділи:</a:t>
            </a:r>
            <a:endParaRPr lang="ru-RU" sz="2600" b="1" dirty="0">
              <a:solidFill>
                <a:srgbClr val="7030A0"/>
              </a:solidFill>
            </a:endParaRPr>
          </a:p>
          <a:p>
            <a:pPr indent="357188" fontAlgn="base"/>
            <a:r>
              <a:rPr lang="uk-UA" sz="2400" dirty="0">
                <a:solidFill>
                  <a:srgbClr val="7030A0"/>
                </a:solidFill>
              </a:rPr>
              <a:t>а) органів Національної поліції;</a:t>
            </a:r>
            <a:endParaRPr lang="ru-RU" sz="2400" dirty="0">
              <a:solidFill>
                <a:srgbClr val="7030A0"/>
              </a:solidFill>
            </a:endParaRPr>
          </a:p>
          <a:p>
            <a:pPr indent="357188" fontAlgn="base"/>
            <a:r>
              <a:rPr lang="uk-UA" sz="2400" dirty="0">
                <a:solidFill>
                  <a:srgbClr val="7030A0"/>
                </a:solidFill>
              </a:rPr>
              <a:t>б) органів безпеки;</a:t>
            </a:r>
            <a:endParaRPr lang="ru-RU" sz="2400" dirty="0">
              <a:solidFill>
                <a:srgbClr val="7030A0"/>
              </a:solidFill>
            </a:endParaRPr>
          </a:p>
          <a:p>
            <a:pPr indent="357188" fontAlgn="base"/>
            <a:r>
              <a:rPr lang="uk-UA" sz="2400" dirty="0">
                <a:solidFill>
                  <a:srgbClr val="7030A0"/>
                </a:solidFill>
              </a:rPr>
              <a:t>в) органів, що здійснюють контроль за додержанням податкового законодавства;</a:t>
            </a:r>
            <a:endParaRPr lang="ru-RU" sz="2400" dirty="0">
              <a:solidFill>
                <a:srgbClr val="7030A0"/>
              </a:solidFill>
            </a:endParaRPr>
          </a:p>
          <a:p>
            <a:pPr indent="357188" fontAlgn="base"/>
            <a:r>
              <a:rPr lang="uk-UA" sz="2400" dirty="0">
                <a:solidFill>
                  <a:srgbClr val="7030A0"/>
                </a:solidFill>
              </a:rPr>
              <a:t>г) органів державного бюро розслідувань;</a:t>
            </a:r>
            <a:endParaRPr lang="ru-RU" sz="2400" dirty="0">
              <a:solidFill>
                <a:srgbClr val="7030A0"/>
              </a:solidFill>
            </a:endParaRPr>
          </a:p>
          <a:p>
            <a:pPr indent="357188" fontAlgn="base"/>
            <a:r>
              <a:rPr lang="uk-UA" sz="2400" dirty="0">
                <a:solidFill>
                  <a:srgbClr val="7030A0"/>
                </a:solidFill>
              </a:rPr>
              <a:t>ґ) органів Державної кримінально-виконавчої служби України.</a:t>
            </a:r>
            <a:endParaRPr lang="ru-RU" sz="2400" dirty="0">
              <a:solidFill>
                <a:srgbClr val="7030A0"/>
              </a:solidFill>
            </a:endParaRPr>
          </a:p>
          <a:p>
            <a:r>
              <a:rPr lang="uk-UA" sz="2400" b="1" dirty="0">
                <a:solidFill>
                  <a:srgbClr val="7030A0"/>
                </a:solidFill>
              </a:rPr>
              <a:t>2) підрозділ детективів, підрозділ внутрішнього контролю Національного антикорупційного бюро України.</a:t>
            </a:r>
            <a:endParaRPr lang="ru-RU" sz="2400" dirty="0">
              <a:solidFill>
                <a:srgbClr val="7030A0"/>
              </a:solidFill>
            </a:endParaRPr>
          </a:p>
        </p:txBody>
      </p:sp>
      <p:pic>
        <p:nvPicPr>
          <p:cNvPr id="3074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61" y="260648"/>
            <a:ext cx="923925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26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476672"/>
            <a:ext cx="856895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5963" algn="just"/>
            <a:r>
              <a:rPr lang="uk-UA" sz="2800" b="1" i="1" dirty="0" smtClean="0">
                <a:solidFill>
                  <a:srgbClr val="7030A0"/>
                </a:solidFill>
              </a:rPr>
              <a:t>Слідчі працюють у тісному контакті з </a:t>
            </a:r>
            <a:r>
              <a:rPr lang="uk-UA" sz="2800" b="1" i="1" dirty="0" smtClean="0">
                <a:solidFill>
                  <a:srgbClr val="0070C0"/>
                </a:solidFill>
              </a:rPr>
              <a:t>оперативними підрозділами:</a:t>
            </a:r>
          </a:p>
          <a:p>
            <a:pPr indent="542925" algn="just">
              <a:buFont typeface="Wingdings" pitchFamily="2" charset="2"/>
              <a:buChar char="Ø"/>
            </a:pPr>
            <a:r>
              <a:rPr lang="uk-UA" sz="2800" b="1" dirty="0" smtClean="0">
                <a:solidFill>
                  <a:srgbClr val="002060"/>
                </a:solidFill>
              </a:rPr>
              <a:t> </a:t>
            </a:r>
            <a:r>
              <a:rPr lang="uk-UA" sz="2800" dirty="0" smtClean="0">
                <a:solidFill>
                  <a:srgbClr val="002060"/>
                </a:solidFill>
              </a:rPr>
              <a:t>органів </a:t>
            </a:r>
            <a:r>
              <a:rPr lang="uk-UA" sz="2800" dirty="0">
                <a:solidFill>
                  <a:srgbClr val="002060"/>
                </a:solidFill>
              </a:rPr>
              <a:t>Н</a:t>
            </a:r>
            <a:r>
              <a:rPr lang="uk-UA" sz="2800" dirty="0" smtClean="0">
                <a:solidFill>
                  <a:srgbClr val="002060"/>
                </a:solidFill>
              </a:rPr>
              <a:t>аціональної поліції, </a:t>
            </a:r>
            <a:endParaRPr lang="ru-RU" sz="2800" dirty="0" smtClean="0">
              <a:solidFill>
                <a:srgbClr val="002060"/>
              </a:solidFill>
            </a:endParaRPr>
          </a:p>
          <a:p>
            <a:pPr indent="542925" algn="just">
              <a:buFont typeface="Wingdings" pitchFamily="2" charset="2"/>
              <a:buChar char="Ø"/>
            </a:pPr>
            <a:r>
              <a:rPr lang="uk-UA" sz="2800" dirty="0" smtClean="0">
                <a:solidFill>
                  <a:srgbClr val="002060"/>
                </a:solidFill>
              </a:rPr>
              <a:t> органів </a:t>
            </a:r>
            <a:r>
              <a:rPr lang="uk-UA" sz="2800" dirty="0">
                <a:solidFill>
                  <a:srgbClr val="002060"/>
                </a:solidFill>
              </a:rPr>
              <a:t>безпеки</a:t>
            </a:r>
            <a:r>
              <a:rPr lang="uk-UA" sz="2800" dirty="0" smtClean="0">
                <a:solidFill>
                  <a:srgbClr val="002060"/>
                </a:solidFill>
              </a:rPr>
              <a:t>,</a:t>
            </a:r>
          </a:p>
          <a:p>
            <a:pPr indent="542925" algn="just">
              <a:buFont typeface="Wingdings" pitchFamily="2" charset="2"/>
              <a:buChar char="Ø"/>
            </a:pPr>
            <a:r>
              <a:rPr lang="uk-UA" sz="2800" dirty="0" smtClean="0">
                <a:solidFill>
                  <a:srgbClr val="002060"/>
                </a:solidFill>
              </a:rPr>
              <a:t> Національного антикорупційного бюро України, </a:t>
            </a:r>
            <a:endParaRPr lang="ru-RU" sz="2800" dirty="0" smtClean="0">
              <a:solidFill>
                <a:srgbClr val="002060"/>
              </a:solidFill>
            </a:endParaRPr>
          </a:p>
          <a:p>
            <a:pPr indent="542925" algn="just">
              <a:buFont typeface="Wingdings" pitchFamily="2" charset="2"/>
              <a:buChar char="Ø"/>
            </a:pPr>
            <a:r>
              <a:rPr lang="uk-UA" sz="2800" dirty="0" smtClean="0">
                <a:solidFill>
                  <a:srgbClr val="002060"/>
                </a:solidFill>
              </a:rPr>
              <a:t> Державного бюро розслідувань,</a:t>
            </a:r>
          </a:p>
          <a:p>
            <a:pPr indent="542925" algn="just">
              <a:buFont typeface="Wingdings" pitchFamily="2" charset="2"/>
              <a:buChar char="Ø"/>
            </a:pPr>
            <a:r>
              <a:rPr lang="uk-UA" sz="2800" dirty="0" smtClean="0">
                <a:solidFill>
                  <a:srgbClr val="002060"/>
                </a:solidFill>
              </a:rPr>
              <a:t> органів</a:t>
            </a:r>
            <a:r>
              <a:rPr lang="uk-UA" sz="2800" dirty="0">
                <a:solidFill>
                  <a:srgbClr val="002060"/>
                </a:solidFill>
              </a:rPr>
              <a:t>, що здійснюють контроль за додержанням податкового і митного законодавства, </a:t>
            </a:r>
            <a:endParaRPr lang="ru-RU" sz="2800" dirty="0">
              <a:solidFill>
                <a:srgbClr val="002060"/>
              </a:solidFill>
            </a:endParaRPr>
          </a:p>
          <a:p>
            <a:pPr indent="542925" algn="just">
              <a:buFont typeface="Wingdings" pitchFamily="2" charset="2"/>
              <a:buChar char="Ø"/>
            </a:pPr>
            <a:r>
              <a:rPr lang="uk-UA" sz="2800" dirty="0">
                <a:solidFill>
                  <a:srgbClr val="002060"/>
                </a:solidFill>
              </a:rPr>
              <a:t>о</a:t>
            </a:r>
            <a:r>
              <a:rPr lang="uk-UA" sz="2800" dirty="0" smtClean="0">
                <a:solidFill>
                  <a:srgbClr val="002060"/>
                </a:solidFill>
              </a:rPr>
              <a:t>рганів </a:t>
            </a:r>
            <a:r>
              <a:rPr lang="uk-UA" sz="2800" dirty="0">
                <a:solidFill>
                  <a:srgbClr val="002060"/>
                </a:solidFill>
              </a:rPr>
              <a:t>Державної </a:t>
            </a:r>
            <a:r>
              <a:rPr lang="uk-UA" sz="2800" dirty="0" smtClean="0">
                <a:solidFill>
                  <a:srgbClr val="002060"/>
                </a:solidFill>
              </a:rPr>
              <a:t>кримінально-виконавчої </a:t>
            </a:r>
            <a:r>
              <a:rPr lang="uk-UA" sz="2800" dirty="0">
                <a:solidFill>
                  <a:srgbClr val="002060"/>
                </a:solidFill>
              </a:rPr>
              <a:t>служби України, </a:t>
            </a:r>
            <a:endParaRPr lang="ru-RU" sz="2800" dirty="0">
              <a:solidFill>
                <a:srgbClr val="002060"/>
              </a:solidFill>
            </a:endParaRPr>
          </a:p>
          <a:p>
            <a:pPr indent="542925" algn="just">
              <a:buFont typeface="Wingdings" pitchFamily="2" charset="2"/>
              <a:buChar char="Ø"/>
            </a:pPr>
            <a:r>
              <a:rPr lang="uk-UA" sz="2800" dirty="0" smtClean="0">
                <a:solidFill>
                  <a:srgbClr val="002060"/>
                </a:solidFill>
              </a:rPr>
              <a:t> органів Державної прикордонної служби України 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45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188640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dirty="0" smtClean="0"/>
          </a:p>
          <a:p>
            <a:endParaRPr lang="uk-UA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7503" y="720566"/>
            <a:ext cx="871296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>
                <a:solidFill>
                  <a:srgbClr val="002060"/>
                </a:solidFill>
              </a:rPr>
              <a:t>Г. Діяльність із захисту державної безпеки, державного кордону та охорони </a:t>
            </a:r>
            <a:r>
              <a:rPr lang="uk-UA" sz="2800" b="1" dirty="0" smtClean="0">
                <a:solidFill>
                  <a:srgbClr val="002060"/>
                </a:solidFill>
              </a:rPr>
              <a:t>правопорядку</a:t>
            </a:r>
          </a:p>
          <a:p>
            <a:pPr algn="just"/>
            <a:endParaRPr lang="ru-RU" sz="2800" dirty="0">
              <a:solidFill>
                <a:srgbClr val="002060"/>
              </a:solidFill>
            </a:endParaRPr>
          </a:p>
          <a:p>
            <a:pPr algn="just"/>
            <a:r>
              <a:rPr lang="uk-UA" sz="2800" b="1" i="1" dirty="0">
                <a:solidFill>
                  <a:srgbClr val="7030A0"/>
                </a:solidFill>
              </a:rPr>
              <a:t>Зазначені функції реалізують:</a:t>
            </a:r>
            <a:endParaRPr lang="ru-RU" sz="2800" b="1" dirty="0">
              <a:solidFill>
                <a:srgbClr val="7030A0"/>
              </a:solidFill>
            </a:endParaRPr>
          </a:p>
          <a:p>
            <a:pPr marL="642938" lvl="0" indent="-457200" algn="just">
              <a:buFont typeface="Wingdings" pitchFamily="2" charset="2"/>
              <a:buChar char="Ø"/>
            </a:pPr>
            <a:r>
              <a:rPr lang="uk-UA" sz="3200" i="1" dirty="0">
                <a:solidFill>
                  <a:srgbClr val="0070C0"/>
                </a:solidFill>
              </a:rPr>
              <a:t>Служби безпеки України (СБУ);</a:t>
            </a:r>
            <a:endParaRPr lang="ru-RU" sz="3200" dirty="0">
              <a:solidFill>
                <a:srgbClr val="0070C0"/>
              </a:solidFill>
            </a:endParaRPr>
          </a:p>
          <a:p>
            <a:pPr marL="642938" lvl="0" indent="-457200" algn="just">
              <a:buFont typeface="Wingdings" pitchFamily="2" charset="2"/>
              <a:buChar char="Ø"/>
            </a:pPr>
            <a:r>
              <a:rPr lang="uk-UA" sz="3200" i="1" dirty="0">
                <a:solidFill>
                  <a:srgbClr val="0070C0"/>
                </a:solidFill>
              </a:rPr>
              <a:t>Державна прикордонна служба України;</a:t>
            </a:r>
            <a:endParaRPr lang="ru-RU" sz="3200" dirty="0">
              <a:solidFill>
                <a:srgbClr val="0070C0"/>
              </a:solidFill>
            </a:endParaRPr>
          </a:p>
          <a:p>
            <a:pPr marL="642938" lvl="0" indent="-457200" algn="just">
              <a:buFont typeface="Wingdings" pitchFamily="2" charset="2"/>
              <a:buChar char="Ø"/>
            </a:pPr>
            <a:r>
              <a:rPr lang="uk-UA" sz="3200" i="1" dirty="0">
                <a:solidFill>
                  <a:srgbClr val="0070C0"/>
                </a:solidFill>
              </a:rPr>
              <a:t>Національна поліція </a:t>
            </a:r>
            <a:r>
              <a:rPr lang="uk-UA" sz="3200" i="1" dirty="0" smtClean="0">
                <a:solidFill>
                  <a:srgbClr val="0070C0"/>
                </a:solidFill>
              </a:rPr>
              <a:t>України; </a:t>
            </a:r>
          </a:p>
          <a:p>
            <a:pPr marL="642938" lvl="0" indent="-457200" algn="just">
              <a:buFont typeface="Wingdings" pitchFamily="2" charset="2"/>
              <a:buChar char="Ø"/>
            </a:pPr>
            <a:r>
              <a:rPr lang="uk-UA" sz="3200" i="1" dirty="0" smtClean="0">
                <a:solidFill>
                  <a:srgbClr val="0070C0"/>
                </a:solidFill>
              </a:rPr>
              <a:t>Національна </a:t>
            </a:r>
            <a:r>
              <a:rPr lang="uk-UA" sz="3200" i="1" dirty="0">
                <a:solidFill>
                  <a:srgbClr val="0070C0"/>
                </a:solidFill>
              </a:rPr>
              <a:t>гвардія </a:t>
            </a:r>
            <a:r>
              <a:rPr lang="uk-UA" sz="3200" i="1" dirty="0" smtClean="0">
                <a:solidFill>
                  <a:srgbClr val="0070C0"/>
                </a:solidFill>
              </a:rPr>
              <a:t>України.</a:t>
            </a:r>
            <a:endParaRPr lang="ru-RU" sz="3200" dirty="0">
              <a:solidFill>
                <a:srgbClr val="0070C0"/>
              </a:solidFill>
            </a:endParaRPr>
          </a:p>
        </p:txBody>
      </p:sp>
      <p:pic>
        <p:nvPicPr>
          <p:cNvPr id="1028" name="Picture 4" descr="https://ssu.gov.ua/uploads/news_thumb/n_4443_6795266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62" y="4664599"/>
            <a:ext cx="2016225" cy="154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6" descr="Национальная гвардия Украин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6" name="AutoShape 8" descr="Министерство внутренних дел Украины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7" name="AutoShape 10" descr="logo-im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8" name="AutoShape 12" descr="Emblem of the State Border Guard Service of Ukraine.sv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9" name="AutoShape 14" descr="Emblem of the State Border Guard Service of Ukraine.svg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" name="AutoShape 16" descr="Emblem of the State Border Guard Service of Ukraine.svg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1" name="AutoShape 18" descr="Emblem of the State Border Guard Service of Ukraine.svg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044" name="Picture 20" descr="Державна прикордонна служба Україн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200" y="4746311"/>
            <a:ext cx="1096556" cy="1096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toShape 24" descr="Emblem of the National Guard of Ukraine, 2017.svg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" name="AutoShape 28" descr="Emblem of the National Guard of Ukraine, 2017.svg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4" name="AutoShape 30" descr="Геральдичний знак - емблема МВС України.svg"/>
          <p:cNvSpPr>
            <a:spLocks noChangeAspect="1" noChangeArrowheads="1"/>
          </p:cNvSpPr>
          <p:nvPr/>
        </p:nvSpPr>
        <p:spPr bwMode="auto">
          <a:xfrm>
            <a:off x="15271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20" name="Picture 2" descr="Похожее изображение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566243"/>
            <a:ext cx="1224136" cy="127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480470"/>
            <a:ext cx="1362397" cy="1362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614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424936" cy="6048672"/>
          </a:xfrm>
        </p:spPr>
        <p:txBody>
          <a:bodyPr>
            <a:noAutofit/>
          </a:bodyPr>
          <a:lstStyle/>
          <a:p>
            <a:pPr marL="0" indent="715963" algn="just"/>
            <a:r>
              <a:rPr lang="uk-UA" sz="2800" b="1" i="1" dirty="0" smtClean="0">
                <a:solidFill>
                  <a:srgbClr val="002060"/>
                </a:solidFill>
              </a:rPr>
              <a:t>Національна </a:t>
            </a:r>
            <a:r>
              <a:rPr lang="uk-UA" sz="2800" b="1" i="1" dirty="0">
                <a:solidFill>
                  <a:srgbClr val="002060"/>
                </a:solidFill>
              </a:rPr>
              <a:t>поліція України</a:t>
            </a:r>
            <a:r>
              <a:rPr lang="uk-UA" sz="2800" dirty="0">
                <a:solidFill>
                  <a:srgbClr val="002060"/>
                </a:solidFill>
              </a:rPr>
              <a:t> </a:t>
            </a:r>
            <a:r>
              <a:rPr lang="uk-UA" sz="2800" dirty="0"/>
              <a:t>– </a:t>
            </a:r>
            <a:r>
              <a:rPr lang="uk-UA" sz="2800" dirty="0">
                <a:solidFill>
                  <a:srgbClr val="0070C0"/>
                </a:solidFill>
              </a:rPr>
              <a:t>це центральний орган виконавчої влади, який служить суспільству шляхом забезпечення охорони прав і свобод людини, протидії злочинності, підтримання публічної безпеки і </a:t>
            </a:r>
            <a:r>
              <a:rPr lang="uk-UA" sz="2800" dirty="0" smtClean="0">
                <a:solidFill>
                  <a:srgbClr val="0070C0"/>
                </a:solidFill>
              </a:rPr>
              <a:t>порядку.</a:t>
            </a:r>
          </a:p>
          <a:p>
            <a:pPr fontAlgn="base"/>
            <a:r>
              <a:rPr lang="uk-UA" sz="2400" b="1" i="1" dirty="0">
                <a:solidFill>
                  <a:srgbClr val="7030A0"/>
                </a:solidFill>
              </a:rPr>
              <a:t>У складі поліції функціонують:</a:t>
            </a:r>
            <a:endParaRPr lang="ru-RU" sz="2400" dirty="0">
              <a:solidFill>
                <a:srgbClr val="7030A0"/>
              </a:solidFill>
            </a:endParaRPr>
          </a:p>
          <a:p>
            <a:pPr fontAlgn="base"/>
            <a:r>
              <a:rPr lang="uk-UA" sz="2400" dirty="0">
                <a:solidFill>
                  <a:srgbClr val="0070C0"/>
                </a:solidFill>
              </a:rPr>
              <a:t>1) кримінальна поліція;</a:t>
            </a:r>
            <a:endParaRPr lang="ru-RU" sz="2400" dirty="0">
              <a:solidFill>
                <a:srgbClr val="0070C0"/>
              </a:solidFill>
            </a:endParaRPr>
          </a:p>
          <a:p>
            <a:pPr fontAlgn="base"/>
            <a:r>
              <a:rPr lang="uk-UA" sz="2400" dirty="0">
                <a:solidFill>
                  <a:srgbClr val="0070C0"/>
                </a:solidFill>
              </a:rPr>
              <a:t>2) патрульна поліція;</a:t>
            </a:r>
            <a:endParaRPr lang="ru-RU" sz="2400" dirty="0">
              <a:solidFill>
                <a:srgbClr val="0070C0"/>
              </a:solidFill>
            </a:endParaRPr>
          </a:p>
          <a:p>
            <a:pPr fontAlgn="base"/>
            <a:r>
              <a:rPr lang="uk-UA" sz="2400" dirty="0">
                <a:solidFill>
                  <a:srgbClr val="0070C0"/>
                </a:solidFill>
              </a:rPr>
              <a:t>3) органи досудового розслідування;</a:t>
            </a:r>
            <a:endParaRPr lang="ru-RU" sz="2400" dirty="0">
              <a:solidFill>
                <a:srgbClr val="0070C0"/>
              </a:solidFill>
            </a:endParaRPr>
          </a:p>
          <a:p>
            <a:pPr fontAlgn="base"/>
            <a:r>
              <a:rPr lang="uk-UA" sz="2400" dirty="0">
                <a:solidFill>
                  <a:srgbClr val="0070C0"/>
                </a:solidFill>
              </a:rPr>
              <a:t>4) поліція охорони;</a:t>
            </a:r>
            <a:endParaRPr lang="ru-RU" sz="2400" dirty="0">
              <a:solidFill>
                <a:srgbClr val="0070C0"/>
              </a:solidFill>
            </a:endParaRPr>
          </a:p>
          <a:p>
            <a:pPr fontAlgn="base"/>
            <a:r>
              <a:rPr lang="uk-UA" sz="2400" dirty="0">
                <a:solidFill>
                  <a:srgbClr val="0070C0"/>
                </a:solidFill>
              </a:rPr>
              <a:t>5) спеціальна поліція;</a:t>
            </a:r>
            <a:endParaRPr lang="ru-RU" sz="2400" dirty="0">
              <a:solidFill>
                <a:srgbClr val="0070C0"/>
              </a:solidFill>
            </a:endParaRPr>
          </a:p>
          <a:p>
            <a:pPr fontAlgn="base"/>
            <a:r>
              <a:rPr lang="uk-UA" sz="2400" dirty="0">
                <a:solidFill>
                  <a:srgbClr val="0070C0"/>
                </a:solidFill>
              </a:rPr>
              <a:t>6) поліція особливого призначення.</a:t>
            </a:r>
            <a:endParaRPr lang="ru-RU" sz="2400" dirty="0">
              <a:solidFill>
                <a:srgbClr val="0070C0"/>
              </a:solidFill>
            </a:endParaRPr>
          </a:p>
          <a:p>
            <a:r>
              <a:rPr lang="uk-UA" sz="2400" dirty="0">
                <a:solidFill>
                  <a:srgbClr val="0070C0"/>
                </a:solidFill>
              </a:rPr>
              <a:t>4. У системі поліції можуть утворюватися науково-дослідні установи та установи забезпечення.</a:t>
            </a:r>
            <a:r>
              <a:rPr lang="uk-UA" sz="2400" i="1" dirty="0">
                <a:solidFill>
                  <a:srgbClr val="0070C0"/>
                </a:solidFill>
              </a:rPr>
              <a:t> 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28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84976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uk-UA" sz="3600" b="1" dirty="0" smtClean="0">
                <a:solidFill>
                  <a:srgbClr val="7030A0"/>
                </a:solidFill>
              </a:rPr>
              <a:t>Ознаки правоохоронної діяльності</a:t>
            </a:r>
          </a:p>
          <a:p>
            <a:pPr indent="357188" algn="just"/>
            <a:endParaRPr lang="uk-UA" sz="2800" b="1" dirty="0" smtClean="0">
              <a:solidFill>
                <a:srgbClr val="7030A0"/>
              </a:solidFill>
            </a:endParaRPr>
          </a:p>
          <a:p>
            <a:pPr algn="just"/>
            <a:r>
              <a:rPr lang="ru-RU" sz="2800" b="1" dirty="0" smtClean="0">
                <a:solidFill>
                  <a:srgbClr val="7030A0"/>
                </a:solidFill>
              </a:rPr>
              <a:t>1) </a:t>
            </a:r>
            <a:r>
              <a:rPr lang="uk-UA" sz="2800" b="1" i="1" dirty="0">
                <a:solidFill>
                  <a:srgbClr val="0070C0"/>
                </a:solidFill>
              </a:rPr>
              <a:t>п</a:t>
            </a:r>
            <a:r>
              <a:rPr lang="uk-UA" sz="2800" b="1" i="1" dirty="0" smtClean="0">
                <a:solidFill>
                  <a:srgbClr val="0070C0"/>
                </a:solidFill>
              </a:rPr>
              <a:t>равоохоронна діяльність </a:t>
            </a:r>
            <a:r>
              <a:rPr lang="ru-RU" sz="2800" dirty="0" smtClean="0">
                <a:solidFill>
                  <a:srgbClr val="0070C0"/>
                </a:solidFill>
              </a:rPr>
              <a:t>має </a:t>
            </a:r>
            <a:r>
              <a:rPr lang="ru-RU" sz="2800" b="1" i="1" dirty="0">
                <a:solidFill>
                  <a:srgbClr val="0070C0"/>
                </a:solidFill>
              </a:rPr>
              <a:t>владний характер</a:t>
            </a:r>
            <a:r>
              <a:rPr lang="ru-RU" sz="2800" dirty="0">
                <a:solidFill>
                  <a:srgbClr val="0070C0"/>
                </a:solidFill>
              </a:rPr>
              <a:t>, який полягає у захисті певних суспільних відносин уповноваженими </a:t>
            </a:r>
            <a:r>
              <a:rPr lang="ru-RU" sz="2800" dirty="0" smtClean="0">
                <a:solidFill>
                  <a:srgbClr val="0070C0"/>
                </a:solidFill>
              </a:rPr>
              <a:t>органами;</a:t>
            </a:r>
          </a:p>
          <a:p>
            <a:pPr algn="just"/>
            <a:r>
              <a:rPr lang="ru-RU" sz="2800" b="1" dirty="0" smtClean="0">
                <a:solidFill>
                  <a:srgbClr val="7030A0"/>
                </a:solidFill>
              </a:rPr>
              <a:t>2) </a:t>
            </a:r>
            <a:r>
              <a:rPr lang="uk-UA" sz="2800" i="1" dirty="0" smtClean="0">
                <a:solidFill>
                  <a:srgbClr val="0070C0"/>
                </a:solidFill>
              </a:rPr>
              <a:t>правоохоронна </a:t>
            </a:r>
            <a:r>
              <a:rPr lang="uk-UA" sz="2800" i="1" dirty="0">
                <a:solidFill>
                  <a:srgbClr val="0070C0"/>
                </a:solidFill>
              </a:rPr>
              <a:t>діяльність </a:t>
            </a:r>
            <a:r>
              <a:rPr lang="ru-RU" sz="2800" dirty="0" smtClean="0">
                <a:solidFill>
                  <a:srgbClr val="0070C0"/>
                </a:solidFill>
              </a:rPr>
              <a:t>має </a:t>
            </a:r>
            <a:r>
              <a:rPr lang="ru-RU" sz="2800" b="1" i="1" dirty="0">
                <a:solidFill>
                  <a:srgbClr val="0070C0"/>
                </a:solidFill>
              </a:rPr>
              <a:t>правозастосовчий характер рішень, що </a:t>
            </a:r>
            <a:r>
              <a:rPr lang="ru-RU" sz="2800" b="1" i="1" dirty="0" smtClean="0">
                <a:solidFill>
                  <a:srgbClr val="0070C0"/>
                </a:solidFill>
              </a:rPr>
              <a:t>приймаються</a:t>
            </a:r>
            <a:r>
              <a:rPr lang="ru-RU" sz="2800" b="1" i="1" dirty="0">
                <a:solidFill>
                  <a:srgbClr val="0070C0"/>
                </a:solidFill>
              </a:rPr>
              <a:t>;</a:t>
            </a:r>
            <a:r>
              <a:rPr lang="ru-RU" sz="2800" b="1" i="1" dirty="0" smtClean="0">
                <a:solidFill>
                  <a:srgbClr val="0070C0"/>
                </a:solidFill>
              </a:rPr>
              <a:t> </a:t>
            </a:r>
          </a:p>
          <a:p>
            <a:pPr algn="just"/>
            <a:r>
              <a:rPr lang="ru-RU" sz="2800" b="1" dirty="0" smtClean="0">
                <a:solidFill>
                  <a:srgbClr val="7030A0"/>
                </a:solidFill>
              </a:rPr>
              <a:t>3) </a:t>
            </a:r>
            <a:r>
              <a:rPr lang="uk-UA" sz="2800" i="1" dirty="0">
                <a:solidFill>
                  <a:srgbClr val="0070C0"/>
                </a:solidFill>
              </a:rPr>
              <a:t>правоохоронна діяльність </a:t>
            </a:r>
            <a:r>
              <a:rPr lang="ru-RU" sz="2800" dirty="0" smtClean="0">
                <a:solidFill>
                  <a:srgbClr val="0070C0"/>
                </a:solidFill>
              </a:rPr>
              <a:t>здійснюється </a:t>
            </a:r>
            <a:r>
              <a:rPr lang="ru-RU" sz="2800" dirty="0">
                <a:solidFill>
                  <a:srgbClr val="0070C0"/>
                </a:solidFill>
              </a:rPr>
              <a:t>не будь-яким способом, а </a:t>
            </a:r>
            <a:r>
              <a:rPr lang="ru-RU" sz="2800" b="1" i="1" dirty="0">
                <a:solidFill>
                  <a:srgbClr val="0070C0"/>
                </a:solidFill>
              </a:rPr>
              <a:t>лише із застосуванням юридичних заходів впливу до </a:t>
            </a:r>
            <a:r>
              <a:rPr lang="ru-RU" sz="2800" b="1" i="1" dirty="0" smtClean="0">
                <a:solidFill>
                  <a:srgbClr val="0070C0"/>
                </a:solidFill>
              </a:rPr>
              <a:t>правопорушників;</a:t>
            </a:r>
          </a:p>
          <a:p>
            <a:pPr algn="just"/>
            <a:r>
              <a:rPr lang="uk-UA" sz="2800" b="1" dirty="0" smtClean="0">
                <a:solidFill>
                  <a:srgbClr val="7030A0"/>
                </a:solidFill>
              </a:rPr>
              <a:t>4) </a:t>
            </a:r>
            <a:r>
              <a:rPr lang="uk-UA" sz="2800" dirty="0">
                <a:solidFill>
                  <a:srgbClr val="0070C0"/>
                </a:solidFill>
              </a:rPr>
              <a:t>з</a:t>
            </a:r>
            <a:r>
              <a:rPr lang="uk-UA" sz="2800" dirty="0" smtClean="0">
                <a:solidFill>
                  <a:srgbClr val="0070C0"/>
                </a:solidFill>
              </a:rPr>
              <a:t>начною </a:t>
            </a:r>
            <a:r>
              <a:rPr lang="uk-UA" sz="2800" dirty="0">
                <a:solidFill>
                  <a:srgbClr val="0070C0"/>
                </a:solidFill>
              </a:rPr>
              <a:t>ознакою правоохоронної діяльності являється те, що </a:t>
            </a:r>
            <a:r>
              <a:rPr lang="uk-UA" sz="2800" b="1" i="1" dirty="0">
                <a:solidFill>
                  <a:srgbClr val="0070C0"/>
                </a:solidFill>
              </a:rPr>
              <a:t>застосовувані в процесі її здійснення юридичні заходи впливу повинні суворо відповідати приписам </a:t>
            </a:r>
            <a:r>
              <a:rPr lang="uk-UA" sz="2800" b="1" i="1" dirty="0" smtClean="0">
                <a:solidFill>
                  <a:srgbClr val="0070C0"/>
                </a:solidFill>
              </a:rPr>
              <a:t>закону;</a:t>
            </a:r>
            <a:r>
              <a:rPr lang="uk-UA" sz="2800" b="1" dirty="0" smtClean="0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33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84976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uk-UA" sz="3200" b="1" dirty="0" smtClean="0">
                <a:solidFill>
                  <a:srgbClr val="7030A0"/>
                </a:solidFill>
              </a:rPr>
              <a:t>Ознаки правоохоронної діяльності</a:t>
            </a:r>
          </a:p>
          <a:p>
            <a:pPr indent="357188" algn="just"/>
            <a:endParaRPr lang="uk-UA" sz="3200" b="1" dirty="0" smtClean="0">
              <a:solidFill>
                <a:srgbClr val="7030A0"/>
              </a:solidFill>
            </a:endParaRPr>
          </a:p>
          <a:p>
            <a:pPr algn="just"/>
            <a:r>
              <a:rPr lang="ru-RU" sz="2800" b="1" dirty="0" smtClean="0">
                <a:solidFill>
                  <a:srgbClr val="7030A0"/>
                </a:solidFill>
              </a:rPr>
              <a:t>5) </a:t>
            </a:r>
            <a:r>
              <a:rPr lang="uk-UA" sz="2800" dirty="0">
                <a:solidFill>
                  <a:srgbClr val="0070C0"/>
                </a:solidFill>
              </a:rPr>
              <a:t>х</a:t>
            </a:r>
            <a:r>
              <a:rPr lang="uk-UA" sz="2800" dirty="0" smtClean="0">
                <a:solidFill>
                  <a:srgbClr val="0070C0"/>
                </a:solidFill>
              </a:rPr>
              <a:t>арактерною </a:t>
            </a:r>
            <a:r>
              <a:rPr lang="uk-UA" sz="2800" dirty="0">
                <a:solidFill>
                  <a:srgbClr val="0070C0"/>
                </a:solidFill>
              </a:rPr>
              <a:t>ознакою правоохоронної діяльності </a:t>
            </a:r>
            <a:r>
              <a:rPr lang="uk-UA" sz="2800" i="1" dirty="0">
                <a:solidFill>
                  <a:srgbClr val="0070C0"/>
                </a:solidFill>
              </a:rPr>
              <a:t>є </a:t>
            </a:r>
            <a:r>
              <a:rPr lang="uk-UA" sz="2800" b="1" i="1" dirty="0">
                <a:solidFill>
                  <a:srgbClr val="0070C0"/>
                </a:solidFill>
              </a:rPr>
              <a:t>процедурна (процесуальна) </a:t>
            </a:r>
            <a:r>
              <a:rPr lang="uk-UA" sz="2800" b="1" i="1" dirty="0" smtClean="0">
                <a:solidFill>
                  <a:srgbClr val="0070C0"/>
                </a:solidFill>
              </a:rPr>
              <a:t>ознака; </a:t>
            </a:r>
          </a:p>
          <a:p>
            <a:pPr algn="just"/>
            <a:endParaRPr lang="uk-UA" sz="2800" b="1" i="1" dirty="0" smtClean="0">
              <a:solidFill>
                <a:srgbClr val="0070C0"/>
              </a:solidFill>
            </a:endParaRPr>
          </a:p>
          <a:p>
            <a:pPr algn="just"/>
            <a:r>
              <a:rPr lang="uk-UA" sz="2800" b="1" dirty="0" smtClean="0">
                <a:solidFill>
                  <a:srgbClr val="7030A0"/>
                </a:solidFill>
              </a:rPr>
              <a:t>6) </a:t>
            </a:r>
            <a:r>
              <a:rPr lang="uk-UA" sz="2800" b="1" dirty="0">
                <a:solidFill>
                  <a:srgbClr val="0070C0"/>
                </a:solidFill>
              </a:rPr>
              <a:t> </a:t>
            </a:r>
            <a:r>
              <a:rPr lang="uk-UA" sz="2800" dirty="0" smtClean="0">
                <a:solidFill>
                  <a:srgbClr val="0070C0"/>
                </a:solidFill>
              </a:rPr>
              <a:t>істотною визнається </a:t>
            </a:r>
            <a:r>
              <a:rPr lang="uk-UA" sz="2800" b="1" i="1" dirty="0">
                <a:solidFill>
                  <a:srgbClr val="0070C0"/>
                </a:solidFill>
              </a:rPr>
              <a:t>статусна (професійна) ознака особи, яка є уповноваженим державою суб’єктом такої діяльності. </a:t>
            </a:r>
          </a:p>
        </p:txBody>
      </p:sp>
      <p:pic>
        <p:nvPicPr>
          <p:cNvPr id="3" name="Объект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065" y="4322745"/>
            <a:ext cx="3082839" cy="205522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28" r="32528"/>
          <a:stretch>
            <a:fillRect/>
          </a:stretch>
        </p:blipFill>
        <p:spPr>
          <a:xfrm>
            <a:off x="4572001" y="4217870"/>
            <a:ext cx="1584176" cy="2160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5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496944" cy="5472608"/>
          </a:xfrm>
        </p:spPr>
        <p:txBody>
          <a:bodyPr>
            <a:noAutofit/>
          </a:bodyPr>
          <a:lstStyle/>
          <a:p>
            <a:pPr marL="533400" indent="182563" algn="ctr"/>
            <a:r>
              <a:rPr lang="uk-UA" sz="3600" b="1" dirty="0" smtClean="0">
                <a:solidFill>
                  <a:srgbClr val="C00000"/>
                </a:solidFill>
              </a:rPr>
              <a:t>План лекції:</a:t>
            </a:r>
            <a:r>
              <a:rPr lang="uk-UA" sz="3600" dirty="0" smtClean="0">
                <a:solidFill>
                  <a:srgbClr val="C00000"/>
                </a:solidFill>
              </a:rPr>
              <a:t> </a:t>
            </a:r>
          </a:p>
          <a:p>
            <a:pPr marL="533400" indent="182563" algn="ctr"/>
            <a:endParaRPr lang="uk-UA" sz="2000" dirty="0" smtClean="0">
              <a:solidFill>
                <a:srgbClr val="002060"/>
              </a:solidFill>
            </a:endParaRPr>
          </a:p>
          <a:p>
            <a:pPr marL="0" indent="0"/>
            <a:r>
              <a:rPr lang="uk-UA" sz="2800" b="1" dirty="0">
                <a:solidFill>
                  <a:srgbClr val="FFC000"/>
                </a:solidFill>
              </a:rPr>
              <a:t>1.</a:t>
            </a:r>
            <a:r>
              <a:rPr lang="uk-UA" sz="2800" b="1" dirty="0">
                <a:solidFill>
                  <a:srgbClr val="7030A0"/>
                </a:solidFill>
              </a:rPr>
              <a:t> Юридичне визначення правоохоронної, судової та правозахисної </a:t>
            </a:r>
            <a:r>
              <a:rPr lang="uk-UA" sz="2800" b="1" dirty="0" smtClean="0">
                <a:solidFill>
                  <a:srgbClr val="7030A0"/>
                </a:solidFill>
              </a:rPr>
              <a:t>діяльності</a:t>
            </a:r>
            <a:endParaRPr lang="ru-RU" sz="2800" dirty="0">
              <a:solidFill>
                <a:srgbClr val="7030A0"/>
              </a:solidFill>
            </a:endParaRPr>
          </a:p>
          <a:p>
            <a:pPr marL="0" indent="0"/>
            <a:r>
              <a:rPr lang="uk-UA" sz="2800" b="1" dirty="0">
                <a:solidFill>
                  <a:srgbClr val="7030A0"/>
                </a:solidFill>
              </a:rPr>
              <a:t> </a:t>
            </a:r>
            <a:endParaRPr lang="ru-RU" sz="2800" dirty="0">
              <a:solidFill>
                <a:srgbClr val="7030A0"/>
              </a:solidFill>
            </a:endParaRPr>
          </a:p>
          <a:p>
            <a:pPr marL="0" indent="0"/>
            <a:r>
              <a:rPr lang="uk-UA" sz="2800" b="1" dirty="0">
                <a:solidFill>
                  <a:srgbClr val="FFC000"/>
                </a:solidFill>
              </a:rPr>
              <a:t>2.</a:t>
            </a:r>
            <a:r>
              <a:rPr lang="uk-UA" sz="2800" b="1" dirty="0">
                <a:solidFill>
                  <a:srgbClr val="7030A0"/>
                </a:solidFill>
              </a:rPr>
              <a:t> Предмет і система навчальної дисципліни «Судові та правоохоронні органи України</a:t>
            </a:r>
            <a:r>
              <a:rPr lang="uk-UA" sz="2800" b="1" dirty="0" smtClean="0">
                <a:solidFill>
                  <a:srgbClr val="7030A0"/>
                </a:solidFill>
              </a:rPr>
              <a:t>»</a:t>
            </a:r>
            <a:endParaRPr lang="ru-RU" sz="2800" dirty="0">
              <a:solidFill>
                <a:srgbClr val="7030A0"/>
              </a:solidFill>
            </a:endParaRPr>
          </a:p>
          <a:p>
            <a:pPr marL="0" indent="0"/>
            <a:r>
              <a:rPr lang="uk-UA" sz="2800" b="1" dirty="0">
                <a:solidFill>
                  <a:srgbClr val="7030A0"/>
                </a:solidFill>
              </a:rPr>
              <a:t> </a:t>
            </a:r>
            <a:endParaRPr lang="ru-RU" sz="2800" dirty="0">
              <a:solidFill>
                <a:srgbClr val="7030A0"/>
              </a:solidFill>
            </a:endParaRPr>
          </a:p>
          <a:p>
            <a:pPr marL="0" indent="0"/>
            <a:r>
              <a:rPr lang="uk-UA" sz="2800" b="1" dirty="0">
                <a:solidFill>
                  <a:srgbClr val="FFC000"/>
                </a:solidFill>
              </a:rPr>
              <a:t>3. </a:t>
            </a:r>
            <a:r>
              <a:rPr lang="uk-UA" sz="2800" b="1" dirty="0">
                <a:solidFill>
                  <a:srgbClr val="7030A0"/>
                </a:solidFill>
              </a:rPr>
              <a:t>Нормативні акти з навчальної дисципліни «Судові та правоохоронні</a:t>
            </a:r>
            <a:r>
              <a:rPr lang="ru-RU" sz="2800" b="1" dirty="0">
                <a:solidFill>
                  <a:srgbClr val="7030A0"/>
                </a:solidFill>
              </a:rPr>
              <a:t> орган</a:t>
            </a:r>
            <a:r>
              <a:rPr lang="uk-UA" sz="2800" b="1" dirty="0">
                <a:solidFill>
                  <a:srgbClr val="7030A0"/>
                </a:solidFill>
              </a:rPr>
              <a:t>и </a:t>
            </a:r>
            <a:r>
              <a:rPr lang="uk-UA" sz="2800" b="1" dirty="0" smtClean="0">
                <a:solidFill>
                  <a:srgbClr val="7030A0"/>
                </a:solidFill>
              </a:rPr>
              <a:t>України»</a:t>
            </a:r>
            <a:endParaRPr lang="uk-UA" sz="2800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908720"/>
            <a:ext cx="698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 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152501"/>
            <a:ext cx="83529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uk-UA" sz="2800" b="1" i="1" dirty="0">
                <a:solidFill>
                  <a:srgbClr val="7030A0"/>
                </a:solidFill>
              </a:rPr>
              <a:t>Правоохоронна діяльність</a:t>
            </a:r>
            <a:r>
              <a:rPr lang="uk-UA" sz="2800" i="1" dirty="0">
                <a:solidFill>
                  <a:srgbClr val="7030A0"/>
                </a:solidFill>
              </a:rPr>
              <a:t> </a:t>
            </a:r>
            <a:r>
              <a:rPr lang="uk-UA" sz="2800" i="1" dirty="0">
                <a:solidFill>
                  <a:srgbClr val="0070C0"/>
                </a:solidFill>
              </a:rPr>
              <a:t>— це державна правомірна діяльність, що полягає у впливі на поведінку людини або групи людей з боку уповноваженої державою посадової особи шляхом охорони права, відновлення порушеного права, припинення або розгляду порушення права, його виявлення або розслідування з обов’язковим додержанням встановлених у законі процедур для цієї </a:t>
            </a:r>
            <a:r>
              <a:rPr lang="uk-UA" sz="2800" i="1" dirty="0" smtClean="0">
                <a:solidFill>
                  <a:srgbClr val="0070C0"/>
                </a:solidFill>
              </a:rPr>
              <a:t>діяльності.</a:t>
            </a:r>
            <a:endParaRPr lang="ru-RU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91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-1603147"/>
            <a:ext cx="78488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i="1" dirty="0" smtClean="0"/>
          </a:p>
          <a:p>
            <a:endParaRPr lang="uk-UA" b="1" i="1" dirty="0"/>
          </a:p>
          <a:p>
            <a:endParaRPr lang="uk-UA" b="1" i="1" dirty="0" smtClean="0"/>
          </a:p>
          <a:p>
            <a:endParaRPr lang="uk-UA" b="1" i="1" dirty="0"/>
          </a:p>
          <a:p>
            <a:endParaRPr lang="uk-UA" b="1" i="1" dirty="0" smtClean="0"/>
          </a:p>
          <a:p>
            <a:endParaRPr lang="uk-UA" b="1" i="1" dirty="0"/>
          </a:p>
          <a:p>
            <a:endParaRPr lang="uk-UA" b="1" i="1" dirty="0" smtClean="0"/>
          </a:p>
          <a:p>
            <a:endParaRPr lang="uk-UA" b="1" i="1" dirty="0" smtClean="0"/>
          </a:p>
          <a:p>
            <a:pPr indent="715963" algn="just"/>
            <a:endParaRPr lang="uk-UA" b="1" i="1" dirty="0" smtClean="0"/>
          </a:p>
          <a:p>
            <a:pPr indent="715963" algn="just"/>
            <a:endParaRPr lang="uk-UA" b="1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474345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5963" algn="just"/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07704" y="461129"/>
            <a:ext cx="45565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b="1" i="1" dirty="0" smtClean="0">
                <a:solidFill>
                  <a:srgbClr val="002060"/>
                </a:solidFill>
              </a:rPr>
              <a:t>II. </a:t>
            </a:r>
            <a:r>
              <a:rPr lang="uk-UA" sz="3200" b="1" i="1" dirty="0" smtClean="0">
                <a:solidFill>
                  <a:srgbClr val="002060"/>
                </a:solidFill>
              </a:rPr>
              <a:t>Судова </a:t>
            </a:r>
            <a:r>
              <a:rPr lang="uk-UA" sz="3200" b="1" i="1" dirty="0">
                <a:solidFill>
                  <a:srgbClr val="002060"/>
                </a:solidFill>
              </a:rPr>
              <a:t>діяльність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5556" y="993071"/>
            <a:ext cx="83529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800" b="1" i="1" dirty="0" smtClean="0"/>
          </a:p>
          <a:p>
            <a:pPr indent="357188" algn="just"/>
            <a:r>
              <a:rPr lang="uk-UA" sz="2800" b="1" i="1" dirty="0" smtClean="0">
                <a:solidFill>
                  <a:srgbClr val="002060"/>
                </a:solidFill>
              </a:rPr>
              <a:t>Судова </a:t>
            </a:r>
            <a:r>
              <a:rPr lang="uk-UA" sz="2800" b="1" i="1" dirty="0">
                <a:solidFill>
                  <a:srgbClr val="002060"/>
                </a:solidFill>
              </a:rPr>
              <a:t>діяльність</a:t>
            </a:r>
            <a:r>
              <a:rPr lang="uk-UA" sz="2800" dirty="0">
                <a:solidFill>
                  <a:srgbClr val="002060"/>
                </a:solidFill>
              </a:rPr>
              <a:t> </a:t>
            </a:r>
            <a:r>
              <a:rPr lang="uk-UA" sz="2800" dirty="0">
                <a:solidFill>
                  <a:srgbClr val="0070C0"/>
                </a:solidFill>
              </a:rPr>
              <a:t>є різновидом юридичної діяльності, якій притаманні ознаки як </a:t>
            </a:r>
            <a:r>
              <a:rPr lang="uk-UA" sz="2800" i="1" dirty="0" err="1">
                <a:solidFill>
                  <a:srgbClr val="0070C0"/>
                </a:solidFill>
              </a:rPr>
              <a:t>правоохорони</a:t>
            </a:r>
            <a:r>
              <a:rPr lang="uk-UA" sz="2800" i="1" dirty="0">
                <a:solidFill>
                  <a:srgbClr val="0070C0"/>
                </a:solidFill>
              </a:rPr>
              <a:t>,</a:t>
            </a:r>
            <a:r>
              <a:rPr lang="uk-UA" sz="2800" dirty="0">
                <a:solidFill>
                  <a:srgbClr val="0070C0"/>
                </a:solidFill>
              </a:rPr>
              <a:t> так і </a:t>
            </a:r>
            <a:r>
              <a:rPr lang="uk-UA" sz="2800" i="1" dirty="0" err="1">
                <a:solidFill>
                  <a:srgbClr val="0070C0"/>
                </a:solidFill>
              </a:rPr>
              <a:t>правозахисту</a:t>
            </a:r>
            <a:r>
              <a:rPr lang="uk-UA" sz="2800" i="1" dirty="0">
                <a:solidFill>
                  <a:srgbClr val="0070C0"/>
                </a:solidFill>
              </a:rPr>
              <a:t>.</a:t>
            </a:r>
            <a:r>
              <a:rPr lang="uk-UA" sz="2800" dirty="0">
                <a:solidFill>
                  <a:srgbClr val="0070C0"/>
                </a:solidFill>
              </a:rPr>
              <a:t> </a:t>
            </a:r>
            <a:endParaRPr lang="en-US" sz="2800" dirty="0" smtClean="0">
              <a:solidFill>
                <a:srgbClr val="0070C0"/>
              </a:solidFill>
            </a:endParaRPr>
          </a:p>
          <a:p>
            <a:pPr indent="357188" algn="just"/>
            <a:endParaRPr lang="en-US" sz="2800" dirty="0" smtClean="0">
              <a:solidFill>
                <a:srgbClr val="0070C0"/>
              </a:solidFill>
            </a:endParaRPr>
          </a:p>
          <a:p>
            <a:pPr indent="357188"/>
            <a:r>
              <a:rPr lang="uk-UA" sz="2800" b="1" i="1" dirty="0" smtClean="0">
                <a:solidFill>
                  <a:srgbClr val="0070C0"/>
                </a:solidFill>
              </a:rPr>
              <a:t>Суд </a:t>
            </a:r>
            <a:r>
              <a:rPr lang="uk-UA" sz="2800" dirty="0">
                <a:solidFill>
                  <a:srgbClr val="002060"/>
                </a:solidFill>
              </a:rPr>
              <a:t>виступає </a:t>
            </a:r>
            <a:r>
              <a:rPr lang="uk-UA" sz="2800" b="1" dirty="0">
                <a:solidFill>
                  <a:srgbClr val="7030A0"/>
                </a:solidFill>
              </a:rPr>
              <a:t>суб’єктом судової влади.</a:t>
            </a:r>
            <a:endParaRPr lang="ru-RU" sz="2800" b="1" dirty="0">
              <a:solidFill>
                <a:srgbClr val="7030A0"/>
              </a:solidFill>
            </a:endParaRPr>
          </a:p>
          <a:p>
            <a:pPr indent="357188"/>
            <a:r>
              <a:rPr lang="uk-UA" sz="2800" i="1" dirty="0">
                <a:solidFill>
                  <a:srgbClr val="002060"/>
                </a:solidFill>
              </a:rPr>
              <a:t>Судова влада здійснює дві</a:t>
            </a:r>
            <a:r>
              <a:rPr lang="uk-UA" sz="2800" dirty="0">
                <a:solidFill>
                  <a:srgbClr val="002060"/>
                </a:solidFill>
              </a:rPr>
              <a:t> </a:t>
            </a:r>
            <a:r>
              <a:rPr lang="uk-UA" sz="2800" b="1" i="1" dirty="0">
                <a:solidFill>
                  <a:srgbClr val="002060"/>
                </a:solidFill>
              </a:rPr>
              <a:t>функції </a:t>
            </a:r>
            <a:endParaRPr lang="uk-UA" sz="2800" b="1" i="1" dirty="0" smtClean="0">
              <a:solidFill>
                <a:srgbClr val="002060"/>
              </a:solidFill>
            </a:endParaRPr>
          </a:p>
          <a:p>
            <a:pPr indent="357188" algn="ctr"/>
            <a:r>
              <a:rPr lang="uk-UA" sz="2800" b="1" i="1" dirty="0" smtClean="0">
                <a:solidFill>
                  <a:srgbClr val="7030A0"/>
                </a:solidFill>
              </a:rPr>
              <a:t>правосуддя</a:t>
            </a:r>
            <a:r>
              <a:rPr lang="uk-UA" sz="2800" b="1" i="1" dirty="0" smtClean="0">
                <a:solidFill>
                  <a:srgbClr val="002060"/>
                </a:solidFill>
              </a:rPr>
              <a:t> </a:t>
            </a:r>
          </a:p>
          <a:p>
            <a:pPr indent="357188" algn="ctr"/>
            <a:r>
              <a:rPr lang="uk-UA" sz="2800" b="1" i="1" dirty="0" smtClean="0">
                <a:solidFill>
                  <a:srgbClr val="002060"/>
                </a:solidFill>
              </a:rPr>
              <a:t>і </a:t>
            </a:r>
          </a:p>
          <a:p>
            <a:pPr indent="357188" algn="ctr"/>
            <a:r>
              <a:rPr lang="uk-UA" sz="2800" b="1" i="1" dirty="0" smtClean="0">
                <a:solidFill>
                  <a:srgbClr val="7030A0"/>
                </a:solidFill>
              </a:rPr>
              <a:t>судовий </a:t>
            </a:r>
            <a:r>
              <a:rPr lang="uk-UA" sz="2800" b="1" i="1" dirty="0">
                <a:solidFill>
                  <a:srgbClr val="7030A0"/>
                </a:solidFill>
              </a:rPr>
              <a:t>контроль</a:t>
            </a:r>
            <a:r>
              <a:rPr lang="uk-UA" sz="2800" b="1" i="1" dirty="0">
                <a:solidFill>
                  <a:srgbClr val="002060"/>
                </a:solidFill>
              </a:rPr>
              <a:t>. 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3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5556" y="474345"/>
            <a:ext cx="7848872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b="1" i="1" dirty="0" smtClean="0"/>
          </a:p>
          <a:p>
            <a:endParaRPr lang="uk-UA" b="1" i="1" dirty="0" smtClean="0"/>
          </a:p>
          <a:p>
            <a:endParaRPr lang="uk-UA" b="1" i="1" dirty="0" smtClean="0"/>
          </a:p>
          <a:p>
            <a:endParaRPr lang="uk-UA" b="1" i="1" dirty="0" smtClean="0"/>
          </a:p>
          <a:p>
            <a:pPr indent="357188" algn="just"/>
            <a:r>
              <a:rPr lang="uk-UA" sz="2800" b="1" i="1" dirty="0" smtClean="0">
                <a:solidFill>
                  <a:srgbClr val="002060"/>
                </a:solidFill>
              </a:rPr>
              <a:t>Правосуддя</a:t>
            </a:r>
            <a:r>
              <a:rPr lang="uk-UA" sz="2800" dirty="0" smtClean="0">
                <a:solidFill>
                  <a:srgbClr val="002060"/>
                </a:solidFill>
              </a:rPr>
              <a:t> </a:t>
            </a:r>
            <a:r>
              <a:rPr lang="uk-UA" sz="2800" dirty="0"/>
              <a:t>– </a:t>
            </a:r>
            <a:r>
              <a:rPr lang="uk-UA" sz="2800" i="1" dirty="0">
                <a:solidFill>
                  <a:srgbClr val="0070C0"/>
                </a:solidFill>
              </a:rPr>
              <a:t>це державна діяльність, яку проводить суд шляхом розгляду і вирішення у судових засіданнях в особливій, встановленій законом процесуальній формі цивільних, кримінальних, господарських та адміністративних справ.</a:t>
            </a:r>
            <a:r>
              <a:rPr lang="uk-UA" sz="2800" b="1" i="1" dirty="0">
                <a:solidFill>
                  <a:srgbClr val="0070C0"/>
                </a:solidFill>
              </a:rPr>
              <a:t> </a:t>
            </a:r>
            <a:endParaRPr lang="en-US" sz="2800" b="1" i="1" dirty="0" smtClean="0">
              <a:solidFill>
                <a:srgbClr val="0070C0"/>
              </a:solidFill>
            </a:endParaRPr>
          </a:p>
          <a:p>
            <a:pPr indent="357188" algn="just"/>
            <a:endParaRPr lang="en-US" sz="2800" b="1" i="1" dirty="0" smtClean="0">
              <a:solidFill>
                <a:srgbClr val="0070C0"/>
              </a:solidFill>
            </a:endParaRPr>
          </a:p>
          <a:p>
            <a:pPr indent="357188" algn="just"/>
            <a:r>
              <a:rPr lang="uk-UA" sz="2800" b="1" i="1" dirty="0">
                <a:solidFill>
                  <a:srgbClr val="002060"/>
                </a:solidFill>
              </a:rPr>
              <a:t>Ф</a:t>
            </a:r>
            <a:r>
              <a:rPr lang="uk-UA" sz="2800" b="1" i="1" dirty="0" smtClean="0">
                <a:solidFill>
                  <a:srgbClr val="002060"/>
                </a:solidFill>
              </a:rPr>
              <a:t>ункція </a:t>
            </a:r>
            <a:r>
              <a:rPr lang="uk-UA" sz="2800" b="1" i="1" dirty="0">
                <a:solidFill>
                  <a:srgbClr val="002060"/>
                </a:solidFill>
              </a:rPr>
              <a:t>судового контролю.</a:t>
            </a:r>
            <a:r>
              <a:rPr lang="uk-UA" sz="2800" b="1" dirty="0">
                <a:solidFill>
                  <a:srgbClr val="002060"/>
                </a:solidFill>
              </a:rPr>
              <a:t> </a:t>
            </a:r>
            <a:r>
              <a:rPr lang="uk-UA" sz="2800" i="1" dirty="0">
                <a:solidFill>
                  <a:srgbClr val="0070C0"/>
                </a:solidFill>
              </a:rPr>
              <a:t>Йдеться про контроль за законністю і обґрунтованістю рішень і дій державних органів їх посадових та службових осіб. </a:t>
            </a:r>
            <a:endParaRPr lang="uk-UA" sz="2800" b="1" i="1" dirty="0" smtClean="0">
              <a:solidFill>
                <a:srgbClr val="0070C0"/>
              </a:solidFill>
            </a:endParaRPr>
          </a:p>
          <a:p>
            <a:pPr indent="715963" algn="just"/>
            <a:endParaRPr lang="uk-UA" b="1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474345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5963" algn="just"/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00883" y="450859"/>
            <a:ext cx="51009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b="1" i="1" dirty="0" smtClean="0">
                <a:solidFill>
                  <a:srgbClr val="002060"/>
                </a:solidFill>
              </a:rPr>
              <a:t>II. </a:t>
            </a:r>
            <a:r>
              <a:rPr lang="uk-UA" sz="3600" b="1" i="1" dirty="0" smtClean="0">
                <a:solidFill>
                  <a:srgbClr val="002060"/>
                </a:solidFill>
              </a:rPr>
              <a:t>Судова </a:t>
            </a:r>
            <a:r>
              <a:rPr lang="uk-UA" sz="3600" b="1" i="1" dirty="0">
                <a:solidFill>
                  <a:srgbClr val="002060"/>
                </a:solidFill>
              </a:rPr>
              <a:t>діяльність 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4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474345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5963" algn="just"/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07684" y="139079"/>
            <a:ext cx="6733575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endParaRPr lang="uk-UA" sz="3200" b="1" i="1" dirty="0" smtClean="0">
              <a:solidFill>
                <a:srgbClr val="002060"/>
              </a:solidFill>
            </a:endParaRPr>
          </a:p>
          <a:p>
            <a:pPr lvl="0"/>
            <a:r>
              <a:rPr lang="en-US" sz="3200" b="1" i="1" dirty="0" smtClean="0">
                <a:solidFill>
                  <a:srgbClr val="002060"/>
                </a:solidFill>
              </a:rPr>
              <a:t>III. </a:t>
            </a:r>
            <a:r>
              <a:rPr lang="uk-UA" sz="3600" b="1" i="1" dirty="0" smtClean="0">
                <a:solidFill>
                  <a:srgbClr val="002060"/>
                </a:solidFill>
              </a:rPr>
              <a:t>Правозахисна діяльність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340768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2913" algn="just"/>
            <a:endParaRPr lang="uk-UA" sz="2800" i="1" dirty="0" smtClean="0">
              <a:solidFill>
                <a:srgbClr val="002060"/>
              </a:solidFill>
            </a:endParaRPr>
          </a:p>
          <a:p>
            <a:pPr indent="442913" algn="just"/>
            <a:r>
              <a:rPr lang="uk-UA" sz="3200" i="1" dirty="0" smtClean="0">
                <a:solidFill>
                  <a:srgbClr val="002060"/>
                </a:solidFill>
              </a:rPr>
              <a:t>Правозахисна </a:t>
            </a:r>
            <a:r>
              <a:rPr lang="uk-UA" sz="3200" i="1" dirty="0">
                <a:solidFill>
                  <a:srgbClr val="002060"/>
                </a:solidFill>
              </a:rPr>
              <a:t>діяльність </a:t>
            </a:r>
            <a:r>
              <a:rPr lang="uk-UA" sz="3200" dirty="0">
                <a:solidFill>
                  <a:srgbClr val="002060"/>
                </a:solidFill>
              </a:rPr>
              <a:t>складається з кількох складових. Вони, зокрема, полягають у роз’ясненні громадянам їх прав та обов’язків. У Конституції України закріплюється важливе </a:t>
            </a:r>
            <a:r>
              <a:rPr lang="uk-UA" sz="3200" b="1" i="1" dirty="0">
                <a:solidFill>
                  <a:srgbClr val="7030A0"/>
                </a:solidFill>
              </a:rPr>
              <a:t>«право знати право»</a:t>
            </a:r>
            <a:r>
              <a:rPr lang="uk-UA" sz="3200" dirty="0">
                <a:solidFill>
                  <a:srgbClr val="002060"/>
                </a:solidFill>
              </a:rPr>
              <a:t> </a:t>
            </a:r>
            <a:r>
              <a:rPr lang="uk-UA" sz="3200" dirty="0">
                <a:solidFill>
                  <a:srgbClr val="7030A0"/>
                </a:solidFill>
              </a:rPr>
              <a:t>(ст. 57) </a:t>
            </a:r>
            <a:r>
              <a:rPr lang="uk-UA" sz="3200" dirty="0">
                <a:solidFill>
                  <a:srgbClr val="002060"/>
                </a:solidFill>
              </a:rPr>
              <a:t>та </a:t>
            </a:r>
            <a:r>
              <a:rPr lang="uk-UA" sz="3200" b="1" i="1" dirty="0">
                <a:solidFill>
                  <a:srgbClr val="7030A0"/>
                </a:solidFill>
              </a:rPr>
              <a:t>право на юридичну допомогу</a:t>
            </a:r>
            <a:r>
              <a:rPr lang="uk-UA" sz="3200" b="1" dirty="0">
                <a:solidFill>
                  <a:srgbClr val="7030A0"/>
                </a:solidFill>
              </a:rPr>
              <a:t> </a:t>
            </a:r>
            <a:r>
              <a:rPr lang="uk-UA" sz="3200" b="1" dirty="0" smtClean="0">
                <a:solidFill>
                  <a:srgbClr val="7030A0"/>
                </a:solidFill>
              </a:rPr>
              <a:t> </a:t>
            </a:r>
            <a:r>
              <a:rPr lang="uk-UA" sz="3200" dirty="0" smtClean="0">
                <a:solidFill>
                  <a:srgbClr val="7030A0"/>
                </a:solidFill>
              </a:rPr>
              <a:t>(Ст. 59)</a:t>
            </a:r>
            <a:endParaRPr lang="ru-RU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35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474345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5963" algn="just"/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07684" y="139079"/>
            <a:ext cx="608051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endParaRPr lang="uk-UA" sz="3200" b="1" i="1" dirty="0" smtClean="0">
              <a:solidFill>
                <a:srgbClr val="002060"/>
              </a:solidFill>
            </a:endParaRPr>
          </a:p>
          <a:p>
            <a:pPr lvl="0"/>
            <a:r>
              <a:rPr lang="en-US" sz="3200" b="1" i="1" dirty="0" smtClean="0">
                <a:solidFill>
                  <a:srgbClr val="002060"/>
                </a:solidFill>
              </a:rPr>
              <a:t>III. </a:t>
            </a:r>
            <a:r>
              <a:rPr lang="uk-UA" sz="3200" b="1" i="1" dirty="0" smtClean="0">
                <a:solidFill>
                  <a:srgbClr val="002060"/>
                </a:solidFill>
              </a:rPr>
              <a:t>Правозахисна діяльність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340768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2913" algn="just"/>
            <a:endParaRPr lang="uk-UA" sz="2800" i="1" dirty="0" smtClean="0">
              <a:solidFill>
                <a:srgbClr val="002060"/>
              </a:solidFill>
            </a:endParaRPr>
          </a:p>
          <a:p>
            <a:pPr indent="442913" algn="just"/>
            <a:endParaRPr lang="uk-UA" sz="2800" i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496" y="1793264"/>
            <a:ext cx="8640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2913" algn="ctr"/>
            <a:r>
              <a:rPr lang="uk-UA" sz="3200" b="1" dirty="0" smtClean="0">
                <a:solidFill>
                  <a:srgbClr val="7030A0"/>
                </a:solidFill>
              </a:rPr>
              <a:t>До правозахисних органів відносяться:</a:t>
            </a:r>
          </a:p>
          <a:p>
            <a:pPr algn="ctr"/>
            <a:endParaRPr lang="uk-UA" sz="2800" b="1" dirty="0" smtClean="0">
              <a:solidFill>
                <a:srgbClr val="7030A0"/>
              </a:solidFill>
            </a:endParaRPr>
          </a:p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1) </a:t>
            </a:r>
            <a:r>
              <a:rPr lang="uk-UA" sz="2800" b="1" dirty="0" smtClean="0">
                <a:solidFill>
                  <a:srgbClr val="0070C0"/>
                </a:solidFill>
              </a:rPr>
              <a:t>Міністерство юстиції України</a:t>
            </a:r>
          </a:p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2) </a:t>
            </a:r>
            <a:r>
              <a:rPr lang="uk-UA" sz="2800" b="1" dirty="0" smtClean="0">
                <a:solidFill>
                  <a:srgbClr val="0070C0"/>
                </a:solidFill>
              </a:rPr>
              <a:t>Нотаріат </a:t>
            </a:r>
          </a:p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3) </a:t>
            </a:r>
            <a:r>
              <a:rPr lang="uk-UA" sz="2800" b="1" dirty="0" smtClean="0">
                <a:solidFill>
                  <a:srgbClr val="0070C0"/>
                </a:solidFill>
              </a:rPr>
              <a:t>Адвокатура України</a:t>
            </a:r>
            <a:endParaRPr lang="ru-RU" sz="2800" b="1" dirty="0">
              <a:solidFill>
                <a:srgbClr val="0070C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28" r="32528"/>
          <a:stretch>
            <a:fillRect/>
          </a:stretch>
        </p:blipFill>
        <p:spPr>
          <a:xfrm>
            <a:off x="3410979" y="4653136"/>
            <a:ext cx="1397050" cy="180087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  <p:pic>
        <p:nvPicPr>
          <p:cNvPr id="2052" name="Picture 4" descr="http://unba.org.ua/assets/uploads/images/SAU%20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441180"/>
            <a:ext cx="2667000" cy="176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8" descr="gerb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4653136"/>
            <a:ext cx="1845213" cy="16504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rgbClr val="FFFF00">
                <a:alpha val="5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4821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474345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5963" algn="just"/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340768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2913" algn="just"/>
            <a:endParaRPr lang="uk-UA" sz="2800" i="1" dirty="0" smtClean="0">
              <a:solidFill>
                <a:srgbClr val="002060"/>
              </a:solidFill>
            </a:endParaRPr>
          </a:p>
          <a:p>
            <a:pPr indent="442913" algn="just"/>
            <a:endParaRPr lang="uk-UA" sz="2800" i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57973" y="278938"/>
            <a:ext cx="864096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2913" algn="ctr"/>
            <a:r>
              <a:rPr lang="uk-UA" sz="3200" b="1" i="1" dirty="0">
                <a:solidFill>
                  <a:srgbClr val="002060"/>
                </a:solidFill>
              </a:rPr>
              <a:t>П</a:t>
            </a:r>
            <a:r>
              <a:rPr lang="uk-UA" sz="3200" b="1" i="1" dirty="0" smtClean="0">
                <a:solidFill>
                  <a:srgbClr val="002060"/>
                </a:solidFill>
              </a:rPr>
              <a:t>равозахисна </a:t>
            </a:r>
            <a:r>
              <a:rPr lang="uk-UA" sz="3200" b="1" i="1" dirty="0">
                <a:solidFill>
                  <a:srgbClr val="002060"/>
                </a:solidFill>
              </a:rPr>
              <a:t>діяльність</a:t>
            </a:r>
            <a:r>
              <a:rPr lang="uk-UA" sz="3200" dirty="0">
                <a:solidFill>
                  <a:srgbClr val="002060"/>
                </a:solidFill>
              </a:rPr>
              <a:t> </a:t>
            </a:r>
            <a:r>
              <a:rPr lang="uk-UA" sz="3200" i="1" dirty="0">
                <a:solidFill>
                  <a:srgbClr val="0070C0"/>
                </a:solidFill>
              </a:rPr>
              <a:t>полягає у правовій допомозі юридичним особам, громадянам України, іноземцям та особам без громадянства у спірних питання з охорони права, захисті фізичних осіб від обвинувачення та у державному гарантуванні охорони прав громадян правозахисними органами. </a:t>
            </a:r>
            <a:endParaRPr lang="ru-RU" sz="2800" b="1" dirty="0">
              <a:solidFill>
                <a:srgbClr val="0070C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28" r="32528"/>
          <a:stretch>
            <a:fillRect/>
          </a:stretch>
        </p:blipFill>
        <p:spPr>
          <a:xfrm>
            <a:off x="3410979" y="4653136"/>
            <a:ext cx="1397050" cy="180087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  <p:pic>
        <p:nvPicPr>
          <p:cNvPr id="2052" name="Picture 4" descr="http://unba.org.ua/assets/uploads/images/SAU%20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441180"/>
            <a:ext cx="2667000" cy="176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8" descr="gerb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4653136"/>
            <a:ext cx="1845213" cy="16504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rgbClr val="FFFF00">
                <a:alpha val="5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7359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474345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5963" algn="just"/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340768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2913" algn="just"/>
            <a:endParaRPr lang="uk-UA" sz="2800" i="1" dirty="0" smtClean="0">
              <a:solidFill>
                <a:srgbClr val="002060"/>
              </a:solidFill>
            </a:endParaRPr>
          </a:p>
          <a:p>
            <a:pPr indent="442913" algn="just"/>
            <a:endParaRPr lang="uk-UA" sz="2800" i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24557" y="705177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2913" algn="ctr"/>
            <a:r>
              <a:rPr lang="uk-UA" sz="3200" b="1" i="1" dirty="0" smtClean="0">
                <a:solidFill>
                  <a:srgbClr val="002060"/>
                </a:solidFill>
              </a:rPr>
              <a:t>Правоохоронні органи </a:t>
            </a:r>
            <a:r>
              <a:rPr lang="uk-UA" sz="3200" i="1" dirty="0" smtClean="0">
                <a:solidFill>
                  <a:srgbClr val="0070C0"/>
                </a:solidFill>
              </a:rPr>
              <a:t> </a:t>
            </a:r>
            <a:endParaRPr lang="ru-RU" sz="2800" b="1" dirty="0">
              <a:solidFill>
                <a:srgbClr val="0070C0"/>
              </a:solidFill>
            </a:endParaRPr>
          </a:p>
        </p:txBody>
      </p:sp>
      <p:pic>
        <p:nvPicPr>
          <p:cNvPr id="9" name="Picture 18" descr="gerb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131" y="275096"/>
            <a:ext cx="1845213" cy="165044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algn="ctr" rotWithShape="0">
              <a:srgbClr val="FFFF00">
                <a:alpha val="50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196131" y="1997839"/>
            <a:ext cx="862434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1463" algn="just"/>
            <a:r>
              <a:rPr lang="uk-UA" sz="2800" b="1" i="1" dirty="0">
                <a:solidFill>
                  <a:srgbClr val="002060"/>
                </a:solidFill>
              </a:rPr>
              <a:t>Правоохоронні органи</a:t>
            </a:r>
            <a:r>
              <a:rPr lang="uk-UA" sz="2800" i="1" dirty="0">
                <a:solidFill>
                  <a:srgbClr val="002060"/>
                </a:solidFill>
              </a:rPr>
              <a:t> </a:t>
            </a:r>
            <a:r>
              <a:rPr lang="uk-UA" sz="2800" i="1" dirty="0"/>
              <a:t>– </a:t>
            </a:r>
            <a:r>
              <a:rPr lang="uk-UA" sz="2800" i="1" dirty="0">
                <a:solidFill>
                  <a:srgbClr val="0070C0"/>
                </a:solidFill>
              </a:rPr>
              <a:t>це державні органи, основним (або головним) предметом діяльності якого є законодавчо визначенні функції або завдання з охорони права, відновлення порушеного права або організація виконання покарання, захист національної (державної) безпеки, підтримання правопорядку, забезпечення стану законності</a:t>
            </a:r>
            <a:endParaRPr lang="ru-RU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0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340768"/>
            <a:ext cx="835292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solidFill>
                  <a:srgbClr val="FF0000"/>
                </a:solidFill>
              </a:rPr>
              <a:t>Питання </a:t>
            </a:r>
            <a:r>
              <a:rPr lang="uk-UA" sz="3200" b="1" dirty="0" smtClean="0">
                <a:solidFill>
                  <a:srgbClr val="FF0000"/>
                </a:solidFill>
              </a:rPr>
              <a:t>2. </a:t>
            </a:r>
          </a:p>
          <a:p>
            <a:pPr algn="ctr"/>
            <a:endParaRPr lang="uk-UA" sz="3200" b="1" dirty="0" smtClean="0">
              <a:solidFill>
                <a:srgbClr val="FF0000"/>
              </a:solidFill>
            </a:endParaRPr>
          </a:p>
          <a:p>
            <a:pPr algn="ctr"/>
            <a:endParaRPr lang="uk-UA" sz="3200" b="1" dirty="0">
              <a:solidFill>
                <a:srgbClr val="FF0000"/>
              </a:solidFill>
            </a:endParaRPr>
          </a:p>
          <a:p>
            <a:pPr algn="ctr"/>
            <a:r>
              <a:rPr lang="ru-RU" sz="3600" b="1" dirty="0">
                <a:solidFill>
                  <a:srgbClr val="7030A0"/>
                </a:solidFill>
              </a:rPr>
              <a:t> </a:t>
            </a:r>
            <a:r>
              <a:rPr lang="uk-UA" sz="3600" b="1" dirty="0">
                <a:solidFill>
                  <a:srgbClr val="7030A0"/>
                </a:solidFill>
              </a:rPr>
              <a:t> </a:t>
            </a:r>
            <a:r>
              <a:rPr lang="uk-UA" sz="3600" b="1" dirty="0" smtClean="0">
                <a:solidFill>
                  <a:srgbClr val="7030A0"/>
                </a:solidFill>
              </a:rPr>
              <a:t> </a:t>
            </a:r>
            <a:r>
              <a:rPr lang="uk-UA" sz="3600" b="1" dirty="0">
                <a:solidFill>
                  <a:srgbClr val="7030A0"/>
                </a:solidFill>
              </a:rPr>
              <a:t>Предмет і система навчальної дисципліни «Судові та правоохоронні органи України</a:t>
            </a:r>
            <a:r>
              <a:rPr lang="uk-UA" sz="3600" b="1" dirty="0" smtClean="0">
                <a:solidFill>
                  <a:srgbClr val="7030A0"/>
                </a:solidFill>
              </a:rPr>
              <a:t>»</a:t>
            </a:r>
            <a:endParaRPr lang="ru-RU" sz="3600" dirty="0">
              <a:solidFill>
                <a:srgbClr val="7030A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33" b="6133"/>
          <a:stretch>
            <a:fillRect/>
          </a:stretch>
        </p:blipFill>
        <p:spPr>
          <a:xfrm>
            <a:off x="539552" y="323180"/>
            <a:ext cx="2487612" cy="2035175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1120647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980728"/>
            <a:ext cx="82089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uk-UA" sz="3200" b="1" i="1" dirty="0">
                <a:solidFill>
                  <a:srgbClr val="7030A0"/>
                </a:solidFill>
              </a:rPr>
              <a:t>Предметом даної дисципліни </a:t>
            </a:r>
            <a:r>
              <a:rPr lang="uk-UA" sz="3200" b="1" i="1" dirty="0">
                <a:solidFill>
                  <a:srgbClr val="0070C0"/>
                </a:solidFill>
              </a:rPr>
              <a:t>є</a:t>
            </a:r>
            <a:r>
              <a:rPr lang="uk-UA" sz="3200" dirty="0">
                <a:solidFill>
                  <a:srgbClr val="0070C0"/>
                </a:solidFill>
              </a:rPr>
              <a:t> </a:t>
            </a:r>
            <a:r>
              <a:rPr lang="uk-UA" sz="3200" i="1" dirty="0">
                <a:solidFill>
                  <a:srgbClr val="0070C0"/>
                </a:solidFill>
              </a:rPr>
              <a:t>система знань щодо нормативно-правової бази, основних засад, організації, завдань, функцій, повноважень та основних </a:t>
            </a:r>
            <a:r>
              <a:rPr lang="uk-UA" sz="3200" i="1" dirty="0" smtClean="0">
                <a:solidFill>
                  <a:srgbClr val="0070C0"/>
                </a:solidFill>
              </a:rPr>
              <a:t>напрямів </a:t>
            </a:r>
            <a:r>
              <a:rPr lang="uk-UA" sz="3200" i="1" dirty="0">
                <a:solidFill>
                  <a:srgbClr val="0070C0"/>
                </a:solidFill>
              </a:rPr>
              <a:t>державних органів та </a:t>
            </a:r>
            <a:r>
              <a:rPr lang="uk-UA" sz="3200" i="1" dirty="0" smtClean="0">
                <a:solidFill>
                  <a:srgbClr val="0070C0"/>
                </a:solidFill>
              </a:rPr>
              <a:t>служб, </a:t>
            </a:r>
            <a:r>
              <a:rPr lang="uk-UA" sz="3200" i="1" dirty="0">
                <a:solidFill>
                  <a:srgbClr val="0070C0"/>
                </a:solidFill>
              </a:rPr>
              <a:t>недержавних правових (самоврядних) інститутів </a:t>
            </a:r>
            <a:r>
              <a:rPr lang="uk-UA" sz="3200" i="1" dirty="0" smtClean="0">
                <a:solidFill>
                  <a:srgbClr val="0070C0"/>
                </a:solidFill>
              </a:rPr>
              <a:t>з діяльності у судовій сфері, а також </a:t>
            </a:r>
            <a:r>
              <a:rPr lang="uk-UA" sz="3200" i="1" dirty="0" err="1">
                <a:solidFill>
                  <a:srgbClr val="0070C0"/>
                </a:solidFill>
              </a:rPr>
              <a:t>правоохорони</a:t>
            </a:r>
            <a:r>
              <a:rPr lang="uk-UA" sz="3200" i="1" dirty="0">
                <a:solidFill>
                  <a:srgbClr val="0070C0"/>
                </a:solidFill>
              </a:rPr>
              <a:t> та </a:t>
            </a:r>
            <a:r>
              <a:rPr lang="uk-UA" sz="3200" i="1" dirty="0" err="1">
                <a:solidFill>
                  <a:srgbClr val="0070C0"/>
                </a:solidFill>
              </a:rPr>
              <a:t>правозахисту</a:t>
            </a:r>
            <a:r>
              <a:rPr lang="uk-UA" sz="3200" i="1" dirty="0">
                <a:solidFill>
                  <a:srgbClr val="0070C0"/>
                </a:solidFill>
              </a:rPr>
              <a:t>, взаємодію між ними та з державними органами різних гілок влади. </a:t>
            </a:r>
            <a:endParaRPr lang="ru-RU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2182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980728"/>
            <a:ext cx="885698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/>
            <a:r>
              <a:rPr lang="uk-UA" sz="3200" b="1" i="1" dirty="0">
                <a:solidFill>
                  <a:srgbClr val="002060"/>
                </a:solidFill>
              </a:rPr>
              <a:t>Д</a:t>
            </a:r>
            <a:r>
              <a:rPr lang="uk-UA" sz="3200" b="1" i="1" dirty="0" smtClean="0">
                <a:solidFill>
                  <a:srgbClr val="002060"/>
                </a:solidFill>
              </a:rPr>
              <a:t>исципліну </a:t>
            </a:r>
            <a:r>
              <a:rPr lang="uk-UA" sz="3200" b="1" i="1" dirty="0">
                <a:solidFill>
                  <a:srgbClr val="002060"/>
                </a:solidFill>
              </a:rPr>
              <a:t>“Судові та правоохоронні органи України” </a:t>
            </a:r>
            <a:r>
              <a:rPr lang="uk-UA" sz="3200" b="1" i="1" dirty="0">
                <a:solidFill>
                  <a:srgbClr val="0070C0"/>
                </a:solidFill>
              </a:rPr>
              <a:t>можна визначити як</a:t>
            </a:r>
            <a:r>
              <a:rPr lang="uk-UA" sz="3200" dirty="0">
                <a:solidFill>
                  <a:srgbClr val="0070C0"/>
                </a:solidFill>
              </a:rPr>
              <a:t> </a:t>
            </a:r>
            <a:r>
              <a:rPr lang="uk-UA" sz="3200" b="1" i="1" dirty="0">
                <a:solidFill>
                  <a:srgbClr val="0070C0"/>
                </a:solidFill>
              </a:rPr>
              <a:t>таку, </a:t>
            </a:r>
            <a:r>
              <a:rPr lang="uk-UA" sz="3200" i="1" dirty="0">
                <a:solidFill>
                  <a:srgbClr val="0070C0"/>
                </a:solidFill>
              </a:rPr>
              <a:t>в рамках якої вивчаються основи організації та найбільш істотні напрями і завдання діяльності </a:t>
            </a:r>
            <a:r>
              <a:rPr lang="uk-UA" sz="3200" i="1" dirty="0" smtClean="0">
                <a:solidFill>
                  <a:srgbClr val="0070C0"/>
                </a:solidFill>
              </a:rPr>
              <a:t>судових, правоохоронних  </a:t>
            </a:r>
            <a:r>
              <a:rPr lang="uk-UA" sz="3200" i="1" dirty="0">
                <a:solidFill>
                  <a:srgbClr val="0070C0"/>
                </a:solidFill>
              </a:rPr>
              <a:t>та правозахисних органів, їх взаємодія один з одним та іншими органами держави</a:t>
            </a:r>
            <a:endParaRPr lang="ru-RU" sz="3200" dirty="0">
              <a:solidFill>
                <a:srgbClr val="0070C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33" b="6133"/>
          <a:stretch>
            <a:fillRect/>
          </a:stretch>
        </p:blipFill>
        <p:spPr>
          <a:xfrm>
            <a:off x="4067944" y="4509120"/>
            <a:ext cx="2487612" cy="2035175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452636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332656"/>
            <a:ext cx="8928992" cy="6264696"/>
          </a:xfrm>
        </p:spPr>
        <p:txBody>
          <a:bodyPr>
            <a:normAutofit fontScale="85000" lnSpcReduction="10000"/>
          </a:bodyPr>
          <a:lstStyle/>
          <a:p>
            <a:pPr marL="0" indent="715963" algn="ctr"/>
            <a:r>
              <a:rPr lang="uk-UA" sz="3100" b="1" u="sng" dirty="0" smtClean="0">
                <a:solidFill>
                  <a:srgbClr val="C00000"/>
                </a:solidFill>
              </a:rPr>
              <a:t>Література:</a:t>
            </a:r>
          </a:p>
          <a:p>
            <a:pPr marL="0" lvl="0" indent="357188" algn="just">
              <a:buFont typeface="+mj-lt"/>
              <a:buAutoNum type="arabicPeriod"/>
            </a:pPr>
            <a:r>
              <a:rPr lang="uk-UA" sz="2800" b="1" dirty="0">
                <a:solidFill>
                  <a:srgbClr val="002060"/>
                </a:solidFill>
              </a:rPr>
              <a:t>Конституція України: прийнята на п’ятій сесії Верховної Ради України 28 червня 1996 року [Текст]: офіц. текст: за станом на </a:t>
            </a:r>
            <a:r>
              <a:rPr lang="uk-UA" sz="2800" b="1" dirty="0" smtClean="0">
                <a:solidFill>
                  <a:srgbClr val="002060"/>
                </a:solidFill>
              </a:rPr>
              <a:t>30 вересня 2016 </a:t>
            </a:r>
            <a:r>
              <a:rPr lang="uk-UA" sz="2800" b="1" dirty="0">
                <a:solidFill>
                  <a:srgbClr val="002060"/>
                </a:solidFill>
              </a:rPr>
              <a:t>року [Електронний ресурс] / Верховна Рада України; офіційний веб-сайт. – Режим доступу до сайту: </a:t>
            </a:r>
            <a:r>
              <a:rPr lang="uk-UA" sz="2800" b="1" u="sng" dirty="0">
                <a:solidFill>
                  <a:srgbClr val="002060"/>
                </a:solidFill>
              </a:rPr>
              <a:t>http://</a:t>
            </a:r>
            <a:r>
              <a:rPr lang="uk-UA" sz="2800" b="1" u="sng" dirty="0" smtClean="0">
                <a:solidFill>
                  <a:srgbClr val="002060"/>
                </a:solidFill>
              </a:rPr>
              <a:t>www.zakon.rada.gov.ua</a:t>
            </a:r>
            <a:r>
              <a:rPr lang="uk-UA" sz="2800" b="1" u="sng" dirty="0">
                <a:solidFill>
                  <a:srgbClr val="002060"/>
                </a:solidFill>
              </a:rPr>
              <a:t>.</a:t>
            </a:r>
            <a:endParaRPr lang="ru-RU" sz="2800" b="1" dirty="0">
              <a:solidFill>
                <a:srgbClr val="002060"/>
              </a:solidFill>
            </a:endParaRPr>
          </a:p>
          <a:p>
            <a:pPr marL="0" lvl="0" indent="357188" algn="just">
              <a:buFont typeface="+mj-lt"/>
              <a:buAutoNum type="arabicPeriod"/>
            </a:pPr>
            <a:r>
              <a:rPr lang="uk-UA" sz="2800" b="1" dirty="0" smtClean="0">
                <a:solidFill>
                  <a:srgbClr val="002060"/>
                </a:solidFill>
              </a:rPr>
              <a:t>Закон </a:t>
            </a:r>
            <a:r>
              <a:rPr lang="uk-UA" sz="2800" b="1" dirty="0">
                <a:solidFill>
                  <a:srgbClr val="002060"/>
                </a:solidFill>
              </a:rPr>
              <a:t>України “Про прокуратуруˮ : </a:t>
            </a:r>
            <a:r>
              <a:rPr lang="uk-UA" sz="2800" b="1" i="1" dirty="0">
                <a:solidFill>
                  <a:srgbClr val="002060"/>
                </a:solidFill>
              </a:rPr>
              <a:t>у редакції Закону </a:t>
            </a:r>
            <a:r>
              <a:rPr lang="uk-UA" sz="2800" b="1" i="1" dirty="0" smtClean="0">
                <a:solidFill>
                  <a:srgbClr val="002060"/>
                </a:solidFill>
              </a:rPr>
              <a:t>           № </a:t>
            </a:r>
            <a:r>
              <a:rPr lang="uk-UA" sz="2800" b="1" i="1" dirty="0">
                <a:solidFill>
                  <a:srgbClr val="002060"/>
                </a:solidFill>
              </a:rPr>
              <a:t>1697 – </a:t>
            </a:r>
            <a:r>
              <a:rPr lang="en-US" sz="2800" b="1" i="1" dirty="0">
                <a:solidFill>
                  <a:srgbClr val="002060"/>
                </a:solidFill>
              </a:rPr>
              <a:t>VII</a:t>
            </a:r>
            <a:r>
              <a:rPr lang="uk-UA" sz="2800" b="1" i="1" dirty="0">
                <a:solidFill>
                  <a:srgbClr val="002060"/>
                </a:solidFill>
              </a:rPr>
              <a:t> від 14 жовт. 2014 року</a:t>
            </a:r>
            <a:r>
              <a:rPr lang="uk-UA" sz="2800" b="1" dirty="0">
                <a:solidFill>
                  <a:srgbClr val="002060"/>
                </a:solidFill>
              </a:rPr>
              <a:t> </a:t>
            </a:r>
            <a:r>
              <a:rPr lang="uk-UA" sz="2800" b="1" i="1" dirty="0">
                <a:solidFill>
                  <a:srgbClr val="002060"/>
                </a:solidFill>
              </a:rPr>
              <a:t>(ОФІЦ. ТЕКСТ).</a:t>
            </a:r>
            <a:r>
              <a:rPr lang="uk-UA" sz="2800" b="1" dirty="0">
                <a:solidFill>
                  <a:srgbClr val="002060"/>
                </a:solidFill>
              </a:rPr>
              <a:t> – К: ПАЛИВОДА А.В., 2014. – 112 с. – (Закони України</a:t>
            </a:r>
            <a:r>
              <a:rPr lang="uk-UA" sz="2800" b="1" dirty="0" smtClean="0">
                <a:solidFill>
                  <a:srgbClr val="002060"/>
                </a:solidFill>
              </a:rPr>
              <a:t>).</a:t>
            </a:r>
          </a:p>
          <a:p>
            <a:pPr marL="0" lvl="0" indent="357188">
              <a:buFont typeface="+mj-lt"/>
              <a:buAutoNum type="arabicPeriod"/>
            </a:pPr>
            <a:r>
              <a:rPr lang="ru-RU" sz="2800" b="1" dirty="0">
                <a:solidFill>
                  <a:srgbClr val="002060"/>
                </a:solidFill>
              </a:rPr>
              <a:t>Закон України </a:t>
            </a:r>
            <a:r>
              <a:rPr lang="uk-UA" sz="2800" b="1" dirty="0">
                <a:solidFill>
                  <a:srgbClr val="002060"/>
                </a:solidFill>
              </a:rPr>
              <a:t>«</a:t>
            </a:r>
            <a:r>
              <a:rPr lang="ru-RU" sz="2800" b="1" dirty="0">
                <a:solidFill>
                  <a:srgbClr val="002060"/>
                </a:solidFill>
              </a:rPr>
              <a:t>Про судоустрій і статус суддів</a:t>
            </a:r>
            <a:r>
              <a:rPr lang="uk-UA" sz="2800" b="1" dirty="0">
                <a:solidFill>
                  <a:srgbClr val="002060"/>
                </a:solidFill>
              </a:rPr>
              <a:t>»: </a:t>
            </a:r>
            <a:r>
              <a:rPr lang="uk-UA" sz="2800" b="1" i="1" dirty="0">
                <a:solidFill>
                  <a:srgbClr val="002060"/>
                </a:solidFill>
              </a:rPr>
              <a:t>чинне законодавство станом на 30.09.</a:t>
            </a:r>
            <a:r>
              <a:rPr lang="ru-RU" sz="2800" b="1" i="1" dirty="0">
                <a:solidFill>
                  <a:srgbClr val="002060"/>
                </a:solidFill>
              </a:rPr>
              <a:t>201</a:t>
            </a:r>
            <a:r>
              <a:rPr lang="uk-UA" sz="2800" b="1" i="1" dirty="0">
                <a:solidFill>
                  <a:srgbClr val="002060"/>
                </a:solidFill>
              </a:rPr>
              <a:t>6</a:t>
            </a:r>
            <a:r>
              <a:rPr lang="ru-RU" sz="2800" b="1" i="1" dirty="0">
                <a:solidFill>
                  <a:srgbClr val="002060"/>
                </a:solidFill>
              </a:rPr>
              <a:t> р</a:t>
            </a:r>
            <a:r>
              <a:rPr lang="uk-UA" sz="2800" b="1" i="1" dirty="0">
                <a:solidFill>
                  <a:srgbClr val="002060"/>
                </a:solidFill>
              </a:rPr>
              <a:t>. (</a:t>
            </a:r>
            <a:r>
              <a:rPr lang="ru-RU" sz="2800" b="1" i="1" dirty="0">
                <a:solidFill>
                  <a:srgbClr val="002060"/>
                </a:solidFill>
              </a:rPr>
              <a:t>О</a:t>
            </a:r>
            <a:r>
              <a:rPr lang="uk-UA" sz="2800" b="1" i="1" dirty="0">
                <a:solidFill>
                  <a:srgbClr val="002060"/>
                </a:solidFill>
              </a:rPr>
              <a:t>ФІЦ. ТЕКСТ)</a:t>
            </a:r>
            <a:r>
              <a:rPr lang="ru-RU" sz="2800" b="1" i="1" dirty="0">
                <a:solidFill>
                  <a:srgbClr val="002060"/>
                </a:solidFill>
              </a:rPr>
              <a:t>.</a:t>
            </a:r>
            <a:r>
              <a:rPr lang="ru-RU" sz="2800" b="1" dirty="0">
                <a:solidFill>
                  <a:srgbClr val="002060"/>
                </a:solidFill>
              </a:rPr>
              <a:t> – </a:t>
            </a:r>
            <a:r>
              <a:rPr lang="uk-UA" sz="2800" b="1" dirty="0">
                <a:solidFill>
                  <a:srgbClr val="002060"/>
                </a:solidFill>
              </a:rPr>
              <a:t>К.: ПАЛИВОДА А.В., </a:t>
            </a:r>
            <a:r>
              <a:rPr lang="ru-RU" sz="2800" b="1" dirty="0">
                <a:solidFill>
                  <a:srgbClr val="002060"/>
                </a:solidFill>
              </a:rPr>
              <a:t>201</a:t>
            </a:r>
            <a:r>
              <a:rPr lang="uk-UA" sz="2800" b="1" dirty="0">
                <a:solidFill>
                  <a:srgbClr val="002060"/>
                </a:solidFill>
              </a:rPr>
              <a:t>6.</a:t>
            </a:r>
            <a:r>
              <a:rPr lang="ru-RU" sz="2800" b="1" dirty="0">
                <a:solidFill>
                  <a:srgbClr val="002060"/>
                </a:solidFill>
              </a:rPr>
              <a:t> – </a:t>
            </a:r>
            <a:r>
              <a:rPr lang="uk-UA" sz="2800" b="1" dirty="0">
                <a:solidFill>
                  <a:srgbClr val="002060"/>
                </a:solidFill>
              </a:rPr>
              <a:t>144 с. – (Закони України)</a:t>
            </a:r>
            <a:r>
              <a:rPr lang="ru-RU" sz="2800" b="1" dirty="0">
                <a:solidFill>
                  <a:srgbClr val="002060"/>
                </a:solidFill>
              </a:rPr>
              <a:t>.</a:t>
            </a:r>
          </a:p>
          <a:p>
            <a:pPr marL="0" lvl="0" indent="357188">
              <a:buFont typeface="+mj-lt"/>
              <a:buAutoNum type="arabicPeriod"/>
            </a:pPr>
            <a:r>
              <a:rPr lang="uk-UA" sz="2800" b="1" dirty="0" smtClean="0">
                <a:solidFill>
                  <a:srgbClr val="002060"/>
                </a:solidFill>
              </a:rPr>
              <a:t>Про </a:t>
            </a:r>
            <a:r>
              <a:rPr lang="uk-UA" sz="2800" b="1" dirty="0">
                <a:solidFill>
                  <a:srgbClr val="002060"/>
                </a:solidFill>
              </a:rPr>
              <a:t>Національну поліцію: Закон України від 02 липня 2015 року № 580-VIII //  [Електронний ресурс] / Верховна Рада України; офіційний веб-сайт. – Режим доступу до сайту: http://</a:t>
            </a:r>
            <a:r>
              <a:rPr lang="en-US" sz="2800" b="1" dirty="0">
                <a:solidFill>
                  <a:srgbClr val="002060"/>
                </a:solidFill>
              </a:rPr>
              <a:t>www</a:t>
            </a:r>
            <a:r>
              <a:rPr lang="uk-UA" sz="2800" b="1" dirty="0" smtClean="0">
                <a:solidFill>
                  <a:srgbClr val="002060"/>
                </a:solidFill>
              </a:rPr>
              <a:t>.zakon.rada.gov.ua</a:t>
            </a:r>
            <a:r>
              <a:rPr lang="uk-UA" sz="2800" b="1" dirty="0">
                <a:solidFill>
                  <a:srgbClr val="002060"/>
                </a:solidFill>
              </a:rPr>
              <a:t>.</a:t>
            </a:r>
            <a:endParaRPr lang="ru-RU" sz="2800" b="1" dirty="0">
              <a:solidFill>
                <a:srgbClr val="002060"/>
              </a:solidFill>
            </a:endParaRPr>
          </a:p>
          <a:p>
            <a:pPr marL="0" lvl="0" indent="715963" algn="just">
              <a:buFont typeface="+mj-lt"/>
              <a:buAutoNum type="arabicPeriod"/>
            </a:pPr>
            <a:endParaRPr lang="ru-RU" b="1" dirty="0"/>
          </a:p>
          <a:p>
            <a:endParaRPr lang="ru-RU" sz="4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878497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uk-UA" sz="2800" b="1" i="1" dirty="0">
                <a:solidFill>
                  <a:srgbClr val="0070C0"/>
                </a:solidFill>
              </a:rPr>
              <a:t>Система чи зовнішня побудова курсу “Судові та правоохоронні органи України”</a:t>
            </a:r>
            <a:r>
              <a:rPr lang="uk-UA" sz="2800" dirty="0">
                <a:solidFill>
                  <a:srgbClr val="0070C0"/>
                </a:solidFill>
              </a:rPr>
              <a:t> включає в себе дві частини: </a:t>
            </a:r>
            <a:r>
              <a:rPr lang="uk-UA" sz="2800" b="1" i="1" dirty="0">
                <a:solidFill>
                  <a:srgbClr val="7030A0"/>
                </a:solidFill>
              </a:rPr>
              <a:t>загальну і особливу.</a:t>
            </a:r>
            <a:r>
              <a:rPr lang="uk-UA" sz="2800" b="1" dirty="0">
                <a:solidFill>
                  <a:srgbClr val="7030A0"/>
                </a:solidFill>
              </a:rPr>
              <a:t> </a:t>
            </a:r>
            <a:endParaRPr lang="uk-UA" sz="2800" b="1" dirty="0" smtClean="0">
              <a:solidFill>
                <a:srgbClr val="7030A0"/>
              </a:solidFill>
            </a:endParaRPr>
          </a:p>
          <a:p>
            <a:pPr indent="357188" algn="just"/>
            <a:endParaRPr lang="ru-RU" sz="2800" dirty="0">
              <a:solidFill>
                <a:srgbClr val="7030A0"/>
              </a:solidFill>
            </a:endParaRPr>
          </a:p>
          <a:p>
            <a:pPr indent="357188" algn="just"/>
            <a:r>
              <a:rPr lang="uk-UA" sz="2800" b="1" i="1" dirty="0">
                <a:solidFill>
                  <a:srgbClr val="7030A0"/>
                </a:solidFill>
              </a:rPr>
              <a:t>Загальна частина</a:t>
            </a:r>
            <a:r>
              <a:rPr lang="uk-UA" sz="2800" dirty="0">
                <a:solidFill>
                  <a:srgbClr val="7030A0"/>
                </a:solidFill>
              </a:rPr>
              <a:t> </a:t>
            </a:r>
            <a:r>
              <a:rPr lang="uk-UA" sz="2800" dirty="0">
                <a:solidFill>
                  <a:srgbClr val="0070C0"/>
                </a:solidFill>
              </a:rPr>
              <a:t>присвячена таким основним, вихідним положенням як поняття, предмет, завдання навчальної дисципліни, законодавчі джерела дисципліни, методи пізнання, співвідношення з іншими навчальними дисциплінами.</a:t>
            </a:r>
            <a:r>
              <a:rPr lang="uk-UA" sz="2800" b="1" dirty="0">
                <a:solidFill>
                  <a:srgbClr val="0070C0"/>
                </a:solidFill>
              </a:rPr>
              <a:t> </a:t>
            </a:r>
            <a:endParaRPr lang="uk-UA" sz="2800" b="1" dirty="0" smtClean="0">
              <a:solidFill>
                <a:srgbClr val="0070C0"/>
              </a:solidFill>
            </a:endParaRPr>
          </a:p>
          <a:p>
            <a:pPr indent="357188" algn="just"/>
            <a:endParaRPr lang="ru-RU" sz="2800" dirty="0">
              <a:solidFill>
                <a:srgbClr val="0070C0"/>
              </a:solidFill>
            </a:endParaRPr>
          </a:p>
          <a:p>
            <a:pPr indent="357188" algn="just"/>
            <a:r>
              <a:rPr lang="uk-UA" sz="2800" b="1" i="1" dirty="0">
                <a:solidFill>
                  <a:srgbClr val="7030A0"/>
                </a:solidFill>
              </a:rPr>
              <a:t>Особлива частина</a:t>
            </a:r>
            <a:r>
              <a:rPr lang="uk-UA" sz="2800" dirty="0">
                <a:solidFill>
                  <a:srgbClr val="7030A0"/>
                </a:solidFill>
              </a:rPr>
              <a:t> </a:t>
            </a:r>
            <a:r>
              <a:rPr lang="uk-UA" sz="2800" dirty="0">
                <a:solidFill>
                  <a:srgbClr val="0070C0"/>
                </a:solidFill>
              </a:rPr>
              <a:t>розглядає всі і кожен окремо </a:t>
            </a:r>
            <a:r>
              <a:rPr lang="uk-UA" sz="2800" dirty="0" smtClean="0">
                <a:solidFill>
                  <a:srgbClr val="0070C0"/>
                </a:solidFill>
              </a:rPr>
              <a:t>судовий, правоохоронний та правозахисний </a:t>
            </a:r>
            <a:r>
              <a:rPr lang="uk-UA" sz="2800" dirty="0">
                <a:solidFill>
                  <a:srgbClr val="0070C0"/>
                </a:solidFill>
              </a:rPr>
              <a:t>орган, його виникнення, організацію, побудову, внутрішню систему і структуру, цілі, завдання та функції.</a:t>
            </a:r>
            <a:r>
              <a:rPr lang="uk-UA" sz="2800" b="1" dirty="0">
                <a:solidFill>
                  <a:srgbClr val="0070C0"/>
                </a:solidFill>
              </a:rPr>
              <a:t> </a:t>
            </a:r>
            <a:endParaRPr lang="ru-RU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9572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0137" y="548680"/>
            <a:ext cx="820891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/>
            <a:endParaRPr lang="uk-UA" sz="2800" dirty="0" smtClean="0">
              <a:solidFill>
                <a:srgbClr val="002060"/>
              </a:solidFill>
            </a:endParaRPr>
          </a:p>
          <a:p>
            <a:pPr indent="357188"/>
            <a:endParaRPr lang="uk-UA" sz="2800" dirty="0">
              <a:solidFill>
                <a:srgbClr val="002060"/>
              </a:solidFill>
            </a:endParaRPr>
          </a:p>
          <a:p>
            <a:pPr indent="357188"/>
            <a:endParaRPr lang="uk-UA" sz="2800" dirty="0" smtClean="0">
              <a:solidFill>
                <a:srgbClr val="002060"/>
              </a:solidFill>
            </a:endParaRPr>
          </a:p>
          <a:p>
            <a:pPr marL="1071563" indent="1343025" algn="just"/>
            <a:r>
              <a:rPr lang="uk-UA" sz="2800" dirty="0" smtClean="0">
                <a:solidFill>
                  <a:srgbClr val="002060"/>
                </a:solidFill>
              </a:rPr>
              <a:t>Усі </a:t>
            </a:r>
            <a:r>
              <a:rPr lang="uk-UA" sz="2800" dirty="0">
                <a:solidFill>
                  <a:srgbClr val="002060"/>
                </a:solidFill>
              </a:rPr>
              <a:t>нормативно-правові акти залежно від їх змісту (предмета) можна поділити на групи. Це: </a:t>
            </a:r>
            <a:r>
              <a:rPr lang="uk-UA" sz="2800" b="1" i="1" dirty="0">
                <a:solidFill>
                  <a:srgbClr val="7030A0"/>
                </a:solidFill>
              </a:rPr>
              <a:t>1)</a:t>
            </a:r>
            <a:r>
              <a:rPr lang="uk-UA" sz="2800" dirty="0">
                <a:solidFill>
                  <a:srgbClr val="7030A0"/>
                </a:solidFill>
              </a:rPr>
              <a:t> </a:t>
            </a:r>
            <a:r>
              <a:rPr lang="uk-UA" sz="2800" i="1" dirty="0">
                <a:solidFill>
                  <a:srgbClr val="0070C0"/>
                </a:solidFill>
              </a:rPr>
              <a:t>акти загального характеру</a:t>
            </a:r>
            <a:r>
              <a:rPr lang="uk-UA" sz="2800" dirty="0">
                <a:solidFill>
                  <a:srgbClr val="0070C0"/>
                </a:solidFill>
              </a:rPr>
              <a:t>;</a:t>
            </a:r>
            <a:r>
              <a:rPr lang="uk-UA" sz="2800" dirty="0">
                <a:solidFill>
                  <a:srgbClr val="7030A0"/>
                </a:solidFill>
              </a:rPr>
              <a:t> </a:t>
            </a:r>
            <a:r>
              <a:rPr lang="uk-UA" sz="2800" b="1" i="1" dirty="0">
                <a:solidFill>
                  <a:srgbClr val="7030A0"/>
                </a:solidFill>
              </a:rPr>
              <a:t>2)</a:t>
            </a:r>
            <a:r>
              <a:rPr lang="uk-UA" sz="2800" dirty="0">
                <a:solidFill>
                  <a:srgbClr val="7030A0"/>
                </a:solidFill>
              </a:rPr>
              <a:t> </a:t>
            </a:r>
            <a:r>
              <a:rPr lang="uk-UA" sz="2800" i="1" dirty="0">
                <a:solidFill>
                  <a:srgbClr val="0070C0"/>
                </a:solidFill>
              </a:rPr>
              <a:t>нормативні акти щодо організації й функціонування органів:</a:t>
            </a:r>
            <a:r>
              <a:rPr lang="uk-UA" sz="2800" dirty="0">
                <a:solidFill>
                  <a:srgbClr val="0070C0"/>
                </a:solidFill>
              </a:rPr>
              <a:t> </a:t>
            </a:r>
            <a:r>
              <a:rPr lang="uk-UA" sz="2800" b="1" i="1" dirty="0">
                <a:solidFill>
                  <a:srgbClr val="00B0F0"/>
                </a:solidFill>
              </a:rPr>
              <a:t>а)</a:t>
            </a:r>
            <a:r>
              <a:rPr lang="uk-UA" sz="2800" dirty="0">
                <a:solidFill>
                  <a:srgbClr val="00B0F0"/>
                </a:solidFill>
              </a:rPr>
              <a:t> </a:t>
            </a:r>
            <a:r>
              <a:rPr lang="uk-UA" sz="2800" dirty="0">
                <a:solidFill>
                  <a:srgbClr val="0070C0"/>
                </a:solidFill>
              </a:rPr>
              <a:t>судової влади і суддів; </a:t>
            </a:r>
            <a:r>
              <a:rPr lang="uk-UA" sz="2800" b="1" i="1" dirty="0">
                <a:solidFill>
                  <a:srgbClr val="00B0F0"/>
                </a:solidFill>
              </a:rPr>
              <a:t>б)</a:t>
            </a:r>
            <a:r>
              <a:rPr lang="uk-UA" sz="2800" dirty="0">
                <a:solidFill>
                  <a:srgbClr val="0070C0"/>
                </a:solidFill>
              </a:rPr>
              <a:t> юстиції і установ, що здійснюють виконання судових рішень; </a:t>
            </a:r>
            <a:r>
              <a:rPr lang="uk-UA" sz="2800" b="1" i="1" dirty="0">
                <a:solidFill>
                  <a:srgbClr val="00B0F0"/>
                </a:solidFill>
              </a:rPr>
              <a:t>в)</a:t>
            </a:r>
            <a:r>
              <a:rPr lang="uk-UA" sz="2800" dirty="0">
                <a:solidFill>
                  <a:srgbClr val="00B0F0"/>
                </a:solidFill>
              </a:rPr>
              <a:t> </a:t>
            </a:r>
            <a:r>
              <a:rPr lang="uk-UA" sz="2800" dirty="0">
                <a:solidFill>
                  <a:srgbClr val="0070C0"/>
                </a:solidFill>
              </a:rPr>
              <a:t>прокуратури; </a:t>
            </a:r>
            <a:r>
              <a:rPr lang="uk-UA" sz="2800" b="1" i="1" dirty="0">
                <a:solidFill>
                  <a:srgbClr val="00B0F0"/>
                </a:solidFill>
              </a:rPr>
              <a:t>г)</a:t>
            </a:r>
            <a:r>
              <a:rPr lang="uk-UA" sz="2800" dirty="0">
                <a:solidFill>
                  <a:srgbClr val="00B0F0"/>
                </a:solidFill>
              </a:rPr>
              <a:t> </a:t>
            </a:r>
            <a:r>
              <a:rPr lang="uk-UA" sz="2800" dirty="0">
                <a:solidFill>
                  <a:srgbClr val="0070C0"/>
                </a:solidFill>
              </a:rPr>
              <a:t>досудового розслідування злочинів; </a:t>
            </a:r>
            <a:r>
              <a:rPr lang="uk-UA" sz="2800" b="1" i="1" dirty="0">
                <a:solidFill>
                  <a:srgbClr val="00B0F0"/>
                </a:solidFill>
              </a:rPr>
              <a:t>ґ)</a:t>
            </a:r>
            <a:r>
              <a:rPr lang="uk-UA" sz="2800" dirty="0">
                <a:solidFill>
                  <a:srgbClr val="00B0F0"/>
                </a:solidFill>
              </a:rPr>
              <a:t> </a:t>
            </a:r>
            <a:r>
              <a:rPr lang="uk-UA" sz="2800" dirty="0">
                <a:solidFill>
                  <a:srgbClr val="0070C0"/>
                </a:solidFill>
              </a:rPr>
              <a:t>з надання правової допомоги; </a:t>
            </a:r>
            <a:r>
              <a:rPr lang="uk-UA" sz="2800" b="1" i="1" dirty="0">
                <a:solidFill>
                  <a:srgbClr val="00B0F0"/>
                </a:solidFill>
              </a:rPr>
              <a:t>д)</a:t>
            </a:r>
            <a:r>
              <a:rPr lang="uk-UA" sz="2800" dirty="0">
                <a:solidFill>
                  <a:srgbClr val="0070C0"/>
                </a:solidFill>
              </a:rPr>
              <a:t> нотаріату. </a:t>
            </a:r>
            <a:endParaRPr lang="ru-RU" sz="2800" dirty="0">
              <a:solidFill>
                <a:srgbClr val="0070C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47" r="24647"/>
          <a:stretch>
            <a:fillRect/>
          </a:stretch>
        </p:blipFill>
        <p:spPr>
          <a:xfrm>
            <a:off x="300136" y="292149"/>
            <a:ext cx="2092953" cy="2021703"/>
          </a:xfrm>
          <a:prstGeom prst="rect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0268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328592"/>
          </a:xfrm>
        </p:spPr>
        <p:txBody>
          <a:bodyPr>
            <a:normAutofit fontScale="92500" lnSpcReduction="20000"/>
          </a:bodyPr>
          <a:lstStyle/>
          <a:p>
            <a:pPr marL="1171575" indent="0" algn="just">
              <a:buNone/>
              <a:tabLst>
                <a:tab pos="625475" algn="l"/>
              </a:tabLst>
            </a:pPr>
            <a:r>
              <a:rPr lang="uk-UA" sz="2000" b="1" dirty="0" smtClean="0">
                <a:solidFill>
                  <a:srgbClr val="0070C0"/>
                </a:solidFill>
              </a:rPr>
              <a:t>5</a:t>
            </a:r>
            <a:r>
              <a:rPr lang="uk-UA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Кримінальний процесуальний кодекс України : чинне законадавство зі змінами  та допов. станом на 1 лют.  2018 р.: (офіц. текст). – К.: ПАЛІВОДА А.В., 2018. – 404 с. </a:t>
            </a:r>
            <a:endParaRPr lang="uk-UA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tabLst>
                <a:tab pos="625475" algn="l"/>
              </a:tabLst>
            </a:pPr>
            <a:endParaRPr lang="uk-UA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  <a:tabLst>
                <a:tab pos="625475" algn="l"/>
              </a:tabLst>
            </a:pPr>
            <a:r>
              <a:rPr lang="uk-UA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Кримінальний процесуальний кодекс України. Науково-практичний коментар / За загальною редакцією професорів </a:t>
            </a: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В.Г</a:t>
            </a: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Гончаренка, В.Т. Нора, М.Є. Шумила. – К.: Юстініан, 2012. – 1224 с.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  <a:tabLst>
                <a:tab pos="625475" algn="l"/>
              </a:tabLst>
            </a:pPr>
            <a:endParaRPr lang="uk-UA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  <a:tabLst>
                <a:tab pos="625475" algn="l"/>
              </a:tabLst>
            </a:pPr>
            <a:r>
              <a:rPr lang="uk-UA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Кримінальний процес : підручник / Ю. М. Грошевий,                   В. Я. Тацій,      А. Р. Туманянц та ін. ; за ред. В. Я. Тація,                           Ю. М. Грошевого, О. В. Капліної, О. Г. Щило</a:t>
            </a:r>
            <a:r>
              <a:rPr lang="uk-UA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Х.; Право, 2013. – 824 с.</a:t>
            </a:r>
          </a:p>
          <a:p>
            <a:pPr marL="0" lvl="0" indent="0" algn="just">
              <a:buNone/>
              <a:tabLst>
                <a:tab pos="625475" algn="l"/>
              </a:tabLst>
            </a:pPr>
            <a:endParaRPr lang="uk-UA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  <a:tabLst>
                <a:tab pos="625475" algn="l"/>
              </a:tabLst>
            </a:pPr>
            <a:r>
              <a:rPr lang="uk-UA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uk-UA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Організація судових та правоохоронних органів : підручник / І. Є. Марочкін, Л. М. Москвич, М. П. Каркач та ін. ; за ред. </a:t>
            </a:r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І</a:t>
            </a: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Є. Марочкіна. – Х.: Право, 2014. – 448 с.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tabLst>
                <a:tab pos="625475" algn="l"/>
              </a:tabLst>
            </a:pP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47" r="24647"/>
          <a:stretch>
            <a:fillRect/>
          </a:stretch>
        </p:blipFill>
        <p:spPr>
          <a:xfrm>
            <a:off x="179512" y="476672"/>
            <a:ext cx="1289671" cy="1245766"/>
          </a:xfrm>
          <a:prstGeom prst="rect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3474720"/>
          </a:xfrm>
        </p:spPr>
        <p:txBody>
          <a:bodyPr>
            <a:normAutofit/>
          </a:bodyPr>
          <a:lstStyle/>
          <a:p>
            <a:pPr algn="ctr"/>
            <a:endParaRPr lang="en-US" b="1" dirty="0" smtClean="0"/>
          </a:p>
          <a:p>
            <a:pPr algn="ctr"/>
            <a:r>
              <a:rPr lang="uk-UA" sz="2800" b="1" dirty="0" smtClean="0">
                <a:solidFill>
                  <a:srgbClr val="FF0000"/>
                </a:solidFill>
              </a:rPr>
              <a:t>Питання 1. 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uk-UA" sz="3600" b="1" dirty="0">
                <a:solidFill>
                  <a:srgbClr val="7030A0"/>
                </a:solidFill>
              </a:rPr>
              <a:t> Юридичне </a:t>
            </a:r>
            <a:r>
              <a:rPr lang="uk-UA" sz="3600" b="1" dirty="0" smtClean="0">
                <a:solidFill>
                  <a:srgbClr val="7030A0"/>
                </a:solidFill>
              </a:rPr>
              <a:t>визначення правоохоронної</a:t>
            </a:r>
            <a:r>
              <a:rPr lang="uk-UA" sz="3600" b="1" dirty="0">
                <a:solidFill>
                  <a:srgbClr val="7030A0"/>
                </a:solidFill>
              </a:rPr>
              <a:t>, судової та правозахисної діяльності</a:t>
            </a:r>
            <a:endParaRPr lang="ru-RU" sz="3600" dirty="0">
              <a:solidFill>
                <a:srgbClr val="7030A0"/>
              </a:solidFill>
            </a:endParaRPr>
          </a:p>
          <a:p>
            <a:pPr algn="ctr"/>
            <a:endParaRPr lang="ru-RU" sz="2800" b="1" dirty="0">
              <a:solidFill>
                <a:srgbClr val="002060"/>
              </a:solidFill>
            </a:endParaRPr>
          </a:p>
          <a:p>
            <a:pPr algn="ctr"/>
            <a:endParaRPr lang="ru-RU" sz="2800" dirty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208912" cy="4497680"/>
          </a:xfrm>
        </p:spPr>
        <p:txBody>
          <a:bodyPr>
            <a:noAutofit/>
          </a:bodyPr>
          <a:lstStyle/>
          <a:p>
            <a:pPr marL="0" indent="715963" algn="just"/>
            <a:endParaRPr lang="uk-UA" b="1" i="1" dirty="0" smtClean="0">
              <a:solidFill>
                <a:srgbClr val="7030A0"/>
              </a:solidFill>
            </a:endParaRPr>
          </a:p>
          <a:p>
            <a:pPr marL="0" indent="715963" algn="just"/>
            <a:endParaRPr lang="uk-UA" b="1" i="1" dirty="0">
              <a:solidFill>
                <a:srgbClr val="7030A0"/>
              </a:solidFill>
            </a:endParaRPr>
          </a:p>
          <a:p>
            <a:pPr marL="0" indent="715963" algn="just"/>
            <a:r>
              <a:rPr lang="uk-UA" b="1" i="1" dirty="0" smtClean="0">
                <a:solidFill>
                  <a:srgbClr val="7030A0"/>
                </a:solidFill>
              </a:rPr>
              <a:t>Юридична </a:t>
            </a:r>
            <a:r>
              <a:rPr lang="uk-UA" b="1" i="1" dirty="0">
                <a:solidFill>
                  <a:srgbClr val="7030A0"/>
                </a:solidFill>
              </a:rPr>
              <a:t>діяльність</a:t>
            </a:r>
            <a:r>
              <a:rPr lang="uk-UA" i="1" dirty="0">
                <a:solidFill>
                  <a:srgbClr val="7030A0"/>
                </a:solidFill>
              </a:rPr>
              <a:t> — це система юридично значущих, законодавчо регламентованих дій та операцій, спрямована на задоволення публічних і приватних інтересів. </a:t>
            </a:r>
            <a:r>
              <a:rPr lang="uk-UA" dirty="0">
                <a:solidFill>
                  <a:srgbClr val="7030A0"/>
                </a:solidFill>
              </a:rPr>
              <a:t>Вона являє собою різновид соціальної діяльності. Їй притаманні основні риси, характерні для будь-якої соціальної діяльності: предметність, доцільність тощо</a:t>
            </a:r>
            <a:r>
              <a:rPr lang="uk-UA" i="1" dirty="0">
                <a:solidFill>
                  <a:srgbClr val="7030A0"/>
                </a:solidFill>
              </a:rPr>
              <a:t>. 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" b="240"/>
          <a:stretch>
            <a:fillRect/>
          </a:stretch>
        </p:blipFill>
        <p:spPr>
          <a:xfrm>
            <a:off x="5148064" y="4437112"/>
            <a:ext cx="2847286" cy="17272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443388"/>
            <a:ext cx="1603534" cy="1943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Объект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585241"/>
            <a:ext cx="1161545" cy="18013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96890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2809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i="1" dirty="0">
                <a:solidFill>
                  <a:srgbClr val="002060"/>
                </a:solidFill>
              </a:rPr>
              <a:t>За суб’єктами розрізняють такі види юридичної діяльності</a:t>
            </a:r>
            <a:r>
              <a:rPr lang="uk-UA" sz="3200" b="1" i="1" dirty="0" smtClean="0">
                <a:solidFill>
                  <a:srgbClr val="002060"/>
                </a:solidFill>
              </a:rPr>
              <a:t>:</a:t>
            </a:r>
          </a:p>
          <a:p>
            <a:pPr algn="ctr"/>
            <a:endParaRPr lang="ru-RU" sz="3200" dirty="0">
              <a:solidFill>
                <a:srgbClr val="002060"/>
              </a:solidFill>
            </a:endParaRPr>
          </a:p>
          <a:p>
            <a:pPr algn="ctr"/>
            <a:r>
              <a:rPr lang="uk-UA" sz="3200" b="1" i="1" dirty="0">
                <a:solidFill>
                  <a:srgbClr val="7030A0"/>
                </a:solidFill>
              </a:rPr>
              <a:t>1)</a:t>
            </a:r>
            <a:r>
              <a:rPr lang="uk-UA" sz="3200" i="1" dirty="0">
                <a:solidFill>
                  <a:srgbClr val="7030A0"/>
                </a:solidFill>
              </a:rPr>
              <a:t> правоохоронна діяльність;</a:t>
            </a:r>
            <a:endParaRPr lang="ru-RU" sz="3200" dirty="0">
              <a:solidFill>
                <a:srgbClr val="7030A0"/>
              </a:solidFill>
            </a:endParaRPr>
          </a:p>
          <a:p>
            <a:pPr algn="ctr"/>
            <a:r>
              <a:rPr lang="uk-UA" sz="3200" b="1" i="1" dirty="0">
                <a:solidFill>
                  <a:srgbClr val="7030A0"/>
                </a:solidFill>
              </a:rPr>
              <a:t>2</a:t>
            </a:r>
            <a:r>
              <a:rPr lang="uk-UA" sz="3200" b="1" i="1" dirty="0" smtClean="0">
                <a:solidFill>
                  <a:srgbClr val="7030A0"/>
                </a:solidFill>
              </a:rPr>
              <a:t>) </a:t>
            </a:r>
            <a:r>
              <a:rPr lang="uk-UA" sz="3200" i="1" dirty="0" smtClean="0">
                <a:solidFill>
                  <a:srgbClr val="7030A0"/>
                </a:solidFill>
              </a:rPr>
              <a:t>судова </a:t>
            </a:r>
            <a:r>
              <a:rPr lang="uk-UA" sz="3200" i="1" dirty="0">
                <a:solidFill>
                  <a:srgbClr val="7030A0"/>
                </a:solidFill>
              </a:rPr>
              <a:t>діяльність;</a:t>
            </a:r>
            <a:endParaRPr lang="ru-RU" sz="3200" dirty="0">
              <a:solidFill>
                <a:srgbClr val="7030A0"/>
              </a:solidFill>
            </a:endParaRPr>
          </a:p>
          <a:p>
            <a:pPr algn="ctr"/>
            <a:r>
              <a:rPr lang="uk-UA" sz="3200" b="1" i="1" dirty="0">
                <a:solidFill>
                  <a:srgbClr val="7030A0"/>
                </a:solidFill>
              </a:rPr>
              <a:t>3)</a:t>
            </a:r>
            <a:r>
              <a:rPr lang="uk-UA" sz="3200" i="1" dirty="0">
                <a:solidFill>
                  <a:srgbClr val="7030A0"/>
                </a:solidFill>
              </a:rPr>
              <a:t> правозахисна діяльність. </a:t>
            </a:r>
            <a:r>
              <a:rPr lang="uk-UA" sz="3200" dirty="0" smtClean="0">
                <a:solidFill>
                  <a:srgbClr val="7030A0"/>
                </a:solidFill>
              </a:rPr>
              <a:t> </a:t>
            </a:r>
            <a:endParaRPr lang="ru-RU" sz="3200" dirty="0">
              <a:solidFill>
                <a:srgbClr val="7030A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" b="240"/>
          <a:stretch>
            <a:fillRect/>
          </a:stretch>
        </p:blipFill>
        <p:spPr>
          <a:xfrm>
            <a:off x="2699792" y="4385906"/>
            <a:ext cx="2847286" cy="206743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35" r="27135"/>
          <a:stretch>
            <a:fillRect/>
          </a:stretch>
        </p:blipFill>
        <p:spPr>
          <a:xfrm>
            <a:off x="382621" y="4437112"/>
            <a:ext cx="1915239" cy="201622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72" r="25772"/>
          <a:stretch>
            <a:fillRect/>
          </a:stretch>
        </p:blipFill>
        <p:spPr>
          <a:xfrm>
            <a:off x="6732240" y="4305249"/>
            <a:ext cx="1645936" cy="2148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67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410" y="1268760"/>
            <a:ext cx="856895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1463" algn="just"/>
            <a:r>
              <a:rPr lang="ru-RU" sz="3200" b="1" i="1" dirty="0">
                <a:solidFill>
                  <a:srgbClr val="0070C0"/>
                </a:solidFill>
              </a:rPr>
              <a:t>С</a:t>
            </a:r>
            <a:r>
              <a:rPr lang="ru-RU" sz="3200" b="1" i="1" dirty="0" smtClean="0">
                <a:solidFill>
                  <a:srgbClr val="0070C0"/>
                </a:solidFill>
              </a:rPr>
              <a:t>истема </a:t>
            </a:r>
            <a:r>
              <a:rPr lang="uk-UA" sz="3200" b="1" i="1" dirty="0">
                <a:solidFill>
                  <a:srgbClr val="0070C0"/>
                </a:solidFill>
              </a:rPr>
              <a:t>правоохоронної діяльності реалізується у різних типах правозастосовних дій,</a:t>
            </a:r>
            <a:r>
              <a:rPr lang="uk-UA" sz="3200" i="1" dirty="0"/>
              <a:t> а саме</a:t>
            </a:r>
            <a:r>
              <a:rPr lang="uk-UA" sz="3200" dirty="0"/>
              <a:t> </a:t>
            </a:r>
            <a:r>
              <a:rPr lang="uk-UA" sz="3200" b="1" i="1" dirty="0" smtClean="0">
                <a:solidFill>
                  <a:srgbClr val="002060"/>
                </a:solidFill>
              </a:rPr>
              <a:t>правовстановлюючих, </a:t>
            </a:r>
          </a:p>
          <a:p>
            <a:pPr indent="271463" algn="just"/>
            <a:r>
              <a:rPr lang="uk-UA" sz="3200" b="1" i="1" dirty="0" smtClean="0">
                <a:solidFill>
                  <a:srgbClr val="002060"/>
                </a:solidFill>
              </a:rPr>
              <a:t>правозабезпечувальних</a:t>
            </a:r>
            <a:r>
              <a:rPr lang="uk-UA" sz="3200" b="1" i="1" dirty="0">
                <a:solidFill>
                  <a:srgbClr val="002060"/>
                </a:solidFill>
              </a:rPr>
              <a:t>, </a:t>
            </a:r>
            <a:endParaRPr lang="uk-UA" sz="3200" b="1" i="1" dirty="0" smtClean="0">
              <a:solidFill>
                <a:srgbClr val="002060"/>
              </a:solidFill>
            </a:endParaRPr>
          </a:p>
          <a:p>
            <a:pPr indent="271463" algn="just"/>
            <a:r>
              <a:rPr lang="uk-UA" sz="3200" b="1" i="1" dirty="0" smtClean="0">
                <a:solidFill>
                  <a:srgbClr val="002060"/>
                </a:solidFill>
              </a:rPr>
              <a:t>правопримушувальних</a:t>
            </a:r>
          </a:p>
          <a:p>
            <a:pPr indent="271463" algn="just"/>
            <a:r>
              <a:rPr lang="uk-UA" sz="3200" b="1" i="1" dirty="0" smtClean="0">
                <a:solidFill>
                  <a:srgbClr val="002060"/>
                </a:solidFill>
              </a:rPr>
              <a:t> та </a:t>
            </a:r>
          </a:p>
          <a:p>
            <a:pPr indent="271463" algn="just"/>
            <a:r>
              <a:rPr lang="uk-UA" sz="3200" b="1" i="1" dirty="0" smtClean="0">
                <a:solidFill>
                  <a:srgbClr val="002060"/>
                </a:solidFill>
              </a:rPr>
              <a:t>правовідновлювальних</a:t>
            </a:r>
            <a:r>
              <a:rPr lang="uk-UA" sz="3200" i="1" dirty="0">
                <a:solidFill>
                  <a:srgbClr val="002060"/>
                </a:solidFill>
              </a:rPr>
              <a:t>. 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17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64096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>
                <a:solidFill>
                  <a:schemeClr val="accent1"/>
                </a:solidFill>
              </a:rPr>
              <a:t>Структурно до системи правоохоронної діяльності входять такі напрями:</a:t>
            </a:r>
            <a:endParaRPr lang="ru-RU" sz="2800" dirty="0">
              <a:solidFill>
                <a:schemeClr val="accent1"/>
              </a:solidFill>
            </a:endParaRPr>
          </a:p>
          <a:p>
            <a:pPr indent="357188" algn="just"/>
            <a:r>
              <a:rPr lang="uk-UA" sz="3200" b="1" dirty="0">
                <a:solidFill>
                  <a:srgbClr val="FFC000"/>
                </a:solidFill>
              </a:rPr>
              <a:t>а)</a:t>
            </a:r>
            <a:r>
              <a:rPr lang="uk-UA" sz="2800" b="1" dirty="0">
                <a:solidFill>
                  <a:srgbClr val="7030A0"/>
                </a:solidFill>
              </a:rPr>
              <a:t>	</a:t>
            </a:r>
            <a:r>
              <a:rPr lang="uk-UA" sz="2800" dirty="0">
                <a:solidFill>
                  <a:srgbClr val="7030A0"/>
                </a:solidFill>
              </a:rPr>
              <a:t>діяльність державних органів із організаційного забезпечення діяльності органів судової влади;</a:t>
            </a:r>
            <a:endParaRPr lang="ru-RU" sz="2800" dirty="0">
              <a:solidFill>
                <a:srgbClr val="7030A0"/>
              </a:solidFill>
            </a:endParaRPr>
          </a:p>
          <a:p>
            <a:pPr indent="357188" algn="just" fontAlgn="base"/>
            <a:r>
              <a:rPr lang="uk-UA" sz="2800" b="1" dirty="0">
                <a:solidFill>
                  <a:srgbClr val="FFC000"/>
                </a:solidFill>
              </a:rPr>
              <a:t>б)</a:t>
            </a:r>
            <a:r>
              <a:rPr lang="uk-UA" sz="2800" b="1" dirty="0">
                <a:solidFill>
                  <a:srgbClr val="7030A0"/>
                </a:solidFill>
              </a:rPr>
              <a:t>	</a:t>
            </a:r>
            <a:r>
              <a:rPr lang="uk-UA" sz="2800" dirty="0">
                <a:solidFill>
                  <a:srgbClr val="7030A0"/>
                </a:solidFill>
              </a:rPr>
              <a:t>діяльність органів прокуратури з виконання покладених на них функцій (підтримання </a:t>
            </a:r>
            <a:r>
              <a:rPr lang="uk-UA" sz="2800" dirty="0" smtClean="0">
                <a:solidFill>
                  <a:srgbClr val="7030A0"/>
                </a:solidFill>
              </a:rPr>
              <a:t>публічного (державного) </a:t>
            </a:r>
            <a:r>
              <a:rPr lang="uk-UA" sz="2800" dirty="0">
                <a:solidFill>
                  <a:srgbClr val="7030A0"/>
                </a:solidFill>
              </a:rPr>
              <a:t>обвинувачення в суді, функція представництва </a:t>
            </a:r>
            <a:r>
              <a:rPr lang="uk-UA" sz="2800" dirty="0" smtClean="0">
                <a:solidFill>
                  <a:srgbClr val="7030A0"/>
                </a:solidFill>
              </a:rPr>
              <a:t> та </a:t>
            </a:r>
            <a:r>
              <a:rPr lang="uk-UA" sz="2800" dirty="0">
                <a:solidFill>
                  <a:srgbClr val="7030A0"/>
                </a:solidFill>
              </a:rPr>
              <a:t>наглядові функції);</a:t>
            </a:r>
            <a:endParaRPr lang="ru-RU" sz="2800" dirty="0">
              <a:solidFill>
                <a:srgbClr val="7030A0"/>
              </a:solidFill>
            </a:endParaRPr>
          </a:p>
          <a:p>
            <a:pPr indent="357188" algn="just"/>
            <a:r>
              <a:rPr lang="uk-UA" sz="3200" b="1" dirty="0">
                <a:solidFill>
                  <a:srgbClr val="FFC000"/>
                </a:solidFill>
              </a:rPr>
              <a:t>в)</a:t>
            </a:r>
            <a:r>
              <a:rPr lang="uk-UA" sz="2800" b="1" dirty="0">
                <a:solidFill>
                  <a:srgbClr val="7030A0"/>
                </a:solidFill>
              </a:rPr>
              <a:t>	</a:t>
            </a:r>
            <a:r>
              <a:rPr lang="uk-UA" sz="2800" dirty="0">
                <a:solidFill>
                  <a:srgbClr val="7030A0"/>
                </a:solidFill>
              </a:rPr>
              <a:t>діяльність з виявлення, запобігання та розслідування кримінальних правопорушень;</a:t>
            </a:r>
            <a:endParaRPr lang="ru-RU" sz="2800" dirty="0">
              <a:solidFill>
                <a:srgbClr val="7030A0"/>
              </a:solidFill>
            </a:endParaRPr>
          </a:p>
          <a:p>
            <a:pPr indent="357188" algn="just"/>
            <a:r>
              <a:rPr lang="uk-UA" sz="3200" b="1" dirty="0">
                <a:solidFill>
                  <a:srgbClr val="FFC000"/>
                </a:solidFill>
              </a:rPr>
              <a:t>г)</a:t>
            </a:r>
            <a:r>
              <a:rPr lang="uk-UA" sz="2800" dirty="0">
                <a:solidFill>
                  <a:srgbClr val="7030A0"/>
                </a:solidFill>
              </a:rPr>
              <a:t>	діяльність із захисту державної безпеки, державного кордону та охорони правопорядку. </a:t>
            </a:r>
            <a:endParaRPr lang="ru-RU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58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1764</TotalTime>
  <Words>1444</Words>
  <Application>Microsoft Office PowerPoint</Application>
  <PresentationFormat>Экран (4:3)</PresentationFormat>
  <Paragraphs>172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7" baseType="lpstr">
      <vt:lpstr>Calibri</vt:lpstr>
      <vt:lpstr>Constantia</vt:lpstr>
      <vt:lpstr>Times New Roman</vt:lpstr>
      <vt:lpstr>Wingdings</vt:lpstr>
      <vt:lpstr>Wingdings 2</vt:lpstr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Анютка</cp:lastModifiedBy>
  <cp:revision>171</cp:revision>
  <dcterms:created xsi:type="dcterms:W3CDTF">2009-12-09T15:01:49Z</dcterms:created>
  <dcterms:modified xsi:type="dcterms:W3CDTF">2018-10-30T10:38:08Z</dcterms:modified>
</cp:coreProperties>
</file>