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13" r:id="rId1"/>
  </p:sldMasterIdLst>
  <p:sldIdLst>
    <p:sldId id="257" r:id="rId2"/>
    <p:sldId id="263" r:id="rId3"/>
    <p:sldId id="264" r:id="rId4"/>
    <p:sldId id="265" r:id="rId5"/>
    <p:sldId id="267" r:id="rId6"/>
    <p:sldId id="295" r:id="rId7"/>
    <p:sldId id="296" r:id="rId8"/>
    <p:sldId id="366" r:id="rId9"/>
    <p:sldId id="340" r:id="rId10"/>
    <p:sldId id="298" r:id="rId11"/>
    <p:sldId id="299" r:id="rId12"/>
    <p:sldId id="278" r:id="rId13"/>
    <p:sldId id="301" r:id="rId14"/>
    <p:sldId id="300" r:id="rId15"/>
    <p:sldId id="302" r:id="rId16"/>
    <p:sldId id="303" r:id="rId17"/>
    <p:sldId id="304" r:id="rId18"/>
    <p:sldId id="305" r:id="rId19"/>
    <p:sldId id="341" r:id="rId20"/>
    <p:sldId id="306" r:id="rId21"/>
    <p:sldId id="307" r:id="rId22"/>
    <p:sldId id="308" r:id="rId23"/>
    <p:sldId id="309" r:id="rId24"/>
    <p:sldId id="312" r:id="rId25"/>
    <p:sldId id="311" r:id="rId26"/>
    <p:sldId id="338" r:id="rId27"/>
    <p:sldId id="313" r:id="rId28"/>
    <p:sldId id="319" r:id="rId29"/>
    <p:sldId id="320" r:id="rId30"/>
    <p:sldId id="367" r:id="rId31"/>
    <p:sldId id="368" r:id="rId32"/>
    <p:sldId id="321" r:id="rId33"/>
    <p:sldId id="322" r:id="rId34"/>
    <p:sldId id="364" r:id="rId35"/>
    <p:sldId id="369" r:id="rId36"/>
    <p:sldId id="323" r:id="rId37"/>
    <p:sldId id="342" r:id="rId38"/>
    <p:sldId id="344" r:id="rId39"/>
    <p:sldId id="345" r:id="rId40"/>
    <p:sldId id="346" r:id="rId41"/>
    <p:sldId id="347" r:id="rId42"/>
    <p:sldId id="370" r:id="rId43"/>
    <p:sldId id="365" r:id="rId44"/>
    <p:sldId id="349" r:id="rId45"/>
    <p:sldId id="350" r:id="rId46"/>
    <p:sldId id="351" r:id="rId47"/>
    <p:sldId id="352" r:id="rId48"/>
    <p:sldId id="353" r:id="rId49"/>
    <p:sldId id="354" r:id="rId50"/>
    <p:sldId id="359" r:id="rId51"/>
    <p:sldId id="360" r:id="rId52"/>
    <p:sldId id="355" r:id="rId53"/>
    <p:sldId id="356" r:id="rId54"/>
    <p:sldId id="361" r:id="rId55"/>
    <p:sldId id="362" r:id="rId56"/>
    <p:sldId id="357" r:id="rId57"/>
    <p:sldId id="363" r:id="rId58"/>
    <p:sldId id="358" r:id="rId59"/>
    <p:sldId id="371" r:id="rId60"/>
    <p:sldId id="293" r:id="rId6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p:cViewPr varScale="1">
        <p:scale>
          <a:sx n="70" d="100"/>
          <a:sy n="70" d="100"/>
        </p:scale>
        <p:origin x="66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714342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50104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7699698-F235-41AE-8B48-C153F8A65492}" type="slidenum">
              <a:rPr lang="ru-RU" smtClean="0"/>
              <a:pPr/>
              <a:t>‹#›</a:t>
            </a:fld>
            <a:endParaRPr lang="ru-RU"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3828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1519131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699698-F235-41AE-8B48-C153F8A65492}" type="slidenum">
              <a:rPr lang="ru-RU" smtClean="0"/>
              <a:pPr/>
              <a:t>‹#›</a:t>
            </a:fld>
            <a:endParaRPr lang="ru-RU"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14844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1301569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576771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33164919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3555538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2538116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2749314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254852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372461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278039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103528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335831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1AC670A-81F3-49CA-9501-FD69A4F6328B}" type="datetimeFigureOut">
              <a:rPr lang="ru-RU" smtClean="0"/>
              <a:pPr/>
              <a:t>14.05.2021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1134635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1AC670A-81F3-49CA-9501-FD69A4F6328B}" type="datetimeFigureOut">
              <a:rPr lang="ru-RU" smtClean="0"/>
              <a:pPr/>
              <a:t>14.05.2021</a:t>
            </a:fld>
            <a:endParaRPr lang="ru-RU"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7699698-F235-41AE-8B48-C153F8A65492}" type="slidenum">
              <a:rPr lang="ru-RU" smtClean="0"/>
              <a:pPr/>
              <a:t>‹#›</a:t>
            </a:fld>
            <a:endParaRPr lang="ru-RU" dirty="0"/>
          </a:p>
        </p:txBody>
      </p:sp>
    </p:spTree>
    <p:extLst>
      <p:ext uri="{BB962C8B-B14F-4D97-AF65-F5344CB8AC3E}">
        <p14:creationId xmlns:p14="http://schemas.microsoft.com/office/powerpoint/2010/main" val="27322391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 id="2147483830" r:id="rId17"/>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hyperlink" Target="http://uk.wikipedia.org/wiki/%D0%9F%D1%80%D0%B8%D0%BD%D1%86%D0%B8%D0%BF%D0%B8_%D0%BF%D1%80%D0%B0%D0%B2%D0%B0" TargetMode="Externa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hyperlink" Target="http://zakon.rada.gov.ua/laws/show/1697-18" TargetMode="External"/><Relationship Id="rId2" Type="http://schemas.openxmlformats.org/officeDocument/2006/relationships/hyperlink" Target="http://zakon.rada.gov.ua/laws/show/254%D0%BA/96-%D0%B2%D1%80" TargetMode="External"/><Relationship Id="rId1" Type="http://schemas.openxmlformats.org/officeDocument/2006/relationships/slideLayout" Target="../slideLayouts/slideLayout17.xml"/><Relationship Id="rId4" Type="http://schemas.openxmlformats.org/officeDocument/2006/relationships/hyperlink" Target="https://arm.naiau.kiev.ua/books/spou_2019/start.html"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2" Type="http://schemas.openxmlformats.org/officeDocument/2006/relationships/hyperlink" Target="https://zakon.rada.gov.ua/laws/show/113-20#n393" TargetMode="Externa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51520" y="116632"/>
            <a:ext cx="8588770" cy="6271983"/>
          </a:xfrm>
        </p:spPr>
        <p:txBody>
          <a:bodyPr>
            <a:normAutofit fontScale="25000" lnSpcReduction="20000"/>
          </a:bodyPr>
          <a:lstStyle/>
          <a:p>
            <a:pPr marL="914400" lvl="3" indent="0" algn="ctr">
              <a:buNone/>
            </a:pPr>
            <a:endParaRPr lang="uk-UA" sz="3100" b="1" dirty="0" smtClean="0">
              <a:solidFill>
                <a:srgbClr val="002060"/>
              </a:solidFill>
            </a:endParaRPr>
          </a:p>
          <a:p>
            <a:pPr marL="914400" lvl="3" indent="0" algn="ctr">
              <a:buNone/>
            </a:pPr>
            <a:r>
              <a:rPr lang="uk-UA" sz="8600" b="1" dirty="0" smtClean="0">
                <a:solidFill>
                  <a:srgbClr val="0070C0"/>
                </a:solidFill>
              </a:rPr>
              <a:t>НАЦІОНАЛЬНА АКАДЕМІЯ ВНУТРІШНІХ СПРАВ</a:t>
            </a:r>
          </a:p>
          <a:p>
            <a:pPr marL="45720" indent="0" algn="ctr">
              <a:buNone/>
            </a:pPr>
            <a:r>
              <a:rPr lang="uk-UA" sz="8600" b="1" dirty="0" smtClean="0">
                <a:solidFill>
                  <a:srgbClr val="7030A0"/>
                </a:solidFill>
              </a:rPr>
              <a:t>Кафедра </a:t>
            </a:r>
            <a:r>
              <a:rPr lang="uk-UA" sz="8600" b="1" dirty="0" smtClean="0">
                <a:solidFill>
                  <a:srgbClr val="7030A0"/>
                </a:solidFill>
              </a:rPr>
              <a:t>кримінального процесу</a:t>
            </a:r>
          </a:p>
          <a:p>
            <a:pPr marL="0" indent="0" algn="ctr">
              <a:buNone/>
            </a:pPr>
            <a:endParaRPr lang="uk-UA" sz="8600" b="1" dirty="0" smtClean="0"/>
          </a:p>
          <a:p>
            <a:pPr marL="0" indent="0" algn="ctr">
              <a:buNone/>
            </a:pPr>
            <a:r>
              <a:rPr lang="uk-UA" sz="8600" b="1" dirty="0" smtClean="0"/>
              <a:t>ЛЕКЦІЯ</a:t>
            </a:r>
            <a:endParaRPr lang="ru-RU" sz="8600" b="1" dirty="0" smtClean="0"/>
          </a:p>
          <a:p>
            <a:pPr marL="0" indent="0" algn="ctr">
              <a:buNone/>
            </a:pPr>
            <a:r>
              <a:rPr lang="uk-UA" sz="8600" dirty="0" smtClean="0">
                <a:solidFill>
                  <a:srgbClr val="0070C0"/>
                </a:solidFill>
              </a:rPr>
              <a:t>з навчальної дисципліни</a:t>
            </a:r>
            <a:endParaRPr lang="ru-RU" sz="8600" dirty="0" smtClean="0">
              <a:solidFill>
                <a:srgbClr val="0070C0"/>
              </a:solidFill>
            </a:endParaRPr>
          </a:p>
          <a:p>
            <a:pPr marL="0" indent="0" algn="ctr">
              <a:buNone/>
            </a:pPr>
            <a:r>
              <a:rPr lang="uk-UA" sz="8600" b="1" dirty="0" smtClean="0">
                <a:solidFill>
                  <a:srgbClr val="7030A0"/>
                </a:solidFill>
              </a:rPr>
              <a:t>«Судові та правоохоронні органи України»</a:t>
            </a:r>
            <a:endParaRPr lang="ru-RU" sz="8600" b="1" dirty="0" smtClean="0">
              <a:solidFill>
                <a:srgbClr val="7030A0"/>
              </a:solidFill>
            </a:endParaRPr>
          </a:p>
          <a:p>
            <a:pPr marL="0" indent="0" algn="ctr">
              <a:buNone/>
            </a:pPr>
            <a:r>
              <a:rPr lang="uk-UA" sz="8600" dirty="0" smtClean="0"/>
              <a:t> </a:t>
            </a:r>
          </a:p>
          <a:p>
            <a:pPr marL="0" indent="0" algn="ctr">
              <a:buNone/>
            </a:pPr>
            <a:endParaRPr lang="uk-UA" sz="8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marL="0" indent="0" algn="ctr">
              <a:buNone/>
            </a:pPr>
            <a:r>
              <a:rPr lang="uk-UA" sz="8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Тема </a:t>
            </a:r>
            <a:r>
              <a:rPr lang="uk-UA" sz="8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3</a:t>
            </a:r>
            <a:endParaRPr lang="uk-UA" sz="8600" dirty="0" smtClean="0">
              <a:solidFill>
                <a:srgbClr val="0070C0"/>
              </a:solidFill>
            </a:endParaRPr>
          </a:p>
          <a:p>
            <a:pPr marL="914400" lvl="2" indent="0" algn="ctr">
              <a:buNone/>
            </a:pPr>
            <a:r>
              <a:rPr lang="uk-UA" sz="860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rPr>
              <a:t>«ПРОКУРАТУРА УКРАЇНИ»</a:t>
            </a:r>
          </a:p>
          <a:p>
            <a:endParaRPr lang="ru-RU" sz="8600" dirty="0" smtClean="0">
              <a:solidFill>
                <a:srgbClr val="002060"/>
              </a:solidFill>
            </a:endParaRPr>
          </a:p>
          <a:p>
            <a:pPr marL="45720" indent="0" algn="ctr">
              <a:buNone/>
            </a:pPr>
            <a:endParaRPr lang="uk-UA" sz="8600" dirty="0" smtClean="0">
              <a:solidFill>
                <a:srgbClr val="002060"/>
              </a:solidFill>
            </a:endParaRPr>
          </a:p>
          <a:p>
            <a:pPr algn="ctr"/>
            <a:endParaRPr lang="uk-UA" sz="8600" b="1" dirty="0" smtClean="0">
              <a:solidFill>
                <a:srgbClr val="002060"/>
              </a:solidFill>
            </a:endParaRPr>
          </a:p>
          <a:p>
            <a:pPr marL="0" indent="0" algn="ctr">
              <a:buNone/>
            </a:pPr>
            <a:endParaRPr lang="uk-UA" sz="8600" b="1" dirty="0" smtClean="0">
              <a:solidFill>
                <a:srgbClr val="002060"/>
              </a:solidFill>
            </a:endParaRPr>
          </a:p>
          <a:p>
            <a:pPr marL="0" indent="0" algn="ctr">
              <a:buNone/>
            </a:pPr>
            <a:r>
              <a:rPr lang="uk-UA" sz="8600" b="1" dirty="0" smtClean="0">
                <a:solidFill>
                  <a:srgbClr val="002060"/>
                </a:solidFill>
              </a:rPr>
              <a:t>Київ </a:t>
            </a:r>
            <a:r>
              <a:rPr lang="uk-UA" sz="8600" b="1" dirty="0" smtClean="0">
                <a:solidFill>
                  <a:srgbClr val="002060"/>
                </a:solidFill>
              </a:rPr>
              <a:t>-2021</a:t>
            </a:r>
            <a:endParaRPr lang="ru-RU" sz="8600" dirty="0" smtClean="0"/>
          </a:p>
          <a:p>
            <a:pPr algn="ctr"/>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212" y="980728"/>
            <a:ext cx="1748010" cy="1173846"/>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4" end="4"/>
                                            </p:txEl>
                                          </p:spTgt>
                                        </p:tgtEl>
                                      </p:cBhvr>
                                    </p:animEffect>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par>
                          <p:cTn id="16" fill="hold">
                            <p:stCondLst>
                              <p:cond delay="2000"/>
                            </p:stCondLst>
                            <p:childTnLst>
                              <p:par>
                                <p:cTn id="17" presetID="50" presetClass="entr" presetSubtype="0" decel="10000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2" end="2"/>
                                            </p:txEl>
                                          </p:spTgt>
                                        </p:tgtEl>
                                      </p:cBhvr>
                                    </p:animEffect>
                                  </p:childTnLst>
                                </p:cTn>
                              </p:par>
                            </p:childTnLst>
                          </p:cTn>
                        </p:par>
                        <p:par>
                          <p:cTn id="22" fill="hold">
                            <p:stCondLst>
                              <p:cond delay="3000"/>
                            </p:stCondLst>
                            <p:childTnLst>
                              <p:par>
                                <p:cTn id="23" presetID="50" presetClass="entr" presetSubtype="0" decel="100000" fill="hold"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5" end="5"/>
                                            </p:txEl>
                                          </p:spTgt>
                                        </p:tgtEl>
                                      </p:cBhvr>
                                    </p:animEffect>
                                  </p:childTnLst>
                                </p:cTn>
                              </p:par>
                            </p:childTnLst>
                          </p:cTn>
                        </p:par>
                        <p:par>
                          <p:cTn id="28" fill="hold">
                            <p:stCondLst>
                              <p:cond delay="4000"/>
                            </p:stCondLst>
                            <p:childTnLst>
                              <p:par>
                                <p:cTn id="29" presetID="50" presetClass="entr" presetSubtype="0" decel="10000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3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3" dur="1000"/>
                                        <p:tgtEl>
                                          <p:spTgt spid="3">
                                            <p:txEl>
                                              <p:pRg st="6" end="6"/>
                                            </p:txEl>
                                          </p:spTgt>
                                        </p:tgtEl>
                                      </p:cBhvr>
                                    </p:animEffect>
                                  </p:childTnLst>
                                </p:cTn>
                              </p:par>
                            </p:childTnLst>
                          </p:cTn>
                        </p:par>
                        <p:par>
                          <p:cTn id="34" fill="hold">
                            <p:stCondLst>
                              <p:cond delay="5000"/>
                            </p:stCondLst>
                            <p:childTnLst>
                              <p:par>
                                <p:cTn id="35" presetID="50" presetClass="entr" presetSubtype="0" decel="100000"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1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38"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7" end="7"/>
                                            </p:txEl>
                                          </p:spTgt>
                                        </p:tgtEl>
                                      </p:cBhvr>
                                    </p:animEffect>
                                  </p:childTnLst>
                                </p:cTn>
                              </p:par>
                            </p:childTnLst>
                          </p:cTn>
                        </p:par>
                        <p:par>
                          <p:cTn id="40" fill="hold">
                            <p:stCondLst>
                              <p:cond delay="6000"/>
                            </p:stCondLst>
                            <p:childTnLst>
                              <p:par>
                                <p:cTn id="41" presetID="50" presetClass="entr" presetSubtype="0" decel="100000"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p:cTn id="43" dur="1000" fill="hold"/>
                                        <p:tgtEl>
                                          <p:spTgt spid="3">
                                            <p:txEl>
                                              <p:pRg st="9" end="9"/>
                                            </p:txEl>
                                          </p:spTgt>
                                        </p:tgtEl>
                                        <p:attrNameLst>
                                          <p:attrName>ppt_w</p:attrName>
                                        </p:attrNameLst>
                                      </p:cBhvr>
                                      <p:tavLst>
                                        <p:tav tm="0">
                                          <p:val>
                                            <p:strVal val="#ppt_w+.3"/>
                                          </p:val>
                                        </p:tav>
                                        <p:tav tm="100000">
                                          <p:val>
                                            <p:strVal val="#ppt_w"/>
                                          </p:val>
                                        </p:tav>
                                      </p:tavLst>
                                    </p:anim>
                                    <p:anim calcmode="lin" valueType="num">
                                      <p:cBhvr>
                                        <p:cTn id="44"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45" dur="1000"/>
                                        <p:tgtEl>
                                          <p:spTgt spid="3">
                                            <p:txEl>
                                              <p:pRg st="9" end="9"/>
                                            </p:txEl>
                                          </p:spTgt>
                                        </p:tgtEl>
                                      </p:cBhvr>
                                    </p:animEffect>
                                  </p:childTnLst>
                                </p:cTn>
                              </p:par>
                            </p:childTnLst>
                          </p:cTn>
                        </p:par>
                        <p:par>
                          <p:cTn id="46" fill="hold">
                            <p:stCondLst>
                              <p:cond delay="7000"/>
                            </p:stCondLst>
                            <p:childTnLst>
                              <p:par>
                                <p:cTn id="47" presetID="50" presetClass="entr" presetSubtype="0" decel="100000" fill="hold" nodeType="after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p:cTn id="49" dur="1000" fill="hold"/>
                                        <p:tgtEl>
                                          <p:spTgt spid="3">
                                            <p:txEl>
                                              <p:pRg st="10" end="10"/>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10" end="10"/>
                                            </p:txEl>
                                          </p:spTgt>
                                        </p:tgtEl>
                                      </p:cBhvr>
                                    </p:animEffect>
                                  </p:childTnLst>
                                </p:cTn>
                              </p:par>
                            </p:childTnLst>
                          </p:cTn>
                        </p:par>
                        <p:par>
                          <p:cTn id="52" fill="hold">
                            <p:stCondLst>
                              <p:cond delay="8000"/>
                            </p:stCondLst>
                            <p:childTnLst>
                              <p:par>
                                <p:cTn id="53" presetID="50" presetClass="entr" presetSubtype="0" decel="100000" fill="hold" nodeType="after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 calcmode="lin" valueType="num">
                                      <p:cBhvr>
                                        <p:cTn id="55" dur="1000" fill="hold"/>
                                        <p:tgtEl>
                                          <p:spTgt spid="3">
                                            <p:txEl>
                                              <p:pRg st="15" end="15"/>
                                            </p:txEl>
                                          </p:spTgt>
                                        </p:tgtEl>
                                        <p:attrNameLst>
                                          <p:attrName>ppt_w</p:attrName>
                                        </p:attrNameLst>
                                      </p:cBhvr>
                                      <p:tavLst>
                                        <p:tav tm="0">
                                          <p:val>
                                            <p:strVal val="#ppt_w+.3"/>
                                          </p:val>
                                        </p:tav>
                                        <p:tav tm="100000">
                                          <p:val>
                                            <p:strVal val="#ppt_w"/>
                                          </p:val>
                                        </p:tav>
                                      </p:tavLst>
                                    </p:anim>
                                    <p:anim calcmode="lin" valueType="num">
                                      <p:cBhvr>
                                        <p:cTn id="56" dur="1000" fill="hold"/>
                                        <p:tgtEl>
                                          <p:spTgt spid="3">
                                            <p:txEl>
                                              <p:pRg st="15" end="15"/>
                                            </p:txEl>
                                          </p:spTgt>
                                        </p:tgtEl>
                                        <p:attrNameLst>
                                          <p:attrName>ppt_h</p:attrName>
                                        </p:attrNameLst>
                                      </p:cBhvr>
                                      <p:tavLst>
                                        <p:tav tm="0">
                                          <p:val>
                                            <p:strVal val="#ppt_h"/>
                                          </p:val>
                                        </p:tav>
                                        <p:tav tm="100000">
                                          <p:val>
                                            <p:strVal val="#ppt_h"/>
                                          </p:val>
                                        </p:tav>
                                      </p:tavLst>
                                    </p:anim>
                                    <p:animEffect transition="in" filter="fade">
                                      <p:cBhvr>
                                        <p:cTn id="57" dur="10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1340768"/>
            <a:ext cx="8064896" cy="2616101"/>
          </a:xfrm>
          <a:prstGeom prst="rect">
            <a:avLst/>
          </a:prstGeom>
        </p:spPr>
        <p:txBody>
          <a:bodyPr wrap="square">
            <a:spAutoFit/>
          </a:bodyPr>
          <a:lstStyle/>
          <a:p>
            <a:pPr indent="715963" algn="just"/>
            <a:endParaRPr lang="uk-UA" sz="2400" b="1" i="1" dirty="0" smtClean="0">
              <a:solidFill>
                <a:srgbClr val="002060"/>
              </a:solidFill>
            </a:endParaRPr>
          </a:p>
          <a:p>
            <a:pPr indent="715963" algn="just"/>
            <a:r>
              <a:rPr lang="uk-UA" sz="2800" b="1" i="1" dirty="0" smtClean="0">
                <a:solidFill>
                  <a:srgbClr val="0070C0"/>
                </a:solidFill>
              </a:rPr>
              <a:t>Засади </a:t>
            </a:r>
            <a:r>
              <a:rPr lang="uk-UA" sz="2800" b="1" i="1" dirty="0">
                <a:solidFill>
                  <a:srgbClr val="0070C0"/>
                </a:solidFill>
              </a:rPr>
              <a:t>діяльності прокуратури </a:t>
            </a:r>
            <a:r>
              <a:rPr lang="uk-UA" sz="2800" dirty="0">
                <a:solidFill>
                  <a:srgbClr val="002060"/>
                </a:solidFill>
              </a:rPr>
              <a:t>– </a:t>
            </a:r>
            <a:r>
              <a:rPr lang="uk-UA" sz="2800" i="1" dirty="0">
                <a:solidFill>
                  <a:srgbClr val="7030A0"/>
                </a:solidFill>
              </a:rPr>
              <a:t>це керівні положення, які визначають найбільш істотні риси й ознаки діяльності органів прокуратури й основні вимоги, що ставляться до </a:t>
            </a:r>
            <a:r>
              <a:rPr lang="uk-UA" sz="2800" i="1" dirty="0" smtClean="0">
                <a:solidFill>
                  <a:srgbClr val="7030A0"/>
                </a:solidFill>
              </a:rPr>
              <a:t>неї.</a:t>
            </a:r>
            <a:endParaRPr lang="ru-RU" sz="2800" dirty="0">
              <a:solidFill>
                <a:srgbClr val="7030A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706" y="188640"/>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3587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928992" cy="6924973"/>
          </a:xfrm>
          <a:prstGeom prst="rect">
            <a:avLst/>
          </a:prstGeom>
        </p:spPr>
        <p:txBody>
          <a:bodyPr wrap="square">
            <a:spAutoFit/>
          </a:bodyPr>
          <a:lstStyle/>
          <a:p>
            <a:pPr indent="625475" algn="ctr"/>
            <a:r>
              <a:rPr lang="uk-UA" sz="2800" b="1" i="1" dirty="0" smtClean="0">
                <a:solidFill>
                  <a:srgbClr val="0070C0"/>
                </a:solidFill>
              </a:rPr>
              <a:t>Діяльність </a:t>
            </a:r>
            <a:r>
              <a:rPr lang="uk-UA" sz="2800" b="1" i="1" dirty="0">
                <a:solidFill>
                  <a:srgbClr val="0070C0"/>
                </a:solidFill>
              </a:rPr>
              <a:t>прокуратури ґрунтується на засадах:</a:t>
            </a:r>
            <a:r>
              <a:rPr lang="uk-UA" sz="2800" b="1" dirty="0">
                <a:solidFill>
                  <a:srgbClr val="0070C0"/>
                </a:solidFill>
              </a:rPr>
              <a:t> </a:t>
            </a:r>
            <a:endParaRPr lang="uk-UA" sz="2800" b="1" dirty="0" smtClean="0">
              <a:solidFill>
                <a:srgbClr val="0070C0"/>
              </a:solidFill>
            </a:endParaRPr>
          </a:p>
          <a:p>
            <a:pPr indent="625475" algn="just"/>
            <a:r>
              <a:rPr lang="uk-UA" sz="2800" b="1" dirty="0" smtClean="0">
                <a:solidFill>
                  <a:srgbClr val="FFC000"/>
                </a:solidFill>
              </a:rPr>
              <a:t>1)</a:t>
            </a:r>
            <a:r>
              <a:rPr lang="uk-UA" sz="2800" dirty="0" smtClean="0">
                <a:solidFill>
                  <a:srgbClr val="FFC000"/>
                </a:solidFill>
              </a:rPr>
              <a:t> </a:t>
            </a:r>
            <a:r>
              <a:rPr lang="uk-UA" sz="2800" dirty="0" smtClean="0">
                <a:solidFill>
                  <a:srgbClr val="7030A0"/>
                </a:solidFill>
              </a:rPr>
              <a:t>верховенства </a:t>
            </a:r>
            <a:r>
              <a:rPr lang="uk-UA" sz="2800" dirty="0">
                <a:solidFill>
                  <a:srgbClr val="7030A0"/>
                </a:solidFill>
              </a:rPr>
              <a:t>права та визнання людини, її життя і здоров’я, честі і гідності, недоторканності і безпеки найвищою соціальною цінністю; </a:t>
            </a:r>
            <a:endParaRPr lang="uk-UA" sz="2800" dirty="0" smtClean="0">
              <a:solidFill>
                <a:srgbClr val="7030A0"/>
              </a:solidFill>
            </a:endParaRPr>
          </a:p>
          <a:p>
            <a:pPr indent="625475" algn="just"/>
            <a:r>
              <a:rPr lang="uk-UA" sz="2800" b="1" dirty="0" smtClean="0">
                <a:solidFill>
                  <a:srgbClr val="FFC000"/>
                </a:solidFill>
              </a:rPr>
              <a:t>2</a:t>
            </a:r>
            <a:r>
              <a:rPr lang="uk-UA" sz="2800" b="1" dirty="0">
                <a:solidFill>
                  <a:srgbClr val="FFC000"/>
                </a:solidFill>
              </a:rPr>
              <a:t>)</a:t>
            </a:r>
            <a:r>
              <a:rPr lang="uk-UA" sz="2800" dirty="0">
                <a:solidFill>
                  <a:srgbClr val="7030A0"/>
                </a:solidFill>
              </a:rPr>
              <a:t> законності, справедливості, неупередженості та об’єктивності; </a:t>
            </a:r>
            <a:endParaRPr lang="uk-UA" sz="2800" dirty="0" smtClean="0">
              <a:solidFill>
                <a:srgbClr val="7030A0"/>
              </a:solidFill>
            </a:endParaRPr>
          </a:p>
          <a:p>
            <a:pPr indent="625475" algn="just"/>
            <a:r>
              <a:rPr lang="uk-UA" sz="2800" b="1" dirty="0" smtClean="0">
                <a:solidFill>
                  <a:srgbClr val="FFC000"/>
                </a:solidFill>
              </a:rPr>
              <a:t>3</a:t>
            </a:r>
            <a:r>
              <a:rPr lang="uk-UA" sz="2800" b="1" dirty="0">
                <a:solidFill>
                  <a:srgbClr val="FFC000"/>
                </a:solidFill>
              </a:rPr>
              <a:t>)</a:t>
            </a:r>
            <a:r>
              <a:rPr lang="uk-UA" sz="2800" dirty="0">
                <a:solidFill>
                  <a:srgbClr val="FFC000"/>
                </a:solidFill>
              </a:rPr>
              <a:t> </a:t>
            </a:r>
            <a:r>
              <a:rPr lang="uk-UA" sz="2800" dirty="0">
                <a:solidFill>
                  <a:srgbClr val="7030A0"/>
                </a:solidFill>
              </a:rPr>
              <a:t>територіальності; </a:t>
            </a:r>
            <a:endParaRPr lang="uk-UA" sz="2800" dirty="0" smtClean="0">
              <a:solidFill>
                <a:srgbClr val="7030A0"/>
              </a:solidFill>
            </a:endParaRPr>
          </a:p>
          <a:p>
            <a:pPr indent="625475" algn="just"/>
            <a:r>
              <a:rPr lang="uk-UA" sz="2800" b="1" dirty="0" smtClean="0">
                <a:solidFill>
                  <a:srgbClr val="FFC000"/>
                </a:solidFill>
              </a:rPr>
              <a:t>4</a:t>
            </a:r>
            <a:r>
              <a:rPr lang="uk-UA" sz="2800" b="1" dirty="0">
                <a:solidFill>
                  <a:srgbClr val="FFC000"/>
                </a:solidFill>
              </a:rPr>
              <a:t>)</a:t>
            </a:r>
            <a:r>
              <a:rPr lang="uk-UA" sz="2800" dirty="0">
                <a:solidFill>
                  <a:srgbClr val="FFC000"/>
                </a:solidFill>
              </a:rPr>
              <a:t> </a:t>
            </a:r>
            <a:r>
              <a:rPr lang="uk-UA" sz="2800" dirty="0">
                <a:solidFill>
                  <a:srgbClr val="7030A0"/>
                </a:solidFill>
              </a:rPr>
              <a:t>презумпції невинуватості; </a:t>
            </a:r>
            <a:endParaRPr lang="uk-UA" sz="2800" dirty="0" smtClean="0">
              <a:solidFill>
                <a:srgbClr val="7030A0"/>
              </a:solidFill>
            </a:endParaRPr>
          </a:p>
          <a:p>
            <a:pPr indent="625475" algn="just"/>
            <a:r>
              <a:rPr lang="uk-UA" sz="2800" b="1" dirty="0" smtClean="0">
                <a:solidFill>
                  <a:srgbClr val="FFC000"/>
                </a:solidFill>
              </a:rPr>
              <a:t>5</a:t>
            </a:r>
            <a:r>
              <a:rPr lang="uk-UA" sz="2800" b="1" dirty="0">
                <a:solidFill>
                  <a:srgbClr val="FFC000"/>
                </a:solidFill>
              </a:rPr>
              <a:t>)</a:t>
            </a:r>
            <a:r>
              <a:rPr lang="uk-UA" sz="2800" dirty="0">
                <a:solidFill>
                  <a:srgbClr val="FFC000"/>
                </a:solidFill>
              </a:rPr>
              <a:t> </a:t>
            </a:r>
            <a:r>
              <a:rPr lang="uk-UA" sz="2800" dirty="0">
                <a:solidFill>
                  <a:srgbClr val="7030A0"/>
                </a:solidFill>
              </a:rPr>
              <a:t>незалежності прокурорів, що передбачає існування гарантій від незаконного політичного, матеріального чи іншого впливу на прокурора щодо прийняття ним рішень при виконанні службових обов’язків; </a:t>
            </a:r>
            <a:endParaRPr lang="uk-UA" sz="2800" dirty="0" smtClean="0">
              <a:solidFill>
                <a:srgbClr val="7030A0"/>
              </a:solidFill>
            </a:endParaRPr>
          </a:p>
          <a:p>
            <a:pPr indent="625475" algn="just"/>
            <a:r>
              <a:rPr lang="uk-UA" sz="2800" b="1" dirty="0">
                <a:solidFill>
                  <a:srgbClr val="FFC000"/>
                </a:solidFill>
              </a:rPr>
              <a:t>6) </a:t>
            </a:r>
            <a:r>
              <a:rPr lang="uk-UA" sz="2800" dirty="0">
                <a:solidFill>
                  <a:srgbClr val="7030A0"/>
                </a:solidFill>
              </a:rPr>
              <a:t>політичної нейтральності прокуратури; </a:t>
            </a:r>
          </a:p>
          <a:p>
            <a:pPr indent="625475" algn="just"/>
            <a:endParaRPr lang="uk-UA" sz="2400" dirty="0" smtClean="0">
              <a:solidFill>
                <a:srgbClr val="7030A0"/>
              </a:solidFill>
            </a:endParaRPr>
          </a:p>
        </p:txBody>
      </p:sp>
    </p:spTree>
    <p:extLst>
      <p:ext uri="{BB962C8B-B14F-4D97-AF65-F5344CB8AC3E}">
        <p14:creationId xmlns:p14="http://schemas.microsoft.com/office/powerpoint/2010/main" val="1654863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74345"/>
            <a:ext cx="8424936" cy="6309420"/>
          </a:xfrm>
          <a:prstGeom prst="rect">
            <a:avLst/>
          </a:prstGeom>
        </p:spPr>
        <p:txBody>
          <a:bodyPr wrap="square">
            <a:spAutoFit/>
          </a:bodyPr>
          <a:lstStyle/>
          <a:p>
            <a:pPr indent="357188" algn="just"/>
            <a:r>
              <a:rPr lang="uk-UA" sz="2400" b="1" dirty="0" smtClean="0">
                <a:solidFill>
                  <a:srgbClr val="FFC000"/>
                </a:solidFill>
              </a:rPr>
              <a:t>7</a:t>
            </a:r>
            <a:r>
              <a:rPr lang="uk-UA" sz="2400" b="1" dirty="0">
                <a:solidFill>
                  <a:srgbClr val="FFC000"/>
                </a:solidFill>
              </a:rPr>
              <a:t>) </a:t>
            </a:r>
            <a:r>
              <a:rPr lang="uk-UA" sz="2400" dirty="0">
                <a:solidFill>
                  <a:srgbClr val="7030A0"/>
                </a:solidFill>
              </a:rPr>
              <a:t>недопустимості незаконного втручання прокуратури в діяльність органів законодавчої, виконавчої і судової влади; </a:t>
            </a:r>
          </a:p>
          <a:p>
            <a:pPr indent="357188" algn="just"/>
            <a:r>
              <a:rPr lang="uk-UA" sz="2400" b="1" dirty="0">
                <a:solidFill>
                  <a:srgbClr val="FFC000"/>
                </a:solidFill>
              </a:rPr>
              <a:t>8) </a:t>
            </a:r>
            <a:r>
              <a:rPr lang="uk-UA" sz="2400" dirty="0">
                <a:solidFill>
                  <a:srgbClr val="7030A0"/>
                </a:solidFill>
              </a:rPr>
              <a:t>поваги до незалежності суддів, що передбачає заборону публічного висловлювання сумнівів щодо правосудності судових рішень поза межами процедури їх оскарження у порядку, передбаченому процесуальним законом; </a:t>
            </a:r>
          </a:p>
          <a:p>
            <a:pPr indent="357188" algn="just"/>
            <a:r>
              <a:rPr lang="uk-UA" sz="2400" b="1" dirty="0">
                <a:solidFill>
                  <a:srgbClr val="FFC000"/>
                </a:solidFill>
              </a:rPr>
              <a:t>9)</a:t>
            </a:r>
            <a:r>
              <a:rPr lang="uk-UA" sz="2400" dirty="0">
                <a:solidFill>
                  <a:srgbClr val="FFC000"/>
                </a:solidFill>
              </a:rPr>
              <a:t> </a:t>
            </a:r>
            <a:r>
              <a:rPr lang="uk-UA" sz="2400" dirty="0">
                <a:solidFill>
                  <a:srgbClr val="7030A0"/>
                </a:solidFill>
              </a:rPr>
              <a:t>прозорості діяльності прокуратури, що забезпечується відкритим і конкурсним зайняттям посади прокурора, вільним доступом до інформації довідкового характеру, наданням на запити інформації, якщо законом не встановлено обмежень щодо її надання; </a:t>
            </a:r>
            <a:endParaRPr lang="uk-UA" sz="2400" dirty="0" smtClean="0">
              <a:solidFill>
                <a:srgbClr val="7030A0"/>
              </a:solidFill>
            </a:endParaRPr>
          </a:p>
          <a:p>
            <a:pPr indent="357188" algn="just"/>
            <a:r>
              <a:rPr lang="uk-UA" sz="2400" b="1" dirty="0" smtClean="0">
                <a:solidFill>
                  <a:srgbClr val="FFC000"/>
                </a:solidFill>
              </a:rPr>
              <a:t>10</a:t>
            </a:r>
            <a:r>
              <a:rPr lang="uk-UA" sz="2400" b="1" dirty="0">
                <a:solidFill>
                  <a:srgbClr val="FFC000"/>
                </a:solidFill>
              </a:rPr>
              <a:t>)</a:t>
            </a:r>
            <a:r>
              <a:rPr lang="uk-UA" sz="2400" dirty="0">
                <a:solidFill>
                  <a:srgbClr val="7030A0"/>
                </a:solidFill>
              </a:rPr>
              <a:t> неухильного дотримання вимог професійної етики та </a:t>
            </a:r>
            <a:r>
              <a:rPr lang="uk-UA" sz="2400" dirty="0" smtClean="0">
                <a:solidFill>
                  <a:srgbClr val="7030A0"/>
                </a:solidFill>
              </a:rPr>
              <a:t>поведінки.</a:t>
            </a:r>
            <a:endParaRPr lang="ru-RU" sz="2400" dirty="0">
              <a:solidFill>
                <a:srgbClr val="7030A0"/>
              </a:solidFill>
            </a:endParaRPr>
          </a:p>
          <a:p>
            <a:pPr indent="715963" algn="just"/>
            <a:endParaRPr lang="ru-RU" sz="2000" dirty="0">
              <a:solidFill>
                <a:srgbClr val="002060"/>
              </a:solidFill>
            </a:endParaRPr>
          </a:p>
        </p:txBody>
      </p:sp>
    </p:spTree>
    <p:extLst>
      <p:ext uri="{BB962C8B-B14F-4D97-AF65-F5344CB8AC3E}">
        <p14:creationId xmlns:p14="http://schemas.microsoft.com/office/powerpoint/2010/main" val="4202451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51520" y="188640"/>
            <a:ext cx="8568952" cy="646331"/>
          </a:xfrm>
          <a:prstGeom prst="rect">
            <a:avLst/>
          </a:prstGeom>
        </p:spPr>
        <p:txBody>
          <a:bodyPr wrap="square">
            <a:spAutoFit/>
          </a:bodyPr>
          <a:lstStyle/>
          <a:p>
            <a:endParaRPr lang="uk-UA" b="1" dirty="0" smtClean="0"/>
          </a:p>
          <a:p>
            <a:endParaRPr lang="uk-UA" b="1" dirty="0"/>
          </a:p>
        </p:txBody>
      </p:sp>
      <p:sp>
        <p:nvSpPr>
          <p:cNvPr id="2" name="Прямоугольник 1"/>
          <p:cNvSpPr/>
          <p:nvPr/>
        </p:nvSpPr>
        <p:spPr>
          <a:xfrm>
            <a:off x="395536" y="1196752"/>
            <a:ext cx="8424936" cy="3908762"/>
          </a:xfrm>
          <a:prstGeom prst="rect">
            <a:avLst/>
          </a:prstGeom>
        </p:spPr>
        <p:txBody>
          <a:bodyPr wrap="square">
            <a:spAutoFit/>
          </a:bodyPr>
          <a:lstStyle/>
          <a:p>
            <a:pPr algn="just"/>
            <a:r>
              <a:rPr lang="uk-UA" sz="2600" b="1" dirty="0" smtClean="0">
                <a:solidFill>
                  <a:srgbClr val="C00000"/>
                </a:solidFill>
              </a:rPr>
              <a:t>1. </a:t>
            </a:r>
            <a:r>
              <a:rPr lang="uk-UA" sz="2600" b="1" dirty="0" smtClean="0">
                <a:solidFill>
                  <a:srgbClr val="00B050"/>
                </a:solidFill>
              </a:rPr>
              <a:t>Верховенство </a:t>
            </a:r>
            <a:r>
              <a:rPr lang="uk-UA" sz="2600" b="1" dirty="0">
                <a:solidFill>
                  <a:srgbClr val="00B050"/>
                </a:solidFill>
              </a:rPr>
              <a:t>права та визнання людини, її життя і здоров’я, честі і гідності, недоторканності і безпеки найвищою соціальною </a:t>
            </a:r>
            <a:r>
              <a:rPr lang="uk-UA" sz="2600" b="1" dirty="0" smtClean="0">
                <a:solidFill>
                  <a:srgbClr val="00B050"/>
                </a:solidFill>
              </a:rPr>
              <a:t>цінністю </a:t>
            </a:r>
          </a:p>
          <a:p>
            <a:pPr algn="just"/>
            <a:endParaRPr lang="uk-UA" sz="2400" dirty="0">
              <a:solidFill>
                <a:srgbClr val="002060"/>
              </a:solidFill>
            </a:endParaRPr>
          </a:p>
          <a:p>
            <a:pPr indent="715963" algn="just"/>
            <a:r>
              <a:rPr lang="uk-UA" sz="2400" b="1" i="1" dirty="0" smtClean="0">
                <a:solidFill>
                  <a:srgbClr val="002060"/>
                </a:solidFill>
              </a:rPr>
              <a:t>Засада </a:t>
            </a:r>
            <a:r>
              <a:rPr lang="uk-UA" sz="2400" b="1" i="1" dirty="0">
                <a:solidFill>
                  <a:srgbClr val="002060"/>
                </a:solidFill>
              </a:rPr>
              <a:t>верховенства права</a:t>
            </a:r>
            <a:r>
              <a:rPr lang="uk-UA" sz="2400" dirty="0">
                <a:solidFill>
                  <a:srgbClr val="002060"/>
                </a:solidFill>
              </a:rPr>
              <a:t> </a:t>
            </a:r>
            <a:r>
              <a:rPr lang="uk-UA" sz="2400" b="1" dirty="0">
                <a:solidFill>
                  <a:srgbClr val="7030A0"/>
                </a:solidFill>
              </a:rPr>
              <a:t>– </a:t>
            </a:r>
            <a:r>
              <a:rPr lang="uk-UA" sz="2400" i="1" dirty="0">
                <a:solidFill>
                  <a:srgbClr val="7030A0"/>
                </a:solidFill>
              </a:rPr>
              <a:t>це правове положення, яке полягає в тому, що людина, її права та свободи визнаються найвищими цінностями та визначають зміст і спрямованість діяльності держави,</a:t>
            </a:r>
            <a:r>
              <a:rPr lang="uk-UA" sz="2400" dirty="0">
                <a:solidFill>
                  <a:srgbClr val="7030A0"/>
                </a:solidFill>
              </a:rPr>
              <a:t> </a:t>
            </a:r>
            <a:r>
              <a:rPr lang="uk-UA" sz="2400" i="1" dirty="0">
                <a:solidFill>
                  <a:srgbClr val="7030A0"/>
                </a:solidFill>
              </a:rPr>
              <a:t>у тому числі і діяльності </a:t>
            </a:r>
            <a:r>
              <a:rPr lang="uk-UA" sz="2400" i="1" dirty="0" smtClean="0">
                <a:solidFill>
                  <a:srgbClr val="7030A0"/>
                </a:solidFill>
              </a:rPr>
              <a:t>прокуратури.</a:t>
            </a:r>
            <a:r>
              <a:rPr lang="uk-UA" sz="2400" b="1" i="1" dirty="0" smtClean="0">
                <a:solidFill>
                  <a:srgbClr val="7030A0"/>
                </a:solidFill>
              </a:rPr>
              <a:t> </a:t>
            </a:r>
            <a:endParaRPr lang="ru-RU" sz="2400" dirty="0">
              <a:solidFill>
                <a:srgbClr val="7030A0"/>
              </a:solidFill>
            </a:endParaRPr>
          </a:p>
        </p:txBody>
      </p:sp>
    </p:spTree>
    <p:extLst>
      <p:ext uri="{BB962C8B-B14F-4D97-AF65-F5344CB8AC3E}">
        <p14:creationId xmlns:p14="http://schemas.microsoft.com/office/powerpoint/2010/main" val="23361485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731520"/>
            <a:ext cx="8568952" cy="5505792"/>
          </a:xfrm>
        </p:spPr>
        <p:txBody>
          <a:bodyPr>
            <a:normAutofit/>
          </a:bodyPr>
          <a:lstStyle/>
          <a:p>
            <a:pPr marL="0" indent="715963" algn="just"/>
            <a:endParaRPr lang="uk-UA" dirty="0" smtClean="0"/>
          </a:p>
          <a:p>
            <a:pPr marL="0" indent="715963" algn="just"/>
            <a:endParaRPr lang="uk-UA" dirty="0"/>
          </a:p>
          <a:p>
            <a:pPr marL="0" indent="357188" algn="just"/>
            <a:r>
              <a:rPr lang="ru-RU" sz="2400" b="1" i="1" dirty="0" smtClean="0">
                <a:solidFill>
                  <a:srgbClr val="C00000"/>
                </a:solidFill>
              </a:rPr>
              <a:t>2. </a:t>
            </a:r>
            <a:r>
              <a:rPr lang="uk-UA" sz="2600" b="1" dirty="0" smtClean="0">
                <a:solidFill>
                  <a:srgbClr val="00B050"/>
                </a:solidFill>
              </a:rPr>
              <a:t>Законність, справедливість, неупередженість </a:t>
            </a:r>
            <a:r>
              <a:rPr lang="uk-UA" sz="2600" b="1" dirty="0">
                <a:solidFill>
                  <a:srgbClr val="00B050"/>
                </a:solidFill>
              </a:rPr>
              <a:t>та </a:t>
            </a:r>
            <a:r>
              <a:rPr lang="uk-UA" sz="2600" b="1" dirty="0" smtClean="0">
                <a:solidFill>
                  <a:srgbClr val="00B050"/>
                </a:solidFill>
              </a:rPr>
              <a:t>об’єктивність </a:t>
            </a:r>
            <a:endParaRPr lang="uk-UA" sz="2600" b="1" dirty="0">
              <a:solidFill>
                <a:srgbClr val="00B050"/>
              </a:solidFill>
            </a:endParaRPr>
          </a:p>
          <a:p>
            <a:pPr marL="0" lvl="0" indent="715963" algn="just"/>
            <a:r>
              <a:rPr lang="ru-RU" sz="2400" b="1" i="1" dirty="0" smtClean="0">
                <a:solidFill>
                  <a:srgbClr val="002060"/>
                </a:solidFill>
              </a:rPr>
              <a:t>Засада </a:t>
            </a:r>
            <a:r>
              <a:rPr lang="ru-RU" sz="2400" b="1" i="1" dirty="0">
                <a:solidFill>
                  <a:srgbClr val="002060"/>
                </a:solidFill>
              </a:rPr>
              <a:t>законності</a:t>
            </a:r>
            <a:r>
              <a:rPr lang="ru-RU" sz="2400" dirty="0">
                <a:solidFill>
                  <a:srgbClr val="002060"/>
                </a:solidFill>
              </a:rPr>
              <a:t> </a:t>
            </a:r>
            <a:r>
              <a:rPr lang="ru-RU" sz="2400" dirty="0"/>
              <a:t>– </a:t>
            </a:r>
            <a:r>
              <a:rPr lang="ru-RU" sz="2400" dirty="0">
                <a:solidFill>
                  <a:srgbClr val="7030A0"/>
                </a:solidFill>
              </a:rPr>
              <a:t>це головна загальноправова основа діяльності всіх суб’єктів правозастосування, у тому числі й прокуратури. Це означає, що органи прокуратури здійснюють свої повноваження на підставі додержання Конституції України та чинних законів.</a:t>
            </a:r>
          </a:p>
          <a:p>
            <a:pPr marL="0" indent="715963" algn="just"/>
            <a:r>
              <a:rPr lang="uk-UA" sz="2400" i="1" dirty="0">
                <a:solidFill>
                  <a:srgbClr val="002060"/>
                </a:solidFill>
              </a:rPr>
              <a:t>Засада законності</a:t>
            </a:r>
            <a:r>
              <a:rPr lang="uk-UA" sz="2400" b="1" dirty="0">
                <a:solidFill>
                  <a:srgbClr val="002060"/>
                </a:solidFill>
              </a:rPr>
              <a:t> </a:t>
            </a:r>
            <a:r>
              <a:rPr lang="uk-UA" sz="2400" dirty="0"/>
              <a:t>зобов’язує органи прокуратури точно і неухильно виконувати норми Конституції та законів України. </a:t>
            </a:r>
            <a:endParaRPr lang="ru-RU" sz="24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94197" y="188640"/>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17282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71600" y="1996391"/>
            <a:ext cx="7776864" cy="1046440"/>
          </a:xfrm>
          <a:prstGeom prst="rect">
            <a:avLst/>
          </a:prstGeom>
        </p:spPr>
        <p:txBody>
          <a:bodyPr wrap="square">
            <a:spAutoFit/>
          </a:bodyPr>
          <a:lstStyle/>
          <a:p>
            <a:endParaRPr lang="uk-UA" dirty="0" smtClean="0"/>
          </a:p>
          <a:p>
            <a:pPr indent="715963" algn="just"/>
            <a:endParaRPr lang="uk-UA" sz="2400" dirty="0" smtClean="0">
              <a:solidFill>
                <a:srgbClr val="002060"/>
              </a:solidFill>
            </a:endParaRPr>
          </a:p>
          <a:p>
            <a:pPr indent="715963" algn="just"/>
            <a:r>
              <a:rPr lang="uk-UA" sz="2000" dirty="0" smtClean="0">
                <a:solidFill>
                  <a:srgbClr val="7030A0"/>
                </a:solidFill>
              </a:rPr>
              <a:t>.</a:t>
            </a:r>
            <a:endParaRPr lang="ru-RU" sz="2000" dirty="0">
              <a:solidFill>
                <a:srgbClr val="7030A0"/>
              </a:solidFill>
            </a:endParaRPr>
          </a:p>
        </p:txBody>
      </p:sp>
      <p:sp>
        <p:nvSpPr>
          <p:cNvPr id="2" name="Прямоугольник 1"/>
          <p:cNvSpPr/>
          <p:nvPr/>
        </p:nvSpPr>
        <p:spPr>
          <a:xfrm>
            <a:off x="282336" y="476672"/>
            <a:ext cx="8610144" cy="6801862"/>
          </a:xfrm>
          <a:prstGeom prst="rect">
            <a:avLst/>
          </a:prstGeom>
        </p:spPr>
        <p:txBody>
          <a:bodyPr wrap="square">
            <a:spAutoFit/>
          </a:bodyPr>
          <a:lstStyle/>
          <a:p>
            <a:pPr lvl="0" indent="715963" algn="just"/>
            <a:r>
              <a:rPr lang="uk-UA" sz="2800" b="1" i="1" dirty="0" smtClean="0">
                <a:solidFill>
                  <a:srgbClr val="00B050"/>
                </a:solidFill>
              </a:rPr>
              <a:t>Справедливість</a:t>
            </a:r>
            <a:r>
              <a:rPr lang="uk-UA" sz="2800" b="1" dirty="0">
                <a:solidFill>
                  <a:srgbClr val="002060"/>
                </a:solidFill>
              </a:rPr>
              <a:t> </a:t>
            </a:r>
            <a:r>
              <a:rPr lang="uk-UA" sz="2800" dirty="0"/>
              <a:t>– </a:t>
            </a:r>
            <a:r>
              <a:rPr lang="uk-UA" sz="2800" dirty="0">
                <a:solidFill>
                  <a:srgbClr val="7030A0"/>
                </a:solidFill>
              </a:rPr>
              <a:t>основоположна</a:t>
            </a:r>
            <a:r>
              <a:rPr lang="uk-UA" sz="2800" dirty="0">
                <a:solidFill>
                  <a:schemeClr val="accent2"/>
                </a:solidFill>
              </a:rPr>
              <a:t> </a:t>
            </a:r>
            <a:r>
              <a:rPr lang="uk-UA" sz="2800" u="sng" dirty="0">
                <a:solidFill>
                  <a:schemeClr val="accent2"/>
                </a:solidFill>
                <a:hlinkClick r:id="rId2" tooltip="Принципи права"/>
              </a:rPr>
              <a:t>засада права</a:t>
            </a:r>
            <a:r>
              <a:rPr lang="uk-UA" sz="2800" dirty="0">
                <a:solidFill>
                  <a:schemeClr val="accent2"/>
                </a:solidFill>
              </a:rPr>
              <a:t>, </a:t>
            </a:r>
            <a:r>
              <a:rPr lang="uk-UA" sz="2800" dirty="0">
                <a:solidFill>
                  <a:srgbClr val="7030A0"/>
                </a:solidFill>
              </a:rPr>
              <a:t>яка являє собою ідею направлену на справедливе застосування норм права, передбачає передусім недискримінаційний підхід, неупередженість</a:t>
            </a:r>
            <a:r>
              <a:rPr lang="uk-UA" sz="2800" dirty="0" smtClean="0">
                <a:solidFill>
                  <a:srgbClr val="7030A0"/>
                </a:solidFill>
              </a:rPr>
              <a:t>.</a:t>
            </a:r>
          </a:p>
          <a:p>
            <a:pPr lvl="0" indent="715963" algn="just"/>
            <a:endParaRPr lang="uk-UA" sz="2800" b="1" dirty="0">
              <a:solidFill>
                <a:srgbClr val="7030A0"/>
              </a:solidFill>
            </a:endParaRPr>
          </a:p>
          <a:p>
            <a:pPr indent="715963" algn="just"/>
            <a:r>
              <a:rPr lang="uk-UA" sz="2800" b="1" i="1" dirty="0">
                <a:solidFill>
                  <a:srgbClr val="00B050"/>
                </a:solidFill>
              </a:rPr>
              <a:t>Обʼєктивність</a:t>
            </a:r>
            <a:r>
              <a:rPr lang="uk-UA" sz="2800" b="1" dirty="0">
                <a:solidFill>
                  <a:srgbClr val="7030A0"/>
                </a:solidFill>
              </a:rPr>
              <a:t> </a:t>
            </a:r>
            <a:r>
              <a:rPr lang="uk-UA" sz="2800" dirty="0">
                <a:solidFill>
                  <a:srgbClr val="7030A0"/>
                </a:solidFill>
              </a:rPr>
              <a:t>означає </a:t>
            </a:r>
            <a:r>
              <a:rPr lang="uk-UA" sz="2800" i="1" dirty="0">
                <a:solidFill>
                  <a:srgbClr val="7030A0"/>
                </a:solidFill>
              </a:rPr>
              <a:t>неупередженість</a:t>
            </a:r>
            <a:r>
              <a:rPr lang="uk-UA" sz="2800" dirty="0">
                <a:solidFill>
                  <a:srgbClr val="7030A0"/>
                </a:solidFill>
              </a:rPr>
              <a:t> прокурорів, які здійснюють свою професійну діяльність, встановлення всіх обставин справи як тих, що викривають особу у вчиненні </a:t>
            </a:r>
            <a:r>
              <a:rPr lang="uk-UA" sz="2800" dirty="0" smtClean="0">
                <a:solidFill>
                  <a:srgbClr val="7030A0"/>
                </a:solidFill>
              </a:rPr>
              <a:t>правопорушення, </a:t>
            </a:r>
            <a:r>
              <a:rPr lang="uk-UA" sz="2800" dirty="0">
                <a:solidFill>
                  <a:srgbClr val="7030A0"/>
                </a:solidFill>
              </a:rPr>
              <a:t>так і тих що виправдовують, як </a:t>
            </a:r>
            <a:r>
              <a:rPr lang="uk-UA" sz="2800" dirty="0" smtClean="0">
                <a:solidFill>
                  <a:srgbClr val="7030A0"/>
                </a:solidFill>
              </a:rPr>
              <a:t>тих, </a:t>
            </a:r>
            <a:r>
              <a:rPr lang="uk-UA" sz="2800" dirty="0">
                <a:solidFill>
                  <a:srgbClr val="7030A0"/>
                </a:solidFill>
              </a:rPr>
              <a:t>що обтяжують та і </a:t>
            </a:r>
            <a:r>
              <a:rPr lang="uk-UA" sz="2800" dirty="0" smtClean="0">
                <a:solidFill>
                  <a:srgbClr val="7030A0"/>
                </a:solidFill>
              </a:rPr>
              <a:t>тих, </a:t>
            </a:r>
            <a:r>
              <a:rPr lang="uk-UA" sz="2800" dirty="0">
                <a:solidFill>
                  <a:srgbClr val="7030A0"/>
                </a:solidFill>
              </a:rPr>
              <a:t>що пом’якшують відповідальність </a:t>
            </a:r>
            <a:r>
              <a:rPr lang="uk-UA" sz="2800" dirty="0" smtClean="0">
                <a:solidFill>
                  <a:srgbClr val="7030A0"/>
                </a:solidFill>
              </a:rPr>
              <a:t>особи.</a:t>
            </a:r>
            <a:r>
              <a:rPr lang="uk-UA" sz="2800" dirty="0" smtClean="0"/>
              <a:t>  </a:t>
            </a:r>
            <a:endParaRPr lang="ru-RU" sz="2800" dirty="0"/>
          </a:p>
          <a:p>
            <a:pPr lvl="0" indent="715963" algn="just"/>
            <a:endParaRPr lang="uk-UA" sz="2400" b="1" dirty="0" smtClean="0">
              <a:solidFill>
                <a:srgbClr val="7030A0"/>
              </a:solidFill>
            </a:endParaRPr>
          </a:p>
          <a:p>
            <a:pPr lvl="0" indent="715963" algn="just"/>
            <a:endParaRPr lang="uk-UA" sz="2400" b="1" dirty="0">
              <a:solidFill>
                <a:srgbClr val="7030A0"/>
              </a:solidFill>
            </a:endParaRPr>
          </a:p>
          <a:p>
            <a:pPr lvl="0" indent="715963" algn="just"/>
            <a:endParaRPr lang="uk-UA" sz="2400" b="1" dirty="0">
              <a:solidFill>
                <a:srgbClr val="7030A0"/>
              </a:solidFill>
            </a:endParaRPr>
          </a:p>
        </p:txBody>
      </p:sp>
    </p:spTree>
    <p:extLst>
      <p:ext uri="{BB962C8B-B14F-4D97-AF65-F5344CB8AC3E}">
        <p14:creationId xmlns:p14="http://schemas.microsoft.com/office/powerpoint/2010/main" val="1955676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582341"/>
            <a:ext cx="8280920" cy="2339102"/>
          </a:xfrm>
          <a:prstGeom prst="rect">
            <a:avLst/>
          </a:prstGeom>
        </p:spPr>
        <p:txBody>
          <a:bodyPr wrap="square">
            <a:spAutoFit/>
          </a:bodyPr>
          <a:lstStyle/>
          <a:p>
            <a:pPr indent="715963" algn="just"/>
            <a:r>
              <a:rPr lang="uk-UA" sz="2400" b="1" i="1" dirty="0">
                <a:solidFill>
                  <a:srgbClr val="C00000"/>
                </a:solidFill>
              </a:rPr>
              <a:t>3</a:t>
            </a:r>
            <a:r>
              <a:rPr lang="uk-UA" sz="2400" b="1" i="1" dirty="0" smtClean="0">
                <a:solidFill>
                  <a:srgbClr val="C00000"/>
                </a:solidFill>
              </a:rPr>
              <a:t>. </a:t>
            </a:r>
            <a:r>
              <a:rPr lang="uk-UA" sz="2600" b="1" i="1" dirty="0" smtClean="0">
                <a:solidFill>
                  <a:srgbClr val="00B050"/>
                </a:solidFill>
              </a:rPr>
              <a:t>Засада </a:t>
            </a:r>
            <a:r>
              <a:rPr lang="uk-UA" sz="2600" b="1" i="1" dirty="0">
                <a:solidFill>
                  <a:srgbClr val="00B050"/>
                </a:solidFill>
              </a:rPr>
              <a:t>територіальності</a:t>
            </a:r>
            <a:r>
              <a:rPr lang="uk-UA" sz="2600" b="1" dirty="0">
                <a:solidFill>
                  <a:srgbClr val="00B050"/>
                </a:solidFill>
              </a:rPr>
              <a:t> </a:t>
            </a:r>
            <a:r>
              <a:rPr lang="uk-UA" sz="2400" dirty="0">
                <a:solidFill>
                  <a:srgbClr val="7030A0"/>
                </a:solidFill>
              </a:rPr>
              <a:t>означає розбудову системи прокуратури України відповідно до адміністративно-територіального устрою, закріпленого у ст. 133 Конституції України. Вона зумовлена потребою реалізації функцій прокуратури на всій території України й доступності її для всього населення</a:t>
            </a:r>
            <a:r>
              <a:rPr lang="uk-UA" sz="2400" dirty="0"/>
              <a:t>. </a:t>
            </a:r>
            <a:endParaRPr lang="ru-RU" sz="2400" b="1"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4662" y="260925"/>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19158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1603147"/>
            <a:ext cx="7848872" cy="2862322"/>
          </a:xfrm>
          <a:prstGeom prst="rect">
            <a:avLst/>
          </a:prstGeom>
        </p:spPr>
        <p:txBody>
          <a:bodyPr wrap="square">
            <a:spAutoFit/>
          </a:bodyPr>
          <a:lstStyle/>
          <a:p>
            <a:endParaRPr lang="uk-UA" b="1" i="1" dirty="0" smtClean="0"/>
          </a:p>
          <a:p>
            <a:endParaRPr lang="uk-UA" b="1" i="1" dirty="0"/>
          </a:p>
          <a:p>
            <a:endParaRPr lang="uk-UA" b="1" i="1" dirty="0" smtClean="0"/>
          </a:p>
          <a:p>
            <a:endParaRPr lang="uk-UA" b="1" i="1" dirty="0"/>
          </a:p>
          <a:p>
            <a:endParaRPr lang="uk-UA" b="1" i="1" dirty="0" smtClean="0"/>
          </a:p>
          <a:p>
            <a:endParaRPr lang="uk-UA" b="1" i="1" dirty="0"/>
          </a:p>
          <a:p>
            <a:endParaRPr lang="uk-UA" b="1" i="1" dirty="0" smtClean="0"/>
          </a:p>
          <a:p>
            <a:endParaRPr lang="uk-UA" b="1" i="1" dirty="0" smtClean="0"/>
          </a:p>
          <a:p>
            <a:pPr indent="715963" algn="just"/>
            <a:endParaRPr lang="uk-UA" b="1" i="1" dirty="0" smtClean="0"/>
          </a:p>
          <a:p>
            <a:pPr indent="715963" algn="just"/>
            <a:endParaRPr lang="uk-UA" b="1" i="1" dirty="0"/>
          </a:p>
        </p:txBody>
      </p:sp>
      <p:sp>
        <p:nvSpPr>
          <p:cNvPr id="2" name="Прямоугольник 1"/>
          <p:cNvSpPr/>
          <p:nvPr/>
        </p:nvSpPr>
        <p:spPr>
          <a:xfrm>
            <a:off x="323528" y="1052736"/>
            <a:ext cx="8568952" cy="3539430"/>
          </a:xfrm>
          <a:prstGeom prst="rect">
            <a:avLst/>
          </a:prstGeom>
        </p:spPr>
        <p:txBody>
          <a:bodyPr wrap="square">
            <a:spAutoFit/>
          </a:bodyPr>
          <a:lstStyle/>
          <a:p>
            <a:pPr indent="898525"/>
            <a:r>
              <a:rPr lang="uk-UA" sz="2800" b="1" i="1" dirty="0">
                <a:solidFill>
                  <a:srgbClr val="00B050"/>
                </a:solidFill>
              </a:rPr>
              <a:t>З</a:t>
            </a:r>
            <a:r>
              <a:rPr lang="uk-UA" sz="2800" b="1" i="1" dirty="0" smtClean="0">
                <a:solidFill>
                  <a:srgbClr val="00B050"/>
                </a:solidFill>
              </a:rPr>
              <a:t>асада </a:t>
            </a:r>
            <a:r>
              <a:rPr lang="uk-UA" sz="2800" b="1" i="1" dirty="0">
                <a:solidFill>
                  <a:srgbClr val="00B050"/>
                </a:solidFill>
              </a:rPr>
              <a:t>територіальності полягає</a:t>
            </a:r>
            <a:r>
              <a:rPr lang="uk-UA" sz="2800" b="1" i="1" dirty="0" smtClean="0">
                <a:solidFill>
                  <a:srgbClr val="00B050"/>
                </a:solidFill>
              </a:rPr>
              <a:t>:</a:t>
            </a:r>
          </a:p>
          <a:p>
            <a:pPr indent="898525"/>
            <a:endParaRPr lang="ru-RU" sz="2800" dirty="0">
              <a:solidFill>
                <a:srgbClr val="002060"/>
              </a:solidFill>
            </a:endParaRPr>
          </a:p>
          <a:p>
            <a:pPr indent="898525" algn="just">
              <a:tabLst>
                <a:tab pos="1158875" algn="l"/>
                <a:tab pos="1257300" algn="l"/>
              </a:tabLst>
            </a:pPr>
            <a:r>
              <a:rPr lang="uk-UA" sz="2800" dirty="0">
                <a:solidFill>
                  <a:srgbClr val="0070C0"/>
                </a:solidFill>
              </a:rPr>
              <a:t>а)</a:t>
            </a:r>
            <a:r>
              <a:rPr lang="uk-UA" sz="2800" dirty="0">
                <a:solidFill>
                  <a:srgbClr val="7030A0"/>
                </a:solidFill>
              </a:rPr>
              <a:t>	у відсутності територій, на які не поширювалася б юрисдикція прокуратури;</a:t>
            </a:r>
            <a:endParaRPr lang="ru-RU" sz="2800" dirty="0">
              <a:solidFill>
                <a:srgbClr val="7030A0"/>
              </a:solidFill>
            </a:endParaRPr>
          </a:p>
          <a:p>
            <a:pPr indent="898525" algn="just">
              <a:tabLst>
                <a:tab pos="1158875" algn="l"/>
                <a:tab pos="1257300" algn="l"/>
              </a:tabLst>
            </a:pPr>
            <a:r>
              <a:rPr lang="uk-UA" sz="2800" dirty="0">
                <a:solidFill>
                  <a:srgbClr val="0070C0"/>
                </a:solidFill>
              </a:rPr>
              <a:t>б)</a:t>
            </a:r>
            <a:r>
              <a:rPr lang="uk-UA" sz="2800" dirty="0">
                <a:solidFill>
                  <a:srgbClr val="7030A0"/>
                </a:solidFill>
              </a:rPr>
              <a:t>	у територіально зручному розміщенні прокуратур;</a:t>
            </a:r>
            <a:endParaRPr lang="ru-RU" sz="2800" dirty="0">
              <a:solidFill>
                <a:srgbClr val="7030A0"/>
              </a:solidFill>
            </a:endParaRPr>
          </a:p>
          <a:p>
            <a:pPr indent="898525" algn="just">
              <a:tabLst>
                <a:tab pos="1158875" algn="l"/>
                <a:tab pos="1257300" algn="l"/>
              </a:tabLst>
            </a:pPr>
            <a:r>
              <a:rPr lang="uk-UA" sz="2800" dirty="0">
                <a:solidFill>
                  <a:srgbClr val="0070C0"/>
                </a:solidFill>
              </a:rPr>
              <a:t>в)</a:t>
            </a:r>
            <a:r>
              <a:rPr lang="uk-UA" sz="2800" dirty="0">
                <a:solidFill>
                  <a:srgbClr val="7030A0"/>
                </a:solidFill>
              </a:rPr>
              <a:t>	в існуванні достатньої кількості прокуратур і прокурорів на території </a:t>
            </a:r>
            <a:r>
              <a:rPr lang="uk-UA" sz="2800" dirty="0" smtClean="0">
                <a:solidFill>
                  <a:srgbClr val="7030A0"/>
                </a:solidFill>
              </a:rPr>
              <a:t>держави.</a:t>
            </a:r>
            <a:endParaRPr lang="ru-RU" sz="2800" b="1" dirty="0">
              <a:solidFill>
                <a:srgbClr val="7030A0"/>
              </a:solidFill>
            </a:endParaRPr>
          </a:p>
        </p:txBody>
      </p:sp>
    </p:spTree>
    <p:extLst>
      <p:ext uri="{BB962C8B-B14F-4D97-AF65-F5344CB8AC3E}">
        <p14:creationId xmlns:p14="http://schemas.microsoft.com/office/powerpoint/2010/main" val="3002319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8398" y="476672"/>
            <a:ext cx="8496944" cy="6494085"/>
          </a:xfrm>
          <a:prstGeom prst="rect">
            <a:avLst/>
          </a:prstGeom>
        </p:spPr>
        <p:txBody>
          <a:bodyPr wrap="square">
            <a:spAutoFit/>
          </a:bodyPr>
          <a:lstStyle/>
          <a:p>
            <a:pPr indent="625475" algn="just"/>
            <a:r>
              <a:rPr lang="uk-UA" sz="2600" b="1" i="1" dirty="0">
                <a:solidFill>
                  <a:srgbClr val="C00000"/>
                </a:solidFill>
              </a:rPr>
              <a:t>4. </a:t>
            </a:r>
            <a:r>
              <a:rPr lang="uk-UA" sz="2600" b="1" i="1" dirty="0">
                <a:solidFill>
                  <a:srgbClr val="00B050"/>
                </a:solidFill>
              </a:rPr>
              <a:t>Засада презумпції </a:t>
            </a:r>
            <a:r>
              <a:rPr lang="uk-UA" sz="2600" b="1" i="1" dirty="0" smtClean="0">
                <a:solidFill>
                  <a:srgbClr val="00B050"/>
                </a:solidFill>
              </a:rPr>
              <a:t>невинуватості </a:t>
            </a:r>
            <a:endParaRPr lang="ru-RU" sz="2600" b="1" dirty="0">
              <a:solidFill>
                <a:srgbClr val="00B050"/>
              </a:solidFill>
            </a:endParaRPr>
          </a:p>
          <a:p>
            <a:pPr marL="0" lvl="2" indent="625475" algn="just"/>
            <a:r>
              <a:rPr lang="uk-UA" sz="2600" dirty="0" smtClean="0">
                <a:solidFill>
                  <a:srgbClr val="7030A0"/>
                </a:solidFill>
              </a:rPr>
              <a:t>Ст</a:t>
            </a:r>
            <a:r>
              <a:rPr lang="uk-UA" sz="2600" dirty="0">
                <a:solidFill>
                  <a:srgbClr val="7030A0"/>
                </a:solidFill>
              </a:rPr>
              <a:t>. 62 Конституції України особа вважається невинуватою у вчиненні злочину і не може бути піддана кримінальному покаранню, доки її вину не буде доведено в законному порядку і встановлено обвинувальним вироком суду. </a:t>
            </a:r>
            <a:r>
              <a:rPr lang="uk-UA" sz="2600" b="1" dirty="0">
                <a:solidFill>
                  <a:srgbClr val="7030A0"/>
                </a:solidFill>
              </a:rPr>
              <a:t>Ніхто не зобов’язаний доводити свою невинуватість у вчиненні злочину. </a:t>
            </a:r>
            <a:endParaRPr lang="uk-UA" sz="2600" b="1" dirty="0" smtClean="0">
              <a:solidFill>
                <a:srgbClr val="7030A0"/>
              </a:solidFill>
            </a:endParaRPr>
          </a:p>
          <a:p>
            <a:pPr marL="0" lvl="2" indent="625475" algn="just"/>
            <a:r>
              <a:rPr lang="uk-UA" sz="2600" dirty="0" smtClean="0">
                <a:solidFill>
                  <a:srgbClr val="7030A0"/>
                </a:solidFill>
              </a:rPr>
              <a:t>Зміст </a:t>
            </a:r>
            <a:r>
              <a:rPr lang="uk-UA" sz="2600" dirty="0">
                <a:solidFill>
                  <a:srgbClr val="7030A0"/>
                </a:solidFill>
              </a:rPr>
              <a:t>цієї засади полягає в тому, що особа вважається винною не тоді, коли щодо неї висунене обвинувачення, а лише, коли її вина доведена в установленому законом порядку вироком суду. Закон забороняє домагатися свідчень обвинуваченого або інших осіб, які беруть участь у справі, шляхом насилля, погроз та інших незаконних </a:t>
            </a:r>
            <a:r>
              <a:rPr lang="uk-UA" sz="2600" dirty="0" smtClean="0">
                <a:solidFill>
                  <a:srgbClr val="7030A0"/>
                </a:solidFill>
              </a:rPr>
              <a:t>засобів.</a:t>
            </a:r>
            <a:endParaRPr lang="ru-RU" sz="2600" b="1" dirty="0">
              <a:solidFill>
                <a:srgbClr val="7030A0"/>
              </a:solidFill>
            </a:endParaRPr>
          </a:p>
        </p:txBody>
      </p:sp>
    </p:spTree>
    <p:extLst>
      <p:ext uri="{BB962C8B-B14F-4D97-AF65-F5344CB8AC3E}">
        <p14:creationId xmlns:p14="http://schemas.microsoft.com/office/powerpoint/2010/main" val="20504305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0952" y="188953"/>
            <a:ext cx="8604448" cy="6771084"/>
          </a:xfrm>
          <a:prstGeom prst="rect">
            <a:avLst/>
          </a:prstGeom>
        </p:spPr>
        <p:txBody>
          <a:bodyPr wrap="square">
            <a:spAutoFit/>
          </a:bodyPr>
          <a:lstStyle/>
          <a:p>
            <a:pPr marL="0" lvl="2" indent="715963" algn="just"/>
            <a:r>
              <a:rPr lang="uk-UA" sz="2400" b="1" dirty="0" smtClean="0">
                <a:solidFill>
                  <a:srgbClr val="C00000"/>
                </a:solidFill>
              </a:rPr>
              <a:t>5. </a:t>
            </a:r>
            <a:r>
              <a:rPr lang="uk-UA" sz="2600" b="1" i="1" dirty="0" smtClean="0">
                <a:solidFill>
                  <a:srgbClr val="00B050"/>
                </a:solidFill>
              </a:rPr>
              <a:t>Засада незалежності </a:t>
            </a:r>
            <a:r>
              <a:rPr lang="uk-UA" sz="2600" b="1" i="1" dirty="0">
                <a:solidFill>
                  <a:srgbClr val="00B050"/>
                </a:solidFill>
              </a:rPr>
              <a:t>прокурорів, </a:t>
            </a:r>
            <a:r>
              <a:rPr lang="uk-UA" sz="2400" dirty="0">
                <a:solidFill>
                  <a:srgbClr val="002060"/>
                </a:solidFill>
              </a:rPr>
              <a:t>що передбачає існування гарантій від незаконного політичного, матеріального чи іншого впливу на прокурора щодо прийняття ним рішень при виконанні службових </a:t>
            </a:r>
            <a:r>
              <a:rPr lang="uk-UA" sz="2400" dirty="0" smtClean="0">
                <a:solidFill>
                  <a:srgbClr val="002060"/>
                </a:solidFill>
              </a:rPr>
              <a:t>обов’язків </a:t>
            </a:r>
          </a:p>
          <a:p>
            <a:pPr indent="715963" algn="just" fontAlgn="base"/>
            <a:r>
              <a:rPr lang="uk-UA" sz="2400" dirty="0" smtClean="0">
                <a:solidFill>
                  <a:srgbClr val="002060"/>
                </a:solidFill>
              </a:rPr>
              <a:t>У стаття 16 Закону визначено гарантії незалежності прокурора.</a:t>
            </a:r>
            <a:r>
              <a:rPr lang="uk-UA" sz="2400" b="1" dirty="0" smtClean="0">
                <a:solidFill>
                  <a:srgbClr val="002060"/>
                </a:solidFill>
              </a:rPr>
              <a:t> </a:t>
            </a:r>
            <a:r>
              <a:rPr lang="uk-UA" sz="2400" i="1" dirty="0" smtClean="0">
                <a:solidFill>
                  <a:srgbClr val="0070C0"/>
                </a:solidFill>
              </a:rPr>
              <a:t>Незалежність прокурора забезпечується:</a:t>
            </a:r>
          </a:p>
          <a:p>
            <a:pPr indent="715963" algn="just" fontAlgn="base"/>
            <a:r>
              <a:rPr lang="uk-UA" sz="2400" dirty="0" smtClean="0">
                <a:solidFill>
                  <a:srgbClr val="0070C0"/>
                </a:solidFill>
              </a:rPr>
              <a:t>1) </a:t>
            </a:r>
            <a:r>
              <a:rPr lang="uk-UA" sz="2400" dirty="0" smtClean="0">
                <a:solidFill>
                  <a:srgbClr val="7030A0"/>
                </a:solidFill>
              </a:rPr>
              <a:t>особливим порядком його призначення на посаду, звільнення з посади, притягнення до дисциплінарної відповідальності;</a:t>
            </a:r>
          </a:p>
          <a:p>
            <a:pPr indent="715963" algn="just" fontAlgn="base"/>
            <a:r>
              <a:rPr lang="uk-UA" sz="2400" dirty="0" smtClean="0">
                <a:solidFill>
                  <a:srgbClr val="0070C0"/>
                </a:solidFill>
              </a:rPr>
              <a:t>2) </a:t>
            </a:r>
            <a:r>
              <a:rPr lang="uk-UA" sz="2400" dirty="0" smtClean="0">
                <a:solidFill>
                  <a:srgbClr val="7030A0"/>
                </a:solidFill>
              </a:rPr>
              <a:t>порядком здійснення повноважень, визначеним процесуальним та іншими законами;</a:t>
            </a:r>
          </a:p>
          <a:p>
            <a:pPr indent="715963" algn="just" fontAlgn="base"/>
            <a:r>
              <a:rPr lang="uk-UA" sz="2400" dirty="0" smtClean="0">
                <a:solidFill>
                  <a:srgbClr val="0070C0"/>
                </a:solidFill>
              </a:rPr>
              <a:t>3) </a:t>
            </a:r>
            <a:r>
              <a:rPr lang="uk-UA" sz="2400" dirty="0" smtClean="0">
                <a:solidFill>
                  <a:srgbClr val="7030A0"/>
                </a:solidFill>
              </a:rPr>
              <a:t>забороною незаконного впливу, тиску чи втручання у здійснення повноважень прокурора;</a:t>
            </a:r>
          </a:p>
          <a:p>
            <a:pPr indent="715963" algn="just" fontAlgn="base"/>
            <a:r>
              <a:rPr lang="uk-UA" sz="2400" dirty="0" smtClean="0">
                <a:solidFill>
                  <a:srgbClr val="0070C0"/>
                </a:solidFill>
              </a:rPr>
              <a:t>4) </a:t>
            </a:r>
            <a:r>
              <a:rPr lang="uk-UA" sz="2400" dirty="0" smtClean="0">
                <a:solidFill>
                  <a:srgbClr val="7030A0"/>
                </a:solidFill>
              </a:rPr>
              <a:t>установленим законом порядком фінансування та організаційного забезпечення діяльності прокуратури;</a:t>
            </a:r>
            <a:endParaRPr lang="uk-UA" sz="2400" dirty="0">
              <a:solidFill>
                <a:srgbClr val="7030A0"/>
              </a:solidFill>
            </a:endParaRPr>
          </a:p>
        </p:txBody>
      </p:sp>
    </p:spTree>
    <p:extLst>
      <p:ext uri="{BB962C8B-B14F-4D97-AF65-F5344CB8AC3E}">
        <p14:creationId xmlns:p14="http://schemas.microsoft.com/office/powerpoint/2010/main" val="28748831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395536" y="332656"/>
            <a:ext cx="8424936" cy="5760640"/>
          </a:xfrm>
        </p:spPr>
        <p:txBody>
          <a:bodyPr>
            <a:noAutofit/>
          </a:bodyPr>
          <a:lstStyle/>
          <a:p>
            <a:pPr marL="533400" indent="0" algn="ctr">
              <a:buNone/>
            </a:pPr>
            <a:r>
              <a:rPr lang="uk-U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План лекції: </a:t>
            </a:r>
          </a:p>
          <a:p>
            <a:pPr marL="533400" indent="182563" algn="ctr"/>
            <a:endParaRPr lang="uk-UA" sz="2000" dirty="0" smtClean="0"/>
          </a:p>
          <a:p>
            <a:pPr marL="0" indent="357188" algn="just">
              <a:buNone/>
            </a:pPr>
            <a:r>
              <a:rPr lang="uk-UA" sz="2800" b="1" dirty="0" smtClean="0">
                <a:solidFill>
                  <a:srgbClr val="7030A0"/>
                </a:solidFill>
                <a:latin typeface="Arial" pitchFamily="34" charset="0"/>
                <a:cs typeface="Arial" pitchFamily="34" charset="0"/>
              </a:rPr>
              <a:t>1. ПОНЯТТЯ  ПРОКУРАТУРИ  І  ЇЇ РОЛЬ В УКРАЇНІ. ФУНКЦІЇ І ЗАСАДИ ДІЯЛЬНОСТІ  ПРОКУРАТУРИ УКРАЇНИ.</a:t>
            </a:r>
            <a:endParaRPr lang="ru-RU" sz="2800" b="1" dirty="0" smtClean="0">
              <a:solidFill>
                <a:srgbClr val="7030A0"/>
              </a:solidFill>
              <a:latin typeface="Arial" pitchFamily="34" charset="0"/>
              <a:cs typeface="Arial" pitchFamily="34" charset="0"/>
            </a:endParaRPr>
          </a:p>
          <a:p>
            <a:pPr marL="0" indent="357188" algn="just">
              <a:buNone/>
            </a:pPr>
            <a:r>
              <a:rPr lang="uk-UA" sz="2800" b="1" dirty="0" smtClean="0">
                <a:solidFill>
                  <a:srgbClr val="7030A0"/>
                </a:solidFill>
                <a:latin typeface="Arial" pitchFamily="34" charset="0"/>
                <a:cs typeface="Arial" pitchFamily="34" charset="0"/>
              </a:rPr>
              <a:t>2</a:t>
            </a:r>
            <a:r>
              <a:rPr lang="uk-UA" sz="2800" b="1" dirty="0">
                <a:solidFill>
                  <a:srgbClr val="7030A0"/>
                </a:solidFill>
                <a:latin typeface="Arial" pitchFamily="34" charset="0"/>
                <a:cs typeface="Arial" pitchFamily="34" charset="0"/>
              </a:rPr>
              <a:t>. ОРГАНІЗАЦІЙНІ ОСНОВИ СИСТЕМИ </a:t>
            </a:r>
            <a:r>
              <a:rPr lang="uk-UA" sz="2800" b="1" dirty="0" smtClean="0">
                <a:solidFill>
                  <a:srgbClr val="7030A0"/>
                </a:solidFill>
                <a:latin typeface="Arial" pitchFamily="34" charset="0"/>
                <a:cs typeface="Arial" pitchFamily="34" charset="0"/>
              </a:rPr>
              <a:t>ПРОКУРАТУРИ.</a:t>
            </a:r>
            <a:r>
              <a:rPr lang="ru-RU" sz="2800" b="1" dirty="0">
                <a:solidFill>
                  <a:srgbClr val="7030A0"/>
                </a:solidFill>
                <a:latin typeface="Arial" pitchFamily="34" charset="0"/>
                <a:cs typeface="Arial" pitchFamily="34" charset="0"/>
              </a:rPr>
              <a:t> </a:t>
            </a:r>
            <a:r>
              <a:rPr lang="ru-RU" sz="2800" b="1" dirty="0" smtClean="0">
                <a:solidFill>
                  <a:srgbClr val="7030A0"/>
                </a:solidFill>
                <a:latin typeface="Arial" pitchFamily="34" charset="0"/>
                <a:cs typeface="Arial" pitchFamily="34" charset="0"/>
              </a:rPr>
              <a:t>           </a:t>
            </a:r>
            <a:r>
              <a:rPr lang="uk-UA" sz="2800" b="1" dirty="0" smtClean="0">
                <a:solidFill>
                  <a:srgbClr val="7030A0"/>
                </a:solidFill>
                <a:latin typeface="Arial" pitchFamily="34" charset="0"/>
                <a:cs typeface="Arial" pitchFamily="34" charset="0"/>
              </a:rPr>
              <a:t>СТАТУС </a:t>
            </a:r>
            <a:r>
              <a:rPr lang="uk-UA" sz="2800" b="1" dirty="0">
                <a:solidFill>
                  <a:srgbClr val="7030A0"/>
                </a:solidFill>
                <a:latin typeface="Arial" pitchFamily="34" charset="0"/>
                <a:cs typeface="Arial" pitchFamily="34" charset="0"/>
              </a:rPr>
              <a:t>ПРОКУРОРА</a:t>
            </a:r>
            <a:r>
              <a:rPr lang="uk-UA" sz="2800" b="1" dirty="0" smtClean="0">
                <a:solidFill>
                  <a:srgbClr val="7030A0"/>
                </a:solidFill>
                <a:latin typeface="Arial" pitchFamily="34" charset="0"/>
                <a:cs typeface="Arial" pitchFamily="34" charset="0"/>
              </a:rPr>
              <a:t>.</a:t>
            </a:r>
            <a:endParaRPr lang="ru-RU" sz="2800" b="1" dirty="0">
              <a:solidFill>
                <a:srgbClr val="7030A0"/>
              </a:solidFill>
              <a:latin typeface="Arial" pitchFamily="34" charset="0"/>
              <a:cs typeface="Arial" pitchFamily="34" charset="0"/>
            </a:endParaRPr>
          </a:p>
          <a:p>
            <a:pPr marL="0" indent="357188" algn="just"/>
            <a:r>
              <a:rPr lang="uk-UA" sz="2800" b="1" dirty="0" smtClean="0">
                <a:solidFill>
                  <a:srgbClr val="7030A0"/>
                </a:solidFill>
                <a:latin typeface="Arial" pitchFamily="34" charset="0"/>
                <a:cs typeface="Arial" pitchFamily="34" charset="0"/>
              </a:rPr>
              <a:t>3</a:t>
            </a:r>
            <a:r>
              <a:rPr lang="uk-UA" sz="2800" b="1" dirty="0">
                <a:solidFill>
                  <a:srgbClr val="7030A0"/>
                </a:solidFill>
                <a:latin typeface="Arial" pitchFamily="34" charset="0"/>
                <a:cs typeface="Arial" pitchFamily="34" charset="0"/>
              </a:rPr>
              <a:t>. ПОВНОВАЖЕННЯ ПРОКУРОРА З ВИКОНАННЯ </a:t>
            </a:r>
            <a:r>
              <a:rPr lang="uk-UA" sz="2800" b="1" dirty="0" smtClean="0">
                <a:solidFill>
                  <a:srgbClr val="7030A0"/>
                </a:solidFill>
                <a:latin typeface="Arial" pitchFamily="34" charset="0"/>
                <a:cs typeface="Arial" pitchFamily="34" charset="0"/>
              </a:rPr>
              <a:t> ПОКЛАДЕНИХ </a:t>
            </a:r>
            <a:r>
              <a:rPr lang="uk-UA" sz="2800" b="1" dirty="0">
                <a:solidFill>
                  <a:srgbClr val="7030A0"/>
                </a:solidFill>
                <a:latin typeface="Arial" pitchFamily="34" charset="0"/>
                <a:cs typeface="Arial" pitchFamily="34" charset="0"/>
              </a:rPr>
              <a:t>НА НЬОГО ФУНКЦІЙ</a:t>
            </a:r>
            <a:r>
              <a:rPr lang="uk-UA" sz="2800" b="1" dirty="0" smtClean="0">
                <a:solidFill>
                  <a:srgbClr val="7030A0"/>
                </a:solidFill>
                <a:latin typeface="Arial" pitchFamily="34" charset="0"/>
                <a:cs typeface="Arial" pitchFamily="34" charset="0"/>
              </a:rPr>
              <a:t>.</a:t>
            </a:r>
            <a:r>
              <a:rPr lang="uk-UA" sz="2800" b="1" dirty="0">
                <a:solidFill>
                  <a:srgbClr val="7030A0"/>
                </a:solidFill>
                <a:latin typeface="Arial" pitchFamily="34" charset="0"/>
                <a:cs typeface="Arial" pitchFamily="34" charset="0"/>
              </a:rPr>
              <a:t> </a:t>
            </a:r>
            <a:endParaRPr lang="ru-RU" sz="2800" b="1" dirty="0">
              <a:solidFill>
                <a:srgbClr val="7030A0"/>
              </a:solidFill>
              <a:latin typeface="Arial" pitchFamily="34" charset="0"/>
              <a:cs typeface="Arial" pitchFamily="34" charset="0"/>
            </a:endParaRPr>
          </a:p>
          <a:p>
            <a:pPr marL="0" indent="357188" algn="just">
              <a:buNone/>
            </a:pPr>
            <a:r>
              <a:rPr lang="uk-UA" sz="2800" b="1" dirty="0">
                <a:solidFill>
                  <a:srgbClr val="7030A0"/>
                </a:solidFill>
                <a:latin typeface="Arial" pitchFamily="34" charset="0"/>
                <a:cs typeface="Arial" pitchFamily="34" charset="0"/>
              </a:rPr>
              <a:t>4. КАДРИ ОРГАНІВ </a:t>
            </a:r>
            <a:r>
              <a:rPr lang="uk-UA" sz="2800" b="1" dirty="0" smtClean="0">
                <a:solidFill>
                  <a:srgbClr val="7030A0"/>
                </a:solidFill>
                <a:latin typeface="Arial" pitchFamily="34" charset="0"/>
                <a:cs typeface="Arial" pitchFamily="34" charset="0"/>
              </a:rPr>
              <a:t>ПРОКУРАТУРИ</a:t>
            </a:r>
            <a:r>
              <a:rPr lang="uk-UA" sz="2800" b="1" dirty="0">
                <a:solidFill>
                  <a:srgbClr val="7030A0"/>
                </a:solidFill>
                <a:latin typeface="Arial" pitchFamily="34" charset="0"/>
                <a:cs typeface="Arial" pitchFamily="34" charset="0"/>
              </a:rPr>
              <a:t>.</a:t>
            </a:r>
            <a:endParaRPr lang="ru-RU" sz="2800" b="1" dirty="0">
              <a:solidFill>
                <a:srgbClr val="7030A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83568" y="1196752"/>
            <a:ext cx="7920880" cy="3046988"/>
          </a:xfrm>
          <a:prstGeom prst="rect">
            <a:avLst/>
          </a:prstGeom>
        </p:spPr>
        <p:txBody>
          <a:bodyPr wrap="square">
            <a:spAutoFit/>
          </a:bodyPr>
          <a:lstStyle/>
          <a:p>
            <a:pPr indent="715963" algn="just" fontAlgn="base"/>
            <a:r>
              <a:rPr lang="uk-UA" sz="2400" dirty="0" smtClean="0">
                <a:solidFill>
                  <a:srgbClr val="0070C0"/>
                </a:solidFill>
              </a:rPr>
              <a:t>5) </a:t>
            </a:r>
            <a:r>
              <a:rPr lang="uk-UA" sz="2400" dirty="0" smtClean="0">
                <a:solidFill>
                  <a:srgbClr val="002060"/>
                </a:solidFill>
              </a:rPr>
              <a:t>належним матеріальним, соціальним та пенсійним забезпеченням прокурора;</a:t>
            </a:r>
          </a:p>
          <a:p>
            <a:pPr indent="715963" algn="just" fontAlgn="base"/>
            <a:r>
              <a:rPr lang="uk-UA" sz="2400" dirty="0" smtClean="0">
                <a:solidFill>
                  <a:srgbClr val="0070C0"/>
                </a:solidFill>
              </a:rPr>
              <a:t>6) </a:t>
            </a:r>
            <a:r>
              <a:rPr lang="uk-UA" sz="2400" dirty="0" smtClean="0">
                <a:solidFill>
                  <a:srgbClr val="002060"/>
                </a:solidFill>
              </a:rPr>
              <a:t>функціонуванням органів прокурорського самоврядування;</a:t>
            </a:r>
          </a:p>
          <a:p>
            <a:pPr indent="715963" algn="just"/>
            <a:r>
              <a:rPr lang="uk-UA" sz="2400" dirty="0" smtClean="0">
                <a:solidFill>
                  <a:srgbClr val="0070C0"/>
                </a:solidFill>
              </a:rPr>
              <a:t>7) </a:t>
            </a:r>
            <a:r>
              <a:rPr lang="uk-UA" sz="2400" dirty="0" smtClean="0">
                <a:solidFill>
                  <a:srgbClr val="002060"/>
                </a:solidFill>
              </a:rPr>
              <a:t>визначеними законом засобами забезпечення особистої безпеки прокурора, членів його сім’ї, майна, а також іншими засобами їх правового захисту. </a:t>
            </a:r>
            <a:endParaRPr lang="uk-UA"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17053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flipV="1">
            <a:off x="395536" y="289679"/>
            <a:ext cx="8496944" cy="1477328"/>
          </a:xfrm>
          <a:prstGeom prst="rect">
            <a:avLst/>
          </a:prstGeom>
        </p:spPr>
        <p:txBody>
          <a:bodyPr wrap="square">
            <a:spAutoFit/>
          </a:bodyPr>
          <a:lstStyle/>
          <a:p>
            <a:endParaRPr lang="uk-UA" b="1" dirty="0" smtClean="0"/>
          </a:p>
          <a:p>
            <a:endParaRPr lang="uk-UA" b="1" dirty="0"/>
          </a:p>
          <a:p>
            <a:endParaRPr lang="uk-UA" b="1" dirty="0" smtClean="0"/>
          </a:p>
          <a:p>
            <a:endParaRPr lang="uk-UA" b="1" dirty="0"/>
          </a:p>
          <a:p>
            <a:endParaRPr lang="uk-UA" b="1" dirty="0" smtClean="0"/>
          </a:p>
        </p:txBody>
      </p:sp>
      <p:sp>
        <p:nvSpPr>
          <p:cNvPr id="3" name="Прямоугольник 2"/>
          <p:cNvSpPr/>
          <p:nvPr/>
        </p:nvSpPr>
        <p:spPr>
          <a:xfrm>
            <a:off x="251520" y="620688"/>
            <a:ext cx="8640960" cy="4216539"/>
          </a:xfrm>
          <a:prstGeom prst="rect">
            <a:avLst/>
          </a:prstGeom>
        </p:spPr>
        <p:txBody>
          <a:bodyPr wrap="square">
            <a:spAutoFit/>
          </a:bodyPr>
          <a:lstStyle/>
          <a:p>
            <a:pPr indent="715963" algn="just" fontAlgn="base"/>
            <a:r>
              <a:rPr lang="uk-UA" sz="2600" b="1" i="1" dirty="0" smtClean="0">
                <a:solidFill>
                  <a:srgbClr val="C00000"/>
                </a:solidFill>
              </a:rPr>
              <a:t>6.</a:t>
            </a:r>
            <a:r>
              <a:rPr lang="uk-UA" sz="2600" b="1" dirty="0" smtClean="0">
                <a:solidFill>
                  <a:srgbClr val="C00000"/>
                </a:solidFill>
              </a:rPr>
              <a:t> </a:t>
            </a:r>
            <a:r>
              <a:rPr lang="uk-UA" sz="2600" b="1" i="1" dirty="0" smtClean="0">
                <a:solidFill>
                  <a:srgbClr val="00B050"/>
                </a:solidFill>
              </a:rPr>
              <a:t>Засада</a:t>
            </a:r>
            <a:r>
              <a:rPr lang="uk-UA" sz="2600" b="1" dirty="0" smtClean="0">
                <a:solidFill>
                  <a:srgbClr val="00B050"/>
                </a:solidFill>
              </a:rPr>
              <a:t> </a:t>
            </a:r>
            <a:r>
              <a:rPr lang="uk-UA" sz="2600" b="1" i="1" dirty="0" smtClean="0">
                <a:solidFill>
                  <a:srgbClr val="00B050"/>
                </a:solidFill>
              </a:rPr>
              <a:t>політичної нейтральності прокуратури </a:t>
            </a:r>
            <a:r>
              <a:rPr lang="uk-UA" sz="2400" dirty="0" smtClean="0">
                <a:solidFill>
                  <a:srgbClr val="7030A0"/>
                </a:solidFill>
              </a:rPr>
              <a:t>полягає в тому, що працівники прокуратури не можуть належати до будь-яких політичних партій чи рухів </a:t>
            </a:r>
            <a:r>
              <a:rPr lang="uk-UA" sz="2400" i="1" dirty="0" smtClean="0">
                <a:solidFill>
                  <a:srgbClr val="7030A0"/>
                </a:solidFill>
              </a:rPr>
              <a:t>(позапартійность).</a:t>
            </a:r>
          </a:p>
          <a:p>
            <a:pPr indent="715963" algn="just" fontAlgn="base"/>
            <a:endParaRPr lang="uk-UA" sz="2400" i="1" dirty="0">
              <a:solidFill>
                <a:srgbClr val="7030A0"/>
              </a:solidFill>
            </a:endParaRPr>
          </a:p>
          <a:p>
            <a:pPr indent="715963" algn="just" fontAlgn="base"/>
            <a:r>
              <a:rPr lang="uk-UA" sz="2400" dirty="0">
                <a:solidFill>
                  <a:srgbClr val="7030A0"/>
                </a:solidFill>
              </a:rPr>
              <a:t>У статті 18 Закону визначено </a:t>
            </a:r>
            <a:r>
              <a:rPr lang="uk-UA" sz="2400" i="1" dirty="0">
                <a:solidFill>
                  <a:srgbClr val="7030A0"/>
                </a:solidFill>
              </a:rPr>
              <a:t>вимоги щодо несумісності.</a:t>
            </a:r>
            <a:r>
              <a:rPr lang="uk-UA" sz="2400" b="1" dirty="0">
                <a:solidFill>
                  <a:srgbClr val="7030A0"/>
                </a:solidFill>
              </a:rPr>
              <a:t> </a:t>
            </a:r>
            <a:r>
              <a:rPr lang="uk-UA" sz="2400" i="1" dirty="0">
                <a:solidFill>
                  <a:srgbClr val="7030A0"/>
                </a:solidFill>
              </a:rPr>
              <a:t>Так, зокрема</a:t>
            </a:r>
            <a:r>
              <a:rPr lang="uk-UA" sz="2400" dirty="0">
                <a:solidFill>
                  <a:srgbClr val="7030A0"/>
                </a:solidFill>
              </a:rPr>
              <a:t>,</a:t>
            </a:r>
            <a:r>
              <a:rPr lang="uk-UA" sz="2400" b="1" dirty="0">
                <a:solidFill>
                  <a:srgbClr val="7030A0"/>
                </a:solidFill>
              </a:rPr>
              <a:t> </a:t>
            </a:r>
            <a:r>
              <a:rPr lang="uk-UA" sz="2400" dirty="0">
                <a:solidFill>
                  <a:srgbClr val="7030A0"/>
                </a:solidFill>
              </a:rPr>
              <a:t>перебування на посаді прокурора несумісне з обійманням посади в будь-якому органі державної влади, іншому державному органі, органі місцевого самоврядування та з представницьким мандатом на державних виборних </a:t>
            </a:r>
            <a:r>
              <a:rPr lang="uk-UA" sz="2400" dirty="0" smtClean="0">
                <a:solidFill>
                  <a:srgbClr val="7030A0"/>
                </a:solidFill>
              </a:rPr>
              <a:t>посадах. </a:t>
            </a:r>
            <a:endParaRPr lang="uk-UA" sz="2400" dirty="0">
              <a:solidFill>
                <a:srgbClr val="7030A0"/>
              </a:solidFill>
            </a:endParaRPr>
          </a:p>
        </p:txBody>
      </p:sp>
    </p:spTree>
    <p:extLst>
      <p:ext uri="{BB962C8B-B14F-4D97-AF65-F5344CB8AC3E}">
        <p14:creationId xmlns:p14="http://schemas.microsoft.com/office/powerpoint/2010/main" val="2835692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412776"/>
            <a:ext cx="8136904" cy="3108543"/>
          </a:xfrm>
          <a:prstGeom prst="rect">
            <a:avLst/>
          </a:prstGeom>
        </p:spPr>
        <p:txBody>
          <a:bodyPr wrap="square">
            <a:spAutoFit/>
          </a:bodyPr>
          <a:lstStyle/>
          <a:p>
            <a:pPr indent="715963" algn="just"/>
            <a:r>
              <a:rPr lang="uk-UA" sz="2600" b="1" i="1" dirty="0" smtClean="0">
                <a:solidFill>
                  <a:srgbClr val="C00000"/>
                </a:solidFill>
              </a:rPr>
              <a:t>7. </a:t>
            </a:r>
            <a:r>
              <a:rPr lang="uk-UA" sz="2800" b="1" i="1" dirty="0" smtClean="0">
                <a:solidFill>
                  <a:srgbClr val="00B050"/>
                </a:solidFill>
              </a:rPr>
              <a:t>Засада </a:t>
            </a:r>
            <a:r>
              <a:rPr lang="uk-UA" sz="2800" b="1" i="1" dirty="0">
                <a:solidFill>
                  <a:srgbClr val="00B050"/>
                </a:solidFill>
              </a:rPr>
              <a:t>недопустимості незаконного втручання прокуратури в діяльність органів законодавчої, виконавчої і судової влади</a:t>
            </a:r>
            <a:r>
              <a:rPr lang="uk-UA" sz="2800" i="1" dirty="0">
                <a:solidFill>
                  <a:srgbClr val="00B050"/>
                </a:solidFill>
              </a:rPr>
              <a:t>,</a:t>
            </a:r>
            <a:r>
              <a:rPr lang="uk-UA" sz="2800" dirty="0">
                <a:solidFill>
                  <a:srgbClr val="00B050"/>
                </a:solidFill>
              </a:rPr>
              <a:t> </a:t>
            </a:r>
            <a:r>
              <a:rPr lang="uk-UA" sz="2800" dirty="0">
                <a:solidFill>
                  <a:srgbClr val="7030A0"/>
                </a:solidFill>
              </a:rPr>
              <a:t>означає те</a:t>
            </a:r>
            <a:r>
              <a:rPr lang="uk-UA" sz="2800" b="1" dirty="0">
                <a:solidFill>
                  <a:srgbClr val="7030A0"/>
                </a:solidFill>
              </a:rPr>
              <a:t>, </a:t>
            </a:r>
            <a:r>
              <a:rPr lang="uk-UA" sz="2800" dirty="0">
                <a:solidFill>
                  <a:srgbClr val="7030A0"/>
                </a:solidFill>
              </a:rPr>
              <a:t>що </a:t>
            </a:r>
            <a:r>
              <a:rPr lang="uk-UA" sz="2800" dirty="0" smtClean="0">
                <a:solidFill>
                  <a:srgbClr val="7030A0"/>
                </a:solidFill>
              </a:rPr>
              <a:t>у будь-якій </a:t>
            </a:r>
            <a:r>
              <a:rPr lang="uk-UA" sz="2800" dirty="0">
                <a:solidFill>
                  <a:srgbClr val="7030A0"/>
                </a:solidFill>
              </a:rPr>
              <a:t>формі незаконне втручання прокуратури в діяльність органів законодавчої, виконавчої і судової влади </a:t>
            </a:r>
            <a:r>
              <a:rPr lang="uk-UA" sz="2800" i="1" dirty="0">
                <a:solidFill>
                  <a:srgbClr val="7030A0"/>
                </a:solidFill>
              </a:rPr>
              <a:t>є </a:t>
            </a:r>
            <a:r>
              <a:rPr lang="uk-UA" sz="2800" i="1" dirty="0" smtClean="0">
                <a:solidFill>
                  <a:srgbClr val="7030A0"/>
                </a:solidFill>
              </a:rPr>
              <a:t>неприпустимим</a:t>
            </a:r>
            <a:r>
              <a:rPr lang="uk-UA" sz="2400" i="1" dirty="0" smtClean="0">
                <a:solidFill>
                  <a:srgbClr val="7030A0"/>
                </a:solidFill>
              </a:rPr>
              <a:t>. </a:t>
            </a:r>
            <a:endParaRPr lang="ru-RU" sz="2400" dirty="0">
              <a:solidFill>
                <a:srgbClr val="7030A0"/>
              </a:solidFill>
            </a:endParaRPr>
          </a:p>
        </p:txBody>
      </p:sp>
    </p:spTree>
    <p:extLst>
      <p:ext uri="{BB962C8B-B14F-4D97-AF65-F5344CB8AC3E}">
        <p14:creationId xmlns:p14="http://schemas.microsoft.com/office/powerpoint/2010/main" val="29932305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92696"/>
            <a:ext cx="8280920" cy="5016758"/>
          </a:xfrm>
          <a:prstGeom prst="rect">
            <a:avLst/>
          </a:prstGeom>
        </p:spPr>
        <p:txBody>
          <a:bodyPr wrap="square">
            <a:spAutoFit/>
          </a:bodyPr>
          <a:lstStyle/>
          <a:p>
            <a:pPr lvl="0" indent="715963" algn="just" fontAlgn="base"/>
            <a:r>
              <a:rPr lang="uk-UA" sz="2600" b="1" i="1" dirty="0" smtClean="0">
                <a:solidFill>
                  <a:srgbClr val="C00000"/>
                </a:solidFill>
                <a:latin typeface="+mj-lt"/>
                <a:cs typeface="Times New Roman" pitchFamily="18" charset="0"/>
              </a:rPr>
              <a:t>8. </a:t>
            </a:r>
            <a:r>
              <a:rPr lang="uk-UA" sz="2600" b="1" i="1" dirty="0" smtClean="0">
                <a:solidFill>
                  <a:srgbClr val="00B050"/>
                </a:solidFill>
                <a:latin typeface="+mj-lt"/>
                <a:cs typeface="Times New Roman" pitchFamily="18" charset="0"/>
              </a:rPr>
              <a:t>Засада </a:t>
            </a:r>
            <a:r>
              <a:rPr lang="uk-UA" sz="2600" b="1" i="1" dirty="0">
                <a:solidFill>
                  <a:srgbClr val="00B050"/>
                </a:solidFill>
                <a:latin typeface="+mj-lt"/>
                <a:cs typeface="Times New Roman" pitchFamily="18" charset="0"/>
              </a:rPr>
              <a:t>поваги до незалежності суддів, що передбачає заборону публічного висловлювання сумнівів щодо правосудності судових рішень поза межами процедури їх оскарження у порядку, передбаченому процесуальним </a:t>
            </a:r>
            <a:r>
              <a:rPr lang="uk-UA" sz="2600" b="1" i="1" dirty="0" smtClean="0">
                <a:solidFill>
                  <a:srgbClr val="00B050"/>
                </a:solidFill>
                <a:latin typeface="+mj-lt"/>
                <a:cs typeface="Times New Roman" pitchFamily="18" charset="0"/>
              </a:rPr>
              <a:t>законом. </a:t>
            </a:r>
          </a:p>
          <a:p>
            <a:pPr lvl="0" indent="715963" algn="just" fontAlgn="base"/>
            <a:endParaRPr lang="uk-UA" sz="2000" b="1" dirty="0">
              <a:solidFill>
                <a:srgbClr val="002060"/>
              </a:solidFill>
              <a:latin typeface="Times New Roman" pitchFamily="18" charset="0"/>
              <a:cs typeface="Times New Roman" pitchFamily="18" charset="0"/>
            </a:endParaRPr>
          </a:p>
          <a:p>
            <a:pPr lvl="0" indent="715963" algn="just" fontAlgn="base"/>
            <a:r>
              <a:rPr lang="uk-UA" sz="2400" i="1" dirty="0">
                <a:solidFill>
                  <a:srgbClr val="7030A0"/>
                </a:solidFill>
              </a:rPr>
              <a:t>Засада поваги до незалежності суддів, передбачає заборону органам прокуратури, прокурорам публічно висловлювати </a:t>
            </a:r>
            <a:r>
              <a:rPr lang="uk-UA" sz="2400" i="1" dirty="0" smtClean="0">
                <a:solidFill>
                  <a:srgbClr val="7030A0"/>
                </a:solidFill>
              </a:rPr>
              <a:t>сумніви </a:t>
            </a:r>
            <a:r>
              <a:rPr lang="uk-UA" sz="2400" i="1" dirty="0">
                <a:solidFill>
                  <a:srgbClr val="7030A0"/>
                </a:solidFill>
              </a:rPr>
              <a:t>щодо правосудності судових рішень поза межами процедури їх оскарження у порядку, передбаченому процесуальним </a:t>
            </a:r>
            <a:r>
              <a:rPr lang="uk-UA" sz="2400" i="1" dirty="0" smtClean="0">
                <a:solidFill>
                  <a:srgbClr val="7030A0"/>
                </a:solidFill>
              </a:rPr>
              <a:t>законом.</a:t>
            </a:r>
            <a:endParaRPr lang="ru-RU" sz="24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36103591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340768"/>
            <a:ext cx="8568952" cy="3293209"/>
          </a:xfrm>
          <a:prstGeom prst="rect">
            <a:avLst/>
          </a:prstGeom>
        </p:spPr>
        <p:txBody>
          <a:bodyPr wrap="square">
            <a:spAutoFit/>
          </a:bodyPr>
          <a:lstStyle/>
          <a:p>
            <a:pPr indent="715963" algn="just"/>
            <a:r>
              <a:rPr lang="uk-UA" sz="2600" b="1" i="1" dirty="0" smtClean="0">
                <a:solidFill>
                  <a:srgbClr val="C00000"/>
                </a:solidFill>
              </a:rPr>
              <a:t>9</a:t>
            </a:r>
            <a:r>
              <a:rPr lang="uk-UA" sz="2600" b="1" i="1" dirty="0">
                <a:solidFill>
                  <a:srgbClr val="C00000"/>
                </a:solidFill>
              </a:rPr>
              <a:t>. </a:t>
            </a:r>
            <a:r>
              <a:rPr lang="uk-UA" sz="2600" b="1" i="1" dirty="0">
                <a:solidFill>
                  <a:srgbClr val="00B050"/>
                </a:solidFill>
              </a:rPr>
              <a:t>Засада прозорості</a:t>
            </a:r>
            <a:r>
              <a:rPr lang="uk-UA" sz="2600" i="1" dirty="0">
                <a:solidFill>
                  <a:srgbClr val="00B050"/>
                </a:solidFill>
              </a:rPr>
              <a:t> </a:t>
            </a:r>
            <a:r>
              <a:rPr lang="uk-UA" sz="2600" b="1" i="1" dirty="0">
                <a:solidFill>
                  <a:srgbClr val="00B050"/>
                </a:solidFill>
              </a:rPr>
              <a:t>діяльності прокуратури</a:t>
            </a:r>
            <a:r>
              <a:rPr lang="uk-UA" sz="2600" dirty="0">
                <a:solidFill>
                  <a:srgbClr val="00B050"/>
                </a:solidFill>
              </a:rPr>
              <a:t> </a:t>
            </a:r>
            <a:r>
              <a:rPr lang="uk-UA" sz="2600" dirty="0">
                <a:solidFill>
                  <a:srgbClr val="7030A0"/>
                </a:solidFill>
              </a:rPr>
              <a:t>означає гласність прокурорської діяльності, доступність її результатів для громадськості, що сприяє росту правової культури громадян, залучення широких верств населення до попереджень злочинів і інших правопорушень, підвищення ефективності роботи </a:t>
            </a:r>
            <a:r>
              <a:rPr lang="uk-UA" sz="2600" dirty="0" smtClean="0">
                <a:solidFill>
                  <a:srgbClr val="7030A0"/>
                </a:solidFill>
              </a:rPr>
              <a:t>прокуратури. </a:t>
            </a:r>
            <a:endParaRPr lang="ru-RU" sz="2600" dirty="0">
              <a:solidFill>
                <a:srgbClr val="7030A0"/>
              </a:solidFill>
            </a:endParaRPr>
          </a:p>
        </p:txBody>
      </p:sp>
    </p:spTree>
    <p:extLst>
      <p:ext uri="{BB962C8B-B14F-4D97-AF65-F5344CB8AC3E}">
        <p14:creationId xmlns:p14="http://schemas.microsoft.com/office/powerpoint/2010/main" val="31838830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39552" y="188640"/>
            <a:ext cx="8136904" cy="5816977"/>
          </a:xfrm>
          <a:prstGeom prst="rect">
            <a:avLst/>
          </a:prstGeom>
        </p:spPr>
        <p:txBody>
          <a:bodyPr wrap="square">
            <a:spAutoFit/>
          </a:bodyPr>
          <a:lstStyle/>
          <a:p>
            <a:pPr indent="450850" algn="just" fontAlgn="base">
              <a:tabLst>
                <a:tab pos="900113" algn="l"/>
              </a:tabLst>
            </a:pPr>
            <a:r>
              <a:rPr lang="uk-UA" sz="2400" b="1" i="1" dirty="0" smtClean="0">
                <a:solidFill>
                  <a:srgbClr val="C00000"/>
                </a:solidFill>
                <a:latin typeface="Times New Roman" pitchFamily="18" charset="0"/>
                <a:cs typeface="Times New Roman" pitchFamily="18" charset="0"/>
              </a:rPr>
              <a:t>10. </a:t>
            </a:r>
            <a:r>
              <a:rPr lang="uk-UA" sz="2600" b="1" i="1" dirty="0" smtClean="0">
                <a:solidFill>
                  <a:srgbClr val="00B050"/>
                </a:solidFill>
                <a:latin typeface="Times New Roman" pitchFamily="18" charset="0"/>
                <a:cs typeface="Times New Roman" pitchFamily="18" charset="0"/>
              </a:rPr>
              <a:t>Засада неухильного дотримання вимог професійної етики та поведінки.</a:t>
            </a:r>
          </a:p>
          <a:p>
            <a:pPr indent="450850" algn="just" fontAlgn="base"/>
            <a:endParaRPr lang="uk-UA" sz="2400" b="1" i="1" dirty="0" smtClean="0">
              <a:solidFill>
                <a:srgbClr val="00B050"/>
              </a:solidFill>
              <a:latin typeface="Times New Roman" pitchFamily="18" charset="0"/>
              <a:cs typeface="Times New Roman" pitchFamily="18" charset="0"/>
            </a:endParaRPr>
          </a:p>
          <a:p>
            <a:pPr indent="450850" algn="just" fontAlgn="base"/>
            <a:r>
              <a:rPr lang="uk-UA" sz="2800" b="1" i="1" dirty="0" smtClean="0">
                <a:solidFill>
                  <a:srgbClr val="002060"/>
                </a:solidFill>
                <a:latin typeface="Times New Roman" pitchFamily="18" charset="0"/>
                <a:cs typeface="Times New Roman" pitchFamily="18" charset="0"/>
              </a:rPr>
              <a:t>Прокурор відповідно ч. 4 ст. 19 Закону України «Про прокуратуру» зобов’язаний: </a:t>
            </a:r>
          </a:p>
          <a:p>
            <a:pPr indent="271463" algn="just" fontAlgn="base"/>
            <a:r>
              <a:rPr lang="uk-UA" sz="2400" b="1" dirty="0" smtClean="0">
                <a:solidFill>
                  <a:srgbClr val="002060"/>
                </a:solidFill>
              </a:rPr>
              <a:t>1) </a:t>
            </a:r>
            <a:r>
              <a:rPr lang="uk-UA" sz="2400" dirty="0" smtClean="0">
                <a:solidFill>
                  <a:srgbClr val="7030A0"/>
                </a:solidFill>
              </a:rPr>
              <a:t>виявляти повагу до осіб під час здійснення своїх повноважень;</a:t>
            </a:r>
            <a:r>
              <a:rPr lang="uk-UA" sz="2400" b="1" i="1" dirty="0" smtClean="0">
                <a:solidFill>
                  <a:srgbClr val="7030A0"/>
                </a:solidFill>
              </a:rPr>
              <a:t> </a:t>
            </a:r>
          </a:p>
          <a:p>
            <a:pPr indent="271463" algn="just" fontAlgn="base"/>
            <a:r>
              <a:rPr lang="uk-UA" sz="2400" b="1" dirty="0" smtClean="0">
                <a:solidFill>
                  <a:srgbClr val="002060"/>
                </a:solidFill>
              </a:rPr>
              <a:t>2) </a:t>
            </a:r>
            <a:r>
              <a:rPr lang="uk-UA" sz="2400" dirty="0" smtClean="0">
                <a:solidFill>
                  <a:srgbClr val="7030A0"/>
                </a:solidFill>
              </a:rPr>
              <a:t>не розголошувати відомості, які становлять таємницю, що охороняється законом;</a:t>
            </a:r>
            <a:r>
              <a:rPr lang="uk-UA" sz="2400" b="1" i="1" dirty="0" smtClean="0">
                <a:solidFill>
                  <a:srgbClr val="7030A0"/>
                </a:solidFill>
              </a:rPr>
              <a:t>                      </a:t>
            </a:r>
          </a:p>
          <a:p>
            <a:pPr indent="271463" algn="just" fontAlgn="base"/>
            <a:r>
              <a:rPr lang="uk-UA" sz="2400" b="1" dirty="0" smtClean="0">
                <a:solidFill>
                  <a:srgbClr val="002060"/>
                </a:solidFill>
              </a:rPr>
              <a:t>3) </a:t>
            </a:r>
            <a:r>
              <a:rPr lang="uk-UA" sz="2400" dirty="0" smtClean="0">
                <a:solidFill>
                  <a:srgbClr val="7030A0"/>
                </a:solidFill>
              </a:rPr>
              <a:t>додержуватися вимог закону про засади запобігання протидії корупції;</a:t>
            </a:r>
            <a:r>
              <a:rPr lang="uk-UA" sz="2400" b="1" i="1" dirty="0" smtClean="0">
                <a:solidFill>
                  <a:srgbClr val="7030A0"/>
                </a:solidFill>
              </a:rPr>
              <a:t>                                                      </a:t>
            </a:r>
          </a:p>
          <a:p>
            <a:pPr indent="271463" algn="just" fontAlgn="base"/>
            <a:r>
              <a:rPr lang="uk-UA" sz="2400" b="1" i="1" dirty="0" smtClean="0">
                <a:solidFill>
                  <a:srgbClr val="7030A0"/>
                </a:solidFill>
              </a:rPr>
              <a:t> </a:t>
            </a:r>
            <a:r>
              <a:rPr lang="uk-UA" sz="2400" b="1" dirty="0" smtClean="0">
                <a:solidFill>
                  <a:srgbClr val="002060"/>
                </a:solidFill>
              </a:rPr>
              <a:t>4) </a:t>
            </a:r>
            <a:r>
              <a:rPr lang="uk-UA" sz="2400" dirty="0" smtClean="0">
                <a:solidFill>
                  <a:srgbClr val="7030A0"/>
                </a:solidFill>
              </a:rPr>
              <a:t>додержуватися правил прокурорської етики, зокрема не допускати поведінки, яка дискредитує його як представника прокуратури та може зашкодити авторитету прокуратури.   </a:t>
            </a:r>
          </a:p>
        </p:txBody>
      </p:sp>
    </p:spTree>
    <p:extLst>
      <p:ext uri="{BB962C8B-B14F-4D97-AF65-F5344CB8AC3E}">
        <p14:creationId xmlns:p14="http://schemas.microsoft.com/office/powerpoint/2010/main" val="18376806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271582"/>
            <a:ext cx="8701920" cy="6709529"/>
          </a:xfrm>
          <a:prstGeom prst="rect">
            <a:avLst/>
          </a:prstGeom>
        </p:spPr>
        <p:txBody>
          <a:bodyPr wrap="square">
            <a:spAutoFit/>
          </a:bodyPr>
          <a:lstStyle/>
          <a:p>
            <a:pPr algn="ctr"/>
            <a:r>
              <a:rPr lang="uk-UA"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Питання 2</a:t>
            </a:r>
          </a:p>
          <a:p>
            <a:pPr algn="ctr"/>
            <a:r>
              <a:rPr lang="uk-UA" sz="2400" b="1" dirty="0">
                <a:solidFill>
                  <a:srgbClr val="92D050"/>
                </a:solidFill>
              </a:rPr>
              <a:t> </a:t>
            </a:r>
            <a:r>
              <a:rPr lang="uk-UA" sz="2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ОРГАНІЗАЦІЙНІ ОСНОВИ СИСТЕМИ ПРОКУРАТУРИ.</a:t>
            </a:r>
            <a:endParaRPr lang="ru-RU" sz="2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pPr algn="ctr"/>
            <a:r>
              <a:rPr lang="uk-UA" sz="2400" b="1"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rPr>
              <a:t>СТАТУС ПРОКУРОРА </a:t>
            </a:r>
            <a:endParaRPr lang="uk-UA" sz="2400" b="1"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endParaRPr>
          </a:p>
          <a:p>
            <a:pPr algn="ctr"/>
            <a:endParaRPr lang="uk-UA" sz="2000" b="1" dirty="0" smtClean="0">
              <a:solidFill>
                <a:srgbClr val="FF0000"/>
              </a:solidFill>
            </a:endParaRPr>
          </a:p>
          <a:p>
            <a:pPr indent="715963" algn="just"/>
            <a:r>
              <a:rPr lang="uk-UA" sz="2400" b="1" i="1" dirty="0" smtClean="0">
                <a:solidFill>
                  <a:srgbClr val="002060"/>
                </a:solidFill>
              </a:rPr>
              <a:t>Прокурорська </a:t>
            </a:r>
            <a:r>
              <a:rPr lang="uk-UA" sz="2400" b="1" i="1" dirty="0">
                <a:solidFill>
                  <a:srgbClr val="002060"/>
                </a:solidFill>
              </a:rPr>
              <a:t>система</a:t>
            </a:r>
            <a:r>
              <a:rPr lang="uk-UA" sz="2400" b="1" dirty="0">
                <a:solidFill>
                  <a:srgbClr val="002060"/>
                </a:solidFill>
              </a:rPr>
              <a:t> </a:t>
            </a:r>
            <a:r>
              <a:rPr lang="uk-UA" sz="2400" i="1" dirty="0">
                <a:solidFill>
                  <a:srgbClr val="7030A0"/>
                </a:solidFill>
              </a:rPr>
              <a:t>може бути визначена як централізована в масштабах України </a:t>
            </a:r>
            <a:r>
              <a:rPr lang="uk-UA" sz="2500" b="1" i="1" dirty="0">
                <a:solidFill>
                  <a:srgbClr val="7030A0"/>
                </a:solidFill>
              </a:rPr>
              <a:t>сукупність прокурорських органів</a:t>
            </a:r>
            <a:r>
              <a:rPr lang="uk-UA" sz="2400" i="1" dirty="0">
                <a:solidFill>
                  <a:srgbClr val="7030A0"/>
                </a:solidFill>
              </a:rPr>
              <a:t>, пов’язаних структурною єдністю і загальною функцією здійснення нагляду за додержанням законів органами, які проводять оперативно – розшукову діяльність, дізнання, досудове слідство, </a:t>
            </a:r>
            <a:r>
              <a:rPr lang="uk-UA" sz="2400" i="1" dirty="0" smtClean="0">
                <a:solidFill>
                  <a:srgbClr val="7030A0"/>
                </a:solidFill>
              </a:rPr>
              <a:t>нагляду за додержанням законів при </a:t>
            </a:r>
            <a:r>
              <a:rPr lang="uk-UA" sz="2400" i="1" dirty="0">
                <a:solidFill>
                  <a:srgbClr val="7030A0"/>
                </a:solidFill>
              </a:rPr>
              <a:t>виконанні судових рішень у кримінальних справах та при застосуванні інших заходів примусового характеру, пов’язаних з обмеженням особистої свободи громадян, </a:t>
            </a:r>
            <a:r>
              <a:rPr lang="uk-UA" sz="2400" i="1" dirty="0" smtClean="0">
                <a:solidFill>
                  <a:srgbClr val="7030A0"/>
                </a:solidFill>
              </a:rPr>
              <a:t>підтримання державного </a:t>
            </a:r>
            <a:r>
              <a:rPr lang="uk-UA" sz="2400" i="1" dirty="0">
                <a:solidFill>
                  <a:srgbClr val="7030A0"/>
                </a:solidFill>
              </a:rPr>
              <a:t>обвинувачення в суді, а також </a:t>
            </a:r>
            <a:r>
              <a:rPr lang="uk-UA" sz="2400" i="1" dirty="0" smtClean="0">
                <a:solidFill>
                  <a:srgbClr val="7030A0"/>
                </a:solidFill>
              </a:rPr>
              <a:t>здійснення представництва </a:t>
            </a:r>
            <a:r>
              <a:rPr lang="uk-UA" sz="2400" i="1" dirty="0">
                <a:solidFill>
                  <a:srgbClr val="7030A0"/>
                </a:solidFill>
              </a:rPr>
              <a:t>інтересів громадянина або держави в </a:t>
            </a:r>
            <a:r>
              <a:rPr lang="uk-UA" sz="2400" i="1" dirty="0" smtClean="0">
                <a:solidFill>
                  <a:srgbClr val="7030A0"/>
                </a:solidFill>
              </a:rPr>
              <a:t>суді </a:t>
            </a:r>
            <a:r>
              <a:rPr lang="uk-UA" sz="2400" i="1" dirty="0">
                <a:solidFill>
                  <a:srgbClr val="7030A0"/>
                </a:solidFill>
              </a:rPr>
              <a:t>у </a:t>
            </a:r>
            <a:r>
              <a:rPr lang="uk-UA" sz="2400" i="1" dirty="0" smtClean="0">
                <a:solidFill>
                  <a:srgbClr val="7030A0"/>
                </a:solidFill>
              </a:rPr>
              <a:t>випадках, </a:t>
            </a:r>
            <a:r>
              <a:rPr lang="uk-UA" sz="2400" i="1" dirty="0">
                <a:solidFill>
                  <a:srgbClr val="7030A0"/>
                </a:solidFill>
              </a:rPr>
              <a:t>визначених </a:t>
            </a:r>
            <a:r>
              <a:rPr lang="uk-UA" sz="2400" i="1" dirty="0" smtClean="0">
                <a:solidFill>
                  <a:srgbClr val="7030A0"/>
                </a:solidFill>
              </a:rPr>
              <a:t>законом. </a:t>
            </a:r>
            <a:endParaRPr lang="ru-RU" sz="2400" dirty="0">
              <a:solidFill>
                <a:srgbClr val="7030A0"/>
              </a:solidFill>
            </a:endParaRPr>
          </a:p>
        </p:txBody>
      </p:sp>
    </p:spTree>
    <p:extLst>
      <p:ext uri="{BB962C8B-B14F-4D97-AF65-F5344CB8AC3E}">
        <p14:creationId xmlns:p14="http://schemas.microsoft.com/office/powerpoint/2010/main" val="12716420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052736"/>
            <a:ext cx="8856984" cy="5139869"/>
          </a:xfrm>
          <a:prstGeom prst="rect">
            <a:avLst/>
          </a:prstGeom>
        </p:spPr>
        <p:txBody>
          <a:bodyPr wrap="square">
            <a:spAutoFit/>
          </a:bodyPr>
          <a:lstStyle/>
          <a:p>
            <a:pPr algn="r" fontAlgn="base"/>
            <a:r>
              <a:rPr lang="uk-UA" sz="3200" b="1" i="1" dirty="0" smtClean="0">
                <a:solidFill>
                  <a:srgbClr val="00B0F0"/>
                </a:solidFill>
              </a:rPr>
              <a:t>Систему органів прокуратури становлять:</a:t>
            </a:r>
            <a:endParaRPr lang="ru-RU" sz="3200" b="1" dirty="0">
              <a:solidFill>
                <a:srgbClr val="00B0F0"/>
              </a:solidFill>
            </a:endParaRPr>
          </a:p>
          <a:p>
            <a:pPr indent="355600" fontAlgn="base"/>
            <a:endParaRPr lang="uk-UA" sz="2400" dirty="0" smtClean="0">
              <a:solidFill>
                <a:srgbClr val="7030A0"/>
              </a:solidFill>
            </a:endParaRPr>
          </a:p>
          <a:p>
            <a:pPr indent="355600" fontAlgn="base"/>
            <a:r>
              <a:rPr lang="uk-UA" sz="2800" b="1" dirty="0" smtClean="0">
                <a:solidFill>
                  <a:srgbClr val="0070C0"/>
                </a:solidFill>
              </a:rPr>
              <a:t>1</a:t>
            </a:r>
            <a:r>
              <a:rPr lang="uk-UA" sz="3000" b="1" dirty="0" smtClean="0">
                <a:solidFill>
                  <a:srgbClr val="0070C0"/>
                </a:solidFill>
              </a:rPr>
              <a:t>) </a:t>
            </a:r>
            <a:r>
              <a:rPr lang="uk-UA" sz="3000" dirty="0" smtClean="0">
                <a:solidFill>
                  <a:srgbClr val="7030A0"/>
                </a:solidFill>
              </a:rPr>
              <a:t>Офіс Генерального прокурора;</a:t>
            </a:r>
          </a:p>
          <a:p>
            <a:pPr indent="355600" fontAlgn="base">
              <a:buAutoNum type="arabicParenR"/>
            </a:pPr>
            <a:endParaRPr lang="uk-UA" sz="3000" dirty="0" smtClean="0">
              <a:solidFill>
                <a:srgbClr val="7030A0"/>
              </a:solidFill>
            </a:endParaRPr>
          </a:p>
          <a:p>
            <a:pPr indent="355600" fontAlgn="base"/>
            <a:r>
              <a:rPr lang="uk-UA" sz="3000" b="1" dirty="0" smtClean="0">
                <a:solidFill>
                  <a:srgbClr val="0070C0"/>
                </a:solidFill>
              </a:rPr>
              <a:t>2) </a:t>
            </a:r>
            <a:r>
              <a:rPr lang="uk-UA" sz="3000" dirty="0" smtClean="0">
                <a:solidFill>
                  <a:srgbClr val="7030A0"/>
                </a:solidFill>
              </a:rPr>
              <a:t>обласні прокуратури;</a:t>
            </a:r>
          </a:p>
          <a:p>
            <a:pPr indent="355600" fontAlgn="base"/>
            <a:endParaRPr lang="uk-UA" sz="3000" dirty="0" smtClean="0">
              <a:solidFill>
                <a:srgbClr val="7030A0"/>
              </a:solidFill>
            </a:endParaRPr>
          </a:p>
          <a:p>
            <a:pPr indent="355600" fontAlgn="base"/>
            <a:r>
              <a:rPr lang="uk-UA" sz="3000" b="1" dirty="0" smtClean="0">
                <a:solidFill>
                  <a:srgbClr val="0070C0"/>
                </a:solidFill>
              </a:rPr>
              <a:t>3) </a:t>
            </a:r>
            <a:r>
              <a:rPr lang="uk-UA" sz="3000" dirty="0" smtClean="0">
                <a:solidFill>
                  <a:srgbClr val="7030A0"/>
                </a:solidFill>
              </a:rPr>
              <a:t>окружні прокуратури;</a:t>
            </a:r>
          </a:p>
          <a:p>
            <a:pPr indent="355600" fontAlgn="base"/>
            <a:endParaRPr lang="uk-UA" sz="3000" dirty="0" smtClean="0">
              <a:solidFill>
                <a:srgbClr val="7030A0"/>
              </a:solidFill>
            </a:endParaRPr>
          </a:p>
          <a:p>
            <a:pPr marL="900113" indent="-544513"/>
            <a:r>
              <a:rPr lang="uk-UA" sz="3000" b="1" dirty="0" smtClean="0">
                <a:solidFill>
                  <a:srgbClr val="0070C0"/>
                </a:solidFill>
              </a:rPr>
              <a:t>4) </a:t>
            </a:r>
            <a:r>
              <a:rPr lang="uk-UA" sz="3000" dirty="0" smtClean="0">
                <a:solidFill>
                  <a:srgbClr val="7030A0"/>
                </a:solidFill>
              </a:rPr>
              <a:t>Спеціалізована </a:t>
            </a:r>
            <a:r>
              <a:rPr lang="uk-UA" sz="3000" dirty="0">
                <a:solidFill>
                  <a:srgbClr val="7030A0"/>
                </a:solidFill>
              </a:rPr>
              <a:t>антикорупційна </a:t>
            </a:r>
            <a:r>
              <a:rPr lang="uk-UA" sz="3000" dirty="0" smtClean="0">
                <a:solidFill>
                  <a:srgbClr val="7030A0"/>
                </a:solidFill>
              </a:rPr>
              <a:t>прокуратура.</a:t>
            </a:r>
            <a:r>
              <a:rPr lang="ru-RU" sz="3000" dirty="0" smtClean="0">
                <a:solidFill>
                  <a:srgbClr val="7030A0"/>
                </a:solidFill>
              </a:rPr>
              <a:t> </a:t>
            </a:r>
            <a:r>
              <a:rPr lang="uk-UA" sz="3000" dirty="0" smtClean="0">
                <a:solidFill>
                  <a:srgbClr val="7030A0"/>
                </a:solidFill>
              </a:rPr>
              <a:t> </a:t>
            </a:r>
            <a:endParaRPr lang="uk-UA" sz="3000" dirty="0">
              <a:solidFill>
                <a:srgbClr val="7030A0"/>
              </a:solidFill>
            </a:endParaRPr>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548680"/>
            <a:ext cx="1998290" cy="1341917"/>
          </a:xfrm>
          <a:prstGeom prst="rect">
            <a:avLst/>
          </a:prstGeom>
        </p:spPr>
      </p:pic>
    </p:spTree>
    <p:extLst>
      <p:ext uri="{BB962C8B-B14F-4D97-AF65-F5344CB8AC3E}">
        <p14:creationId xmlns:p14="http://schemas.microsoft.com/office/powerpoint/2010/main" val="6235605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39209"/>
            <a:ext cx="8178432" cy="4524315"/>
          </a:xfrm>
          <a:prstGeom prst="rect">
            <a:avLst/>
          </a:prstGeom>
        </p:spPr>
        <p:txBody>
          <a:bodyPr wrap="square">
            <a:spAutoFit/>
          </a:bodyPr>
          <a:lstStyle/>
          <a:p>
            <a:pPr indent="900113" algn="just" fontAlgn="base"/>
            <a:r>
              <a:rPr lang="en-US" sz="3200" b="1" dirty="0">
                <a:latin typeface="Times New Roman" panose="02020603050405020304" pitchFamily="18" charset="0"/>
                <a:cs typeface="Times New Roman" panose="02020603050405020304" pitchFamily="18" charset="0"/>
              </a:rPr>
              <a:t>II</a:t>
            </a:r>
            <a:r>
              <a:rPr lang="uk-UA" sz="3200" b="1" dirty="0" smtClean="0">
                <a:solidFill>
                  <a:srgbClr val="002060"/>
                </a:solidFill>
                <a:latin typeface="Times New Roman" panose="02020603050405020304" pitchFamily="18" charset="0"/>
                <a:cs typeface="Times New Roman" panose="02020603050405020304" pitchFamily="18" charset="0"/>
              </a:rPr>
              <a:t>. </a:t>
            </a:r>
            <a:r>
              <a:rPr lang="uk-UA" sz="3200" b="1" dirty="0">
                <a:solidFill>
                  <a:srgbClr val="002060"/>
                </a:solidFill>
                <a:latin typeface="Times New Roman" panose="02020603050405020304" pitchFamily="18" charset="0"/>
                <a:cs typeface="Times New Roman" panose="02020603050405020304" pitchFamily="18" charset="0"/>
              </a:rPr>
              <a:t>О</a:t>
            </a:r>
            <a:r>
              <a:rPr lang="uk-UA" sz="3200" b="1" dirty="0" smtClean="0">
                <a:solidFill>
                  <a:srgbClr val="002060"/>
                </a:solidFill>
                <a:latin typeface="Times New Roman" panose="02020603050405020304" pitchFamily="18" charset="0"/>
                <a:cs typeface="Times New Roman" panose="02020603050405020304" pitchFamily="18" charset="0"/>
              </a:rPr>
              <a:t>фіс Генерального прокурора</a:t>
            </a:r>
            <a:r>
              <a:rPr lang="ru-RU" sz="3200" dirty="0" smtClean="0">
                <a:solidFill>
                  <a:srgbClr val="7030A0"/>
                </a:solidFill>
                <a:latin typeface="Times New Roman" panose="02020603050405020304" pitchFamily="18" charset="0"/>
                <a:cs typeface="Times New Roman" panose="02020603050405020304" pitchFamily="18" charset="0"/>
              </a:rPr>
              <a:t> є</a:t>
            </a:r>
            <a:r>
              <a:rPr lang="ru-RU" sz="3200" dirty="0" smtClean="0">
                <a:latin typeface="Times New Roman" panose="02020603050405020304" pitchFamily="18" charset="0"/>
                <a:cs typeface="Times New Roman" panose="02020603050405020304" pitchFamily="18" charset="0"/>
              </a:rPr>
              <a:t> </a:t>
            </a:r>
            <a:r>
              <a:rPr lang="ru-RU" sz="3200" dirty="0">
                <a:solidFill>
                  <a:srgbClr val="7030A0"/>
                </a:solidFill>
                <a:latin typeface="Times New Roman" panose="02020603050405020304" pitchFamily="18" charset="0"/>
                <a:cs typeface="Times New Roman" panose="02020603050405020304" pitchFamily="18" charset="0"/>
              </a:rPr>
              <a:t>органом прокуратури вищого рівня щодо </a:t>
            </a:r>
            <a:r>
              <a:rPr lang="ru-RU" sz="3200" dirty="0" err="1">
                <a:solidFill>
                  <a:srgbClr val="7030A0"/>
                </a:solidFill>
                <a:latin typeface="Times New Roman" panose="02020603050405020304" pitchFamily="18" charset="0"/>
                <a:cs typeface="Times New Roman" panose="02020603050405020304" pitchFamily="18" charset="0"/>
              </a:rPr>
              <a:t>обласних</a:t>
            </a:r>
            <a:r>
              <a:rPr lang="ru-RU" sz="3200" dirty="0">
                <a:solidFill>
                  <a:srgbClr val="7030A0"/>
                </a:solidFill>
                <a:latin typeface="Times New Roman" panose="02020603050405020304" pitchFamily="18" charset="0"/>
                <a:cs typeface="Times New Roman" panose="02020603050405020304" pitchFamily="18" charset="0"/>
              </a:rPr>
              <a:t> та окружних прокуратур, </a:t>
            </a:r>
            <a:r>
              <a:rPr lang="ru-RU" sz="3200" dirty="0" err="1">
                <a:solidFill>
                  <a:srgbClr val="7030A0"/>
                </a:solidFill>
                <a:latin typeface="Times New Roman" panose="02020603050405020304" pitchFamily="18" charset="0"/>
                <a:cs typeface="Times New Roman" panose="02020603050405020304" pitchFamily="18" charset="0"/>
              </a:rPr>
              <a:t>обласна</a:t>
            </a:r>
            <a:r>
              <a:rPr lang="ru-RU" sz="3200" dirty="0">
                <a:solidFill>
                  <a:srgbClr val="7030A0"/>
                </a:solidFill>
                <a:latin typeface="Times New Roman" panose="02020603050405020304" pitchFamily="18" charset="0"/>
                <a:cs typeface="Times New Roman" panose="02020603050405020304" pitchFamily="18" charset="0"/>
              </a:rPr>
              <a:t> прокуратура є органом прокуратури вищого рівня щодо окружних прокуратур, </a:t>
            </a:r>
            <a:r>
              <a:rPr lang="ru-RU" sz="3200" dirty="0" err="1">
                <a:solidFill>
                  <a:srgbClr val="7030A0"/>
                </a:solidFill>
                <a:latin typeface="Times New Roman" panose="02020603050405020304" pitchFamily="18" charset="0"/>
                <a:cs typeface="Times New Roman" panose="02020603050405020304" pitchFamily="18" charset="0"/>
              </a:rPr>
              <a:t>розташованих</a:t>
            </a:r>
            <a:r>
              <a:rPr lang="ru-RU" sz="3200" dirty="0">
                <a:solidFill>
                  <a:srgbClr val="7030A0"/>
                </a:solidFill>
                <a:latin typeface="Times New Roman" panose="02020603050405020304" pitchFamily="18" charset="0"/>
                <a:cs typeface="Times New Roman" panose="02020603050405020304" pitchFamily="18" charset="0"/>
              </a:rPr>
              <a:t> у межах </a:t>
            </a:r>
            <a:r>
              <a:rPr lang="ru-RU" sz="3200" dirty="0" err="1">
                <a:solidFill>
                  <a:srgbClr val="7030A0"/>
                </a:solidFill>
                <a:latin typeface="Times New Roman" panose="02020603050405020304" pitchFamily="18" charset="0"/>
                <a:cs typeface="Times New Roman" panose="02020603050405020304" pitchFamily="18" charset="0"/>
              </a:rPr>
              <a:t>адміністративно-територіальної</a:t>
            </a:r>
            <a:r>
              <a:rPr lang="ru-RU" sz="3200" dirty="0">
                <a:solidFill>
                  <a:srgbClr val="7030A0"/>
                </a:solidFill>
                <a:latin typeface="Times New Roman" panose="02020603050405020304" pitchFamily="18" charset="0"/>
                <a:cs typeface="Times New Roman" panose="02020603050405020304" pitchFamily="18" charset="0"/>
              </a:rPr>
              <a:t> </a:t>
            </a:r>
            <a:r>
              <a:rPr lang="ru-RU" sz="3200" dirty="0" err="1">
                <a:solidFill>
                  <a:srgbClr val="7030A0"/>
                </a:solidFill>
                <a:latin typeface="Times New Roman" panose="02020603050405020304" pitchFamily="18" charset="0"/>
                <a:cs typeface="Times New Roman" panose="02020603050405020304" pitchFamily="18" charset="0"/>
              </a:rPr>
              <a:t>одиниці</a:t>
            </a:r>
            <a:r>
              <a:rPr lang="ru-RU" sz="3200" dirty="0">
                <a:solidFill>
                  <a:srgbClr val="7030A0"/>
                </a:solidFill>
                <a:latin typeface="Times New Roman" panose="02020603050405020304" pitchFamily="18" charset="0"/>
                <a:cs typeface="Times New Roman" panose="02020603050405020304" pitchFamily="18" charset="0"/>
              </a:rPr>
              <a:t>, що </a:t>
            </a:r>
            <a:r>
              <a:rPr lang="ru-RU" sz="3200" dirty="0" err="1">
                <a:solidFill>
                  <a:srgbClr val="7030A0"/>
                </a:solidFill>
                <a:latin typeface="Times New Roman" panose="02020603050405020304" pitchFamily="18" charset="0"/>
                <a:cs typeface="Times New Roman" panose="02020603050405020304" pitchFamily="18" charset="0"/>
              </a:rPr>
              <a:t>підпадає</a:t>
            </a:r>
            <a:r>
              <a:rPr lang="ru-RU" sz="3200" dirty="0">
                <a:solidFill>
                  <a:srgbClr val="7030A0"/>
                </a:solidFill>
                <a:latin typeface="Times New Roman" panose="02020603050405020304" pitchFamily="18" charset="0"/>
                <a:cs typeface="Times New Roman" panose="02020603050405020304" pitchFamily="18" charset="0"/>
              </a:rPr>
              <a:t> під </a:t>
            </a:r>
            <a:r>
              <a:rPr lang="ru-RU" sz="3200" dirty="0" err="1">
                <a:solidFill>
                  <a:srgbClr val="7030A0"/>
                </a:solidFill>
                <a:latin typeface="Times New Roman" panose="02020603050405020304" pitchFamily="18" charset="0"/>
                <a:cs typeface="Times New Roman" panose="02020603050405020304" pitchFamily="18" charset="0"/>
              </a:rPr>
              <a:t>територіальну</a:t>
            </a:r>
            <a:r>
              <a:rPr lang="ru-RU" sz="3200" dirty="0">
                <a:solidFill>
                  <a:srgbClr val="7030A0"/>
                </a:solidFill>
                <a:latin typeface="Times New Roman" panose="02020603050405020304" pitchFamily="18" charset="0"/>
                <a:cs typeface="Times New Roman" panose="02020603050405020304" pitchFamily="18" charset="0"/>
              </a:rPr>
              <a:t> </a:t>
            </a:r>
            <a:r>
              <a:rPr lang="ru-RU" sz="3200" dirty="0" err="1">
                <a:solidFill>
                  <a:srgbClr val="7030A0"/>
                </a:solidFill>
                <a:latin typeface="Times New Roman" panose="02020603050405020304" pitchFamily="18" charset="0"/>
                <a:cs typeface="Times New Roman" panose="02020603050405020304" pitchFamily="18" charset="0"/>
              </a:rPr>
              <a:t>юрисдикцію</a:t>
            </a:r>
            <a:r>
              <a:rPr lang="ru-RU" sz="3200" dirty="0">
                <a:solidFill>
                  <a:srgbClr val="7030A0"/>
                </a:solidFill>
                <a:latin typeface="Times New Roman" panose="02020603050405020304" pitchFamily="18" charset="0"/>
                <a:cs typeface="Times New Roman" panose="02020603050405020304" pitchFamily="18" charset="0"/>
              </a:rPr>
              <a:t> відповідної </a:t>
            </a:r>
            <a:r>
              <a:rPr lang="ru-RU" sz="3200" dirty="0" err="1">
                <a:solidFill>
                  <a:srgbClr val="7030A0"/>
                </a:solidFill>
                <a:latin typeface="Times New Roman" panose="02020603050405020304" pitchFamily="18" charset="0"/>
                <a:cs typeface="Times New Roman" panose="02020603050405020304" pitchFamily="18" charset="0"/>
              </a:rPr>
              <a:t>обласної</a:t>
            </a:r>
            <a:r>
              <a:rPr lang="ru-RU" sz="3200" dirty="0">
                <a:solidFill>
                  <a:srgbClr val="7030A0"/>
                </a:solidFill>
                <a:latin typeface="Times New Roman" panose="02020603050405020304" pitchFamily="18" charset="0"/>
                <a:cs typeface="Times New Roman" panose="02020603050405020304" pitchFamily="18" charset="0"/>
              </a:rPr>
              <a:t> прокуратури.</a:t>
            </a:r>
          </a:p>
        </p:txBody>
      </p:sp>
      <p:pic>
        <p:nvPicPr>
          <p:cNvPr id="3074"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0082"/>
            <a:ext cx="1066800" cy="1071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3054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88640"/>
            <a:ext cx="8713048" cy="6001643"/>
          </a:xfrm>
          <a:prstGeom prst="rect">
            <a:avLst/>
          </a:prstGeom>
        </p:spPr>
        <p:txBody>
          <a:bodyPr wrap="square">
            <a:spAutoFit/>
          </a:bodyPr>
          <a:lstStyle/>
          <a:p>
            <a:pPr indent="715963" algn="just" fontAlgn="base"/>
            <a:endParaRPr lang="ru-RU" sz="2800" b="1" dirty="0" smtClean="0">
              <a:solidFill>
                <a:srgbClr val="7030A0"/>
              </a:solidFill>
            </a:endParaRPr>
          </a:p>
          <a:p>
            <a:pPr indent="715963" algn="just" fontAlgn="base"/>
            <a:r>
              <a:rPr lang="ru-RU" sz="2800" b="1" dirty="0" smtClean="0">
                <a:solidFill>
                  <a:srgbClr val="7030A0"/>
                </a:solidFill>
              </a:rPr>
              <a:t>Офіс </a:t>
            </a:r>
            <a:r>
              <a:rPr lang="ru-RU" sz="2800" b="1" dirty="0">
                <a:solidFill>
                  <a:srgbClr val="7030A0"/>
                </a:solidFill>
              </a:rPr>
              <a:t>Генерального прокурора </a:t>
            </a:r>
            <a:r>
              <a:rPr lang="ru-RU" sz="2800" dirty="0">
                <a:solidFill>
                  <a:srgbClr val="002060"/>
                </a:solidFill>
                <a:latin typeface="Arial" panose="020B0604020202020204" pitchFamily="34" charset="0"/>
                <a:cs typeface="Arial" panose="020B0604020202020204" pitchFamily="34" charset="0"/>
              </a:rPr>
              <a:t>організовує та координує діяльність усіх органів прокуратури, забезпечує належне функціонування Єдиного реєстру досудових розслідувань та його ведення органами досудового розслідування, визначає єдиний порядок формування звітності про стан кримінальної протиправності і роботу прокурора з метою забезпечення ефективного виконання функцій прокуратури, а також здійснює управління об’єктами державної власності, що належать до сфери управління Офісу Генерального </a:t>
            </a:r>
            <a:r>
              <a:rPr lang="ru-RU" sz="2800" dirty="0" smtClean="0">
                <a:solidFill>
                  <a:srgbClr val="002060"/>
                </a:solidFill>
                <a:latin typeface="Arial" panose="020B0604020202020204" pitchFamily="34" charset="0"/>
                <a:cs typeface="Arial" panose="020B0604020202020204" pitchFamily="34" charset="0"/>
              </a:rPr>
              <a:t>прокурора</a:t>
            </a:r>
            <a:r>
              <a:rPr lang="uk-UA" sz="2800" dirty="0" smtClean="0">
                <a:solidFill>
                  <a:srgbClr val="002060"/>
                </a:solidFill>
                <a:latin typeface="Arial" panose="020B0604020202020204" pitchFamily="34" charset="0"/>
                <a:cs typeface="Arial" panose="020B0604020202020204" pitchFamily="34" charset="0"/>
              </a:rPr>
              <a:t>.</a:t>
            </a:r>
          </a:p>
          <a:p>
            <a:pPr indent="715963" algn="just" fontAlgn="base"/>
            <a:endParaRPr lang="uk-UA" sz="2400" dirty="0" smtClean="0">
              <a:solidFill>
                <a:srgbClr val="7030A0"/>
              </a:solidFill>
            </a:endParaRPr>
          </a:p>
          <a:p>
            <a:pPr indent="715963" algn="just" fontAlgn="base"/>
            <a:endParaRPr lang="uk-UA" sz="2400" dirty="0">
              <a:solidFill>
                <a:srgbClr val="7030A0"/>
              </a:solidFill>
            </a:endParaRPr>
          </a:p>
        </p:txBody>
      </p:sp>
    </p:spTree>
    <p:extLst>
      <p:ext uri="{BB962C8B-B14F-4D97-AF65-F5344CB8AC3E}">
        <p14:creationId xmlns:p14="http://schemas.microsoft.com/office/powerpoint/2010/main" val="3849551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79512" y="0"/>
            <a:ext cx="8784976" cy="6597352"/>
          </a:xfrm>
        </p:spPr>
        <p:txBody>
          <a:bodyPr>
            <a:normAutofit/>
          </a:bodyPr>
          <a:lstStyle/>
          <a:p>
            <a:pPr marL="0" indent="0" algn="ctr">
              <a:buNone/>
            </a:pPr>
            <a:r>
              <a:rPr lang="uk-UA" sz="3100" dirty="0" smtClean="0"/>
              <a:t>Література:</a:t>
            </a:r>
          </a:p>
          <a:p>
            <a:pPr marL="0" indent="0" algn="just">
              <a:buNone/>
            </a:pPr>
            <a:r>
              <a:rPr lang="uk-UA" b="1" dirty="0" smtClean="0">
                <a:solidFill>
                  <a:srgbClr val="C00000"/>
                </a:solidFill>
              </a:rPr>
              <a:t>1</a:t>
            </a:r>
            <a:r>
              <a:rPr lang="uk-UA" b="1" dirty="0" smtClean="0">
                <a:solidFill>
                  <a:srgbClr val="C00000"/>
                </a:solidFill>
                <a:latin typeface="Times New Roman" panose="02020603050405020304" pitchFamily="18" charset="0"/>
                <a:cs typeface="Times New Roman" panose="02020603050405020304" pitchFamily="18" charset="0"/>
              </a:rPr>
              <a:t>. </a:t>
            </a:r>
            <a:r>
              <a:rPr lang="uk-UA" sz="2000" b="1" dirty="0" smtClean="0">
                <a:solidFill>
                  <a:srgbClr val="7030A0"/>
                </a:solidFill>
                <a:latin typeface="Times New Roman" panose="02020603050405020304" pitchFamily="18" charset="0"/>
                <a:cs typeface="Times New Roman" panose="02020603050405020304" pitchFamily="18" charset="0"/>
              </a:rPr>
              <a:t>Конституція України: Закон України 28 черв. 1996 р. № 254к/96-ВР. </a:t>
            </a:r>
            <a:r>
              <a:rPr lang="uk-UA" sz="2000" b="1" i="1" dirty="0" smtClean="0">
                <a:solidFill>
                  <a:srgbClr val="7030A0"/>
                </a:solidFill>
                <a:latin typeface="Times New Roman" panose="02020603050405020304" pitchFamily="18" charset="0"/>
                <a:cs typeface="Times New Roman" panose="02020603050405020304" pitchFamily="18" charset="0"/>
              </a:rPr>
              <a:t>Верховна Рада України</a:t>
            </a:r>
            <a:r>
              <a:rPr lang="uk-UA" sz="2000" b="1" dirty="0" smtClean="0">
                <a:solidFill>
                  <a:srgbClr val="7030A0"/>
                </a:solidFill>
                <a:latin typeface="Times New Roman" panose="02020603050405020304" pitchFamily="18" charset="0"/>
                <a:cs typeface="Times New Roman" panose="02020603050405020304" pitchFamily="18" charset="0"/>
              </a:rPr>
              <a:t>. URL: </a:t>
            </a:r>
            <a:r>
              <a:rPr lang="uk-UA" sz="2000" b="1" u="sng" dirty="0" smtClean="0">
                <a:solidFill>
                  <a:srgbClr val="7030A0"/>
                </a:solidFill>
                <a:latin typeface="Times New Roman" panose="02020603050405020304" pitchFamily="18" charset="0"/>
                <a:cs typeface="Times New Roman" panose="02020603050405020304" pitchFamily="18" charset="0"/>
                <a:hlinkClick r:id="rId2"/>
              </a:rPr>
              <a:t>http://zakon.rada.gov.ua/laws/show/254%D0%BA/96-%D0%B2%D1%80</a:t>
            </a:r>
            <a:r>
              <a:rPr lang="uk-UA" sz="2000" b="1" dirty="0" smtClean="0">
                <a:solidFill>
                  <a:srgbClr val="7030A0"/>
                </a:solidFill>
                <a:latin typeface="Times New Roman" panose="02020603050405020304" pitchFamily="18" charset="0"/>
                <a:cs typeface="Times New Roman" panose="02020603050405020304" pitchFamily="18" charset="0"/>
              </a:rPr>
              <a:t>.</a:t>
            </a:r>
          </a:p>
          <a:p>
            <a:pPr marL="0" indent="0" algn="just">
              <a:buNone/>
            </a:pPr>
            <a:r>
              <a:rPr lang="uk-UA" b="1" dirty="0" smtClean="0">
                <a:solidFill>
                  <a:srgbClr val="C00000"/>
                </a:solidFill>
                <a:latin typeface="Times New Roman" panose="02020603050405020304" pitchFamily="18" charset="0"/>
                <a:cs typeface="Times New Roman" panose="02020603050405020304" pitchFamily="18" charset="0"/>
              </a:rPr>
              <a:t>2. </a:t>
            </a:r>
            <a:r>
              <a:rPr lang="uk-UA" sz="2000" b="1" dirty="0" smtClean="0">
                <a:solidFill>
                  <a:srgbClr val="7030A0"/>
                </a:solidFill>
                <a:latin typeface="Times New Roman" panose="02020603050405020304" pitchFamily="18" charset="0"/>
                <a:cs typeface="Times New Roman" panose="02020603050405020304" pitchFamily="18" charset="0"/>
              </a:rPr>
              <a:t>Кримінальний процесуальний кодекс України : чинне законодавство зі змінами та </a:t>
            </a:r>
            <a:r>
              <a:rPr lang="uk-UA" sz="2000" b="1" dirty="0" err="1" smtClean="0">
                <a:solidFill>
                  <a:srgbClr val="7030A0"/>
                </a:solidFill>
                <a:latin typeface="Times New Roman" panose="02020603050405020304" pitchFamily="18" charset="0"/>
                <a:cs typeface="Times New Roman" panose="02020603050405020304" pitchFamily="18" charset="0"/>
              </a:rPr>
              <a:t>допов</a:t>
            </a:r>
            <a:r>
              <a:rPr lang="uk-UA" sz="2000" b="1" dirty="0" smtClean="0">
                <a:solidFill>
                  <a:srgbClr val="7030A0"/>
                </a:solidFill>
                <a:latin typeface="Times New Roman" panose="02020603050405020304" pitchFamily="18" charset="0"/>
                <a:cs typeface="Times New Roman" panose="02020603050405020304" pitchFamily="18" charset="0"/>
              </a:rPr>
              <a:t>. станом на 19 </a:t>
            </a:r>
            <a:r>
              <a:rPr lang="uk-UA" sz="2000" b="1" dirty="0" err="1" smtClean="0">
                <a:solidFill>
                  <a:srgbClr val="7030A0"/>
                </a:solidFill>
                <a:latin typeface="Times New Roman" panose="02020603050405020304" pitchFamily="18" charset="0"/>
                <a:cs typeface="Times New Roman" panose="02020603050405020304" pitchFamily="18" charset="0"/>
              </a:rPr>
              <a:t>лют</a:t>
            </a:r>
            <a:r>
              <a:rPr lang="uk-UA" sz="2000" b="1" dirty="0" smtClean="0">
                <a:solidFill>
                  <a:srgbClr val="7030A0"/>
                </a:solidFill>
                <a:latin typeface="Times New Roman" panose="02020603050405020304" pitchFamily="18" charset="0"/>
                <a:cs typeface="Times New Roman" panose="02020603050405020304" pitchFamily="18" charset="0"/>
              </a:rPr>
              <a:t>. 2021 р. К.: ПАЛИВОДА А.В</a:t>
            </a:r>
            <a:r>
              <a:rPr lang="uk-UA" sz="2000" b="1" smtClean="0">
                <a:solidFill>
                  <a:srgbClr val="7030A0"/>
                </a:solidFill>
                <a:latin typeface="Times New Roman" panose="02020603050405020304" pitchFamily="18" charset="0"/>
                <a:cs typeface="Times New Roman" panose="02020603050405020304" pitchFamily="18" charset="0"/>
              </a:rPr>
              <a:t>., 2021.     452 </a:t>
            </a:r>
            <a:r>
              <a:rPr lang="uk-UA" sz="2000" b="1" dirty="0" smtClean="0">
                <a:solidFill>
                  <a:srgbClr val="7030A0"/>
                </a:solidFill>
                <a:latin typeface="Times New Roman" panose="02020603050405020304" pitchFamily="18" charset="0"/>
                <a:cs typeface="Times New Roman" panose="02020603050405020304" pitchFamily="18" charset="0"/>
              </a:rPr>
              <a:t>с.</a:t>
            </a:r>
            <a:endParaRPr lang="ru-RU" sz="2000" b="1" dirty="0" smtClean="0">
              <a:solidFill>
                <a:srgbClr val="7030A0"/>
              </a:solidFill>
              <a:latin typeface="Times New Roman" panose="02020603050405020304" pitchFamily="18" charset="0"/>
              <a:cs typeface="Times New Roman" panose="02020603050405020304" pitchFamily="18" charset="0"/>
            </a:endParaRPr>
          </a:p>
          <a:p>
            <a:pPr marL="0" indent="0" algn="just">
              <a:buNone/>
            </a:pPr>
            <a:r>
              <a:rPr lang="uk-UA" b="1" dirty="0" smtClean="0">
                <a:solidFill>
                  <a:srgbClr val="C00000"/>
                </a:solidFill>
                <a:latin typeface="Times New Roman" panose="02020603050405020304" pitchFamily="18" charset="0"/>
                <a:cs typeface="Times New Roman" panose="02020603050405020304" pitchFamily="18" charset="0"/>
              </a:rPr>
              <a:t>3. </a:t>
            </a:r>
            <a:r>
              <a:rPr lang="uk-UA" sz="2000" b="1" dirty="0" smtClean="0">
                <a:solidFill>
                  <a:srgbClr val="7030A0"/>
                </a:solidFill>
                <a:latin typeface="Times New Roman" panose="02020603050405020304" pitchFamily="18" charset="0"/>
                <a:cs typeface="Times New Roman" panose="02020603050405020304" pitchFamily="18" charset="0"/>
              </a:rPr>
              <a:t>Про </a:t>
            </a:r>
            <a:r>
              <a:rPr lang="uk-UA" sz="2000" b="1" dirty="0">
                <a:solidFill>
                  <a:srgbClr val="7030A0"/>
                </a:solidFill>
                <a:latin typeface="Times New Roman" panose="02020603050405020304" pitchFamily="18" charset="0"/>
                <a:cs typeface="Times New Roman" panose="02020603050405020304" pitchFamily="18" charset="0"/>
              </a:rPr>
              <a:t>прокуратуру: Закон України від 14 </a:t>
            </a:r>
            <a:r>
              <a:rPr lang="uk-UA" sz="2000" b="1" dirty="0" err="1">
                <a:solidFill>
                  <a:srgbClr val="7030A0"/>
                </a:solidFill>
                <a:latin typeface="Times New Roman" panose="02020603050405020304" pitchFamily="18" charset="0"/>
                <a:cs typeface="Times New Roman" panose="02020603050405020304" pitchFamily="18" charset="0"/>
              </a:rPr>
              <a:t>жовт</a:t>
            </a:r>
            <a:r>
              <a:rPr lang="uk-UA" sz="2000" b="1" dirty="0">
                <a:solidFill>
                  <a:srgbClr val="7030A0"/>
                </a:solidFill>
                <a:latin typeface="Times New Roman" panose="02020603050405020304" pitchFamily="18" charset="0"/>
                <a:cs typeface="Times New Roman" panose="02020603050405020304" pitchFamily="18" charset="0"/>
              </a:rPr>
              <a:t>. 2014 р. № </a:t>
            </a:r>
            <a:r>
              <a:rPr lang="uk-UA" sz="2000" b="1" dirty="0" smtClean="0">
                <a:solidFill>
                  <a:srgbClr val="7030A0"/>
                </a:solidFill>
                <a:latin typeface="Times New Roman" panose="02020603050405020304" pitchFamily="18" charset="0"/>
                <a:cs typeface="Times New Roman" panose="02020603050405020304" pitchFamily="18" charset="0"/>
              </a:rPr>
              <a:t>1697-VII. </a:t>
            </a:r>
            <a:r>
              <a:rPr lang="uk-UA" sz="2000" b="1" i="1" dirty="0" smtClean="0">
                <a:solidFill>
                  <a:srgbClr val="7030A0"/>
                </a:solidFill>
                <a:latin typeface="Times New Roman" panose="02020603050405020304" pitchFamily="18" charset="0"/>
                <a:cs typeface="Times New Roman" panose="02020603050405020304" pitchFamily="18" charset="0"/>
              </a:rPr>
              <a:t>Верховна </a:t>
            </a:r>
            <a:r>
              <a:rPr lang="uk-UA" sz="2000" b="1" i="1" dirty="0">
                <a:solidFill>
                  <a:srgbClr val="7030A0"/>
                </a:solidFill>
                <a:latin typeface="Times New Roman" panose="02020603050405020304" pitchFamily="18" charset="0"/>
                <a:cs typeface="Times New Roman" panose="02020603050405020304" pitchFamily="18" charset="0"/>
              </a:rPr>
              <a:t>Рада України. </a:t>
            </a:r>
            <a:r>
              <a:rPr lang="en-US" sz="2000" b="1" dirty="0">
                <a:solidFill>
                  <a:srgbClr val="7030A0"/>
                </a:solidFill>
                <a:latin typeface="Times New Roman" panose="02020603050405020304" pitchFamily="18" charset="0"/>
                <a:cs typeface="Times New Roman" panose="02020603050405020304" pitchFamily="18" charset="0"/>
              </a:rPr>
              <a:t>URL</a:t>
            </a:r>
            <a:r>
              <a:rPr lang="uk-UA" sz="2000" b="1" dirty="0">
                <a:solidFill>
                  <a:srgbClr val="7030A0"/>
                </a:solidFill>
                <a:latin typeface="Times New Roman" panose="02020603050405020304" pitchFamily="18" charset="0"/>
                <a:cs typeface="Times New Roman" panose="02020603050405020304" pitchFamily="18" charset="0"/>
              </a:rPr>
              <a:t>: </a:t>
            </a:r>
            <a:r>
              <a:rPr lang="uk-UA" sz="2000" b="1" u="sng" dirty="0">
                <a:solidFill>
                  <a:srgbClr val="7030A0"/>
                </a:solidFill>
                <a:latin typeface="Times New Roman" panose="02020603050405020304" pitchFamily="18" charset="0"/>
                <a:cs typeface="Times New Roman" panose="02020603050405020304" pitchFamily="18" charset="0"/>
                <a:hlinkClick r:id="rId3"/>
              </a:rPr>
              <a:t>http://zakon.rada.gov.ua/laws/show/1697-18</a:t>
            </a:r>
            <a:r>
              <a:rPr lang="uk-UA" sz="2000" b="1" u="sng" dirty="0" smtClean="0">
                <a:solidFill>
                  <a:srgbClr val="7030A0"/>
                </a:solidFill>
                <a:latin typeface="Times New Roman" panose="02020603050405020304" pitchFamily="18" charset="0"/>
                <a:cs typeface="Times New Roman" panose="02020603050405020304" pitchFamily="18" charset="0"/>
              </a:rPr>
              <a:t>.</a:t>
            </a:r>
          </a:p>
          <a:p>
            <a:pPr marL="0" indent="0" algn="just">
              <a:buNone/>
            </a:pPr>
            <a:r>
              <a:rPr lang="uk-UA" b="1" dirty="0" smtClean="0">
                <a:solidFill>
                  <a:srgbClr val="C00000"/>
                </a:solidFill>
                <a:latin typeface="Times New Roman" pitchFamily="18" charset="0"/>
                <a:cs typeface="Times New Roman" pitchFamily="18" charset="0"/>
              </a:rPr>
              <a:t>4</a:t>
            </a:r>
            <a:r>
              <a:rPr lang="uk-UA" sz="2000" b="1" dirty="0" smtClean="0">
                <a:solidFill>
                  <a:srgbClr val="C00000"/>
                </a:solidFill>
                <a:latin typeface="Times New Roman" pitchFamily="18" charset="0"/>
                <a:cs typeface="Times New Roman" pitchFamily="18" charset="0"/>
              </a:rPr>
              <a:t>.</a:t>
            </a:r>
            <a:r>
              <a:rPr lang="uk-UA" sz="2000" b="1" dirty="0" smtClean="0">
                <a:solidFill>
                  <a:srgbClr val="7030A0"/>
                </a:solidFill>
                <a:latin typeface="Times New Roman" pitchFamily="18" charset="0"/>
                <a:cs typeface="Times New Roman" pitchFamily="18" charset="0"/>
              </a:rPr>
              <a:t>Організація </a:t>
            </a:r>
            <a:r>
              <a:rPr lang="uk-UA" sz="2000" b="1" dirty="0">
                <a:solidFill>
                  <a:srgbClr val="7030A0"/>
                </a:solidFill>
                <a:latin typeface="Times New Roman" pitchFamily="18" charset="0"/>
                <a:cs typeface="Times New Roman" pitchFamily="18" charset="0"/>
              </a:rPr>
              <a:t>судових та правоохоронних органів: підручник. / </a:t>
            </a:r>
            <a:r>
              <a:rPr lang="uk-UA" sz="2000" b="1" dirty="0" smtClean="0">
                <a:solidFill>
                  <a:srgbClr val="7030A0"/>
                </a:solidFill>
                <a:latin typeface="Times New Roman" pitchFamily="18" charset="0"/>
                <a:cs typeface="Times New Roman" pitchFamily="18" charset="0"/>
              </a:rPr>
              <a:t>                         І</a:t>
            </a:r>
            <a:r>
              <a:rPr lang="uk-UA" sz="2000" b="1" dirty="0">
                <a:solidFill>
                  <a:srgbClr val="7030A0"/>
                </a:solidFill>
                <a:latin typeface="Times New Roman" pitchFamily="18" charset="0"/>
                <a:cs typeface="Times New Roman" pitchFamily="18" charset="0"/>
              </a:rPr>
              <a:t>. Є. </a:t>
            </a:r>
            <a:r>
              <a:rPr lang="uk-UA" sz="2000" b="1" dirty="0" err="1">
                <a:solidFill>
                  <a:srgbClr val="7030A0"/>
                </a:solidFill>
                <a:latin typeface="Times New Roman" pitchFamily="18" charset="0"/>
                <a:cs typeface="Times New Roman" pitchFamily="18" charset="0"/>
              </a:rPr>
              <a:t>Марочкін</a:t>
            </a:r>
            <a:r>
              <a:rPr lang="uk-UA" sz="2000" b="1" dirty="0">
                <a:solidFill>
                  <a:srgbClr val="7030A0"/>
                </a:solidFill>
                <a:latin typeface="Times New Roman" pitchFamily="18" charset="0"/>
                <a:cs typeface="Times New Roman" pitchFamily="18" charset="0"/>
              </a:rPr>
              <a:t>, Л. М. Москвич, П. М. </a:t>
            </a:r>
            <a:r>
              <a:rPr lang="uk-UA" sz="2000" b="1" dirty="0" err="1">
                <a:solidFill>
                  <a:srgbClr val="7030A0"/>
                </a:solidFill>
                <a:latin typeface="Times New Roman" pitchFamily="18" charset="0"/>
                <a:cs typeface="Times New Roman" pitchFamily="18" charset="0"/>
              </a:rPr>
              <a:t>Каркач</a:t>
            </a:r>
            <a:r>
              <a:rPr lang="uk-UA" sz="2000" b="1" dirty="0">
                <a:solidFill>
                  <a:srgbClr val="7030A0"/>
                </a:solidFill>
                <a:latin typeface="Times New Roman" pitchFamily="18" charset="0"/>
                <a:cs typeface="Times New Roman" pitchFamily="18" charset="0"/>
              </a:rPr>
              <a:t> та ін.; за ред. </a:t>
            </a:r>
            <a:r>
              <a:rPr lang="uk-UA" sz="2000" b="1" dirty="0" smtClean="0">
                <a:solidFill>
                  <a:srgbClr val="7030A0"/>
                </a:solidFill>
                <a:latin typeface="Times New Roman" pitchFamily="18" charset="0"/>
                <a:cs typeface="Times New Roman" pitchFamily="18" charset="0"/>
              </a:rPr>
              <a:t>                            І</a:t>
            </a:r>
            <a:r>
              <a:rPr lang="uk-UA" sz="2000" b="1" dirty="0">
                <a:solidFill>
                  <a:srgbClr val="7030A0"/>
                </a:solidFill>
                <a:latin typeface="Times New Roman" pitchFamily="18" charset="0"/>
                <a:cs typeface="Times New Roman" pitchFamily="18" charset="0"/>
              </a:rPr>
              <a:t>. Є. </a:t>
            </a:r>
            <a:r>
              <a:rPr lang="uk-UA" sz="2000" b="1" dirty="0" err="1">
                <a:solidFill>
                  <a:srgbClr val="7030A0"/>
                </a:solidFill>
                <a:latin typeface="Times New Roman" pitchFamily="18" charset="0"/>
                <a:cs typeface="Times New Roman" pitchFamily="18" charset="0"/>
              </a:rPr>
              <a:t>Марочкіна</a:t>
            </a:r>
            <a:r>
              <a:rPr lang="uk-UA" sz="2000" b="1" dirty="0">
                <a:solidFill>
                  <a:srgbClr val="7030A0"/>
                </a:solidFill>
                <a:latin typeface="Times New Roman" pitchFamily="18" charset="0"/>
                <a:cs typeface="Times New Roman" pitchFamily="18" charset="0"/>
              </a:rPr>
              <a:t>. </a:t>
            </a:r>
            <a:r>
              <a:rPr lang="uk-UA" sz="2000" b="1" dirty="0" smtClean="0">
                <a:solidFill>
                  <a:srgbClr val="7030A0"/>
                </a:solidFill>
                <a:latin typeface="Times New Roman" pitchFamily="18" charset="0"/>
                <a:cs typeface="Times New Roman" pitchFamily="18" charset="0"/>
              </a:rPr>
              <a:t>Х</a:t>
            </a:r>
            <a:r>
              <a:rPr lang="uk-UA" sz="2000" b="1" dirty="0">
                <a:solidFill>
                  <a:srgbClr val="7030A0"/>
                </a:solidFill>
                <a:latin typeface="Times New Roman" pitchFamily="18" charset="0"/>
                <a:cs typeface="Times New Roman" pitchFamily="18" charset="0"/>
              </a:rPr>
              <a:t>.: Право, 2014.  </a:t>
            </a:r>
            <a:r>
              <a:rPr lang="uk-UA" sz="2000" b="1" dirty="0" smtClean="0">
                <a:solidFill>
                  <a:srgbClr val="7030A0"/>
                </a:solidFill>
                <a:latin typeface="Times New Roman" pitchFamily="18" charset="0"/>
                <a:cs typeface="Times New Roman" pitchFamily="18" charset="0"/>
              </a:rPr>
              <a:t>448 </a:t>
            </a:r>
            <a:r>
              <a:rPr lang="uk-UA" sz="2000" b="1" dirty="0">
                <a:solidFill>
                  <a:srgbClr val="7030A0"/>
                </a:solidFill>
                <a:latin typeface="Times New Roman" pitchFamily="18" charset="0"/>
                <a:cs typeface="Times New Roman" pitchFamily="18" charset="0"/>
              </a:rPr>
              <a:t>с</a:t>
            </a:r>
            <a:r>
              <a:rPr lang="uk-UA" sz="2000" b="1" dirty="0" smtClean="0">
                <a:solidFill>
                  <a:srgbClr val="7030A0"/>
                </a:solidFill>
                <a:latin typeface="Times New Roman" pitchFamily="18" charset="0"/>
                <a:cs typeface="Times New Roman" pitchFamily="18" charset="0"/>
              </a:rPr>
              <a:t>.</a:t>
            </a:r>
          </a:p>
          <a:p>
            <a:pPr marL="0" indent="0" algn="just">
              <a:buNone/>
            </a:pPr>
            <a:r>
              <a:rPr lang="uk-UA" b="1" dirty="0" smtClean="0">
                <a:solidFill>
                  <a:srgbClr val="C00000"/>
                </a:solidFill>
                <a:latin typeface="Times New Roman" pitchFamily="18" charset="0"/>
                <a:cs typeface="Times New Roman" pitchFamily="18" charset="0"/>
              </a:rPr>
              <a:t>5. </a:t>
            </a:r>
            <a:r>
              <a:rPr lang="uk-UA" sz="2000" b="1" dirty="0" smtClean="0">
                <a:solidFill>
                  <a:srgbClr val="7030A0"/>
                </a:solidFill>
                <a:latin typeface="Times New Roman" pitchFamily="18" charset="0"/>
                <a:cs typeface="Times New Roman" pitchFamily="18" charset="0"/>
              </a:rPr>
              <a:t>Судові </a:t>
            </a:r>
            <a:r>
              <a:rPr lang="uk-UA" sz="2000" b="1" dirty="0">
                <a:solidFill>
                  <a:srgbClr val="7030A0"/>
                </a:solidFill>
                <a:latin typeface="Times New Roman" panose="02020603050405020304" pitchFamily="18" charset="0"/>
                <a:cs typeface="Times New Roman" panose="02020603050405020304" pitchFamily="18" charset="0"/>
              </a:rPr>
              <a:t>та правоохоронні органи України. (</a:t>
            </a:r>
            <a:r>
              <a:rPr lang="uk-UA" sz="2000" b="1" dirty="0" err="1">
                <a:solidFill>
                  <a:srgbClr val="7030A0"/>
                </a:solidFill>
                <a:latin typeface="Times New Roman" panose="02020603050405020304" pitchFamily="18" charset="0"/>
                <a:cs typeface="Times New Roman" panose="02020603050405020304" pitchFamily="18" charset="0"/>
              </a:rPr>
              <a:t>авт</a:t>
            </a:r>
            <a:r>
              <a:rPr lang="uk-UA" sz="2000" b="1" dirty="0">
                <a:solidFill>
                  <a:srgbClr val="7030A0"/>
                </a:solidFill>
                <a:latin typeface="Times New Roman" panose="02020603050405020304" pitchFamily="18" charset="0"/>
                <a:cs typeface="Times New Roman" panose="02020603050405020304" pitchFamily="18" charset="0"/>
              </a:rPr>
              <a:t>. </a:t>
            </a:r>
            <a:r>
              <a:rPr lang="uk-UA" sz="2000" b="1" dirty="0" err="1">
                <a:solidFill>
                  <a:srgbClr val="7030A0"/>
                </a:solidFill>
                <a:latin typeface="Times New Roman" panose="02020603050405020304" pitchFamily="18" charset="0"/>
                <a:cs typeface="Times New Roman" panose="02020603050405020304" pitchFamily="18" charset="0"/>
              </a:rPr>
              <a:t>Симчук</a:t>
            </a:r>
            <a:r>
              <a:rPr lang="uk-UA" sz="2000" b="1" dirty="0">
                <a:solidFill>
                  <a:srgbClr val="7030A0"/>
                </a:solidFill>
                <a:latin typeface="Times New Roman" panose="02020603050405020304" pitchFamily="18" charset="0"/>
                <a:cs typeface="Times New Roman" panose="02020603050405020304" pitchFamily="18" charset="0"/>
              </a:rPr>
              <a:t> А</a:t>
            </a:r>
            <a:r>
              <a:rPr lang="uk-UA" sz="2000" b="1" dirty="0" smtClean="0">
                <a:solidFill>
                  <a:srgbClr val="7030A0"/>
                </a:solidFill>
                <a:latin typeface="Times New Roman" panose="02020603050405020304" pitchFamily="18" charset="0"/>
                <a:cs typeface="Times New Roman" panose="02020603050405020304" pitchFamily="18" charset="0"/>
              </a:rPr>
              <a:t>. С</a:t>
            </a:r>
            <a:r>
              <a:rPr lang="uk-UA" sz="2000" b="1" dirty="0">
                <a:solidFill>
                  <a:srgbClr val="7030A0"/>
                </a:solidFill>
                <a:latin typeface="Times New Roman" panose="02020603050405020304" pitchFamily="18" charset="0"/>
                <a:cs typeface="Times New Roman" panose="02020603050405020304" pitchFamily="18" charset="0"/>
              </a:rPr>
              <a:t>., </a:t>
            </a:r>
            <a:r>
              <a:rPr lang="uk-UA" sz="2000" b="1" dirty="0" smtClean="0">
                <a:solidFill>
                  <a:srgbClr val="7030A0"/>
                </a:solidFill>
                <a:latin typeface="Times New Roman" panose="02020603050405020304" pitchFamily="18" charset="0"/>
                <a:cs typeface="Times New Roman" panose="02020603050405020304" pitchFamily="18" charset="0"/>
              </a:rPr>
              <a:t>      Степанова </a:t>
            </a:r>
            <a:r>
              <a:rPr lang="uk-UA" sz="2000" b="1" dirty="0">
                <a:solidFill>
                  <a:srgbClr val="7030A0"/>
                </a:solidFill>
                <a:latin typeface="Times New Roman" panose="02020603050405020304" pitchFamily="18" charset="0"/>
                <a:cs typeface="Times New Roman" panose="02020603050405020304" pitchFamily="18" charset="0"/>
              </a:rPr>
              <a:t>Г</a:t>
            </a:r>
            <a:r>
              <a:rPr lang="uk-UA" sz="2000" b="1" dirty="0" smtClean="0">
                <a:solidFill>
                  <a:srgbClr val="7030A0"/>
                </a:solidFill>
                <a:latin typeface="Times New Roman" panose="02020603050405020304" pitchFamily="18" charset="0"/>
                <a:cs typeface="Times New Roman" panose="02020603050405020304" pitchFamily="18" charset="0"/>
              </a:rPr>
              <a:t>. М</a:t>
            </a:r>
            <a:r>
              <a:rPr lang="uk-UA" sz="2000" b="1" dirty="0">
                <a:solidFill>
                  <a:srgbClr val="7030A0"/>
                </a:solidFill>
                <a:latin typeface="Times New Roman" panose="02020603050405020304" pitchFamily="18" charset="0"/>
                <a:cs typeface="Times New Roman" panose="02020603050405020304" pitchFamily="18" charset="0"/>
              </a:rPr>
              <a:t>., Кулик М</a:t>
            </a:r>
            <a:r>
              <a:rPr lang="uk-UA" sz="2000" b="1" dirty="0" smtClean="0">
                <a:solidFill>
                  <a:srgbClr val="7030A0"/>
                </a:solidFill>
                <a:latin typeface="Times New Roman" panose="02020603050405020304" pitchFamily="18" charset="0"/>
                <a:cs typeface="Times New Roman" panose="02020603050405020304" pitchFamily="18" charset="0"/>
              </a:rPr>
              <a:t>. Й</a:t>
            </a:r>
            <a:r>
              <a:rPr lang="uk-UA" sz="2000" b="1" dirty="0">
                <a:solidFill>
                  <a:srgbClr val="7030A0"/>
                </a:solidFill>
                <a:latin typeface="Times New Roman" panose="02020603050405020304" pitchFamily="18" charset="0"/>
                <a:cs typeface="Times New Roman" panose="02020603050405020304" pitchFamily="18" charset="0"/>
              </a:rPr>
              <a:t>., Моргун Н</a:t>
            </a:r>
            <a:r>
              <a:rPr lang="uk-UA" sz="2000" b="1" dirty="0" smtClean="0">
                <a:solidFill>
                  <a:srgbClr val="7030A0"/>
                </a:solidFill>
                <a:latin typeface="Times New Roman" panose="02020603050405020304" pitchFamily="18" charset="0"/>
                <a:cs typeface="Times New Roman" panose="02020603050405020304" pitchFamily="18" charset="0"/>
              </a:rPr>
              <a:t>. С</a:t>
            </a:r>
            <a:r>
              <a:rPr lang="uk-UA" sz="2000" b="1" dirty="0">
                <a:solidFill>
                  <a:srgbClr val="7030A0"/>
                </a:solidFill>
                <a:latin typeface="Times New Roman" panose="02020603050405020304" pitchFamily="18" charset="0"/>
                <a:cs typeface="Times New Roman" panose="02020603050405020304" pitchFamily="18" charset="0"/>
              </a:rPr>
              <a:t>., </a:t>
            </a:r>
            <a:r>
              <a:rPr lang="uk-UA" sz="2000" b="1" dirty="0" err="1">
                <a:solidFill>
                  <a:srgbClr val="7030A0"/>
                </a:solidFill>
                <a:latin typeface="Times New Roman" panose="02020603050405020304" pitchFamily="18" charset="0"/>
                <a:cs typeface="Times New Roman" panose="02020603050405020304" pitchFamily="18" charset="0"/>
              </a:rPr>
              <a:t>Підвисоцький</a:t>
            </a:r>
            <a:r>
              <a:rPr lang="uk-UA" sz="2000" b="1" dirty="0">
                <a:solidFill>
                  <a:srgbClr val="7030A0"/>
                </a:solidFill>
                <a:latin typeface="Times New Roman" panose="02020603050405020304" pitchFamily="18" charset="0"/>
                <a:cs typeface="Times New Roman" panose="02020603050405020304" pitchFamily="18" charset="0"/>
              </a:rPr>
              <a:t> В</a:t>
            </a:r>
            <a:r>
              <a:rPr lang="uk-UA" sz="2000" b="1" dirty="0" smtClean="0">
                <a:solidFill>
                  <a:srgbClr val="7030A0"/>
                </a:solidFill>
                <a:latin typeface="Times New Roman" panose="02020603050405020304" pitchFamily="18" charset="0"/>
                <a:cs typeface="Times New Roman" panose="02020603050405020304" pitchFamily="18" charset="0"/>
              </a:rPr>
              <a:t>. В</a:t>
            </a:r>
            <a:r>
              <a:rPr lang="uk-UA" sz="2000" b="1" dirty="0">
                <a:solidFill>
                  <a:srgbClr val="7030A0"/>
                </a:solidFill>
                <a:latin typeface="Times New Roman" panose="02020603050405020304" pitchFamily="18" charset="0"/>
                <a:cs typeface="Times New Roman" panose="02020603050405020304" pitchFamily="18" charset="0"/>
              </a:rPr>
              <a:t>.) К. </a:t>
            </a:r>
            <a:r>
              <a:rPr lang="uk-UA" sz="2000" b="1" dirty="0" err="1">
                <a:solidFill>
                  <a:srgbClr val="7030A0"/>
                </a:solidFill>
                <a:latin typeface="Times New Roman" panose="02020603050405020304" pitchFamily="18" charset="0"/>
                <a:cs typeface="Times New Roman" panose="02020603050405020304" pitchFamily="18" charset="0"/>
              </a:rPr>
              <a:t>Нац</a:t>
            </a:r>
            <a:r>
              <a:rPr lang="uk-UA" sz="2000" b="1" dirty="0">
                <a:solidFill>
                  <a:srgbClr val="7030A0"/>
                </a:solidFill>
                <a:latin typeface="Times New Roman" panose="02020603050405020304" pitchFamily="18" charset="0"/>
                <a:cs typeface="Times New Roman" panose="02020603050405020304" pitchFamily="18" charset="0"/>
              </a:rPr>
              <a:t>. акад. </a:t>
            </a:r>
            <a:r>
              <a:rPr lang="uk-UA" sz="2000" b="1" dirty="0" err="1">
                <a:solidFill>
                  <a:srgbClr val="7030A0"/>
                </a:solidFill>
                <a:latin typeface="Times New Roman" panose="02020603050405020304" pitchFamily="18" charset="0"/>
                <a:cs typeface="Times New Roman" panose="02020603050405020304" pitchFamily="18" charset="0"/>
              </a:rPr>
              <a:t>внутр</a:t>
            </a:r>
            <a:r>
              <a:rPr lang="uk-UA" sz="2000" b="1" dirty="0">
                <a:solidFill>
                  <a:srgbClr val="7030A0"/>
                </a:solidFill>
                <a:latin typeface="Times New Roman" panose="02020603050405020304" pitchFamily="18" charset="0"/>
                <a:cs typeface="Times New Roman" panose="02020603050405020304" pitchFamily="18" charset="0"/>
              </a:rPr>
              <a:t>. справ, 2019. Національна академія внутрішніх справ. </a:t>
            </a:r>
            <a:r>
              <a:rPr lang="en-US" sz="2000" b="1" dirty="0">
                <a:solidFill>
                  <a:srgbClr val="7030A0"/>
                </a:solidFill>
                <a:latin typeface="Times New Roman" panose="02020603050405020304" pitchFamily="18" charset="0"/>
                <a:cs typeface="Times New Roman" panose="02020603050405020304" pitchFamily="18" charset="0"/>
              </a:rPr>
              <a:t>URL</a:t>
            </a:r>
            <a:r>
              <a:rPr lang="uk-UA" sz="2000" b="1" dirty="0">
                <a:solidFill>
                  <a:srgbClr val="7030A0"/>
                </a:solidFill>
                <a:latin typeface="Times New Roman" panose="02020603050405020304" pitchFamily="18" charset="0"/>
                <a:cs typeface="Times New Roman" panose="02020603050405020304" pitchFamily="18" charset="0"/>
              </a:rPr>
              <a:t>: </a:t>
            </a:r>
            <a:r>
              <a:rPr lang="uk-UA" sz="2000" b="1" u="sng" dirty="0">
                <a:solidFill>
                  <a:srgbClr val="7030A0"/>
                </a:solidFill>
                <a:latin typeface="Times New Roman" panose="02020603050405020304" pitchFamily="18" charset="0"/>
                <a:cs typeface="Times New Roman" panose="02020603050405020304" pitchFamily="18" charset="0"/>
                <a:hlinkClick r:id="rId4"/>
              </a:rPr>
              <a:t>https://arm.naiau.kiev.ua/books/spou_2019/start.html</a:t>
            </a:r>
            <a:r>
              <a:rPr lang="uk-UA" sz="2000" b="1" u="sng" dirty="0">
                <a:solidFill>
                  <a:srgbClr val="7030A0"/>
                </a:solidFill>
                <a:latin typeface="Times New Roman" panose="02020603050405020304" pitchFamily="18" charset="0"/>
                <a:cs typeface="Times New Roman" panose="02020603050405020304" pitchFamily="18" charset="0"/>
              </a:rPr>
              <a:t>.</a:t>
            </a:r>
            <a:endParaRPr lang="ru-RU" sz="2000" b="1" u="sng" dirty="0">
              <a:solidFill>
                <a:srgbClr val="7030A0"/>
              </a:solidFill>
              <a:latin typeface="Times New Roman" panose="02020603050405020304" pitchFamily="18" charset="0"/>
              <a:cs typeface="Times New Roman" panose="02020603050405020304" pitchFamily="18" charset="0"/>
            </a:endParaRPr>
          </a:p>
          <a:p>
            <a:pPr marL="0" indent="0" algn="just">
              <a:buNone/>
            </a:pPr>
            <a:endParaRPr lang="uk-UA" sz="2000" b="1" dirty="0" smtClean="0">
              <a:solidFill>
                <a:srgbClr val="7030A0"/>
              </a:solidFill>
              <a:latin typeface="Times New Roman" pitchFamily="18" charset="0"/>
              <a:cs typeface="Times New Roman" pitchFamily="18" charset="0"/>
            </a:endParaRPr>
          </a:p>
          <a:p>
            <a:pPr marL="0" indent="0" algn="just">
              <a:buNone/>
            </a:pPr>
            <a:endParaRPr lang="ru-RU" sz="2000" b="1" dirty="0">
              <a:solidFill>
                <a:srgbClr val="7030A0"/>
              </a:solidFill>
              <a:latin typeface="Times New Roman" pitchFamily="18" charset="0"/>
              <a:cs typeface="Times New Roman" pitchFamily="18" charset="0"/>
            </a:endParaRPr>
          </a:p>
          <a:p>
            <a:pPr marL="0" indent="0" algn="just">
              <a:buNone/>
            </a:pPr>
            <a:endParaRPr lang="uk-UA" sz="2000" b="1" u="sng" dirty="0" smtClean="0">
              <a:solidFill>
                <a:srgbClr val="7030A0"/>
              </a:solidFill>
              <a:latin typeface="Times New Roman" panose="02020603050405020304" pitchFamily="18" charset="0"/>
              <a:cs typeface="Times New Roman" panose="02020603050405020304" pitchFamily="18" charset="0"/>
            </a:endParaRPr>
          </a:p>
          <a:p>
            <a:pPr marL="0" indent="0" algn="just">
              <a:buNone/>
            </a:pPr>
            <a:endParaRPr lang="ru-RU" sz="2000" b="1" dirty="0" smtClean="0">
              <a:solidFill>
                <a:schemeClr val="accent6">
                  <a:lumMod val="75000"/>
                </a:schemeClr>
              </a:solidFill>
            </a:endParaRPr>
          </a:p>
          <a:p>
            <a:pPr marL="457200" indent="-457200" algn="just">
              <a:buFont typeface="+mj-lt"/>
              <a:buAutoNum type="arabicPeriod"/>
            </a:pPr>
            <a:endParaRPr lang="uk-UA" dirty="0" smtClean="0">
              <a:solidFill>
                <a:schemeClr val="accent6">
                  <a:lumMod val="75000"/>
                </a:schemeClr>
              </a:solidFill>
            </a:endParaRPr>
          </a:p>
          <a:p>
            <a:pPr marL="457200" indent="-457200" algn="just">
              <a:buFont typeface="+mj-lt"/>
              <a:buAutoNum type="arabicPeriod"/>
            </a:pPr>
            <a:endParaRPr lang="ru-RU" dirty="0">
              <a:solidFill>
                <a:schemeClr val="accent5">
                  <a:lumMod val="75000"/>
                </a:schemeClr>
              </a:solidFill>
            </a:endParaRPr>
          </a:p>
          <a:p>
            <a:pPr marL="457200" lvl="0" indent="-457200" algn="just">
              <a:buFont typeface="+mj-lt"/>
              <a:buAutoNum type="arabicPeriod"/>
            </a:pPr>
            <a:endParaRPr lang="ru-RU" sz="2000" dirty="0">
              <a:solidFill>
                <a:srgbClr val="002060"/>
              </a:solidFill>
            </a:endParaRPr>
          </a:p>
          <a:p>
            <a:endParaRPr lang="ru-RU" sz="45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332656"/>
            <a:ext cx="8424936" cy="6119624"/>
          </a:xfrm>
          <a:prstGeom prst="rect">
            <a:avLst/>
          </a:prstGeom>
        </p:spPr>
        <p:txBody>
          <a:bodyPr wrap="square">
            <a:spAutoFit/>
          </a:bodyPr>
          <a:lstStyle/>
          <a:p>
            <a:pPr indent="450215" algn="just">
              <a:lnSpc>
                <a:spcPct val="115000"/>
              </a:lnSpc>
              <a:spcAft>
                <a:spcPts val="750"/>
              </a:spcAft>
            </a:pPr>
            <a:r>
              <a:rPr lang="ru-RU" sz="2800" b="1" dirty="0">
                <a:solidFill>
                  <a:srgbClr val="7030A0"/>
                </a:solidFill>
                <a:latin typeface="Times New Roman" panose="02020603050405020304" pitchFamily="18" charset="0"/>
                <a:ea typeface="Times New Roman" panose="02020603050405020304" pitchFamily="18" charset="0"/>
              </a:rPr>
              <a:t>Офіс Генерального прокурора </a:t>
            </a:r>
            <a:r>
              <a:rPr lang="ru-RU" sz="2800" dirty="0" err="1">
                <a:solidFill>
                  <a:srgbClr val="7030A0"/>
                </a:solidFill>
                <a:latin typeface="Times New Roman" panose="02020603050405020304" pitchFamily="18" charset="0"/>
                <a:ea typeface="Times New Roman" panose="02020603050405020304" pitchFamily="18" charset="0"/>
              </a:rPr>
              <a:t>очолює</a:t>
            </a:r>
            <a:r>
              <a:rPr lang="ru-RU" sz="2800" dirty="0">
                <a:solidFill>
                  <a:srgbClr val="7030A0"/>
                </a:solidFill>
                <a:latin typeface="Times New Roman" panose="02020603050405020304" pitchFamily="18" charset="0"/>
                <a:ea typeface="Times New Roman" panose="02020603050405020304" pitchFamily="18" charset="0"/>
              </a:rPr>
              <a:t> </a:t>
            </a:r>
            <a:r>
              <a:rPr lang="ru-RU" sz="2800" b="1" dirty="0" err="1">
                <a:solidFill>
                  <a:srgbClr val="7030A0"/>
                </a:solidFill>
                <a:latin typeface="Times New Roman" panose="02020603050405020304" pitchFamily="18" charset="0"/>
                <a:ea typeface="Times New Roman" panose="02020603050405020304" pitchFamily="18" charset="0"/>
              </a:rPr>
              <a:t>Генеральний</a:t>
            </a:r>
            <a:r>
              <a:rPr lang="ru-RU" sz="2800" b="1" dirty="0">
                <a:solidFill>
                  <a:srgbClr val="7030A0"/>
                </a:solidFill>
                <a:latin typeface="Times New Roman" panose="02020603050405020304" pitchFamily="18" charset="0"/>
                <a:ea typeface="Times New Roman" panose="02020603050405020304" pitchFamily="18" charset="0"/>
              </a:rPr>
              <a:t> прокурор,</a:t>
            </a:r>
            <a:r>
              <a:rPr lang="ru-RU" sz="2800" dirty="0">
                <a:solidFill>
                  <a:srgbClr val="7030A0"/>
                </a:solidFill>
                <a:latin typeface="Times New Roman" panose="02020603050405020304" pitchFamily="18" charset="0"/>
                <a:ea typeface="Times New Roman" panose="02020603050405020304" pitchFamily="18" charset="0"/>
              </a:rPr>
              <a:t> який </a:t>
            </a:r>
            <a:r>
              <a:rPr lang="ru-RU" sz="2800" dirty="0" err="1">
                <a:solidFill>
                  <a:srgbClr val="7030A0"/>
                </a:solidFill>
                <a:latin typeface="Times New Roman" panose="02020603050405020304" pitchFamily="18" charset="0"/>
                <a:ea typeface="Times New Roman" panose="02020603050405020304" pitchFamily="18" charset="0"/>
              </a:rPr>
              <a:t>має</a:t>
            </a:r>
            <a:r>
              <a:rPr lang="ru-RU" sz="2800" dirty="0">
                <a:solidFill>
                  <a:srgbClr val="7030A0"/>
                </a:solidFill>
                <a:latin typeface="Times New Roman" panose="02020603050405020304" pitchFamily="18" charset="0"/>
                <a:ea typeface="Times New Roman" panose="02020603050405020304" pitchFamily="18" charset="0"/>
              </a:rPr>
              <a:t> </a:t>
            </a:r>
            <a:r>
              <a:rPr lang="ru-RU" sz="2800" i="1" dirty="0" err="1">
                <a:solidFill>
                  <a:srgbClr val="7030A0"/>
                </a:solidFill>
                <a:latin typeface="Times New Roman" panose="02020603050405020304" pitchFamily="18" charset="0"/>
                <a:ea typeface="Times New Roman" panose="02020603050405020304" pitchFamily="18" charset="0"/>
              </a:rPr>
              <a:t>двох</a:t>
            </a:r>
            <a:r>
              <a:rPr lang="ru-RU" sz="2800" i="1" dirty="0">
                <a:solidFill>
                  <a:srgbClr val="7030A0"/>
                </a:solidFill>
                <a:latin typeface="Times New Roman" panose="02020603050405020304" pitchFamily="18" charset="0"/>
                <a:ea typeface="Times New Roman" panose="02020603050405020304" pitchFamily="18" charset="0"/>
              </a:rPr>
              <a:t> перших </a:t>
            </a:r>
            <a:r>
              <a:rPr lang="ru-RU" sz="2800" i="1" dirty="0" err="1">
                <a:solidFill>
                  <a:srgbClr val="7030A0"/>
                </a:solidFill>
                <a:latin typeface="Times New Roman" panose="02020603050405020304" pitchFamily="18" charset="0"/>
                <a:ea typeface="Times New Roman" panose="02020603050405020304" pitchFamily="18" charset="0"/>
              </a:rPr>
              <a:t>заступників</a:t>
            </a:r>
            <a:r>
              <a:rPr lang="ru-RU" sz="2800" i="1" dirty="0">
                <a:solidFill>
                  <a:srgbClr val="7030A0"/>
                </a:solidFill>
                <a:latin typeface="Times New Roman" panose="02020603050405020304" pitchFamily="18" charset="0"/>
                <a:ea typeface="Times New Roman" panose="02020603050405020304" pitchFamily="18" charset="0"/>
              </a:rPr>
              <a:t> та </a:t>
            </a:r>
            <a:r>
              <a:rPr lang="ru-RU" sz="2800" i="1" dirty="0" err="1">
                <a:solidFill>
                  <a:srgbClr val="7030A0"/>
                </a:solidFill>
                <a:latin typeface="Times New Roman" panose="02020603050405020304" pitchFamily="18" charset="0"/>
                <a:ea typeface="Times New Roman" panose="02020603050405020304" pitchFamily="18" charset="0"/>
              </a:rPr>
              <a:t>заступників</a:t>
            </a:r>
            <a:r>
              <a:rPr lang="ru-RU" sz="2800" i="1" dirty="0">
                <a:solidFill>
                  <a:srgbClr val="7030A0"/>
                </a:solidFill>
                <a:latin typeface="Times New Roman" panose="02020603050405020304" pitchFamily="18" charset="0"/>
                <a:ea typeface="Times New Roman" panose="02020603050405020304" pitchFamily="18" charset="0"/>
              </a:rPr>
              <a:t>, а також заступника Генерального </a:t>
            </a:r>
            <a:r>
              <a:rPr lang="ru-RU" sz="2800" i="1" dirty="0" smtClean="0">
                <a:solidFill>
                  <a:srgbClr val="7030A0"/>
                </a:solidFill>
                <a:latin typeface="Times New Roman" panose="02020603050405020304" pitchFamily="18" charset="0"/>
                <a:ea typeface="Times New Roman" panose="02020603050405020304" pitchFamily="18" charset="0"/>
              </a:rPr>
              <a:t>прокурора –</a:t>
            </a:r>
            <a:r>
              <a:rPr lang="ru-RU" sz="2800" i="1" dirty="0">
                <a:solidFill>
                  <a:srgbClr val="7030A0"/>
                </a:solidFill>
                <a:latin typeface="Times New Roman" panose="02020603050405020304" pitchFamily="18" charset="0"/>
                <a:ea typeface="Times New Roman" panose="02020603050405020304" pitchFamily="18" charset="0"/>
              </a:rPr>
              <a:t> </a:t>
            </a:r>
            <a:r>
              <a:rPr lang="ru-RU" sz="2800" i="1" dirty="0" err="1" smtClean="0">
                <a:solidFill>
                  <a:srgbClr val="7030A0"/>
                </a:solidFill>
                <a:latin typeface="Times New Roman" panose="02020603050405020304" pitchFamily="18" charset="0"/>
                <a:ea typeface="Times New Roman" panose="02020603050405020304" pitchFamily="18" charset="0"/>
              </a:rPr>
              <a:t>керівника</a:t>
            </a:r>
            <a:r>
              <a:rPr lang="ru-RU" sz="2800" i="1" dirty="0" smtClean="0">
                <a:solidFill>
                  <a:srgbClr val="7030A0"/>
                </a:solidFill>
                <a:latin typeface="Times New Roman" panose="02020603050405020304" pitchFamily="18" charset="0"/>
                <a:ea typeface="Times New Roman" panose="02020603050405020304" pitchFamily="18" charset="0"/>
              </a:rPr>
              <a:t> </a:t>
            </a:r>
            <a:r>
              <a:rPr lang="ru-RU" sz="2800" i="1" dirty="0" err="1">
                <a:solidFill>
                  <a:srgbClr val="7030A0"/>
                </a:solidFill>
                <a:latin typeface="Times New Roman" panose="02020603050405020304" pitchFamily="18" charset="0"/>
                <a:ea typeface="Times New Roman" panose="02020603050405020304" pitchFamily="18" charset="0"/>
              </a:rPr>
              <a:t>Спеціалізованої</a:t>
            </a:r>
            <a:r>
              <a:rPr lang="ru-RU" sz="2800" i="1" dirty="0">
                <a:solidFill>
                  <a:srgbClr val="7030A0"/>
                </a:solidFill>
                <a:latin typeface="Times New Roman" panose="02020603050405020304" pitchFamily="18" charset="0"/>
                <a:ea typeface="Times New Roman" panose="02020603050405020304" pitchFamily="18" charset="0"/>
              </a:rPr>
              <a:t> </a:t>
            </a:r>
            <a:r>
              <a:rPr lang="ru-RU" sz="2800" i="1" dirty="0" err="1">
                <a:solidFill>
                  <a:srgbClr val="7030A0"/>
                </a:solidFill>
                <a:latin typeface="Times New Roman" panose="02020603050405020304" pitchFamily="18" charset="0"/>
                <a:ea typeface="Times New Roman" panose="02020603050405020304" pitchFamily="18" charset="0"/>
              </a:rPr>
              <a:t>антикорупційної</a:t>
            </a:r>
            <a:r>
              <a:rPr lang="ru-RU" sz="2800" i="1" dirty="0">
                <a:solidFill>
                  <a:srgbClr val="7030A0"/>
                </a:solidFill>
                <a:latin typeface="Times New Roman" panose="02020603050405020304" pitchFamily="18" charset="0"/>
                <a:ea typeface="Times New Roman" panose="02020603050405020304" pitchFamily="18" charset="0"/>
              </a:rPr>
              <a:t> прокуратури.</a:t>
            </a:r>
            <a:r>
              <a:rPr lang="uk-UA" sz="2800" i="1" dirty="0">
                <a:solidFill>
                  <a:srgbClr val="7030A0"/>
                </a:solidFill>
                <a:latin typeface="Times New Roman" panose="02020603050405020304" pitchFamily="18" charset="0"/>
                <a:ea typeface="Times New Roman" panose="02020603050405020304" pitchFamily="18" charset="0"/>
              </a:rPr>
              <a:t>   </a:t>
            </a:r>
            <a:endParaRPr lang="ru-RU" sz="2800" dirty="0">
              <a:solidFill>
                <a:srgbClr val="7030A0"/>
              </a:solidFill>
              <a:latin typeface="Times New Roman" panose="02020603050405020304" pitchFamily="18" charset="0"/>
              <a:ea typeface="Times New Roman" panose="02020603050405020304" pitchFamily="18" charset="0"/>
            </a:endParaRPr>
          </a:p>
          <a:p>
            <a:pPr indent="450850" algn="just"/>
            <a:r>
              <a:rPr lang="uk-UA" sz="2800" b="1" i="1" dirty="0">
                <a:solidFill>
                  <a:srgbClr val="7030A0"/>
                </a:solidFill>
                <a:latin typeface="Times New Roman" panose="02020603050405020304" pitchFamily="18" charset="0"/>
                <a:ea typeface="Times New Roman" panose="02020603050405020304" pitchFamily="18" charset="0"/>
              </a:rPr>
              <a:t>У структурі Офісу Генерального прокурора утворюються</a:t>
            </a:r>
            <a:r>
              <a:rPr lang="uk-UA" sz="2800" dirty="0">
                <a:solidFill>
                  <a:srgbClr val="7030A0"/>
                </a:solidFill>
                <a:latin typeface="Times New Roman" panose="02020603050405020304" pitchFamily="18" charset="0"/>
                <a:ea typeface="Times New Roman" panose="02020603050405020304" pitchFamily="18" charset="0"/>
              </a:rPr>
              <a:t> </a:t>
            </a:r>
            <a:r>
              <a:rPr lang="uk-UA" sz="2800" i="1" dirty="0">
                <a:solidFill>
                  <a:srgbClr val="7030A0"/>
                </a:solidFill>
                <a:latin typeface="Times New Roman" panose="02020603050405020304" pitchFamily="18" charset="0"/>
                <a:ea typeface="Times New Roman" panose="02020603050405020304" pitchFamily="18" charset="0"/>
              </a:rPr>
              <a:t>департаменти, управління, відділи, а також Генеральна інспекція (на правах Департаменту). Управління та відділи можуть бути самостійними або входити до складу департаменту (управління).</a:t>
            </a:r>
            <a:r>
              <a:rPr lang="uk-UA" sz="2800" dirty="0">
                <a:solidFill>
                  <a:srgbClr val="7030A0"/>
                </a:solidFill>
                <a:latin typeface="Times New Roman" panose="02020603050405020304" pitchFamily="18" charset="0"/>
                <a:ea typeface="Times New Roman" panose="02020603050405020304" pitchFamily="18" charset="0"/>
              </a:rPr>
              <a:t> Положення про самостійні структурні підрозділи Офісу Генерального прокурора затверджуються Генеральним </a:t>
            </a:r>
            <a:r>
              <a:rPr lang="uk-UA" sz="2800" dirty="0" smtClean="0">
                <a:solidFill>
                  <a:srgbClr val="7030A0"/>
                </a:solidFill>
                <a:latin typeface="Times New Roman" panose="02020603050405020304" pitchFamily="18" charset="0"/>
                <a:ea typeface="Times New Roman" panose="02020603050405020304" pitchFamily="18" charset="0"/>
              </a:rPr>
              <a:t>прокурором.</a:t>
            </a:r>
            <a:endParaRPr lang="ru-RU" sz="2800" dirty="0">
              <a:solidFill>
                <a:srgbClr val="7030A0"/>
              </a:solidFill>
            </a:endParaRPr>
          </a:p>
        </p:txBody>
      </p:sp>
    </p:spTree>
    <p:extLst>
      <p:ext uri="{BB962C8B-B14F-4D97-AF65-F5344CB8AC3E}">
        <p14:creationId xmlns:p14="http://schemas.microsoft.com/office/powerpoint/2010/main" val="1315272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784976" cy="5999591"/>
          </a:xfrm>
          <a:prstGeom prst="rect">
            <a:avLst/>
          </a:prstGeom>
        </p:spPr>
        <p:txBody>
          <a:bodyPr wrap="square">
            <a:spAutoFit/>
          </a:bodyPr>
          <a:lstStyle/>
          <a:p>
            <a:pPr indent="285750" algn="ctr">
              <a:lnSpc>
                <a:spcPct val="115000"/>
              </a:lnSpc>
              <a:spcAft>
                <a:spcPts val="750"/>
              </a:spcAft>
            </a:pPr>
            <a:r>
              <a:rPr lang="uk-UA" sz="2800" b="1" i="1" dirty="0" smtClean="0">
                <a:solidFill>
                  <a:schemeClr val="accent5">
                    <a:lumMod val="75000"/>
                  </a:schemeClr>
                </a:solidFill>
                <a:latin typeface="Times New Roman" panose="02020603050405020304" pitchFamily="18" charset="0"/>
                <a:ea typeface="Times New Roman" panose="02020603050405020304" pitchFamily="18" charset="0"/>
              </a:rPr>
              <a:t>Функції Спеціалізованої антикорупційної прокуратури</a:t>
            </a:r>
            <a:r>
              <a:rPr lang="ru-RU" sz="2800" b="1" i="1" dirty="0" smtClean="0">
                <a:solidFill>
                  <a:schemeClr val="accent5">
                    <a:lumMod val="75000"/>
                  </a:schemeClr>
                </a:solidFill>
                <a:latin typeface="Times New Roman" panose="02020603050405020304" pitchFamily="18" charset="0"/>
                <a:ea typeface="Times New Roman" panose="02020603050405020304" pitchFamily="18" charset="0"/>
              </a:rPr>
              <a:t>:</a:t>
            </a:r>
            <a:endParaRPr lang="ru-RU" sz="2800" dirty="0">
              <a:solidFill>
                <a:schemeClr val="accent5">
                  <a:lumMod val="75000"/>
                </a:schemeClr>
              </a:solidFill>
              <a:latin typeface="Times New Roman" panose="02020603050405020304" pitchFamily="18" charset="0"/>
              <a:ea typeface="Times New Roman" panose="02020603050405020304" pitchFamily="18" charset="0"/>
            </a:endParaRPr>
          </a:p>
          <a:p>
            <a:pPr indent="285750" algn="just">
              <a:lnSpc>
                <a:spcPct val="115000"/>
              </a:lnSpc>
              <a:spcAft>
                <a:spcPts val="750"/>
              </a:spcAft>
            </a:pPr>
            <a:r>
              <a:rPr lang="uk-UA" sz="2400" dirty="0" smtClean="0">
                <a:solidFill>
                  <a:schemeClr val="accent3">
                    <a:lumMod val="75000"/>
                  </a:schemeClr>
                </a:solidFill>
                <a:latin typeface="Times New Roman" panose="02020603050405020304" pitchFamily="18" charset="0"/>
                <a:ea typeface="Times New Roman" panose="02020603050405020304" pitchFamily="18" charset="0"/>
              </a:rPr>
              <a:t>1) </a:t>
            </a:r>
            <a:r>
              <a:rPr lang="uk-UA" sz="2400" dirty="0" smtClean="0">
                <a:solidFill>
                  <a:schemeClr val="accent6">
                    <a:lumMod val="75000"/>
                  </a:schemeClr>
                </a:solidFill>
                <a:latin typeface="Times New Roman" panose="02020603050405020304" pitchFamily="18" charset="0"/>
                <a:ea typeface="Times New Roman" panose="02020603050405020304" pitchFamily="18" charset="0"/>
              </a:rPr>
              <a:t>здійснення нагляду за додержанням законів під час проведення оперативно-розшукової діяльності, досудового розслідування Національним антикорупційним бюро України;</a:t>
            </a:r>
          </a:p>
          <a:p>
            <a:pPr indent="285750" algn="just">
              <a:lnSpc>
                <a:spcPct val="115000"/>
              </a:lnSpc>
              <a:spcAft>
                <a:spcPts val="750"/>
              </a:spcAft>
            </a:pPr>
            <a:r>
              <a:rPr lang="uk-UA" sz="2400" dirty="0" smtClean="0">
                <a:solidFill>
                  <a:schemeClr val="accent4">
                    <a:lumMod val="75000"/>
                  </a:schemeClr>
                </a:solidFill>
                <a:latin typeface="Times New Roman" panose="02020603050405020304" pitchFamily="18" charset="0"/>
                <a:ea typeface="Times New Roman" panose="02020603050405020304" pitchFamily="18" charset="0"/>
              </a:rPr>
              <a:t>2) </a:t>
            </a:r>
            <a:r>
              <a:rPr lang="uk-UA" sz="2400" dirty="0" smtClean="0">
                <a:solidFill>
                  <a:schemeClr val="accent6">
                    <a:lumMod val="75000"/>
                  </a:schemeClr>
                </a:solidFill>
                <a:latin typeface="Times New Roman" panose="02020603050405020304" pitchFamily="18" charset="0"/>
                <a:ea typeface="Times New Roman" panose="02020603050405020304" pitchFamily="18" charset="0"/>
              </a:rPr>
              <a:t>підтримання державного обвинувачення у відповідних провадженнях;</a:t>
            </a:r>
          </a:p>
          <a:p>
            <a:pPr indent="285750" algn="just">
              <a:lnSpc>
                <a:spcPct val="115000"/>
              </a:lnSpc>
              <a:spcAft>
                <a:spcPts val="750"/>
              </a:spcAft>
            </a:pPr>
            <a:r>
              <a:rPr lang="uk-UA" sz="2400" dirty="0" smtClean="0">
                <a:solidFill>
                  <a:schemeClr val="accent5">
                    <a:lumMod val="75000"/>
                  </a:schemeClr>
                </a:solidFill>
                <a:latin typeface="Times New Roman" panose="02020603050405020304" pitchFamily="18" charset="0"/>
                <a:ea typeface="Times New Roman" panose="02020603050405020304" pitchFamily="18" charset="0"/>
              </a:rPr>
              <a:t>3) </a:t>
            </a:r>
            <a:r>
              <a:rPr lang="uk-UA" sz="2400" dirty="0" smtClean="0">
                <a:solidFill>
                  <a:schemeClr val="accent6">
                    <a:lumMod val="75000"/>
                  </a:schemeClr>
                </a:solidFill>
                <a:latin typeface="Times New Roman" panose="02020603050405020304" pitchFamily="18" charset="0"/>
                <a:ea typeface="Times New Roman" panose="02020603050405020304" pitchFamily="18" charset="0"/>
              </a:rPr>
              <a:t>представництво інтересів громадянина або держави в суді у випадках, передбачених цим Законом і пов’язаних із корупційними або пов’язаними з корупцією правопорушеннями</a:t>
            </a:r>
            <a:r>
              <a:rPr lang="ru-RU" sz="2400" dirty="0" smtClean="0">
                <a:solidFill>
                  <a:schemeClr val="accent6">
                    <a:lumMod val="75000"/>
                  </a:schemeClr>
                </a:solidFill>
                <a:latin typeface="Times New Roman" panose="02020603050405020304" pitchFamily="18" charset="0"/>
                <a:ea typeface="Times New Roman" panose="02020603050405020304" pitchFamily="18" charset="0"/>
              </a:rPr>
              <a:t>.</a:t>
            </a:r>
            <a:endParaRPr lang="ru-RU" sz="2400" dirty="0">
              <a:solidFill>
                <a:schemeClr val="accent6">
                  <a:lumMod val="75000"/>
                </a:schemeClr>
              </a:solidFill>
              <a:latin typeface="Times New Roman" panose="02020603050405020304" pitchFamily="18" charset="0"/>
              <a:ea typeface="Times New Roman" panose="02020603050405020304" pitchFamily="18" charset="0"/>
            </a:endParaRPr>
          </a:p>
          <a:p>
            <a:pPr indent="450850" algn="just"/>
            <a:r>
              <a:rPr lang="uk-UA" sz="2400" dirty="0">
                <a:solidFill>
                  <a:schemeClr val="accent6">
                    <a:lumMod val="75000"/>
                  </a:schemeClr>
                </a:solidFill>
                <a:latin typeface="Times New Roman" panose="02020603050405020304" pitchFamily="18" charset="0"/>
                <a:ea typeface="Times New Roman" panose="02020603050405020304" pitchFamily="18" charset="0"/>
              </a:rPr>
              <a:t>У межах реалізації своїх функцій Спеціалізована антикорупційна прокуратура здійснює міжнародне співробітництво. </a:t>
            </a:r>
            <a:endParaRPr lang="ru-RU" sz="2400" dirty="0">
              <a:solidFill>
                <a:schemeClr val="accent6">
                  <a:lumMod val="75000"/>
                </a:schemeClr>
              </a:solidFill>
            </a:endParaRPr>
          </a:p>
        </p:txBody>
      </p:sp>
    </p:spTree>
    <p:extLst>
      <p:ext uri="{BB962C8B-B14F-4D97-AF65-F5344CB8AC3E}">
        <p14:creationId xmlns:p14="http://schemas.microsoft.com/office/powerpoint/2010/main" val="24923913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116632"/>
            <a:ext cx="8640960" cy="6955750"/>
          </a:xfrm>
          <a:prstGeom prst="rect">
            <a:avLst/>
          </a:prstGeom>
        </p:spPr>
        <p:txBody>
          <a:bodyPr wrap="square">
            <a:spAutoFit/>
          </a:bodyPr>
          <a:lstStyle/>
          <a:p>
            <a:pPr indent="357188" algn="just" fontAlgn="base"/>
            <a:r>
              <a:rPr lang="uk-UA" sz="2600" b="1" i="1" dirty="0" smtClean="0">
                <a:solidFill>
                  <a:srgbClr val="002060"/>
                </a:solidFill>
              </a:rPr>
              <a:t>Повноваження Генерального прокурора  в Законі України «Про прокуратуру» (ст. 9):</a:t>
            </a:r>
          </a:p>
          <a:p>
            <a:pPr indent="357188" algn="just" fontAlgn="base"/>
            <a:r>
              <a:rPr lang="uk-UA" sz="2600" b="1" dirty="0" smtClean="0">
                <a:solidFill>
                  <a:srgbClr val="FFC000"/>
                </a:solidFill>
              </a:rPr>
              <a:t>1) </a:t>
            </a:r>
            <a:r>
              <a:rPr lang="uk-UA" sz="2600" dirty="0" smtClean="0">
                <a:solidFill>
                  <a:srgbClr val="7030A0"/>
                </a:solidFill>
              </a:rPr>
              <a:t>представляє прокуратуру у зносинах з органами державної влади, іншими державними органами, органами місцевого самоврядування, особами, підприємствами, установами та організаціями, а також прокуратурами інших держав та міжнародними організаціями;</a:t>
            </a:r>
          </a:p>
          <a:p>
            <a:pPr indent="357188" algn="just" fontAlgn="base"/>
            <a:r>
              <a:rPr lang="uk-UA" sz="2600" dirty="0" smtClean="0">
                <a:solidFill>
                  <a:srgbClr val="FFC000"/>
                </a:solidFill>
              </a:rPr>
              <a:t>2) </a:t>
            </a:r>
            <a:r>
              <a:rPr lang="uk-UA" sz="2400" dirty="0" smtClean="0">
                <a:solidFill>
                  <a:srgbClr val="7030A0"/>
                </a:solidFill>
                <a:cs typeface="Times New Roman" panose="02020603050405020304" pitchFamily="18" charset="0"/>
              </a:rPr>
              <a:t>організовує діяльність органів прокуратури України, у тому числі визначає межі повноважень Офісу Генерального прокурора, обласних та окружних прокуратур у частині виконання конституційних функцій</a:t>
            </a:r>
            <a:r>
              <a:rPr lang="ru-RU" sz="2800" dirty="0" smtClean="0">
                <a:solidFill>
                  <a:srgbClr val="7030A0"/>
                </a:solidFill>
                <a:cs typeface="Times New Roman" panose="02020603050405020304" pitchFamily="18" charset="0"/>
              </a:rPr>
              <a:t>;</a:t>
            </a:r>
            <a:endParaRPr lang="uk-UA" sz="2800" dirty="0" smtClean="0">
              <a:solidFill>
                <a:srgbClr val="7030A0"/>
              </a:solidFill>
              <a:cs typeface="Times New Roman" panose="02020603050405020304" pitchFamily="18" charset="0"/>
            </a:endParaRPr>
          </a:p>
          <a:p>
            <a:pPr indent="357188" algn="just" fontAlgn="base"/>
            <a:r>
              <a:rPr lang="uk-UA" sz="2600" dirty="0" smtClean="0">
                <a:solidFill>
                  <a:srgbClr val="FFC000"/>
                </a:solidFill>
              </a:rPr>
              <a:t>3) </a:t>
            </a:r>
            <a:r>
              <a:rPr lang="uk-UA" sz="2600" dirty="0" smtClean="0">
                <a:solidFill>
                  <a:srgbClr val="7030A0"/>
                </a:solidFill>
              </a:rPr>
              <a:t>призначає прокурорів на адміністративні посади та звільняє їх з адміністративних посад у випадках та порядку встановлених цим Законом;</a:t>
            </a:r>
          </a:p>
          <a:p>
            <a:pPr indent="715963" algn="just" fontAlgn="base"/>
            <a:endParaRPr lang="uk-UA" sz="2000" b="1" i="1" dirty="0" smtClean="0">
              <a:solidFill>
                <a:srgbClr val="002060"/>
              </a:solidFill>
            </a:endParaRPr>
          </a:p>
        </p:txBody>
      </p:sp>
    </p:spTree>
    <p:extLst>
      <p:ext uri="{BB962C8B-B14F-4D97-AF65-F5344CB8AC3E}">
        <p14:creationId xmlns:p14="http://schemas.microsoft.com/office/powerpoint/2010/main" val="9740189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548680"/>
            <a:ext cx="8280920" cy="5433784"/>
          </a:xfrm>
        </p:spPr>
        <p:txBody>
          <a:bodyPr>
            <a:normAutofit/>
          </a:bodyPr>
          <a:lstStyle/>
          <a:p>
            <a:pPr marL="0" indent="625475" algn="just"/>
            <a:r>
              <a:rPr lang="uk-UA" dirty="0" smtClean="0"/>
              <a:t> </a:t>
            </a:r>
            <a:endParaRPr lang="uk-UA" dirty="0"/>
          </a:p>
        </p:txBody>
      </p:sp>
      <p:sp>
        <p:nvSpPr>
          <p:cNvPr id="2" name="Прямоугольник 1"/>
          <p:cNvSpPr/>
          <p:nvPr/>
        </p:nvSpPr>
        <p:spPr>
          <a:xfrm>
            <a:off x="324269" y="0"/>
            <a:ext cx="8791400" cy="6955750"/>
          </a:xfrm>
          <a:prstGeom prst="rect">
            <a:avLst/>
          </a:prstGeom>
        </p:spPr>
        <p:txBody>
          <a:bodyPr wrap="square">
            <a:spAutoFit/>
          </a:bodyPr>
          <a:lstStyle/>
          <a:p>
            <a:pPr indent="357188" algn="just" fontAlgn="base"/>
            <a:r>
              <a:rPr lang="uk-UA" sz="2800" dirty="0">
                <a:solidFill>
                  <a:srgbClr val="FFC000"/>
                </a:solidFill>
              </a:rPr>
              <a:t>4) </a:t>
            </a:r>
            <a:r>
              <a:rPr lang="uk-UA" sz="2600" dirty="0">
                <a:solidFill>
                  <a:srgbClr val="7030A0"/>
                </a:solidFill>
              </a:rPr>
              <a:t>представляє прокуратуру у зносинах з органами державної влади, іншими державними органами, органами місцевого самоврядування, особами, підприємствами, установами та організаціями, а також прокуратурами інших держав та міжнародними </a:t>
            </a:r>
            <a:r>
              <a:rPr lang="uk-UA" sz="2600" dirty="0" smtClean="0">
                <a:solidFill>
                  <a:srgbClr val="7030A0"/>
                </a:solidFill>
              </a:rPr>
              <a:t>організаціями;</a:t>
            </a:r>
            <a:endParaRPr lang="uk-UA" sz="2600" dirty="0">
              <a:solidFill>
                <a:srgbClr val="7030A0"/>
              </a:solidFill>
            </a:endParaRPr>
          </a:p>
          <a:p>
            <a:pPr indent="357188" algn="just" fontAlgn="base"/>
            <a:r>
              <a:rPr lang="uk-UA" sz="2600" b="1" dirty="0" smtClean="0">
                <a:solidFill>
                  <a:srgbClr val="FFC000"/>
                </a:solidFill>
              </a:rPr>
              <a:t>5) </a:t>
            </a:r>
            <a:r>
              <a:rPr lang="ru-RU" dirty="0"/>
              <a:t> </a:t>
            </a:r>
            <a:r>
              <a:rPr lang="uk-UA" sz="2800" dirty="0" smtClean="0">
                <a:solidFill>
                  <a:srgbClr val="7030A0"/>
                </a:solidFill>
              </a:rPr>
              <a:t>призначає на посади та звільняє з посад прокурорів Офісу Генерального прокурора у випадках та порядку, встановлених цим Законом;</a:t>
            </a:r>
          </a:p>
          <a:p>
            <a:pPr indent="357188" algn="just" fontAlgn="base"/>
            <a:r>
              <a:rPr lang="uk-UA" sz="2800" b="1" dirty="0" smtClean="0">
                <a:solidFill>
                  <a:srgbClr val="FFC000"/>
                </a:solidFill>
              </a:rPr>
              <a:t>6) </a:t>
            </a:r>
            <a:r>
              <a:rPr lang="ru-RU" sz="2600" dirty="0">
                <a:solidFill>
                  <a:srgbClr val="7030A0"/>
                </a:solidFill>
              </a:rPr>
              <a:t>у </a:t>
            </a:r>
            <a:r>
              <a:rPr lang="uk-UA" sz="2600" dirty="0" smtClean="0">
                <a:solidFill>
                  <a:srgbClr val="7030A0"/>
                </a:solidFill>
              </a:rPr>
              <a:t>десятиденний строк із дня вивільнення посади повідомляє відповідний орган, що здійснює дисциплінарне провадження, про наявність вакантної або тимчасово вакантної посади в Офісі Генерального прокурора;</a:t>
            </a:r>
            <a:r>
              <a:rPr lang="uk-UA" dirty="0" smtClean="0"/>
              <a:t> </a:t>
            </a:r>
            <a:r>
              <a:rPr lang="uk-UA" dirty="0" smtClean="0">
                <a:solidFill>
                  <a:srgbClr val="0070C0"/>
                </a:solidFill>
              </a:rPr>
              <a:t> </a:t>
            </a:r>
            <a:r>
              <a:rPr lang="uk-UA" i="1" dirty="0" smtClean="0">
                <a:solidFill>
                  <a:srgbClr val="0070C0"/>
                </a:solidFill>
              </a:rPr>
              <a:t>{Дію пункту 6 частини першої статті 9 </a:t>
            </a:r>
            <a:r>
              <a:rPr lang="uk-UA" i="1" dirty="0" err="1" smtClean="0">
                <a:solidFill>
                  <a:srgbClr val="0070C0"/>
                </a:solidFill>
              </a:rPr>
              <a:t>зупинено</a:t>
            </a:r>
            <a:r>
              <a:rPr lang="uk-UA" i="1" dirty="0" smtClean="0">
                <a:solidFill>
                  <a:srgbClr val="0070C0"/>
                </a:solidFill>
              </a:rPr>
              <a:t> до 1 вересня 2021 року - див. </a:t>
            </a:r>
            <a:r>
              <a:rPr lang="uk-UA" i="1" u="sng" dirty="0" smtClean="0">
                <a:solidFill>
                  <a:srgbClr val="0070C0"/>
                </a:solidFill>
                <a:hlinkClick r:id="rId2"/>
              </a:rPr>
              <a:t>абзац четвертий пункту 2</a:t>
            </a:r>
            <a:r>
              <a:rPr lang="uk-UA" i="1" dirty="0" smtClean="0">
                <a:solidFill>
                  <a:srgbClr val="0070C0"/>
                </a:solidFill>
              </a:rPr>
              <a:t> розділу II Закону № 113-IX від 19.09.2019} </a:t>
            </a:r>
            <a:r>
              <a:rPr lang="uk-UA" sz="2600" dirty="0" smtClean="0">
                <a:solidFill>
                  <a:srgbClr val="0070C0"/>
                </a:solidFill>
              </a:rPr>
              <a:t> </a:t>
            </a:r>
          </a:p>
        </p:txBody>
      </p:sp>
    </p:spTree>
    <p:extLst>
      <p:ext uri="{BB962C8B-B14F-4D97-AF65-F5344CB8AC3E}">
        <p14:creationId xmlns:p14="http://schemas.microsoft.com/office/powerpoint/2010/main" val="2477736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341"/>
            <a:ext cx="8640960" cy="7263527"/>
          </a:xfrm>
          <a:prstGeom prst="rect">
            <a:avLst/>
          </a:prstGeom>
        </p:spPr>
        <p:txBody>
          <a:bodyPr wrap="square">
            <a:spAutoFit/>
          </a:bodyPr>
          <a:lstStyle/>
          <a:p>
            <a:pPr indent="357188" algn="just" fontAlgn="base"/>
            <a:r>
              <a:rPr lang="uk-UA" sz="2600" b="1" dirty="0" smtClean="0">
                <a:solidFill>
                  <a:srgbClr val="FFC000"/>
                </a:solidFill>
              </a:rPr>
              <a:t>6-1) </a:t>
            </a:r>
            <a:r>
              <a:rPr lang="uk-UA" sz="2600" dirty="0" smtClean="0">
                <a:solidFill>
                  <a:srgbClr val="7030A0"/>
                </a:solidFill>
              </a:rPr>
              <a:t>здійснює розподіл обов’язків між першим заступником та заступниками Генерального прокурора;</a:t>
            </a:r>
          </a:p>
          <a:p>
            <a:pPr indent="357188" algn="just" fontAlgn="base"/>
            <a:r>
              <a:rPr lang="uk-UA" sz="2600" b="1" dirty="0" smtClean="0">
                <a:solidFill>
                  <a:srgbClr val="FFC000"/>
                </a:solidFill>
              </a:rPr>
              <a:t>7) </a:t>
            </a:r>
            <a:r>
              <a:rPr lang="ru-RU" sz="2600" dirty="0" smtClean="0"/>
              <a:t> </a:t>
            </a:r>
            <a:r>
              <a:rPr lang="uk-UA" sz="2600" dirty="0" smtClean="0">
                <a:solidFill>
                  <a:srgbClr val="7030A0"/>
                </a:solidFill>
              </a:rPr>
              <a:t>затверджує акти з питань щодо внутрішньої організації діяльності органів прокуратури</a:t>
            </a:r>
            <a:r>
              <a:rPr lang="ru-RU" sz="2600" dirty="0" smtClean="0"/>
              <a:t> </a:t>
            </a:r>
            <a:r>
              <a:rPr lang="ru-RU" sz="2600" dirty="0" smtClean="0">
                <a:solidFill>
                  <a:srgbClr val="7030A0"/>
                </a:solidFill>
              </a:rPr>
              <a:t>у тому </a:t>
            </a:r>
            <a:r>
              <a:rPr lang="ru-RU" sz="2600" dirty="0" err="1" smtClean="0">
                <a:solidFill>
                  <a:srgbClr val="7030A0"/>
                </a:solidFill>
              </a:rPr>
              <a:t>числі</a:t>
            </a:r>
            <a:r>
              <a:rPr lang="ru-RU" sz="2600" dirty="0" smtClean="0">
                <a:solidFill>
                  <a:srgbClr val="7030A0"/>
                </a:solidFill>
              </a:rPr>
              <a:t> щодо </a:t>
            </a:r>
            <a:r>
              <a:rPr lang="ru-RU" sz="2600" dirty="0" err="1" smtClean="0">
                <a:solidFill>
                  <a:srgbClr val="7030A0"/>
                </a:solidFill>
              </a:rPr>
              <a:t>електронного</a:t>
            </a:r>
            <a:r>
              <a:rPr lang="ru-RU" sz="2600" dirty="0" smtClean="0">
                <a:solidFill>
                  <a:srgbClr val="7030A0"/>
                </a:solidFill>
              </a:rPr>
              <a:t> </a:t>
            </a:r>
            <a:r>
              <a:rPr lang="ru-RU" sz="2600" dirty="0" err="1" smtClean="0">
                <a:solidFill>
                  <a:srgbClr val="7030A0"/>
                </a:solidFill>
              </a:rPr>
              <a:t>документообігу</a:t>
            </a:r>
            <a:r>
              <a:rPr lang="ru-RU" sz="2600" dirty="0" smtClean="0">
                <a:solidFill>
                  <a:srgbClr val="7030A0"/>
                </a:solidFill>
              </a:rPr>
              <a:t>;</a:t>
            </a:r>
            <a:endParaRPr lang="uk-UA" sz="2600" dirty="0" smtClean="0">
              <a:solidFill>
                <a:srgbClr val="7030A0"/>
              </a:solidFill>
            </a:endParaRPr>
          </a:p>
          <a:p>
            <a:pPr indent="357188" algn="just" fontAlgn="base"/>
            <a:r>
              <a:rPr lang="ru-RU" sz="2600" b="1" dirty="0" smtClean="0">
                <a:solidFill>
                  <a:srgbClr val="FFC000"/>
                </a:solidFill>
              </a:rPr>
              <a:t>7</a:t>
            </a:r>
            <a:r>
              <a:rPr lang="ru-RU" sz="2600" b="1" baseline="30000" dirty="0" smtClean="0">
                <a:solidFill>
                  <a:srgbClr val="FFC000"/>
                </a:solidFill>
              </a:rPr>
              <a:t>-1</a:t>
            </a:r>
            <a:r>
              <a:rPr lang="ru-RU" sz="2600" b="1" dirty="0" smtClean="0">
                <a:solidFill>
                  <a:srgbClr val="FFC000"/>
                </a:solidFill>
              </a:rPr>
              <a:t>) </a:t>
            </a:r>
            <a:r>
              <a:rPr lang="ru-RU" sz="2600" dirty="0" smtClean="0">
                <a:solidFill>
                  <a:srgbClr val="7030A0"/>
                </a:solidFill>
              </a:rPr>
              <a:t>затверджує </a:t>
            </a:r>
            <a:r>
              <a:rPr lang="ru-RU" sz="2600" dirty="0" err="1" smtClean="0">
                <a:solidFill>
                  <a:srgbClr val="7030A0"/>
                </a:solidFill>
              </a:rPr>
              <a:t>стратегію</a:t>
            </a:r>
            <a:r>
              <a:rPr lang="ru-RU" sz="2600" dirty="0" smtClean="0">
                <a:solidFill>
                  <a:srgbClr val="7030A0"/>
                </a:solidFill>
              </a:rPr>
              <a:t> </a:t>
            </a:r>
            <a:r>
              <a:rPr lang="ru-RU" sz="2600" dirty="0" err="1" smtClean="0">
                <a:solidFill>
                  <a:srgbClr val="7030A0"/>
                </a:solidFill>
              </a:rPr>
              <a:t>розвитку</a:t>
            </a:r>
            <a:r>
              <a:rPr lang="ru-RU" sz="2600" dirty="0" smtClean="0">
                <a:solidFill>
                  <a:srgbClr val="7030A0"/>
                </a:solidFill>
              </a:rPr>
              <a:t> прокуратури;</a:t>
            </a:r>
            <a:endParaRPr lang="uk-UA" sz="2600" dirty="0" smtClean="0">
              <a:solidFill>
                <a:srgbClr val="7030A0"/>
              </a:solidFill>
            </a:endParaRPr>
          </a:p>
          <a:p>
            <a:pPr indent="357188" algn="just" fontAlgn="base"/>
            <a:r>
              <a:rPr lang="ru-RU" sz="2600" b="1" dirty="0" smtClean="0">
                <a:solidFill>
                  <a:srgbClr val="FFC000"/>
                </a:solidFill>
              </a:rPr>
              <a:t>7</a:t>
            </a:r>
            <a:r>
              <a:rPr lang="ru-RU" sz="2600" b="1" baseline="30000" dirty="0" smtClean="0">
                <a:solidFill>
                  <a:srgbClr val="FFC000"/>
                </a:solidFill>
              </a:rPr>
              <a:t>-2</a:t>
            </a:r>
            <a:r>
              <a:rPr lang="ru-RU" sz="2600" b="1" dirty="0" smtClean="0">
                <a:solidFill>
                  <a:srgbClr val="FFC000"/>
                </a:solidFill>
              </a:rPr>
              <a:t>) </a:t>
            </a:r>
            <a:r>
              <a:rPr lang="ru-RU" sz="2600" dirty="0" smtClean="0">
                <a:solidFill>
                  <a:srgbClr val="7030A0"/>
                </a:solidFill>
              </a:rPr>
              <a:t>затверджує </a:t>
            </a:r>
            <a:r>
              <a:rPr lang="ru-RU" sz="2600" dirty="0" err="1" smtClean="0">
                <a:solidFill>
                  <a:srgbClr val="7030A0"/>
                </a:solidFill>
              </a:rPr>
              <a:t>положення</a:t>
            </a:r>
            <a:r>
              <a:rPr lang="ru-RU" sz="2600" dirty="0" smtClean="0">
                <a:solidFill>
                  <a:srgbClr val="7030A0"/>
                </a:solidFill>
              </a:rPr>
              <a:t> про систему </a:t>
            </a:r>
            <a:r>
              <a:rPr lang="ru-RU" sz="2600" dirty="0" err="1" smtClean="0">
                <a:solidFill>
                  <a:srgbClr val="7030A0"/>
                </a:solidFill>
              </a:rPr>
              <a:t>індивідуального</a:t>
            </a:r>
            <a:r>
              <a:rPr lang="ru-RU" sz="2600" dirty="0" smtClean="0">
                <a:solidFill>
                  <a:srgbClr val="7030A0"/>
                </a:solidFill>
              </a:rPr>
              <a:t> </a:t>
            </a:r>
            <a:r>
              <a:rPr lang="ru-RU" sz="2600" dirty="0" err="1" smtClean="0">
                <a:solidFill>
                  <a:srgbClr val="7030A0"/>
                </a:solidFill>
              </a:rPr>
              <a:t>оцінювання</a:t>
            </a:r>
            <a:r>
              <a:rPr lang="ru-RU" sz="2600" dirty="0" smtClean="0">
                <a:solidFill>
                  <a:srgbClr val="7030A0"/>
                </a:solidFill>
              </a:rPr>
              <a:t> </a:t>
            </a:r>
            <a:r>
              <a:rPr lang="ru-RU" sz="2600" dirty="0" err="1" smtClean="0">
                <a:solidFill>
                  <a:srgbClr val="7030A0"/>
                </a:solidFill>
              </a:rPr>
              <a:t>якості</a:t>
            </a:r>
            <a:r>
              <a:rPr lang="ru-RU" sz="2600" dirty="0" smtClean="0">
                <a:solidFill>
                  <a:srgbClr val="7030A0"/>
                </a:solidFill>
              </a:rPr>
              <a:t> </a:t>
            </a:r>
            <a:r>
              <a:rPr lang="ru-RU" sz="2600" dirty="0" err="1" smtClean="0">
                <a:solidFill>
                  <a:srgbClr val="7030A0"/>
                </a:solidFill>
              </a:rPr>
              <a:t>роботи</a:t>
            </a:r>
            <a:r>
              <a:rPr lang="ru-RU" sz="2600" dirty="0" smtClean="0">
                <a:solidFill>
                  <a:srgbClr val="7030A0"/>
                </a:solidFill>
              </a:rPr>
              <a:t> прокурорів та систему </a:t>
            </a:r>
            <a:r>
              <a:rPr lang="ru-RU" sz="2600" dirty="0" err="1" smtClean="0">
                <a:solidFill>
                  <a:srgbClr val="7030A0"/>
                </a:solidFill>
              </a:rPr>
              <a:t>оцінювання</a:t>
            </a:r>
            <a:r>
              <a:rPr lang="ru-RU" sz="2600" dirty="0" smtClean="0">
                <a:solidFill>
                  <a:srgbClr val="7030A0"/>
                </a:solidFill>
              </a:rPr>
              <a:t> </a:t>
            </a:r>
            <a:r>
              <a:rPr lang="ru-RU" sz="2600" dirty="0" err="1" smtClean="0">
                <a:solidFill>
                  <a:srgbClr val="7030A0"/>
                </a:solidFill>
              </a:rPr>
              <a:t>якості</a:t>
            </a:r>
            <a:r>
              <a:rPr lang="ru-RU" sz="2600" dirty="0" smtClean="0">
                <a:solidFill>
                  <a:srgbClr val="7030A0"/>
                </a:solidFill>
              </a:rPr>
              <a:t> </a:t>
            </a:r>
            <a:r>
              <a:rPr lang="ru-RU" sz="2600" dirty="0" err="1" smtClean="0">
                <a:solidFill>
                  <a:srgbClr val="7030A0"/>
                </a:solidFill>
              </a:rPr>
              <a:t>роботи</a:t>
            </a:r>
            <a:r>
              <a:rPr lang="ru-RU" sz="2600" dirty="0" smtClean="0">
                <a:solidFill>
                  <a:srgbClr val="7030A0"/>
                </a:solidFill>
              </a:rPr>
              <a:t> прокурорів;</a:t>
            </a:r>
          </a:p>
          <a:p>
            <a:pPr indent="357188" algn="just" fontAlgn="base"/>
            <a:r>
              <a:rPr lang="ru-RU" sz="2600" b="1" dirty="0" smtClean="0">
                <a:solidFill>
                  <a:srgbClr val="FFC000"/>
                </a:solidFill>
              </a:rPr>
              <a:t>7</a:t>
            </a:r>
            <a:r>
              <a:rPr lang="ru-RU" sz="2600" b="1" baseline="30000" dirty="0" smtClean="0">
                <a:solidFill>
                  <a:srgbClr val="FFC000"/>
                </a:solidFill>
              </a:rPr>
              <a:t>-3</a:t>
            </a:r>
            <a:r>
              <a:rPr lang="ru-RU" sz="2600" b="1" dirty="0" smtClean="0">
                <a:solidFill>
                  <a:srgbClr val="FFC000"/>
                </a:solidFill>
              </a:rPr>
              <a:t>) </a:t>
            </a:r>
            <a:r>
              <a:rPr lang="ru-RU" sz="2600" dirty="0" smtClean="0">
                <a:solidFill>
                  <a:srgbClr val="7030A0"/>
                </a:solidFill>
              </a:rPr>
              <a:t>затверджує порядок </a:t>
            </a:r>
            <a:r>
              <a:rPr lang="ru-RU" sz="2600" dirty="0" err="1" smtClean="0">
                <a:solidFill>
                  <a:srgbClr val="7030A0"/>
                </a:solidFill>
              </a:rPr>
              <a:t>вимірювання</a:t>
            </a:r>
            <a:r>
              <a:rPr lang="ru-RU" sz="2600" dirty="0" smtClean="0">
                <a:solidFill>
                  <a:srgbClr val="7030A0"/>
                </a:solidFill>
              </a:rPr>
              <a:t> та </a:t>
            </a:r>
            <a:r>
              <a:rPr lang="ru-RU" sz="2600" dirty="0" err="1" smtClean="0">
                <a:solidFill>
                  <a:srgbClr val="7030A0"/>
                </a:solidFill>
              </a:rPr>
              <a:t>регулювання</a:t>
            </a:r>
            <a:r>
              <a:rPr lang="ru-RU" sz="2600" dirty="0" smtClean="0">
                <a:solidFill>
                  <a:srgbClr val="7030A0"/>
                </a:solidFill>
              </a:rPr>
              <a:t> </a:t>
            </a:r>
            <a:r>
              <a:rPr lang="ru-RU" sz="2600" dirty="0" err="1" smtClean="0">
                <a:solidFill>
                  <a:srgbClr val="7030A0"/>
                </a:solidFill>
              </a:rPr>
              <a:t>навантаження</a:t>
            </a:r>
            <a:r>
              <a:rPr lang="ru-RU" sz="2600" dirty="0" smtClean="0">
                <a:solidFill>
                  <a:srgbClr val="7030A0"/>
                </a:solidFill>
              </a:rPr>
              <a:t> на прокурорів;</a:t>
            </a:r>
          </a:p>
          <a:p>
            <a:pPr indent="357188" algn="just" fontAlgn="base"/>
            <a:r>
              <a:rPr lang="uk-UA" sz="2600" b="1" dirty="0" smtClean="0">
                <a:solidFill>
                  <a:srgbClr val="FFC000"/>
                </a:solidFill>
              </a:rPr>
              <a:t>8)</a:t>
            </a:r>
            <a:r>
              <a:rPr lang="ru-RU" sz="2600" dirty="0" err="1" smtClean="0">
                <a:solidFill>
                  <a:srgbClr val="7030A0"/>
                </a:solidFill>
              </a:rPr>
              <a:t>забезпечує</a:t>
            </a:r>
            <a:r>
              <a:rPr lang="ru-RU" sz="2600" dirty="0" smtClean="0">
                <a:solidFill>
                  <a:srgbClr val="7030A0"/>
                </a:solidFill>
              </a:rPr>
              <a:t> виконання </a:t>
            </a:r>
            <a:r>
              <a:rPr lang="ru-RU" sz="2600" dirty="0" err="1" smtClean="0">
                <a:solidFill>
                  <a:srgbClr val="7030A0"/>
                </a:solidFill>
              </a:rPr>
              <a:t>вимог</a:t>
            </a:r>
            <a:r>
              <a:rPr lang="ru-RU" sz="2600" dirty="0" smtClean="0">
                <a:solidFill>
                  <a:srgbClr val="7030A0"/>
                </a:solidFill>
              </a:rPr>
              <a:t> щодо </a:t>
            </a:r>
            <a:r>
              <a:rPr lang="ru-RU" sz="2600" dirty="0" err="1" smtClean="0">
                <a:solidFill>
                  <a:srgbClr val="7030A0"/>
                </a:solidFill>
              </a:rPr>
              <a:t>підвищення</a:t>
            </a:r>
            <a:r>
              <a:rPr lang="ru-RU" sz="2600" dirty="0" smtClean="0">
                <a:solidFill>
                  <a:srgbClr val="7030A0"/>
                </a:solidFill>
              </a:rPr>
              <a:t> </a:t>
            </a:r>
            <a:r>
              <a:rPr lang="ru-RU" sz="2600" dirty="0" err="1" smtClean="0">
                <a:solidFill>
                  <a:srgbClr val="7030A0"/>
                </a:solidFill>
              </a:rPr>
              <a:t>кваліфікації</a:t>
            </a:r>
            <a:r>
              <a:rPr lang="ru-RU" sz="2600" dirty="0" smtClean="0">
                <a:solidFill>
                  <a:srgbClr val="7030A0"/>
                </a:solidFill>
              </a:rPr>
              <a:t> прокурорів Офісу Генерального прокурора; </a:t>
            </a:r>
          </a:p>
          <a:p>
            <a:pPr indent="357188" algn="just" fontAlgn="base"/>
            <a:endParaRPr lang="uk-UA" sz="2600" dirty="0" smtClean="0">
              <a:solidFill>
                <a:srgbClr val="7030A0"/>
              </a:solidFill>
            </a:endParaRPr>
          </a:p>
          <a:p>
            <a:pPr indent="357188" algn="just" fontAlgn="base"/>
            <a:endParaRPr lang="uk-UA" sz="2400" b="1" dirty="0" smtClean="0">
              <a:solidFill>
                <a:srgbClr val="7030A0"/>
              </a:solidFill>
            </a:endParaRPr>
          </a:p>
        </p:txBody>
      </p:sp>
    </p:spTree>
    <p:extLst>
      <p:ext uri="{BB962C8B-B14F-4D97-AF65-F5344CB8AC3E}">
        <p14:creationId xmlns:p14="http://schemas.microsoft.com/office/powerpoint/2010/main" val="376942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784976" cy="6494085"/>
          </a:xfrm>
          <a:prstGeom prst="rect">
            <a:avLst/>
          </a:prstGeom>
        </p:spPr>
        <p:txBody>
          <a:bodyPr wrap="square">
            <a:spAutoFit/>
          </a:bodyPr>
          <a:lstStyle/>
          <a:p>
            <a:pPr algn="just"/>
            <a:r>
              <a:rPr lang="ru-RU" sz="2600" b="1" dirty="0" smtClean="0">
                <a:solidFill>
                  <a:srgbClr val="FFC000"/>
                </a:solidFill>
              </a:rPr>
              <a:t>9</a:t>
            </a:r>
            <a:r>
              <a:rPr lang="ru-RU" sz="2600" b="1" dirty="0">
                <a:solidFill>
                  <a:srgbClr val="FFC000"/>
                </a:solidFill>
              </a:rPr>
              <a:t>) </a:t>
            </a:r>
            <a:r>
              <a:rPr lang="ru-RU" sz="2600" dirty="0">
                <a:solidFill>
                  <a:srgbClr val="7030A0"/>
                </a:solidFill>
              </a:rPr>
              <a:t>затверджує загальні методичні рекомендації для прокурорів з метою забезпечення однакового застосування норм законодавства України під час здійснення прокурорської діяльності;</a:t>
            </a:r>
          </a:p>
          <a:p>
            <a:pPr algn="just"/>
            <a:endParaRPr lang="ru-RU" sz="2600" b="1" dirty="0" smtClean="0">
              <a:solidFill>
                <a:srgbClr val="FFC000"/>
              </a:solidFill>
            </a:endParaRPr>
          </a:p>
          <a:p>
            <a:pPr algn="just"/>
            <a:r>
              <a:rPr lang="ru-RU" sz="2600" b="1" dirty="0" smtClean="0">
                <a:solidFill>
                  <a:srgbClr val="FFC000"/>
                </a:solidFill>
              </a:rPr>
              <a:t>9</a:t>
            </a:r>
            <a:r>
              <a:rPr lang="ru-RU" sz="2600" b="1" baseline="30000" dirty="0" smtClean="0">
                <a:solidFill>
                  <a:srgbClr val="FFC000"/>
                </a:solidFill>
              </a:rPr>
              <a:t>-1</a:t>
            </a:r>
            <a:r>
              <a:rPr lang="ru-RU" sz="2600" b="1" dirty="0">
                <a:solidFill>
                  <a:srgbClr val="FFC000"/>
                </a:solidFill>
              </a:rPr>
              <a:t>) </a:t>
            </a:r>
            <a:r>
              <a:rPr lang="ru-RU" sz="2600" dirty="0">
                <a:solidFill>
                  <a:srgbClr val="7030A0"/>
                </a:solidFill>
              </a:rPr>
              <a:t>за поданням Генеральної інспекції направляє матеріали до Державного бюро </a:t>
            </a:r>
            <a:r>
              <a:rPr lang="ru-RU" sz="2600" dirty="0" smtClean="0">
                <a:solidFill>
                  <a:srgbClr val="7030A0"/>
                </a:solidFill>
              </a:rPr>
              <a:t>розслідувань;</a:t>
            </a:r>
          </a:p>
          <a:p>
            <a:pPr algn="just"/>
            <a:endParaRPr lang="ru-RU" sz="2600" dirty="0" smtClean="0">
              <a:solidFill>
                <a:srgbClr val="FFC000"/>
              </a:solidFill>
            </a:endParaRPr>
          </a:p>
          <a:p>
            <a:pPr algn="just"/>
            <a:r>
              <a:rPr lang="ru-RU" sz="2600" dirty="0" smtClean="0">
                <a:solidFill>
                  <a:srgbClr val="FFC000"/>
                </a:solidFill>
              </a:rPr>
              <a:t>9</a:t>
            </a:r>
            <a:r>
              <a:rPr lang="ru-RU" sz="2600" b="1" baseline="30000" dirty="0" smtClean="0">
                <a:solidFill>
                  <a:srgbClr val="FFC000"/>
                </a:solidFill>
              </a:rPr>
              <a:t>-2</a:t>
            </a:r>
            <a:r>
              <a:rPr lang="ru-RU" sz="2600" dirty="0">
                <a:solidFill>
                  <a:srgbClr val="FFC000"/>
                </a:solidFill>
              </a:rPr>
              <a:t>) </a:t>
            </a:r>
            <a:r>
              <a:rPr lang="ru-RU" sz="2600" dirty="0">
                <a:solidFill>
                  <a:srgbClr val="7030A0"/>
                </a:solidFill>
              </a:rPr>
              <a:t>визначає порядок розгляду звернень щодо неналежного виконання прокурором, який обіймає адміністративну посаду, посадових обов’язків, встановлених для відповідної адміністративної </a:t>
            </a:r>
            <a:r>
              <a:rPr lang="ru-RU" sz="2600" dirty="0" smtClean="0">
                <a:solidFill>
                  <a:srgbClr val="7030A0"/>
                </a:solidFill>
              </a:rPr>
              <a:t>посади;</a:t>
            </a:r>
          </a:p>
          <a:p>
            <a:pPr algn="just"/>
            <a:endParaRPr lang="uk-UA" sz="2600" b="1" dirty="0" smtClean="0">
              <a:solidFill>
                <a:srgbClr val="FFC000"/>
              </a:solidFill>
            </a:endParaRPr>
          </a:p>
          <a:p>
            <a:pPr algn="just"/>
            <a:r>
              <a:rPr lang="uk-UA" sz="2600" b="1" dirty="0" smtClean="0">
                <a:solidFill>
                  <a:srgbClr val="FFC000"/>
                </a:solidFill>
              </a:rPr>
              <a:t>10</a:t>
            </a:r>
            <a:r>
              <a:rPr lang="uk-UA" sz="2600" b="1" dirty="0">
                <a:solidFill>
                  <a:srgbClr val="FFC000"/>
                </a:solidFill>
              </a:rPr>
              <a:t>) </a:t>
            </a:r>
            <a:r>
              <a:rPr lang="uk-UA" sz="2600" dirty="0">
                <a:solidFill>
                  <a:srgbClr val="7030A0"/>
                </a:solidFill>
              </a:rPr>
              <a:t>виконує інші повноваження, передбачені цим та іншими законами </a:t>
            </a:r>
            <a:r>
              <a:rPr lang="uk-UA" sz="2600" dirty="0" smtClean="0">
                <a:solidFill>
                  <a:srgbClr val="7030A0"/>
                </a:solidFill>
              </a:rPr>
              <a:t>України. </a:t>
            </a:r>
            <a:endParaRPr lang="uk-UA" sz="2600" dirty="0">
              <a:solidFill>
                <a:srgbClr val="7030A0"/>
              </a:solidFill>
            </a:endParaRPr>
          </a:p>
        </p:txBody>
      </p:sp>
    </p:spTree>
    <p:extLst>
      <p:ext uri="{BB962C8B-B14F-4D97-AF65-F5344CB8AC3E}">
        <p14:creationId xmlns:p14="http://schemas.microsoft.com/office/powerpoint/2010/main" val="22435627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79653"/>
            <a:ext cx="8568952" cy="923330"/>
          </a:xfrm>
          <a:prstGeom prst="rect">
            <a:avLst/>
          </a:prstGeom>
        </p:spPr>
        <p:txBody>
          <a:bodyPr wrap="square">
            <a:spAutoFit/>
          </a:bodyPr>
          <a:lstStyle/>
          <a:p>
            <a:endParaRPr lang="uk-UA" b="1" dirty="0" smtClean="0"/>
          </a:p>
          <a:p>
            <a:endParaRPr lang="uk-UA" b="1" dirty="0"/>
          </a:p>
          <a:p>
            <a:endParaRPr lang="uk-UA" b="1" dirty="0" smtClean="0"/>
          </a:p>
        </p:txBody>
      </p:sp>
      <p:sp>
        <p:nvSpPr>
          <p:cNvPr id="3" name="Прямоугольник 2"/>
          <p:cNvSpPr/>
          <p:nvPr/>
        </p:nvSpPr>
        <p:spPr>
          <a:xfrm>
            <a:off x="378991" y="188640"/>
            <a:ext cx="8441481" cy="6586418"/>
          </a:xfrm>
          <a:prstGeom prst="rect">
            <a:avLst/>
          </a:prstGeom>
        </p:spPr>
        <p:txBody>
          <a:bodyPr wrap="square">
            <a:spAutoFit/>
          </a:bodyPr>
          <a:lstStyle/>
          <a:p>
            <a:pPr algn="ctr" fontAlgn="base"/>
            <a:r>
              <a:rPr lang="uk-UA" sz="3200" b="1" i="1" dirty="0" smtClean="0">
                <a:solidFill>
                  <a:srgbClr val="00B050"/>
                </a:solidFill>
              </a:rPr>
              <a:t>Обласні прокуратури</a:t>
            </a:r>
            <a:endParaRPr lang="uk-UA" sz="3200" b="1" dirty="0" smtClean="0">
              <a:solidFill>
                <a:srgbClr val="00B050"/>
              </a:solidFill>
            </a:endParaRPr>
          </a:p>
          <a:p>
            <a:pPr fontAlgn="base"/>
            <a:r>
              <a:rPr lang="ru-RU" b="1" i="1" dirty="0"/>
              <a:t> </a:t>
            </a:r>
            <a:endParaRPr lang="ru-RU" dirty="0"/>
          </a:p>
          <a:p>
            <a:pPr indent="715963" algn="just" fontAlgn="base"/>
            <a:r>
              <a:rPr lang="ru-RU" sz="2600" dirty="0">
                <a:solidFill>
                  <a:srgbClr val="7030A0"/>
                </a:solidFill>
              </a:rPr>
              <a:t> У системі прокуратури України </a:t>
            </a:r>
            <a:r>
              <a:rPr lang="ru-RU" sz="2600" dirty="0" err="1">
                <a:solidFill>
                  <a:srgbClr val="7030A0"/>
                </a:solidFill>
              </a:rPr>
              <a:t>діють</a:t>
            </a:r>
            <a:r>
              <a:rPr lang="ru-RU" sz="2600" dirty="0">
                <a:solidFill>
                  <a:srgbClr val="7030A0"/>
                </a:solidFill>
              </a:rPr>
              <a:t> </a:t>
            </a:r>
            <a:r>
              <a:rPr lang="uk-UA" sz="2600" dirty="0" smtClean="0">
                <a:solidFill>
                  <a:srgbClr val="7030A0"/>
                </a:solidFill>
              </a:rPr>
              <a:t>обласні прокуратури, до яких </a:t>
            </a:r>
            <a:r>
              <a:rPr lang="uk-UA" sz="2600" dirty="0" smtClean="0">
                <a:solidFill>
                  <a:srgbClr val="0070C0"/>
                </a:solidFill>
              </a:rPr>
              <a:t>належать </a:t>
            </a:r>
            <a:r>
              <a:rPr lang="uk-UA" sz="2600" dirty="0" smtClean="0">
                <a:solidFill>
                  <a:schemeClr val="accent6">
                    <a:lumMod val="75000"/>
                  </a:schemeClr>
                </a:solidFill>
              </a:rPr>
              <a:t>прокуратури областей, прокуратура Автономної Республіки Крим та міста Севастополя, Київська міська </a:t>
            </a:r>
            <a:r>
              <a:rPr lang="ru-RU" sz="2600" dirty="0" smtClean="0">
                <a:solidFill>
                  <a:schemeClr val="accent6">
                    <a:lumMod val="75000"/>
                  </a:schemeClr>
                </a:solidFill>
              </a:rPr>
              <a:t>прокуратура.</a:t>
            </a:r>
            <a:r>
              <a:rPr lang="uk-UA" sz="2800" dirty="0" smtClean="0">
                <a:solidFill>
                  <a:srgbClr val="7030A0"/>
                </a:solidFill>
              </a:rPr>
              <a:t> </a:t>
            </a:r>
          </a:p>
          <a:p>
            <a:pPr indent="715963" algn="just" fontAlgn="base"/>
            <a:r>
              <a:rPr lang="uk-UA" sz="2600" dirty="0" smtClean="0">
                <a:solidFill>
                  <a:srgbClr val="7030A0"/>
                </a:solidFill>
              </a:rPr>
              <a:t>Обласну прокуратуру очолює </a:t>
            </a:r>
            <a:r>
              <a:rPr lang="uk-UA" sz="2600" dirty="0" smtClean="0">
                <a:solidFill>
                  <a:srgbClr val="0070C0"/>
                </a:solidFill>
              </a:rPr>
              <a:t>керівник обласної прокуратури, керівник прокуратури Автономної Республіки Крим та міста Севастополя, керівник Київської міської прокуратури, </a:t>
            </a:r>
            <a:r>
              <a:rPr lang="uk-UA" sz="2600" i="1" dirty="0" smtClean="0">
                <a:solidFill>
                  <a:srgbClr val="00B0F0"/>
                </a:solidFill>
              </a:rPr>
              <a:t>який має </a:t>
            </a:r>
            <a:r>
              <a:rPr lang="uk-UA" sz="2600" dirty="0" smtClean="0">
                <a:solidFill>
                  <a:srgbClr val="0070C0"/>
                </a:solidFill>
              </a:rPr>
              <a:t>першого заступника та не більше трьох заступників.</a:t>
            </a:r>
          </a:p>
          <a:p>
            <a:pPr indent="715963" algn="just" fontAlgn="base"/>
            <a:r>
              <a:rPr lang="uk-UA" sz="2800" dirty="0" smtClean="0">
                <a:solidFill>
                  <a:srgbClr val="7030A0"/>
                </a:solidFill>
              </a:rPr>
              <a:t>У структурі обласної прокуратури утворюються підрозділи – </a:t>
            </a:r>
            <a:r>
              <a:rPr lang="uk-UA" sz="2800" dirty="0" smtClean="0">
                <a:solidFill>
                  <a:srgbClr val="0070C0"/>
                </a:solidFill>
              </a:rPr>
              <a:t>управління</a:t>
            </a:r>
            <a:r>
              <a:rPr lang="uk-UA" sz="2800" dirty="0" smtClean="0">
                <a:solidFill>
                  <a:srgbClr val="7030A0"/>
                </a:solidFill>
              </a:rPr>
              <a:t> та </a:t>
            </a:r>
            <a:r>
              <a:rPr lang="uk-UA" sz="2800" dirty="0" smtClean="0">
                <a:solidFill>
                  <a:srgbClr val="0070C0"/>
                </a:solidFill>
              </a:rPr>
              <a:t>відділи.</a:t>
            </a:r>
            <a:r>
              <a:rPr lang="uk-UA" sz="2800" dirty="0" smtClean="0">
                <a:solidFill>
                  <a:srgbClr val="7030A0"/>
                </a:solidFill>
              </a:rPr>
              <a:t>   </a:t>
            </a:r>
            <a:endParaRPr lang="uk-UA" sz="2800" dirty="0">
              <a:solidFill>
                <a:srgbClr val="7030A0"/>
              </a:solidFill>
            </a:endParaRPr>
          </a:p>
        </p:txBody>
      </p:sp>
    </p:spTree>
    <p:extLst>
      <p:ext uri="{BB962C8B-B14F-4D97-AF65-F5344CB8AC3E}">
        <p14:creationId xmlns:p14="http://schemas.microsoft.com/office/powerpoint/2010/main" val="20213095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88640"/>
            <a:ext cx="8496944" cy="6432530"/>
          </a:xfrm>
          <a:prstGeom prst="rect">
            <a:avLst/>
          </a:prstGeom>
        </p:spPr>
        <p:txBody>
          <a:bodyPr wrap="square">
            <a:spAutoFit/>
          </a:bodyPr>
          <a:lstStyle/>
          <a:p>
            <a:pPr indent="715963" algn="ctr" fontAlgn="base"/>
            <a:r>
              <a:rPr lang="uk-UA" sz="3200" b="1" i="1" dirty="0">
                <a:solidFill>
                  <a:srgbClr val="00B050"/>
                </a:solidFill>
              </a:rPr>
              <a:t>О</a:t>
            </a:r>
            <a:r>
              <a:rPr lang="uk-UA" sz="3200" b="1" i="1" dirty="0" smtClean="0">
                <a:solidFill>
                  <a:srgbClr val="00B050"/>
                </a:solidFill>
              </a:rPr>
              <a:t>кружні прокуратури</a:t>
            </a:r>
            <a:endParaRPr lang="uk-UA" sz="3200" dirty="0" smtClean="0">
              <a:solidFill>
                <a:srgbClr val="00B050"/>
              </a:solidFill>
            </a:endParaRPr>
          </a:p>
          <a:p>
            <a:pPr indent="715963" algn="just" fontAlgn="base"/>
            <a:r>
              <a:rPr lang="uk-UA" sz="2800" b="1" i="1" dirty="0" smtClean="0">
                <a:solidFill>
                  <a:srgbClr val="7030A0"/>
                </a:solidFill>
              </a:rPr>
              <a:t> </a:t>
            </a:r>
            <a:r>
              <a:rPr lang="ru-RU" sz="2600" dirty="0" smtClean="0">
                <a:solidFill>
                  <a:srgbClr val="7030A0"/>
                </a:solidFill>
              </a:rPr>
              <a:t>У </a:t>
            </a:r>
            <a:r>
              <a:rPr lang="ru-RU" sz="2600" dirty="0">
                <a:solidFill>
                  <a:srgbClr val="7030A0"/>
                </a:solidFill>
              </a:rPr>
              <a:t>системі прокуратури України діють </a:t>
            </a:r>
            <a:r>
              <a:rPr lang="ru-RU" sz="2600" b="1" i="1" dirty="0">
                <a:solidFill>
                  <a:srgbClr val="00B0F0"/>
                </a:solidFill>
              </a:rPr>
              <a:t>окружні прокуратури,</a:t>
            </a:r>
            <a:r>
              <a:rPr lang="ru-RU" sz="2600" dirty="0">
                <a:solidFill>
                  <a:srgbClr val="7030A0"/>
                </a:solidFill>
              </a:rPr>
              <a:t> перелік та територіальна юрисдикція яких визначається наказом Генерального прокурора. Утворення, реорганізація та ліквідація окружних прокуратур, визначення їхньої компетенції, структури і штатного розпису здійснюються Генеральним прокурором</a:t>
            </a:r>
            <a:r>
              <a:rPr lang="ru-RU" dirty="0" smtClean="0"/>
              <a:t>.</a:t>
            </a:r>
            <a:r>
              <a:rPr lang="uk-UA" sz="2800" dirty="0" smtClean="0">
                <a:solidFill>
                  <a:srgbClr val="7030A0"/>
                </a:solidFill>
              </a:rPr>
              <a:t> </a:t>
            </a:r>
          </a:p>
          <a:p>
            <a:pPr indent="715963" algn="just" fontAlgn="base"/>
            <a:r>
              <a:rPr lang="uk-UA" sz="2800" dirty="0" smtClean="0">
                <a:solidFill>
                  <a:srgbClr val="7030A0"/>
                </a:solidFill>
              </a:rPr>
              <a:t>Окружну прокуратуру очолює </a:t>
            </a:r>
            <a:r>
              <a:rPr lang="uk-UA" sz="2800" dirty="0" smtClean="0">
                <a:solidFill>
                  <a:srgbClr val="00B0F0"/>
                </a:solidFill>
              </a:rPr>
              <a:t>керівник місцевої прокуратури,</a:t>
            </a:r>
            <a:r>
              <a:rPr lang="uk-UA" sz="2800" dirty="0" smtClean="0">
                <a:solidFill>
                  <a:srgbClr val="7030A0"/>
                </a:solidFill>
              </a:rPr>
              <a:t> який має </a:t>
            </a:r>
            <a:r>
              <a:rPr lang="uk-UA" sz="2800" i="1" dirty="0" smtClean="0">
                <a:solidFill>
                  <a:srgbClr val="0070C0"/>
                </a:solidFill>
              </a:rPr>
              <a:t>першого заступника </a:t>
            </a:r>
            <a:r>
              <a:rPr lang="uk-UA" sz="2800" i="1" dirty="0" smtClean="0">
                <a:solidFill>
                  <a:srgbClr val="7030A0"/>
                </a:solidFill>
              </a:rPr>
              <a:t>та </a:t>
            </a:r>
            <a:r>
              <a:rPr lang="uk-UA" sz="2800" i="1" dirty="0" smtClean="0">
                <a:solidFill>
                  <a:srgbClr val="0070C0"/>
                </a:solidFill>
              </a:rPr>
              <a:t>не більше  двох заступників.</a:t>
            </a:r>
          </a:p>
          <a:p>
            <a:pPr indent="715963" algn="just"/>
            <a:r>
              <a:rPr lang="uk-UA" sz="2800" dirty="0" smtClean="0">
                <a:solidFill>
                  <a:srgbClr val="7030A0"/>
                </a:solidFill>
              </a:rPr>
              <a:t>У структурі окружної прокуратури в разі необхідності утворюються такі підрозділи, як відділи. </a:t>
            </a:r>
            <a:endParaRPr lang="uk-UA" sz="2800" dirty="0">
              <a:solidFill>
                <a:srgbClr val="7030A0"/>
              </a:solidFill>
            </a:endParaRPr>
          </a:p>
        </p:txBody>
      </p:sp>
    </p:spTree>
    <p:extLst>
      <p:ext uri="{BB962C8B-B14F-4D97-AF65-F5344CB8AC3E}">
        <p14:creationId xmlns:p14="http://schemas.microsoft.com/office/powerpoint/2010/main" val="16507461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32520" y="0"/>
            <a:ext cx="7920880" cy="1200329"/>
          </a:xfrm>
          <a:prstGeom prst="rect">
            <a:avLst/>
          </a:prstGeom>
        </p:spPr>
        <p:txBody>
          <a:bodyPr wrap="square">
            <a:spAutoFit/>
          </a:bodyPr>
          <a:lstStyle/>
          <a:p>
            <a:pPr algn="ctr"/>
            <a:r>
              <a:rPr lang="uk-UA" sz="2400" b="1" dirty="0" smtClean="0">
                <a:solidFill>
                  <a:srgbClr val="0070C0"/>
                </a:solidFill>
              </a:rPr>
              <a:t>Питання 3</a:t>
            </a:r>
            <a:r>
              <a:rPr lang="uk-UA" sz="2400" b="1" dirty="0">
                <a:solidFill>
                  <a:srgbClr val="0070C0"/>
                </a:solidFill>
              </a:rPr>
              <a:t>. </a:t>
            </a:r>
            <a:endParaRPr lang="uk-UA" sz="2400" b="1" dirty="0" smtClean="0">
              <a:solidFill>
                <a:srgbClr val="0070C0"/>
              </a:solidFill>
            </a:endParaRPr>
          </a:p>
          <a:p>
            <a:pPr algn="ctr"/>
            <a:r>
              <a:rPr lang="uk-UA" sz="2400" b="1" dirty="0" smtClean="0">
                <a:solidFill>
                  <a:srgbClr val="FF0000"/>
                </a:solidFill>
              </a:rPr>
              <a:t>ПОВНОВАЖЕННЯ </a:t>
            </a:r>
            <a:r>
              <a:rPr lang="uk-UA" sz="2400" b="1" dirty="0">
                <a:solidFill>
                  <a:srgbClr val="FF0000"/>
                </a:solidFill>
              </a:rPr>
              <a:t>ПРОКУРОРА З ВИКОНАННЯ </a:t>
            </a:r>
            <a:r>
              <a:rPr lang="uk-UA" sz="2400" b="1" dirty="0" smtClean="0">
                <a:solidFill>
                  <a:srgbClr val="FF0000"/>
                </a:solidFill>
              </a:rPr>
              <a:t> </a:t>
            </a:r>
            <a:r>
              <a:rPr lang="uk-UA" sz="2400" b="1" dirty="0">
                <a:solidFill>
                  <a:srgbClr val="FF0000"/>
                </a:solidFill>
              </a:rPr>
              <a:t>ПОКЛАДЕННИХ НА НЬОГО </a:t>
            </a:r>
            <a:r>
              <a:rPr lang="uk-UA" sz="2400" b="1" dirty="0" smtClean="0">
                <a:solidFill>
                  <a:srgbClr val="FF0000"/>
                </a:solidFill>
              </a:rPr>
              <a:t>ФУНКЦІЙ</a:t>
            </a:r>
            <a:endParaRPr lang="ru-RU" sz="2400" dirty="0">
              <a:solidFill>
                <a:srgbClr val="FF0000"/>
              </a:solidFill>
            </a:endParaRPr>
          </a:p>
        </p:txBody>
      </p:sp>
      <p:sp>
        <p:nvSpPr>
          <p:cNvPr id="5" name="Прямоугольник 4"/>
          <p:cNvSpPr/>
          <p:nvPr/>
        </p:nvSpPr>
        <p:spPr>
          <a:xfrm>
            <a:off x="251520" y="1052736"/>
            <a:ext cx="8784976" cy="5632311"/>
          </a:xfrm>
          <a:prstGeom prst="rect">
            <a:avLst/>
          </a:prstGeom>
        </p:spPr>
        <p:txBody>
          <a:bodyPr wrap="square">
            <a:spAutoFit/>
          </a:bodyPr>
          <a:lstStyle/>
          <a:p>
            <a:pPr indent="715963" algn="just" fontAlgn="base"/>
            <a:r>
              <a:rPr lang="uk-UA" sz="2400" b="1" dirty="0" smtClean="0">
                <a:solidFill>
                  <a:srgbClr val="002060"/>
                </a:solidFill>
              </a:rPr>
              <a:t>У </a:t>
            </a:r>
            <a:r>
              <a:rPr lang="uk-UA" sz="2400" b="1" dirty="0" smtClean="0">
                <a:solidFill>
                  <a:srgbClr val="002060"/>
                </a:solidFill>
              </a:rPr>
              <a:t>Законі України «Про прокуратуру» передбачено чотири функції прокуратури, а саме: </a:t>
            </a:r>
          </a:p>
          <a:p>
            <a:pPr indent="715963" algn="just" fontAlgn="base"/>
            <a:r>
              <a:rPr lang="uk-UA" sz="2400" b="1" dirty="0" smtClean="0">
                <a:solidFill>
                  <a:srgbClr val="7030A0"/>
                </a:solidFill>
              </a:rPr>
              <a:t>1) підтримання державного обвинувачення в суді; </a:t>
            </a:r>
          </a:p>
          <a:p>
            <a:pPr indent="715963" algn="just" fontAlgn="base"/>
            <a:r>
              <a:rPr lang="uk-UA" sz="2400" b="1" dirty="0" smtClean="0">
                <a:solidFill>
                  <a:srgbClr val="7030A0"/>
                </a:solidFill>
              </a:rPr>
              <a:t>2) представництво інтересів громадянина або держави в суді у випадках, визначених цим Законом та </a:t>
            </a:r>
            <a:r>
              <a:rPr lang="uk-UA" sz="2400" b="1" dirty="0" err="1" smtClean="0">
                <a:solidFill>
                  <a:srgbClr val="7030A0"/>
                </a:solidFill>
              </a:rPr>
              <a:t>гл</a:t>
            </a:r>
            <a:r>
              <a:rPr lang="uk-UA" sz="2400" b="1" dirty="0" smtClean="0">
                <a:solidFill>
                  <a:srgbClr val="7030A0"/>
                </a:solidFill>
              </a:rPr>
              <a:t>. 12 </a:t>
            </a:r>
            <a:r>
              <a:rPr lang="uk-UA" sz="2400" b="1" dirty="0" err="1" smtClean="0">
                <a:solidFill>
                  <a:srgbClr val="7030A0"/>
                </a:solidFill>
              </a:rPr>
              <a:t>розд</a:t>
            </a:r>
            <a:r>
              <a:rPr lang="uk-UA" sz="2400" b="1" dirty="0" smtClean="0">
                <a:solidFill>
                  <a:srgbClr val="7030A0"/>
                </a:solidFill>
              </a:rPr>
              <a:t>. </a:t>
            </a:r>
            <a:r>
              <a:rPr lang="en-US" sz="2400" b="1" dirty="0" smtClean="0">
                <a:solidFill>
                  <a:srgbClr val="7030A0"/>
                </a:solidFill>
              </a:rPr>
              <a:t>III </a:t>
            </a:r>
            <a:r>
              <a:rPr lang="uk-UA" sz="2400" b="1" dirty="0" smtClean="0">
                <a:solidFill>
                  <a:srgbClr val="7030A0"/>
                </a:solidFill>
              </a:rPr>
              <a:t>Цивільного процесуального кодексу України; </a:t>
            </a:r>
          </a:p>
          <a:p>
            <a:pPr indent="715963" algn="just" fontAlgn="base"/>
            <a:r>
              <a:rPr lang="uk-UA" sz="2400" b="1" dirty="0" smtClean="0">
                <a:solidFill>
                  <a:srgbClr val="7030A0"/>
                </a:solidFill>
              </a:rPr>
              <a:t>3) нагляд за додержанням законів органами, що провадять оперативно-розшукову діяльність, дізнання, досудове слідство; </a:t>
            </a:r>
          </a:p>
          <a:p>
            <a:pPr indent="715963" algn="just" fontAlgn="base"/>
            <a:r>
              <a:rPr lang="uk-UA" sz="2400" b="1" dirty="0" smtClean="0">
                <a:solidFill>
                  <a:srgbClr val="7030A0"/>
                </a:solidFill>
              </a:rPr>
              <a:t>4) нагляд за додержанням законів при 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громадян.</a:t>
            </a:r>
            <a:endParaRPr lang="uk-UA" sz="2400" b="1" dirty="0">
              <a:solidFill>
                <a:srgbClr val="7030A0"/>
              </a:solidFill>
            </a:endParaRPr>
          </a:p>
        </p:txBody>
      </p:sp>
    </p:spTree>
    <p:extLst>
      <p:ext uri="{BB962C8B-B14F-4D97-AF65-F5344CB8AC3E}">
        <p14:creationId xmlns:p14="http://schemas.microsoft.com/office/powerpoint/2010/main" val="36554962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404664"/>
            <a:ext cx="8496944" cy="5509200"/>
          </a:xfrm>
          <a:prstGeom prst="rect">
            <a:avLst/>
          </a:prstGeom>
        </p:spPr>
        <p:txBody>
          <a:bodyPr wrap="square">
            <a:spAutoFit/>
          </a:bodyPr>
          <a:lstStyle/>
          <a:p>
            <a:pPr algn="ctr"/>
            <a:r>
              <a:rPr lang="en-US" sz="3200" b="1" i="1" dirty="0">
                <a:solidFill>
                  <a:srgbClr val="7030A0"/>
                </a:solidFill>
              </a:rPr>
              <a:t>I</a:t>
            </a:r>
            <a:r>
              <a:rPr lang="uk-UA" sz="3200" b="1" i="1" dirty="0">
                <a:solidFill>
                  <a:srgbClr val="7030A0"/>
                </a:solidFill>
              </a:rPr>
              <a:t>.</a:t>
            </a:r>
            <a:r>
              <a:rPr lang="uk-UA" sz="3200" i="1" dirty="0">
                <a:solidFill>
                  <a:srgbClr val="7030A0"/>
                </a:solidFill>
              </a:rPr>
              <a:t> </a:t>
            </a:r>
            <a:r>
              <a:rPr lang="uk-UA" sz="3200" b="1" i="1" dirty="0" smtClean="0">
                <a:solidFill>
                  <a:srgbClr val="7030A0"/>
                </a:solidFill>
              </a:rPr>
              <a:t>Функція підтримання державного обвинувачення в суді</a:t>
            </a:r>
            <a:endParaRPr lang="uk-UA" sz="3200" dirty="0" smtClean="0">
              <a:solidFill>
                <a:srgbClr val="7030A0"/>
              </a:solidFill>
            </a:endParaRPr>
          </a:p>
          <a:p>
            <a:pPr indent="715963" algn="just"/>
            <a:endParaRPr lang="uk-UA" sz="3200" dirty="0" smtClean="0">
              <a:solidFill>
                <a:srgbClr val="002060"/>
              </a:solidFill>
            </a:endParaRPr>
          </a:p>
          <a:p>
            <a:pPr indent="715963" algn="just"/>
            <a:r>
              <a:rPr lang="uk-UA" sz="3200" dirty="0" smtClean="0">
                <a:solidFill>
                  <a:srgbClr val="002060"/>
                </a:solidFill>
              </a:rPr>
              <a:t>Відповідно до ст. 22 Закону прокурор підтримує державне обвинувачення в судовому провадженні щодо кримінальних правопорушень, користуючись при цьому правами і виконуючи обов’язки, передбачені </a:t>
            </a:r>
            <a:r>
              <a:rPr lang="uk-UA" sz="3200" dirty="0" smtClean="0">
                <a:solidFill>
                  <a:srgbClr val="0070C0"/>
                </a:solidFill>
              </a:rPr>
              <a:t>Кримінальним процесуальним кодексом України. </a:t>
            </a:r>
            <a:endParaRPr lang="uk-UA" sz="3200" dirty="0">
              <a:solidFill>
                <a:srgbClr val="0070C0"/>
              </a:solidFill>
            </a:endParaRPr>
          </a:p>
        </p:txBody>
      </p:sp>
    </p:spTree>
    <p:extLst>
      <p:ext uri="{BB962C8B-B14F-4D97-AF65-F5344CB8AC3E}">
        <p14:creationId xmlns:p14="http://schemas.microsoft.com/office/powerpoint/2010/main" val="3944932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1525662" y="188640"/>
            <a:ext cx="7416824" cy="6029260"/>
          </a:xfrm>
        </p:spPr>
        <p:txBody>
          <a:bodyPr>
            <a:noAutofit/>
          </a:bodyPr>
          <a:lstStyle/>
          <a:p>
            <a:pPr marL="0" lvl="0" indent="0" algn="just">
              <a:spcBef>
                <a:spcPts val="0"/>
              </a:spcBef>
              <a:spcAft>
                <a:spcPts val="0"/>
              </a:spcAft>
              <a:buNone/>
            </a:pPr>
            <a:endParaRPr lang="ru-RU" sz="2000" b="1" dirty="0">
              <a:solidFill>
                <a:srgbClr val="002060"/>
              </a:solidFill>
              <a:latin typeface="Times New Roman" pitchFamily="18" charset="0"/>
              <a:cs typeface="Times New Roman" pitchFamily="18" charset="0"/>
            </a:endParaRPr>
          </a:p>
          <a:p>
            <a:pPr marL="0" lvl="0" indent="0" algn="just">
              <a:spcBef>
                <a:spcPts val="0"/>
              </a:spcBef>
              <a:spcAft>
                <a:spcPts val="0"/>
              </a:spcAft>
              <a:buNone/>
            </a:pPr>
            <a:r>
              <a:rPr lang="uk-UA" sz="2000" b="1" dirty="0" smtClean="0">
                <a:solidFill>
                  <a:srgbClr val="C00000"/>
                </a:solidFill>
                <a:latin typeface="Times New Roman" pitchFamily="18" charset="0"/>
                <a:cs typeface="Times New Roman" pitchFamily="18" charset="0"/>
              </a:rPr>
              <a:t>6. </a:t>
            </a:r>
            <a:r>
              <a:rPr lang="uk-UA" sz="2000" b="1" dirty="0" smtClean="0">
                <a:solidFill>
                  <a:srgbClr val="C00000"/>
                </a:solidFill>
              </a:rPr>
              <a:t> </a:t>
            </a:r>
            <a:r>
              <a:rPr lang="uk-UA" sz="2000" b="1" dirty="0" smtClean="0">
                <a:solidFill>
                  <a:srgbClr val="7030A0"/>
                </a:solidFill>
                <a:latin typeface="Times New Roman" panose="02020603050405020304" pitchFamily="18" charset="0"/>
                <a:cs typeface="Times New Roman" panose="02020603050405020304" pitchFamily="18" charset="0"/>
              </a:rPr>
              <a:t>Судові та </a:t>
            </a:r>
            <a:r>
              <a:rPr lang="uk-UA" sz="2000" b="1" dirty="0" err="1" smtClean="0">
                <a:solidFill>
                  <a:srgbClr val="7030A0"/>
                </a:solidFill>
                <a:latin typeface="Times New Roman" panose="02020603050405020304" pitchFamily="18" charset="0"/>
                <a:cs typeface="Times New Roman" panose="02020603050405020304" pitchFamily="18" charset="0"/>
              </a:rPr>
              <a:t>правовохоронні</a:t>
            </a:r>
            <a:r>
              <a:rPr lang="uk-UA" sz="2000" b="1" dirty="0" smtClean="0">
                <a:solidFill>
                  <a:srgbClr val="7030A0"/>
                </a:solidFill>
                <a:latin typeface="Times New Roman" panose="02020603050405020304" pitchFamily="18" charset="0"/>
                <a:cs typeface="Times New Roman" panose="02020603050405020304" pitchFamily="18" charset="0"/>
              </a:rPr>
              <a:t> органи України [навчальний посібник у схемах і таблицях] /  Г. М. Степанова,                         А. С. </a:t>
            </a:r>
            <a:r>
              <a:rPr lang="uk-UA" sz="2000" b="1" dirty="0" err="1" smtClean="0">
                <a:solidFill>
                  <a:srgbClr val="7030A0"/>
                </a:solidFill>
                <a:latin typeface="Times New Roman" panose="02020603050405020304" pitchFamily="18" charset="0"/>
                <a:cs typeface="Times New Roman" panose="02020603050405020304" pitchFamily="18" charset="0"/>
              </a:rPr>
              <a:t>Симчук</a:t>
            </a:r>
            <a:r>
              <a:rPr lang="uk-UA" sz="2000" b="1" dirty="0" smtClean="0">
                <a:solidFill>
                  <a:srgbClr val="7030A0"/>
                </a:solidFill>
                <a:latin typeface="Times New Roman" panose="02020603050405020304" pitchFamily="18" charset="0"/>
                <a:cs typeface="Times New Roman" panose="02020603050405020304" pitchFamily="18" charset="0"/>
              </a:rPr>
              <a:t>, Н. С. Моргун, М. Й. Кулик. К.: 2019. 120 с.</a:t>
            </a:r>
          </a:p>
          <a:p>
            <a:pPr marL="0" lvl="0" indent="0" algn="just">
              <a:spcBef>
                <a:spcPts val="0"/>
              </a:spcBef>
              <a:spcAft>
                <a:spcPts val="0"/>
              </a:spcAft>
              <a:buNone/>
            </a:pPr>
            <a:endParaRPr lang="ru-RU" sz="2000" b="1" dirty="0" smtClean="0">
              <a:solidFill>
                <a:srgbClr val="7030A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000" b="1" dirty="0">
                <a:solidFill>
                  <a:srgbClr val="C00000"/>
                </a:solidFill>
                <a:latin typeface="Times New Roman" panose="02020603050405020304" pitchFamily="18" charset="0"/>
                <a:cs typeface="Times New Roman" panose="02020603050405020304" pitchFamily="18" charset="0"/>
              </a:rPr>
              <a:t>7</a:t>
            </a:r>
            <a:r>
              <a:rPr lang="uk-UA" sz="2000" b="1" dirty="0" smtClean="0">
                <a:solidFill>
                  <a:srgbClr val="C00000"/>
                </a:solidFill>
                <a:latin typeface="Times New Roman" panose="02020603050405020304" pitchFamily="18" charset="0"/>
                <a:cs typeface="Times New Roman" panose="02020603050405020304" pitchFamily="18" charset="0"/>
              </a:rPr>
              <a:t>. </a:t>
            </a:r>
            <a:r>
              <a:rPr lang="uk-UA" sz="2000" b="1" dirty="0" err="1" smtClean="0">
                <a:solidFill>
                  <a:srgbClr val="7030A0"/>
                </a:solidFill>
                <a:latin typeface="Times New Roman" panose="02020603050405020304" pitchFamily="18" charset="0"/>
                <a:cs typeface="Times New Roman" panose="02020603050405020304" pitchFamily="18" charset="0"/>
              </a:rPr>
              <a:t>Тетарчук</a:t>
            </a:r>
            <a:r>
              <a:rPr lang="uk-UA" sz="2000" b="1" dirty="0" smtClean="0">
                <a:solidFill>
                  <a:srgbClr val="7030A0"/>
                </a:solidFill>
                <a:latin typeface="Times New Roman" panose="02020603050405020304" pitchFamily="18" charset="0"/>
                <a:cs typeface="Times New Roman" panose="02020603050405020304" pitchFamily="18" charset="0"/>
              </a:rPr>
              <a:t> </a:t>
            </a:r>
            <a:r>
              <a:rPr lang="uk-UA" sz="2000" b="1" dirty="0">
                <a:solidFill>
                  <a:srgbClr val="7030A0"/>
                </a:solidFill>
                <a:latin typeface="Times New Roman" panose="02020603050405020304" pitchFamily="18" charset="0"/>
                <a:cs typeface="Times New Roman" panose="02020603050405020304" pitchFamily="18" charset="0"/>
              </a:rPr>
              <a:t>І</a:t>
            </a:r>
            <a:r>
              <a:rPr lang="uk-UA" sz="2000" b="1" dirty="0" smtClean="0">
                <a:solidFill>
                  <a:srgbClr val="7030A0"/>
                </a:solidFill>
                <a:latin typeface="Times New Roman" panose="02020603050405020304" pitchFamily="18" charset="0"/>
                <a:cs typeface="Times New Roman" panose="02020603050405020304" pitchFamily="18" charset="0"/>
              </a:rPr>
              <a:t>. В</a:t>
            </a:r>
            <a:r>
              <a:rPr lang="uk-UA" sz="2000" b="1" dirty="0">
                <a:solidFill>
                  <a:srgbClr val="7030A0"/>
                </a:solidFill>
                <a:latin typeface="Times New Roman" panose="02020603050405020304" pitchFamily="18" charset="0"/>
                <a:cs typeface="Times New Roman" panose="02020603050405020304" pitchFamily="18" charset="0"/>
              </a:rPr>
              <a:t>. Судові та правоохоронні органи України. Навчальний посібник для підготовки до іспитів. Видання ЦУЛ, 2019. 202 с</a:t>
            </a:r>
            <a:r>
              <a:rPr lang="uk-UA" sz="2000" b="1" dirty="0" smtClean="0">
                <a:solidFill>
                  <a:srgbClr val="002060"/>
                </a:solidFill>
              </a:rPr>
              <a:t>.</a:t>
            </a:r>
          </a:p>
          <a:p>
            <a:pPr marL="0" indent="0" algn="just">
              <a:spcBef>
                <a:spcPts val="0"/>
              </a:spcBef>
              <a:buNone/>
            </a:pPr>
            <a:endParaRPr lang="uk-UA" sz="2000" b="1" dirty="0" smtClean="0">
              <a:solidFill>
                <a:srgbClr val="002060"/>
              </a:solidFill>
            </a:endParaRPr>
          </a:p>
          <a:p>
            <a:pPr marL="0" indent="0" algn="just">
              <a:spcBef>
                <a:spcPts val="0"/>
              </a:spcBef>
              <a:buNone/>
            </a:pPr>
            <a:r>
              <a:rPr lang="uk-UA" sz="2000" b="1" dirty="0" smtClean="0">
                <a:solidFill>
                  <a:srgbClr val="C00000"/>
                </a:solidFill>
                <a:latin typeface="Times New Roman" panose="02020603050405020304" pitchFamily="18" charset="0"/>
                <a:cs typeface="Times New Roman" panose="02020603050405020304" pitchFamily="18" charset="0"/>
              </a:rPr>
              <a:t>8</a:t>
            </a:r>
            <a:r>
              <a:rPr lang="uk-UA" sz="2000" b="1" dirty="0" smtClean="0">
                <a:solidFill>
                  <a:srgbClr val="002060"/>
                </a:solidFill>
              </a:rPr>
              <a:t>.</a:t>
            </a:r>
            <a:r>
              <a:rPr lang="uk-UA" sz="2000" b="1" dirty="0">
                <a:solidFill>
                  <a:srgbClr val="7030A0"/>
                </a:solidFill>
                <a:latin typeface="Times New Roman" panose="02020603050405020304" pitchFamily="18" charset="0"/>
                <a:cs typeface="Times New Roman" panose="02020603050405020304" pitchFamily="18" charset="0"/>
              </a:rPr>
              <a:t> Влад Сергій. Особливості організації роботи прокуратури України в галузі. </a:t>
            </a:r>
            <a:r>
              <a:rPr lang="uk-UA" sz="2000" b="1" i="1" dirty="0">
                <a:solidFill>
                  <a:srgbClr val="7030A0"/>
                </a:solidFill>
                <a:latin typeface="Times New Roman" panose="02020603050405020304" pitchFamily="18" charset="0"/>
                <a:cs typeface="Times New Roman" panose="02020603050405020304" pitchFamily="18" charset="0"/>
              </a:rPr>
              <a:t>Підприємництво, господарство і право. </a:t>
            </a:r>
            <a:r>
              <a:rPr lang="uk-UA" sz="2000" b="1" dirty="0">
                <a:solidFill>
                  <a:srgbClr val="7030A0"/>
                </a:solidFill>
                <a:latin typeface="Times New Roman" panose="02020603050405020304" pitchFamily="18" charset="0"/>
                <a:cs typeface="Times New Roman" panose="02020603050405020304" pitchFamily="18" charset="0"/>
              </a:rPr>
              <a:t>2020. № 5. С. 319-324</a:t>
            </a:r>
            <a:r>
              <a:rPr lang="uk-UA" sz="2000" b="1" dirty="0" smtClean="0">
                <a:solidFill>
                  <a:srgbClr val="7030A0"/>
                </a:solidFill>
                <a:latin typeface="Times New Roman" panose="02020603050405020304" pitchFamily="18" charset="0"/>
                <a:cs typeface="Times New Roman" panose="02020603050405020304" pitchFamily="18" charset="0"/>
              </a:rPr>
              <a:t>.</a:t>
            </a:r>
          </a:p>
          <a:p>
            <a:pPr marL="0" indent="0" algn="just">
              <a:spcBef>
                <a:spcPts val="0"/>
              </a:spcBef>
              <a:buNone/>
            </a:pPr>
            <a:endParaRPr lang="uk-UA" sz="2000" b="1" dirty="0" smtClean="0">
              <a:solidFill>
                <a:srgbClr val="7030A0"/>
              </a:solidFill>
              <a:latin typeface="Times New Roman" panose="02020603050405020304" pitchFamily="18" charset="0"/>
              <a:cs typeface="Times New Roman" panose="02020603050405020304" pitchFamily="18" charset="0"/>
            </a:endParaRPr>
          </a:p>
          <a:p>
            <a:pPr marL="0" indent="0" algn="just">
              <a:spcBef>
                <a:spcPts val="0"/>
              </a:spcBef>
              <a:buNone/>
            </a:pPr>
            <a:r>
              <a:rPr lang="uk-UA" sz="2000" b="1" dirty="0" smtClean="0">
                <a:solidFill>
                  <a:srgbClr val="C00000"/>
                </a:solidFill>
                <a:latin typeface="Times New Roman" panose="02020603050405020304" pitchFamily="18" charset="0"/>
                <a:cs typeface="Times New Roman" panose="02020603050405020304" pitchFamily="18" charset="0"/>
              </a:rPr>
              <a:t>9.</a:t>
            </a:r>
            <a:r>
              <a:rPr lang="uk-UA" dirty="0"/>
              <a:t> </a:t>
            </a:r>
            <a:r>
              <a:rPr lang="uk-UA" sz="2000" b="1" dirty="0" err="1">
                <a:solidFill>
                  <a:srgbClr val="7030A0"/>
                </a:solidFill>
                <a:latin typeface="Times New Roman" panose="02020603050405020304" pitchFamily="18" charset="0"/>
                <a:cs typeface="Times New Roman" panose="02020603050405020304" pitchFamily="18" charset="0"/>
              </a:rPr>
              <a:t>Стефанчук</a:t>
            </a:r>
            <a:r>
              <a:rPr lang="uk-UA" sz="2000" b="1" dirty="0">
                <a:solidFill>
                  <a:srgbClr val="7030A0"/>
                </a:solidFill>
                <a:latin typeface="Times New Roman" panose="02020603050405020304" pitchFamily="18" charset="0"/>
                <a:cs typeface="Times New Roman" panose="02020603050405020304" pitchFamily="18" charset="0"/>
              </a:rPr>
              <a:t> Марина. Реформа органів прокуратури в Україні: кадрове перезавантаження чи дискримінація за професійною ознакою?.</a:t>
            </a:r>
            <a:r>
              <a:rPr lang="uk-UA" sz="2000" b="1" i="1" dirty="0">
                <a:solidFill>
                  <a:srgbClr val="7030A0"/>
                </a:solidFill>
                <a:latin typeface="Times New Roman" panose="02020603050405020304" pitchFamily="18" charset="0"/>
                <a:cs typeface="Times New Roman" panose="02020603050405020304" pitchFamily="18" charset="0"/>
              </a:rPr>
              <a:t> Право України</a:t>
            </a:r>
            <a:r>
              <a:rPr lang="uk-UA" sz="2000" b="1" dirty="0">
                <a:solidFill>
                  <a:srgbClr val="7030A0"/>
                </a:solidFill>
                <a:latin typeface="Times New Roman" panose="02020603050405020304" pitchFamily="18" charset="0"/>
                <a:cs typeface="Times New Roman" panose="02020603050405020304" pitchFamily="18" charset="0"/>
              </a:rPr>
              <a:t>. 2020. № 4. С. 264-277. </a:t>
            </a:r>
            <a:endParaRPr lang="ru-RU" sz="2000" b="1" dirty="0">
              <a:solidFill>
                <a:srgbClr val="7030A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000" b="1" dirty="0">
              <a:solidFill>
                <a:srgbClr val="C00000"/>
              </a:solidFill>
              <a:latin typeface="Times New Roman" panose="02020603050405020304" pitchFamily="18" charset="0"/>
              <a:cs typeface="Times New Roman" panose="02020603050405020304" pitchFamily="18" charset="0"/>
            </a:endParaRPr>
          </a:p>
          <a:p>
            <a:pPr marL="0" indent="0" algn="just">
              <a:spcBef>
                <a:spcPts val="0"/>
              </a:spcBef>
              <a:buNone/>
            </a:pPr>
            <a:endParaRPr lang="ru-RU" sz="2000" b="1" dirty="0">
              <a:solidFill>
                <a:srgbClr val="002060"/>
              </a:solidFill>
            </a:endParaRPr>
          </a:p>
          <a:p>
            <a:pPr marL="0" lvl="0" indent="0" algn="just">
              <a:spcBef>
                <a:spcPts val="0"/>
              </a:spcBef>
              <a:spcAft>
                <a:spcPts val="0"/>
              </a:spcAft>
              <a:buNone/>
            </a:pPr>
            <a:endParaRPr lang="ru-RU" sz="2000" b="1" dirty="0">
              <a:solidFill>
                <a:srgbClr val="002060"/>
              </a:solidFill>
              <a:latin typeface="Times New Roman" pitchFamily="18" charset="0"/>
              <a:cs typeface="Times New Roman" pitchFamily="18" charset="0"/>
            </a:endParaRPr>
          </a:p>
          <a:p>
            <a:endParaRPr lang="ru-RU" dirty="0"/>
          </a:p>
        </p:txBody>
      </p:sp>
      <p:pic>
        <p:nvPicPr>
          <p:cNvPr id="4"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45" y="486996"/>
            <a:ext cx="1398052" cy="200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86717">
            <a:off x="283433" y="2821605"/>
            <a:ext cx="1070996" cy="1445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0"/>
            <a:ext cx="8424936" cy="6001643"/>
          </a:xfrm>
          <a:prstGeom prst="rect">
            <a:avLst/>
          </a:prstGeom>
        </p:spPr>
        <p:txBody>
          <a:bodyPr wrap="square">
            <a:spAutoFit/>
          </a:bodyPr>
          <a:lstStyle/>
          <a:p>
            <a:pPr indent="715963" algn="just"/>
            <a:r>
              <a:rPr lang="uk-UA" sz="2800" b="1" i="1" dirty="0">
                <a:solidFill>
                  <a:srgbClr val="002060"/>
                </a:solidFill>
              </a:rPr>
              <a:t>Повноваження прокурора по підтриманню державного обвинувачення в </a:t>
            </a:r>
            <a:r>
              <a:rPr lang="uk-UA" sz="2800" b="1" i="1" dirty="0" smtClean="0">
                <a:solidFill>
                  <a:srgbClr val="002060"/>
                </a:solidFill>
              </a:rPr>
              <a:t>суді. </a:t>
            </a:r>
          </a:p>
          <a:p>
            <a:pPr indent="715963" algn="just"/>
            <a:r>
              <a:rPr lang="uk-UA" sz="2400" b="1" i="1" dirty="0" smtClean="0">
                <a:solidFill>
                  <a:srgbClr val="0070C0"/>
                </a:solidFill>
              </a:rPr>
              <a:t>Прокурор в суді має право:</a:t>
            </a:r>
          </a:p>
          <a:p>
            <a:pPr indent="715963" algn="just"/>
            <a:r>
              <a:rPr lang="uk-UA" sz="2300" b="1" dirty="0" smtClean="0">
                <a:solidFill>
                  <a:srgbClr val="002060"/>
                </a:solidFill>
              </a:rPr>
              <a:t> </a:t>
            </a:r>
            <a:r>
              <a:rPr lang="uk-UA" sz="2300" dirty="0" smtClean="0">
                <a:solidFill>
                  <a:srgbClr val="7030A0"/>
                </a:solidFill>
              </a:rPr>
              <a:t>брати </a:t>
            </a:r>
            <a:r>
              <a:rPr lang="uk-UA" sz="2300" dirty="0">
                <a:solidFill>
                  <a:srgbClr val="7030A0"/>
                </a:solidFill>
              </a:rPr>
              <a:t>участь у судовому провадженні у суді першої інстанції (п. 1. ч. 1 ст. </a:t>
            </a:r>
            <a:r>
              <a:rPr lang="uk-UA" sz="2300" dirty="0" smtClean="0">
                <a:solidFill>
                  <a:srgbClr val="7030A0"/>
                </a:solidFill>
              </a:rPr>
              <a:t>131-1 </a:t>
            </a:r>
            <a:r>
              <a:rPr lang="uk-UA" sz="2300" dirty="0">
                <a:solidFill>
                  <a:srgbClr val="7030A0"/>
                </a:solidFill>
              </a:rPr>
              <a:t>Конституції України, ч. </a:t>
            </a:r>
            <a:r>
              <a:rPr lang="uk-UA" sz="2300" dirty="0" smtClean="0">
                <a:solidFill>
                  <a:srgbClr val="7030A0"/>
                </a:solidFill>
              </a:rPr>
              <a:t>3 ст</a:t>
            </a:r>
            <a:r>
              <a:rPr lang="uk-UA" sz="2300" dirty="0">
                <a:solidFill>
                  <a:srgbClr val="7030A0"/>
                </a:solidFill>
              </a:rPr>
              <a:t>. 36 </a:t>
            </a:r>
            <a:r>
              <a:rPr lang="uk-UA" sz="2300" dirty="0" smtClean="0">
                <a:solidFill>
                  <a:srgbClr val="7030A0"/>
                </a:solidFill>
              </a:rPr>
              <a:t>КПК України, </a:t>
            </a:r>
            <a:r>
              <a:rPr lang="uk-UA" sz="2300" dirty="0">
                <a:solidFill>
                  <a:srgbClr val="7030A0"/>
                </a:solidFill>
              </a:rPr>
              <a:t>статті </a:t>
            </a:r>
            <a:r>
              <a:rPr lang="uk-UA" sz="2300" dirty="0" smtClean="0">
                <a:solidFill>
                  <a:srgbClr val="7030A0"/>
                </a:solidFill>
              </a:rPr>
              <a:t>22 </a:t>
            </a:r>
            <a:r>
              <a:rPr lang="uk-UA" sz="2300" dirty="0">
                <a:solidFill>
                  <a:srgbClr val="7030A0"/>
                </a:solidFill>
              </a:rPr>
              <a:t>ЗУ «Про прокуратуру»), </a:t>
            </a:r>
            <a:r>
              <a:rPr lang="uk-UA" sz="2300" dirty="0" smtClean="0">
                <a:solidFill>
                  <a:srgbClr val="7030A0"/>
                </a:solidFill>
              </a:rPr>
              <a:t>подавати </a:t>
            </a:r>
            <a:r>
              <a:rPr lang="uk-UA" sz="2300" dirty="0">
                <a:solidFill>
                  <a:srgbClr val="7030A0"/>
                </a:solidFill>
              </a:rPr>
              <a:t>до суду речі, документи, інші докази, клопотання, скарги, </a:t>
            </a:r>
            <a:r>
              <a:rPr lang="uk-UA" sz="2300" dirty="0" smtClean="0">
                <a:solidFill>
                  <a:srgbClr val="7030A0"/>
                </a:solidFill>
              </a:rPr>
              <a:t>брати </a:t>
            </a:r>
            <a:r>
              <a:rPr lang="uk-UA" sz="2300" dirty="0">
                <a:solidFill>
                  <a:srgbClr val="7030A0"/>
                </a:solidFill>
              </a:rPr>
              <a:t>активну участь у дослідженні доказів (ч. 2 ст. 22, ст. 349 </a:t>
            </a:r>
            <a:r>
              <a:rPr lang="uk-UA" sz="2300" dirty="0" smtClean="0">
                <a:solidFill>
                  <a:srgbClr val="7030A0"/>
                </a:solidFill>
              </a:rPr>
              <a:t>КПК України); </a:t>
            </a:r>
          </a:p>
          <a:p>
            <a:pPr indent="442913" algn="just">
              <a:buFont typeface="Wingdings" pitchFamily="2" charset="2"/>
              <a:buChar char="ü"/>
            </a:pPr>
            <a:r>
              <a:rPr lang="uk-UA" sz="2300" dirty="0" smtClean="0">
                <a:solidFill>
                  <a:srgbClr val="7030A0"/>
                </a:solidFill>
              </a:rPr>
              <a:t>викладати </a:t>
            </a:r>
            <a:r>
              <a:rPr lang="uk-UA" sz="2300" dirty="0">
                <a:solidFill>
                  <a:srgbClr val="7030A0"/>
                </a:solidFill>
              </a:rPr>
              <a:t>суду свою </a:t>
            </a:r>
            <a:r>
              <a:rPr lang="uk-UA" sz="2300" dirty="0" smtClean="0">
                <a:solidFill>
                  <a:srgbClr val="7030A0"/>
                </a:solidFill>
              </a:rPr>
              <a:t>думку з окремих питань судового розгляду  </a:t>
            </a:r>
            <a:r>
              <a:rPr lang="uk-UA" sz="2300" dirty="0">
                <a:solidFill>
                  <a:srgbClr val="7030A0"/>
                </a:solidFill>
              </a:rPr>
              <a:t>(статті 325-327, 349, 361 </a:t>
            </a:r>
            <a:r>
              <a:rPr lang="uk-UA" sz="2300" dirty="0" smtClean="0">
                <a:solidFill>
                  <a:srgbClr val="7030A0"/>
                </a:solidFill>
              </a:rPr>
              <a:t>КПК України); </a:t>
            </a:r>
          </a:p>
          <a:p>
            <a:pPr indent="442913" algn="just">
              <a:buFont typeface="Wingdings" pitchFamily="2" charset="2"/>
              <a:buChar char="ü"/>
            </a:pPr>
            <a:r>
              <a:rPr lang="uk-UA" sz="2300" dirty="0" smtClean="0">
                <a:solidFill>
                  <a:srgbClr val="7030A0"/>
                </a:solidFill>
              </a:rPr>
              <a:t>змінювати</a:t>
            </a:r>
            <a:r>
              <a:rPr lang="uk-UA" sz="2300" dirty="0">
                <a:solidFill>
                  <a:srgbClr val="7030A0"/>
                </a:solidFill>
              </a:rPr>
              <a:t>, висувати додаткове обвинувачення, відмовлятися від підтримання державного обвинувачення (ч. 2 ст. 337, статті 338-340 </a:t>
            </a:r>
            <a:r>
              <a:rPr lang="uk-UA" sz="2300" dirty="0" smtClean="0">
                <a:solidFill>
                  <a:srgbClr val="7030A0"/>
                </a:solidFill>
              </a:rPr>
              <a:t>КПК України); </a:t>
            </a:r>
            <a:r>
              <a:rPr lang="uk-UA" sz="2300" dirty="0">
                <a:solidFill>
                  <a:srgbClr val="7030A0"/>
                </a:solidFill>
              </a:rPr>
              <a:t>виступати у судових дебатах (ст. 364 </a:t>
            </a:r>
            <a:r>
              <a:rPr lang="uk-UA" sz="2300" dirty="0" smtClean="0">
                <a:solidFill>
                  <a:srgbClr val="7030A0"/>
                </a:solidFill>
              </a:rPr>
              <a:t>КПК України). </a:t>
            </a:r>
            <a:endParaRPr lang="ru-RU" sz="2300" dirty="0">
              <a:solidFill>
                <a:srgbClr val="7030A0"/>
              </a:solidFill>
            </a:endParaRPr>
          </a:p>
        </p:txBody>
      </p:sp>
    </p:spTree>
    <p:extLst>
      <p:ext uri="{BB962C8B-B14F-4D97-AF65-F5344CB8AC3E}">
        <p14:creationId xmlns:p14="http://schemas.microsoft.com/office/powerpoint/2010/main" val="41641627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997839"/>
            <a:ext cx="8352928" cy="3108543"/>
          </a:xfrm>
          <a:prstGeom prst="rect">
            <a:avLst/>
          </a:prstGeom>
        </p:spPr>
        <p:txBody>
          <a:bodyPr wrap="square">
            <a:spAutoFit/>
          </a:bodyPr>
          <a:lstStyle/>
          <a:p>
            <a:pPr indent="715963" algn="just"/>
            <a:r>
              <a:rPr lang="ru-RU" sz="2800" dirty="0"/>
              <a:t> </a:t>
            </a:r>
            <a:r>
              <a:rPr lang="uk-UA" sz="2800" b="1" i="1" dirty="0">
                <a:solidFill>
                  <a:srgbClr val="002060"/>
                </a:solidFill>
              </a:rPr>
              <a:t>П</a:t>
            </a:r>
            <a:r>
              <a:rPr lang="uk-UA" sz="2800" b="1" i="1" dirty="0" smtClean="0">
                <a:solidFill>
                  <a:srgbClr val="002060"/>
                </a:solidFill>
              </a:rPr>
              <a:t>ідтримання </a:t>
            </a:r>
            <a:r>
              <a:rPr lang="uk-UA" sz="2800" b="1" i="1" dirty="0">
                <a:solidFill>
                  <a:srgbClr val="002060"/>
                </a:solidFill>
              </a:rPr>
              <a:t>державного обвинувачення </a:t>
            </a:r>
            <a:r>
              <a:rPr lang="uk-UA" sz="2800" dirty="0"/>
              <a:t>– </a:t>
            </a:r>
            <a:r>
              <a:rPr lang="uk-UA" sz="2800" i="1" dirty="0">
                <a:solidFill>
                  <a:srgbClr val="7030A0"/>
                </a:solidFill>
              </a:rPr>
              <a:t>діяльність прокуратури у встановлених кримінальним процесуальним законом формах, яка складається з аналізу матеріалів справи та доказування вини особи в судових органах, сприяння постановленню законного, обґрунтованого та справедливого </a:t>
            </a:r>
            <a:r>
              <a:rPr lang="uk-UA" sz="2800" i="1" dirty="0" smtClean="0">
                <a:solidFill>
                  <a:srgbClr val="7030A0"/>
                </a:solidFill>
              </a:rPr>
              <a:t>вироку.</a:t>
            </a:r>
            <a:endParaRPr lang="ru-RU" sz="2800" dirty="0">
              <a:solidFill>
                <a:srgbClr val="7030A0"/>
              </a:solidFill>
            </a:endParaRPr>
          </a:p>
        </p:txBody>
      </p:sp>
      <p:pic>
        <p:nvPicPr>
          <p:cNvPr id="5"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97002"/>
            <a:ext cx="1792833" cy="180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01186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99792" y="260648"/>
            <a:ext cx="6045245" cy="584775"/>
          </a:xfrm>
          <a:prstGeom prst="rect">
            <a:avLst/>
          </a:prstGeom>
        </p:spPr>
        <p:txBody>
          <a:bodyPr wrap="none">
            <a:spAutoFit/>
          </a:bodyPr>
          <a:lstStyle/>
          <a:p>
            <a:pPr fontAlgn="base"/>
            <a:r>
              <a:rPr lang="en-US" sz="3200" b="1" i="1" dirty="0">
                <a:solidFill>
                  <a:srgbClr val="0070C0"/>
                </a:solidFill>
              </a:rPr>
              <a:t>II</a:t>
            </a:r>
            <a:r>
              <a:rPr lang="ru-RU" sz="3200" b="1" i="1" dirty="0">
                <a:solidFill>
                  <a:srgbClr val="0070C0"/>
                </a:solidFill>
              </a:rPr>
              <a:t>.</a:t>
            </a:r>
            <a:r>
              <a:rPr lang="ru-RU" sz="3200" i="1" dirty="0">
                <a:solidFill>
                  <a:srgbClr val="0070C0"/>
                </a:solidFill>
              </a:rPr>
              <a:t> </a:t>
            </a:r>
            <a:r>
              <a:rPr lang="ru-RU" sz="3200" b="1" i="1" dirty="0">
                <a:solidFill>
                  <a:srgbClr val="0070C0"/>
                </a:solidFill>
              </a:rPr>
              <a:t>Функція представництва</a:t>
            </a:r>
            <a:r>
              <a:rPr lang="ru-RU" sz="3200" i="1" dirty="0">
                <a:solidFill>
                  <a:srgbClr val="0070C0"/>
                </a:solidFill>
              </a:rPr>
              <a:t> </a:t>
            </a:r>
            <a:endParaRPr lang="ru-RU" sz="3200" dirty="0">
              <a:solidFill>
                <a:srgbClr val="0070C0"/>
              </a:solidFill>
            </a:endParaRPr>
          </a:p>
        </p:txBody>
      </p:sp>
      <p:sp>
        <p:nvSpPr>
          <p:cNvPr id="5" name="Прямоугольник 4"/>
          <p:cNvSpPr/>
          <p:nvPr/>
        </p:nvSpPr>
        <p:spPr>
          <a:xfrm>
            <a:off x="179512" y="788363"/>
            <a:ext cx="8424936" cy="5909310"/>
          </a:xfrm>
          <a:prstGeom prst="rect">
            <a:avLst/>
          </a:prstGeom>
        </p:spPr>
        <p:txBody>
          <a:bodyPr wrap="square">
            <a:spAutoFit/>
          </a:bodyPr>
          <a:lstStyle/>
          <a:p>
            <a:pPr lvl="0" indent="715963" algn="just" fontAlgn="base"/>
            <a:endParaRPr lang="uk-UA" sz="2400" b="1" i="1" dirty="0" smtClean="0">
              <a:solidFill>
                <a:srgbClr val="002060"/>
              </a:solidFill>
            </a:endParaRPr>
          </a:p>
          <a:p>
            <a:pPr lvl="0" indent="715963" algn="just" fontAlgn="base"/>
            <a:endParaRPr lang="uk-UA" sz="2400" b="1" i="1" dirty="0">
              <a:solidFill>
                <a:srgbClr val="002060"/>
              </a:solidFill>
            </a:endParaRPr>
          </a:p>
          <a:p>
            <a:pPr lvl="0" indent="715963" algn="just" fontAlgn="base"/>
            <a:endParaRPr lang="uk-UA" sz="2400" b="1" i="1" dirty="0" smtClean="0">
              <a:solidFill>
                <a:srgbClr val="002060"/>
              </a:solidFill>
            </a:endParaRPr>
          </a:p>
          <a:p>
            <a:pPr lvl="0" indent="715963" algn="just" fontAlgn="base"/>
            <a:r>
              <a:rPr lang="uk-UA" sz="2600" b="1" i="1" dirty="0" smtClean="0">
                <a:solidFill>
                  <a:srgbClr val="002060"/>
                </a:solidFill>
              </a:rPr>
              <a:t>Прокурор здійснює представництво </a:t>
            </a:r>
            <a:r>
              <a:rPr lang="uk-UA" sz="2600" b="1" i="1" u="sng" dirty="0" smtClean="0">
                <a:solidFill>
                  <a:srgbClr val="002060"/>
                </a:solidFill>
              </a:rPr>
              <a:t>в суді інтересів громадянина (громадянина України, іноземця або особи без громадянства)</a:t>
            </a:r>
            <a:r>
              <a:rPr lang="uk-UA" sz="2600" dirty="0" smtClean="0">
                <a:solidFill>
                  <a:srgbClr val="002060"/>
                </a:solidFill>
              </a:rPr>
              <a:t> </a:t>
            </a:r>
            <a:r>
              <a:rPr lang="uk-UA" sz="2600" dirty="0" smtClean="0">
                <a:solidFill>
                  <a:srgbClr val="7030A0"/>
                </a:solidFill>
              </a:rPr>
              <a:t>у випадках, якщо така особа не спроможна самостійно захистити свої порушені чи оспорювані права або реалізувати процесуальні повноваження через недосягнення повноліття, недієздатність або обмежену дієздатність, а законні представники або органи, яким законом надано право захищати права, свободи та інтереси такої особи, не здійснюють або неналежним чином здійснюють її захист.</a:t>
            </a:r>
            <a:endParaRPr lang="uk-UA" sz="2600" dirty="0" smtClean="0"/>
          </a:p>
          <a:p>
            <a:pPr indent="715963" algn="just" fontAlgn="base"/>
            <a:endParaRPr lang="ru-RU" sz="2000" dirty="0"/>
          </a:p>
        </p:txBody>
      </p:sp>
      <p:pic>
        <p:nvPicPr>
          <p:cNvPr id="1026" name="Picture 2" descr="Похожее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887" y="59088"/>
            <a:ext cx="1792833" cy="1800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5769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052736"/>
            <a:ext cx="8136904" cy="4401205"/>
          </a:xfrm>
          <a:prstGeom prst="rect">
            <a:avLst/>
          </a:prstGeom>
        </p:spPr>
        <p:txBody>
          <a:bodyPr wrap="square">
            <a:spAutoFit/>
          </a:bodyPr>
          <a:lstStyle/>
          <a:p>
            <a:pPr indent="715963" algn="just"/>
            <a:r>
              <a:rPr lang="uk-UA" sz="2800" b="1" i="1" dirty="0">
                <a:solidFill>
                  <a:srgbClr val="002060"/>
                </a:solidFill>
              </a:rPr>
              <a:t>Прокурор здійснює представництво </a:t>
            </a:r>
            <a:r>
              <a:rPr lang="uk-UA" sz="2800" b="1" i="1" u="sng" dirty="0">
                <a:solidFill>
                  <a:srgbClr val="002060"/>
                </a:solidFill>
              </a:rPr>
              <a:t>в суді законних</a:t>
            </a:r>
            <a:r>
              <a:rPr lang="uk-UA" sz="2800" i="1" u="sng" dirty="0">
                <a:solidFill>
                  <a:srgbClr val="002060"/>
                </a:solidFill>
              </a:rPr>
              <a:t> </a:t>
            </a:r>
            <a:r>
              <a:rPr lang="uk-UA" sz="2800" b="1" i="1" u="sng" dirty="0">
                <a:solidFill>
                  <a:srgbClr val="002060"/>
                </a:solidFill>
              </a:rPr>
              <a:t>інтересів держави</a:t>
            </a:r>
            <a:r>
              <a:rPr lang="uk-UA" sz="2800" b="1" u="sng" dirty="0">
                <a:solidFill>
                  <a:srgbClr val="002060"/>
                </a:solidFill>
              </a:rPr>
              <a:t> </a:t>
            </a:r>
            <a:r>
              <a:rPr lang="uk-UA" sz="2800" dirty="0">
                <a:solidFill>
                  <a:srgbClr val="7030A0"/>
                </a:solidFill>
              </a:rPr>
              <a:t>у разі порушення або загрози порушення інтересів держави, якщо захист цих інтересів не здійснює або неналежним чином здійснює орган державної влади, орган місцевого самоврядування чи інший суб’єкт владних повноважень, до компетенції якого віднесені відповідні повноваження, а також у разі відсутності такого </a:t>
            </a:r>
            <a:r>
              <a:rPr lang="uk-UA" sz="2800" dirty="0" smtClean="0">
                <a:solidFill>
                  <a:srgbClr val="7030A0"/>
                </a:solidFill>
              </a:rPr>
              <a:t>органу.</a:t>
            </a:r>
            <a:endParaRPr lang="ru-RU" sz="2800" dirty="0">
              <a:solidFill>
                <a:srgbClr val="7030A0"/>
              </a:solidFill>
            </a:endParaRPr>
          </a:p>
        </p:txBody>
      </p:sp>
    </p:spTree>
    <p:extLst>
      <p:ext uri="{BB962C8B-B14F-4D97-AF65-F5344CB8AC3E}">
        <p14:creationId xmlns:p14="http://schemas.microsoft.com/office/powerpoint/2010/main" val="26040026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568952" cy="5632311"/>
          </a:xfrm>
          <a:prstGeom prst="rect">
            <a:avLst/>
          </a:prstGeom>
        </p:spPr>
        <p:txBody>
          <a:bodyPr wrap="square">
            <a:spAutoFit/>
          </a:bodyPr>
          <a:lstStyle/>
          <a:p>
            <a:pPr lvl="0" algn="ctr" fontAlgn="base"/>
            <a:r>
              <a:rPr lang="en-US" sz="2800" b="1" dirty="0" smtClean="0">
                <a:solidFill>
                  <a:srgbClr val="0070C0"/>
                </a:solidFill>
              </a:rPr>
              <a:t>III. </a:t>
            </a:r>
            <a:r>
              <a:rPr lang="ru-RU" sz="2800" b="1" dirty="0" smtClean="0">
                <a:solidFill>
                  <a:srgbClr val="0070C0"/>
                </a:solidFill>
              </a:rPr>
              <a:t>Наглядов</a:t>
            </a:r>
            <a:r>
              <a:rPr lang="uk-UA" sz="2800" b="1" dirty="0">
                <a:solidFill>
                  <a:srgbClr val="0070C0"/>
                </a:solidFill>
              </a:rPr>
              <a:t>і</a:t>
            </a:r>
            <a:r>
              <a:rPr lang="ru-RU" sz="2800" b="1" dirty="0">
                <a:solidFill>
                  <a:srgbClr val="0070C0"/>
                </a:solidFill>
              </a:rPr>
              <a:t> функці</a:t>
            </a:r>
            <a:r>
              <a:rPr lang="uk-UA" sz="2800" b="1" dirty="0">
                <a:solidFill>
                  <a:srgbClr val="0070C0"/>
                </a:solidFill>
              </a:rPr>
              <a:t>ї</a:t>
            </a:r>
            <a:r>
              <a:rPr lang="ru-RU" sz="2800" b="1" dirty="0">
                <a:solidFill>
                  <a:srgbClr val="0070C0"/>
                </a:solidFill>
              </a:rPr>
              <a:t> </a:t>
            </a:r>
            <a:endParaRPr lang="en-US" sz="2800" b="1" dirty="0" smtClean="0">
              <a:solidFill>
                <a:srgbClr val="0070C0"/>
              </a:solidFill>
            </a:endParaRPr>
          </a:p>
          <a:p>
            <a:pPr lvl="0" fontAlgn="base"/>
            <a:endParaRPr lang="en-US" sz="2400" b="1" dirty="0">
              <a:solidFill>
                <a:srgbClr val="002060"/>
              </a:solidFill>
            </a:endParaRPr>
          </a:p>
          <a:p>
            <a:pPr indent="715963" algn="just" fontAlgn="base"/>
            <a:r>
              <a:rPr lang="uk-UA" sz="2800" b="1" i="1" dirty="0">
                <a:solidFill>
                  <a:srgbClr val="002060"/>
                </a:solidFill>
              </a:rPr>
              <a:t>Прокурорський нагляд в Україні</a:t>
            </a:r>
            <a:r>
              <a:rPr lang="uk-UA" sz="2800" i="1" dirty="0">
                <a:solidFill>
                  <a:srgbClr val="002060"/>
                </a:solidFill>
              </a:rPr>
              <a:t> </a:t>
            </a:r>
            <a:r>
              <a:rPr lang="uk-UA" sz="2800" i="1" dirty="0" smtClean="0"/>
              <a:t>– </a:t>
            </a:r>
            <a:r>
              <a:rPr lang="uk-UA" sz="2800" i="1" dirty="0" smtClean="0">
                <a:solidFill>
                  <a:srgbClr val="0070C0"/>
                </a:solidFill>
              </a:rPr>
              <a:t>це державна </a:t>
            </a:r>
            <a:r>
              <a:rPr lang="uk-UA" sz="2800" i="1" dirty="0">
                <a:solidFill>
                  <a:srgbClr val="0070C0"/>
                </a:solidFill>
              </a:rPr>
              <a:t>діяльність спеціально уповноважених посадових осіб – прокурорів, </a:t>
            </a:r>
            <a:r>
              <a:rPr lang="uk-UA" sz="2800" i="1" dirty="0" smtClean="0">
                <a:solidFill>
                  <a:srgbClr val="0070C0"/>
                </a:solidFill>
              </a:rPr>
              <a:t> </a:t>
            </a:r>
            <a:r>
              <a:rPr lang="uk-UA" sz="2800" i="1" dirty="0">
                <a:solidFill>
                  <a:srgbClr val="0070C0"/>
                </a:solidFill>
              </a:rPr>
              <a:t>щодо здійснення нагляду за додержанням законів органами, які проводять оперативно-розшукову діяльність, дізнання, досудове слідство, а також за додержанням законів при виконанні судових рішень у кримінальних справах та при застосуванні інших заходів примусового характеру, пов’язаних з обмеженням особистої свободи </a:t>
            </a:r>
            <a:r>
              <a:rPr lang="uk-UA" sz="2800" i="1" dirty="0" smtClean="0">
                <a:solidFill>
                  <a:srgbClr val="0070C0"/>
                </a:solidFill>
              </a:rPr>
              <a:t>громадян.</a:t>
            </a:r>
            <a:endParaRPr lang="ru-RU" sz="2800" dirty="0">
              <a:solidFill>
                <a:srgbClr val="0070C0"/>
              </a:solidFill>
            </a:endParaRPr>
          </a:p>
        </p:txBody>
      </p:sp>
    </p:spTree>
    <p:extLst>
      <p:ext uri="{BB962C8B-B14F-4D97-AF65-F5344CB8AC3E}">
        <p14:creationId xmlns:p14="http://schemas.microsoft.com/office/powerpoint/2010/main" val="129237654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53440" y="260648"/>
            <a:ext cx="8136904" cy="6001643"/>
          </a:xfrm>
          <a:prstGeom prst="rect">
            <a:avLst/>
          </a:prstGeom>
        </p:spPr>
        <p:txBody>
          <a:bodyPr wrap="square">
            <a:spAutoFit/>
          </a:bodyPr>
          <a:lstStyle/>
          <a:p>
            <a:pPr algn="ctr"/>
            <a:r>
              <a:rPr lang="uk-UA" sz="2400" b="1" i="1" dirty="0">
                <a:solidFill>
                  <a:srgbClr val="002060"/>
                </a:solidFill>
              </a:rPr>
              <a:t>Змістом цієї діяльності є:</a:t>
            </a:r>
            <a:endParaRPr lang="ru-RU" sz="2400" dirty="0">
              <a:solidFill>
                <a:srgbClr val="002060"/>
              </a:solidFill>
            </a:endParaRPr>
          </a:p>
          <a:p>
            <a:pPr indent="715963" algn="just">
              <a:tabLst>
                <a:tab pos="990600" algn="l"/>
              </a:tabLst>
            </a:pPr>
            <a:r>
              <a:rPr lang="uk-UA" sz="2400" dirty="0" smtClean="0">
                <a:solidFill>
                  <a:srgbClr val="7030A0"/>
                </a:solidFill>
              </a:rPr>
              <a:t>а)	виявлення фактів порушення Конституції України та вимог інших законів України органами, що провадять оперативно-розшукову діяльність, дізнання, досудове слідство, а також іншими правоохоронними органами та їх посадовими особами при</a:t>
            </a:r>
            <a:r>
              <a:rPr lang="uk-UA" sz="2400" i="1" dirty="0" smtClean="0">
                <a:solidFill>
                  <a:srgbClr val="7030A0"/>
                </a:solidFill>
              </a:rPr>
              <a:t> </a:t>
            </a:r>
            <a:r>
              <a:rPr lang="uk-UA" sz="2400" dirty="0" smtClean="0">
                <a:solidFill>
                  <a:srgbClr val="7030A0"/>
                </a:solidFill>
              </a:rPr>
              <a:t>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громадян;</a:t>
            </a:r>
          </a:p>
          <a:p>
            <a:pPr indent="715963" algn="just">
              <a:tabLst>
                <a:tab pos="990600" algn="l"/>
              </a:tabLst>
            </a:pPr>
            <a:r>
              <a:rPr lang="uk-UA" sz="2400" dirty="0" smtClean="0">
                <a:solidFill>
                  <a:srgbClr val="7030A0"/>
                </a:solidFill>
              </a:rPr>
              <a:t>б) установлення винних у правопорушеннях;</a:t>
            </a:r>
          </a:p>
          <a:p>
            <a:pPr indent="715963" algn="just">
              <a:tabLst>
                <a:tab pos="990600" algn="l"/>
              </a:tabLst>
            </a:pPr>
            <a:r>
              <a:rPr lang="uk-UA" sz="2400" dirty="0" smtClean="0">
                <a:solidFill>
                  <a:srgbClr val="7030A0"/>
                </a:solidFill>
              </a:rPr>
              <a:t>в)	 ужиття заходів щодо усунення порушень закону і поновлення порушених прав;</a:t>
            </a:r>
          </a:p>
          <a:p>
            <a:pPr indent="715963" algn="just">
              <a:tabLst>
                <a:tab pos="990600" algn="l"/>
              </a:tabLst>
            </a:pPr>
            <a:r>
              <a:rPr lang="uk-UA" sz="2400" dirty="0" smtClean="0">
                <a:solidFill>
                  <a:srgbClr val="7030A0"/>
                </a:solidFill>
              </a:rPr>
              <a:t>г)	 притягнення в установленому законом порядку до відповідальності осіб, які порушили закон.</a:t>
            </a:r>
            <a:r>
              <a:rPr lang="uk-UA" sz="2400" b="1" dirty="0" smtClean="0">
                <a:solidFill>
                  <a:srgbClr val="7030A0"/>
                </a:solidFill>
              </a:rPr>
              <a:t> </a:t>
            </a:r>
            <a:endParaRPr lang="uk-UA" sz="2400" dirty="0">
              <a:solidFill>
                <a:srgbClr val="7030A0"/>
              </a:solidFill>
            </a:endParaRPr>
          </a:p>
        </p:txBody>
      </p:sp>
    </p:spTree>
    <p:extLst>
      <p:ext uri="{BB962C8B-B14F-4D97-AF65-F5344CB8AC3E}">
        <p14:creationId xmlns:p14="http://schemas.microsoft.com/office/powerpoint/2010/main" val="34458867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44748" y="188640"/>
            <a:ext cx="8637512" cy="6740307"/>
          </a:xfrm>
          <a:prstGeom prst="rect">
            <a:avLst/>
          </a:prstGeom>
        </p:spPr>
        <p:txBody>
          <a:bodyPr wrap="square">
            <a:spAutoFit/>
          </a:bodyPr>
          <a:lstStyle/>
          <a:p>
            <a:pPr indent="715963" algn="just">
              <a:tabLst>
                <a:tab pos="1706563" algn="l"/>
              </a:tabLst>
            </a:pPr>
            <a:r>
              <a:rPr lang="uk-UA" sz="2400" dirty="0">
                <a:solidFill>
                  <a:schemeClr val="accent1">
                    <a:lumMod val="75000"/>
                  </a:schemeClr>
                </a:solidFill>
              </a:rPr>
              <a:t>Виходячи із </a:t>
            </a:r>
            <a:r>
              <a:rPr lang="uk-UA" sz="2400" dirty="0" smtClean="0">
                <a:solidFill>
                  <a:schemeClr val="accent1">
                    <a:lumMod val="75000"/>
                  </a:schemeClr>
                </a:solidFill>
              </a:rPr>
              <a:t>норм ст</a:t>
            </a:r>
            <a:r>
              <a:rPr lang="uk-UA" sz="2400" dirty="0">
                <a:solidFill>
                  <a:schemeClr val="accent1">
                    <a:lumMod val="75000"/>
                  </a:schemeClr>
                </a:solidFill>
              </a:rPr>
              <a:t>. 2 Закону України «Про прокуратуру» </a:t>
            </a:r>
            <a:r>
              <a:rPr lang="uk-UA" sz="2400" dirty="0" smtClean="0">
                <a:solidFill>
                  <a:schemeClr val="accent1">
                    <a:lumMod val="75000"/>
                  </a:schemeClr>
                </a:solidFill>
              </a:rPr>
              <a:t> </a:t>
            </a:r>
            <a:r>
              <a:rPr lang="uk-UA" sz="2400" dirty="0">
                <a:solidFill>
                  <a:schemeClr val="accent1">
                    <a:lumMod val="75000"/>
                  </a:schemeClr>
                </a:solidFill>
              </a:rPr>
              <a:t>наглядова функція прокуратури реалізується у </a:t>
            </a:r>
            <a:r>
              <a:rPr lang="uk-UA" sz="2600" i="1" dirty="0" smtClean="0">
                <a:solidFill>
                  <a:srgbClr val="0070C0"/>
                </a:solidFill>
              </a:rPr>
              <a:t>двох напрямах:</a:t>
            </a:r>
          </a:p>
          <a:p>
            <a:pPr indent="715963" algn="just">
              <a:tabLst>
                <a:tab pos="1706563" algn="l"/>
              </a:tabLst>
            </a:pPr>
            <a:endParaRPr lang="uk-UA" sz="2600" i="1" dirty="0" smtClean="0">
              <a:solidFill>
                <a:srgbClr val="7030A0"/>
              </a:solidFill>
            </a:endParaRPr>
          </a:p>
          <a:p>
            <a:pPr indent="715963" algn="just"/>
            <a:r>
              <a:rPr lang="ru-RU" sz="2800" i="1" u="sng" dirty="0" smtClean="0">
                <a:solidFill>
                  <a:srgbClr val="00B0F0"/>
                </a:solidFill>
              </a:rPr>
              <a:t>перший</a:t>
            </a:r>
            <a:r>
              <a:rPr lang="ru-RU" sz="2800" i="1" dirty="0" smtClean="0">
                <a:solidFill>
                  <a:srgbClr val="002060"/>
                </a:solidFill>
              </a:rPr>
              <a:t> </a:t>
            </a:r>
            <a:r>
              <a:rPr lang="ru-RU" sz="2800" dirty="0">
                <a:solidFill>
                  <a:srgbClr val="7030A0"/>
                </a:solidFill>
              </a:rPr>
              <a:t>– </a:t>
            </a:r>
            <a:r>
              <a:rPr lang="uk-UA" sz="2800" dirty="0" smtClean="0">
                <a:solidFill>
                  <a:srgbClr val="7030A0"/>
                </a:solidFill>
              </a:rPr>
              <a:t>це нагляд за додержанням законів органами, що провадять оперативно-розшукову діяльність, дізнання, досудове слідство;</a:t>
            </a:r>
          </a:p>
          <a:p>
            <a:pPr indent="715963" algn="just"/>
            <a:r>
              <a:rPr lang="uk-UA" sz="2800" dirty="0" smtClean="0">
                <a:solidFill>
                  <a:srgbClr val="7030A0"/>
                </a:solidFill>
              </a:rPr>
              <a:t>     </a:t>
            </a:r>
          </a:p>
          <a:p>
            <a:pPr indent="715963" algn="just"/>
            <a:r>
              <a:rPr lang="uk-UA" sz="2800" i="1" u="sng" dirty="0" smtClean="0">
                <a:solidFill>
                  <a:srgbClr val="00B0F0"/>
                </a:solidFill>
              </a:rPr>
              <a:t>другий</a:t>
            </a:r>
            <a:r>
              <a:rPr lang="uk-UA" sz="2800" dirty="0" smtClean="0">
                <a:solidFill>
                  <a:srgbClr val="00B0F0"/>
                </a:solidFill>
              </a:rPr>
              <a:t> </a:t>
            </a:r>
            <a:r>
              <a:rPr lang="uk-UA" sz="2800" dirty="0">
                <a:solidFill>
                  <a:srgbClr val="7030A0"/>
                </a:solidFill>
              </a:rPr>
              <a:t>– це нагляд за додержанням законів при виконанні судових рішень у кримінальних справах та при застосуванні інших заходів примусового характеру, пов’язаних з обмеженням особистої свободи </a:t>
            </a:r>
            <a:r>
              <a:rPr lang="uk-UA" sz="2800" dirty="0" smtClean="0">
                <a:solidFill>
                  <a:srgbClr val="7030A0"/>
                </a:solidFill>
              </a:rPr>
              <a:t>громадян.</a:t>
            </a:r>
          </a:p>
          <a:p>
            <a:pPr indent="715963" algn="just"/>
            <a:endParaRPr lang="uk-UA" sz="2400" dirty="0" smtClean="0">
              <a:solidFill>
                <a:srgbClr val="7030A0"/>
              </a:solidFill>
            </a:endParaRPr>
          </a:p>
        </p:txBody>
      </p:sp>
    </p:spTree>
    <p:extLst>
      <p:ext uri="{BB962C8B-B14F-4D97-AF65-F5344CB8AC3E}">
        <p14:creationId xmlns:p14="http://schemas.microsoft.com/office/powerpoint/2010/main" val="50760880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19658" y="116632"/>
            <a:ext cx="8496944" cy="6832640"/>
          </a:xfrm>
          <a:prstGeom prst="rect">
            <a:avLst/>
          </a:prstGeom>
        </p:spPr>
        <p:txBody>
          <a:bodyPr wrap="square">
            <a:spAutoFit/>
          </a:bodyPr>
          <a:lstStyle/>
          <a:p>
            <a:pPr marL="808038" indent="263525" algn="just"/>
            <a:r>
              <a:rPr lang="uk-UA" sz="2600" dirty="0">
                <a:solidFill>
                  <a:srgbClr val="7030A0"/>
                </a:solidFill>
              </a:rPr>
              <a:t>Перераховані напрями діяльності прокуратури і називаються </a:t>
            </a:r>
            <a:r>
              <a:rPr lang="uk-UA" sz="2600" b="1" i="1" dirty="0">
                <a:solidFill>
                  <a:srgbClr val="7030A0"/>
                </a:solidFill>
              </a:rPr>
              <a:t>галузями прокурорського нагляду</a:t>
            </a:r>
            <a:r>
              <a:rPr lang="uk-UA" sz="2600" i="1" dirty="0" smtClean="0">
                <a:solidFill>
                  <a:srgbClr val="7030A0"/>
                </a:solidFill>
              </a:rPr>
              <a:t>.</a:t>
            </a:r>
          </a:p>
          <a:p>
            <a:pPr marL="808038" indent="263525" algn="just"/>
            <a:r>
              <a:rPr lang="uk-UA" sz="2400" i="1" dirty="0" smtClean="0">
                <a:solidFill>
                  <a:srgbClr val="7030A0"/>
                </a:solidFill>
              </a:rPr>
              <a:t> </a:t>
            </a:r>
          </a:p>
          <a:p>
            <a:pPr indent="715963" algn="just"/>
            <a:r>
              <a:rPr lang="uk-UA" sz="2800" b="1" i="1" dirty="0" smtClean="0">
                <a:solidFill>
                  <a:srgbClr val="002060"/>
                </a:solidFill>
              </a:rPr>
              <a:t>Галузь </a:t>
            </a:r>
            <a:r>
              <a:rPr lang="uk-UA" sz="2800" b="1" i="1" dirty="0">
                <a:solidFill>
                  <a:srgbClr val="002060"/>
                </a:solidFill>
              </a:rPr>
              <a:t>прокурорського нагляду</a:t>
            </a:r>
            <a:r>
              <a:rPr lang="uk-UA" sz="2800" dirty="0">
                <a:solidFill>
                  <a:srgbClr val="002060"/>
                </a:solidFill>
              </a:rPr>
              <a:t> </a:t>
            </a:r>
            <a:r>
              <a:rPr lang="uk-UA" sz="2800" dirty="0"/>
              <a:t>– </a:t>
            </a:r>
            <a:r>
              <a:rPr lang="uk-UA" sz="2800" i="1" dirty="0">
                <a:solidFill>
                  <a:srgbClr val="7030A0"/>
                </a:solidFill>
              </a:rPr>
              <a:t>це його відносно</a:t>
            </a:r>
            <a:r>
              <a:rPr lang="uk-UA" sz="2800" b="1" dirty="0">
                <a:solidFill>
                  <a:srgbClr val="7030A0"/>
                </a:solidFill>
              </a:rPr>
              <a:t> </a:t>
            </a:r>
            <a:r>
              <a:rPr lang="uk-UA" sz="2800" i="1" dirty="0">
                <a:solidFill>
                  <a:srgbClr val="7030A0"/>
                </a:solidFill>
              </a:rPr>
              <a:t>самостійна частина, яка характеризується специфічними для конкретної галузі нагляду предметом і повноваженнями </a:t>
            </a:r>
            <a:r>
              <a:rPr lang="uk-UA" sz="2800" i="1" dirty="0" smtClean="0">
                <a:solidFill>
                  <a:srgbClr val="7030A0"/>
                </a:solidFill>
              </a:rPr>
              <a:t>прокурора</a:t>
            </a:r>
            <a:r>
              <a:rPr lang="uk-UA" sz="2800" dirty="0" smtClean="0">
                <a:solidFill>
                  <a:srgbClr val="7030A0"/>
                </a:solidFill>
              </a:rPr>
              <a:t> </a:t>
            </a:r>
            <a:endParaRPr lang="ru-RU" sz="2800" dirty="0">
              <a:solidFill>
                <a:srgbClr val="7030A0"/>
              </a:solidFill>
            </a:endParaRPr>
          </a:p>
          <a:p>
            <a:pPr indent="715963" algn="just"/>
            <a:r>
              <a:rPr lang="uk-UA" sz="2800" dirty="0" smtClean="0"/>
              <a:t>Під</a:t>
            </a:r>
            <a:r>
              <a:rPr lang="uk-UA" sz="2800" b="1" dirty="0" smtClean="0"/>
              <a:t> </a:t>
            </a:r>
            <a:r>
              <a:rPr lang="uk-UA" sz="2800" b="1" dirty="0">
                <a:solidFill>
                  <a:srgbClr val="002060"/>
                </a:solidFill>
              </a:rPr>
              <a:t>галуззю прокурорського нагляду</a:t>
            </a:r>
            <a:r>
              <a:rPr lang="uk-UA" sz="2800" dirty="0">
                <a:solidFill>
                  <a:srgbClr val="002060"/>
                </a:solidFill>
              </a:rPr>
              <a:t> </a:t>
            </a:r>
            <a:r>
              <a:rPr lang="uk-UA" sz="2800" i="1" dirty="0">
                <a:solidFill>
                  <a:srgbClr val="7030A0"/>
                </a:solidFill>
              </a:rPr>
              <a:t>розуміють такий напрямок нагляду, який обумовлений специфікою правового положення</a:t>
            </a:r>
            <a:r>
              <a:rPr lang="uk-UA" sz="2800" dirty="0">
                <a:solidFill>
                  <a:srgbClr val="7030A0"/>
                </a:solidFill>
              </a:rPr>
              <a:t> </a:t>
            </a:r>
            <a:r>
              <a:rPr lang="uk-UA" sz="2800" i="1" dirty="0">
                <a:solidFill>
                  <a:srgbClr val="7030A0"/>
                </a:solidFill>
              </a:rPr>
              <a:t>піднаглядних органів, організацій і посадових осіб і характеризується певними повноваженнями прокурорів, методами і формами прокурорської </a:t>
            </a:r>
            <a:r>
              <a:rPr lang="uk-UA" sz="2800" i="1" dirty="0" smtClean="0">
                <a:solidFill>
                  <a:srgbClr val="7030A0"/>
                </a:solidFill>
              </a:rPr>
              <a:t>діяльності.</a:t>
            </a:r>
            <a:endParaRPr lang="ru-RU" sz="2800" dirty="0">
              <a:solidFill>
                <a:srgbClr val="7030A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289" y="332656"/>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66799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60710" y="332656"/>
            <a:ext cx="8352928" cy="4093428"/>
          </a:xfrm>
          <a:prstGeom prst="rect">
            <a:avLst/>
          </a:prstGeom>
        </p:spPr>
        <p:txBody>
          <a:bodyPr wrap="square">
            <a:spAutoFit/>
          </a:bodyPr>
          <a:lstStyle/>
          <a:p>
            <a:pPr indent="715963" algn="ctr" fontAlgn="base"/>
            <a:r>
              <a:rPr lang="uk-UA" sz="2600" b="1" i="1" dirty="0">
                <a:solidFill>
                  <a:srgbClr val="7030A0"/>
                </a:solidFill>
              </a:rPr>
              <a:t>Нагляд за додержанням законів органами, що провадять оперативно-розшукову діяльність, дізнання, досудове слідство</a:t>
            </a:r>
            <a:endParaRPr lang="ru-RU" sz="2600" dirty="0">
              <a:solidFill>
                <a:srgbClr val="7030A0"/>
              </a:solidFill>
            </a:endParaRPr>
          </a:p>
          <a:p>
            <a:pPr indent="715963" algn="just" fontAlgn="base"/>
            <a:endParaRPr lang="uk-UA" sz="2600" b="1" i="1" dirty="0" smtClean="0">
              <a:solidFill>
                <a:srgbClr val="002060"/>
              </a:solidFill>
            </a:endParaRPr>
          </a:p>
          <a:p>
            <a:pPr indent="715963" algn="just" fontAlgn="base"/>
            <a:r>
              <a:rPr lang="uk-UA" sz="2600" b="1" i="1" dirty="0" smtClean="0">
                <a:solidFill>
                  <a:srgbClr val="002060"/>
                </a:solidFill>
              </a:rPr>
              <a:t>Прокурор</a:t>
            </a:r>
            <a:r>
              <a:rPr lang="uk-UA" sz="2600" b="1" i="1" dirty="0">
                <a:solidFill>
                  <a:srgbClr val="002060"/>
                </a:solidFill>
              </a:rPr>
              <a:t>, здійснюючи нагляд за додержанням законів під час проведення досудового розслідування у формі процесуального керівництва досудовим розслідуванням</a:t>
            </a:r>
            <a:r>
              <a:rPr lang="uk-UA" sz="2600" b="1" i="1" dirty="0" smtClean="0">
                <a:solidFill>
                  <a:srgbClr val="002060"/>
                </a:solidFill>
              </a:rPr>
              <a:t>, наділений повноваженнями передбаченими </a:t>
            </a:r>
            <a:r>
              <a:rPr lang="uk-UA" sz="2600" b="1" i="1" dirty="0">
                <a:solidFill>
                  <a:srgbClr val="002060"/>
                </a:solidFill>
              </a:rPr>
              <a:t>ч. 2 ст. 36 </a:t>
            </a:r>
            <a:r>
              <a:rPr lang="uk-UA" sz="2600" b="1" i="1" dirty="0" smtClean="0">
                <a:solidFill>
                  <a:srgbClr val="002060"/>
                </a:solidFill>
              </a:rPr>
              <a:t>КПК України. </a:t>
            </a:r>
            <a:endParaRPr lang="ru-RU" sz="2600" dirty="0">
              <a:solidFill>
                <a:srgbClr val="00206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909" y="172492"/>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5259" y="4581127"/>
            <a:ext cx="5810158" cy="2160241"/>
          </a:xfrm>
          <a:prstGeom prst="rect">
            <a:avLst/>
          </a:prstGeom>
        </p:spPr>
      </p:pic>
    </p:spTree>
    <p:extLst>
      <p:ext uri="{BB962C8B-B14F-4D97-AF65-F5344CB8AC3E}">
        <p14:creationId xmlns:p14="http://schemas.microsoft.com/office/powerpoint/2010/main" val="4160817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1772816"/>
            <a:ext cx="8280920" cy="2677656"/>
          </a:xfrm>
          <a:prstGeom prst="rect">
            <a:avLst/>
          </a:prstGeom>
        </p:spPr>
        <p:txBody>
          <a:bodyPr wrap="square">
            <a:spAutoFit/>
          </a:bodyPr>
          <a:lstStyle/>
          <a:p>
            <a:pPr indent="715963" algn="ctr"/>
            <a:r>
              <a:rPr lang="uk-UA" sz="2800" b="1" i="1" dirty="0">
                <a:solidFill>
                  <a:srgbClr val="7030A0"/>
                </a:solidFill>
              </a:rPr>
              <a:t>Нагляд за додержанням законів при виконанні</a:t>
            </a:r>
            <a:endParaRPr lang="ru-RU" sz="2800" dirty="0">
              <a:solidFill>
                <a:srgbClr val="7030A0"/>
              </a:solidFill>
            </a:endParaRPr>
          </a:p>
          <a:p>
            <a:pPr indent="715963" algn="ctr"/>
            <a:r>
              <a:rPr lang="uk-UA" sz="2800" b="1" i="1" dirty="0">
                <a:solidFill>
                  <a:srgbClr val="7030A0"/>
                </a:solidFill>
              </a:rPr>
              <a:t>судових рішень у кримінальних справах, а також при застосуванні інших заходів примусового характеру, </a:t>
            </a:r>
            <a:r>
              <a:rPr lang="uk-UA" sz="2800" b="1" i="1" dirty="0" smtClean="0">
                <a:solidFill>
                  <a:srgbClr val="7030A0"/>
                </a:solidFill>
              </a:rPr>
              <a:t>пов'язаних </a:t>
            </a:r>
            <a:r>
              <a:rPr lang="uk-UA" sz="2800" b="1" i="1" dirty="0">
                <a:solidFill>
                  <a:srgbClr val="7030A0"/>
                </a:solidFill>
              </a:rPr>
              <a:t>з обмеженням особистої свободи громадян</a:t>
            </a:r>
            <a:endParaRPr lang="ru-RU" sz="2800" dirty="0">
              <a:solidFill>
                <a:srgbClr val="7030A0"/>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0646" y="435456"/>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060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3"/>
          </p:nvPr>
        </p:nvSpPr>
        <p:spPr>
          <a:xfrm>
            <a:off x="251520" y="1052736"/>
            <a:ext cx="8640960" cy="3474720"/>
          </a:xfrm>
        </p:spPr>
        <p:txBody>
          <a:bodyPr>
            <a:normAutofit/>
            <a:scene3d>
              <a:camera prst="orthographicFront"/>
              <a:lightRig rig="soft" dir="t">
                <a:rot lat="0" lon="0" rev="15600000"/>
              </a:lightRig>
            </a:scene3d>
            <a:sp3d extrusionH="57150" prstMaterial="softEdge">
              <a:bevelT w="25400" h="38100"/>
            </a:sp3d>
          </a:bodyPr>
          <a:lstStyle/>
          <a:p>
            <a:pPr algn="ctr"/>
            <a:endParaRPr lang="en-US" b="1" dirty="0" smtClean="0">
              <a:ln/>
              <a:solidFill>
                <a:schemeClr val="accent4"/>
              </a:solidFill>
            </a:endParaRPr>
          </a:p>
          <a:p>
            <a:pPr algn="ctr"/>
            <a:endParaRPr lang="en-US" b="1" dirty="0" smtClean="0">
              <a:ln/>
              <a:solidFill>
                <a:schemeClr val="accent4"/>
              </a:solidFill>
            </a:endParaRPr>
          </a:p>
          <a:p>
            <a:pPr marL="0" indent="0" algn="ctr">
              <a:buNone/>
            </a:pPr>
            <a:r>
              <a:rPr lang="uk-UA" sz="2600" b="1" dirty="0" smtClean="0">
                <a:ln w="12700">
                  <a:solidFill>
                    <a:schemeClr val="accent1"/>
                  </a:solidFill>
                  <a:prstDash val="solid"/>
                </a:ln>
                <a:solidFill>
                  <a:srgbClr val="C00000"/>
                </a:solidFill>
                <a:effectLst>
                  <a:outerShdw dist="38100" dir="2640000" algn="bl" rotWithShape="0">
                    <a:schemeClr val="accent1"/>
                  </a:outerShdw>
                </a:effectLst>
              </a:rPr>
              <a:t>Питання 1.</a:t>
            </a:r>
          </a:p>
          <a:p>
            <a:pPr marL="0" indent="0" algn="ctr">
              <a:buNone/>
            </a:pPr>
            <a:endParaRPr lang="uk-UA" sz="2600" b="1" dirty="0" smtClean="0">
              <a:ln/>
              <a:solidFill>
                <a:schemeClr val="accent4"/>
              </a:solidFill>
            </a:endParaRPr>
          </a:p>
          <a:p>
            <a:pPr marL="0" indent="0" algn="ctr">
              <a:buNone/>
            </a:pPr>
            <a:r>
              <a:rPr lang="uk-UA" sz="32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itchFamily="34" charset="0"/>
                <a:cs typeface="Arial" pitchFamily="34" charset="0"/>
              </a:rPr>
              <a:t>ПОНЯТТЯ  </a:t>
            </a:r>
            <a:r>
              <a:rPr lang="uk-UA"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itchFamily="34" charset="0"/>
                <a:cs typeface="Arial" pitchFamily="34" charset="0"/>
              </a:rPr>
              <a:t>ПРОКУРАТУРИ  І  ЇЇ РОЛЬ В УКРАЇНІ. ФУНКЦІЇ І ЗАСАДИ ДІЯЛЬНОСТІ  ПРОКУРАТУРИ </a:t>
            </a:r>
            <a:r>
              <a:rPr lang="uk-UA" sz="32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itchFamily="34" charset="0"/>
                <a:cs typeface="Arial" pitchFamily="34" charset="0"/>
              </a:rPr>
              <a:t>УКРАЇНИ</a:t>
            </a:r>
            <a:endParaRPr lang="ru-RU"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pitchFamily="34" charset="0"/>
              <a:cs typeface="Arial" pitchFamily="34" charset="0"/>
            </a:endParaRPr>
          </a:p>
          <a:p>
            <a:pPr algn="ctr"/>
            <a:endParaRPr lang="ru-RU" sz="2800" b="1" dirty="0">
              <a:ln/>
              <a:solidFill>
                <a:schemeClr val="accent4"/>
              </a:solidFill>
            </a:endParaRPr>
          </a:p>
          <a:p>
            <a:pPr algn="ctr"/>
            <a:endParaRPr lang="ru-RU" b="1" dirty="0">
              <a:ln/>
              <a:solidFill>
                <a:schemeClr val="accent4"/>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620688"/>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0336" y="188640"/>
            <a:ext cx="8568952" cy="6740307"/>
          </a:xfrm>
          <a:prstGeom prst="rect">
            <a:avLst/>
          </a:prstGeom>
        </p:spPr>
        <p:txBody>
          <a:bodyPr wrap="square">
            <a:spAutoFit/>
          </a:bodyPr>
          <a:lstStyle/>
          <a:p>
            <a:pPr indent="715963" algn="just" fontAlgn="base"/>
            <a:r>
              <a:rPr lang="uk-UA" sz="2400" b="1" i="1" dirty="0" smtClean="0">
                <a:solidFill>
                  <a:srgbClr val="002060"/>
                </a:solidFill>
              </a:rPr>
              <a:t>Відповідно до ч. 1 ст. 26 Закону України «Про прокуратуру» </a:t>
            </a:r>
            <a:r>
              <a:rPr lang="uk-UA" sz="2400" b="1" i="1" dirty="0" smtClean="0">
                <a:solidFill>
                  <a:srgbClr val="00B050"/>
                </a:solidFill>
              </a:rPr>
              <a:t>прокурор, здійснюючи нагляд за додержанням законів при виконанні судових рішень у кримінальних справах, а також при застосуванні інших заходів примусового характеру, пов’язаних з обмеженням особистої свободи громадян</a:t>
            </a:r>
            <a:r>
              <a:rPr lang="uk-UA" sz="2400" b="1" i="1" dirty="0" smtClean="0">
                <a:solidFill>
                  <a:srgbClr val="002060"/>
                </a:solidFill>
              </a:rPr>
              <a:t>, </a:t>
            </a:r>
            <a:r>
              <a:rPr lang="uk-UA" sz="2400" b="1" i="1" dirty="0" smtClean="0">
                <a:solidFill>
                  <a:srgbClr val="0070C0"/>
                </a:solidFill>
              </a:rPr>
              <a:t>має право:</a:t>
            </a:r>
          </a:p>
          <a:p>
            <a:pPr indent="715963" algn="just" fontAlgn="base"/>
            <a:r>
              <a:rPr lang="uk-UA" sz="2400" b="1" dirty="0" smtClean="0">
                <a:solidFill>
                  <a:srgbClr val="FFC000"/>
                </a:solidFill>
              </a:rPr>
              <a:t>1) </a:t>
            </a:r>
            <a:r>
              <a:rPr lang="uk-UA" sz="2400" dirty="0" smtClean="0">
                <a:solidFill>
                  <a:srgbClr val="7030A0"/>
                </a:solidFill>
              </a:rPr>
              <a:t>у будь-який час за посвідченням, що підтверджує займану посаду, відвідувати місця тримання затриманих, попереднього ув’язнення, установи, в яких засуджені відбувають покарання, установи, де перебувають особи, щодо яких застосовані примусові заходи медичного або виховного характеру, та будь-які інші місця, до яких доставлено осіб з метою складання протоколу про адміністративне правопорушення чи в яких особи примусово тримаються згідно з судовим рішенням або рішенням адміністративного органу;</a:t>
            </a:r>
            <a:endParaRPr lang="uk-UA" sz="2400" dirty="0">
              <a:solidFill>
                <a:srgbClr val="7030A0"/>
              </a:solidFill>
            </a:endParaRPr>
          </a:p>
        </p:txBody>
      </p:sp>
    </p:spTree>
    <p:extLst>
      <p:ext uri="{BB962C8B-B14F-4D97-AF65-F5344CB8AC3E}">
        <p14:creationId xmlns:p14="http://schemas.microsoft.com/office/powerpoint/2010/main" val="36343347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16632"/>
            <a:ext cx="8784976" cy="7294305"/>
          </a:xfrm>
          <a:prstGeom prst="rect">
            <a:avLst/>
          </a:prstGeom>
        </p:spPr>
        <p:txBody>
          <a:bodyPr wrap="square">
            <a:spAutoFit/>
          </a:bodyPr>
          <a:lstStyle/>
          <a:p>
            <a:pPr indent="715963" algn="just" fontAlgn="base"/>
            <a:r>
              <a:rPr lang="uk-UA" sz="2400" b="1" dirty="0" smtClean="0">
                <a:solidFill>
                  <a:srgbClr val="FFC000"/>
                </a:solidFill>
              </a:rPr>
              <a:t>2) </a:t>
            </a:r>
            <a:r>
              <a:rPr lang="uk-UA" sz="2400" dirty="0" smtClean="0">
                <a:solidFill>
                  <a:srgbClr val="7030A0"/>
                </a:solidFill>
              </a:rPr>
              <a:t>опитувати осіб, які перебувають у місцях, зазначених у пункті 1, з метою отримання інформації про умови їх тримання та поводження з ними, ознайомлюватися з документами, на підставі яких ці особи тримаються в таких місцях, засуджені або до них застосовано заходи примусового характеру;</a:t>
            </a:r>
          </a:p>
          <a:p>
            <a:pPr indent="715963" algn="just" fontAlgn="base"/>
            <a:r>
              <a:rPr lang="uk-UA" sz="2400" b="1" dirty="0" smtClean="0">
                <a:solidFill>
                  <a:srgbClr val="FFC000"/>
                </a:solidFill>
              </a:rPr>
              <a:t>3)  </a:t>
            </a:r>
            <a:r>
              <a:rPr lang="uk-UA" sz="2400" dirty="0" smtClean="0">
                <a:solidFill>
                  <a:srgbClr val="7030A0"/>
                </a:solidFill>
              </a:rPr>
              <a:t>знайомитися з матеріалами, отримувати їх копії, перевіряти законність наказів, розпоряджень, інших актів відповідних органів і установ та в разі невідповідності законодавству вимагати від посадових чи службових осіб їх скасування та усунення порушень закону, до яких вони призвели, а також скасовувати незаконні акти індивідуальної дії;</a:t>
            </a:r>
          </a:p>
          <a:p>
            <a:pPr indent="715963" algn="just" fontAlgn="base"/>
            <a:r>
              <a:rPr lang="uk-UA" sz="2400" b="1" dirty="0" smtClean="0">
                <a:solidFill>
                  <a:srgbClr val="FFC000"/>
                </a:solidFill>
              </a:rPr>
              <a:t>4</a:t>
            </a:r>
            <a:r>
              <a:rPr lang="uk-UA" sz="2400" b="1" dirty="0">
                <a:solidFill>
                  <a:srgbClr val="FFC000"/>
                </a:solidFill>
              </a:rPr>
              <a:t>) </a:t>
            </a:r>
            <a:r>
              <a:rPr lang="uk-UA" sz="2400" dirty="0">
                <a:solidFill>
                  <a:srgbClr val="7030A0"/>
                </a:solidFill>
              </a:rPr>
              <a:t>вимагати від посадових чи службових осіб надання пояснень щодо допущених порушень, а також вимагати усунення порушень та причин і умов, що їм сприяли, притягнення винних до передбаченої законом відповідальності;</a:t>
            </a:r>
          </a:p>
          <a:p>
            <a:pPr indent="715963" algn="just" fontAlgn="base"/>
            <a:endParaRPr lang="uk-UA" dirty="0">
              <a:solidFill>
                <a:srgbClr val="7030A0"/>
              </a:solidFill>
            </a:endParaRPr>
          </a:p>
          <a:p>
            <a:pPr indent="715963" algn="just" fontAlgn="base"/>
            <a:endParaRPr lang="ru-RU" dirty="0">
              <a:solidFill>
                <a:srgbClr val="7030A0"/>
              </a:solidFill>
            </a:endParaRPr>
          </a:p>
        </p:txBody>
      </p:sp>
    </p:spTree>
    <p:extLst>
      <p:ext uri="{BB962C8B-B14F-4D97-AF65-F5344CB8AC3E}">
        <p14:creationId xmlns:p14="http://schemas.microsoft.com/office/powerpoint/2010/main" val="1193153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620688"/>
            <a:ext cx="8712968" cy="5832648"/>
          </a:xfrm>
        </p:spPr>
        <p:txBody>
          <a:bodyPr>
            <a:normAutofit fontScale="70000" lnSpcReduction="20000"/>
          </a:bodyPr>
          <a:lstStyle/>
          <a:p>
            <a:pPr marL="0" indent="715963" algn="just" fontAlgn="base"/>
            <a:r>
              <a:rPr lang="uk-UA" sz="3600" dirty="0" smtClean="0">
                <a:solidFill>
                  <a:srgbClr val="FFC000"/>
                </a:solidFill>
              </a:rPr>
              <a:t>5) </a:t>
            </a:r>
            <a:r>
              <a:rPr lang="uk-UA" sz="3600" dirty="0" smtClean="0">
                <a:solidFill>
                  <a:srgbClr val="7030A0"/>
                </a:solidFill>
              </a:rPr>
              <a:t>знайомитися з матеріалами виконавчого провадження щодо виконання судових рішень у кримінальних справах, робити з них виписки, знімати копії та в установленому законом порядку оскаржувати рішення, дії чи бездіяльність державного виконавця;</a:t>
            </a:r>
          </a:p>
          <a:p>
            <a:pPr marL="0" indent="715963" algn="just" fontAlgn="base"/>
            <a:endParaRPr lang="uk-UA" sz="3600" dirty="0" smtClean="0">
              <a:solidFill>
                <a:srgbClr val="7030A0"/>
              </a:solidFill>
            </a:endParaRPr>
          </a:p>
          <a:p>
            <a:pPr marL="0" indent="715963" algn="just" fontAlgn="base"/>
            <a:r>
              <a:rPr lang="uk-UA" sz="3600" b="1" dirty="0" smtClean="0">
                <a:solidFill>
                  <a:srgbClr val="FFC000"/>
                </a:solidFill>
              </a:rPr>
              <a:t>6) </a:t>
            </a:r>
            <a:r>
              <a:rPr lang="uk-UA" sz="3600" dirty="0" smtClean="0">
                <a:solidFill>
                  <a:srgbClr val="7030A0"/>
                </a:solidFill>
              </a:rPr>
              <a:t>вимагати від керівників органів вищого рівня проведення перевірок підпорядкованих і підконтрольних органів та установ попереднього ув’язнення, виконання покарань, застосування заходів примусового характеру та перевірок інших місць, зазначених у пункті 1;</a:t>
            </a:r>
          </a:p>
          <a:p>
            <a:pPr marL="0" indent="715963" algn="just" fontAlgn="base"/>
            <a:endParaRPr lang="uk-UA" sz="3600" dirty="0" smtClean="0">
              <a:solidFill>
                <a:srgbClr val="7030A0"/>
              </a:solidFill>
            </a:endParaRPr>
          </a:p>
          <a:p>
            <a:pPr marL="0" indent="715963" algn="just" fontAlgn="base"/>
            <a:r>
              <a:rPr lang="uk-UA" sz="3600" b="1" dirty="0" smtClean="0">
                <a:solidFill>
                  <a:srgbClr val="FFC000"/>
                </a:solidFill>
              </a:rPr>
              <a:t>7) </a:t>
            </a:r>
            <a:r>
              <a:rPr lang="uk-UA" sz="3600" dirty="0" smtClean="0">
                <a:solidFill>
                  <a:srgbClr val="7030A0"/>
                </a:solidFill>
              </a:rPr>
              <a:t>звертатися до суду з позовом (заявою) у визначених законом випадках.</a:t>
            </a:r>
          </a:p>
          <a:p>
            <a:endParaRPr lang="ru-RU" dirty="0"/>
          </a:p>
        </p:txBody>
      </p:sp>
    </p:spTree>
    <p:extLst>
      <p:ext uri="{BB962C8B-B14F-4D97-AF65-F5344CB8AC3E}">
        <p14:creationId xmlns:p14="http://schemas.microsoft.com/office/powerpoint/2010/main" val="18276492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47664" y="754732"/>
            <a:ext cx="6351419" cy="2923877"/>
          </a:xfrm>
          <a:prstGeom prst="rect">
            <a:avLst/>
          </a:prstGeom>
        </p:spPr>
        <p:txBody>
          <a:bodyPr wrap="none">
            <a:spAutoFit/>
          </a:bodyPr>
          <a:lstStyle/>
          <a:p>
            <a:pPr algn="ctr" fontAlgn="base"/>
            <a:endParaRPr lang="ru-RU" sz="2400" b="1" dirty="0" smtClean="0">
              <a:solidFill>
                <a:srgbClr val="FF0000"/>
              </a:solidFill>
            </a:endParaRPr>
          </a:p>
          <a:p>
            <a:pPr algn="ctr" fontAlgn="base"/>
            <a:endParaRPr lang="ru-RU" sz="2400" b="1" dirty="0">
              <a:solidFill>
                <a:srgbClr val="FF0000"/>
              </a:solidFill>
            </a:endParaRPr>
          </a:p>
          <a:p>
            <a:pPr algn="ctr" fontAlgn="base"/>
            <a:endParaRPr lang="ru-RU" sz="2400" b="1" dirty="0" smtClean="0">
              <a:solidFill>
                <a:srgbClr val="FF0000"/>
              </a:solidFill>
            </a:endParaRPr>
          </a:p>
          <a:p>
            <a:pPr algn="ctr" fontAlgn="base"/>
            <a:endParaRPr lang="ru-RU" sz="2400" b="1" dirty="0">
              <a:solidFill>
                <a:srgbClr val="FF0000"/>
              </a:solidFill>
            </a:endParaRPr>
          </a:p>
          <a:p>
            <a:pPr algn="ctr" fontAlgn="base"/>
            <a:r>
              <a:rPr lang="ru-RU" sz="2800" b="1" dirty="0" smtClean="0">
                <a:solidFill>
                  <a:srgbClr val="FF0000"/>
                </a:solidFill>
              </a:rPr>
              <a:t> </a:t>
            </a:r>
            <a:r>
              <a:rPr lang="ru-RU" sz="2800" b="1" dirty="0" err="1" smtClean="0">
                <a:solidFill>
                  <a:srgbClr val="0070C0"/>
                </a:solidFill>
              </a:rPr>
              <a:t>Питання</a:t>
            </a:r>
            <a:r>
              <a:rPr lang="ru-RU" sz="2800" b="1" dirty="0" smtClean="0">
                <a:solidFill>
                  <a:srgbClr val="0070C0"/>
                </a:solidFill>
              </a:rPr>
              <a:t> 4</a:t>
            </a:r>
            <a:r>
              <a:rPr lang="ru-RU" sz="2800" b="1" dirty="0">
                <a:solidFill>
                  <a:srgbClr val="0070C0"/>
                </a:solidFill>
              </a:rPr>
              <a:t>. </a:t>
            </a:r>
            <a:endParaRPr lang="ru-RU" sz="2800" b="1" dirty="0" smtClean="0">
              <a:solidFill>
                <a:srgbClr val="0070C0"/>
              </a:solidFill>
            </a:endParaRPr>
          </a:p>
          <a:p>
            <a:pPr algn="ctr" fontAlgn="base"/>
            <a:endParaRPr lang="ru-RU" sz="2800" b="1" dirty="0" smtClean="0">
              <a:solidFill>
                <a:srgbClr val="0070C0"/>
              </a:solidFill>
            </a:endParaRPr>
          </a:p>
          <a:p>
            <a:pPr fontAlgn="base"/>
            <a:r>
              <a:rPr lang="ru-RU" sz="3200" b="1" dirty="0" smtClean="0">
                <a:solidFill>
                  <a:srgbClr val="FF0000"/>
                </a:solidFill>
              </a:rPr>
              <a:t>КАДРИ </a:t>
            </a:r>
            <a:r>
              <a:rPr lang="ru-RU" sz="3200" b="1" dirty="0">
                <a:solidFill>
                  <a:srgbClr val="FF0000"/>
                </a:solidFill>
              </a:rPr>
              <a:t>ОРГАНІВ ПРОКУРАТУРИ</a:t>
            </a:r>
            <a:endParaRPr lang="ru-RU" sz="3200" dirty="0">
              <a:solidFill>
                <a:srgbClr val="FF0000"/>
              </a:solidFill>
            </a:endParaRPr>
          </a:p>
        </p:txBody>
      </p:sp>
      <p:sp>
        <p:nvSpPr>
          <p:cNvPr id="5" name="Прямоугольник 4"/>
          <p:cNvSpPr/>
          <p:nvPr/>
        </p:nvSpPr>
        <p:spPr>
          <a:xfrm>
            <a:off x="122000" y="1385674"/>
            <a:ext cx="8812400" cy="830997"/>
          </a:xfrm>
          <a:prstGeom prst="rect">
            <a:avLst/>
          </a:prstGeom>
        </p:spPr>
        <p:txBody>
          <a:bodyPr wrap="square">
            <a:spAutoFit/>
          </a:bodyPr>
          <a:lstStyle/>
          <a:p>
            <a:pPr marL="357188" indent="-357188" algn="just" fontAlgn="base">
              <a:tabLst>
                <a:tab pos="185738" algn="l"/>
                <a:tab pos="357188" algn="l"/>
              </a:tabLst>
            </a:pPr>
            <a:endParaRPr lang="uk-UA" sz="2400" b="1" i="1" dirty="0" smtClean="0">
              <a:solidFill>
                <a:srgbClr val="002060"/>
              </a:solidFill>
            </a:endParaRPr>
          </a:p>
          <a:p>
            <a:pPr marL="357188" indent="-357188" algn="just" fontAlgn="base">
              <a:tabLst>
                <a:tab pos="185738" algn="l"/>
                <a:tab pos="357188" algn="l"/>
              </a:tabLst>
            </a:pPr>
            <a:r>
              <a:rPr lang="uk-UA" sz="2400" dirty="0" smtClean="0"/>
              <a:t> </a:t>
            </a:r>
            <a:endParaRPr lang="uk-UA" sz="240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0525" y="233902"/>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29154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3535" y="46335"/>
            <a:ext cx="8856984" cy="6894195"/>
          </a:xfrm>
          <a:prstGeom prst="rect">
            <a:avLst/>
          </a:prstGeom>
        </p:spPr>
        <p:txBody>
          <a:bodyPr wrap="square">
            <a:spAutoFit/>
          </a:bodyPr>
          <a:lstStyle/>
          <a:p>
            <a:pPr indent="357188" algn="just" fontAlgn="base">
              <a:tabLst>
                <a:tab pos="185738" algn="l"/>
                <a:tab pos="357188" algn="l"/>
              </a:tabLst>
            </a:pPr>
            <a:endParaRPr lang="uk-UA" sz="2600" b="1" i="1" dirty="0" smtClean="0">
              <a:solidFill>
                <a:srgbClr val="FF0000"/>
              </a:solidFill>
            </a:endParaRPr>
          </a:p>
          <a:p>
            <a:pPr indent="357188" algn="just" fontAlgn="base">
              <a:tabLst>
                <a:tab pos="185738" algn="l"/>
                <a:tab pos="357188" algn="l"/>
              </a:tabLst>
            </a:pPr>
            <a:r>
              <a:rPr lang="uk-UA" sz="2600" b="1" i="1" dirty="0" smtClean="0">
                <a:solidFill>
                  <a:srgbClr val="FF0000"/>
                </a:solidFill>
              </a:rPr>
              <a:t>1. </a:t>
            </a:r>
            <a:r>
              <a:rPr lang="uk-UA" sz="2600" b="1" i="1" dirty="0" smtClean="0">
                <a:solidFill>
                  <a:srgbClr val="7030A0"/>
                </a:solidFill>
              </a:rPr>
              <a:t>Прокурором окружної </a:t>
            </a:r>
            <a:r>
              <a:rPr lang="uk-UA" sz="2600" b="1" i="1" dirty="0">
                <a:solidFill>
                  <a:srgbClr val="7030A0"/>
                </a:solidFill>
              </a:rPr>
              <a:t>прокуратури</a:t>
            </a:r>
            <a:r>
              <a:rPr lang="uk-UA" sz="2600" dirty="0">
                <a:solidFill>
                  <a:srgbClr val="7030A0"/>
                </a:solidFill>
              </a:rPr>
              <a:t> </a:t>
            </a:r>
            <a:r>
              <a:rPr lang="uk-UA" sz="2600" dirty="0">
                <a:solidFill>
                  <a:srgbClr val="002060"/>
                </a:solidFill>
              </a:rPr>
              <a:t>може бути призначений громадянин України, який має вищу юридичну освіту, стаж роботи в галузі права </a:t>
            </a:r>
            <a:r>
              <a:rPr lang="uk-UA" sz="2600" b="1" i="1" dirty="0">
                <a:solidFill>
                  <a:srgbClr val="7030A0"/>
                </a:solidFill>
              </a:rPr>
              <a:t>не менше двох років </a:t>
            </a:r>
            <a:r>
              <a:rPr lang="uk-UA" sz="2600" dirty="0">
                <a:solidFill>
                  <a:srgbClr val="002060"/>
                </a:solidFill>
              </a:rPr>
              <a:t>та володіє державною мовою</a:t>
            </a:r>
            <a:r>
              <a:rPr lang="uk-UA" sz="2600" dirty="0" smtClean="0">
                <a:solidFill>
                  <a:srgbClr val="002060"/>
                </a:solidFill>
              </a:rPr>
              <a:t>.</a:t>
            </a:r>
          </a:p>
          <a:p>
            <a:pPr indent="357188" algn="just" fontAlgn="base">
              <a:buAutoNum type="arabicPeriod"/>
              <a:tabLst>
                <a:tab pos="185738" algn="l"/>
                <a:tab pos="357188" algn="l"/>
              </a:tabLst>
            </a:pPr>
            <a:endParaRPr lang="uk-UA" sz="2600" dirty="0">
              <a:solidFill>
                <a:srgbClr val="002060"/>
              </a:solidFill>
            </a:endParaRPr>
          </a:p>
          <a:p>
            <a:pPr indent="357188" algn="just" fontAlgn="base">
              <a:tabLst>
                <a:tab pos="185738" algn="l"/>
                <a:tab pos="357188" algn="l"/>
              </a:tabLst>
            </a:pPr>
            <a:r>
              <a:rPr lang="uk-UA" sz="2600" b="1" i="1" dirty="0">
                <a:solidFill>
                  <a:srgbClr val="FF0000"/>
                </a:solidFill>
              </a:rPr>
              <a:t>2. </a:t>
            </a:r>
            <a:r>
              <a:rPr lang="uk-UA" sz="2600" b="1" i="1" dirty="0">
                <a:solidFill>
                  <a:srgbClr val="7030A0"/>
                </a:solidFill>
              </a:rPr>
              <a:t>Прокурором </a:t>
            </a:r>
            <a:r>
              <a:rPr lang="uk-UA" sz="2600" b="1" i="1" dirty="0" smtClean="0">
                <a:solidFill>
                  <a:srgbClr val="7030A0"/>
                </a:solidFill>
              </a:rPr>
              <a:t>обласної </a:t>
            </a:r>
            <a:r>
              <a:rPr lang="uk-UA" sz="2600" b="1" i="1" dirty="0">
                <a:solidFill>
                  <a:srgbClr val="7030A0"/>
                </a:solidFill>
              </a:rPr>
              <a:t>прокуратури</a:t>
            </a:r>
            <a:r>
              <a:rPr lang="uk-UA" sz="2600" dirty="0">
                <a:solidFill>
                  <a:srgbClr val="7030A0"/>
                </a:solidFill>
              </a:rPr>
              <a:t> </a:t>
            </a:r>
            <a:r>
              <a:rPr lang="uk-UA" sz="2600" dirty="0">
                <a:solidFill>
                  <a:srgbClr val="002060"/>
                </a:solidFill>
              </a:rPr>
              <a:t>може бути призначений громадянин України, який має стаж роботи в галузі права </a:t>
            </a:r>
            <a:r>
              <a:rPr lang="uk-UA" sz="2600" b="1" i="1" dirty="0">
                <a:solidFill>
                  <a:srgbClr val="7030A0"/>
                </a:solidFill>
              </a:rPr>
              <a:t>не менше трьох ро</a:t>
            </a:r>
            <a:r>
              <a:rPr lang="uk-UA" sz="2600" dirty="0">
                <a:solidFill>
                  <a:srgbClr val="002060"/>
                </a:solidFill>
              </a:rPr>
              <a:t>ків та володіє державною мовою.</a:t>
            </a:r>
          </a:p>
          <a:p>
            <a:pPr indent="357188" algn="just" fontAlgn="base">
              <a:tabLst>
                <a:tab pos="185738" algn="l"/>
                <a:tab pos="357188" algn="l"/>
              </a:tabLst>
            </a:pPr>
            <a:endParaRPr lang="uk-UA" sz="2600" b="1" i="1" dirty="0" smtClean="0">
              <a:solidFill>
                <a:srgbClr val="FF0000"/>
              </a:solidFill>
            </a:endParaRPr>
          </a:p>
          <a:p>
            <a:pPr indent="357188" algn="just" fontAlgn="base">
              <a:tabLst>
                <a:tab pos="185738" algn="l"/>
                <a:tab pos="357188" algn="l"/>
              </a:tabLst>
            </a:pPr>
            <a:r>
              <a:rPr lang="uk-UA" sz="2600" b="1" i="1" dirty="0" smtClean="0">
                <a:solidFill>
                  <a:srgbClr val="FF0000"/>
                </a:solidFill>
              </a:rPr>
              <a:t>3. </a:t>
            </a:r>
            <a:r>
              <a:rPr lang="uk-UA" sz="2600" b="1" i="1" dirty="0" smtClean="0">
                <a:solidFill>
                  <a:srgbClr val="7030A0"/>
                </a:solidFill>
              </a:rPr>
              <a:t>Прокурором Офісу Генерального прокурора</a:t>
            </a:r>
            <a:r>
              <a:rPr lang="uk-UA" sz="2600" dirty="0" smtClean="0">
                <a:solidFill>
                  <a:srgbClr val="7030A0"/>
                </a:solidFill>
              </a:rPr>
              <a:t> </a:t>
            </a:r>
            <a:r>
              <a:rPr lang="uk-UA" sz="2600" dirty="0">
                <a:solidFill>
                  <a:srgbClr val="002060"/>
                </a:solidFill>
              </a:rPr>
              <a:t>може бути призначений громадянин України, який має стаж роботи </a:t>
            </a:r>
            <a:r>
              <a:rPr lang="uk-UA" sz="2600" dirty="0" smtClean="0">
                <a:solidFill>
                  <a:srgbClr val="002060"/>
                </a:solidFill>
              </a:rPr>
              <a:t>в галузі права </a:t>
            </a:r>
            <a:r>
              <a:rPr lang="uk-UA" sz="2600" b="1" i="1" dirty="0">
                <a:solidFill>
                  <a:srgbClr val="7030A0"/>
                </a:solidFill>
              </a:rPr>
              <a:t>не менше п’яти років </a:t>
            </a:r>
            <a:r>
              <a:rPr lang="uk-UA" sz="2600" dirty="0">
                <a:solidFill>
                  <a:srgbClr val="002060"/>
                </a:solidFill>
              </a:rPr>
              <a:t>та володіє державною мовою.</a:t>
            </a:r>
          </a:p>
          <a:p>
            <a:pPr indent="357188" algn="just" fontAlgn="base">
              <a:tabLst>
                <a:tab pos="185738" algn="l"/>
                <a:tab pos="357188" algn="l"/>
              </a:tabLst>
            </a:pPr>
            <a:r>
              <a:rPr lang="uk-UA" sz="2600" dirty="0"/>
              <a:t> </a:t>
            </a:r>
          </a:p>
        </p:txBody>
      </p:sp>
    </p:spTree>
    <p:extLst>
      <p:ext uri="{BB962C8B-B14F-4D97-AF65-F5344CB8AC3E}">
        <p14:creationId xmlns:p14="http://schemas.microsoft.com/office/powerpoint/2010/main" val="390312949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692696"/>
            <a:ext cx="8280920" cy="3046988"/>
          </a:xfrm>
          <a:prstGeom prst="rect">
            <a:avLst/>
          </a:prstGeom>
        </p:spPr>
        <p:txBody>
          <a:bodyPr wrap="square">
            <a:spAutoFit/>
          </a:bodyPr>
          <a:lstStyle/>
          <a:p>
            <a:pPr indent="357188" algn="just">
              <a:tabLst>
                <a:tab pos="800100" algn="l"/>
              </a:tabLst>
            </a:pPr>
            <a:endParaRPr lang="uk-UA" sz="2600" b="1" i="1" dirty="0" smtClean="0">
              <a:solidFill>
                <a:srgbClr val="FF0000"/>
              </a:solidFill>
            </a:endParaRPr>
          </a:p>
          <a:p>
            <a:pPr indent="357188" algn="just">
              <a:tabLst>
                <a:tab pos="800100" algn="l"/>
              </a:tabLst>
            </a:pPr>
            <a:endParaRPr lang="uk-UA" sz="2600" b="1" i="1" dirty="0">
              <a:solidFill>
                <a:srgbClr val="FF0000"/>
              </a:solidFill>
            </a:endParaRPr>
          </a:p>
          <a:p>
            <a:pPr indent="273050" algn="just">
              <a:tabLst>
                <a:tab pos="714375" algn="l"/>
                <a:tab pos="804863" algn="l"/>
              </a:tabLst>
            </a:pPr>
            <a:r>
              <a:rPr lang="uk-UA" sz="2800" b="1" i="1" dirty="0">
                <a:solidFill>
                  <a:srgbClr val="FF0000"/>
                </a:solidFill>
              </a:rPr>
              <a:t>4</a:t>
            </a:r>
            <a:r>
              <a:rPr lang="uk-UA" sz="2800" b="1" i="1" dirty="0" smtClean="0">
                <a:solidFill>
                  <a:srgbClr val="FF0000"/>
                </a:solidFill>
              </a:rPr>
              <a:t>. </a:t>
            </a:r>
            <a:r>
              <a:rPr lang="uk-UA" sz="2800" b="1" i="1" dirty="0" smtClean="0">
                <a:solidFill>
                  <a:srgbClr val="7030A0"/>
                </a:solidFill>
              </a:rPr>
              <a:t>Прокурором </a:t>
            </a:r>
            <a:r>
              <a:rPr lang="uk-UA" sz="2800" b="1" i="1" dirty="0">
                <a:solidFill>
                  <a:srgbClr val="7030A0"/>
                </a:solidFill>
              </a:rPr>
              <a:t>Спеціалізованої антикорупційної прокуратури</a:t>
            </a:r>
            <a:r>
              <a:rPr lang="uk-UA" sz="2800" dirty="0">
                <a:solidFill>
                  <a:srgbClr val="7030A0"/>
                </a:solidFill>
              </a:rPr>
              <a:t> </a:t>
            </a:r>
            <a:r>
              <a:rPr lang="uk-UA" sz="2800" dirty="0">
                <a:solidFill>
                  <a:srgbClr val="002060"/>
                </a:solidFill>
              </a:rPr>
              <a:t>може бути призначена особа, яка має вищу юридичну освіту, стаж роботи в галузі права </a:t>
            </a:r>
            <a:r>
              <a:rPr lang="uk-UA" sz="2800" b="1" i="1" dirty="0">
                <a:solidFill>
                  <a:srgbClr val="7030A0"/>
                </a:solidFill>
              </a:rPr>
              <a:t>не менше п’яти років</a:t>
            </a:r>
            <a:r>
              <a:rPr lang="uk-UA" sz="2800" dirty="0">
                <a:solidFill>
                  <a:srgbClr val="002060"/>
                </a:solidFill>
              </a:rPr>
              <a:t> та володіє державною мовою. </a:t>
            </a:r>
            <a:endParaRPr lang="ru-RU" sz="2800" dirty="0">
              <a:solidFill>
                <a:srgbClr val="002060"/>
              </a:solidFill>
            </a:endParaRPr>
          </a:p>
        </p:txBody>
      </p:sp>
    </p:spTree>
    <p:extLst>
      <p:ext uri="{BB962C8B-B14F-4D97-AF65-F5344CB8AC3E}">
        <p14:creationId xmlns:p14="http://schemas.microsoft.com/office/powerpoint/2010/main" val="29446426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188640"/>
            <a:ext cx="8496944" cy="6494085"/>
          </a:xfrm>
          <a:prstGeom prst="rect">
            <a:avLst/>
          </a:prstGeom>
        </p:spPr>
        <p:txBody>
          <a:bodyPr wrap="square">
            <a:spAutoFit/>
          </a:bodyPr>
          <a:lstStyle/>
          <a:p>
            <a:pPr indent="715963" algn="just" fontAlgn="base"/>
            <a:r>
              <a:rPr lang="uk-UA" sz="2800" i="1" dirty="0" smtClean="0">
                <a:solidFill>
                  <a:srgbClr val="002060"/>
                </a:solidFill>
              </a:rPr>
              <a:t>На посаду </a:t>
            </a:r>
            <a:r>
              <a:rPr lang="uk-UA" sz="2800" b="1" i="1" dirty="0" smtClean="0">
                <a:solidFill>
                  <a:srgbClr val="7030A0"/>
                </a:solidFill>
              </a:rPr>
              <a:t>Генерального прокурора  </a:t>
            </a:r>
            <a:r>
              <a:rPr lang="uk-UA" sz="2800" i="1" dirty="0" smtClean="0">
                <a:solidFill>
                  <a:srgbClr val="002060"/>
                </a:solidFill>
              </a:rPr>
              <a:t>може бути призначений </a:t>
            </a:r>
            <a:r>
              <a:rPr lang="uk-UA" sz="2800" b="1" i="1" dirty="0" smtClean="0">
                <a:solidFill>
                  <a:srgbClr val="00B050"/>
                </a:solidFill>
              </a:rPr>
              <a:t>громадянин України,</a:t>
            </a:r>
            <a:r>
              <a:rPr lang="uk-UA" sz="2800" b="1" i="1" dirty="0" smtClean="0">
                <a:solidFill>
                  <a:srgbClr val="7030A0"/>
                </a:solidFill>
              </a:rPr>
              <a:t> </a:t>
            </a:r>
            <a:r>
              <a:rPr lang="uk-UA" sz="2800" i="1" dirty="0" smtClean="0">
                <a:solidFill>
                  <a:srgbClr val="002060"/>
                </a:solidFill>
              </a:rPr>
              <a:t>який:</a:t>
            </a:r>
          </a:p>
          <a:p>
            <a:r>
              <a:rPr lang="ru-RU" sz="2800" dirty="0" smtClean="0">
                <a:solidFill>
                  <a:srgbClr val="FF0000"/>
                </a:solidFill>
              </a:rPr>
              <a:t>1) </a:t>
            </a:r>
            <a:r>
              <a:rPr lang="ru-RU" sz="2800" dirty="0" err="1" smtClean="0">
                <a:solidFill>
                  <a:srgbClr val="7030A0"/>
                </a:solidFill>
              </a:rPr>
              <a:t>має</a:t>
            </a:r>
            <a:r>
              <a:rPr lang="ru-RU" sz="2800" dirty="0" smtClean="0">
                <a:solidFill>
                  <a:srgbClr val="7030A0"/>
                </a:solidFill>
              </a:rPr>
              <a:t> </a:t>
            </a:r>
            <a:r>
              <a:rPr lang="ru-RU" sz="2800" dirty="0">
                <a:solidFill>
                  <a:srgbClr val="7030A0"/>
                </a:solidFill>
              </a:rPr>
              <a:t>вищу </a:t>
            </a:r>
            <a:r>
              <a:rPr lang="ru-RU" sz="2800" dirty="0" err="1">
                <a:solidFill>
                  <a:srgbClr val="7030A0"/>
                </a:solidFill>
              </a:rPr>
              <a:t>юридичну</a:t>
            </a:r>
            <a:r>
              <a:rPr lang="ru-RU" sz="2800" dirty="0">
                <a:solidFill>
                  <a:srgbClr val="7030A0"/>
                </a:solidFill>
              </a:rPr>
              <a:t> </a:t>
            </a:r>
            <a:r>
              <a:rPr lang="ru-RU" sz="2800" dirty="0" err="1">
                <a:solidFill>
                  <a:srgbClr val="7030A0"/>
                </a:solidFill>
              </a:rPr>
              <a:t>освіту</a:t>
            </a:r>
            <a:r>
              <a:rPr lang="ru-RU" sz="2800" dirty="0">
                <a:solidFill>
                  <a:srgbClr val="7030A0"/>
                </a:solidFill>
              </a:rPr>
              <a:t> та стаж </a:t>
            </a:r>
            <a:r>
              <a:rPr lang="ru-RU" sz="2800" dirty="0" err="1">
                <a:solidFill>
                  <a:srgbClr val="7030A0"/>
                </a:solidFill>
              </a:rPr>
              <a:t>роботи</a:t>
            </a:r>
            <a:r>
              <a:rPr lang="ru-RU" sz="2800" dirty="0">
                <a:solidFill>
                  <a:srgbClr val="7030A0"/>
                </a:solidFill>
              </a:rPr>
              <a:t> в </a:t>
            </a:r>
            <a:r>
              <a:rPr lang="ru-RU" sz="2800" dirty="0" err="1">
                <a:solidFill>
                  <a:srgbClr val="7030A0"/>
                </a:solidFill>
              </a:rPr>
              <a:t>галузі</a:t>
            </a:r>
            <a:r>
              <a:rPr lang="ru-RU" sz="2800" dirty="0">
                <a:solidFill>
                  <a:srgbClr val="7030A0"/>
                </a:solidFill>
              </a:rPr>
              <a:t> права не </a:t>
            </a:r>
            <a:r>
              <a:rPr lang="ru-RU" sz="2800" dirty="0" err="1">
                <a:solidFill>
                  <a:srgbClr val="7030A0"/>
                </a:solidFill>
              </a:rPr>
              <a:t>менше</a:t>
            </a:r>
            <a:r>
              <a:rPr lang="ru-RU" sz="2800" dirty="0">
                <a:solidFill>
                  <a:srgbClr val="7030A0"/>
                </a:solidFill>
              </a:rPr>
              <a:t> десяти </a:t>
            </a:r>
            <a:r>
              <a:rPr lang="ru-RU" sz="2800" dirty="0" err="1">
                <a:solidFill>
                  <a:srgbClr val="7030A0"/>
                </a:solidFill>
              </a:rPr>
              <a:t>років</a:t>
            </a:r>
            <a:r>
              <a:rPr lang="ru-RU" sz="2800" dirty="0">
                <a:solidFill>
                  <a:srgbClr val="7030A0"/>
                </a:solidFill>
              </a:rPr>
              <a:t>; </a:t>
            </a:r>
            <a:endParaRPr lang="ru-RU" sz="2800" dirty="0" smtClean="0">
              <a:solidFill>
                <a:srgbClr val="7030A0"/>
              </a:solidFill>
            </a:endParaRPr>
          </a:p>
          <a:p>
            <a:pPr marL="514350" indent="-514350">
              <a:buAutoNum type="arabicParenR"/>
            </a:pPr>
            <a:endParaRPr lang="ru-RU" sz="2800" dirty="0">
              <a:solidFill>
                <a:srgbClr val="7030A0"/>
              </a:solidFill>
            </a:endParaRPr>
          </a:p>
          <a:p>
            <a:r>
              <a:rPr lang="ru-RU" sz="2800" dirty="0" smtClean="0">
                <a:solidFill>
                  <a:srgbClr val="FF0000"/>
                </a:solidFill>
              </a:rPr>
              <a:t>2) </a:t>
            </a:r>
            <a:r>
              <a:rPr lang="ru-RU" sz="2800" dirty="0" smtClean="0">
                <a:solidFill>
                  <a:srgbClr val="7030A0"/>
                </a:solidFill>
              </a:rPr>
              <a:t>володіє </a:t>
            </a:r>
            <a:r>
              <a:rPr lang="ru-RU" sz="2800" dirty="0">
                <a:solidFill>
                  <a:srgbClr val="7030A0"/>
                </a:solidFill>
              </a:rPr>
              <a:t>державною </a:t>
            </a:r>
            <a:r>
              <a:rPr lang="ru-RU" sz="2800" dirty="0" err="1">
                <a:solidFill>
                  <a:srgbClr val="7030A0"/>
                </a:solidFill>
              </a:rPr>
              <a:t>мовою</a:t>
            </a:r>
            <a:r>
              <a:rPr lang="ru-RU" sz="2800" dirty="0" smtClean="0">
                <a:solidFill>
                  <a:srgbClr val="7030A0"/>
                </a:solidFill>
              </a:rPr>
              <a:t>;</a:t>
            </a:r>
          </a:p>
          <a:p>
            <a:endParaRPr lang="ru-RU" sz="2800" dirty="0">
              <a:solidFill>
                <a:srgbClr val="7030A0"/>
              </a:solidFill>
            </a:endParaRPr>
          </a:p>
          <a:p>
            <a:pPr lvl="0" algn="just" fontAlgn="base"/>
            <a:r>
              <a:rPr lang="ru-RU" sz="2800" dirty="0" smtClean="0">
                <a:solidFill>
                  <a:srgbClr val="FF0000"/>
                </a:solidFill>
              </a:rPr>
              <a:t>3) </a:t>
            </a:r>
            <a:r>
              <a:rPr lang="ru-RU" sz="2800" dirty="0" smtClean="0">
                <a:solidFill>
                  <a:srgbClr val="7030A0"/>
                </a:solidFill>
              </a:rPr>
              <a:t>має </a:t>
            </a:r>
            <a:r>
              <a:rPr lang="ru-RU" sz="2800" dirty="0">
                <a:solidFill>
                  <a:srgbClr val="7030A0"/>
                </a:solidFill>
              </a:rPr>
              <a:t>високі морально-ділові, професійні якості та організаторські </a:t>
            </a:r>
            <a:r>
              <a:rPr lang="ru-RU" sz="2800" dirty="0" err="1">
                <a:solidFill>
                  <a:srgbClr val="7030A0"/>
                </a:solidFill>
              </a:rPr>
              <a:t>здібності</a:t>
            </a:r>
            <a:r>
              <a:rPr lang="ru-RU" sz="2800" dirty="0" smtClean="0">
                <a:solidFill>
                  <a:srgbClr val="7030A0"/>
                </a:solidFill>
              </a:rPr>
              <a:t>;</a:t>
            </a:r>
          </a:p>
          <a:p>
            <a:pPr lvl="0" algn="just" fontAlgn="base"/>
            <a:endParaRPr lang="ru-RU" sz="2800" dirty="0">
              <a:solidFill>
                <a:srgbClr val="7030A0"/>
              </a:solidFill>
            </a:endParaRPr>
          </a:p>
          <a:p>
            <a:pPr lvl="0" algn="just" fontAlgn="base"/>
            <a:r>
              <a:rPr lang="ru-RU" sz="2800" dirty="0" smtClean="0">
                <a:solidFill>
                  <a:srgbClr val="FF0000"/>
                </a:solidFill>
              </a:rPr>
              <a:t>4) </a:t>
            </a:r>
            <a:r>
              <a:rPr lang="ru-RU" sz="2800" dirty="0" smtClean="0">
                <a:solidFill>
                  <a:srgbClr val="7030A0"/>
                </a:solidFill>
              </a:rPr>
              <a:t>та </a:t>
            </a:r>
            <a:r>
              <a:rPr lang="ru-RU" sz="2800" dirty="0">
                <a:solidFill>
                  <a:srgbClr val="7030A0"/>
                </a:solidFill>
              </a:rPr>
              <a:t>стосовно якого відсутні обставини, передбачені </a:t>
            </a:r>
            <a:r>
              <a:rPr lang="ru-RU" sz="2800" dirty="0" smtClean="0">
                <a:solidFill>
                  <a:srgbClr val="7030A0"/>
                </a:solidFill>
              </a:rPr>
              <a:t>частиною шостою</a:t>
            </a:r>
            <a:r>
              <a:rPr lang="ru-RU" sz="2800" dirty="0">
                <a:solidFill>
                  <a:srgbClr val="7030A0"/>
                </a:solidFill>
              </a:rPr>
              <a:t> </a:t>
            </a:r>
            <a:r>
              <a:rPr lang="ru-RU" sz="2800" dirty="0" err="1" smtClean="0">
                <a:solidFill>
                  <a:srgbClr val="7030A0"/>
                </a:solidFill>
              </a:rPr>
              <a:t>статті</a:t>
            </a:r>
            <a:r>
              <a:rPr lang="ru-RU" sz="2800" dirty="0" smtClean="0">
                <a:solidFill>
                  <a:srgbClr val="7030A0"/>
                </a:solidFill>
              </a:rPr>
              <a:t> 27 Закону України «Про прокуратуру» </a:t>
            </a:r>
            <a:r>
              <a:rPr lang="ru-RU" sz="2400" dirty="0" smtClean="0">
                <a:solidFill>
                  <a:srgbClr val="0070C0"/>
                </a:solidFill>
              </a:rPr>
              <a:t>(ст. 40 Закону).</a:t>
            </a:r>
            <a:endParaRPr lang="ru-RU" sz="2400" dirty="0">
              <a:solidFill>
                <a:srgbClr val="0070C0"/>
              </a:solidFill>
            </a:endParaRPr>
          </a:p>
        </p:txBody>
      </p:sp>
    </p:spTree>
    <p:extLst>
      <p:ext uri="{BB962C8B-B14F-4D97-AF65-F5344CB8AC3E}">
        <p14:creationId xmlns:p14="http://schemas.microsoft.com/office/powerpoint/2010/main" val="91877758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764704"/>
            <a:ext cx="8424936" cy="4401205"/>
          </a:xfrm>
          <a:prstGeom prst="rect">
            <a:avLst/>
          </a:prstGeom>
        </p:spPr>
        <p:txBody>
          <a:bodyPr wrap="square">
            <a:spAutoFit/>
          </a:bodyPr>
          <a:lstStyle/>
          <a:p>
            <a:pPr indent="357188" algn="just" fontAlgn="base"/>
            <a:r>
              <a:rPr lang="ru-RU" sz="2800" b="1" dirty="0">
                <a:solidFill>
                  <a:srgbClr val="7030A0"/>
                </a:solidFill>
              </a:rPr>
              <a:t>Не може бути призначена на посаду прокурора особа, яка:</a:t>
            </a:r>
          </a:p>
          <a:p>
            <a:pPr indent="357188" algn="just" fontAlgn="base"/>
            <a:r>
              <a:rPr lang="ru-RU" sz="2800" dirty="0">
                <a:solidFill>
                  <a:srgbClr val="002060"/>
                </a:solidFill>
              </a:rPr>
              <a:t>1) визнана судом обмежено дієздатною або недієздатною;</a:t>
            </a:r>
          </a:p>
          <a:p>
            <a:pPr indent="357188" algn="just" fontAlgn="base"/>
            <a:r>
              <a:rPr lang="ru-RU" sz="2800" dirty="0">
                <a:solidFill>
                  <a:srgbClr val="002060"/>
                </a:solidFill>
              </a:rPr>
              <a:t>2) має захворювання, що перешкоджає виконанню обов’язків прокурора;</a:t>
            </a:r>
          </a:p>
          <a:p>
            <a:pPr indent="357188" algn="just"/>
            <a:r>
              <a:rPr lang="uk-UA" sz="2800" dirty="0">
                <a:solidFill>
                  <a:srgbClr val="002060"/>
                </a:solidFill>
              </a:rPr>
              <a:t>3) має незняту чи непогашену судимість або на яку накладалося адміністративне стягнення за вчинення корупційного правопорушення </a:t>
            </a:r>
            <a:r>
              <a:rPr lang="uk-UA" sz="2800" dirty="0">
                <a:solidFill>
                  <a:srgbClr val="7030A0"/>
                </a:solidFill>
              </a:rPr>
              <a:t>(ч. 6 </a:t>
            </a:r>
            <a:r>
              <a:rPr lang="uk-UA" sz="2800" dirty="0" smtClean="0">
                <a:solidFill>
                  <a:srgbClr val="7030A0"/>
                </a:solidFill>
              </a:rPr>
              <a:t>ст</a:t>
            </a:r>
            <a:r>
              <a:rPr lang="uk-UA" sz="2800" dirty="0">
                <a:solidFill>
                  <a:srgbClr val="7030A0"/>
                </a:solidFill>
              </a:rPr>
              <a:t>. 27 </a:t>
            </a:r>
            <a:r>
              <a:rPr lang="uk-UA" sz="2800" dirty="0" smtClean="0">
                <a:solidFill>
                  <a:srgbClr val="7030A0"/>
                </a:solidFill>
              </a:rPr>
              <a:t>Закону).</a:t>
            </a:r>
            <a:r>
              <a:rPr lang="uk-UA" sz="2800" b="1" dirty="0" smtClean="0">
                <a:solidFill>
                  <a:srgbClr val="7030A0"/>
                </a:solidFill>
              </a:rPr>
              <a:t> </a:t>
            </a:r>
            <a:endParaRPr lang="ru-RU" sz="2800" dirty="0">
              <a:solidFill>
                <a:srgbClr val="7030A0"/>
              </a:solidFill>
            </a:endParaRPr>
          </a:p>
        </p:txBody>
      </p:sp>
    </p:spTree>
    <p:extLst>
      <p:ext uri="{BB962C8B-B14F-4D97-AF65-F5344CB8AC3E}">
        <p14:creationId xmlns:p14="http://schemas.microsoft.com/office/powerpoint/2010/main" val="159802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79512" y="548680"/>
            <a:ext cx="8541568" cy="5256584"/>
          </a:xfrm>
        </p:spPr>
        <p:txBody>
          <a:bodyPr>
            <a:noAutofit/>
          </a:bodyPr>
          <a:lstStyle/>
          <a:p>
            <a:pPr algn="ctr" fontAlgn="base"/>
            <a:r>
              <a:rPr lang="uk-UA" sz="2600" b="1" i="1" dirty="0" smtClean="0">
                <a:solidFill>
                  <a:srgbClr val="002060"/>
                </a:solidFill>
              </a:rPr>
              <a:t>Повноваження прокурора припиняються у зв’язку з:</a:t>
            </a:r>
            <a:endParaRPr lang="uk-UA" sz="2600" dirty="0" smtClean="0">
              <a:solidFill>
                <a:srgbClr val="002060"/>
              </a:solidFill>
            </a:endParaRPr>
          </a:p>
          <a:p>
            <a:pPr marL="0" indent="715963" algn="just" fontAlgn="base"/>
            <a:r>
              <a:rPr lang="uk-UA" sz="2600" dirty="0" smtClean="0">
                <a:solidFill>
                  <a:srgbClr val="0070C0"/>
                </a:solidFill>
              </a:rPr>
              <a:t>1) </a:t>
            </a:r>
            <a:r>
              <a:rPr lang="uk-UA" sz="2600" dirty="0" smtClean="0">
                <a:solidFill>
                  <a:srgbClr val="7030A0"/>
                </a:solidFill>
              </a:rPr>
              <a:t>досягненням шістдесяти п’яти років;</a:t>
            </a:r>
          </a:p>
          <a:p>
            <a:pPr marL="0" indent="715963" algn="just" fontAlgn="base"/>
            <a:r>
              <a:rPr lang="uk-UA" sz="2600" dirty="0" smtClean="0">
                <a:solidFill>
                  <a:srgbClr val="0070C0"/>
                </a:solidFill>
              </a:rPr>
              <a:t>2) </a:t>
            </a:r>
            <a:r>
              <a:rPr lang="uk-UA" sz="2600" dirty="0" smtClean="0">
                <a:solidFill>
                  <a:srgbClr val="7030A0"/>
                </a:solidFill>
              </a:rPr>
              <a:t>смертю;</a:t>
            </a:r>
          </a:p>
          <a:p>
            <a:pPr marL="0" indent="715963" algn="just" fontAlgn="base"/>
            <a:r>
              <a:rPr lang="uk-UA" sz="2600" dirty="0" smtClean="0">
                <a:solidFill>
                  <a:srgbClr val="0070C0"/>
                </a:solidFill>
              </a:rPr>
              <a:t>3) </a:t>
            </a:r>
            <a:r>
              <a:rPr lang="uk-UA" sz="2600" dirty="0" smtClean="0">
                <a:solidFill>
                  <a:srgbClr val="7030A0"/>
                </a:solidFill>
              </a:rPr>
              <a:t>визнанням його безвісно відсутнім або оголошенням померлим;</a:t>
            </a:r>
          </a:p>
          <a:p>
            <a:pPr marL="0" indent="715963" algn="just" fontAlgn="base"/>
            <a:r>
              <a:rPr lang="uk-UA" sz="2600" dirty="0" smtClean="0">
                <a:solidFill>
                  <a:srgbClr val="0070C0"/>
                </a:solidFill>
              </a:rPr>
              <a:t>4) </a:t>
            </a:r>
            <a:r>
              <a:rPr lang="uk-UA" sz="2600" dirty="0" smtClean="0">
                <a:solidFill>
                  <a:srgbClr val="7030A0"/>
                </a:solidFill>
              </a:rPr>
              <a:t>рішенням Кваліфікаційно-дисциплінарної комісії прокурорів про неможливість подальшого перебування особи на посаді прокурора.</a:t>
            </a:r>
          </a:p>
          <a:p>
            <a:pPr marL="0" indent="715963" algn="just"/>
            <a:r>
              <a:rPr lang="uk-UA" sz="2600" dirty="0" smtClean="0">
                <a:solidFill>
                  <a:srgbClr val="7030A0"/>
                </a:solidFill>
              </a:rPr>
              <a:t>Особа, звільнена з посади Генерального прокурора України, звільняється з посади прокурора з підстав, визначених пунктами 1-3, 5-7 частини першої статті 51 Закону України «Про прокуратуру». </a:t>
            </a:r>
            <a:endParaRPr lang="uk-UA" sz="2600" dirty="0">
              <a:solidFill>
                <a:srgbClr val="7030A0"/>
              </a:solidFill>
            </a:endParaRPr>
          </a:p>
        </p:txBody>
      </p:sp>
    </p:spTree>
    <p:extLst>
      <p:ext uri="{BB962C8B-B14F-4D97-AF65-F5344CB8AC3E}">
        <p14:creationId xmlns:p14="http://schemas.microsoft.com/office/powerpoint/2010/main" val="34933512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515895"/>
            <a:ext cx="8352928" cy="6497228"/>
          </a:xfrm>
          <a:prstGeom prst="rect">
            <a:avLst/>
          </a:prstGeom>
        </p:spPr>
        <p:txBody>
          <a:bodyPr wrap="square">
            <a:spAutoFit/>
          </a:bodyPr>
          <a:lstStyle/>
          <a:p>
            <a:pPr indent="450215" algn="just" fontAlgn="base">
              <a:lnSpc>
                <a:spcPct val="115000"/>
              </a:lnSpc>
              <a:spcAft>
                <a:spcPts val="0"/>
              </a:spcAft>
            </a:pPr>
            <a:r>
              <a:rPr lang="ru-RU" sz="2600" b="1" i="1" dirty="0">
                <a:solidFill>
                  <a:srgbClr val="7030A0"/>
                </a:solidFill>
                <a:latin typeface="Times New Roman" panose="02020603050405020304" pitchFamily="18" charset="0"/>
                <a:ea typeface="Times New Roman" panose="02020603050405020304" pitchFamily="18" charset="0"/>
              </a:rPr>
              <a:t>Дисциплінарне провадження</a:t>
            </a:r>
            <a:r>
              <a:rPr lang="ru-RU" sz="2600" dirty="0">
                <a:solidFill>
                  <a:srgbClr val="7030A0"/>
                </a:solidFill>
                <a:latin typeface="Times New Roman" panose="02020603050405020304" pitchFamily="18" charset="0"/>
                <a:ea typeface="Times New Roman" panose="02020603050405020304" pitchFamily="18" charset="0"/>
              </a:rPr>
              <a:t> </a:t>
            </a:r>
            <a:r>
              <a:rPr lang="ru-RU" sz="2600" dirty="0">
                <a:latin typeface="Times New Roman" panose="02020603050405020304" pitchFamily="18" charset="0"/>
                <a:ea typeface="Times New Roman" panose="02020603050405020304" pitchFamily="18" charset="0"/>
              </a:rPr>
              <a:t>– </a:t>
            </a:r>
            <a:r>
              <a:rPr lang="ru-RU" sz="2600" dirty="0">
                <a:solidFill>
                  <a:srgbClr val="0070C0"/>
                </a:solidFill>
                <a:latin typeface="Times New Roman" panose="02020603050405020304" pitchFamily="18" charset="0"/>
                <a:ea typeface="Times New Roman" panose="02020603050405020304" pitchFamily="18" charset="0"/>
              </a:rPr>
              <a:t>це процедура розгляду відповідним органом, що здійснює дисциплінарне провадження щодо прокурорів, дисциплінарної скарги, в якій містяться відомості про вчинення прокурором дисциплінарного проступку</a:t>
            </a:r>
            <a:r>
              <a:rPr lang="uk-UA" sz="2600" i="1" dirty="0">
                <a:solidFill>
                  <a:srgbClr val="0070C0"/>
                </a:solidFill>
                <a:latin typeface="Times New Roman" panose="02020603050405020304" pitchFamily="18" charset="0"/>
                <a:ea typeface="Times New Roman" panose="02020603050405020304" pitchFamily="18" charset="0"/>
              </a:rPr>
              <a:t> </a:t>
            </a:r>
            <a:r>
              <a:rPr lang="uk-UA" sz="2400" i="1" dirty="0">
                <a:solidFill>
                  <a:srgbClr val="7030A0"/>
                </a:solidFill>
                <a:latin typeface="Times New Roman" panose="02020603050405020304" pitchFamily="18" charset="0"/>
                <a:ea typeface="Times New Roman" panose="02020603050405020304" pitchFamily="18" charset="0"/>
              </a:rPr>
              <a:t>(ст. 45 Закону)</a:t>
            </a:r>
            <a:r>
              <a:rPr lang="ru-RU" sz="2400" i="1" dirty="0">
                <a:solidFill>
                  <a:srgbClr val="7030A0"/>
                </a:solidFill>
                <a:latin typeface="Times New Roman" panose="02020603050405020304" pitchFamily="18" charset="0"/>
                <a:ea typeface="Times New Roman" panose="02020603050405020304" pitchFamily="18" charset="0"/>
              </a:rPr>
              <a:t>.</a:t>
            </a:r>
            <a:r>
              <a:rPr lang="ru-RU" sz="2400" dirty="0">
                <a:solidFill>
                  <a:srgbClr val="0070C0"/>
                </a:solidFill>
                <a:latin typeface="Times New Roman" panose="02020603050405020304" pitchFamily="18" charset="0"/>
                <a:ea typeface="Times New Roman" panose="02020603050405020304" pitchFamily="18" charset="0"/>
              </a:rPr>
              <a:t> </a:t>
            </a:r>
          </a:p>
          <a:p>
            <a:pPr indent="450215" algn="just" fontAlgn="base">
              <a:lnSpc>
                <a:spcPct val="115000"/>
              </a:lnSpc>
              <a:spcAft>
                <a:spcPts val="0"/>
              </a:spcAft>
            </a:pPr>
            <a:r>
              <a:rPr lang="ru-RU" sz="2600" b="1" i="1" dirty="0">
                <a:solidFill>
                  <a:srgbClr val="7030A0"/>
                </a:solidFill>
                <a:latin typeface="Times New Roman" panose="02020603050405020304" pitchFamily="18" charset="0"/>
                <a:ea typeface="Times New Roman" panose="02020603050405020304" pitchFamily="18" charset="0"/>
              </a:rPr>
              <a:t>На прокурора можуть бути накладені такі дисциплінарні стягнення:</a:t>
            </a:r>
            <a:endParaRPr lang="ru-RU" sz="2600" dirty="0">
              <a:solidFill>
                <a:srgbClr val="7030A0"/>
              </a:solidFill>
              <a:latin typeface="Times New Roman" panose="02020603050405020304" pitchFamily="18" charset="0"/>
              <a:ea typeface="Times New Roman" panose="02020603050405020304" pitchFamily="18" charset="0"/>
            </a:endParaRPr>
          </a:p>
          <a:p>
            <a:pPr indent="450215" algn="just" fontAlgn="base">
              <a:lnSpc>
                <a:spcPct val="115000"/>
              </a:lnSpc>
              <a:spcAft>
                <a:spcPts val="0"/>
              </a:spcAft>
            </a:pPr>
            <a:r>
              <a:rPr lang="ru-RU" sz="2600" dirty="0">
                <a:solidFill>
                  <a:srgbClr val="0070C0"/>
                </a:solidFill>
                <a:latin typeface="Times New Roman" panose="02020603050405020304" pitchFamily="18" charset="0"/>
                <a:ea typeface="Times New Roman" panose="02020603050405020304" pitchFamily="18" charset="0"/>
              </a:rPr>
              <a:t>1) догана;</a:t>
            </a:r>
          </a:p>
          <a:p>
            <a:pPr indent="450215" algn="just" fontAlgn="base">
              <a:lnSpc>
                <a:spcPct val="115000"/>
              </a:lnSpc>
              <a:spcAft>
                <a:spcPts val="0"/>
              </a:spcAft>
            </a:pPr>
            <a:r>
              <a:rPr lang="ru-RU" sz="2600" dirty="0">
                <a:solidFill>
                  <a:srgbClr val="0070C0"/>
                </a:solidFill>
                <a:latin typeface="Times New Roman" panose="02020603050405020304" pitchFamily="18" charset="0"/>
                <a:ea typeface="Times New Roman" panose="02020603050405020304" pitchFamily="18" charset="0"/>
              </a:rPr>
              <a:t>2) заборона на строк до одного року на переведення до органу прокуратури вищого рівня чи на призначення на вищу посаду в органі прокуратури, в якому прокурор обіймає посаду (крім Генерального прокурора);</a:t>
            </a:r>
          </a:p>
          <a:p>
            <a:pPr indent="450215" algn="just" fontAlgn="base">
              <a:lnSpc>
                <a:spcPct val="115000"/>
              </a:lnSpc>
              <a:spcAft>
                <a:spcPts val="0"/>
              </a:spcAft>
            </a:pPr>
            <a:r>
              <a:rPr lang="ru-RU" sz="2600" dirty="0">
                <a:solidFill>
                  <a:srgbClr val="0070C0"/>
                </a:solidFill>
                <a:latin typeface="Times New Roman" panose="02020603050405020304" pitchFamily="18" charset="0"/>
                <a:ea typeface="Times New Roman" panose="02020603050405020304" pitchFamily="18" charset="0"/>
              </a:rPr>
              <a:t>3) звільнення з посади в органах прокуратури.</a:t>
            </a:r>
            <a:r>
              <a:rPr lang="uk-UA" sz="2600" dirty="0">
                <a:solidFill>
                  <a:srgbClr val="0070C0"/>
                </a:solidFill>
                <a:latin typeface="Times New Roman" panose="02020603050405020304" pitchFamily="18" charset="0"/>
                <a:ea typeface="Times New Roman" panose="02020603050405020304" pitchFamily="18" charset="0"/>
              </a:rPr>
              <a:t>   </a:t>
            </a:r>
            <a:endParaRPr lang="ru-RU" sz="2600"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6961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548680"/>
            <a:ext cx="8208912" cy="4497680"/>
          </a:xfrm>
        </p:spPr>
        <p:txBody>
          <a:bodyPr>
            <a:normAutofit/>
          </a:bodyPr>
          <a:lstStyle/>
          <a:p>
            <a:pPr marL="0" indent="363538" algn="just"/>
            <a:r>
              <a:rPr lang="uk-UA" sz="2800" dirty="0" smtClean="0">
                <a:solidFill>
                  <a:srgbClr val="7030A0"/>
                </a:solidFill>
              </a:rPr>
              <a:t>Прокуратура </a:t>
            </a:r>
            <a:r>
              <a:rPr lang="uk-UA" sz="2800" dirty="0">
                <a:solidFill>
                  <a:srgbClr val="7030A0"/>
                </a:solidFill>
              </a:rPr>
              <a:t>України становить єдину систему, яка в порядку, передбаченому Законом України від 14 жовтня 2014 р. «Про прокуратуру» </a:t>
            </a:r>
            <a:r>
              <a:rPr lang="uk-UA" sz="2800" i="1" dirty="0">
                <a:solidFill>
                  <a:srgbClr val="7030A0"/>
                </a:solidFill>
              </a:rPr>
              <a:t>(далі – Закону), </a:t>
            </a:r>
            <a:r>
              <a:rPr lang="uk-UA" sz="2800" dirty="0">
                <a:solidFill>
                  <a:srgbClr val="7030A0"/>
                </a:solidFill>
              </a:rPr>
              <a:t>здійснює встановлені </a:t>
            </a:r>
            <a:r>
              <a:rPr lang="uk-UA" sz="2800" dirty="0" smtClean="0">
                <a:solidFill>
                  <a:srgbClr val="7030A0"/>
                </a:solidFill>
              </a:rPr>
              <a:t>Конституцією</a:t>
            </a:r>
            <a:r>
              <a:rPr lang="uk-UA" sz="2800" dirty="0">
                <a:solidFill>
                  <a:srgbClr val="7030A0"/>
                </a:solidFill>
              </a:rPr>
              <a:t> </a:t>
            </a:r>
            <a:r>
              <a:rPr lang="uk-UA" sz="2800" dirty="0" smtClean="0">
                <a:solidFill>
                  <a:srgbClr val="7030A0"/>
                </a:solidFill>
              </a:rPr>
              <a:t>України </a:t>
            </a:r>
            <a:r>
              <a:rPr lang="uk-UA" sz="2800" dirty="0">
                <a:solidFill>
                  <a:srgbClr val="7030A0"/>
                </a:solidFill>
              </a:rPr>
              <a:t>функції з метою захисту прав і свобод людини, загальних інтересів суспільства та держави. </a:t>
            </a:r>
            <a:endParaRPr lang="uk-UA" sz="2800" dirty="0" smtClean="0">
              <a:solidFill>
                <a:srgbClr val="7030A0"/>
              </a:solidFill>
            </a:endParaRPr>
          </a:p>
          <a:p>
            <a:endParaRPr lang="uk-UA" sz="2400" dirty="0"/>
          </a:p>
          <a:p>
            <a:pPr marL="0" indent="363538" algn="just"/>
            <a:r>
              <a:rPr lang="uk-UA" sz="2000" dirty="0" smtClean="0">
                <a:solidFill>
                  <a:srgbClr val="002060"/>
                </a:solidFill>
              </a:rPr>
              <a:t>Закон </a:t>
            </a:r>
            <a:r>
              <a:rPr lang="uk-UA" sz="2000" dirty="0">
                <a:solidFill>
                  <a:srgbClr val="002060"/>
                </a:solidFill>
              </a:rPr>
              <a:t>України </a:t>
            </a:r>
            <a:r>
              <a:rPr lang="uk-UA" sz="2000" dirty="0" smtClean="0">
                <a:solidFill>
                  <a:srgbClr val="002060"/>
                </a:solidFill>
              </a:rPr>
              <a:t>«Про прокуратуру»: </a:t>
            </a:r>
            <a:r>
              <a:rPr lang="uk-UA" sz="2000" i="1" dirty="0">
                <a:solidFill>
                  <a:srgbClr val="002060"/>
                </a:solidFill>
              </a:rPr>
              <a:t>у редакції Закону </a:t>
            </a:r>
            <a:r>
              <a:rPr lang="uk-UA" sz="2000" i="1" dirty="0" smtClean="0">
                <a:solidFill>
                  <a:srgbClr val="002060"/>
                </a:solidFill>
              </a:rPr>
              <a:t>          № </a:t>
            </a:r>
            <a:r>
              <a:rPr lang="uk-UA" sz="2000" i="1" dirty="0">
                <a:solidFill>
                  <a:srgbClr val="002060"/>
                </a:solidFill>
              </a:rPr>
              <a:t>1697 </a:t>
            </a:r>
            <a:r>
              <a:rPr lang="uk-UA" sz="2000" i="1" dirty="0" smtClean="0">
                <a:solidFill>
                  <a:srgbClr val="002060"/>
                </a:solidFill>
              </a:rPr>
              <a:t>-</a:t>
            </a:r>
            <a:r>
              <a:rPr lang="en-US" sz="2000" i="1" dirty="0" smtClean="0">
                <a:solidFill>
                  <a:srgbClr val="002060"/>
                </a:solidFill>
              </a:rPr>
              <a:t>VII</a:t>
            </a:r>
            <a:r>
              <a:rPr lang="uk-UA" sz="2000" i="1" dirty="0" smtClean="0">
                <a:solidFill>
                  <a:srgbClr val="002060"/>
                </a:solidFill>
              </a:rPr>
              <a:t> </a:t>
            </a:r>
            <a:r>
              <a:rPr lang="uk-UA" sz="2000" i="1" dirty="0">
                <a:solidFill>
                  <a:srgbClr val="002060"/>
                </a:solidFill>
              </a:rPr>
              <a:t>від 14 </a:t>
            </a:r>
            <a:r>
              <a:rPr lang="uk-UA" sz="2000" i="1" dirty="0" err="1">
                <a:solidFill>
                  <a:srgbClr val="002060"/>
                </a:solidFill>
              </a:rPr>
              <a:t>жовт</a:t>
            </a:r>
            <a:r>
              <a:rPr lang="uk-UA" sz="2000" i="1" dirty="0" smtClean="0">
                <a:solidFill>
                  <a:srgbClr val="002060"/>
                </a:solidFill>
              </a:rPr>
              <a:t>. 2014 р.</a:t>
            </a:r>
            <a:r>
              <a:rPr lang="uk-UA" sz="2000" dirty="0" smtClean="0">
                <a:solidFill>
                  <a:srgbClr val="002060"/>
                </a:solidFill>
              </a:rPr>
              <a:t> К.: </a:t>
            </a:r>
            <a:r>
              <a:rPr lang="uk-UA" sz="2000" dirty="0">
                <a:solidFill>
                  <a:srgbClr val="002060"/>
                </a:solidFill>
              </a:rPr>
              <a:t>ПАЛИВОДА А.В., </a:t>
            </a:r>
            <a:r>
              <a:rPr lang="uk-UA" sz="2000" dirty="0" smtClean="0">
                <a:solidFill>
                  <a:srgbClr val="002060"/>
                </a:solidFill>
              </a:rPr>
              <a:t>2020. 128 </a:t>
            </a:r>
            <a:r>
              <a:rPr lang="uk-UA" sz="2000" dirty="0">
                <a:solidFill>
                  <a:srgbClr val="002060"/>
                </a:solidFill>
              </a:rPr>
              <a:t>с. </a:t>
            </a:r>
            <a:endParaRPr lang="ru-RU" sz="2000" dirty="0">
              <a:solidFill>
                <a:srgbClr val="002060"/>
              </a:solidFill>
            </a:endParaRPr>
          </a:p>
        </p:txBody>
      </p:sp>
    </p:spTree>
    <p:extLst>
      <p:ext uri="{BB962C8B-B14F-4D97-AF65-F5344CB8AC3E}">
        <p14:creationId xmlns:p14="http://schemas.microsoft.com/office/powerpoint/2010/main" val="196890623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971600" y="289566"/>
            <a:ext cx="6725286" cy="3937208"/>
          </a:xfrm>
        </p:spPr>
        <p:txBody>
          <a:bodyPr>
            <a:normAutofit/>
          </a:bodyPr>
          <a:lstStyle/>
          <a:p>
            <a:pPr algn="ctr"/>
            <a:endParaRPr lang="uk-UA" dirty="0" smtClean="0"/>
          </a:p>
          <a:p>
            <a:pPr algn="ctr"/>
            <a:endParaRPr lang="uk-UA" dirty="0"/>
          </a:p>
          <a:p>
            <a:pPr marL="0" indent="0" algn="ctr">
              <a:buNone/>
            </a:pPr>
            <a:r>
              <a:rPr lang="uk-UA" sz="2800" b="1" dirty="0" smtClean="0">
                <a:solidFill>
                  <a:schemeClr val="accent1">
                    <a:lumMod val="75000"/>
                  </a:schemeClr>
                </a:solidFill>
              </a:rPr>
              <a:t> </a:t>
            </a:r>
            <a:endParaRPr lang="uk-UA" sz="2800" b="1" dirty="0" smtClean="0">
              <a:solidFill>
                <a:schemeClr val="accent1">
                  <a:lumMod val="75000"/>
                </a:schemeClr>
              </a:solidFill>
            </a:endParaRPr>
          </a:p>
          <a:p>
            <a:pPr marL="0" indent="0" algn="ctr">
              <a:buNone/>
            </a:pPr>
            <a:r>
              <a:rPr lang="uk-UA" sz="2800" b="1" u="sng" dirty="0" smtClean="0">
                <a:solidFill>
                  <a:schemeClr val="accent1">
                    <a:lumMod val="75000"/>
                  </a:schemeClr>
                </a:solidFill>
              </a:rPr>
              <a:t>ЛЕКЦІЮ </a:t>
            </a:r>
            <a:r>
              <a:rPr lang="uk-UA" sz="2800" b="1" u="sng" dirty="0" smtClean="0">
                <a:solidFill>
                  <a:schemeClr val="accent1">
                    <a:lumMod val="75000"/>
                  </a:schemeClr>
                </a:solidFill>
              </a:rPr>
              <a:t>ЗАКІНЧЕНО.</a:t>
            </a:r>
          </a:p>
          <a:p>
            <a:pPr algn="ctr"/>
            <a:endParaRPr lang="uk-UA" sz="2800" b="1" u="sng" dirty="0">
              <a:solidFill>
                <a:srgbClr val="FFC000"/>
              </a:solidFill>
            </a:endParaRPr>
          </a:p>
          <a:p>
            <a:pPr marL="0" indent="0" algn="ctr">
              <a:buNone/>
            </a:pPr>
            <a:r>
              <a:rPr lang="uk-UA" sz="2800" b="1" dirty="0" smtClean="0">
                <a:solidFill>
                  <a:srgbClr val="FFC000"/>
                </a:solidFill>
              </a:rPr>
              <a:t>ДЯКУЮ ЗА УВАГУ!</a:t>
            </a:r>
          </a:p>
          <a:p>
            <a:pPr marL="0" indent="0" algn="ctr">
              <a:buNone/>
            </a:pPr>
            <a:endParaRPr lang="uk-UA" sz="2800" dirty="0" smtClean="0">
              <a:solidFill>
                <a:srgbClr val="FFC000"/>
              </a:solidFill>
            </a:endParaRPr>
          </a:p>
        </p:txBody>
      </p:sp>
      <p:pic>
        <p:nvPicPr>
          <p:cNvPr id="5" name="Picture 4" descr="ANd9GcQNSqqoV6uLZvkpdeKMu_U9E4R_X8heoj9weV-GVyz5wZNSSMn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8514" y="269032"/>
            <a:ext cx="1412875" cy="198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2989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426423"/>
            <a:ext cx="8280920" cy="4278094"/>
          </a:xfrm>
          <a:prstGeom prst="rect">
            <a:avLst/>
          </a:prstGeom>
        </p:spPr>
        <p:txBody>
          <a:bodyPr wrap="square">
            <a:spAutoFit/>
          </a:bodyPr>
          <a:lstStyle/>
          <a:p>
            <a:pPr indent="625475" algn="just"/>
            <a:r>
              <a:rPr lang="ru-RU" sz="2400" dirty="0">
                <a:solidFill>
                  <a:srgbClr val="002060"/>
                </a:solidFill>
              </a:rPr>
              <a:t> </a:t>
            </a:r>
            <a:r>
              <a:rPr lang="uk-UA" sz="3200" b="1" i="1" dirty="0">
                <a:solidFill>
                  <a:srgbClr val="002060"/>
                </a:solidFill>
              </a:rPr>
              <a:t>Ф</a:t>
            </a:r>
            <a:r>
              <a:rPr lang="uk-UA" sz="3200" b="1" i="1" dirty="0" smtClean="0">
                <a:solidFill>
                  <a:srgbClr val="002060"/>
                </a:solidFill>
              </a:rPr>
              <a:t>ункції </a:t>
            </a:r>
            <a:r>
              <a:rPr lang="uk-UA" sz="3200" b="1" i="1" dirty="0">
                <a:solidFill>
                  <a:srgbClr val="002060"/>
                </a:solidFill>
              </a:rPr>
              <a:t>прокуратури</a:t>
            </a:r>
            <a:r>
              <a:rPr lang="uk-UA" sz="3200" b="1" dirty="0">
                <a:solidFill>
                  <a:srgbClr val="002060"/>
                </a:solidFill>
              </a:rPr>
              <a:t> </a:t>
            </a:r>
            <a:r>
              <a:rPr lang="uk-UA" sz="3200" dirty="0">
                <a:solidFill>
                  <a:srgbClr val="002060"/>
                </a:solidFill>
              </a:rPr>
              <a:t>– </a:t>
            </a:r>
            <a:r>
              <a:rPr lang="uk-UA" sz="3200" i="1" dirty="0" smtClean="0">
                <a:solidFill>
                  <a:srgbClr val="7030A0"/>
                </a:solidFill>
              </a:rPr>
              <a:t>це вид </a:t>
            </a:r>
            <a:r>
              <a:rPr lang="uk-UA" sz="3200" i="1" dirty="0">
                <a:solidFill>
                  <a:srgbClr val="7030A0"/>
                </a:solidFill>
              </a:rPr>
              <a:t>діяльності її органів, який зумовлюється соціальним призначенням прокуратури й характеризується визначеним предметом провадження та спрямуванням на вирішення відповідних </a:t>
            </a:r>
            <a:r>
              <a:rPr lang="uk-UA" sz="3200" i="1" dirty="0" smtClean="0">
                <a:solidFill>
                  <a:srgbClr val="7030A0"/>
                </a:solidFill>
              </a:rPr>
              <a:t>завдань. </a:t>
            </a:r>
          </a:p>
          <a:p>
            <a:pPr indent="625475" algn="just"/>
            <a:r>
              <a:rPr lang="uk-UA" sz="2400" i="1" dirty="0" smtClean="0"/>
              <a:t> </a:t>
            </a:r>
          </a:p>
          <a:p>
            <a:pPr indent="625475" algn="just"/>
            <a:endParaRPr lang="ru-RU" sz="2400" dirty="0">
              <a:solidFill>
                <a:srgbClr val="00206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2282" y="159598"/>
            <a:ext cx="895350" cy="1266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7671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115888"/>
            <a:ext cx="8640960" cy="6494085"/>
          </a:xfrm>
          <a:prstGeom prst="rect">
            <a:avLst/>
          </a:prstGeom>
        </p:spPr>
        <p:txBody>
          <a:bodyPr wrap="square">
            <a:spAutoFit/>
          </a:bodyPr>
          <a:lstStyle/>
          <a:p>
            <a:pPr indent="1071563" algn="ctr"/>
            <a:r>
              <a:rPr lang="uk-UA" sz="3200" b="1" dirty="0">
                <a:solidFill>
                  <a:srgbClr val="7030A0"/>
                </a:solidFill>
              </a:rPr>
              <a:t>Конституційні функції прокуратури </a:t>
            </a:r>
            <a:r>
              <a:rPr lang="uk-UA" sz="3200" b="1" dirty="0">
                <a:solidFill>
                  <a:srgbClr val="0070C0"/>
                </a:solidFill>
              </a:rPr>
              <a:t>наступні:</a:t>
            </a:r>
            <a:endParaRPr lang="ru-RU" sz="3200" dirty="0">
              <a:solidFill>
                <a:srgbClr val="0070C0"/>
              </a:solidFill>
            </a:endParaRPr>
          </a:p>
          <a:p>
            <a:pPr indent="271463" algn="just" fontAlgn="base">
              <a:tabLst>
                <a:tab pos="1257300" algn="l"/>
              </a:tabLst>
            </a:pPr>
            <a:r>
              <a:rPr lang="ru-RU" sz="3200" b="1" i="1" dirty="0">
                <a:solidFill>
                  <a:srgbClr val="FFC000"/>
                </a:solidFill>
              </a:rPr>
              <a:t>1</a:t>
            </a:r>
            <a:r>
              <a:rPr lang="ru-RU" sz="3200" b="1" i="1" dirty="0">
                <a:solidFill>
                  <a:srgbClr val="FFC000"/>
                </a:solidFill>
                <a:latin typeface="Book Antiqua" pitchFamily="18" charset="0"/>
              </a:rPr>
              <a:t>) </a:t>
            </a:r>
            <a:r>
              <a:rPr lang="ru-RU" sz="3200" b="1" i="1" dirty="0" smtClean="0">
                <a:solidFill>
                  <a:srgbClr val="FFC000"/>
                </a:solidFill>
                <a:latin typeface="Book Antiqua" pitchFamily="18" charset="0"/>
              </a:rPr>
              <a:t>1) </a:t>
            </a:r>
            <a:r>
              <a:rPr lang="ru-RU" sz="3200" b="1" i="1" dirty="0" err="1" smtClean="0">
                <a:solidFill>
                  <a:srgbClr val="0070C0"/>
                </a:solidFill>
                <a:latin typeface="Book Antiqua" pitchFamily="18" charset="0"/>
              </a:rPr>
              <a:t>підтримання</a:t>
            </a:r>
            <a:r>
              <a:rPr lang="ru-RU" sz="3200" b="1" i="1" dirty="0" smtClean="0">
                <a:solidFill>
                  <a:srgbClr val="0070C0"/>
                </a:solidFill>
                <a:latin typeface="Book Antiqua" pitchFamily="18" charset="0"/>
              </a:rPr>
              <a:t> </a:t>
            </a:r>
            <a:r>
              <a:rPr lang="ru-RU" sz="3200" b="1" i="1" dirty="0">
                <a:solidFill>
                  <a:srgbClr val="0070C0"/>
                </a:solidFill>
                <a:latin typeface="Book Antiqua" pitchFamily="18" charset="0"/>
              </a:rPr>
              <a:t>публічного обвинувачення в суді;</a:t>
            </a:r>
            <a:endParaRPr lang="ru-RU" sz="3200" dirty="0">
              <a:solidFill>
                <a:srgbClr val="0070C0"/>
              </a:solidFill>
              <a:latin typeface="Book Antiqua" pitchFamily="18" charset="0"/>
            </a:endParaRPr>
          </a:p>
          <a:p>
            <a:pPr indent="271463" algn="just" fontAlgn="base"/>
            <a:r>
              <a:rPr lang="ru-RU" sz="3200" b="1" i="1" dirty="0">
                <a:solidFill>
                  <a:srgbClr val="FFC000"/>
                </a:solidFill>
                <a:latin typeface="Book Antiqua" pitchFamily="18" charset="0"/>
              </a:rPr>
              <a:t>2) </a:t>
            </a:r>
            <a:r>
              <a:rPr lang="ru-RU" sz="3200" b="1" i="1" dirty="0">
                <a:solidFill>
                  <a:srgbClr val="0070C0"/>
                </a:solidFill>
                <a:latin typeface="Book Antiqua" pitchFamily="18" charset="0"/>
              </a:rPr>
              <a:t>організацію і процесуальне керівництво досудовим розслідуванням, вирішення відповідно до закону інших питань під час кримінального провадження, нагляд за негласними та іншими слідчими і розшуковими діями органів правопорядку;</a:t>
            </a:r>
            <a:endParaRPr lang="ru-RU" sz="3200" dirty="0">
              <a:solidFill>
                <a:srgbClr val="0070C0"/>
              </a:solidFill>
              <a:latin typeface="Book Antiqua" pitchFamily="18" charset="0"/>
            </a:endParaRPr>
          </a:p>
          <a:p>
            <a:pPr indent="271463" algn="just" fontAlgn="base"/>
            <a:r>
              <a:rPr lang="ru-RU" sz="3200" b="1" i="1" dirty="0">
                <a:solidFill>
                  <a:srgbClr val="FFC000"/>
                </a:solidFill>
                <a:latin typeface="Book Antiqua" pitchFamily="18" charset="0"/>
              </a:rPr>
              <a:t>3) </a:t>
            </a:r>
            <a:r>
              <a:rPr lang="ru-RU" sz="3200" b="1" i="1" dirty="0">
                <a:solidFill>
                  <a:srgbClr val="0070C0"/>
                </a:solidFill>
                <a:latin typeface="Book Antiqua" pitchFamily="18" charset="0"/>
              </a:rPr>
              <a:t>представництво інтересів держави в суді у виключних випадках і в порядку, що </a:t>
            </a:r>
            <a:r>
              <a:rPr lang="ru-RU" sz="3200" b="1" i="1" dirty="0" err="1">
                <a:solidFill>
                  <a:srgbClr val="0070C0"/>
                </a:solidFill>
                <a:latin typeface="Book Antiqua" pitchFamily="18" charset="0"/>
              </a:rPr>
              <a:t>визначені</a:t>
            </a:r>
            <a:r>
              <a:rPr lang="ru-RU" sz="3200" b="1" i="1" dirty="0">
                <a:solidFill>
                  <a:srgbClr val="0070C0"/>
                </a:solidFill>
                <a:latin typeface="Book Antiqua" pitchFamily="18" charset="0"/>
              </a:rPr>
              <a:t> </a:t>
            </a:r>
            <a:r>
              <a:rPr lang="ru-RU" sz="3200" b="1" i="1" dirty="0" smtClean="0">
                <a:solidFill>
                  <a:srgbClr val="0070C0"/>
                </a:solidFill>
                <a:latin typeface="Book Antiqua" pitchFamily="18" charset="0"/>
              </a:rPr>
              <a:t>законом.</a:t>
            </a:r>
            <a:endParaRPr lang="ru-RU" dirty="0">
              <a:solidFill>
                <a:srgbClr val="0070C0"/>
              </a:solidFill>
              <a:latin typeface="Book Antiqua" pitchFamily="18" charset="0"/>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15888"/>
            <a:ext cx="1152525" cy="145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7746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18757"/>
            <a:ext cx="8640960" cy="6894195"/>
          </a:xfrm>
          <a:prstGeom prst="rect">
            <a:avLst/>
          </a:prstGeom>
        </p:spPr>
        <p:txBody>
          <a:bodyPr wrap="square">
            <a:spAutoFit/>
          </a:bodyPr>
          <a:lstStyle/>
          <a:p>
            <a:pPr indent="715963" algn="just"/>
            <a:r>
              <a:rPr lang="uk-UA" sz="2600" dirty="0">
                <a:solidFill>
                  <a:srgbClr val="0070C0"/>
                </a:solidFill>
              </a:rPr>
              <a:t>Згідно зі ст. </a:t>
            </a:r>
            <a:r>
              <a:rPr lang="uk-UA" sz="2600" dirty="0" smtClean="0">
                <a:solidFill>
                  <a:srgbClr val="0070C0"/>
                </a:solidFill>
              </a:rPr>
              <a:t>2</a:t>
            </a:r>
            <a:r>
              <a:rPr lang="en-US" sz="2600" dirty="0" smtClean="0">
                <a:solidFill>
                  <a:srgbClr val="0070C0"/>
                </a:solidFill>
              </a:rPr>
              <a:t> </a:t>
            </a:r>
            <a:r>
              <a:rPr lang="uk-UA" sz="2600" dirty="0" smtClean="0">
                <a:solidFill>
                  <a:srgbClr val="0070C0"/>
                </a:solidFill>
              </a:rPr>
              <a:t>Закону </a:t>
            </a:r>
            <a:r>
              <a:rPr lang="uk-UA" sz="2600" dirty="0">
                <a:solidFill>
                  <a:srgbClr val="0070C0"/>
                </a:solidFill>
              </a:rPr>
              <a:t>України </a:t>
            </a:r>
            <a:r>
              <a:rPr lang="uk-UA" sz="2600" dirty="0" smtClean="0">
                <a:solidFill>
                  <a:srgbClr val="0070C0"/>
                </a:solidFill>
              </a:rPr>
              <a:t>«Про прокуратуру» на прокуратуру покладаються </a:t>
            </a:r>
            <a:r>
              <a:rPr lang="uk-UA" sz="2600" dirty="0">
                <a:solidFill>
                  <a:srgbClr val="0070C0"/>
                </a:solidFill>
              </a:rPr>
              <a:t>такі</a:t>
            </a:r>
            <a:r>
              <a:rPr lang="uk-UA" sz="2600" b="1" i="1" dirty="0">
                <a:solidFill>
                  <a:srgbClr val="0070C0"/>
                </a:solidFill>
              </a:rPr>
              <a:t> </a:t>
            </a:r>
            <a:r>
              <a:rPr lang="uk-UA" sz="2600" b="1" i="1" dirty="0">
                <a:solidFill>
                  <a:srgbClr val="FF0000"/>
                </a:solidFill>
              </a:rPr>
              <a:t>функції</a:t>
            </a:r>
            <a:r>
              <a:rPr lang="uk-UA" sz="2600" b="1" i="1" dirty="0" smtClean="0">
                <a:solidFill>
                  <a:srgbClr val="FF0000"/>
                </a:solidFill>
              </a:rPr>
              <a:t>:</a:t>
            </a:r>
          </a:p>
          <a:p>
            <a:pPr lvl="0" indent="357188" algn="just"/>
            <a:r>
              <a:rPr lang="uk-UA" sz="2600" b="1" dirty="0" smtClean="0">
                <a:solidFill>
                  <a:srgbClr val="FFC000"/>
                </a:solidFill>
              </a:rPr>
              <a:t>1) </a:t>
            </a:r>
            <a:r>
              <a:rPr lang="uk-UA" sz="2600" dirty="0" smtClean="0">
                <a:solidFill>
                  <a:srgbClr val="7030A0"/>
                </a:solidFill>
              </a:rPr>
              <a:t>підтримання </a:t>
            </a:r>
            <a:r>
              <a:rPr lang="uk-UA" sz="2600" dirty="0">
                <a:solidFill>
                  <a:srgbClr val="7030A0"/>
                </a:solidFill>
              </a:rPr>
              <a:t>державного обвинувачення в суді;</a:t>
            </a:r>
            <a:endParaRPr lang="ru-RU" sz="2600" dirty="0">
              <a:solidFill>
                <a:srgbClr val="7030A0"/>
              </a:solidFill>
            </a:endParaRPr>
          </a:p>
          <a:p>
            <a:pPr lvl="0" indent="357188" algn="just"/>
            <a:r>
              <a:rPr lang="uk-UA" sz="2600" b="1" dirty="0" smtClean="0">
                <a:solidFill>
                  <a:srgbClr val="FFC000"/>
                </a:solidFill>
              </a:rPr>
              <a:t>2) </a:t>
            </a:r>
            <a:r>
              <a:rPr lang="uk-UA" sz="2600" dirty="0" smtClean="0">
                <a:solidFill>
                  <a:srgbClr val="7030A0"/>
                </a:solidFill>
                <a:latin typeface="+mj-lt"/>
              </a:rPr>
              <a:t>представництво </a:t>
            </a:r>
            <a:r>
              <a:rPr lang="uk-UA" sz="2600" dirty="0">
                <a:solidFill>
                  <a:srgbClr val="7030A0"/>
                </a:solidFill>
                <a:latin typeface="+mj-lt"/>
              </a:rPr>
              <a:t>інтересів громадянина або держави в суді у випадках визначених </a:t>
            </a:r>
            <a:r>
              <a:rPr lang="uk-UA" sz="2600" dirty="0" smtClean="0">
                <a:solidFill>
                  <a:srgbClr val="7030A0"/>
                </a:solidFill>
                <a:latin typeface="+mj-lt"/>
              </a:rPr>
              <a:t>законом</a:t>
            </a:r>
            <a:r>
              <a:rPr lang="ru-RU" sz="2600" dirty="0" smtClean="0">
                <a:solidFill>
                  <a:srgbClr val="7030A0"/>
                </a:solidFill>
                <a:latin typeface="+mj-lt"/>
              </a:rPr>
              <a:t> </a:t>
            </a:r>
            <a:r>
              <a:rPr lang="ru-RU" sz="2600" dirty="0">
                <a:solidFill>
                  <a:srgbClr val="7030A0"/>
                </a:solidFill>
                <a:latin typeface="+mj-lt"/>
              </a:rPr>
              <a:t>та </a:t>
            </a:r>
            <a:r>
              <a:rPr lang="ru-RU" sz="2600" dirty="0">
                <a:solidFill>
                  <a:srgbClr val="7030A0"/>
                </a:solidFill>
                <a:latin typeface="+mj-lt"/>
                <a:cs typeface="Times New Roman" panose="02020603050405020304" pitchFamily="18" charset="0"/>
              </a:rPr>
              <a:t>главою 12 </a:t>
            </a:r>
            <a:r>
              <a:rPr lang="ru-RU" sz="2600" dirty="0" err="1">
                <a:solidFill>
                  <a:srgbClr val="7030A0"/>
                </a:solidFill>
                <a:latin typeface="+mj-lt"/>
                <a:cs typeface="Times New Roman" panose="02020603050405020304" pitchFamily="18" charset="0"/>
              </a:rPr>
              <a:t>розділу</a:t>
            </a:r>
            <a:r>
              <a:rPr lang="ru-RU" sz="2600" dirty="0">
                <a:solidFill>
                  <a:srgbClr val="7030A0"/>
                </a:solidFill>
                <a:latin typeface="+mj-lt"/>
                <a:cs typeface="Times New Roman" panose="02020603050405020304" pitchFamily="18" charset="0"/>
              </a:rPr>
              <a:t> III Цивільного </a:t>
            </a:r>
            <a:r>
              <a:rPr lang="ru-RU" sz="2600" dirty="0" err="1">
                <a:solidFill>
                  <a:srgbClr val="7030A0"/>
                </a:solidFill>
                <a:latin typeface="+mj-lt"/>
                <a:cs typeface="Times New Roman" panose="02020603050405020304" pitchFamily="18" charset="0"/>
              </a:rPr>
              <a:t>процесуального</a:t>
            </a:r>
            <a:r>
              <a:rPr lang="ru-RU" sz="2600" dirty="0">
                <a:solidFill>
                  <a:srgbClr val="7030A0"/>
                </a:solidFill>
                <a:latin typeface="+mj-lt"/>
                <a:cs typeface="Times New Roman" panose="02020603050405020304" pitchFamily="18" charset="0"/>
              </a:rPr>
              <a:t> кодексу </a:t>
            </a:r>
            <a:r>
              <a:rPr lang="ru-RU" sz="2600" dirty="0" err="1">
                <a:solidFill>
                  <a:srgbClr val="7030A0"/>
                </a:solidFill>
                <a:latin typeface="+mj-lt"/>
                <a:cs typeface="Times New Roman" panose="02020603050405020304" pitchFamily="18" charset="0"/>
              </a:rPr>
              <a:t>України</a:t>
            </a:r>
            <a:r>
              <a:rPr lang="ru-RU" sz="2600" dirty="0">
                <a:solidFill>
                  <a:srgbClr val="7030A0"/>
                </a:solidFill>
                <a:latin typeface="+mj-lt"/>
                <a:cs typeface="Times New Roman" panose="02020603050405020304" pitchFamily="18" charset="0"/>
              </a:rPr>
              <a:t>;</a:t>
            </a:r>
          </a:p>
          <a:p>
            <a:pPr lvl="0" indent="357188" algn="just"/>
            <a:r>
              <a:rPr lang="uk-UA" sz="2600" b="1" dirty="0" smtClean="0">
                <a:solidFill>
                  <a:srgbClr val="FFC000"/>
                </a:solidFill>
              </a:rPr>
              <a:t>3) </a:t>
            </a:r>
            <a:r>
              <a:rPr lang="uk-UA" sz="2600" dirty="0" smtClean="0">
                <a:solidFill>
                  <a:srgbClr val="7030A0"/>
                </a:solidFill>
              </a:rPr>
              <a:t>нагляд </a:t>
            </a:r>
            <a:r>
              <a:rPr lang="uk-UA" sz="2600" dirty="0">
                <a:solidFill>
                  <a:srgbClr val="7030A0"/>
                </a:solidFill>
              </a:rPr>
              <a:t>за додержанням законів органами, що проводять оперативно-розшукову діяльність, дізнання, досудове слідство;</a:t>
            </a:r>
            <a:endParaRPr lang="ru-RU" sz="2600" dirty="0">
              <a:solidFill>
                <a:srgbClr val="7030A0"/>
              </a:solidFill>
            </a:endParaRPr>
          </a:p>
          <a:p>
            <a:pPr lvl="0" indent="357188" algn="just"/>
            <a:r>
              <a:rPr lang="ru-RU" sz="2600" b="1" dirty="0" smtClean="0">
                <a:solidFill>
                  <a:srgbClr val="FFC000"/>
                </a:solidFill>
              </a:rPr>
              <a:t>4) </a:t>
            </a:r>
            <a:r>
              <a:rPr lang="ru-RU" sz="2600" dirty="0" smtClean="0">
                <a:solidFill>
                  <a:srgbClr val="7030A0"/>
                </a:solidFill>
              </a:rPr>
              <a:t>нагляд </a:t>
            </a:r>
            <a:r>
              <a:rPr lang="ru-RU" sz="2600" dirty="0">
                <a:solidFill>
                  <a:srgbClr val="7030A0"/>
                </a:solidFill>
              </a:rPr>
              <a:t>за додержанням законів при виконанні судових рішень у кримінальних справах, а також при застосуванні інших заходів примусового характеру, пов’язаних з обмеженням особистої </a:t>
            </a:r>
            <a:r>
              <a:rPr lang="ru-RU" sz="2600" dirty="0" err="1">
                <a:solidFill>
                  <a:srgbClr val="7030A0"/>
                </a:solidFill>
              </a:rPr>
              <a:t>свободи</a:t>
            </a:r>
            <a:r>
              <a:rPr lang="ru-RU" sz="2600" dirty="0">
                <a:solidFill>
                  <a:srgbClr val="7030A0"/>
                </a:solidFill>
              </a:rPr>
              <a:t> </a:t>
            </a:r>
            <a:r>
              <a:rPr lang="ru-RU" sz="2600" dirty="0" err="1" smtClean="0">
                <a:solidFill>
                  <a:srgbClr val="7030A0"/>
                </a:solidFill>
              </a:rPr>
              <a:t>громадян</a:t>
            </a:r>
            <a:r>
              <a:rPr lang="ru-RU" sz="2600" dirty="0" smtClean="0">
                <a:solidFill>
                  <a:srgbClr val="7030A0"/>
                </a:solidFill>
              </a:rPr>
              <a:t>.</a:t>
            </a:r>
            <a:r>
              <a:rPr lang="uk-UA" sz="2600" dirty="0" smtClean="0">
                <a:solidFill>
                  <a:srgbClr val="7030A0"/>
                </a:solidFill>
              </a:rPr>
              <a:t> </a:t>
            </a:r>
            <a:endParaRPr lang="ru-RU" sz="2600" dirty="0">
              <a:solidFill>
                <a:srgbClr val="7030A0"/>
              </a:solidFill>
            </a:endParaRPr>
          </a:p>
        </p:txBody>
      </p:sp>
    </p:spTree>
    <p:extLst>
      <p:ext uri="{BB962C8B-B14F-4D97-AF65-F5344CB8AC3E}">
        <p14:creationId xmlns:p14="http://schemas.microsoft.com/office/powerpoint/2010/main" val="523172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2569</TotalTime>
  <Words>3211</Words>
  <Application>Microsoft Office PowerPoint</Application>
  <PresentationFormat>Экран (4:3)</PresentationFormat>
  <Paragraphs>292</Paragraphs>
  <Slides>60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60</vt:i4>
      </vt:variant>
    </vt:vector>
  </HeadingPairs>
  <TitlesOfParts>
    <vt:vector size="67" baseType="lpstr">
      <vt:lpstr>Arial</vt:lpstr>
      <vt:lpstr>Book Antiqua</vt:lpstr>
      <vt:lpstr>Century Gothic</vt:lpstr>
      <vt:lpstr>Times New Roman</vt:lpstr>
      <vt:lpstr>Wingdings</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3</dc:title>
  <dc:creator>Admin</dc:creator>
  <cp:lastModifiedBy>User</cp:lastModifiedBy>
  <cp:revision>255</cp:revision>
  <dcterms:created xsi:type="dcterms:W3CDTF">2009-12-09T15:01:49Z</dcterms:created>
  <dcterms:modified xsi:type="dcterms:W3CDTF">2021-05-14T08:29:54Z</dcterms:modified>
</cp:coreProperties>
</file>