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804" r:id="rId1"/>
  </p:sldMasterIdLst>
  <p:notesMasterIdLst>
    <p:notesMasterId r:id="rId96"/>
  </p:notesMasterIdLst>
  <p:sldIdLst>
    <p:sldId id="257" r:id="rId2"/>
    <p:sldId id="263" r:id="rId3"/>
    <p:sldId id="264" r:id="rId4"/>
    <p:sldId id="265" r:id="rId5"/>
    <p:sldId id="381" r:id="rId6"/>
    <p:sldId id="382" r:id="rId7"/>
    <p:sldId id="383" r:id="rId8"/>
    <p:sldId id="385" r:id="rId9"/>
    <p:sldId id="386" r:id="rId10"/>
    <p:sldId id="387" r:id="rId11"/>
    <p:sldId id="384" r:id="rId12"/>
    <p:sldId id="295" r:id="rId13"/>
    <p:sldId id="296" r:id="rId14"/>
    <p:sldId id="388" r:id="rId15"/>
    <p:sldId id="389" r:id="rId16"/>
    <p:sldId id="390" r:id="rId17"/>
    <p:sldId id="395" r:id="rId18"/>
    <p:sldId id="298" r:id="rId19"/>
    <p:sldId id="299" r:id="rId20"/>
    <p:sldId id="361" r:id="rId21"/>
    <p:sldId id="362" r:id="rId22"/>
    <p:sldId id="364" r:id="rId23"/>
    <p:sldId id="363" r:id="rId24"/>
    <p:sldId id="457" r:id="rId25"/>
    <p:sldId id="278" r:id="rId26"/>
    <p:sldId id="301" r:id="rId27"/>
    <p:sldId id="300" r:id="rId28"/>
    <p:sldId id="394" r:id="rId29"/>
    <p:sldId id="392" r:id="rId30"/>
    <p:sldId id="304" r:id="rId31"/>
    <p:sldId id="366" r:id="rId32"/>
    <p:sldId id="391" r:id="rId33"/>
    <p:sldId id="367" r:id="rId34"/>
    <p:sldId id="368" r:id="rId35"/>
    <p:sldId id="370" r:id="rId36"/>
    <p:sldId id="380" r:id="rId37"/>
    <p:sldId id="377" r:id="rId38"/>
    <p:sldId id="396" r:id="rId39"/>
    <p:sldId id="397" r:id="rId40"/>
    <p:sldId id="398" r:id="rId41"/>
    <p:sldId id="399" r:id="rId42"/>
    <p:sldId id="400" r:id="rId43"/>
    <p:sldId id="401" r:id="rId44"/>
    <p:sldId id="402" r:id="rId45"/>
    <p:sldId id="403" r:id="rId46"/>
    <p:sldId id="404" r:id="rId47"/>
    <p:sldId id="406" r:id="rId48"/>
    <p:sldId id="405" r:id="rId49"/>
    <p:sldId id="407" r:id="rId50"/>
    <p:sldId id="408" r:id="rId51"/>
    <p:sldId id="409" r:id="rId52"/>
    <p:sldId id="410" r:id="rId53"/>
    <p:sldId id="411" r:id="rId54"/>
    <p:sldId id="412" r:id="rId55"/>
    <p:sldId id="413" r:id="rId56"/>
    <p:sldId id="414" r:id="rId57"/>
    <p:sldId id="415" r:id="rId58"/>
    <p:sldId id="416" r:id="rId59"/>
    <p:sldId id="417" r:id="rId60"/>
    <p:sldId id="418" r:id="rId61"/>
    <p:sldId id="419" r:id="rId62"/>
    <p:sldId id="420" r:id="rId63"/>
    <p:sldId id="421" r:id="rId64"/>
    <p:sldId id="422" r:id="rId65"/>
    <p:sldId id="424" r:id="rId66"/>
    <p:sldId id="425" r:id="rId67"/>
    <p:sldId id="426" r:id="rId68"/>
    <p:sldId id="427" r:id="rId69"/>
    <p:sldId id="428" r:id="rId70"/>
    <p:sldId id="429" r:id="rId71"/>
    <p:sldId id="430" r:id="rId72"/>
    <p:sldId id="431" r:id="rId73"/>
    <p:sldId id="432" r:id="rId74"/>
    <p:sldId id="433" r:id="rId75"/>
    <p:sldId id="434" r:id="rId76"/>
    <p:sldId id="435" r:id="rId77"/>
    <p:sldId id="436" r:id="rId78"/>
    <p:sldId id="437" r:id="rId79"/>
    <p:sldId id="438" r:id="rId80"/>
    <p:sldId id="439" r:id="rId81"/>
    <p:sldId id="440" r:id="rId82"/>
    <p:sldId id="442" r:id="rId83"/>
    <p:sldId id="441" r:id="rId84"/>
    <p:sldId id="446" r:id="rId85"/>
    <p:sldId id="447" r:id="rId86"/>
    <p:sldId id="448" r:id="rId87"/>
    <p:sldId id="449" r:id="rId88"/>
    <p:sldId id="453" r:id="rId89"/>
    <p:sldId id="452" r:id="rId90"/>
    <p:sldId id="454" r:id="rId91"/>
    <p:sldId id="455" r:id="rId92"/>
    <p:sldId id="450" r:id="rId93"/>
    <p:sldId id="456" r:id="rId94"/>
    <p:sldId id="293" r:id="rId9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E13AA218-2080-4D33-9AEC-D71F4DFFF467}">
          <p14:sldIdLst>
            <p14:sldId id="257"/>
            <p14:sldId id="263"/>
            <p14:sldId id="264"/>
            <p14:sldId id="265"/>
            <p14:sldId id="381"/>
            <p14:sldId id="382"/>
            <p14:sldId id="383"/>
            <p14:sldId id="385"/>
            <p14:sldId id="386"/>
            <p14:sldId id="387"/>
            <p14:sldId id="384"/>
            <p14:sldId id="295"/>
            <p14:sldId id="296"/>
            <p14:sldId id="388"/>
            <p14:sldId id="389"/>
            <p14:sldId id="390"/>
            <p14:sldId id="395"/>
            <p14:sldId id="298"/>
            <p14:sldId id="299"/>
            <p14:sldId id="361"/>
            <p14:sldId id="362"/>
            <p14:sldId id="364"/>
            <p14:sldId id="363"/>
            <p14:sldId id="457"/>
            <p14:sldId id="278"/>
            <p14:sldId id="301"/>
            <p14:sldId id="300"/>
            <p14:sldId id="394"/>
            <p14:sldId id="392"/>
            <p14:sldId id="304"/>
            <p14:sldId id="366"/>
            <p14:sldId id="391"/>
            <p14:sldId id="367"/>
            <p14:sldId id="368"/>
          </p14:sldIdLst>
        </p14:section>
        <p14:section name="Раздел без заголовка" id="{9B1692FF-B0C4-4AFC-B3AC-438D3D92C247}">
          <p14:sldIdLst>
            <p14:sldId id="370"/>
            <p14:sldId id="380"/>
            <p14:sldId id="377"/>
            <p14:sldId id="396"/>
            <p14:sldId id="397"/>
            <p14:sldId id="398"/>
            <p14:sldId id="399"/>
            <p14:sldId id="400"/>
            <p14:sldId id="401"/>
            <p14:sldId id="402"/>
            <p14:sldId id="403"/>
            <p14:sldId id="404"/>
            <p14:sldId id="406"/>
            <p14:sldId id="405"/>
            <p14:sldId id="407"/>
            <p14:sldId id="408"/>
            <p14:sldId id="409"/>
            <p14:sldId id="410"/>
            <p14:sldId id="411"/>
            <p14:sldId id="412"/>
            <p14:sldId id="413"/>
            <p14:sldId id="414"/>
            <p14:sldId id="415"/>
            <p14:sldId id="416"/>
            <p14:sldId id="417"/>
            <p14:sldId id="418"/>
            <p14:sldId id="419"/>
            <p14:sldId id="420"/>
            <p14:sldId id="421"/>
            <p14:sldId id="422"/>
            <p14:sldId id="424"/>
            <p14:sldId id="425"/>
            <p14:sldId id="426"/>
            <p14:sldId id="427"/>
            <p14:sldId id="428"/>
            <p14:sldId id="429"/>
            <p14:sldId id="430"/>
            <p14:sldId id="431"/>
            <p14:sldId id="432"/>
            <p14:sldId id="433"/>
            <p14:sldId id="434"/>
            <p14:sldId id="435"/>
            <p14:sldId id="436"/>
            <p14:sldId id="437"/>
            <p14:sldId id="438"/>
            <p14:sldId id="439"/>
            <p14:sldId id="440"/>
            <p14:sldId id="442"/>
            <p14:sldId id="441"/>
            <p14:sldId id="446"/>
            <p14:sldId id="447"/>
            <p14:sldId id="448"/>
            <p14:sldId id="449"/>
            <p14:sldId id="453"/>
            <p14:sldId id="452"/>
            <p14:sldId id="454"/>
            <p14:sldId id="455"/>
            <p14:sldId id="450"/>
            <p14:sldId id="456"/>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80" autoAdjust="0"/>
    <p:restoredTop sz="86410" autoAdjust="0"/>
  </p:normalViewPr>
  <p:slideViewPr>
    <p:cSldViewPr>
      <p:cViewPr varScale="1">
        <p:scale>
          <a:sx n="70" d="100"/>
          <a:sy n="70" d="100"/>
        </p:scale>
        <p:origin x="666" y="60"/>
      </p:cViewPr>
      <p:guideLst>
        <p:guide orient="horz" pos="2160"/>
        <p:guide pos="2880"/>
      </p:guideLst>
    </p:cSldViewPr>
  </p:slideViewPr>
  <p:outlineViewPr>
    <p:cViewPr>
      <p:scale>
        <a:sx n="33" d="100"/>
        <a:sy n="33" d="100"/>
      </p:scale>
      <p:origin x="0" y="14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8CDB24-8B02-459D-864F-DD31D36EB2F4}" type="doc">
      <dgm:prSet loTypeId="urn:microsoft.com/office/officeart/2005/8/layout/hierarchy3" loCatId="relationship" qsTypeId="urn:microsoft.com/office/officeart/2005/8/quickstyle/simple3" qsCatId="simple" csTypeId="urn:microsoft.com/office/officeart/2005/8/colors/accent1_2" csCatId="accent1" phldr="1"/>
      <dgm:spPr/>
      <dgm:t>
        <a:bodyPr/>
        <a:lstStyle/>
        <a:p>
          <a:endParaRPr lang="ru-RU"/>
        </a:p>
      </dgm:t>
    </dgm:pt>
    <dgm:pt modelId="{9FB2B85E-1559-435A-A0DB-DF503D6CCB0F}">
      <dgm:prSet custT="1"/>
      <dgm:spPr/>
      <dgm:t>
        <a:bodyPr/>
        <a:lstStyle/>
        <a:p>
          <a:pPr rtl="0"/>
          <a:r>
            <a:rPr lang="uk-UA" sz="2200" b="1" dirty="0" smtClean="0">
              <a:solidFill>
                <a:srgbClr val="002060"/>
              </a:solidFill>
            </a:rPr>
            <a:t>Предмет, система та основні поняття навчальної дисципліни «Судові та правоохоронні органи України»</a:t>
          </a:r>
          <a:endParaRPr lang="uk-UA" sz="2200" b="1" dirty="0"/>
        </a:p>
      </dgm:t>
    </dgm:pt>
    <dgm:pt modelId="{3F5FB94F-3671-4310-9B4E-571AD6F8A60A}" type="parTrans" cxnId="{8F4082DE-038D-4CBF-90F9-825061FFD929}">
      <dgm:prSet/>
      <dgm:spPr/>
      <dgm:t>
        <a:bodyPr/>
        <a:lstStyle/>
        <a:p>
          <a:endParaRPr lang="ru-RU"/>
        </a:p>
      </dgm:t>
    </dgm:pt>
    <dgm:pt modelId="{3ECFDE55-473F-4AA7-9C6F-1F9B8AE18082}" type="sibTrans" cxnId="{8F4082DE-038D-4CBF-90F9-825061FFD929}">
      <dgm:prSet/>
      <dgm:spPr/>
      <dgm:t>
        <a:bodyPr/>
        <a:lstStyle/>
        <a:p>
          <a:endParaRPr lang="ru-RU"/>
        </a:p>
      </dgm:t>
    </dgm:pt>
    <dgm:pt modelId="{7BF6FC28-4B0C-4832-9D0B-C6B7F2DA9951}" type="pres">
      <dgm:prSet presAssocID="{A98CDB24-8B02-459D-864F-DD31D36EB2F4}" presName="diagram" presStyleCnt="0">
        <dgm:presLayoutVars>
          <dgm:chPref val="1"/>
          <dgm:dir/>
          <dgm:animOne val="branch"/>
          <dgm:animLvl val="lvl"/>
          <dgm:resizeHandles/>
        </dgm:presLayoutVars>
      </dgm:prSet>
      <dgm:spPr/>
      <dgm:t>
        <a:bodyPr/>
        <a:lstStyle/>
        <a:p>
          <a:endParaRPr lang="ru-RU"/>
        </a:p>
      </dgm:t>
    </dgm:pt>
    <dgm:pt modelId="{97AD4A2C-E3F8-4112-8970-11B0EDD81803}" type="pres">
      <dgm:prSet presAssocID="{9FB2B85E-1559-435A-A0DB-DF503D6CCB0F}" presName="root" presStyleCnt="0"/>
      <dgm:spPr/>
      <dgm:t>
        <a:bodyPr/>
        <a:lstStyle/>
        <a:p>
          <a:endParaRPr lang="ru-RU"/>
        </a:p>
      </dgm:t>
    </dgm:pt>
    <dgm:pt modelId="{C8729BC3-1FCE-4326-9F9F-0979A698CEF7}" type="pres">
      <dgm:prSet presAssocID="{9FB2B85E-1559-435A-A0DB-DF503D6CCB0F}" presName="rootComposite" presStyleCnt="0"/>
      <dgm:spPr/>
      <dgm:t>
        <a:bodyPr/>
        <a:lstStyle/>
        <a:p>
          <a:endParaRPr lang="ru-RU"/>
        </a:p>
      </dgm:t>
    </dgm:pt>
    <dgm:pt modelId="{16686593-DF67-4B53-8D2D-7D1226F8BF27}" type="pres">
      <dgm:prSet presAssocID="{9FB2B85E-1559-435A-A0DB-DF503D6CCB0F}" presName="rootText" presStyleLbl="node1" presStyleIdx="0" presStyleCnt="1" custScaleX="404344" custScaleY="120035" custLinFactNeighborX="11968" custLinFactNeighborY="1910"/>
      <dgm:spPr/>
      <dgm:t>
        <a:bodyPr/>
        <a:lstStyle/>
        <a:p>
          <a:endParaRPr lang="ru-RU"/>
        </a:p>
      </dgm:t>
    </dgm:pt>
    <dgm:pt modelId="{7D0A4CB2-4BCE-4A2A-AFEE-5A97EEDAEEE2}" type="pres">
      <dgm:prSet presAssocID="{9FB2B85E-1559-435A-A0DB-DF503D6CCB0F}" presName="rootConnector" presStyleLbl="node1" presStyleIdx="0" presStyleCnt="1"/>
      <dgm:spPr/>
      <dgm:t>
        <a:bodyPr/>
        <a:lstStyle/>
        <a:p>
          <a:endParaRPr lang="ru-RU"/>
        </a:p>
      </dgm:t>
    </dgm:pt>
    <dgm:pt modelId="{9F8D994B-6D08-4CDB-AF33-A61B9947F0E5}" type="pres">
      <dgm:prSet presAssocID="{9FB2B85E-1559-435A-A0DB-DF503D6CCB0F}" presName="childShape" presStyleCnt="0"/>
      <dgm:spPr/>
      <dgm:t>
        <a:bodyPr/>
        <a:lstStyle/>
        <a:p>
          <a:endParaRPr lang="ru-RU"/>
        </a:p>
      </dgm:t>
    </dgm:pt>
  </dgm:ptLst>
  <dgm:cxnLst>
    <dgm:cxn modelId="{F3F39B48-88B0-4C3A-B503-0B2A204B6F0A}" type="presOf" srcId="{9FB2B85E-1559-435A-A0DB-DF503D6CCB0F}" destId="{7D0A4CB2-4BCE-4A2A-AFEE-5A97EEDAEEE2}" srcOrd="1" destOrd="0" presId="urn:microsoft.com/office/officeart/2005/8/layout/hierarchy3"/>
    <dgm:cxn modelId="{32C96DEA-A46A-4DF3-9983-D976B6BC243B}" type="presOf" srcId="{A98CDB24-8B02-459D-864F-DD31D36EB2F4}" destId="{7BF6FC28-4B0C-4832-9D0B-C6B7F2DA9951}" srcOrd="0" destOrd="0" presId="urn:microsoft.com/office/officeart/2005/8/layout/hierarchy3"/>
    <dgm:cxn modelId="{8F4082DE-038D-4CBF-90F9-825061FFD929}" srcId="{A98CDB24-8B02-459D-864F-DD31D36EB2F4}" destId="{9FB2B85E-1559-435A-A0DB-DF503D6CCB0F}" srcOrd="0" destOrd="0" parTransId="{3F5FB94F-3671-4310-9B4E-571AD6F8A60A}" sibTransId="{3ECFDE55-473F-4AA7-9C6F-1F9B8AE18082}"/>
    <dgm:cxn modelId="{09BE3EA6-E1ED-4495-ACA9-533C1F849F8A}" type="presOf" srcId="{9FB2B85E-1559-435A-A0DB-DF503D6CCB0F}" destId="{16686593-DF67-4B53-8D2D-7D1226F8BF27}" srcOrd="0" destOrd="0" presId="urn:microsoft.com/office/officeart/2005/8/layout/hierarchy3"/>
    <dgm:cxn modelId="{D7887097-A30C-4C78-803D-2B5325882A8B}" type="presParOf" srcId="{7BF6FC28-4B0C-4832-9D0B-C6B7F2DA9951}" destId="{97AD4A2C-E3F8-4112-8970-11B0EDD81803}" srcOrd="0" destOrd="0" presId="urn:microsoft.com/office/officeart/2005/8/layout/hierarchy3"/>
    <dgm:cxn modelId="{3833A799-189B-4FC8-BE45-BB453BCF62E6}" type="presParOf" srcId="{97AD4A2C-E3F8-4112-8970-11B0EDD81803}" destId="{C8729BC3-1FCE-4326-9F9F-0979A698CEF7}" srcOrd="0" destOrd="0" presId="urn:microsoft.com/office/officeart/2005/8/layout/hierarchy3"/>
    <dgm:cxn modelId="{FDB561CD-477F-4054-B64A-BA3E91900285}" type="presParOf" srcId="{C8729BC3-1FCE-4326-9F9F-0979A698CEF7}" destId="{16686593-DF67-4B53-8D2D-7D1226F8BF27}" srcOrd="0" destOrd="0" presId="urn:microsoft.com/office/officeart/2005/8/layout/hierarchy3"/>
    <dgm:cxn modelId="{05C61139-6B31-43CA-AD28-3C4C26B200A8}" type="presParOf" srcId="{C8729BC3-1FCE-4326-9F9F-0979A698CEF7}" destId="{7D0A4CB2-4BCE-4A2A-AFEE-5A97EEDAEEE2}" srcOrd="1" destOrd="0" presId="urn:microsoft.com/office/officeart/2005/8/layout/hierarchy3"/>
    <dgm:cxn modelId="{92257992-983B-4AD4-AEB6-65803E06C48C}" type="presParOf" srcId="{97AD4A2C-E3F8-4112-8970-11B0EDD81803}" destId="{9F8D994B-6D08-4CDB-AF33-A61B9947F0E5}"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A13926-FFC8-4AB6-997F-A21C313625C3}" type="doc">
      <dgm:prSet loTypeId="urn:microsoft.com/office/officeart/2005/8/layout/hierarchy3" loCatId="relationship" qsTypeId="urn:microsoft.com/office/officeart/2005/8/quickstyle/simple3" qsCatId="simple" csTypeId="urn:microsoft.com/office/officeart/2005/8/colors/accent1_2" csCatId="accent1" phldr="1"/>
      <dgm:spPr/>
      <dgm:t>
        <a:bodyPr/>
        <a:lstStyle/>
        <a:p>
          <a:endParaRPr lang="ru-RU"/>
        </a:p>
      </dgm:t>
    </dgm:pt>
    <dgm:pt modelId="{72998DF7-CE73-48C0-9034-4D215113A2A4}">
      <dgm:prSet custT="1"/>
      <dgm:spPr/>
      <dgm:t>
        <a:bodyPr/>
        <a:lstStyle/>
        <a:p>
          <a:pPr rtl="0"/>
          <a:r>
            <a:rPr lang="uk-UA" sz="2400" b="1" dirty="0" smtClean="0">
              <a:solidFill>
                <a:srgbClr val="002060"/>
              </a:solidFill>
            </a:rPr>
            <a:t>Судова влада в Україні</a:t>
          </a:r>
          <a:endParaRPr lang="uk-UA" sz="2400" b="1" dirty="0">
            <a:solidFill>
              <a:srgbClr val="002060"/>
            </a:solidFill>
          </a:endParaRPr>
        </a:p>
      </dgm:t>
    </dgm:pt>
    <dgm:pt modelId="{3DAEBDE0-1478-4860-B1AC-A231805A68A9}" type="parTrans" cxnId="{5D9302C8-E109-4B7E-9486-99D4D159436C}">
      <dgm:prSet/>
      <dgm:spPr/>
      <dgm:t>
        <a:bodyPr/>
        <a:lstStyle/>
        <a:p>
          <a:endParaRPr lang="ru-RU"/>
        </a:p>
      </dgm:t>
    </dgm:pt>
    <dgm:pt modelId="{C35F30F3-6BEC-4812-A4DC-F5AB5867157D}" type="sibTrans" cxnId="{5D9302C8-E109-4B7E-9486-99D4D159436C}">
      <dgm:prSet/>
      <dgm:spPr/>
      <dgm:t>
        <a:bodyPr/>
        <a:lstStyle/>
        <a:p>
          <a:endParaRPr lang="ru-RU"/>
        </a:p>
      </dgm:t>
    </dgm:pt>
    <dgm:pt modelId="{B99F3CFE-C561-40D7-893E-343CFF1F6F8D}" type="pres">
      <dgm:prSet presAssocID="{35A13926-FFC8-4AB6-997F-A21C313625C3}" presName="diagram" presStyleCnt="0">
        <dgm:presLayoutVars>
          <dgm:chPref val="1"/>
          <dgm:dir/>
          <dgm:animOne val="branch"/>
          <dgm:animLvl val="lvl"/>
          <dgm:resizeHandles/>
        </dgm:presLayoutVars>
      </dgm:prSet>
      <dgm:spPr/>
      <dgm:t>
        <a:bodyPr/>
        <a:lstStyle/>
        <a:p>
          <a:endParaRPr lang="ru-RU"/>
        </a:p>
      </dgm:t>
    </dgm:pt>
    <dgm:pt modelId="{6CB5EC65-8298-4C88-AF0E-8587FEC2AD92}" type="pres">
      <dgm:prSet presAssocID="{72998DF7-CE73-48C0-9034-4D215113A2A4}" presName="root" presStyleCnt="0"/>
      <dgm:spPr/>
      <dgm:t>
        <a:bodyPr/>
        <a:lstStyle/>
        <a:p>
          <a:endParaRPr lang="ru-RU"/>
        </a:p>
      </dgm:t>
    </dgm:pt>
    <dgm:pt modelId="{14E1CCC4-447D-4878-A0AC-BE6663F4FF59}" type="pres">
      <dgm:prSet presAssocID="{72998DF7-CE73-48C0-9034-4D215113A2A4}" presName="rootComposite" presStyleCnt="0"/>
      <dgm:spPr/>
      <dgm:t>
        <a:bodyPr/>
        <a:lstStyle/>
        <a:p>
          <a:endParaRPr lang="ru-RU"/>
        </a:p>
      </dgm:t>
    </dgm:pt>
    <dgm:pt modelId="{38C67569-ED8E-4013-8C23-D34EF82E807F}" type="pres">
      <dgm:prSet presAssocID="{72998DF7-CE73-48C0-9034-4D215113A2A4}" presName="rootText" presStyleLbl="node1" presStyleIdx="0" presStyleCnt="1" custScaleX="343624" custLinFactNeighborX="-13437" custLinFactNeighborY="6129"/>
      <dgm:spPr/>
      <dgm:t>
        <a:bodyPr/>
        <a:lstStyle/>
        <a:p>
          <a:endParaRPr lang="ru-RU"/>
        </a:p>
      </dgm:t>
    </dgm:pt>
    <dgm:pt modelId="{51F57C5D-E74F-4644-B97A-896347C41546}" type="pres">
      <dgm:prSet presAssocID="{72998DF7-CE73-48C0-9034-4D215113A2A4}" presName="rootConnector" presStyleLbl="node1" presStyleIdx="0" presStyleCnt="1"/>
      <dgm:spPr/>
      <dgm:t>
        <a:bodyPr/>
        <a:lstStyle/>
        <a:p>
          <a:endParaRPr lang="ru-RU"/>
        </a:p>
      </dgm:t>
    </dgm:pt>
    <dgm:pt modelId="{66EF45E1-3445-4FAC-ACEF-AABD89B2BB50}" type="pres">
      <dgm:prSet presAssocID="{72998DF7-CE73-48C0-9034-4D215113A2A4}" presName="childShape" presStyleCnt="0"/>
      <dgm:spPr/>
      <dgm:t>
        <a:bodyPr/>
        <a:lstStyle/>
        <a:p>
          <a:endParaRPr lang="ru-RU"/>
        </a:p>
      </dgm:t>
    </dgm:pt>
  </dgm:ptLst>
  <dgm:cxnLst>
    <dgm:cxn modelId="{5D9302C8-E109-4B7E-9486-99D4D159436C}" srcId="{35A13926-FFC8-4AB6-997F-A21C313625C3}" destId="{72998DF7-CE73-48C0-9034-4D215113A2A4}" srcOrd="0" destOrd="0" parTransId="{3DAEBDE0-1478-4860-B1AC-A231805A68A9}" sibTransId="{C35F30F3-6BEC-4812-A4DC-F5AB5867157D}"/>
    <dgm:cxn modelId="{1825A4F3-DC1C-4CF4-9371-A8DFB1DADBC8}" type="presOf" srcId="{72998DF7-CE73-48C0-9034-4D215113A2A4}" destId="{38C67569-ED8E-4013-8C23-D34EF82E807F}" srcOrd="0" destOrd="0" presId="urn:microsoft.com/office/officeart/2005/8/layout/hierarchy3"/>
    <dgm:cxn modelId="{3FF06DB5-A028-4D41-B252-9C0AFB0C5851}" type="presOf" srcId="{72998DF7-CE73-48C0-9034-4D215113A2A4}" destId="{51F57C5D-E74F-4644-B97A-896347C41546}" srcOrd="1" destOrd="0" presId="urn:microsoft.com/office/officeart/2005/8/layout/hierarchy3"/>
    <dgm:cxn modelId="{9F577BEE-3940-45E1-87A7-E850468ACA0E}" type="presOf" srcId="{35A13926-FFC8-4AB6-997F-A21C313625C3}" destId="{B99F3CFE-C561-40D7-893E-343CFF1F6F8D}" srcOrd="0" destOrd="0" presId="urn:microsoft.com/office/officeart/2005/8/layout/hierarchy3"/>
    <dgm:cxn modelId="{19B737ED-3715-4924-AD2D-AC19EC07F11B}" type="presParOf" srcId="{B99F3CFE-C561-40D7-893E-343CFF1F6F8D}" destId="{6CB5EC65-8298-4C88-AF0E-8587FEC2AD92}" srcOrd="0" destOrd="0" presId="urn:microsoft.com/office/officeart/2005/8/layout/hierarchy3"/>
    <dgm:cxn modelId="{E8673692-F065-44D5-B5AE-3D779C012890}" type="presParOf" srcId="{6CB5EC65-8298-4C88-AF0E-8587FEC2AD92}" destId="{14E1CCC4-447D-4878-A0AC-BE6663F4FF59}" srcOrd="0" destOrd="0" presId="urn:microsoft.com/office/officeart/2005/8/layout/hierarchy3"/>
    <dgm:cxn modelId="{A863B9A8-CE9A-4872-8800-DA02633621B4}" type="presParOf" srcId="{14E1CCC4-447D-4878-A0AC-BE6663F4FF59}" destId="{38C67569-ED8E-4013-8C23-D34EF82E807F}" srcOrd="0" destOrd="0" presId="urn:microsoft.com/office/officeart/2005/8/layout/hierarchy3"/>
    <dgm:cxn modelId="{FDFA69FE-B701-461E-A1E2-7635482BAAF6}" type="presParOf" srcId="{14E1CCC4-447D-4878-A0AC-BE6663F4FF59}" destId="{51F57C5D-E74F-4644-B97A-896347C41546}" srcOrd="1" destOrd="0" presId="urn:microsoft.com/office/officeart/2005/8/layout/hierarchy3"/>
    <dgm:cxn modelId="{0BF416F4-5096-4F1E-B0C1-1EE9DDFB6F07}" type="presParOf" srcId="{6CB5EC65-8298-4C88-AF0E-8587FEC2AD92}" destId="{66EF45E1-3445-4FAC-ACEF-AABD89B2BB50}" srcOrd="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7D7D0A-EF99-4966-8F3F-AAC9C8EE85D9}" type="doc">
      <dgm:prSet loTypeId="urn:microsoft.com/office/officeart/2005/8/layout/hierarchy3" loCatId="relationship" qsTypeId="urn:microsoft.com/office/officeart/2005/8/quickstyle/simple3" qsCatId="simple" csTypeId="urn:microsoft.com/office/officeart/2005/8/colors/accent1_2" csCatId="accent1" phldr="1"/>
      <dgm:spPr/>
      <dgm:t>
        <a:bodyPr/>
        <a:lstStyle/>
        <a:p>
          <a:endParaRPr lang="ru-RU"/>
        </a:p>
      </dgm:t>
    </dgm:pt>
    <dgm:pt modelId="{6A469C26-D8BA-43CA-A8E3-3B798073C95D}">
      <dgm:prSet custT="1"/>
      <dgm:spPr/>
      <dgm:t>
        <a:bodyPr/>
        <a:lstStyle/>
        <a:p>
          <a:pPr rtl="0"/>
          <a:r>
            <a:rPr lang="uk-UA" sz="2400" b="1" dirty="0" smtClean="0">
              <a:solidFill>
                <a:srgbClr val="002060"/>
              </a:solidFill>
            </a:rPr>
            <a:t>Прокуратура України</a:t>
          </a:r>
          <a:endParaRPr lang="uk-UA" sz="2400" b="1" dirty="0">
            <a:solidFill>
              <a:srgbClr val="002060"/>
            </a:solidFill>
          </a:endParaRPr>
        </a:p>
      </dgm:t>
    </dgm:pt>
    <dgm:pt modelId="{5D20A159-48DE-442D-8380-C57D3F06D601}" type="parTrans" cxnId="{649BD64C-688E-40F9-84D5-E1CDD1918F8C}">
      <dgm:prSet/>
      <dgm:spPr/>
      <dgm:t>
        <a:bodyPr/>
        <a:lstStyle/>
        <a:p>
          <a:endParaRPr lang="ru-RU"/>
        </a:p>
      </dgm:t>
    </dgm:pt>
    <dgm:pt modelId="{CED86100-AF1F-47F5-A34A-5112CE977EEA}" type="sibTrans" cxnId="{649BD64C-688E-40F9-84D5-E1CDD1918F8C}">
      <dgm:prSet/>
      <dgm:spPr/>
      <dgm:t>
        <a:bodyPr/>
        <a:lstStyle/>
        <a:p>
          <a:endParaRPr lang="ru-RU"/>
        </a:p>
      </dgm:t>
    </dgm:pt>
    <dgm:pt modelId="{610C2902-D027-4993-8941-5563E91AEB2B}" type="pres">
      <dgm:prSet presAssocID="{BC7D7D0A-EF99-4966-8F3F-AAC9C8EE85D9}" presName="diagram" presStyleCnt="0">
        <dgm:presLayoutVars>
          <dgm:chPref val="1"/>
          <dgm:dir/>
          <dgm:animOne val="branch"/>
          <dgm:animLvl val="lvl"/>
          <dgm:resizeHandles/>
        </dgm:presLayoutVars>
      </dgm:prSet>
      <dgm:spPr/>
      <dgm:t>
        <a:bodyPr/>
        <a:lstStyle/>
        <a:p>
          <a:endParaRPr lang="ru-RU"/>
        </a:p>
      </dgm:t>
    </dgm:pt>
    <dgm:pt modelId="{C1AF91A4-3EFE-4C2D-8685-7A78DD6A5600}" type="pres">
      <dgm:prSet presAssocID="{6A469C26-D8BA-43CA-A8E3-3B798073C95D}" presName="root" presStyleCnt="0"/>
      <dgm:spPr/>
    </dgm:pt>
    <dgm:pt modelId="{F675687C-2E6D-45F6-929C-643D8455F6A7}" type="pres">
      <dgm:prSet presAssocID="{6A469C26-D8BA-43CA-A8E3-3B798073C95D}" presName="rootComposite" presStyleCnt="0"/>
      <dgm:spPr/>
    </dgm:pt>
    <dgm:pt modelId="{FDD8A160-5760-454D-AB08-8B8F6DBFA7A0}" type="pres">
      <dgm:prSet presAssocID="{6A469C26-D8BA-43CA-A8E3-3B798073C95D}" presName="rootText" presStyleLbl="node1" presStyleIdx="0" presStyleCnt="1" custScaleX="541799" custLinFactNeighborX="-497" custLinFactNeighborY="-11734"/>
      <dgm:spPr/>
      <dgm:t>
        <a:bodyPr/>
        <a:lstStyle/>
        <a:p>
          <a:endParaRPr lang="ru-RU"/>
        </a:p>
      </dgm:t>
    </dgm:pt>
    <dgm:pt modelId="{29AD3676-07ED-48BF-B0DC-725CC1563631}" type="pres">
      <dgm:prSet presAssocID="{6A469C26-D8BA-43CA-A8E3-3B798073C95D}" presName="rootConnector" presStyleLbl="node1" presStyleIdx="0" presStyleCnt="1"/>
      <dgm:spPr/>
      <dgm:t>
        <a:bodyPr/>
        <a:lstStyle/>
        <a:p>
          <a:endParaRPr lang="ru-RU"/>
        </a:p>
      </dgm:t>
    </dgm:pt>
    <dgm:pt modelId="{74C1607D-CB41-4A9D-9C49-EB7124024191}" type="pres">
      <dgm:prSet presAssocID="{6A469C26-D8BA-43CA-A8E3-3B798073C95D}" presName="childShape" presStyleCnt="0"/>
      <dgm:spPr/>
    </dgm:pt>
  </dgm:ptLst>
  <dgm:cxnLst>
    <dgm:cxn modelId="{E3DB20F4-B21D-41A4-B3B2-05E1947AD7E5}" type="presOf" srcId="{BC7D7D0A-EF99-4966-8F3F-AAC9C8EE85D9}" destId="{610C2902-D027-4993-8941-5563E91AEB2B}" srcOrd="0" destOrd="0" presId="urn:microsoft.com/office/officeart/2005/8/layout/hierarchy3"/>
    <dgm:cxn modelId="{A5814166-23C3-487C-8D54-8DC2EC244A12}" type="presOf" srcId="{6A469C26-D8BA-43CA-A8E3-3B798073C95D}" destId="{29AD3676-07ED-48BF-B0DC-725CC1563631}" srcOrd="1" destOrd="0" presId="urn:microsoft.com/office/officeart/2005/8/layout/hierarchy3"/>
    <dgm:cxn modelId="{649BD64C-688E-40F9-84D5-E1CDD1918F8C}" srcId="{BC7D7D0A-EF99-4966-8F3F-AAC9C8EE85D9}" destId="{6A469C26-D8BA-43CA-A8E3-3B798073C95D}" srcOrd="0" destOrd="0" parTransId="{5D20A159-48DE-442D-8380-C57D3F06D601}" sibTransId="{CED86100-AF1F-47F5-A34A-5112CE977EEA}"/>
    <dgm:cxn modelId="{8555A2F5-BECF-4C3D-B1D2-E91543E2C81C}" type="presOf" srcId="{6A469C26-D8BA-43CA-A8E3-3B798073C95D}" destId="{FDD8A160-5760-454D-AB08-8B8F6DBFA7A0}" srcOrd="0" destOrd="0" presId="urn:microsoft.com/office/officeart/2005/8/layout/hierarchy3"/>
    <dgm:cxn modelId="{F1FFA57C-95A5-4386-B816-249AFA4DA5A0}" type="presParOf" srcId="{610C2902-D027-4993-8941-5563E91AEB2B}" destId="{C1AF91A4-3EFE-4C2D-8685-7A78DD6A5600}" srcOrd="0" destOrd="0" presId="urn:microsoft.com/office/officeart/2005/8/layout/hierarchy3"/>
    <dgm:cxn modelId="{ABACB441-76CF-4292-AA58-B710DFA6A428}" type="presParOf" srcId="{C1AF91A4-3EFE-4C2D-8685-7A78DD6A5600}" destId="{F675687C-2E6D-45F6-929C-643D8455F6A7}" srcOrd="0" destOrd="0" presId="urn:microsoft.com/office/officeart/2005/8/layout/hierarchy3"/>
    <dgm:cxn modelId="{C2BA84FB-76F4-4405-A6DA-6A141402DFB8}" type="presParOf" srcId="{F675687C-2E6D-45F6-929C-643D8455F6A7}" destId="{FDD8A160-5760-454D-AB08-8B8F6DBFA7A0}" srcOrd="0" destOrd="0" presId="urn:microsoft.com/office/officeart/2005/8/layout/hierarchy3"/>
    <dgm:cxn modelId="{723977F8-CA6D-466F-9FE4-01F5AA67EFD4}" type="presParOf" srcId="{F675687C-2E6D-45F6-929C-643D8455F6A7}" destId="{29AD3676-07ED-48BF-B0DC-725CC1563631}" srcOrd="1" destOrd="0" presId="urn:microsoft.com/office/officeart/2005/8/layout/hierarchy3"/>
    <dgm:cxn modelId="{5A7771AF-3532-4662-BA2D-C2E05561CCB3}" type="presParOf" srcId="{C1AF91A4-3EFE-4C2D-8685-7A78DD6A5600}" destId="{74C1607D-CB41-4A9D-9C49-EB7124024191}" srcOrd="1" destOrd="0" presId="urn:microsoft.com/office/officeart/2005/8/layout/hierarchy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D1BF32-93E2-44EA-9864-42364B226D0E}" type="doc">
      <dgm:prSet loTypeId="urn:microsoft.com/office/officeart/2005/8/layout/hierarchy3" loCatId="relationship" qsTypeId="urn:microsoft.com/office/officeart/2005/8/quickstyle/simple3" qsCatId="simple" csTypeId="urn:microsoft.com/office/officeart/2005/8/colors/accent1_2" csCatId="accent1" phldr="1"/>
      <dgm:spPr/>
      <dgm:t>
        <a:bodyPr/>
        <a:lstStyle/>
        <a:p>
          <a:endParaRPr lang="ru-RU"/>
        </a:p>
      </dgm:t>
    </dgm:pt>
    <dgm:pt modelId="{554608D2-187A-4CC1-8CE2-393D71154FB0}">
      <dgm:prSet custT="1"/>
      <dgm:spPr/>
      <dgm:t>
        <a:bodyPr/>
        <a:lstStyle/>
        <a:p>
          <a:pPr rtl="0"/>
          <a:r>
            <a:rPr lang="uk-UA" sz="2400" b="1" dirty="0" smtClean="0">
              <a:solidFill>
                <a:srgbClr val="002060"/>
              </a:solidFill>
            </a:rPr>
            <a:t>Міністерство внутрішніх справ України та Національна поліція України</a:t>
          </a:r>
          <a:endParaRPr lang="uk-UA" sz="2400" b="1" dirty="0">
            <a:solidFill>
              <a:srgbClr val="002060"/>
            </a:solidFill>
          </a:endParaRPr>
        </a:p>
      </dgm:t>
    </dgm:pt>
    <dgm:pt modelId="{7BD3109E-4050-4695-9BFE-C0C5E66E08EF}" type="parTrans" cxnId="{4D3123A4-68D2-48B9-924F-4EA1A42CA0B7}">
      <dgm:prSet/>
      <dgm:spPr/>
      <dgm:t>
        <a:bodyPr/>
        <a:lstStyle/>
        <a:p>
          <a:endParaRPr lang="ru-RU"/>
        </a:p>
      </dgm:t>
    </dgm:pt>
    <dgm:pt modelId="{5836E380-435A-4DDD-ACFD-84DE76CF571F}" type="sibTrans" cxnId="{4D3123A4-68D2-48B9-924F-4EA1A42CA0B7}">
      <dgm:prSet/>
      <dgm:spPr/>
      <dgm:t>
        <a:bodyPr/>
        <a:lstStyle/>
        <a:p>
          <a:endParaRPr lang="ru-RU"/>
        </a:p>
      </dgm:t>
    </dgm:pt>
    <dgm:pt modelId="{2F0285DE-20C7-4384-8C3E-28081E1E291C}" type="pres">
      <dgm:prSet presAssocID="{EED1BF32-93E2-44EA-9864-42364B226D0E}" presName="diagram" presStyleCnt="0">
        <dgm:presLayoutVars>
          <dgm:chPref val="1"/>
          <dgm:dir/>
          <dgm:animOne val="branch"/>
          <dgm:animLvl val="lvl"/>
          <dgm:resizeHandles/>
        </dgm:presLayoutVars>
      </dgm:prSet>
      <dgm:spPr/>
      <dgm:t>
        <a:bodyPr/>
        <a:lstStyle/>
        <a:p>
          <a:endParaRPr lang="ru-RU"/>
        </a:p>
      </dgm:t>
    </dgm:pt>
    <dgm:pt modelId="{F3135615-43F4-489E-BC4E-D9EFE0AB6E0D}" type="pres">
      <dgm:prSet presAssocID="{554608D2-187A-4CC1-8CE2-393D71154FB0}" presName="root" presStyleCnt="0"/>
      <dgm:spPr/>
    </dgm:pt>
    <dgm:pt modelId="{57AC6083-7F26-4029-BEDF-DC227CEB1E6B}" type="pres">
      <dgm:prSet presAssocID="{554608D2-187A-4CC1-8CE2-393D71154FB0}" presName="rootComposite" presStyleCnt="0"/>
      <dgm:spPr/>
    </dgm:pt>
    <dgm:pt modelId="{455829CB-2D34-4327-B2D9-1B249C5E3890}" type="pres">
      <dgm:prSet presAssocID="{554608D2-187A-4CC1-8CE2-393D71154FB0}" presName="rootText" presStyleLbl="node1" presStyleIdx="0" presStyleCnt="1" custScaleX="508189" custScaleY="175477" custLinFactNeighborX="-26290" custLinFactNeighborY="1792"/>
      <dgm:spPr/>
      <dgm:t>
        <a:bodyPr/>
        <a:lstStyle/>
        <a:p>
          <a:endParaRPr lang="ru-RU"/>
        </a:p>
      </dgm:t>
    </dgm:pt>
    <dgm:pt modelId="{4A60780B-1770-4271-8F5C-E003AA380003}" type="pres">
      <dgm:prSet presAssocID="{554608D2-187A-4CC1-8CE2-393D71154FB0}" presName="rootConnector" presStyleLbl="node1" presStyleIdx="0" presStyleCnt="1"/>
      <dgm:spPr/>
      <dgm:t>
        <a:bodyPr/>
        <a:lstStyle/>
        <a:p>
          <a:endParaRPr lang="ru-RU"/>
        </a:p>
      </dgm:t>
    </dgm:pt>
    <dgm:pt modelId="{A37CC89E-7116-4E70-A131-552CE537C51F}" type="pres">
      <dgm:prSet presAssocID="{554608D2-187A-4CC1-8CE2-393D71154FB0}" presName="childShape" presStyleCnt="0"/>
      <dgm:spPr/>
    </dgm:pt>
  </dgm:ptLst>
  <dgm:cxnLst>
    <dgm:cxn modelId="{3A383BFC-F243-4626-B12A-0629483B990D}" type="presOf" srcId="{554608D2-187A-4CC1-8CE2-393D71154FB0}" destId="{455829CB-2D34-4327-B2D9-1B249C5E3890}" srcOrd="0" destOrd="0" presId="urn:microsoft.com/office/officeart/2005/8/layout/hierarchy3"/>
    <dgm:cxn modelId="{85458A28-426A-41C4-BA67-47DA82C2D3B5}" type="presOf" srcId="{EED1BF32-93E2-44EA-9864-42364B226D0E}" destId="{2F0285DE-20C7-4384-8C3E-28081E1E291C}" srcOrd="0" destOrd="0" presId="urn:microsoft.com/office/officeart/2005/8/layout/hierarchy3"/>
    <dgm:cxn modelId="{4D3123A4-68D2-48B9-924F-4EA1A42CA0B7}" srcId="{EED1BF32-93E2-44EA-9864-42364B226D0E}" destId="{554608D2-187A-4CC1-8CE2-393D71154FB0}" srcOrd="0" destOrd="0" parTransId="{7BD3109E-4050-4695-9BFE-C0C5E66E08EF}" sibTransId="{5836E380-435A-4DDD-ACFD-84DE76CF571F}"/>
    <dgm:cxn modelId="{A5D612BC-6086-421D-97B9-ABAC78596A8D}" type="presOf" srcId="{554608D2-187A-4CC1-8CE2-393D71154FB0}" destId="{4A60780B-1770-4271-8F5C-E003AA380003}" srcOrd="1" destOrd="0" presId="urn:microsoft.com/office/officeart/2005/8/layout/hierarchy3"/>
    <dgm:cxn modelId="{CBEC3716-3D7E-4ADC-8EB5-A05CC2C60D4C}" type="presParOf" srcId="{2F0285DE-20C7-4384-8C3E-28081E1E291C}" destId="{F3135615-43F4-489E-BC4E-D9EFE0AB6E0D}" srcOrd="0" destOrd="0" presId="urn:microsoft.com/office/officeart/2005/8/layout/hierarchy3"/>
    <dgm:cxn modelId="{9DEEEE9D-C76D-490A-B66A-5C29DD71B010}" type="presParOf" srcId="{F3135615-43F4-489E-BC4E-D9EFE0AB6E0D}" destId="{57AC6083-7F26-4029-BEDF-DC227CEB1E6B}" srcOrd="0" destOrd="0" presId="urn:microsoft.com/office/officeart/2005/8/layout/hierarchy3"/>
    <dgm:cxn modelId="{E8F8499E-FB0A-4FEE-BF12-92E0459F4275}" type="presParOf" srcId="{57AC6083-7F26-4029-BEDF-DC227CEB1E6B}" destId="{455829CB-2D34-4327-B2D9-1B249C5E3890}" srcOrd="0" destOrd="0" presId="urn:microsoft.com/office/officeart/2005/8/layout/hierarchy3"/>
    <dgm:cxn modelId="{A9FA2AF1-C617-436B-9C85-0D9476EC2868}" type="presParOf" srcId="{57AC6083-7F26-4029-BEDF-DC227CEB1E6B}" destId="{4A60780B-1770-4271-8F5C-E003AA380003}" srcOrd="1" destOrd="0" presId="urn:microsoft.com/office/officeart/2005/8/layout/hierarchy3"/>
    <dgm:cxn modelId="{D86AAB38-4EF2-42BA-80AA-F49751362602}" type="presParOf" srcId="{F3135615-43F4-489E-BC4E-D9EFE0AB6E0D}" destId="{A37CC89E-7116-4E70-A131-552CE537C51F}" srcOrd="1" destOrd="0" presId="urn:microsoft.com/office/officeart/2005/8/layout/hierarchy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10493A-2C6B-4FC1-B3AE-7A02F531C76B}" type="doc">
      <dgm:prSet loTypeId="urn:microsoft.com/office/officeart/2005/8/layout/hierarchy3" loCatId="relationship" qsTypeId="urn:microsoft.com/office/officeart/2005/8/quickstyle/simple3" qsCatId="simple" csTypeId="urn:microsoft.com/office/officeart/2005/8/colors/accent1_2" csCatId="accent1" phldr="1"/>
      <dgm:spPr/>
      <dgm:t>
        <a:bodyPr/>
        <a:lstStyle/>
        <a:p>
          <a:endParaRPr lang="ru-RU"/>
        </a:p>
      </dgm:t>
    </dgm:pt>
    <dgm:pt modelId="{50835E02-E18D-4FB1-BDC6-D7C98CC7F1CC}">
      <dgm:prSet custT="1"/>
      <dgm:spPr/>
      <dgm:t>
        <a:bodyPr/>
        <a:lstStyle/>
        <a:p>
          <a:pPr rtl="0"/>
          <a:r>
            <a:rPr lang="uk-UA" sz="2400" b="1" dirty="0" smtClean="0">
              <a:solidFill>
                <a:srgbClr val="002060"/>
              </a:solidFill>
            </a:rPr>
            <a:t>Органи досудового розслідування в Україні</a:t>
          </a:r>
          <a:endParaRPr lang="uk-UA" sz="2400" b="1" dirty="0">
            <a:solidFill>
              <a:srgbClr val="002060"/>
            </a:solidFill>
          </a:endParaRPr>
        </a:p>
      </dgm:t>
    </dgm:pt>
    <dgm:pt modelId="{D80EE9BA-DBEA-4E8E-B2A2-E4B98BE201F1}" type="parTrans" cxnId="{C6D412E1-F96B-46E4-91BF-4847A1685125}">
      <dgm:prSet/>
      <dgm:spPr/>
      <dgm:t>
        <a:bodyPr/>
        <a:lstStyle/>
        <a:p>
          <a:endParaRPr lang="ru-RU"/>
        </a:p>
      </dgm:t>
    </dgm:pt>
    <dgm:pt modelId="{EF6AFBC5-F74F-4D8F-BE68-F6D51706A955}" type="sibTrans" cxnId="{C6D412E1-F96B-46E4-91BF-4847A1685125}">
      <dgm:prSet/>
      <dgm:spPr/>
      <dgm:t>
        <a:bodyPr/>
        <a:lstStyle/>
        <a:p>
          <a:endParaRPr lang="ru-RU"/>
        </a:p>
      </dgm:t>
    </dgm:pt>
    <dgm:pt modelId="{FFB667AD-3823-47AA-8FB5-79268530E783}" type="pres">
      <dgm:prSet presAssocID="{9210493A-2C6B-4FC1-B3AE-7A02F531C76B}" presName="diagram" presStyleCnt="0">
        <dgm:presLayoutVars>
          <dgm:chPref val="1"/>
          <dgm:dir/>
          <dgm:animOne val="branch"/>
          <dgm:animLvl val="lvl"/>
          <dgm:resizeHandles/>
        </dgm:presLayoutVars>
      </dgm:prSet>
      <dgm:spPr/>
      <dgm:t>
        <a:bodyPr/>
        <a:lstStyle/>
        <a:p>
          <a:endParaRPr lang="ru-RU"/>
        </a:p>
      </dgm:t>
    </dgm:pt>
    <dgm:pt modelId="{912C9D86-E3D8-4204-BA82-2F800B192DBC}" type="pres">
      <dgm:prSet presAssocID="{50835E02-E18D-4FB1-BDC6-D7C98CC7F1CC}" presName="root" presStyleCnt="0"/>
      <dgm:spPr/>
    </dgm:pt>
    <dgm:pt modelId="{54384392-BFBC-4BAD-A6E2-57E9E022E36B}" type="pres">
      <dgm:prSet presAssocID="{50835E02-E18D-4FB1-BDC6-D7C98CC7F1CC}" presName="rootComposite" presStyleCnt="0"/>
      <dgm:spPr/>
    </dgm:pt>
    <dgm:pt modelId="{0B148F9C-61B7-44F9-8926-9A7B8EB8D415}" type="pres">
      <dgm:prSet presAssocID="{50835E02-E18D-4FB1-BDC6-D7C98CC7F1CC}" presName="rootText" presStyleLbl="node1" presStyleIdx="0" presStyleCnt="1" custScaleX="483589" custScaleY="146260" custLinFactNeighborX="3155" custLinFactNeighborY="32712"/>
      <dgm:spPr/>
      <dgm:t>
        <a:bodyPr/>
        <a:lstStyle/>
        <a:p>
          <a:endParaRPr lang="ru-RU"/>
        </a:p>
      </dgm:t>
    </dgm:pt>
    <dgm:pt modelId="{01CDE49C-F9F4-4EAB-BBDF-83CC2721E1E9}" type="pres">
      <dgm:prSet presAssocID="{50835E02-E18D-4FB1-BDC6-D7C98CC7F1CC}" presName="rootConnector" presStyleLbl="node1" presStyleIdx="0" presStyleCnt="1"/>
      <dgm:spPr/>
      <dgm:t>
        <a:bodyPr/>
        <a:lstStyle/>
        <a:p>
          <a:endParaRPr lang="ru-RU"/>
        </a:p>
      </dgm:t>
    </dgm:pt>
    <dgm:pt modelId="{638288DF-5EAA-4A31-A926-38864478274B}" type="pres">
      <dgm:prSet presAssocID="{50835E02-E18D-4FB1-BDC6-D7C98CC7F1CC}" presName="childShape" presStyleCnt="0"/>
      <dgm:spPr/>
    </dgm:pt>
  </dgm:ptLst>
  <dgm:cxnLst>
    <dgm:cxn modelId="{AE806DB8-121A-48E5-88DF-890B78EC83A5}" type="presOf" srcId="{50835E02-E18D-4FB1-BDC6-D7C98CC7F1CC}" destId="{0B148F9C-61B7-44F9-8926-9A7B8EB8D415}" srcOrd="0" destOrd="0" presId="urn:microsoft.com/office/officeart/2005/8/layout/hierarchy3"/>
    <dgm:cxn modelId="{C6B548FB-ACB2-4E70-9A07-741CF310391B}" type="presOf" srcId="{9210493A-2C6B-4FC1-B3AE-7A02F531C76B}" destId="{FFB667AD-3823-47AA-8FB5-79268530E783}" srcOrd="0" destOrd="0" presId="urn:microsoft.com/office/officeart/2005/8/layout/hierarchy3"/>
    <dgm:cxn modelId="{56C26A29-36C4-4366-860F-E7B7D44A03CE}" type="presOf" srcId="{50835E02-E18D-4FB1-BDC6-D7C98CC7F1CC}" destId="{01CDE49C-F9F4-4EAB-BBDF-83CC2721E1E9}" srcOrd="1" destOrd="0" presId="urn:microsoft.com/office/officeart/2005/8/layout/hierarchy3"/>
    <dgm:cxn modelId="{C6D412E1-F96B-46E4-91BF-4847A1685125}" srcId="{9210493A-2C6B-4FC1-B3AE-7A02F531C76B}" destId="{50835E02-E18D-4FB1-BDC6-D7C98CC7F1CC}" srcOrd="0" destOrd="0" parTransId="{D80EE9BA-DBEA-4E8E-B2A2-E4B98BE201F1}" sibTransId="{EF6AFBC5-F74F-4D8F-BE68-F6D51706A955}"/>
    <dgm:cxn modelId="{835DBF79-2DCE-4CBD-97E4-D3ABDF921EB0}" type="presParOf" srcId="{FFB667AD-3823-47AA-8FB5-79268530E783}" destId="{912C9D86-E3D8-4204-BA82-2F800B192DBC}" srcOrd="0" destOrd="0" presId="urn:microsoft.com/office/officeart/2005/8/layout/hierarchy3"/>
    <dgm:cxn modelId="{D787B71D-92BC-4F81-8653-DCCF465F6581}" type="presParOf" srcId="{912C9D86-E3D8-4204-BA82-2F800B192DBC}" destId="{54384392-BFBC-4BAD-A6E2-57E9E022E36B}" srcOrd="0" destOrd="0" presId="urn:microsoft.com/office/officeart/2005/8/layout/hierarchy3"/>
    <dgm:cxn modelId="{73C5032F-A3AA-40AF-8310-DA63EE0200BF}" type="presParOf" srcId="{54384392-BFBC-4BAD-A6E2-57E9E022E36B}" destId="{0B148F9C-61B7-44F9-8926-9A7B8EB8D415}" srcOrd="0" destOrd="0" presId="urn:microsoft.com/office/officeart/2005/8/layout/hierarchy3"/>
    <dgm:cxn modelId="{61707452-521F-4726-B7D3-60D755253DE8}" type="presParOf" srcId="{54384392-BFBC-4BAD-A6E2-57E9E022E36B}" destId="{01CDE49C-F9F4-4EAB-BBDF-83CC2721E1E9}" srcOrd="1" destOrd="0" presId="urn:microsoft.com/office/officeart/2005/8/layout/hierarchy3"/>
    <dgm:cxn modelId="{9C03E5C3-458A-4230-A978-78C093815F43}" type="presParOf" srcId="{912C9D86-E3D8-4204-BA82-2F800B192DBC}" destId="{638288DF-5EAA-4A31-A926-38864478274B}" srcOrd="1" destOrd="0" presId="urn:microsoft.com/office/officeart/2005/8/layout/hierarchy3"/>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A13926-FFC8-4AB6-997F-A21C313625C3}" type="doc">
      <dgm:prSet loTypeId="urn:microsoft.com/office/officeart/2005/8/layout/hierarchy3" loCatId="relationship" qsTypeId="urn:microsoft.com/office/officeart/2005/8/quickstyle/simple3" qsCatId="simple" csTypeId="urn:microsoft.com/office/officeart/2005/8/colors/accent1_2" csCatId="accent1" phldr="1"/>
      <dgm:spPr/>
      <dgm:t>
        <a:bodyPr/>
        <a:lstStyle/>
        <a:p>
          <a:endParaRPr lang="ru-RU"/>
        </a:p>
      </dgm:t>
    </dgm:pt>
    <dgm:pt modelId="{8E7B0AB4-0CC1-4521-B3A4-37E2F6AED192}">
      <dgm:prSet custT="1"/>
      <dgm:spPr/>
      <dgm:t>
        <a:bodyPr/>
        <a:lstStyle/>
        <a:p>
          <a:r>
            <a:rPr lang="uk-UA" sz="2800" b="1" smtClean="0">
              <a:solidFill>
                <a:srgbClr val="002060"/>
              </a:solidFill>
            </a:rPr>
            <a:t>Служба безпеки України</a:t>
          </a:r>
          <a:endParaRPr lang="ru-RU" sz="2800" b="1" dirty="0">
            <a:solidFill>
              <a:srgbClr val="002060"/>
            </a:solidFill>
          </a:endParaRPr>
        </a:p>
      </dgm:t>
    </dgm:pt>
    <dgm:pt modelId="{EC81C0C8-5CFA-4E00-86B3-29EED44C9A73}" type="parTrans" cxnId="{506A71B8-D8DF-4EBF-8801-F2F8E9044940}">
      <dgm:prSet/>
      <dgm:spPr/>
      <dgm:t>
        <a:bodyPr/>
        <a:lstStyle/>
        <a:p>
          <a:endParaRPr lang="ru-RU"/>
        </a:p>
      </dgm:t>
    </dgm:pt>
    <dgm:pt modelId="{997A9F77-FA50-469F-B471-932239101FAE}" type="sibTrans" cxnId="{506A71B8-D8DF-4EBF-8801-F2F8E9044940}">
      <dgm:prSet/>
      <dgm:spPr/>
      <dgm:t>
        <a:bodyPr/>
        <a:lstStyle/>
        <a:p>
          <a:endParaRPr lang="ru-RU"/>
        </a:p>
      </dgm:t>
    </dgm:pt>
    <dgm:pt modelId="{A5A0102C-861A-4A36-92F0-19728AB327BA}" type="pres">
      <dgm:prSet presAssocID="{35A13926-FFC8-4AB6-997F-A21C313625C3}" presName="diagram" presStyleCnt="0">
        <dgm:presLayoutVars>
          <dgm:chPref val="1"/>
          <dgm:dir/>
          <dgm:animOne val="branch"/>
          <dgm:animLvl val="lvl"/>
          <dgm:resizeHandles/>
        </dgm:presLayoutVars>
      </dgm:prSet>
      <dgm:spPr/>
      <dgm:t>
        <a:bodyPr/>
        <a:lstStyle/>
        <a:p>
          <a:endParaRPr lang="ru-RU"/>
        </a:p>
      </dgm:t>
    </dgm:pt>
    <dgm:pt modelId="{0E03DADA-7CD4-4294-970A-FE389031FCB1}" type="pres">
      <dgm:prSet presAssocID="{8E7B0AB4-0CC1-4521-B3A4-37E2F6AED192}" presName="root" presStyleCnt="0"/>
      <dgm:spPr/>
    </dgm:pt>
    <dgm:pt modelId="{BB15EC2B-8D24-4AFC-A307-D3BB0AA17493}" type="pres">
      <dgm:prSet presAssocID="{8E7B0AB4-0CC1-4521-B3A4-37E2F6AED192}" presName="rootComposite" presStyleCnt="0"/>
      <dgm:spPr/>
    </dgm:pt>
    <dgm:pt modelId="{75CE61F4-D766-4EF6-BF01-496C0BB47A02}" type="pres">
      <dgm:prSet presAssocID="{8E7B0AB4-0CC1-4521-B3A4-37E2F6AED192}" presName="rootText" presStyleLbl="node1" presStyleIdx="0" presStyleCnt="1" custScaleX="312672" custLinFactNeighborX="-11890" custLinFactNeighborY="-87525"/>
      <dgm:spPr/>
      <dgm:t>
        <a:bodyPr/>
        <a:lstStyle/>
        <a:p>
          <a:endParaRPr lang="ru-RU"/>
        </a:p>
      </dgm:t>
    </dgm:pt>
    <dgm:pt modelId="{69CE7231-40E3-4ED3-B6A8-57FD3F740A88}" type="pres">
      <dgm:prSet presAssocID="{8E7B0AB4-0CC1-4521-B3A4-37E2F6AED192}" presName="rootConnector" presStyleLbl="node1" presStyleIdx="0" presStyleCnt="1"/>
      <dgm:spPr/>
      <dgm:t>
        <a:bodyPr/>
        <a:lstStyle/>
        <a:p>
          <a:endParaRPr lang="ru-RU"/>
        </a:p>
      </dgm:t>
    </dgm:pt>
    <dgm:pt modelId="{8ADA5E11-2A60-47C9-8830-183078D569E8}" type="pres">
      <dgm:prSet presAssocID="{8E7B0AB4-0CC1-4521-B3A4-37E2F6AED192}" presName="childShape" presStyleCnt="0"/>
      <dgm:spPr/>
    </dgm:pt>
  </dgm:ptLst>
  <dgm:cxnLst>
    <dgm:cxn modelId="{8E91A9D7-8BBF-4C47-A28E-33F32D82F82E}" type="presOf" srcId="{8E7B0AB4-0CC1-4521-B3A4-37E2F6AED192}" destId="{75CE61F4-D766-4EF6-BF01-496C0BB47A02}" srcOrd="0" destOrd="0" presId="urn:microsoft.com/office/officeart/2005/8/layout/hierarchy3"/>
    <dgm:cxn modelId="{5A43DB94-EEFE-4EA3-AF50-4D2D83BC77AB}" type="presOf" srcId="{8E7B0AB4-0CC1-4521-B3A4-37E2F6AED192}" destId="{69CE7231-40E3-4ED3-B6A8-57FD3F740A88}" srcOrd="1" destOrd="0" presId="urn:microsoft.com/office/officeart/2005/8/layout/hierarchy3"/>
    <dgm:cxn modelId="{77FD3F8D-7674-4458-8A8B-848361BF5F53}" type="presOf" srcId="{35A13926-FFC8-4AB6-997F-A21C313625C3}" destId="{A5A0102C-861A-4A36-92F0-19728AB327BA}" srcOrd="0" destOrd="0" presId="urn:microsoft.com/office/officeart/2005/8/layout/hierarchy3"/>
    <dgm:cxn modelId="{506A71B8-D8DF-4EBF-8801-F2F8E9044940}" srcId="{35A13926-FFC8-4AB6-997F-A21C313625C3}" destId="{8E7B0AB4-0CC1-4521-B3A4-37E2F6AED192}" srcOrd="0" destOrd="0" parTransId="{EC81C0C8-5CFA-4E00-86B3-29EED44C9A73}" sibTransId="{997A9F77-FA50-469F-B471-932239101FAE}"/>
    <dgm:cxn modelId="{78E3CE3F-F82E-4707-9F02-41032BB47D01}" type="presParOf" srcId="{A5A0102C-861A-4A36-92F0-19728AB327BA}" destId="{0E03DADA-7CD4-4294-970A-FE389031FCB1}" srcOrd="0" destOrd="0" presId="urn:microsoft.com/office/officeart/2005/8/layout/hierarchy3"/>
    <dgm:cxn modelId="{DCFF3819-7875-40DA-908D-3E3602FAEEF9}" type="presParOf" srcId="{0E03DADA-7CD4-4294-970A-FE389031FCB1}" destId="{BB15EC2B-8D24-4AFC-A307-D3BB0AA17493}" srcOrd="0" destOrd="0" presId="urn:microsoft.com/office/officeart/2005/8/layout/hierarchy3"/>
    <dgm:cxn modelId="{9E6B3B56-FA64-474F-96B9-EBE9530B7454}" type="presParOf" srcId="{BB15EC2B-8D24-4AFC-A307-D3BB0AA17493}" destId="{75CE61F4-D766-4EF6-BF01-496C0BB47A02}" srcOrd="0" destOrd="0" presId="urn:microsoft.com/office/officeart/2005/8/layout/hierarchy3"/>
    <dgm:cxn modelId="{477143F2-A4CA-4B31-935E-BE4B385E43C1}" type="presParOf" srcId="{BB15EC2B-8D24-4AFC-A307-D3BB0AA17493}" destId="{69CE7231-40E3-4ED3-B6A8-57FD3F740A88}" srcOrd="1" destOrd="0" presId="urn:microsoft.com/office/officeart/2005/8/layout/hierarchy3"/>
    <dgm:cxn modelId="{232D3C1B-8BDC-48E2-ABE1-083BE2A4DE44}" type="presParOf" srcId="{0E03DADA-7CD4-4294-970A-FE389031FCB1}" destId="{8ADA5E11-2A60-47C9-8830-183078D569E8}"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7D7D0A-EF99-4966-8F3F-AAC9C8EE85D9}" type="doc">
      <dgm:prSet loTypeId="urn:microsoft.com/office/officeart/2005/8/layout/hierarchy3" loCatId="relationship" qsTypeId="urn:microsoft.com/office/officeart/2005/8/quickstyle/simple3" qsCatId="simple" csTypeId="urn:microsoft.com/office/officeart/2005/8/colors/accent1_2" csCatId="accent1" phldr="1"/>
      <dgm:spPr/>
      <dgm:t>
        <a:bodyPr/>
        <a:lstStyle/>
        <a:p>
          <a:endParaRPr lang="ru-RU"/>
        </a:p>
      </dgm:t>
    </dgm:pt>
    <dgm:pt modelId="{B0C80AC9-A458-41DA-965E-F7615097B6E8}">
      <dgm:prSet custT="1"/>
      <dgm:spPr/>
      <dgm:t>
        <a:bodyPr/>
        <a:lstStyle/>
        <a:p>
          <a:pPr rtl="0"/>
          <a:r>
            <a:rPr lang="uk-UA" sz="2800" b="1" dirty="0" smtClean="0">
              <a:solidFill>
                <a:srgbClr val="002060"/>
              </a:solidFill>
            </a:rPr>
            <a:t>Міжнародна організація поліції – Інтерпол</a:t>
          </a:r>
          <a:endParaRPr lang="uk-UA" sz="2800" b="1" dirty="0">
            <a:solidFill>
              <a:srgbClr val="002060"/>
            </a:solidFill>
          </a:endParaRPr>
        </a:p>
      </dgm:t>
    </dgm:pt>
    <dgm:pt modelId="{331A7BD3-68AC-41BF-AF8F-D25EA74368F3}" type="parTrans" cxnId="{2944C296-79D0-4F50-9DF6-B1129937847D}">
      <dgm:prSet/>
      <dgm:spPr/>
      <dgm:t>
        <a:bodyPr/>
        <a:lstStyle/>
        <a:p>
          <a:endParaRPr lang="ru-RU"/>
        </a:p>
      </dgm:t>
    </dgm:pt>
    <dgm:pt modelId="{F6E3AD89-5502-465E-BDAF-8392D93266AF}" type="sibTrans" cxnId="{2944C296-79D0-4F50-9DF6-B1129937847D}">
      <dgm:prSet/>
      <dgm:spPr/>
      <dgm:t>
        <a:bodyPr/>
        <a:lstStyle/>
        <a:p>
          <a:endParaRPr lang="ru-RU"/>
        </a:p>
      </dgm:t>
    </dgm:pt>
    <dgm:pt modelId="{6953B94B-62A7-4562-8137-C55E7ABA73E0}" type="pres">
      <dgm:prSet presAssocID="{BC7D7D0A-EF99-4966-8F3F-AAC9C8EE85D9}" presName="diagram" presStyleCnt="0">
        <dgm:presLayoutVars>
          <dgm:chPref val="1"/>
          <dgm:dir/>
          <dgm:animOne val="branch"/>
          <dgm:animLvl val="lvl"/>
          <dgm:resizeHandles/>
        </dgm:presLayoutVars>
      </dgm:prSet>
      <dgm:spPr/>
      <dgm:t>
        <a:bodyPr/>
        <a:lstStyle/>
        <a:p>
          <a:endParaRPr lang="ru-RU"/>
        </a:p>
      </dgm:t>
    </dgm:pt>
    <dgm:pt modelId="{7E8BA41E-376C-4B75-B792-EEB3771795F0}" type="pres">
      <dgm:prSet presAssocID="{B0C80AC9-A458-41DA-965E-F7615097B6E8}" presName="root" presStyleCnt="0"/>
      <dgm:spPr/>
    </dgm:pt>
    <dgm:pt modelId="{3297825A-9D12-4B26-9688-1EACBD28C2BF}" type="pres">
      <dgm:prSet presAssocID="{B0C80AC9-A458-41DA-965E-F7615097B6E8}" presName="rootComposite" presStyleCnt="0"/>
      <dgm:spPr/>
    </dgm:pt>
    <dgm:pt modelId="{4975F595-BEC4-4B20-B4F3-49C3E3271B27}" type="pres">
      <dgm:prSet presAssocID="{B0C80AC9-A458-41DA-965E-F7615097B6E8}" presName="rootText" presStyleLbl="node1" presStyleIdx="0" presStyleCnt="1" custScaleX="410832"/>
      <dgm:spPr/>
      <dgm:t>
        <a:bodyPr/>
        <a:lstStyle/>
        <a:p>
          <a:endParaRPr lang="ru-RU"/>
        </a:p>
      </dgm:t>
    </dgm:pt>
    <dgm:pt modelId="{1E2E0990-A546-4ACF-A13D-9D061844E19B}" type="pres">
      <dgm:prSet presAssocID="{B0C80AC9-A458-41DA-965E-F7615097B6E8}" presName="rootConnector" presStyleLbl="node1" presStyleIdx="0" presStyleCnt="1"/>
      <dgm:spPr/>
      <dgm:t>
        <a:bodyPr/>
        <a:lstStyle/>
        <a:p>
          <a:endParaRPr lang="ru-RU"/>
        </a:p>
      </dgm:t>
    </dgm:pt>
    <dgm:pt modelId="{90126AC6-128B-445A-9BD6-68B160D2029C}" type="pres">
      <dgm:prSet presAssocID="{B0C80AC9-A458-41DA-965E-F7615097B6E8}" presName="childShape" presStyleCnt="0"/>
      <dgm:spPr/>
    </dgm:pt>
  </dgm:ptLst>
  <dgm:cxnLst>
    <dgm:cxn modelId="{57215A5A-2657-4E59-9F1F-9F06A0E64536}" type="presOf" srcId="{B0C80AC9-A458-41DA-965E-F7615097B6E8}" destId="{1E2E0990-A546-4ACF-A13D-9D061844E19B}" srcOrd="1" destOrd="0" presId="urn:microsoft.com/office/officeart/2005/8/layout/hierarchy3"/>
    <dgm:cxn modelId="{2CBC6C98-210B-4E19-BF5F-47AC4BF5A86F}" type="presOf" srcId="{B0C80AC9-A458-41DA-965E-F7615097B6E8}" destId="{4975F595-BEC4-4B20-B4F3-49C3E3271B27}" srcOrd="0" destOrd="0" presId="urn:microsoft.com/office/officeart/2005/8/layout/hierarchy3"/>
    <dgm:cxn modelId="{2944C296-79D0-4F50-9DF6-B1129937847D}" srcId="{BC7D7D0A-EF99-4966-8F3F-AAC9C8EE85D9}" destId="{B0C80AC9-A458-41DA-965E-F7615097B6E8}" srcOrd="0" destOrd="0" parTransId="{331A7BD3-68AC-41BF-AF8F-D25EA74368F3}" sibTransId="{F6E3AD89-5502-465E-BDAF-8392D93266AF}"/>
    <dgm:cxn modelId="{2DF8F5F0-C04E-4E7A-B212-B244DFE5FCDB}" type="presOf" srcId="{BC7D7D0A-EF99-4966-8F3F-AAC9C8EE85D9}" destId="{6953B94B-62A7-4562-8137-C55E7ABA73E0}" srcOrd="0" destOrd="0" presId="urn:microsoft.com/office/officeart/2005/8/layout/hierarchy3"/>
    <dgm:cxn modelId="{F8B78B02-495A-4C9A-88E4-4043D70324FB}" type="presParOf" srcId="{6953B94B-62A7-4562-8137-C55E7ABA73E0}" destId="{7E8BA41E-376C-4B75-B792-EEB3771795F0}" srcOrd="0" destOrd="0" presId="urn:microsoft.com/office/officeart/2005/8/layout/hierarchy3"/>
    <dgm:cxn modelId="{53CD27CF-669F-47DF-A1E8-041CA3800145}" type="presParOf" srcId="{7E8BA41E-376C-4B75-B792-EEB3771795F0}" destId="{3297825A-9D12-4B26-9688-1EACBD28C2BF}" srcOrd="0" destOrd="0" presId="urn:microsoft.com/office/officeart/2005/8/layout/hierarchy3"/>
    <dgm:cxn modelId="{C6A4305A-0F9F-421A-954C-105B6DE7D261}" type="presParOf" srcId="{3297825A-9D12-4B26-9688-1EACBD28C2BF}" destId="{4975F595-BEC4-4B20-B4F3-49C3E3271B27}" srcOrd="0" destOrd="0" presId="urn:microsoft.com/office/officeart/2005/8/layout/hierarchy3"/>
    <dgm:cxn modelId="{8F89E26D-615E-498D-A326-E9AF9CBCFB9A}" type="presParOf" srcId="{3297825A-9D12-4B26-9688-1EACBD28C2BF}" destId="{1E2E0990-A546-4ACF-A13D-9D061844E19B}" srcOrd="1" destOrd="0" presId="urn:microsoft.com/office/officeart/2005/8/layout/hierarchy3"/>
    <dgm:cxn modelId="{76ADBEC4-F2C7-48BB-B80A-DB6607A04ECB}" type="presParOf" srcId="{7E8BA41E-376C-4B75-B792-EEB3771795F0}" destId="{90126AC6-128B-445A-9BD6-68B160D2029C}" srcOrd="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D1BF32-93E2-44EA-9864-42364B226D0E}" type="doc">
      <dgm:prSet loTypeId="urn:microsoft.com/office/officeart/2005/8/layout/hierarchy3" loCatId="relationship" qsTypeId="urn:microsoft.com/office/officeart/2005/8/quickstyle/simple3" qsCatId="simple" csTypeId="urn:microsoft.com/office/officeart/2005/8/colors/accent1_2" csCatId="accent1" phldr="1"/>
      <dgm:spPr/>
      <dgm:t>
        <a:bodyPr/>
        <a:lstStyle/>
        <a:p>
          <a:endParaRPr lang="ru-RU"/>
        </a:p>
      </dgm:t>
    </dgm:pt>
    <dgm:pt modelId="{12DD0445-EE92-4670-B3CB-AEAA34336D4F}">
      <dgm:prSet/>
      <dgm:spPr/>
      <dgm:t>
        <a:bodyPr/>
        <a:lstStyle/>
        <a:p>
          <a:r>
            <a:rPr lang="uk-UA" b="1" dirty="0" smtClean="0">
              <a:solidFill>
                <a:srgbClr val="002060"/>
              </a:solidFill>
            </a:rPr>
            <a:t>Адвокатура України</a:t>
          </a:r>
          <a:endParaRPr lang="ru-RU" b="1" dirty="0">
            <a:solidFill>
              <a:srgbClr val="002060"/>
            </a:solidFill>
          </a:endParaRPr>
        </a:p>
      </dgm:t>
    </dgm:pt>
    <dgm:pt modelId="{87BEA199-5C3C-4B0D-BEAA-CAFC15B43A62}" type="parTrans" cxnId="{E5F14370-6F82-4ED4-A075-F0E94C70E2A4}">
      <dgm:prSet/>
      <dgm:spPr/>
      <dgm:t>
        <a:bodyPr/>
        <a:lstStyle/>
        <a:p>
          <a:endParaRPr lang="ru-RU"/>
        </a:p>
      </dgm:t>
    </dgm:pt>
    <dgm:pt modelId="{0B089510-D6A3-424A-8548-709677A72144}" type="sibTrans" cxnId="{E5F14370-6F82-4ED4-A075-F0E94C70E2A4}">
      <dgm:prSet/>
      <dgm:spPr/>
      <dgm:t>
        <a:bodyPr/>
        <a:lstStyle/>
        <a:p>
          <a:endParaRPr lang="ru-RU"/>
        </a:p>
      </dgm:t>
    </dgm:pt>
    <dgm:pt modelId="{AEB2FC2D-3DDA-423A-B141-E40A958E4A54}" type="pres">
      <dgm:prSet presAssocID="{EED1BF32-93E2-44EA-9864-42364B226D0E}" presName="diagram" presStyleCnt="0">
        <dgm:presLayoutVars>
          <dgm:chPref val="1"/>
          <dgm:dir/>
          <dgm:animOne val="branch"/>
          <dgm:animLvl val="lvl"/>
          <dgm:resizeHandles/>
        </dgm:presLayoutVars>
      </dgm:prSet>
      <dgm:spPr/>
      <dgm:t>
        <a:bodyPr/>
        <a:lstStyle/>
        <a:p>
          <a:endParaRPr lang="ru-RU"/>
        </a:p>
      </dgm:t>
    </dgm:pt>
    <dgm:pt modelId="{049C49A3-829D-4A58-AFFF-B8DDD21C5F98}" type="pres">
      <dgm:prSet presAssocID="{12DD0445-EE92-4670-B3CB-AEAA34336D4F}" presName="root" presStyleCnt="0"/>
      <dgm:spPr/>
    </dgm:pt>
    <dgm:pt modelId="{71198390-F061-4421-8FE1-422EA2AF3411}" type="pres">
      <dgm:prSet presAssocID="{12DD0445-EE92-4670-B3CB-AEAA34336D4F}" presName="rootComposite" presStyleCnt="0"/>
      <dgm:spPr/>
    </dgm:pt>
    <dgm:pt modelId="{BE0EE9E6-EBC0-487B-BBCA-D3F2BD2F88E2}" type="pres">
      <dgm:prSet presAssocID="{12DD0445-EE92-4670-B3CB-AEAA34336D4F}" presName="rootText" presStyleLbl="node1" presStyleIdx="0" presStyleCnt="1" custScaleX="461514" custScaleY="100070"/>
      <dgm:spPr/>
      <dgm:t>
        <a:bodyPr/>
        <a:lstStyle/>
        <a:p>
          <a:endParaRPr lang="ru-RU"/>
        </a:p>
      </dgm:t>
    </dgm:pt>
    <dgm:pt modelId="{AC4F640B-E60F-4273-BA66-D63EFBDBA087}" type="pres">
      <dgm:prSet presAssocID="{12DD0445-EE92-4670-B3CB-AEAA34336D4F}" presName="rootConnector" presStyleLbl="node1" presStyleIdx="0" presStyleCnt="1"/>
      <dgm:spPr/>
      <dgm:t>
        <a:bodyPr/>
        <a:lstStyle/>
        <a:p>
          <a:endParaRPr lang="ru-RU"/>
        </a:p>
      </dgm:t>
    </dgm:pt>
    <dgm:pt modelId="{C1F7CB75-FB37-4A7C-805A-DF9ACA245CA1}" type="pres">
      <dgm:prSet presAssocID="{12DD0445-EE92-4670-B3CB-AEAA34336D4F}" presName="childShape" presStyleCnt="0"/>
      <dgm:spPr/>
    </dgm:pt>
  </dgm:ptLst>
  <dgm:cxnLst>
    <dgm:cxn modelId="{CBEF9AE0-0144-410C-AD46-A821D0C66021}" type="presOf" srcId="{EED1BF32-93E2-44EA-9864-42364B226D0E}" destId="{AEB2FC2D-3DDA-423A-B141-E40A958E4A54}" srcOrd="0" destOrd="0" presId="urn:microsoft.com/office/officeart/2005/8/layout/hierarchy3"/>
    <dgm:cxn modelId="{396FFA7C-92A2-473E-A98E-5F2DD6F7C053}" type="presOf" srcId="{12DD0445-EE92-4670-B3CB-AEAA34336D4F}" destId="{BE0EE9E6-EBC0-487B-BBCA-D3F2BD2F88E2}" srcOrd="0" destOrd="0" presId="urn:microsoft.com/office/officeart/2005/8/layout/hierarchy3"/>
    <dgm:cxn modelId="{CC302E73-EC47-4A6F-A856-57D426D913F9}" type="presOf" srcId="{12DD0445-EE92-4670-B3CB-AEAA34336D4F}" destId="{AC4F640B-E60F-4273-BA66-D63EFBDBA087}" srcOrd="1" destOrd="0" presId="urn:microsoft.com/office/officeart/2005/8/layout/hierarchy3"/>
    <dgm:cxn modelId="{E5F14370-6F82-4ED4-A075-F0E94C70E2A4}" srcId="{EED1BF32-93E2-44EA-9864-42364B226D0E}" destId="{12DD0445-EE92-4670-B3CB-AEAA34336D4F}" srcOrd="0" destOrd="0" parTransId="{87BEA199-5C3C-4B0D-BEAA-CAFC15B43A62}" sibTransId="{0B089510-D6A3-424A-8548-709677A72144}"/>
    <dgm:cxn modelId="{1CE4B5D6-722F-48F6-B26A-C271DB16258E}" type="presParOf" srcId="{AEB2FC2D-3DDA-423A-B141-E40A958E4A54}" destId="{049C49A3-829D-4A58-AFFF-B8DDD21C5F98}" srcOrd="0" destOrd="0" presId="urn:microsoft.com/office/officeart/2005/8/layout/hierarchy3"/>
    <dgm:cxn modelId="{231BFBB4-A20B-4520-BCB9-D225700F8B29}" type="presParOf" srcId="{049C49A3-829D-4A58-AFFF-B8DDD21C5F98}" destId="{71198390-F061-4421-8FE1-422EA2AF3411}" srcOrd="0" destOrd="0" presId="urn:microsoft.com/office/officeart/2005/8/layout/hierarchy3"/>
    <dgm:cxn modelId="{63C5FFDE-0430-4728-8DBC-696A24B9FACD}" type="presParOf" srcId="{71198390-F061-4421-8FE1-422EA2AF3411}" destId="{BE0EE9E6-EBC0-487B-BBCA-D3F2BD2F88E2}" srcOrd="0" destOrd="0" presId="urn:microsoft.com/office/officeart/2005/8/layout/hierarchy3"/>
    <dgm:cxn modelId="{8D9116A5-BD03-4925-B6D8-3C56963E3718}" type="presParOf" srcId="{71198390-F061-4421-8FE1-422EA2AF3411}" destId="{AC4F640B-E60F-4273-BA66-D63EFBDBA087}" srcOrd="1" destOrd="0" presId="urn:microsoft.com/office/officeart/2005/8/layout/hierarchy3"/>
    <dgm:cxn modelId="{6375CD60-12D4-4F20-886D-10440484945B}" type="presParOf" srcId="{049C49A3-829D-4A58-AFFF-B8DDD21C5F98}" destId="{C1F7CB75-FB37-4A7C-805A-DF9ACA245CA1}" srcOrd="1" destOrd="0" presId="urn:microsoft.com/office/officeart/2005/8/layout/hierarchy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210493A-2C6B-4FC1-B3AE-7A02F531C76B}" type="doc">
      <dgm:prSet loTypeId="urn:microsoft.com/office/officeart/2005/8/layout/hierarchy3" loCatId="relationship" qsTypeId="urn:microsoft.com/office/officeart/2005/8/quickstyle/simple3" qsCatId="simple" csTypeId="urn:microsoft.com/office/officeart/2005/8/colors/accent1_2" csCatId="accent1" phldr="1"/>
      <dgm:spPr/>
      <dgm:t>
        <a:bodyPr/>
        <a:lstStyle/>
        <a:p>
          <a:endParaRPr lang="ru-RU"/>
        </a:p>
      </dgm:t>
    </dgm:pt>
    <dgm:pt modelId="{A155B9F8-60F2-4453-8B76-1720DE2C2E39}">
      <dgm:prSet custT="1"/>
      <dgm:spPr/>
      <dgm:t>
        <a:bodyPr/>
        <a:lstStyle/>
        <a:p>
          <a:pPr rtl="0"/>
          <a:r>
            <a:rPr lang="uk-UA" sz="2800" b="1" dirty="0" smtClean="0">
              <a:solidFill>
                <a:srgbClr val="002060"/>
              </a:solidFill>
            </a:rPr>
            <a:t>Нотаріат в Україні</a:t>
          </a:r>
          <a:endParaRPr lang="uk-UA" sz="2800" b="1" dirty="0">
            <a:solidFill>
              <a:srgbClr val="002060"/>
            </a:solidFill>
          </a:endParaRPr>
        </a:p>
      </dgm:t>
    </dgm:pt>
    <dgm:pt modelId="{4E397656-8A06-40FB-B929-48A336EBAADA}" type="parTrans" cxnId="{8DA572D9-E8C0-4217-9619-F172F619F0F8}">
      <dgm:prSet/>
      <dgm:spPr/>
      <dgm:t>
        <a:bodyPr/>
        <a:lstStyle/>
        <a:p>
          <a:endParaRPr lang="ru-RU"/>
        </a:p>
      </dgm:t>
    </dgm:pt>
    <dgm:pt modelId="{2770B13E-6035-4E5A-915E-43EC4D346A54}" type="sibTrans" cxnId="{8DA572D9-E8C0-4217-9619-F172F619F0F8}">
      <dgm:prSet/>
      <dgm:spPr/>
      <dgm:t>
        <a:bodyPr/>
        <a:lstStyle/>
        <a:p>
          <a:endParaRPr lang="ru-RU"/>
        </a:p>
      </dgm:t>
    </dgm:pt>
    <dgm:pt modelId="{FF021B11-8378-4618-8379-ED0576BD5FBF}" type="pres">
      <dgm:prSet presAssocID="{9210493A-2C6B-4FC1-B3AE-7A02F531C76B}" presName="diagram" presStyleCnt="0">
        <dgm:presLayoutVars>
          <dgm:chPref val="1"/>
          <dgm:dir/>
          <dgm:animOne val="branch"/>
          <dgm:animLvl val="lvl"/>
          <dgm:resizeHandles/>
        </dgm:presLayoutVars>
      </dgm:prSet>
      <dgm:spPr/>
      <dgm:t>
        <a:bodyPr/>
        <a:lstStyle/>
        <a:p>
          <a:endParaRPr lang="ru-RU"/>
        </a:p>
      </dgm:t>
    </dgm:pt>
    <dgm:pt modelId="{B0BE0094-C82B-400E-9D57-A099A5766201}" type="pres">
      <dgm:prSet presAssocID="{A155B9F8-60F2-4453-8B76-1720DE2C2E39}" presName="root" presStyleCnt="0"/>
      <dgm:spPr/>
    </dgm:pt>
    <dgm:pt modelId="{3C03CA67-3062-4FC2-BD50-AFAF17485EA0}" type="pres">
      <dgm:prSet presAssocID="{A155B9F8-60F2-4453-8B76-1720DE2C2E39}" presName="rootComposite" presStyleCnt="0"/>
      <dgm:spPr/>
    </dgm:pt>
    <dgm:pt modelId="{5B61DE08-04FA-4526-A5AB-5011E30CFE09}" type="pres">
      <dgm:prSet presAssocID="{A155B9F8-60F2-4453-8B76-1720DE2C2E39}" presName="rootText" presStyleLbl="node1" presStyleIdx="0" presStyleCnt="1" custScaleX="480751" custLinFactNeighborX="19352" custLinFactNeighborY="11657"/>
      <dgm:spPr/>
      <dgm:t>
        <a:bodyPr/>
        <a:lstStyle/>
        <a:p>
          <a:endParaRPr lang="ru-RU"/>
        </a:p>
      </dgm:t>
    </dgm:pt>
    <dgm:pt modelId="{D084234B-43C4-4207-A369-52045606DAF7}" type="pres">
      <dgm:prSet presAssocID="{A155B9F8-60F2-4453-8B76-1720DE2C2E39}" presName="rootConnector" presStyleLbl="node1" presStyleIdx="0" presStyleCnt="1"/>
      <dgm:spPr/>
      <dgm:t>
        <a:bodyPr/>
        <a:lstStyle/>
        <a:p>
          <a:endParaRPr lang="ru-RU"/>
        </a:p>
      </dgm:t>
    </dgm:pt>
    <dgm:pt modelId="{B469AA3C-54A5-4EEC-843C-1577A879C2A6}" type="pres">
      <dgm:prSet presAssocID="{A155B9F8-60F2-4453-8B76-1720DE2C2E39}" presName="childShape" presStyleCnt="0"/>
      <dgm:spPr/>
    </dgm:pt>
  </dgm:ptLst>
  <dgm:cxnLst>
    <dgm:cxn modelId="{8DA572D9-E8C0-4217-9619-F172F619F0F8}" srcId="{9210493A-2C6B-4FC1-B3AE-7A02F531C76B}" destId="{A155B9F8-60F2-4453-8B76-1720DE2C2E39}" srcOrd="0" destOrd="0" parTransId="{4E397656-8A06-40FB-B929-48A336EBAADA}" sibTransId="{2770B13E-6035-4E5A-915E-43EC4D346A54}"/>
    <dgm:cxn modelId="{E29CA37A-0044-4D71-BE4C-9BE8D79072A6}" type="presOf" srcId="{A155B9F8-60F2-4453-8B76-1720DE2C2E39}" destId="{D084234B-43C4-4207-A369-52045606DAF7}" srcOrd="1" destOrd="0" presId="urn:microsoft.com/office/officeart/2005/8/layout/hierarchy3"/>
    <dgm:cxn modelId="{243DB82A-B8C0-4070-A43F-51F845F7311D}" type="presOf" srcId="{9210493A-2C6B-4FC1-B3AE-7A02F531C76B}" destId="{FF021B11-8378-4618-8379-ED0576BD5FBF}" srcOrd="0" destOrd="0" presId="urn:microsoft.com/office/officeart/2005/8/layout/hierarchy3"/>
    <dgm:cxn modelId="{EA2DFEE2-73B4-427E-9EC0-4262B2131676}" type="presOf" srcId="{A155B9F8-60F2-4453-8B76-1720DE2C2E39}" destId="{5B61DE08-04FA-4526-A5AB-5011E30CFE09}" srcOrd="0" destOrd="0" presId="urn:microsoft.com/office/officeart/2005/8/layout/hierarchy3"/>
    <dgm:cxn modelId="{6044ED15-99E7-44BC-81DA-EE05B07A7677}" type="presParOf" srcId="{FF021B11-8378-4618-8379-ED0576BD5FBF}" destId="{B0BE0094-C82B-400E-9D57-A099A5766201}" srcOrd="0" destOrd="0" presId="urn:microsoft.com/office/officeart/2005/8/layout/hierarchy3"/>
    <dgm:cxn modelId="{90C4F81B-A163-4556-962C-6E4AEB9A35CF}" type="presParOf" srcId="{B0BE0094-C82B-400E-9D57-A099A5766201}" destId="{3C03CA67-3062-4FC2-BD50-AFAF17485EA0}" srcOrd="0" destOrd="0" presId="urn:microsoft.com/office/officeart/2005/8/layout/hierarchy3"/>
    <dgm:cxn modelId="{D10AD19E-50EE-4EC5-8524-278CB97FEC5C}" type="presParOf" srcId="{3C03CA67-3062-4FC2-BD50-AFAF17485EA0}" destId="{5B61DE08-04FA-4526-A5AB-5011E30CFE09}" srcOrd="0" destOrd="0" presId="urn:microsoft.com/office/officeart/2005/8/layout/hierarchy3"/>
    <dgm:cxn modelId="{890AFC62-BF8A-43F9-8B65-E94068C2DFD4}" type="presParOf" srcId="{3C03CA67-3062-4FC2-BD50-AFAF17485EA0}" destId="{D084234B-43C4-4207-A369-52045606DAF7}" srcOrd="1" destOrd="0" presId="urn:microsoft.com/office/officeart/2005/8/layout/hierarchy3"/>
    <dgm:cxn modelId="{788A2E2B-47F9-4317-BFFD-7410695D052D}" type="presParOf" srcId="{B0BE0094-C82B-400E-9D57-A099A5766201}" destId="{B469AA3C-54A5-4EEC-843C-1577A879C2A6}" srcOrd="1" destOrd="0" presId="urn:microsoft.com/office/officeart/2005/8/layout/hierarchy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86593-DF67-4B53-8D2D-7D1226F8BF27}">
      <dsp:nvSpPr>
        <dsp:cNvPr id="0" name=""/>
        <dsp:cNvSpPr/>
      </dsp:nvSpPr>
      <dsp:spPr>
        <a:xfrm>
          <a:off x="203599" y="174"/>
          <a:ext cx="5862680" cy="870208"/>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uk-UA" sz="2200" b="1" kern="1200" dirty="0" smtClean="0">
              <a:solidFill>
                <a:srgbClr val="002060"/>
              </a:solidFill>
            </a:rPr>
            <a:t>Предмет, система та основні поняття навчальної дисципліни «Судові та правоохоронні органи України»</a:t>
          </a:r>
          <a:endParaRPr lang="uk-UA" sz="2200" b="1" kern="1200" dirty="0"/>
        </a:p>
      </dsp:txBody>
      <dsp:txXfrm>
        <a:off x="229087" y="25662"/>
        <a:ext cx="5811704" cy="8192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67569-ED8E-4013-8C23-D34EF82E807F}">
      <dsp:nvSpPr>
        <dsp:cNvPr id="0" name=""/>
        <dsp:cNvSpPr/>
      </dsp:nvSpPr>
      <dsp:spPr>
        <a:xfrm>
          <a:off x="0" y="570"/>
          <a:ext cx="5887553" cy="856685"/>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uk-UA" sz="2400" b="1" kern="1200" dirty="0" smtClean="0">
              <a:solidFill>
                <a:srgbClr val="002060"/>
              </a:solidFill>
            </a:rPr>
            <a:t>Судова влада в Україні</a:t>
          </a:r>
          <a:endParaRPr lang="uk-UA" sz="2400" b="1" kern="1200" dirty="0">
            <a:solidFill>
              <a:srgbClr val="002060"/>
            </a:solidFill>
          </a:endParaRPr>
        </a:p>
      </dsp:txBody>
      <dsp:txXfrm>
        <a:off x="25091" y="25661"/>
        <a:ext cx="5837371" cy="8065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8A160-5760-454D-AB08-8B8F6DBFA7A0}">
      <dsp:nvSpPr>
        <dsp:cNvPr id="0" name=""/>
        <dsp:cNvSpPr/>
      </dsp:nvSpPr>
      <dsp:spPr>
        <a:xfrm>
          <a:off x="0" y="0"/>
          <a:ext cx="5808425" cy="536031"/>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uk-UA" sz="2400" b="1" kern="1200" dirty="0" smtClean="0">
              <a:solidFill>
                <a:srgbClr val="002060"/>
              </a:solidFill>
            </a:rPr>
            <a:t>Прокуратура України</a:t>
          </a:r>
          <a:endParaRPr lang="uk-UA" sz="2400" b="1" kern="1200" dirty="0">
            <a:solidFill>
              <a:srgbClr val="002060"/>
            </a:solidFill>
          </a:endParaRPr>
        </a:p>
      </dsp:txBody>
      <dsp:txXfrm>
        <a:off x="15700" y="15700"/>
        <a:ext cx="5777025" cy="5046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829CB-2D34-4327-B2D9-1B249C5E3890}">
      <dsp:nvSpPr>
        <dsp:cNvPr id="0" name=""/>
        <dsp:cNvSpPr/>
      </dsp:nvSpPr>
      <dsp:spPr>
        <a:xfrm>
          <a:off x="0" y="1882"/>
          <a:ext cx="5799700" cy="1001314"/>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uk-UA" sz="2400" b="1" kern="1200" dirty="0" smtClean="0">
              <a:solidFill>
                <a:srgbClr val="002060"/>
              </a:solidFill>
            </a:rPr>
            <a:t>Міністерство внутрішніх справ України та Національна поліція України</a:t>
          </a:r>
          <a:endParaRPr lang="uk-UA" sz="2400" b="1" kern="1200" dirty="0">
            <a:solidFill>
              <a:srgbClr val="002060"/>
            </a:solidFill>
          </a:endParaRPr>
        </a:p>
      </dsp:txBody>
      <dsp:txXfrm>
        <a:off x="29327" y="31209"/>
        <a:ext cx="5741046" cy="9426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48F9C-61B7-44F9-8926-9A7B8EB8D415}">
      <dsp:nvSpPr>
        <dsp:cNvPr id="0" name=""/>
        <dsp:cNvSpPr/>
      </dsp:nvSpPr>
      <dsp:spPr>
        <a:xfrm>
          <a:off x="1" y="309299"/>
          <a:ext cx="5861904" cy="886457"/>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uk-UA" sz="2400" b="1" kern="1200" dirty="0" smtClean="0">
              <a:solidFill>
                <a:srgbClr val="002060"/>
              </a:solidFill>
            </a:rPr>
            <a:t>Органи досудового розслідування в Україні</a:t>
          </a:r>
          <a:endParaRPr lang="uk-UA" sz="2400" b="1" kern="1200" dirty="0">
            <a:solidFill>
              <a:srgbClr val="002060"/>
            </a:solidFill>
          </a:endParaRPr>
        </a:p>
      </dsp:txBody>
      <dsp:txXfrm>
        <a:off x="25964" y="335262"/>
        <a:ext cx="5809978" cy="8345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E61F4-D766-4EF6-BF01-496C0BB47A02}">
      <dsp:nvSpPr>
        <dsp:cNvPr id="0" name=""/>
        <dsp:cNvSpPr/>
      </dsp:nvSpPr>
      <dsp:spPr>
        <a:xfrm>
          <a:off x="0" y="0"/>
          <a:ext cx="5349674" cy="855477"/>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uk-UA" sz="2800" b="1" kern="1200" smtClean="0">
              <a:solidFill>
                <a:srgbClr val="002060"/>
              </a:solidFill>
            </a:rPr>
            <a:t>Служба безпеки України</a:t>
          </a:r>
          <a:endParaRPr lang="ru-RU" sz="2800" b="1" kern="1200" dirty="0">
            <a:solidFill>
              <a:srgbClr val="002060"/>
            </a:solidFill>
          </a:endParaRPr>
        </a:p>
      </dsp:txBody>
      <dsp:txXfrm>
        <a:off x="25056" y="25056"/>
        <a:ext cx="5299562" cy="8053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5F595-BEC4-4B20-B4F3-49C3E3271B27}">
      <dsp:nvSpPr>
        <dsp:cNvPr id="0" name=""/>
        <dsp:cNvSpPr/>
      </dsp:nvSpPr>
      <dsp:spPr>
        <a:xfrm>
          <a:off x="3" y="311105"/>
          <a:ext cx="5278919" cy="642466"/>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35560" rIns="53340" bIns="35560" numCol="1" spcCol="1270" anchor="ctr" anchorCtr="0">
          <a:noAutofit/>
        </a:bodyPr>
        <a:lstStyle/>
        <a:p>
          <a:pPr lvl="0" algn="ctr" defTabSz="1244600" rtl="0">
            <a:lnSpc>
              <a:spcPct val="90000"/>
            </a:lnSpc>
            <a:spcBef>
              <a:spcPct val="0"/>
            </a:spcBef>
            <a:spcAft>
              <a:spcPct val="35000"/>
            </a:spcAft>
          </a:pPr>
          <a:r>
            <a:rPr lang="uk-UA" sz="2800" b="1" kern="1200" dirty="0" smtClean="0">
              <a:solidFill>
                <a:srgbClr val="002060"/>
              </a:solidFill>
            </a:rPr>
            <a:t>Міжнародна організація поліції – Інтерпол</a:t>
          </a:r>
          <a:endParaRPr lang="uk-UA" sz="2800" b="1" kern="1200" dirty="0">
            <a:solidFill>
              <a:srgbClr val="002060"/>
            </a:solidFill>
          </a:endParaRPr>
        </a:p>
      </dsp:txBody>
      <dsp:txXfrm>
        <a:off x="18820" y="329922"/>
        <a:ext cx="5241285" cy="6048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EE9E6-EBC0-487B-BBCA-D3F2BD2F88E2}">
      <dsp:nvSpPr>
        <dsp:cNvPr id="0" name=""/>
        <dsp:cNvSpPr/>
      </dsp:nvSpPr>
      <dsp:spPr>
        <a:xfrm>
          <a:off x="7486" y="0"/>
          <a:ext cx="5271439" cy="571502"/>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uk-UA" sz="3200" b="1" kern="1200" dirty="0" smtClean="0">
              <a:solidFill>
                <a:srgbClr val="002060"/>
              </a:solidFill>
            </a:rPr>
            <a:t>Адвокатура України</a:t>
          </a:r>
          <a:endParaRPr lang="ru-RU" sz="3200" b="1" kern="1200" dirty="0">
            <a:solidFill>
              <a:srgbClr val="002060"/>
            </a:solidFill>
          </a:endParaRPr>
        </a:p>
      </dsp:txBody>
      <dsp:txXfrm>
        <a:off x="24225" y="16739"/>
        <a:ext cx="5237961" cy="5380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1DE08-04FA-4526-A5AB-5011E30CFE09}">
      <dsp:nvSpPr>
        <dsp:cNvPr id="0" name=""/>
        <dsp:cNvSpPr/>
      </dsp:nvSpPr>
      <dsp:spPr>
        <a:xfrm>
          <a:off x="1" y="93899"/>
          <a:ext cx="5278924" cy="549028"/>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35560" rIns="53340" bIns="35560" numCol="1" spcCol="1270" anchor="ctr" anchorCtr="0">
          <a:noAutofit/>
        </a:bodyPr>
        <a:lstStyle/>
        <a:p>
          <a:pPr lvl="0" algn="ctr" defTabSz="1244600" rtl="0">
            <a:lnSpc>
              <a:spcPct val="90000"/>
            </a:lnSpc>
            <a:spcBef>
              <a:spcPct val="0"/>
            </a:spcBef>
            <a:spcAft>
              <a:spcPct val="35000"/>
            </a:spcAft>
          </a:pPr>
          <a:r>
            <a:rPr lang="uk-UA" sz="2800" b="1" kern="1200" dirty="0" smtClean="0">
              <a:solidFill>
                <a:srgbClr val="002060"/>
              </a:solidFill>
            </a:rPr>
            <a:t>Нотаріат в Україні</a:t>
          </a:r>
          <a:endParaRPr lang="uk-UA" sz="2800" b="1" kern="1200" dirty="0">
            <a:solidFill>
              <a:srgbClr val="002060"/>
            </a:solidFill>
          </a:endParaRPr>
        </a:p>
      </dsp:txBody>
      <dsp:txXfrm>
        <a:off x="16081" y="109979"/>
        <a:ext cx="5246764" cy="5168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3AEB05-A88E-4E4E-8B60-E44B8C448492}" type="datetimeFigureOut">
              <a:rPr lang="ru-RU" smtClean="0"/>
              <a:t>14.05.2021</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61B6E1-E0D3-465D-B802-E1CC55F0C8B4}" type="slidenum">
              <a:rPr lang="ru-RU" smtClean="0"/>
              <a:t>‹#›</a:t>
            </a:fld>
            <a:endParaRPr lang="ru-RU" dirty="0"/>
          </a:p>
        </p:txBody>
      </p:sp>
    </p:spTree>
    <p:extLst>
      <p:ext uri="{BB962C8B-B14F-4D97-AF65-F5344CB8AC3E}">
        <p14:creationId xmlns:p14="http://schemas.microsoft.com/office/powerpoint/2010/main" val="2080024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E1AC670A-81F3-49CA-9501-FD69A4F6328B}" type="datetimeFigureOut">
              <a:rPr lang="ru-RU" smtClean="0"/>
              <a:pPr/>
              <a:t>14.05.2021</a:t>
            </a:fld>
            <a:endParaRPr lang="ru-RU" dirty="0"/>
          </a:p>
        </p:txBody>
      </p:sp>
      <p:sp>
        <p:nvSpPr>
          <p:cNvPr id="19" name="Footer Placeholder 18"/>
          <p:cNvSpPr>
            <a:spLocks noGrp="1"/>
          </p:cNvSpPr>
          <p:nvPr>
            <p:ph type="ftr" sz="quarter" idx="11"/>
          </p:nvPr>
        </p:nvSpPr>
        <p:spPr/>
        <p:txBody>
          <a:bodyPr/>
          <a:lstStyle/>
          <a:p>
            <a:endParaRPr lang="ru-RU" dirty="0"/>
          </a:p>
        </p:txBody>
      </p:sp>
      <p:sp>
        <p:nvSpPr>
          <p:cNvPr id="27" name="Slide Number Placeholder 26"/>
          <p:cNvSpPr>
            <a:spLocks noGrp="1"/>
          </p:cNvSpPr>
          <p:nvPr>
            <p:ph type="sldNum" sz="quarter" idx="12"/>
          </p:nvPr>
        </p:nvSpPr>
        <p:spPr/>
        <p:txBody>
          <a:bodyPr/>
          <a:lstStyle/>
          <a:p>
            <a:fld id="{D7699698-F235-41AE-8B48-C153F8A65492}"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E1AC670A-81F3-49CA-9501-FD69A4F6328B}" type="datetimeFigureOut">
              <a:rPr lang="ru-RU" smtClean="0"/>
              <a:pPr/>
              <a:t>14.05.2021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D7699698-F235-41AE-8B48-C153F8A65492}"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E1AC670A-81F3-49CA-9501-FD69A4F6328B}" type="datetimeFigureOut">
              <a:rPr lang="ru-RU" smtClean="0"/>
              <a:pPr/>
              <a:t>14.05.2021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D7699698-F235-41AE-8B48-C153F8A65492}"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E1AC670A-81F3-49CA-9501-FD69A4F6328B}" type="datetimeFigureOut">
              <a:rPr lang="ru-RU" smtClean="0"/>
              <a:pPr/>
              <a:t>14.05.2021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D7699698-F235-41AE-8B48-C153F8A65492}"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E1AC670A-81F3-49CA-9501-FD69A4F6328B}" type="datetimeFigureOut">
              <a:rPr lang="ru-RU" smtClean="0"/>
              <a:pPr/>
              <a:t>14.05.2021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D7699698-F235-41AE-8B48-C153F8A65492}"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E1AC670A-81F3-49CA-9501-FD69A4F6328B}" type="datetimeFigureOut">
              <a:rPr lang="ru-RU" smtClean="0"/>
              <a:pPr/>
              <a:t>14.05.2021</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D7699698-F235-41AE-8B48-C153F8A65492}"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E1AC670A-81F3-49CA-9501-FD69A4F6328B}" type="datetimeFigureOut">
              <a:rPr lang="ru-RU" smtClean="0"/>
              <a:pPr/>
              <a:t>14.05.2021</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D7699698-F235-41AE-8B48-C153F8A65492}"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E1AC670A-81F3-49CA-9501-FD69A4F6328B}" type="datetimeFigureOut">
              <a:rPr lang="ru-RU" smtClean="0"/>
              <a:pPr/>
              <a:t>14.05.2021</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D7699698-F235-41AE-8B48-C153F8A65492}"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AC670A-81F3-49CA-9501-FD69A4F6328B}" type="datetimeFigureOut">
              <a:rPr lang="ru-RU" smtClean="0"/>
              <a:pPr/>
              <a:t>14.05.2021</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D7699698-F235-41AE-8B48-C153F8A65492}"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E1AC670A-81F3-49CA-9501-FD69A4F6328B}" type="datetimeFigureOut">
              <a:rPr lang="ru-RU" smtClean="0"/>
              <a:pPr/>
              <a:t>14.05.2021</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D7699698-F235-41AE-8B48-C153F8A65492}"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E1AC670A-81F3-49CA-9501-FD69A4F6328B}" type="datetimeFigureOut">
              <a:rPr lang="ru-RU" smtClean="0"/>
              <a:pPr/>
              <a:t>14.05.2021</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a:xfrm>
            <a:off x="8077200" y="6356350"/>
            <a:ext cx="609600" cy="365125"/>
          </a:xfrm>
        </p:spPr>
        <p:txBody>
          <a:bodyPr/>
          <a:lstStyle/>
          <a:p>
            <a:fld id="{D7699698-F235-41AE-8B48-C153F8A65492}" type="slidenum">
              <a:rPr lang="ru-RU" smtClean="0"/>
              <a:pPr/>
              <a:t>‹#›</a:t>
            </a:fld>
            <a:endParaRPr lang="ru-RU"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dirty="0"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1AC670A-81F3-49CA-9501-FD69A4F6328B}" type="datetimeFigureOut">
              <a:rPr lang="ru-RU" smtClean="0"/>
              <a:pPr/>
              <a:t>14.05.2021</a:t>
            </a:fld>
            <a:endParaRPr lang="ru-RU"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7699698-F235-41AE-8B48-C153F8A65492}" type="slidenum">
              <a:rPr lang="ru-RU" smtClean="0"/>
              <a:pPr/>
              <a:t>‹#›</a:t>
            </a:fld>
            <a:endParaRPr lang="ru-RU"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18" Type="http://schemas.openxmlformats.org/officeDocument/2006/relationships/diagramLayout" Target="../diagrams/layout9.xml"/><Relationship Id="rId3" Type="http://schemas.openxmlformats.org/officeDocument/2006/relationships/diagramLayout" Target="../diagrams/layout6.xml"/><Relationship Id="rId21" Type="http://schemas.microsoft.com/office/2007/relationships/diagramDrawing" Target="../diagrams/drawing9.xml"/><Relationship Id="rId7" Type="http://schemas.openxmlformats.org/officeDocument/2006/relationships/diagramData" Target="../diagrams/data7.xml"/><Relationship Id="rId12" Type="http://schemas.openxmlformats.org/officeDocument/2006/relationships/diagramData" Target="../diagrams/data8.xml"/><Relationship Id="rId17" Type="http://schemas.openxmlformats.org/officeDocument/2006/relationships/diagramData" Target="../diagrams/data9.xml"/><Relationship Id="rId2" Type="http://schemas.openxmlformats.org/officeDocument/2006/relationships/diagramData" Target="../diagrams/data6.xml"/><Relationship Id="rId16" Type="http://schemas.microsoft.com/office/2007/relationships/diagramDrawing" Target="../diagrams/drawing8.xml"/><Relationship Id="rId20" Type="http://schemas.openxmlformats.org/officeDocument/2006/relationships/diagramColors" Target="../diagrams/colors9.xml"/><Relationship Id="rId1" Type="http://schemas.openxmlformats.org/officeDocument/2006/relationships/slideLayout" Target="../slideLayouts/slideLayout7.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Colors" Target="../diagrams/colors8.xml"/><Relationship Id="rId10" Type="http://schemas.openxmlformats.org/officeDocument/2006/relationships/diagramColors" Target="../diagrams/colors7.xml"/><Relationship Id="rId19" Type="http://schemas.openxmlformats.org/officeDocument/2006/relationships/diagramQuickStyle" Target="../diagrams/quickStyle9.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zakon.rada.gov.ua/laws/show/995_142" TargetMode="External"/><Relationship Id="rId3" Type="http://schemas.openxmlformats.org/officeDocument/2006/relationships/hyperlink" Target="https://zakon.rada.gov.ua/laws/show/2475-19#n252" TargetMode="External"/><Relationship Id="rId7" Type="http://schemas.openxmlformats.org/officeDocument/2006/relationships/hyperlink" Target="http://zakon.rada.gov.ua/laws/show/1402-19" TargetMode="External"/><Relationship Id="rId2" Type="http://schemas.openxmlformats.org/officeDocument/2006/relationships/hyperlink" Target="http://zakon.rada.gov.ua/laws/show/254%D0%BA/96-%D0%B2%D1%80" TargetMode="External"/><Relationship Id="rId1" Type="http://schemas.openxmlformats.org/officeDocument/2006/relationships/slideLayout" Target="../slideLayouts/slideLayout2.xml"/><Relationship Id="rId6" Type="http://schemas.openxmlformats.org/officeDocument/2006/relationships/hyperlink" Target="http://zakon.rada.gov.ua/laws/show/1697-18" TargetMode="External"/><Relationship Id="rId5" Type="http://schemas.openxmlformats.org/officeDocument/2006/relationships/hyperlink" Target="https://zakon.rada.gov.ua/laws/show/263-20#n175" TargetMode="External"/><Relationship Id="rId10" Type="http://schemas.openxmlformats.org/officeDocument/2006/relationships/hyperlink" Target="http://zakon.rada.gov.ua/laws/show/878-2015-%D0%BF" TargetMode="External"/><Relationship Id="rId4" Type="http://schemas.openxmlformats.org/officeDocument/2006/relationships/hyperlink" Target="https://zakon.rada.gov.ua/laws/show/113-20#n53" TargetMode="External"/><Relationship Id="rId9" Type="http://schemas.openxmlformats.org/officeDocument/2006/relationships/hyperlink" Target="http://zakon.rada.gov.ua/laws/show/580-19"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zakon.rada.gov.ua/laws/show/1263-18#n11" TargetMode="External"/><Relationship Id="rId2" Type="http://schemas.openxmlformats.org/officeDocument/2006/relationships/hyperlink" Target="https://zakon.rada.gov.ua/laws/show/228-2014-%D0%BF"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zakon.rada.gov.ua/laws/show/5207-17"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21.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s://uk.wikipedia.org/wiki/%D0%94%D0%B5%D1%80%D0%B6%D0%B0%D0%B2%D0%BD%D0%B0_%D0%BF%D1%80%D0%B8%D0%BA%D0%BE%D1%80%D0%B4%D0%BE%D0%BD%D0%BD%D0%B0_%D1%81%D0%BB%D1%83%D0%B6%D0%B1%D0%B0_%D0%A3%D0%BA%D1%80%D0%B0%D1%97%D0%BD%D0%B8"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hyperlink" Target="http://www.npu.gov.ua/uk/publish/article/1816553" TargetMode="External"/><Relationship Id="rId3" Type="http://schemas.openxmlformats.org/officeDocument/2006/relationships/hyperlink" Target="http://www.npu.gov.ua/uk/publish/article/1819459" TargetMode="External"/><Relationship Id="rId7" Type="http://schemas.openxmlformats.org/officeDocument/2006/relationships/hyperlink" Target="http://www.npu.gov.ua/uk/publish/article/1813511" TargetMode="External"/><Relationship Id="rId2" Type="http://schemas.openxmlformats.org/officeDocument/2006/relationships/hyperlink" Target="http://www.npu.gov.ua/uk/publish/article/1813212" TargetMode="External"/><Relationship Id="rId1" Type="http://schemas.openxmlformats.org/officeDocument/2006/relationships/slideLayout" Target="../slideLayouts/slideLayout2.xml"/><Relationship Id="rId6" Type="http://schemas.openxmlformats.org/officeDocument/2006/relationships/hyperlink" Target="http://www.npu.gov.ua/uk/publish/article/2162814" TargetMode="External"/><Relationship Id="rId5" Type="http://schemas.openxmlformats.org/officeDocument/2006/relationships/hyperlink" Target="http://www.npu.gov.ua/uk/publish/article/1815210" TargetMode="External"/><Relationship Id="rId10" Type="http://schemas.openxmlformats.org/officeDocument/2006/relationships/image" Target="../media/image13.png"/><Relationship Id="rId4" Type="http://schemas.openxmlformats.org/officeDocument/2006/relationships/hyperlink" Target="http://www.npu.gov.ua/uk/publish/article/1816648" TargetMode="External"/><Relationship Id="rId9" Type="http://schemas.openxmlformats.org/officeDocument/2006/relationships/hyperlink" Target="http://www.npu.gov.ua/uk/publish/article/1815135"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s://www.npu.gov.ua/uk/publish/article/2006517" TargetMode="External"/><Relationship Id="rId13" Type="http://schemas.openxmlformats.org/officeDocument/2006/relationships/hyperlink" Target="https://www.npu.gov.ua/uk/publish/article/2077099" TargetMode="External"/><Relationship Id="rId3" Type="http://schemas.openxmlformats.org/officeDocument/2006/relationships/hyperlink" Target="http://www.npu.gov.ua/uk/publish/article/1855496" TargetMode="External"/><Relationship Id="rId7" Type="http://schemas.openxmlformats.org/officeDocument/2006/relationships/hyperlink" Target="http://www.npu.gov.ua/mvs/control/main/uk/publish/article/1813429" TargetMode="External"/><Relationship Id="rId12" Type="http://schemas.openxmlformats.org/officeDocument/2006/relationships/hyperlink" Target="https://www.npu.gov.ua/uk/publish/article/1998717" TargetMode="External"/><Relationship Id="rId2" Type="http://schemas.openxmlformats.org/officeDocument/2006/relationships/hyperlink" Target="http://www.npu.gov.ua/uk/publish/article/1820541" TargetMode="External"/><Relationship Id="rId1" Type="http://schemas.openxmlformats.org/officeDocument/2006/relationships/slideLayout" Target="../slideLayouts/slideLayout2.xml"/><Relationship Id="rId6" Type="http://schemas.openxmlformats.org/officeDocument/2006/relationships/hyperlink" Target="http://www.npu.gov.ua/uk/publish/article/1836802" TargetMode="External"/><Relationship Id="rId11" Type="http://schemas.openxmlformats.org/officeDocument/2006/relationships/hyperlink" Target="http://www.npu.gov.ua/uk/publish/article/1825129" TargetMode="External"/><Relationship Id="rId5" Type="http://schemas.openxmlformats.org/officeDocument/2006/relationships/hyperlink" Target="http://www.npu.gov.ua/uk/publish/article/1819839" TargetMode="External"/><Relationship Id="rId10" Type="http://schemas.openxmlformats.org/officeDocument/2006/relationships/hyperlink" Target="http://www.npu.gov.ua/uk/publish/article/1833401" TargetMode="External"/><Relationship Id="rId4" Type="http://schemas.openxmlformats.org/officeDocument/2006/relationships/hyperlink" Target="http://www.npu.gov.ua/uk/publish/article/1802871" TargetMode="External"/><Relationship Id="rId9" Type="http://schemas.openxmlformats.org/officeDocument/2006/relationships/hyperlink" Target="https://www.npu.gov.ua/uk/publish/article/2186771" TargetMode="External"/><Relationship Id="rId14" Type="http://schemas.openxmlformats.org/officeDocument/2006/relationships/hyperlink" Target="http://www.npu.gov.ua/uk/publish/article/1815033"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zakon.rada.gov.ua/laws/show/1306-2001-%D0%BF#n16"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zakon.rada.gov.ua/laws/show/z0092-16#n65"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zakon.rada.gov.ua/laws/show/254%D0%BA/96-%D0%B2%D1%80"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4.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hyperlink" Target="https://minjust.gov.ua/m/departament-privatnogo-prava" TargetMode="External"/><Relationship Id="rId13" Type="http://schemas.openxmlformats.org/officeDocument/2006/relationships/hyperlink" Target="https://minjust.gov.ua/m/sekretariat-upovnovajenogo-u-spravah-evropeyskogo-sudu-z-prav-lyudini" TargetMode="External"/><Relationship Id="rId18" Type="http://schemas.openxmlformats.org/officeDocument/2006/relationships/hyperlink" Target="https://minjust.gov.ua/m/laboratoriya-analizu-danih" TargetMode="External"/><Relationship Id="rId3" Type="http://schemas.openxmlformats.org/officeDocument/2006/relationships/hyperlink" Target="https://minjust.gov.ua/m/sekretariat-derjavnogo-sekretarya-ministerstva" TargetMode="External"/><Relationship Id="rId21" Type="http://schemas.openxmlformats.org/officeDocument/2006/relationships/hyperlink" Target="https://minjust.gov.ua/m/golovniy-spetsialist-z-pitan-vnutrishnogo-kontrolyu" TargetMode="External"/><Relationship Id="rId7" Type="http://schemas.openxmlformats.org/officeDocument/2006/relationships/hyperlink" Target="https://minjust.gov.ua/m/departament-mijnarodnih-sporiv" TargetMode="External"/><Relationship Id="rId12" Type="http://schemas.openxmlformats.org/officeDocument/2006/relationships/hyperlink" Target="https://minjust.gov.ua/m/departament-mijnarodnogo-prava" TargetMode="External"/><Relationship Id="rId17" Type="http://schemas.openxmlformats.org/officeDocument/2006/relationships/hyperlink" Target="https://minjust.gov.ua/m/upravlinnya-vnutrishnoi-bezpeki-derjavnoi-kriminalno-vikonavchoi-slujbi-ukraini-i-organiv-yustitsii" TargetMode="External"/><Relationship Id="rId2" Type="http://schemas.openxmlformats.org/officeDocument/2006/relationships/hyperlink" Target="https://minjust.gov.ua/m/patronatna-slujba-ministra" TargetMode="External"/><Relationship Id="rId16" Type="http://schemas.openxmlformats.org/officeDocument/2006/relationships/hyperlink" Target="https://minjust.gov.ua/m/upravlinnya-personalu" TargetMode="External"/><Relationship Id="rId20" Type="http://schemas.openxmlformats.org/officeDocument/2006/relationships/hyperlink" Target="https://minjust.gov.ua/m/departament-ekspertnogo-zabezpechennya-pravosuddya" TargetMode="External"/><Relationship Id="rId1" Type="http://schemas.openxmlformats.org/officeDocument/2006/relationships/slideLayout" Target="../slideLayouts/slideLayout2.xml"/><Relationship Id="rId6" Type="http://schemas.openxmlformats.org/officeDocument/2006/relationships/hyperlink" Target="https://minjust.gov.ua/m/departament-z-pitan-bankrutstva" TargetMode="External"/><Relationship Id="rId11" Type="http://schemas.openxmlformats.org/officeDocument/2006/relationships/hyperlink" Target="https://minjust.gov.ua/m/direktorat-pravosuddya-ta-kriminalnoi-yustitsii" TargetMode="External"/><Relationship Id="rId5" Type="http://schemas.openxmlformats.org/officeDocument/2006/relationships/hyperlink" Target="https://minjust.gov.ua/m/departament-publichnogo-prava" TargetMode="External"/><Relationship Id="rId15" Type="http://schemas.openxmlformats.org/officeDocument/2006/relationships/hyperlink" Target="https://minjust.gov.ua/m/ofis-protidii-reyderstvu-na-pravah-departamentu" TargetMode="External"/><Relationship Id="rId10" Type="http://schemas.openxmlformats.org/officeDocument/2006/relationships/hyperlink" Target="https://minjust.gov.ua/m/departament-reestratsii-ta-sistematizatsii-pravovih-aktiv" TargetMode="External"/><Relationship Id="rId19" Type="http://schemas.openxmlformats.org/officeDocument/2006/relationships/hyperlink" Target="https://minjust.gov.ua/m/upravlinnya-z-pitan-zapobigannya-ta-viyavlennya-koruptsii" TargetMode="External"/><Relationship Id="rId4" Type="http://schemas.openxmlformats.org/officeDocument/2006/relationships/hyperlink" Target="https://minjust.gov.ua/m/upravlinnya-mijnarodnogo-spivrobitnitstva-ta-protokolu" TargetMode="External"/><Relationship Id="rId9" Type="http://schemas.openxmlformats.org/officeDocument/2006/relationships/hyperlink" Target="https://minjust.gov.ua/m/departament-z-pitan-sudovoi-roboti" TargetMode="External"/><Relationship Id="rId14" Type="http://schemas.openxmlformats.org/officeDocument/2006/relationships/hyperlink" Target="https://minjust.gov.ua/m/viddil-z-pitan-lyustratsii" TargetMode="External"/></Relationships>
</file>

<file path=ppt/slides/_rels/slide85.xml.rels><?xml version="1.0" encoding="UTF-8" standalone="yes"?>
<Relationships xmlns="http://schemas.openxmlformats.org/package/2006/relationships"><Relationship Id="rId8" Type="http://schemas.openxmlformats.org/officeDocument/2006/relationships/hyperlink" Target="https://minjust.gov.ua/m/buhgalterska-slujba" TargetMode="External"/><Relationship Id="rId13" Type="http://schemas.openxmlformats.org/officeDocument/2006/relationships/hyperlink" Target="https://minjust.gov.ua/m/upravlinnya-vnutrishnogo-auditu" TargetMode="External"/><Relationship Id="rId3" Type="http://schemas.openxmlformats.org/officeDocument/2006/relationships/hyperlink" Target="https://minjust.gov.ua/m/viddil-arhivnoi-spravi" TargetMode="External"/><Relationship Id="rId7" Type="http://schemas.openxmlformats.org/officeDocument/2006/relationships/hyperlink" Target="https://minjust.gov.ua/m/departament-komunikatsii-dokumentoobigu-ta-kontrolyu" TargetMode="External"/><Relationship Id="rId12" Type="http://schemas.openxmlformats.org/officeDocument/2006/relationships/hyperlink" Target="https://minjust.gov.ua/m/upravlinnya-derjavnih-zakupivel-dogovirnoi-roboti-ta-vzaemovidnosin-z-derjavnimi-pidpriemstvami" TargetMode="External"/><Relationship Id="rId2" Type="http://schemas.openxmlformats.org/officeDocument/2006/relationships/hyperlink" Target="https://minjust.gov.ua/m/golovniy-spetsialist-z-pitan-teritorialnoi-oboroni" TargetMode="External"/><Relationship Id="rId16" Type="http://schemas.openxmlformats.org/officeDocument/2006/relationships/hyperlink" Target="https://minjust.gov.ua/m/direktorat-strategichnogo-planuvannya-ta-evropeyskoi-integratsii-5842" TargetMode="External"/><Relationship Id="rId1" Type="http://schemas.openxmlformats.org/officeDocument/2006/relationships/slideLayout" Target="../slideLayouts/slideLayout2.xml"/><Relationship Id="rId6" Type="http://schemas.openxmlformats.org/officeDocument/2006/relationships/hyperlink" Target="https://minjust.gov.ua/m/golovniy-spetsialist-z-pitan-tsivilnogo-zahistu" TargetMode="External"/><Relationship Id="rId11" Type="http://schemas.openxmlformats.org/officeDocument/2006/relationships/hyperlink" Target="https://minjust.gov.ua/m/departament-derjavnoi-vikonavchoi-slujbi" TargetMode="External"/><Relationship Id="rId5" Type="http://schemas.openxmlformats.org/officeDocument/2006/relationships/hyperlink" Target="https://minjust.gov.ua/m/viddil-po-roboti-z-sistemoyu-derjavnoi-kriminalno-vikonavchoi-slujbi" TargetMode="External"/><Relationship Id="rId15" Type="http://schemas.openxmlformats.org/officeDocument/2006/relationships/hyperlink" Target="https://minjust.gov.ua/m/upravlinnya-penitentsiarnih-inspektsiy" TargetMode="External"/><Relationship Id="rId10" Type="http://schemas.openxmlformats.org/officeDocument/2006/relationships/hyperlink" Target="https://minjust.gov.ua/m/viddil-rejimno-sekretnoi-roboti" TargetMode="External"/><Relationship Id="rId4" Type="http://schemas.openxmlformats.org/officeDocument/2006/relationships/hyperlink" Target="https://minjust.gov.ua/m/upravlinnya-informatsiynoi-politiki" TargetMode="External"/><Relationship Id="rId9" Type="http://schemas.openxmlformats.org/officeDocument/2006/relationships/hyperlink" Target="https://minjust.gov.ua/m/departament-notariatu-ta-derjavnoi-reestratsii" TargetMode="External"/><Relationship Id="rId14" Type="http://schemas.openxmlformats.org/officeDocument/2006/relationships/hyperlink" Target="https://minjust.gov.ua/m/golovniy-spetsialist-z-pitan-mobilizatsiynoi-roboti"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s>
</file>

<file path=ppt/slides/_rels/slide9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16632"/>
            <a:ext cx="8496944" cy="6120680"/>
          </a:xfrm>
          <a:effectLst>
            <a:glow rad="228600">
              <a:schemeClr val="accent3">
                <a:satMod val="175000"/>
                <a:alpha val="40000"/>
              </a:schemeClr>
            </a:glow>
          </a:effectLst>
        </p:spPr>
        <p:txBody>
          <a:bodyPr>
            <a:normAutofit fontScale="85000" lnSpcReduction="10000"/>
          </a:bodyPr>
          <a:lstStyle/>
          <a:p>
            <a:pPr algn="ctr"/>
            <a:r>
              <a:rPr lang="uk-UA" sz="3100" b="1" dirty="0" smtClean="0"/>
              <a:t>Національна академія внутрішніх справ</a:t>
            </a:r>
            <a:endParaRPr lang="en-US" sz="3100" b="1" dirty="0" smtClean="0"/>
          </a:p>
          <a:p>
            <a:pPr marL="0" indent="0" algn="ctr">
              <a:buNone/>
            </a:pPr>
            <a:r>
              <a:rPr lang="uk-UA" sz="3000" b="1" dirty="0" smtClean="0">
                <a:solidFill>
                  <a:schemeClr val="bg2">
                    <a:lumMod val="25000"/>
                  </a:schemeClr>
                </a:solidFill>
              </a:rPr>
              <a:t>Кафедра кримінального процесу</a:t>
            </a:r>
          </a:p>
          <a:p>
            <a:pPr marL="0" indent="0" algn="ctr">
              <a:buNone/>
            </a:pPr>
            <a:endParaRPr lang="uk-UA" sz="3000" b="1" dirty="0" smtClean="0">
              <a:solidFill>
                <a:schemeClr val="bg2">
                  <a:lumMod val="25000"/>
                </a:schemeClr>
              </a:solidFill>
            </a:endParaRPr>
          </a:p>
          <a:p>
            <a:pPr marL="0" indent="0" algn="ctr">
              <a:buNone/>
            </a:pPr>
            <a:endParaRPr lang="uk-UA" sz="3000" b="1" dirty="0">
              <a:solidFill>
                <a:schemeClr val="bg2">
                  <a:lumMod val="25000"/>
                </a:schemeClr>
              </a:solidFill>
            </a:endParaRPr>
          </a:p>
          <a:p>
            <a:pPr marL="0" indent="0" algn="ctr">
              <a:buNone/>
            </a:pPr>
            <a:r>
              <a:rPr lang="uk-UA" sz="3000" b="1" dirty="0" smtClean="0">
                <a:solidFill>
                  <a:schemeClr val="bg2">
                    <a:lumMod val="25000"/>
                  </a:schemeClr>
                </a:solidFill>
              </a:rPr>
              <a:t>ЛЕКЦІЯ</a:t>
            </a:r>
            <a:endParaRPr lang="ru-RU" sz="3000" dirty="0">
              <a:solidFill>
                <a:schemeClr val="bg2">
                  <a:lumMod val="25000"/>
                </a:schemeClr>
              </a:solidFill>
            </a:endParaRPr>
          </a:p>
          <a:p>
            <a:pPr algn="ctr"/>
            <a:r>
              <a:rPr lang="uk-UA" b="1" dirty="0">
                <a:solidFill>
                  <a:schemeClr val="tx2"/>
                </a:solidFill>
              </a:rPr>
              <a:t>з навчальної дисципліни</a:t>
            </a:r>
            <a:endParaRPr lang="ru-RU" dirty="0">
              <a:solidFill>
                <a:schemeClr val="tx2"/>
              </a:solidFill>
            </a:endParaRPr>
          </a:p>
          <a:p>
            <a:pPr algn="ctr"/>
            <a:r>
              <a:rPr lang="uk-UA" sz="2800" b="1" dirty="0" smtClean="0">
                <a:solidFill>
                  <a:srgbClr val="7030A0"/>
                </a:solidFill>
              </a:rPr>
              <a:t>«СУДОВІ ТА ПРАВООХОРОННІ ОРГАНИ  УКРАЇНИ»</a:t>
            </a:r>
          </a:p>
          <a:p>
            <a:pPr marL="0" indent="0" algn="ctr">
              <a:buNone/>
            </a:pPr>
            <a:r>
              <a:rPr lang="uk-UA" b="1" dirty="0" smtClean="0">
                <a:solidFill>
                  <a:srgbClr val="C00000"/>
                </a:solidFill>
              </a:rPr>
              <a:t>Тема № </a:t>
            </a:r>
            <a:r>
              <a:rPr lang="uk-UA" sz="3200" b="1" dirty="0" smtClean="0">
                <a:solidFill>
                  <a:srgbClr val="C00000"/>
                </a:solidFill>
              </a:rPr>
              <a:t>1.</a:t>
            </a:r>
          </a:p>
          <a:p>
            <a:pPr marL="0" indent="0" algn="ctr">
              <a:buNone/>
            </a:pPr>
            <a:r>
              <a:rPr lang="uk-UA" sz="3300" b="1" dirty="0" smtClean="0">
                <a:solidFill>
                  <a:srgbClr val="0070C0"/>
                </a:solidFill>
              </a:rPr>
              <a:t>Предмет</a:t>
            </a:r>
            <a:r>
              <a:rPr lang="uk-UA" sz="3300" b="1" dirty="0">
                <a:solidFill>
                  <a:srgbClr val="0070C0"/>
                </a:solidFill>
              </a:rPr>
              <a:t>, система та основні поняття навчальної дисципліни «Судові та правоохоронні органи України» </a:t>
            </a:r>
            <a:endParaRPr lang="ru-RU" sz="3300" dirty="0">
              <a:solidFill>
                <a:srgbClr val="0070C0"/>
              </a:solidFill>
            </a:endParaRPr>
          </a:p>
          <a:p>
            <a:pPr marL="0" indent="0" algn="ctr">
              <a:buNone/>
            </a:pPr>
            <a:endParaRPr lang="ru-RU" dirty="0">
              <a:solidFill>
                <a:srgbClr val="002060"/>
              </a:solidFill>
            </a:endParaRPr>
          </a:p>
          <a:p>
            <a:pPr marL="0" indent="0">
              <a:buNone/>
            </a:pPr>
            <a:r>
              <a:rPr lang="uk-UA" b="1" dirty="0"/>
              <a:t> </a:t>
            </a:r>
            <a:endParaRPr lang="uk-UA" sz="1800" b="1" dirty="0" smtClean="0"/>
          </a:p>
          <a:p>
            <a:pPr marL="0" indent="0" algn="ctr">
              <a:lnSpc>
                <a:spcPct val="110000"/>
              </a:lnSpc>
              <a:spcBef>
                <a:spcPts val="0"/>
              </a:spcBef>
              <a:buNone/>
            </a:pPr>
            <a:endParaRPr lang="uk-UA" b="1" dirty="0">
              <a:solidFill>
                <a:srgbClr val="7030A0"/>
              </a:solidFill>
            </a:endParaRPr>
          </a:p>
          <a:p>
            <a:pPr marL="0" indent="0" algn="ctr">
              <a:lnSpc>
                <a:spcPct val="110000"/>
              </a:lnSpc>
              <a:spcBef>
                <a:spcPts val="0"/>
              </a:spcBef>
              <a:buNone/>
            </a:pPr>
            <a:r>
              <a:rPr lang="uk-UA" b="1" dirty="0" smtClean="0">
                <a:solidFill>
                  <a:srgbClr val="7030A0"/>
                </a:solidFill>
              </a:rPr>
              <a:t>Київ -2021</a:t>
            </a:r>
            <a:endParaRPr lang="uk-UA" b="1" dirty="0">
              <a:solidFill>
                <a:srgbClr val="7030A0"/>
              </a:solidFill>
            </a:endParaRPr>
          </a:p>
          <a:p>
            <a:pPr algn="ctr"/>
            <a:endParaRPr lang="ru-RU" dirty="0" smtClean="0"/>
          </a:p>
          <a:p>
            <a:pPr algn="ctr"/>
            <a:endParaRPr lang="ru-RU" dirty="0"/>
          </a:p>
        </p:txBody>
      </p:sp>
      <p:pic>
        <p:nvPicPr>
          <p:cNvPr id="5" name="Picture 4" descr="ANd9GcQNSqqoV6uLZvkpdeKMu_U9E4R_X8heoj9weV-GVyz5wZNSSMn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63131"/>
            <a:ext cx="1022939"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ger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785437"/>
            <a:ext cx="1214525" cy="987321"/>
          </a:xfrm>
          <a:prstGeom prst="rect">
            <a:avLst/>
          </a:prstGeom>
          <a:solidFill>
            <a:srgbClr val="FFFFFF"/>
          </a:solidFill>
          <a:ln w="9525">
            <a:solidFill>
              <a:srgbClr val="000000"/>
            </a:solidFill>
            <a:miter lim="800000"/>
            <a:headEnd/>
            <a:tailEnd/>
          </a:ln>
          <a:effectLst>
            <a:outerShdw dist="107763" dir="13500000" algn="ctr" rotWithShape="0">
              <a:srgbClr val="FFFF00">
                <a:alpha val="50000"/>
              </a:srgbClr>
            </a:out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4" end="4"/>
                                            </p:txEl>
                                          </p:spTgt>
                                        </p:tgtEl>
                                      </p:cBhvr>
                                    </p:animEffect>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par>
                          <p:cTn id="16" fill="hold">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par>
                          <p:cTn id="22" fill="hold">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26"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5" end="5"/>
                                            </p:txEl>
                                          </p:spTgt>
                                        </p:tgtEl>
                                      </p:cBhvr>
                                    </p:animEffect>
                                  </p:childTnLst>
                                </p:cTn>
                              </p:par>
                            </p:childTnLst>
                          </p:cTn>
                        </p:par>
                        <p:par>
                          <p:cTn id="28" fill="hold">
                            <p:stCondLst>
                              <p:cond delay="4000"/>
                            </p:stCondLst>
                            <p:childTnLst>
                              <p:par>
                                <p:cTn id="29" presetID="50" presetClass="entr" presetSubtype="0" decel="10000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1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32"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6" end="6"/>
                                            </p:txEl>
                                          </p:spTgt>
                                        </p:tgtEl>
                                      </p:cBhvr>
                                    </p:animEffect>
                                  </p:childTnLst>
                                </p:cTn>
                              </p:par>
                            </p:childTnLst>
                          </p:cTn>
                        </p:par>
                        <p:par>
                          <p:cTn id="34" fill="hold">
                            <p:stCondLst>
                              <p:cond delay="5000"/>
                            </p:stCondLst>
                            <p:childTnLst>
                              <p:par>
                                <p:cTn id="35" presetID="50" presetClass="entr" presetSubtype="0" decel="100000"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p:cTn id="37" dur="1000" fill="hold"/>
                                        <p:tgtEl>
                                          <p:spTgt spid="3">
                                            <p:txEl>
                                              <p:pRg st="7" end="7"/>
                                            </p:txEl>
                                          </p:spTgt>
                                        </p:tgtEl>
                                        <p:attrNameLst>
                                          <p:attrName>ppt_w</p:attrName>
                                        </p:attrNameLst>
                                      </p:cBhvr>
                                      <p:tavLst>
                                        <p:tav tm="0">
                                          <p:val>
                                            <p:strVal val="#ppt_w+.3"/>
                                          </p:val>
                                        </p:tav>
                                        <p:tav tm="100000">
                                          <p:val>
                                            <p:strVal val="#ppt_w"/>
                                          </p:val>
                                        </p:tav>
                                      </p:tavLst>
                                    </p:anim>
                                    <p:anim calcmode="lin" valueType="num">
                                      <p:cBhvr>
                                        <p:cTn id="38"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7" end="7"/>
                                            </p:txEl>
                                          </p:spTgt>
                                        </p:tgtEl>
                                      </p:cBhvr>
                                    </p:animEffect>
                                  </p:childTnLst>
                                </p:cTn>
                              </p:par>
                            </p:childTnLst>
                          </p:cTn>
                        </p:par>
                        <p:par>
                          <p:cTn id="40" fill="hold">
                            <p:stCondLst>
                              <p:cond delay="6000"/>
                            </p:stCondLst>
                            <p:childTnLst>
                              <p:par>
                                <p:cTn id="41" presetID="50" presetClass="entr" presetSubtype="0" decel="100000" fill="hold"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p:cTn id="43" dur="1000" fill="hold"/>
                                        <p:tgtEl>
                                          <p:spTgt spid="3">
                                            <p:txEl>
                                              <p:pRg st="8" end="8"/>
                                            </p:txEl>
                                          </p:spTgt>
                                        </p:tgtEl>
                                        <p:attrNameLst>
                                          <p:attrName>ppt_w</p:attrName>
                                        </p:attrNameLst>
                                      </p:cBhvr>
                                      <p:tavLst>
                                        <p:tav tm="0">
                                          <p:val>
                                            <p:strVal val="#ppt_w+.3"/>
                                          </p:val>
                                        </p:tav>
                                        <p:tav tm="100000">
                                          <p:val>
                                            <p:strVal val="#ppt_w"/>
                                          </p:val>
                                        </p:tav>
                                      </p:tavLst>
                                    </p:anim>
                                    <p:anim calcmode="lin" valueType="num">
                                      <p:cBhvr>
                                        <p:cTn id="44"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45" dur="1000"/>
                                        <p:tgtEl>
                                          <p:spTgt spid="3">
                                            <p:txEl>
                                              <p:pRg st="8" end="8"/>
                                            </p:txEl>
                                          </p:spTgt>
                                        </p:tgtEl>
                                      </p:cBhvr>
                                    </p:animEffect>
                                  </p:childTnLst>
                                </p:cTn>
                              </p:par>
                            </p:childTnLst>
                          </p:cTn>
                        </p:par>
                        <p:par>
                          <p:cTn id="46" fill="hold">
                            <p:stCondLst>
                              <p:cond delay="7000"/>
                            </p:stCondLst>
                            <p:childTnLst>
                              <p:par>
                                <p:cTn id="47" presetID="50" presetClass="entr" presetSubtype="0" decel="100000" fill="hold" nodeType="after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p:cTn id="49" dur="1000" fill="hold"/>
                                        <p:tgtEl>
                                          <p:spTgt spid="3">
                                            <p:txEl>
                                              <p:pRg st="10" end="10"/>
                                            </p:txEl>
                                          </p:spTgt>
                                        </p:tgtEl>
                                        <p:attrNameLst>
                                          <p:attrName>ppt_w</p:attrName>
                                        </p:attrNameLst>
                                      </p:cBhvr>
                                      <p:tavLst>
                                        <p:tav tm="0">
                                          <p:val>
                                            <p:strVal val="#ppt_w+.3"/>
                                          </p:val>
                                        </p:tav>
                                        <p:tav tm="100000">
                                          <p:val>
                                            <p:strVal val="#ppt_w"/>
                                          </p:val>
                                        </p:tav>
                                      </p:tavLst>
                                    </p:anim>
                                    <p:anim calcmode="lin" valueType="num">
                                      <p:cBhvr>
                                        <p:cTn id="50" dur="1000" fill="hold"/>
                                        <p:tgtEl>
                                          <p:spTgt spid="3">
                                            <p:txEl>
                                              <p:pRg st="10" end="10"/>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10" end="10"/>
                                            </p:txEl>
                                          </p:spTgt>
                                        </p:tgtEl>
                                      </p:cBhvr>
                                    </p:animEffect>
                                  </p:childTnLst>
                                </p:cTn>
                              </p:par>
                            </p:childTnLst>
                          </p:cTn>
                        </p:par>
                        <p:par>
                          <p:cTn id="52" fill="hold">
                            <p:stCondLst>
                              <p:cond delay="8000"/>
                            </p:stCondLst>
                            <p:childTnLst>
                              <p:par>
                                <p:cTn id="53" presetID="50" presetClass="entr" presetSubtype="0" decel="100000" fill="hold" nodeType="after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p:cTn id="55" dur="1000" fill="hold"/>
                                        <p:tgtEl>
                                          <p:spTgt spid="3">
                                            <p:txEl>
                                              <p:pRg st="12" end="12"/>
                                            </p:txEl>
                                          </p:spTgt>
                                        </p:tgtEl>
                                        <p:attrNameLst>
                                          <p:attrName>ppt_w</p:attrName>
                                        </p:attrNameLst>
                                      </p:cBhvr>
                                      <p:tavLst>
                                        <p:tav tm="0">
                                          <p:val>
                                            <p:strVal val="#ppt_w+.3"/>
                                          </p:val>
                                        </p:tav>
                                        <p:tav tm="100000">
                                          <p:val>
                                            <p:strVal val="#ppt_w"/>
                                          </p:val>
                                        </p:tav>
                                      </p:tavLst>
                                    </p:anim>
                                    <p:anim calcmode="lin" valueType="num">
                                      <p:cBhvr>
                                        <p:cTn id="56" dur="1000" fill="hold"/>
                                        <p:tgtEl>
                                          <p:spTgt spid="3">
                                            <p:txEl>
                                              <p:pRg st="12" end="12"/>
                                            </p:txEl>
                                          </p:spTgt>
                                        </p:tgtEl>
                                        <p:attrNameLst>
                                          <p:attrName>ppt_h</p:attrName>
                                        </p:attrNameLst>
                                      </p:cBhvr>
                                      <p:tavLst>
                                        <p:tav tm="0">
                                          <p:val>
                                            <p:strVal val="#ppt_h"/>
                                          </p:val>
                                        </p:tav>
                                        <p:tav tm="100000">
                                          <p:val>
                                            <p:strVal val="#ppt_h"/>
                                          </p:val>
                                        </p:tav>
                                      </p:tavLst>
                                    </p:anim>
                                    <p:animEffect transition="in" filter="fade">
                                      <p:cBhvr>
                                        <p:cTn id="57" dur="1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Прямая соединительная линия 1"/>
          <p:cNvCxnSpPr/>
          <p:nvPr/>
        </p:nvCxnSpPr>
        <p:spPr>
          <a:xfrm rot="5400000">
            <a:off x="678657" y="2035969"/>
            <a:ext cx="13573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Прямая со стрелкой 4"/>
          <p:cNvCxnSpPr/>
          <p:nvPr/>
        </p:nvCxnSpPr>
        <p:spPr>
          <a:xfrm>
            <a:off x="1419500" y="2403800"/>
            <a:ext cx="928687" cy="1587"/>
          </a:xfrm>
          <a:prstGeom prst="straightConnector1">
            <a:avLst/>
          </a:prstGeom>
          <a:ln w="38100" cmpd="tri">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a:off x="1419190" y="3668761"/>
            <a:ext cx="928687" cy="1587"/>
          </a:xfrm>
          <a:prstGeom prst="straightConnector1">
            <a:avLst/>
          </a:prstGeom>
          <a:ln w="38100" cmpd="tri">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1357313" y="4643438"/>
            <a:ext cx="857250" cy="1587"/>
          </a:xfrm>
          <a:prstGeom prst="straightConnector1">
            <a:avLst/>
          </a:prstGeom>
          <a:ln w="38100" cmpd="tri">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1357313" y="5500688"/>
            <a:ext cx="857250" cy="1587"/>
          </a:xfrm>
          <a:prstGeom prst="straightConnector1">
            <a:avLst/>
          </a:prstGeom>
          <a:ln w="38100" cmpd="tri">
            <a:tailEnd type="arrow"/>
          </a:ln>
        </p:spPr>
        <p:style>
          <a:lnRef idx="1">
            <a:schemeClr val="accent1"/>
          </a:lnRef>
          <a:fillRef idx="0">
            <a:schemeClr val="accent1"/>
          </a:fillRef>
          <a:effectRef idx="0">
            <a:schemeClr val="accent1"/>
          </a:effectRef>
          <a:fontRef idx="minor">
            <a:schemeClr val="tx1"/>
          </a:fontRef>
        </p:style>
      </p:cxnSp>
      <p:graphicFrame>
        <p:nvGraphicFramePr>
          <p:cNvPr id="11" name="Схема 10"/>
          <p:cNvGraphicFramePr/>
          <p:nvPr>
            <p:extLst>
              <p:ext uri="{D42A27DB-BD31-4B8C-83A1-F6EECF244321}">
                <p14:modId xmlns:p14="http://schemas.microsoft.com/office/powerpoint/2010/main" val="2542228324"/>
              </p:ext>
            </p:extLst>
          </p:nvPr>
        </p:nvGraphicFramePr>
        <p:xfrm>
          <a:off x="2460836" y="2021446"/>
          <a:ext cx="5357850" cy="85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Схема 11"/>
          <p:cNvGraphicFramePr/>
          <p:nvPr>
            <p:extLst>
              <p:ext uri="{D42A27DB-BD31-4B8C-83A1-F6EECF244321}">
                <p14:modId xmlns:p14="http://schemas.microsoft.com/office/powerpoint/2010/main" val="2651576827"/>
              </p:ext>
            </p:extLst>
          </p:nvPr>
        </p:nvGraphicFramePr>
        <p:xfrm>
          <a:off x="2512023" y="3021578"/>
          <a:ext cx="5278926" cy="12646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3" name="Схема 12"/>
          <p:cNvGraphicFramePr/>
          <p:nvPr>
            <p:extLst>
              <p:ext uri="{D42A27DB-BD31-4B8C-83A1-F6EECF244321}">
                <p14:modId xmlns:p14="http://schemas.microsoft.com/office/powerpoint/2010/main" val="3596296474"/>
              </p:ext>
            </p:extLst>
          </p:nvPr>
        </p:nvGraphicFramePr>
        <p:xfrm>
          <a:off x="2500298" y="4429132"/>
          <a:ext cx="5286412" cy="57150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4" name="Прямоугольник 13"/>
          <p:cNvSpPr/>
          <p:nvPr/>
        </p:nvSpPr>
        <p:spPr>
          <a:xfrm>
            <a:off x="1357306" y="1476718"/>
            <a:ext cx="45719" cy="4023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graphicFrame>
        <p:nvGraphicFramePr>
          <p:cNvPr id="15" name="Схема 14"/>
          <p:cNvGraphicFramePr/>
          <p:nvPr>
            <p:extLst>
              <p:ext uri="{D42A27DB-BD31-4B8C-83A1-F6EECF244321}">
                <p14:modId xmlns:p14="http://schemas.microsoft.com/office/powerpoint/2010/main" val="2883270876"/>
              </p:ext>
            </p:extLst>
          </p:nvPr>
        </p:nvGraphicFramePr>
        <p:xfrm>
          <a:off x="2500298" y="5143512"/>
          <a:ext cx="5278926" cy="64292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2177089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052736"/>
            <a:ext cx="8712968" cy="3474720"/>
          </a:xfrm>
        </p:spPr>
        <p:txBody>
          <a:bodyPr>
            <a:normAutofit/>
          </a:bodyPr>
          <a:lstStyle/>
          <a:p>
            <a:pPr algn="ctr"/>
            <a:endParaRPr lang="en-US" b="1" dirty="0" smtClean="0"/>
          </a:p>
          <a:p>
            <a:pPr algn="ctr"/>
            <a:r>
              <a:rPr lang="uk-UA" sz="2800" b="1" dirty="0" smtClean="0">
                <a:solidFill>
                  <a:srgbClr val="FF0000"/>
                </a:solidFill>
              </a:rPr>
              <a:t>Питання 2. </a:t>
            </a:r>
          </a:p>
          <a:p>
            <a:pPr algn="ctr"/>
            <a:r>
              <a:rPr lang="ru-RU" sz="3600" b="1" dirty="0" smtClean="0">
                <a:solidFill>
                  <a:srgbClr val="002060"/>
                </a:solidFill>
              </a:rPr>
              <a:t> </a:t>
            </a:r>
            <a:r>
              <a:rPr lang="uk-UA" sz="3600" b="1" dirty="0">
                <a:solidFill>
                  <a:srgbClr val="7030A0"/>
                </a:solidFill>
              </a:rPr>
              <a:t> Юридичне </a:t>
            </a:r>
            <a:r>
              <a:rPr lang="uk-UA" sz="3600" b="1" dirty="0" smtClean="0">
                <a:solidFill>
                  <a:srgbClr val="7030A0"/>
                </a:solidFill>
              </a:rPr>
              <a:t>визначення правоохоронної</a:t>
            </a:r>
            <a:r>
              <a:rPr lang="uk-UA" sz="3600" b="1" dirty="0">
                <a:solidFill>
                  <a:srgbClr val="7030A0"/>
                </a:solidFill>
              </a:rPr>
              <a:t>, судової та правозахисної діяльності</a:t>
            </a:r>
            <a:endParaRPr lang="ru-RU" sz="3600" dirty="0">
              <a:solidFill>
                <a:srgbClr val="7030A0"/>
              </a:solidFill>
            </a:endParaRPr>
          </a:p>
          <a:p>
            <a:pPr algn="ctr"/>
            <a:endParaRPr lang="ru-RU" sz="2800" b="1" dirty="0">
              <a:solidFill>
                <a:srgbClr val="002060"/>
              </a:solidFill>
            </a:endParaRPr>
          </a:p>
          <a:p>
            <a:pPr algn="ctr"/>
            <a:endParaRPr lang="ru-RU" sz="2800" dirty="0"/>
          </a:p>
          <a:p>
            <a:pPr algn="ctr"/>
            <a:endParaRPr lang="ru-RU" dirty="0"/>
          </a:p>
        </p:txBody>
      </p:sp>
    </p:spTree>
    <p:extLst>
      <p:ext uri="{BB962C8B-B14F-4D97-AF65-F5344CB8AC3E}">
        <p14:creationId xmlns:p14="http://schemas.microsoft.com/office/powerpoint/2010/main" val="1569286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332656"/>
            <a:ext cx="8208912" cy="4497680"/>
          </a:xfrm>
        </p:spPr>
        <p:txBody>
          <a:bodyPr>
            <a:noAutofit/>
          </a:bodyPr>
          <a:lstStyle/>
          <a:p>
            <a:pPr marL="0" indent="715963" algn="just"/>
            <a:r>
              <a:rPr lang="uk-UA" b="1" i="1" dirty="0" smtClean="0">
                <a:solidFill>
                  <a:srgbClr val="7030A0"/>
                </a:solidFill>
              </a:rPr>
              <a:t>Юридична </a:t>
            </a:r>
            <a:r>
              <a:rPr lang="uk-UA" b="1" i="1" dirty="0">
                <a:solidFill>
                  <a:srgbClr val="7030A0"/>
                </a:solidFill>
              </a:rPr>
              <a:t>діяльність</a:t>
            </a:r>
            <a:r>
              <a:rPr lang="uk-UA" i="1" dirty="0">
                <a:solidFill>
                  <a:srgbClr val="7030A0"/>
                </a:solidFill>
              </a:rPr>
              <a:t> </a:t>
            </a:r>
            <a:r>
              <a:rPr lang="uk-UA" i="1" dirty="0" smtClean="0">
                <a:solidFill>
                  <a:srgbClr val="7030A0"/>
                </a:solidFill>
              </a:rPr>
              <a:t>—</a:t>
            </a:r>
            <a:r>
              <a:rPr lang="uk-UA" b="1" i="1" dirty="0" smtClean="0"/>
              <a:t> </a:t>
            </a:r>
            <a:r>
              <a:rPr lang="uk-UA" i="1" dirty="0">
                <a:solidFill>
                  <a:srgbClr val="0070C0"/>
                </a:solidFill>
              </a:rPr>
              <a:t>це різновид соціальної діяльності, що здійснюється у сфері права юристами на професійній основі з метою отримання правового результату, задоволення потреб та інтересів соціальних суб’єктів відповідно до вимог </a:t>
            </a:r>
            <a:r>
              <a:rPr lang="uk-UA" i="1" dirty="0" smtClean="0">
                <a:solidFill>
                  <a:srgbClr val="0070C0"/>
                </a:solidFill>
              </a:rPr>
              <a:t>прав</a:t>
            </a:r>
            <a:r>
              <a:rPr lang="uk-UA" dirty="0" smtClean="0">
                <a:solidFill>
                  <a:srgbClr val="0070C0"/>
                </a:solidFill>
              </a:rPr>
              <a:t>а</a:t>
            </a:r>
            <a:r>
              <a:rPr lang="uk-UA" i="1" dirty="0" smtClean="0">
                <a:solidFill>
                  <a:srgbClr val="0070C0"/>
                </a:solidFill>
              </a:rPr>
              <a:t>. </a:t>
            </a:r>
          </a:p>
          <a:p>
            <a:pPr marL="0" indent="715963" algn="just"/>
            <a:r>
              <a:rPr lang="uk-UA" dirty="0" smtClean="0">
                <a:solidFill>
                  <a:srgbClr val="7030A0"/>
                </a:solidFill>
              </a:rPr>
              <a:t>Їй </a:t>
            </a:r>
            <a:r>
              <a:rPr lang="uk-UA" dirty="0">
                <a:solidFill>
                  <a:srgbClr val="7030A0"/>
                </a:solidFill>
              </a:rPr>
              <a:t>притаманні основні риси, характерні для будь-якої соціальної діяльності: </a:t>
            </a:r>
            <a:r>
              <a:rPr lang="uk-UA" i="1" dirty="0">
                <a:solidFill>
                  <a:srgbClr val="0070C0"/>
                </a:solidFill>
              </a:rPr>
              <a:t>предметність, доцільність</a:t>
            </a:r>
            <a:r>
              <a:rPr lang="uk-UA" i="1" dirty="0">
                <a:solidFill>
                  <a:srgbClr val="7030A0"/>
                </a:solidFill>
              </a:rPr>
              <a:t> </a:t>
            </a:r>
            <a:r>
              <a:rPr lang="uk-UA" dirty="0">
                <a:solidFill>
                  <a:srgbClr val="7030A0"/>
                </a:solidFill>
              </a:rPr>
              <a:t>тощо</a:t>
            </a:r>
            <a:r>
              <a:rPr lang="uk-UA" i="1" dirty="0">
                <a:solidFill>
                  <a:srgbClr val="7030A0"/>
                </a:solidFill>
              </a:rPr>
              <a:t>. </a:t>
            </a:r>
            <a:endParaRPr lang="ru-RU" b="1" dirty="0">
              <a:solidFill>
                <a:srgbClr val="7030A0"/>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rcRect t="240" b="240"/>
          <a:stretch>
            <a:fillRect/>
          </a:stretch>
        </p:blipFill>
        <p:spPr>
          <a:xfrm>
            <a:off x="5148064" y="4437112"/>
            <a:ext cx="2847286" cy="17272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4443388"/>
            <a:ext cx="1603534" cy="1943224"/>
          </a:xfrm>
          <a:prstGeom prst="rect">
            <a:avLst/>
          </a:prstGeom>
          <a:ln>
            <a:noFill/>
          </a:ln>
          <a:effectLst>
            <a:softEdge rad="112500"/>
          </a:effectLst>
        </p:spPr>
      </p:pic>
      <p:pic>
        <p:nvPicPr>
          <p:cNvPr id="6" name="Объект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4585241"/>
            <a:ext cx="1161545" cy="18013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68906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764704"/>
            <a:ext cx="8280920" cy="3046988"/>
          </a:xfrm>
          <a:prstGeom prst="rect">
            <a:avLst/>
          </a:prstGeom>
        </p:spPr>
        <p:txBody>
          <a:bodyPr wrap="square">
            <a:spAutoFit/>
          </a:bodyPr>
          <a:lstStyle/>
          <a:p>
            <a:pPr algn="ctr"/>
            <a:r>
              <a:rPr lang="uk-UA" sz="3200" b="1" i="1" dirty="0">
                <a:solidFill>
                  <a:srgbClr val="002060"/>
                </a:solidFill>
              </a:rPr>
              <a:t>За суб’єктами розрізняють такі види юридичної діяльності</a:t>
            </a:r>
            <a:r>
              <a:rPr lang="uk-UA" sz="3200" b="1" i="1" dirty="0" smtClean="0">
                <a:solidFill>
                  <a:srgbClr val="002060"/>
                </a:solidFill>
              </a:rPr>
              <a:t>:</a:t>
            </a:r>
          </a:p>
          <a:p>
            <a:pPr algn="ctr"/>
            <a:endParaRPr lang="ru-RU" sz="3200" dirty="0">
              <a:solidFill>
                <a:srgbClr val="002060"/>
              </a:solidFill>
            </a:endParaRPr>
          </a:p>
          <a:p>
            <a:pPr algn="ctr"/>
            <a:r>
              <a:rPr lang="uk-UA" sz="3200" b="1" i="1" dirty="0">
                <a:solidFill>
                  <a:srgbClr val="7030A0"/>
                </a:solidFill>
              </a:rPr>
              <a:t>1)</a:t>
            </a:r>
            <a:r>
              <a:rPr lang="uk-UA" sz="3200" i="1" dirty="0">
                <a:solidFill>
                  <a:srgbClr val="7030A0"/>
                </a:solidFill>
              </a:rPr>
              <a:t> правоохоронна діяльність;</a:t>
            </a:r>
            <a:endParaRPr lang="ru-RU" sz="3200" dirty="0">
              <a:solidFill>
                <a:srgbClr val="7030A0"/>
              </a:solidFill>
            </a:endParaRPr>
          </a:p>
          <a:p>
            <a:pPr algn="ctr"/>
            <a:r>
              <a:rPr lang="uk-UA" sz="3200" b="1" i="1" dirty="0">
                <a:solidFill>
                  <a:srgbClr val="7030A0"/>
                </a:solidFill>
              </a:rPr>
              <a:t>2</a:t>
            </a:r>
            <a:r>
              <a:rPr lang="uk-UA" sz="3200" b="1" i="1" dirty="0" smtClean="0">
                <a:solidFill>
                  <a:srgbClr val="7030A0"/>
                </a:solidFill>
              </a:rPr>
              <a:t>) </a:t>
            </a:r>
            <a:r>
              <a:rPr lang="uk-UA" sz="3200" i="1" dirty="0" smtClean="0">
                <a:solidFill>
                  <a:srgbClr val="7030A0"/>
                </a:solidFill>
              </a:rPr>
              <a:t>судова </a:t>
            </a:r>
            <a:r>
              <a:rPr lang="uk-UA" sz="3200" i="1" dirty="0">
                <a:solidFill>
                  <a:srgbClr val="7030A0"/>
                </a:solidFill>
              </a:rPr>
              <a:t>діяльність;</a:t>
            </a:r>
            <a:endParaRPr lang="ru-RU" sz="3200" dirty="0">
              <a:solidFill>
                <a:srgbClr val="7030A0"/>
              </a:solidFill>
            </a:endParaRPr>
          </a:p>
          <a:p>
            <a:pPr algn="ctr"/>
            <a:r>
              <a:rPr lang="uk-UA" sz="3200" b="1" i="1" dirty="0">
                <a:solidFill>
                  <a:srgbClr val="7030A0"/>
                </a:solidFill>
              </a:rPr>
              <a:t>3)</a:t>
            </a:r>
            <a:r>
              <a:rPr lang="uk-UA" sz="3200" i="1" dirty="0">
                <a:solidFill>
                  <a:srgbClr val="7030A0"/>
                </a:solidFill>
              </a:rPr>
              <a:t> правозахисна діяльність. </a:t>
            </a:r>
            <a:r>
              <a:rPr lang="uk-UA" sz="3200" dirty="0" smtClean="0">
                <a:solidFill>
                  <a:srgbClr val="7030A0"/>
                </a:solidFill>
              </a:rPr>
              <a:t> </a:t>
            </a:r>
            <a:endParaRPr lang="ru-RU" sz="3200" dirty="0">
              <a:solidFill>
                <a:srgbClr val="7030A0"/>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rcRect t="240" b="240"/>
          <a:stretch>
            <a:fillRect/>
          </a:stretch>
        </p:blipFill>
        <p:spPr>
          <a:xfrm>
            <a:off x="2699792" y="4385906"/>
            <a:ext cx="2847286" cy="206743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rcRect l="27135" r="27135"/>
          <a:stretch>
            <a:fillRect/>
          </a:stretch>
        </p:blipFill>
        <p:spPr>
          <a:xfrm>
            <a:off x="382621" y="4437112"/>
            <a:ext cx="1915239" cy="2016224"/>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rcRect l="25772" r="25772"/>
          <a:stretch>
            <a:fillRect/>
          </a:stretch>
        </p:blipFill>
        <p:spPr>
          <a:xfrm>
            <a:off x="6732240" y="4305249"/>
            <a:ext cx="1645936" cy="2148087"/>
          </a:xfrm>
          <a:prstGeom prst="rect">
            <a:avLst/>
          </a:prstGeom>
        </p:spPr>
      </p:pic>
    </p:spTree>
    <p:extLst>
      <p:ext uri="{BB962C8B-B14F-4D97-AF65-F5344CB8AC3E}">
        <p14:creationId xmlns:p14="http://schemas.microsoft.com/office/powerpoint/2010/main" val="1477671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84976" cy="6678751"/>
          </a:xfrm>
          <a:prstGeom prst="rect">
            <a:avLst/>
          </a:prstGeom>
        </p:spPr>
        <p:txBody>
          <a:bodyPr wrap="square">
            <a:spAutoFit/>
          </a:bodyPr>
          <a:lstStyle/>
          <a:p>
            <a:pPr indent="357188" algn="just"/>
            <a:r>
              <a:rPr lang="uk-UA" sz="3600" b="1" dirty="0" smtClean="0">
                <a:solidFill>
                  <a:srgbClr val="7030A0"/>
                </a:solidFill>
              </a:rPr>
              <a:t>Ознаки правоохоронної діяльності</a:t>
            </a:r>
          </a:p>
          <a:p>
            <a:pPr indent="357188" algn="just"/>
            <a:endParaRPr lang="uk-UA" sz="2800" b="1" dirty="0" smtClean="0">
              <a:solidFill>
                <a:srgbClr val="7030A0"/>
              </a:solidFill>
            </a:endParaRPr>
          </a:p>
          <a:p>
            <a:pPr algn="just"/>
            <a:r>
              <a:rPr lang="ru-RU" sz="2800" b="1" dirty="0" smtClean="0">
                <a:solidFill>
                  <a:srgbClr val="7030A0"/>
                </a:solidFill>
              </a:rPr>
              <a:t>1) </a:t>
            </a:r>
            <a:r>
              <a:rPr lang="uk-UA" sz="2800" b="1" i="1" dirty="0">
                <a:solidFill>
                  <a:srgbClr val="0070C0"/>
                </a:solidFill>
              </a:rPr>
              <a:t>п</a:t>
            </a:r>
            <a:r>
              <a:rPr lang="uk-UA" sz="2800" b="1" i="1" dirty="0" smtClean="0">
                <a:solidFill>
                  <a:srgbClr val="0070C0"/>
                </a:solidFill>
              </a:rPr>
              <a:t>равоохоронна діяльність </a:t>
            </a:r>
            <a:r>
              <a:rPr lang="ru-RU" sz="2800" dirty="0" smtClean="0">
                <a:solidFill>
                  <a:srgbClr val="0070C0"/>
                </a:solidFill>
              </a:rPr>
              <a:t>має </a:t>
            </a:r>
            <a:r>
              <a:rPr lang="ru-RU" sz="2800" b="1" i="1" dirty="0">
                <a:solidFill>
                  <a:srgbClr val="0070C0"/>
                </a:solidFill>
              </a:rPr>
              <a:t>владний характер</a:t>
            </a:r>
            <a:r>
              <a:rPr lang="ru-RU" sz="2800" dirty="0">
                <a:solidFill>
                  <a:srgbClr val="0070C0"/>
                </a:solidFill>
              </a:rPr>
              <a:t>, який полягає у захисті певних суспільних відносин уповноваженими </a:t>
            </a:r>
            <a:r>
              <a:rPr lang="ru-RU" sz="2800" dirty="0" smtClean="0">
                <a:solidFill>
                  <a:srgbClr val="0070C0"/>
                </a:solidFill>
              </a:rPr>
              <a:t>органами;</a:t>
            </a:r>
          </a:p>
          <a:p>
            <a:pPr algn="just"/>
            <a:r>
              <a:rPr lang="ru-RU" sz="2800" b="1" dirty="0" smtClean="0">
                <a:solidFill>
                  <a:srgbClr val="7030A0"/>
                </a:solidFill>
              </a:rPr>
              <a:t>2) </a:t>
            </a:r>
            <a:r>
              <a:rPr lang="uk-UA" sz="2800" i="1" dirty="0" smtClean="0">
                <a:solidFill>
                  <a:srgbClr val="0070C0"/>
                </a:solidFill>
              </a:rPr>
              <a:t>правоохоронна </a:t>
            </a:r>
            <a:r>
              <a:rPr lang="uk-UA" sz="2800" i="1" dirty="0">
                <a:solidFill>
                  <a:srgbClr val="0070C0"/>
                </a:solidFill>
              </a:rPr>
              <a:t>діяльність </a:t>
            </a:r>
            <a:r>
              <a:rPr lang="ru-RU" sz="2800" dirty="0" smtClean="0">
                <a:solidFill>
                  <a:srgbClr val="0070C0"/>
                </a:solidFill>
              </a:rPr>
              <a:t>має </a:t>
            </a:r>
            <a:r>
              <a:rPr lang="ru-RU" sz="2800" b="1" i="1" dirty="0">
                <a:solidFill>
                  <a:srgbClr val="0070C0"/>
                </a:solidFill>
              </a:rPr>
              <a:t>правозастосовчий характер рішень, що </a:t>
            </a:r>
            <a:r>
              <a:rPr lang="ru-RU" sz="2800" b="1" i="1" dirty="0" smtClean="0">
                <a:solidFill>
                  <a:srgbClr val="0070C0"/>
                </a:solidFill>
              </a:rPr>
              <a:t>приймаються</a:t>
            </a:r>
            <a:r>
              <a:rPr lang="ru-RU" sz="2800" b="1" i="1" dirty="0">
                <a:solidFill>
                  <a:srgbClr val="0070C0"/>
                </a:solidFill>
              </a:rPr>
              <a:t>;</a:t>
            </a:r>
            <a:r>
              <a:rPr lang="ru-RU" sz="2800" b="1" i="1" dirty="0" smtClean="0">
                <a:solidFill>
                  <a:srgbClr val="0070C0"/>
                </a:solidFill>
              </a:rPr>
              <a:t> </a:t>
            </a:r>
          </a:p>
          <a:p>
            <a:pPr algn="just"/>
            <a:r>
              <a:rPr lang="ru-RU" sz="2800" b="1" dirty="0" smtClean="0">
                <a:solidFill>
                  <a:srgbClr val="7030A0"/>
                </a:solidFill>
              </a:rPr>
              <a:t>3) </a:t>
            </a:r>
            <a:r>
              <a:rPr lang="uk-UA" sz="2800" i="1" dirty="0">
                <a:solidFill>
                  <a:srgbClr val="0070C0"/>
                </a:solidFill>
              </a:rPr>
              <a:t>правоохоронна діяльність </a:t>
            </a:r>
            <a:r>
              <a:rPr lang="ru-RU" sz="2800" dirty="0" smtClean="0">
                <a:solidFill>
                  <a:srgbClr val="0070C0"/>
                </a:solidFill>
              </a:rPr>
              <a:t>здійснюється </a:t>
            </a:r>
            <a:r>
              <a:rPr lang="ru-RU" sz="2800" dirty="0">
                <a:solidFill>
                  <a:srgbClr val="0070C0"/>
                </a:solidFill>
              </a:rPr>
              <a:t>не будь-яким способом, а </a:t>
            </a:r>
            <a:r>
              <a:rPr lang="ru-RU" sz="2800" b="1" i="1" dirty="0">
                <a:solidFill>
                  <a:srgbClr val="0070C0"/>
                </a:solidFill>
              </a:rPr>
              <a:t>лише із застосуванням юридичних заходів впливу до </a:t>
            </a:r>
            <a:r>
              <a:rPr lang="ru-RU" sz="2800" b="1" i="1" dirty="0" smtClean="0">
                <a:solidFill>
                  <a:srgbClr val="0070C0"/>
                </a:solidFill>
              </a:rPr>
              <a:t>правопорушників;</a:t>
            </a:r>
          </a:p>
          <a:p>
            <a:pPr algn="just"/>
            <a:r>
              <a:rPr lang="uk-UA" sz="2800" b="1" dirty="0" smtClean="0">
                <a:solidFill>
                  <a:srgbClr val="7030A0"/>
                </a:solidFill>
              </a:rPr>
              <a:t>4) </a:t>
            </a:r>
            <a:r>
              <a:rPr lang="uk-UA" sz="2800" dirty="0">
                <a:solidFill>
                  <a:srgbClr val="0070C0"/>
                </a:solidFill>
              </a:rPr>
              <a:t>з</a:t>
            </a:r>
            <a:r>
              <a:rPr lang="uk-UA" sz="2800" dirty="0" smtClean="0">
                <a:solidFill>
                  <a:srgbClr val="0070C0"/>
                </a:solidFill>
              </a:rPr>
              <a:t>начною </a:t>
            </a:r>
            <a:r>
              <a:rPr lang="uk-UA" sz="2800" dirty="0">
                <a:solidFill>
                  <a:srgbClr val="0070C0"/>
                </a:solidFill>
              </a:rPr>
              <a:t>ознакою правоохоронної діяльності являється те, що </a:t>
            </a:r>
            <a:r>
              <a:rPr lang="uk-UA" sz="2800" b="1" i="1" dirty="0">
                <a:solidFill>
                  <a:srgbClr val="0070C0"/>
                </a:solidFill>
              </a:rPr>
              <a:t>застосовувані в процесі її здійснення юридичні заходи впливу повинні суворо відповідати приписам </a:t>
            </a:r>
            <a:r>
              <a:rPr lang="uk-UA" sz="2800" b="1" i="1" dirty="0" smtClean="0">
                <a:solidFill>
                  <a:srgbClr val="0070C0"/>
                </a:solidFill>
              </a:rPr>
              <a:t>закону;</a:t>
            </a:r>
            <a:r>
              <a:rPr lang="uk-UA" sz="2800" b="1" dirty="0" smtClean="0">
                <a:solidFill>
                  <a:srgbClr val="0070C0"/>
                </a:solidFill>
              </a:rPr>
              <a:t> </a:t>
            </a:r>
          </a:p>
        </p:txBody>
      </p:sp>
    </p:spTree>
    <p:extLst>
      <p:ext uri="{BB962C8B-B14F-4D97-AF65-F5344CB8AC3E}">
        <p14:creationId xmlns:p14="http://schemas.microsoft.com/office/powerpoint/2010/main" val="3801600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84976" cy="3662541"/>
          </a:xfrm>
          <a:prstGeom prst="rect">
            <a:avLst/>
          </a:prstGeom>
        </p:spPr>
        <p:txBody>
          <a:bodyPr wrap="square">
            <a:spAutoFit/>
          </a:bodyPr>
          <a:lstStyle/>
          <a:p>
            <a:pPr indent="357188" algn="just"/>
            <a:r>
              <a:rPr lang="uk-UA" sz="3200" b="1" dirty="0" smtClean="0">
                <a:solidFill>
                  <a:srgbClr val="7030A0"/>
                </a:solidFill>
              </a:rPr>
              <a:t>Ознаки правоохоронної діяльності</a:t>
            </a:r>
          </a:p>
          <a:p>
            <a:pPr indent="357188" algn="just"/>
            <a:endParaRPr lang="uk-UA" sz="3200" b="1" dirty="0" smtClean="0">
              <a:solidFill>
                <a:srgbClr val="7030A0"/>
              </a:solidFill>
            </a:endParaRPr>
          </a:p>
          <a:p>
            <a:pPr algn="just"/>
            <a:r>
              <a:rPr lang="ru-RU" sz="2800" b="1" dirty="0" smtClean="0">
                <a:solidFill>
                  <a:srgbClr val="7030A0"/>
                </a:solidFill>
              </a:rPr>
              <a:t>5) </a:t>
            </a:r>
            <a:r>
              <a:rPr lang="uk-UA" sz="2800" dirty="0">
                <a:solidFill>
                  <a:srgbClr val="0070C0"/>
                </a:solidFill>
              </a:rPr>
              <a:t>х</a:t>
            </a:r>
            <a:r>
              <a:rPr lang="uk-UA" sz="2800" dirty="0" smtClean="0">
                <a:solidFill>
                  <a:srgbClr val="0070C0"/>
                </a:solidFill>
              </a:rPr>
              <a:t>арактерною </a:t>
            </a:r>
            <a:r>
              <a:rPr lang="uk-UA" sz="2800" dirty="0">
                <a:solidFill>
                  <a:srgbClr val="0070C0"/>
                </a:solidFill>
              </a:rPr>
              <a:t>ознакою правоохоронної діяльності </a:t>
            </a:r>
            <a:r>
              <a:rPr lang="uk-UA" sz="2800" i="1" dirty="0">
                <a:solidFill>
                  <a:srgbClr val="0070C0"/>
                </a:solidFill>
              </a:rPr>
              <a:t>є </a:t>
            </a:r>
            <a:r>
              <a:rPr lang="uk-UA" sz="2800" b="1" i="1" dirty="0">
                <a:solidFill>
                  <a:srgbClr val="0070C0"/>
                </a:solidFill>
              </a:rPr>
              <a:t>процедурна (процесуальна) </a:t>
            </a:r>
            <a:r>
              <a:rPr lang="uk-UA" sz="2800" b="1" i="1" dirty="0" smtClean="0">
                <a:solidFill>
                  <a:srgbClr val="0070C0"/>
                </a:solidFill>
              </a:rPr>
              <a:t>ознака; </a:t>
            </a:r>
          </a:p>
          <a:p>
            <a:pPr algn="just"/>
            <a:endParaRPr lang="uk-UA" sz="2800" b="1" i="1" dirty="0" smtClean="0">
              <a:solidFill>
                <a:srgbClr val="0070C0"/>
              </a:solidFill>
            </a:endParaRPr>
          </a:p>
          <a:p>
            <a:pPr algn="just"/>
            <a:r>
              <a:rPr lang="uk-UA" sz="2800" b="1" dirty="0" smtClean="0">
                <a:solidFill>
                  <a:srgbClr val="7030A0"/>
                </a:solidFill>
              </a:rPr>
              <a:t>6) </a:t>
            </a:r>
            <a:r>
              <a:rPr lang="uk-UA" sz="2800" b="1" dirty="0">
                <a:solidFill>
                  <a:srgbClr val="0070C0"/>
                </a:solidFill>
              </a:rPr>
              <a:t> </a:t>
            </a:r>
            <a:r>
              <a:rPr lang="uk-UA" sz="2800" dirty="0" smtClean="0">
                <a:solidFill>
                  <a:srgbClr val="0070C0"/>
                </a:solidFill>
              </a:rPr>
              <a:t>істотною визнається </a:t>
            </a:r>
            <a:r>
              <a:rPr lang="uk-UA" sz="2800" b="1" i="1" dirty="0">
                <a:solidFill>
                  <a:srgbClr val="0070C0"/>
                </a:solidFill>
              </a:rPr>
              <a:t>статусна (професійна) ознака особи, яка є уповноваженим державою суб’єктом такої діяльності.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rcRect l="32528" r="32528"/>
          <a:stretch>
            <a:fillRect/>
          </a:stretch>
        </p:blipFill>
        <p:spPr>
          <a:xfrm>
            <a:off x="3635896" y="4293096"/>
            <a:ext cx="1584176" cy="2160101"/>
          </a:xfrm>
          <a:prstGeom prst="rect">
            <a:avLst/>
          </a:prstGeom>
        </p:spPr>
      </p:pic>
    </p:spTree>
    <p:extLst>
      <p:ext uri="{BB962C8B-B14F-4D97-AF65-F5344CB8AC3E}">
        <p14:creationId xmlns:p14="http://schemas.microsoft.com/office/powerpoint/2010/main" val="1314640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27584" y="908720"/>
            <a:ext cx="6984776" cy="369332"/>
          </a:xfrm>
          <a:prstGeom prst="rect">
            <a:avLst/>
          </a:prstGeom>
        </p:spPr>
        <p:txBody>
          <a:bodyPr wrap="square">
            <a:spAutoFit/>
          </a:bodyPr>
          <a:lstStyle/>
          <a:p>
            <a:r>
              <a:rPr lang="uk-UA" dirty="0"/>
              <a:t> </a:t>
            </a:r>
            <a:endParaRPr lang="ru-RU" dirty="0"/>
          </a:p>
        </p:txBody>
      </p:sp>
      <p:sp>
        <p:nvSpPr>
          <p:cNvPr id="2" name="Прямоугольник 1"/>
          <p:cNvSpPr/>
          <p:nvPr/>
        </p:nvSpPr>
        <p:spPr>
          <a:xfrm>
            <a:off x="395536" y="1152501"/>
            <a:ext cx="8352928" cy="3970318"/>
          </a:xfrm>
          <a:prstGeom prst="rect">
            <a:avLst/>
          </a:prstGeom>
        </p:spPr>
        <p:txBody>
          <a:bodyPr wrap="square">
            <a:spAutoFit/>
          </a:bodyPr>
          <a:lstStyle/>
          <a:p>
            <a:pPr indent="357188" algn="just"/>
            <a:r>
              <a:rPr lang="uk-UA" sz="2800" b="1" i="1" dirty="0">
                <a:solidFill>
                  <a:srgbClr val="7030A0"/>
                </a:solidFill>
              </a:rPr>
              <a:t>Правоохоронна діяльність</a:t>
            </a:r>
            <a:r>
              <a:rPr lang="uk-UA" sz="2800" i="1" dirty="0">
                <a:solidFill>
                  <a:srgbClr val="7030A0"/>
                </a:solidFill>
              </a:rPr>
              <a:t> </a:t>
            </a:r>
            <a:r>
              <a:rPr lang="uk-UA" sz="2800" i="1" dirty="0">
                <a:solidFill>
                  <a:srgbClr val="0070C0"/>
                </a:solidFill>
              </a:rPr>
              <a:t>— це державна правомірна діяльність, що полягає у впливі на поведінку людини або групи людей з боку уповноваженої державою посадової особи шляхом охорони права, відновлення порушеного права, припинення або розгляду порушення права, його виявлення або розслідування з обов’язковим додержанням встановлених у законі процедур для цієї </a:t>
            </a:r>
            <a:r>
              <a:rPr lang="uk-UA" sz="2800" i="1" dirty="0" smtClean="0">
                <a:solidFill>
                  <a:srgbClr val="0070C0"/>
                </a:solidFill>
              </a:rPr>
              <a:t>діяльності.</a:t>
            </a:r>
            <a:endParaRPr lang="ru-RU" sz="2800" dirty="0">
              <a:solidFill>
                <a:srgbClr val="0070C0"/>
              </a:solidFill>
            </a:endParaRPr>
          </a:p>
        </p:txBody>
      </p:sp>
    </p:spTree>
    <p:extLst>
      <p:ext uri="{BB962C8B-B14F-4D97-AF65-F5344CB8AC3E}">
        <p14:creationId xmlns:p14="http://schemas.microsoft.com/office/powerpoint/2010/main" val="8643337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410" y="1268760"/>
            <a:ext cx="8568952" cy="4031873"/>
          </a:xfrm>
          <a:prstGeom prst="rect">
            <a:avLst/>
          </a:prstGeom>
        </p:spPr>
        <p:txBody>
          <a:bodyPr wrap="square">
            <a:spAutoFit/>
          </a:bodyPr>
          <a:lstStyle/>
          <a:p>
            <a:pPr marL="273050" algn="just"/>
            <a:r>
              <a:rPr lang="ru-RU" sz="3200" b="1" i="1" dirty="0">
                <a:solidFill>
                  <a:srgbClr val="0070C0"/>
                </a:solidFill>
              </a:rPr>
              <a:t>С</a:t>
            </a:r>
            <a:r>
              <a:rPr lang="ru-RU" sz="3200" b="1" i="1" dirty="0" smtClean="0">
                <a:solidFill>
                  <a:srgbClr val="0070C0"/>
                </a:solidFill>
              </a:rPr>
              <a:t>истема </a:t>
            </a:r>
            <a:r>
              <a:rPr lang="uk-UA" sz="3200" b="1" i="1" dirty="0">
                <a:solidFill>
                  <a:srgbClr val="0070C0"/>
                </a:solidFill>
              </a:rPr>
              <a:t>правоохоронної діяльності реалізується у різних типах правозастосовних дій,</a:t>
            </a:r>
            <a:r>
              <a:rPr lang="uk-UA" sz="3200" i="1" dirty="0"/>
              <a:t> </a:t>
            </a:r>
            <a:r>
              <a:rPr lang="uk-UA" sz="3200" i="1" dirty="0">
                <a:solidFill>
                  <a:srgbClr val="002060"/>
                </a:solidFill>
              </a:rPr>
              <a:t>а </a:t>
            </a:r>
            <a:r>
              <a:rPr lang="uk-UA" sz="3200" i="1" dirty="0" smtClean="0">
                <a:solidFill>
                  <a:srgbClr val="002060"/>
                </a:solidFill>
              </a:rPr>
              <a:t>саме</a:t>
            </a:r>
            <a:r>
              <a:rPr lang="uk-UA" sz="3200" i="1" dirty="0" smtClean="0"/>
              <a:t>:</a:t>
            </a:r>
            <a:r>
              <a:rPr lang="uk-UA" sz="3200" dirty="0" smtClean="0"/>
              <a:t>      </a:t>
            </a:r>
            <a:r>
              <a:rPr lang="uk-UA" sz="3200" b="1" i="1" dirty="0" smtClean="0">
                <a:solidFill>
                  <a:srgbClr val="002060"/>
                </a:solidFill>
              </a:rPr>
              <a:t>правовстановлюючих, </a:t>
            </a:r>
          </a:p>
          <a:p>
            <a:pPr marL="273050" algn="just"/>
            <a:r>
              <a:rPr lang="uk-UA" sz="3200" b="1" i="1" dirty="0" smtClean="0">
                <a:solidFill>
                  <a:srgbClr val="002060"/>
                </a:solidFill>
              </a:rPr>
              <a:t>правозабезпечувальних</a:t>
            </a:r>
            <a:r>
              <a:rPr lang="uk-UA" sz="3200" b="1" i="1" dirty="0">
                <a:solidFill>
                  <a:srgbClr val="002060"/>
                </a:solidFill>
              </a:rPr>
              <a:t>, </a:t>
            </a:r>
            <a:endParaRPr lang="uk-UA" sz="3200" b="1" i="1" dirty="0" smtClean="0">
              <a:solidFill>
                <a:srgbClr val="002060"/>
              </a:solidFill>
            </a:endParaRPr>
          </a:p>
          <a:p>
            <a:pPr marL="273050" algn="just"/>
            <a:r>
              <a:rPr lang="uk-UA" sz="3200" b="1" i="1" dirty="0" smtClean="0">
                <a:solidFill>
                  <a:srgbClr val="002060"/>
                </a:solidFill>
              </a:rPr>
              <a:t>правопримушувальних</a:t>
            </a:r>
          </a:p>
          <a:p>
            <a:pPr marL="273050" algn="just"/>
            <a:r>
              <a:rPr lang="uk-UA" sz="3200" b="1" i="1" dirty="0" smtClean="0">
                <a:solidFill>
                  <a:srgbClr val="002060"/>
                </a:solidFill>
              </a:rPr>
              <a:t>та </a:t>
            </a:r>
          </a:p>
          <a:p>
            <a:pPr marL="273050" algn="just"/>
            <a:r>
              <a:rPr lang="uk-UA" sz="3200" b="1" i="1" dirty="0" smtClean="0">
                <a:solidFill>
                  <a:srgbClr val="002060"/>
                </a:solidFill>
              </a:rPr>
              <a:t>правовідновлювальних</a:t>
            </a:r>
            <a:r>
              <a:rPr lang="uk-UA" sz="3200" i="1" dirty="0">
                <a:solidFill>
                  <a:srgbClr val="002060"/>
                </a:solidFill>
              </a:rPr>
              <a:t>. </a:t>
            </a:r>
            <a:endParaRPr lang="ru-RU" sz="3200" dirty="0">
              <a:solidFill>
                <a:srgbClr val="002060"/>
              </a:solidFill>
            </a:endParaRPr>
          </a:p>
        </p:txBody>
      </p:sp>
    </p:spTree>
    <p:extLst>
      <p:ext uri="{BB962C8B-B14F-4D97-AF65-F5344CB8AC3E}">
        <p14:creationId xmlns:p14="http://schemas.microsoft.com/office/powerpoint/2010/main" val="9031860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76672"/>
            <a:ext cx="8640960" cy="5447645"/>
          </a:xfrm>
          <a:prstGeom prst="rect">
            <a:avLst/>
          </a:prstGeom>
        </p:spPr>
        <p:txBody>
          <a:bodyPr wrap="square">
            <a:spAutoFit/>
          </a:bodyPr>
          <a:lstStyle/>
          <a:p>
            <a:pPr algn="ctr"/>
            <a:r>
              <a:rPr lang="uk-UA" sz="2800" b="1" i="1" dirty="0">
                <a:solidFill>
                  <a:schemeClr val="accent1"/>
                </a:solidFill>
              </a:rPr>
              <a:t>Структурно до системи правоохоронної діяльності входять такі напрями:</a:t>
            </a:r>
            <a:endParaRPr lang="ru-RU" sz="2800" dirty="0">
              <a:solidFill>
                <a:schemeClr val="accent1"/>
              </a:solidFill>
            </a:endParaRPr>
          </a:p>
          <a:p>
            <a:pPr indent="357188" algn="just"/>
            <a:r>
              <a:rPr lang="uk-UA" sz="3200" b="1" dirty="0">
                <a:solidFill>
                  <a:srgbClr val="FFC000"/>
                </a:solidFill>
              </a:rPr>
              <a:t>а)</a:t>
            </a:r>
            <a:r>
              <a:rPr lang="uk-UA" sz="2800" b="1" dirty="0">
                <a:solidFill>
                  <a:srgbClr val="7030A0"/>
                </a:solidFill>
              </a:rPr>
              <a:t>	</a:t>
            </a:r>
            <a:r>
              <a:rPr lang="uk-UA" sz="2800" dirty="0">
                <a:solidFill>
                  <a:srgbClr val="7030A0"/>
                </a:solidFill>
              </a:rPr>
              <a:t>діяльність державних органів із організаційного забезпечення діяльності органів судової влади;</a:t>
            </a:r>
            <a:endParaRPr lang="ru-RU" sz="2800" dirty="0">
              <a:solidFill>
                <a:srgbClr val="7030A0"/>
              </a:solidFill>
            </a:endParaRPr>
          </a:p>
          <a:p>
            <a:pPr indent="357188" algn="just" fontAlgn="base"/>
            <a:r>
              <a:rPr lang="uk-UA" sz="2800" b="1" dirty="0">
                <a:solidFill>
                  <a:srgbClr val="FFC000"/>
                </a:solidFill>
              </a:rPr>
              <a:t>б)</a:t>
            </a:r>
            <a:r>
              <a:rPr lang="uk-UA" sz="2800" b="1" dirty="0">
                <a:solidFill>
                  <a:srgbClr val="7030A0"/>
                </a:solidFill>
              </a:rPr>
              <a:t>	</a:t>
            </a:r>
            <a:r>
              <a:rPr lang="uk-UA" sz="2800" b="1" dirty="0" smtClean="0">
                <a:solidFill>
                  <a:srgbClr val="7030A0"/>
                </a:solidFill>
              </a:rPr>
              <a:t>д</a:t>
            </a:r>
            <a:r>
              <a:rPr lang="uk-UA" sz="2800" dirty="0" smtClean="0">
                <a:solidFill>
                  <a:srgbClr val="7030A0"/>
                </a:solidFill>
              </a:rPr>
              <a:t>іяльність </a:t>
            </a:r>
            <a:r>
              <a:rPr lang="uk-UA" sz="2800" dirty="0">
                <a:solidFill>
                  <a:srgbClr val="7030A0"/>
                </a:solidFill>
              </a:rPr>
              <a:t>щодо виконання функцій </a:t>
            </a:r>
            <a:r>
              <a:rPr lang="uk-UA" sz="2800" i="1" dirty="0">
                <a:solidFill>
                  <a:srgbClr val="7030A0"/>
                </a:solidFill>
              </a:rPr>
              <a:t>з </a:t>
            </a:r>
            <a:r>
              <a:rPr lang="uk-UA" sz="2800" dirty="0">
                <a:solidFill>
                  <a:srgbClr val="7030A0"/>
                </a:solidFill>
              </a:rPr>
              <a:t>підтримання публічного (державного) обвинувачення в суді, представництва та </a:t>
            </a:r>
            <a:r>
              <a:rPr lang="uk-UA" sz="2800" dirty="0" smtClean="0">
                <a:solidFill>
                  <a:srgbClr val="7030A0"/>
                </a:solidFill>
              </a:rPr>
              <a:t>нагляду;</a:t>
            </a:r>
            <a:endParaRPr lang="ru-RU" sz="2800" dirty="0">
              <a:solidFill>
                <a:srgbClr val="7030A0"/>
              </a:solidFill>
            </a:endParaRPr>
          </a:p>
          <a:p>
            <a:pPr indent="357188" algn="just"/>
            <a:r>
              <a:rPr lang="uk-UA" sz="3200" b="1" dirty="0">
                <a:solidFill>
                  <a:srgbClr val="FFC000"/>
                </a:solidFill>
              </a:rPr>
              <a:t>в)</a:t>
            </a:r>
            <a:r>
              <a:rPr lang="uk-UA" sz="2800" b="1" dirty="0">
                <a:solidFill>
                  <a:srgbClr val="7030A0"/>
                </a:solidFill>
              </a:rPr>
              <a:t>	</a:t>
            </a:r>
            <a:r>
              <a:rPr lang="uk-UA" sz="2800" dirty="0">
                <a:solidFill>
                  <a:srgbClr val="7030A0"/>
                </a:solidFill>
              </a:rPr>
              <a:t>діяльність з виявлення, запобігання та розслідування кримінальних правопорушень;</a:t>
            </a:r>
            <a:endParaRPr lang="ru-RU" sz="2800" dirty="0">
              <a:solidFill>
                <a:srgbClr val="7030A0"/>
              </a:solidFill>
            </a:endParaRPr>
          </a:p>
          <a:p>
            <a:pPr indent="357188" algn="just"/>
            <a:r>
              <a:rPr lang="uk-UA" sz="3200" b="1" dirty="0">
                <a:solidFill>
                  <a:srgbClr val="FFC000"/>
                </a:solidFill>
              </a:rPr>
              <a:t>г)</a:t>
            </a:r>
            <a:r>
              <a:rPr lang="uk-UA" sz="2800" dirty="0">
                <a:solidFill>
                  <a:srgbClr val="7030A0"/>
                </a:solidFill>
              </a:rPr>
              <a:t>	діяльність із захисту державної безпеки, державного кордону та охорони правопорядку. </a:t>
            </a:r>
            <a:endParaRPr lang="ru-RU" sz="2800" dirty="0">
              <a:solidFill>
                <a:srgbClr val="7030A0"/>
              </a:solidFill>
            </a:endParaRPr>
          </a:p>
        </p:txBody>
      </p:sp>
    </p:spTree>
    <p:extLst>
      <p:ext uri="{BB962C8B-B14F-4D97-AF65-F5344CB8AC3E}">
        <p14:creationId xmlns:p14="http://schemas.microsoft.com/office/powerpoint/2010/main" val="18835876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9248" y="764704"/>
            <a:ext cx="8640960" cy="6494085"/>
          </a:xfrm>
          <a:prstGeom prst="rect">
            <a:avLst/>
          </a:prstGeom>
        </p:spPr>
        <p:txBody>
          <a:bodyPr wrap="square">
            <a:spAutoFit/>
          </a:bodyPr>
          <a:lstStyle/>
          <a:p>
            <a:pPr marL="1800225" indent="-100013" algn="just"/>
            <a:r>
              <a:rPr lang="uk-UA" sz="3200" b="1" dirty="0" smtClean="0">
                <a:solidFill>
                  <a:schemeClr val="accent5">
                    <a:lumMod val="75000"/>
                  </a:schemeClr>
                </a:solidFill>
              </a:rPr>
              <a:t>А. </a:t>
            </a:r>
            <a:r>
              <a:rPr lang="uk-UA" sz="3200" b="1" dirty="0">
                <a:solidFill>
                  <a:srgbClr val="002060"/>
                </a:solidFill>
              </a:rPr>
              <a:t>Органи, які здійснюють організаційне забезпечення діяльності органів судової </a:t>
            </a:r>
            <a:r>
              <a:rPr lang="uk-UA" sz="3200" b="1" dirty="0" smtClean="0">
                <a:solidFill>
                  <a:srgbClr val="002060"/>
                </a:solidFill>
              </a:rPr>
              <a:t>влади</a:t>
            </a:r>
          </a:p>
          <a:p>
            <a:pPr indent="625475" algn="just"/>
            <a:endParaRPr lang="uk-UA" sz="3200" b="1" dirty="0" smtClean="0">
              <a:solidFill>
                <a:srgbClr val="002060"/>
              </a:solidFill>
            </a:endParaRPr>
          </a:p>
          <a:p>
            <a:pPr marL="457200" indent="-457200" algn="just">
              <a:buAutoNum type="arabicParenR"/>
            </a:pPr>
            <a:r>
              <a:rPr lang="uk-UA" sz="3200" b="1" dirty="0" smtClean="0">
                <a:solidFill>
                  <a:srgbClr val="0070C0"/>
                </a:solidFill>
              </a:rPr>
              <a:t>Міністерство юстиції України                     ( </a:t>
            </a:r>
            <a:r>
              <a:rPr lang="uk-UA" sz="3200" b="1" dirty="0">
                <a:solidFill>
                  <a:srgbClr val="0070C0"/>
                </a:solidFill>
              </a:rPr>
              <a:t>М</a:t>
            </a:r>
            <a:r>
              <a:rPr lang="uk-UA" sz="3200" b="1" dirty="0" smtClean="0">
                <a:solidFill>
                  <a:srgbClr val="0070C0"/>
                </a:solidFill>
              </a:rPr>
              <a:t>інюст);</a:t>
            </a:r>
          </a:p>
          <a:p>
            <a:pPr algn="just"/>
            <a:r>
              <a:rPr lang="uk-UA" sz="3200" b="1" dirty="0" smtClean="0">
                <a:solidFill>
                  <a:srgbClr val="0070C0"/>
                </a:solidFill>
              </a:rPr>
              <a:t>2) Вища рада правосуддя;</a:t>
            </a:r>
          </a:p>
          <a:p>
            <a:pPr algn="just"/>
            <a:r>
              <a:rPr lang="uk-UA" sz="2800" b="1" dirty="0" smtClean="0">
                <a:solidFill>
                  <a:srgbClr val="0070C0"/>
                </a:solidFill>
              </a:rPr>
              <a:t>3) </a:t>
            </a:r>
            <a:r>
              <a:rPr lang="uk-UA" sz="3200" b="1" dirty="0" smtClean="0">
                <a:solidFill>
                  <a:srgbClr val="0070C0"/>
                </a:solidFill>
              </a:rPr>
              <a:t>Державна </a:t>
            </a:r>
            <a:r>
              <a:rPr lang="uk-UA" sz="3200" b="1" dirty="0">
                <a:solidFill>
                  <a:srgbClr val="0070C0"/>
                </a:solidFill>
              </a:rPr>
              <a:t>судова адміністрація </a:t>
            </a:r>
            <a:r>
              <a:rPr lang="uk-UA" sz="3200" b="1" dirty="0" smtClean="0">
                <a:solidFill>
                  <a:srgbClr val="0070C0"/>
                </a:solidFill>
              </a:rPr>
              <a:t>України;</a:t>
            </a:r>
          </a:p>
          <a:p>
            <a:pPr algn="just"/>
            <a:r>
              <a:rPr lang="uk-UA" sz="3200" b="1" dirty="0" smtClean="0">
                <a:solidFill>
                  <a:srgbClr val="0070C0"/>
                </a:solidFill>
              </a:rPr>
              <a:t>4)Вища кваліфікаційна комісія суддів України;</a:t>
            </a:r>
          </a:p>
          <a:p>
            <a:pPr algn="just"/>
            <a:r>
              <a:rPr lang="uk-UA" sz="3200" b="1" dirty="0">
                <a:solidFill>
                  <a:srgbClr val="0070C0"/>
                </a:solidFill>
              </a:rPr>
              <a:t>5</a:t>
            </a:r>
            <a:r>
              <a:rPr lang="uk-UA" sz="3200" b="1" dirty="0" smtClean="0">
                <a:solidFill>
                  <a:srgbClr val="0070C0"/>
                </a:solidFill>
              </a:rPr>
              <a:t>) Служба судової охорони.</a:t>
            </a:r>
          </a:p>
          <a:p>
            <a:pPr marL="914400" lvl="1" indent="-457200" algn="just">
              <a:buAutoNum type="arabicParenR"/>
            </a:pPr>
            <a:endParaRPr lang="uk-UA" sz="3200" b="1" dirty="0" smtClean="0">
              <a:solidFill>
                <a:srgbClr val="0070C0"/>
              </a:solidFill>
            </a:endParaRPr>
          </a:p>
        </p:txBody>
      </p:sp>
      <p:sp>
        <p:nvSpPr>
          <p:cNvPr id="2" name="AutoShape 2" descr="Logo of Ministry of Justice of Ukraine.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5" name="Picture 18" descr="gerb[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29424"/>
            <a:ext cx="1491537" cy="1212512"/>
          </a:xfrm>
          <a:prstGeom prst="rect">
            <a:avLst/>
          </a:prstGeom>
          <a:solidFill>
            <a:srgbClr val="FFFFFF"/>
          </a:solidFill>
          <a:ln w="9525">
            <a:solidFill>
              <a:srgbClr val="000000"/>
            </a:solidFill>
            <a:miter lim="800000"/>
            <a:headEnd/>
            <a:tailEnd/>
          </a:ln>
          <a:effectLst>
            <a:outerShdw dist="107763" dir="13500000" algn="ctr" rotWithShape="0">
              <a:srgbClr val="FFFF00">
                <a:alpha val="50000"/>
              </a:srgbClr>
            </a:outerShdw>
          </a:effectLst>
        </p:spPr>
      </p:pic>
    </p:spTree>
    <p:extLst>
      <p:ext uri="{BB962C8B-B14F-4D97-AF65-F5344CB8AC3E}">
        <p14:creationId xmlns:p14="http://schemas.microsoft.com/office/powerpoint/2010/main" val="1654863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17384"/>
            <a:ext cx="8568952" cy="6579968"/>
          </a:xfrm>
        </p:spPr>
        <p:txBody>
          <a:bodyPr>
            <a:noAutofit/>
          </a:bodyPr>
          <a:lstStyle/>
          <a:p>
            <a:pPr marL="533400" indent="182563" algn="ctr"/>
            <a:r>
              <a:rPr lang="uk-UA" sz="3600" b="1" dirty="0" smtClean="0">
                <a:solidFill>
                  <a:srgbClr val="C00000"/>
                </a:solidFill>
              </a:rPr>
              <a:t>План лекції:</a:t>
            </a:r>
            <a:r>
              <a:rPr lang="uk-UA" sz="3600" dirty="0" smtClean="0">
                <a:solidFill>
                  <a:srgbClr val="C00000"/>
                </a:solidFill>
              </a:rPr>
              <a:t> </a:t>
            </a:r>
          </a:p>
          <a:p>
            <a:pPr marL="0" indent="0" algn="just">
              <a:buNone/>
            </a:pPr>
            <a:r>
              <a:rPr lang="uk-UA" sz="2400" b="1" dirty="0" smtClean="0">
                <a:solidFill>
                  <a:srgbClr val="FFC000"/>
                </a:solidFill>
              </a:rPr>
              <a:t>1</a:t>
            </a:r>
            <a:r>
              <a:rPr lang="uk-UA" sz="2400" b="1" dirty="0">
                <a:solidFill>
                  <a:srgbClr val="FFC000"/>
                </a:solidFill>
              </a:rPr>
              <a:t>.</a:t>
            </a:r>
            <a:r>
              <a:rPr lang="uk-UA" sz="2400" b="1" dirty="0">
                <a:solidFill>
                  <a:srgbClr val="7030A0"/>
                </a:solidFill>
              </a:rPr>
              <a:t>  Предмет і система навчальної дисципліни «Судові та правоохоронні органи України</a:t>
            </a:r>
            <a:r>
              <a:rPr lang="uk-UA" sz="2400" b="1" dirty="0" smtClean="0">
                <a:solidFill>
                  <a:srgbClr val="7030A0"/>
                </a:solidFill>
              </a:rPr>
              <a:t>». </a:t>
            </a:r>
          </a:p>
          <a:p>
            <a:pPr marL="0" indent="0" algn="just">
              <a:buNone/>
            </a:pPr>
            <a:r>
              <a:rPr lang="uk-UA" sz="2400" b="1" dirty="0" smtClean="0">
                <a:solidFill>
                  <a:srgbClr val="FFC000"/>
                </a:solidFill>
              </a:rPr>
              <a:t>2. </a:t>
            </a:r>
            <a:r>
              <a:rPr lang="uk-UA" sz="2400" b="1" dirty="0" smtClean="0">
                <a:solidFill>
                  <a:srgbClr val="7030A0"/>
                </a:solidFill>
              </a:rPr>
              <a:t>Юридичне </a:t>
            </a:r>
            <a:r>
              <a:rPr lang="uk-UA" sz="2400" b="1" dirty="0">
                <a:solidFill>
                  <a:srgbClr val="7030A0"/>
                </a:solidFill>
              </a:rPr>
              <a:t>визначення правоохоронної, судової та правозахисної </a:t>
            </a:r>
            <a:r>
              <a:rPr lang="uk-UA" sz="2400" b="1" dirty="0" smtClean="0">
                <a:solidFill>
                  <a:srgbClr val="7030A0"/>
                </a:solidFill>
              </a:rPr>
              <a:t>діяльності.</a:t>
            </a:r>
            <a:endParaRPr lang="ru-RU" sz="2400" dirty="0">
              <a:solidFill>
                <a:srgbClr val="7030A0"/>
              </a:solidFill>
            </a:endParaRPr>
          </a:p>
          <a:p>
            <a:pPr marL="0" lvl="0" indent="0" algn="just">
              <a:buNone/>
            </a:pPr>
            <a:r>
              <a:rPr lang="uk-UA" sz="2400" b="1" dirty="0" smtClean="0">
                <a:solidFill>
                  <a:srgbClr val="FFC000"/>
                </a:solidFill>
              </a:rPr>
              <a:t>3. </a:t>
            </a:r>
            <a:r>
              <a:rPr lang="uk-UA" sz="2400" b="1" dirty="0" smtClean="0">
                <a:solidFill>
                  <a:srgbClr val="7030A0"/>
                </a:solidFill>
              </a:rPr>
              <a:t>Міністерство </a:t>
            </a:r>
            <a:r>
              <a:rPr lang="uk-UA" sz="2400" b="1" dirty="0">
                <a:solidFill>
                  <a:srgbClr val="7030A0"/>
                </a:solidFill>
              </a:rPr>
              <a:t>внутрішніх справ </a:t>
            </a:r>
            <a:r>
              <a:rPr lang="uk-UA" sz="2400" b="1" dirty="0" smtClean="0">
                <a:solidFill>
                  <a:srgbClr val="7030A0"/>
                </a:solidFill>
              </a:rPr>
              <a:t>України </a:t>
            </a:r>
            <a:r>
              <a:rPr lang="uk-UA" sz="2400" b="1" dirty="0">
                <a:solidFill>
                  <a:srgbClr val="7030A0"/>
                </a:solidFill>
              </a:rPr>
              <a:t>його система та основні завдання. Поняття, основні завдання та принципи діяльності Національної поліції України. Система та повноваження поліції</a:t>
            </a:r>
            <a:r>
              <a:rPr lang="uk-UA" sz="2400" b="1" dirty="0" smtClean="0">
                <a:solidFill>
                  <a:srgbClr val="7030A0"/>
                </a:solidFill>
              </a:rPr>
              <a:t>.</a:t>
            </a:r>
            <a:endParaRPr lang="ru-RU" sz="2400" b="1" dirty="0">
              <a:solidFill>
                <a:srgbClr val="7030A0"/>
              </a:solidFill>
            </a:endParaRPr>
          </a:p>
          <a:p>
            <a:pPr marL="0" lvl="0" indent="0" algn="just">
              <a:buNone/>
            </a:pPr>
            <a:r>
              <a:rPr lang="uk-UA" sz="2400" b="1" dirty="0" smtClean="0">
                <a:solidFill>
                  <a:srgbClr val="FFC000"/>
                </a:solidFill>
              </a:rPr>
              <a:t>4. </a:t>
            </a:r>
            <a:r>
              <a:rPr lang="uk-UA" sz="2400" b="1" dirty="0" smtClean="0">
                <a:solidFill>
                  <a:srgbClr val="7030A0"/>
                </a:solidFill>
              </a:rPr>
              <a:t>Міжнародна </a:t>
            </a:r>
            <a:r>
              <a:rPr lang="uk-UA" sz="2400" b="1" dirty="0">
                <a:solidFill>
                  <a:srgbClr val="7030A0"/>
                </a:solidFill>
              </a:rPr>
              <a:t>організація кримінальної поліції – </a:t>
            </a:r>
            <a:r>
              <a:rPr lang="uk-UA" sz="2400" b="1" dirty="0" smtClean="0">
                <a:solidFill>
                  <a:srgbClr val="7030A0"/>
                </a:solidFill>
              </a:rPr>
              <a:t>Інтерпол.</a:t>
            </a:r>
            <a:endParaRPr lang="ru-RU" sz="2400" b="1" dirty="0">
              <a:solidFill>
                <a:srgbClr val="7030A0"/>
              </a:solidFill>
            </a:endParaRPr>
          </a:p>
          <a:p>
            <a:pPr marL="0" lvl="0" indent="0" algn="just">
              <a:buNone/>
            </a:pPr>
            <a:r>
              <a:rPr lang="uk-UA" sz="2400" b="1" dirty="0" smtClean="0">
                <a:solidFill>
                  <a:srgbClr val="FFC000"/>
                </a:solidFill>
              </a:rPr>
              <a:t>5. </a:t>
            </a:r>
            <a:r>
              <a:rPr lang="uk-UA" sz="2400" b="1" dirty="0" smtClean="0">
                <a:solidFill>
                  <a:srgbClr val="7030A0"/>
                </a:solidFill>
              </a:rPr>
              <a:t>Міністерство </a:t>
            </a:r>
            <a:r>
              <a:rPr lang="uk-UA" sz="2400" b="1" dirty="0">
                <a:solidFill>
                  <a:srgbClr val="7030A0"/>
                </a:solidFill>
              </a:rPr>
              <a:t>юстиції України: структура, правова основа діяльності, </a:t>
            </a:r>
            <a:r>
              <a:rPr lang="uk-UA" sz="2400" b="1" dirty="0" smtClean="0">
                <a:solidFill>
                  <a:srgbClr val="7030A0"/>
                </a:solidFill>
              </a:rPr>
              <a:t>основні </a:t>
            </a:r>
            <a:r>
              <a:rPr lang="uk-UA" sz="2400" b="1" dirty="0">
                <a:solidFill>
                  <a:srgbClr val="7030A0"/>
                </a:solidFill>
              </a:rPr>
              <a:t>завдання та повноваження</a:t>
            </a:r>
            <a:r>
              <a:rPr lang="uk-UA" sz="2400" b="1" dirty="0" smtClean="0">
                <a:solidFill>
                  <a:srgbClr val="7030A0"/>
                </a:solidFill>
              </a:rPr>
              <a:t>.</a:t>
            </a:r>
            <a:endParaRPr lang="ru-RU" sz="2400" b="1" dirty="0">
              <a:solidFill>
                <a:srgbClr val="7030A0"/>
              </a:solidFill>
            </a:endParaRPr>
          </a:p>
          <a:p>
            <a:pPr marL="0" indent="0" algn="just">
              <a:buNone/>
            </a:pPr>
            <a:r>
              <a:rPr lang="uk-UA" sz="2400" b="1" dirty="0" smtClean="0">
                <a:solidFill>
                  <a:srgbClr val="FFC000"/>
                </a:solidFill>
              </a:rPr>
              <a:t>6.</a:t>
            </a:r>
            <a:r>
              <a:rPr lang="uk-UA" sz="2400" b="1" dirty="0" smtClean="0">
                <a:solidFill>
                  <a:srgbClr val="7030A0"/>
                </a:solidFill>
              </a:rPr>
              <a:t> Гендерна </a:t>
            </a:r>
            <a:r>
              <a:rPr lang="uk-UA" sz="2400" b="1" dirty="0">
                <a:solidFill>
                  <a:srgbClr val="7030A0"/>
                </a:solidFill>
              </a:rPr>
              <a:t>рівність. Нормативно-правові документи у сфері гендерної рівності. Гендерна рівність та Національна </a:t>
            </a:r>
            <a:r>
              <a:rPr lang="uk-UA" sz="2400" b="1" dirty="0" smtClean="0">
                <a:solidFill>
                  <a:srgbClr val="7030A0"/>
                </a:solidFill>
              </a:rPr>
              <a:t>поліція.</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404664"/>
            <a:ext cx="8640960" cy="5509200"/>
          </a:xfrm>
          <a:prstGeom prst="rect">
            <a:avLst/>
          </a:prstGeom>
        </p:spPr>
        <p:txBody>
          <a:bodyPr wrap="square">
            <a:spAutoFit/>
          </a:bodyPr>
          <a:lstStyle/>
          <a:p>
            <a:pPr indent="1528763" algn="just">
              <a:tabLst>
                <a:tab pos="0" algn="l"/>
              </a:tabLst>
            </a:pPr>
            <a:r>
              <a:rPr lang="uk-UA" sz="3200" b="1" dirty="0" smtClean="0">
                <a:solidFill>
                  <a:schemeClr val="accent5">
                    <a:lumMod val="75000"/>
                  </a:schemeClr>
                </a:solidFill>
              </a:rPr>
              <a:t>Б. </a:t>
            </a:r>
            <a:r>
              <a:rPr lang="uk-UA" sz="3200" b="1" dirty="0">
                <a:solidFill>
                  <a:srgbClr val="002060"/>
                </a:solidFill>
              </a:rPr>
              <a:t>Діяльність </a:t>
            </a:r>
            <a:r>
              <a:rPr lang="ru-RU" sz="3200" b="1" dirty="0" smtClean="0">
                <a:solidFill>
                  <a:srgbClr val="002060"/>
                </a:solidFill>
              </a:rPr>
              <a:t>щодо </a:t>
            </a:r>
            <a:r>
              <a:rPr lang="uk-UA" sz="3200" b="1" dirty="0" smtClean="0">
                <a:solidFill>
                  <a:srgbClr val="002060"/>
                </a:solidFill>
              </a:rPr>
              <a:t>виконання </a:t>
            </a:r>
            <a:r>
              <a:rPr lang="uk-UA" sz="3200" b="1" dirty="0">
                <a:solidFill>
                  <a:srgbClr val="002060"/>
                </a:solidFill>
              </a:rPr>
              <a:t>функцій </a:t>
            </a:r>
            <a:r>
              <a:rPr lang="uk-UA" sz="3200" b="1" i="1" dirty="0" smtClean="0">
                <a:solidFill>
                  <a:srgbClr val="002060"/>
                </a:solidFill>
              </a:rPr>
              <a:t>з підтримання </a:t>
            </a:r>
            <a:r>
              <a:rPr lang="uk-UA" sz="3200" b="1" i="1" dirty="0">
                <a:solidFill>
                  <a:srgbClr val="002060"/>
                </a:solidFill>
              </a:rPr>
              <a:t>публічного (державного) обвинувачення в суді</a:t>
            </a:r>
            <a:r>
              <a:rPr lang="ru-RU" sz="3200" b="1" i="1" dirty="0" smtClean="0">
                <a:solidFill>
                  <a:srgbClr val="002060"/>
                </a:solidFill>
              </a:rPr>
              <a:t>,</a:t>
            </a:r>
            <a:r>
              <a:rPr lang="uk-UA" sz="3200" b="1" i="1" dirty="0" smtClean="0">
                <a:solidFill>
                  <a:srgbClr val="002060"/>
                </a:solidFill>
              </a:rPr>
              <a:t> </a:t>
            </a:r>
            <a:r>
              <a:rPr lang="uk-UA" sz="3200" b="1" i="1" dirty="0">
                <a:solidFill>
                  <a:srgbClr val="002060"/>
                </a:solidFill>
              </a:rPr>
              <a:t>представництва</a:t>
            </a:r>
            <a:r>
              <a:rPr lang="ru-RU" sz="3200" b="1" i="1" dirty="0">
                <a:solidFill>
                  <a:srgbClr val="002060"/>
                </a:solidFill>
              </a:rPr>
              <a:t> та </a:t>
            </a:r>
            <a:r>
              <a:rPr lang="uk-UA" sz="3200" b="1" i="1" dirty="0" smtClean="0">
                <a:solidFill>
                  <a:srgbClr val="002060"/>
                </a:solidFill>
              </a:rPr>
              <a:t>нагляду. </a:t>
            </a:r>
          </a:p>
          <a:p>
            <a:pPr indent="450850"/>
            <a:r>
              <a:rPr lang="uk-UA" sz="3200" dirty="0">
                <a:solidFill>
                  <a:srgbClr val="0070C0"/>
                </a:solidFill>
              </a:rPr>
              <a:t>Виконання зазначених </a:t>
            </a:r>
            <a:r>
              <a:rPr lang="uk-UA" sz="3200" dirty="0" smtClean="0">
                <a:solidFill>
                  <a:srgbClr val="0070C0"/>
                </a:solidFill>
              </a:rPr>
              <a:t>функцій, </a:t>
            </a:r>
            <a:r>
              <a:rPr lang="uk-UA" sz="3200" dirty="0">
                <a:solidFill>
                  <a:srgbClr val="0070C0"/>
                </a:solidFill>
              </a:rPr>
              <a:t>державою покладено на</a:t>
            </a:r>
            <a:r>
              <a:rPr lang="uk-UA" sz="3200" b="1" i="1" dirty="0">
                <a:solidFill>
                  <a:srgbClr val="0070C0"/>
                </a:solidFill>
              </a:rPr>
              <a:t> </a:t>
            </a:r>
            <a:r>
              <a:rPr lang="ru-RU" sz="3200" b="1" i="1" dirty="0">
                <a:solidFill>
                  <a:srgbClr val="0070C0"/>
                </a:solidFill>
              </a:rPr>
              <a:t>прокуратуру </a:t>
            </a:r>
            <a:r>
              <a:rPr lang="uk-UA" sz="3200" b="1" i="1" dirty="0">
                <a:solidFill>
                  <a:srgbClr val="0070C0"/>
                </a:solidFill>
              </a:rPr>
              <a:t>України.</a:t>
            </a:r>
            <a:r>
              <a:rPr lang="uk-UA" sz="3200" dirty="0">
                <a:solidFill>
                  <a:srgbClr val="0070C0"/>
                </a:solidFill>
              </a:rPr>
              <a:t> </a:t>
            </a:r>
            <a:endParaRPr lang="uk-UA" sz="3200" dirty="0" smtClean="0">
              <a:solidFill>
                <a:srgbClr val="0070C0"/>
              </a:solidFill>
            </a:endParaRPr>
          </a:p>
          <a:p>
            <a:pPr indent="450850"/>
            <a:r>
              <a:rPr lang="uk-UA" sz="3200" b="1" i="1" dirty="0" smtClean="0">
                <a:solidFill>
                  <a:srgbClr val="0070C0"/>
                </a:solidFill>
              </a:rPr>
              <a:t>Діяльність </a:t>
            </a:r>
            <a:r>
              <a:rPr lang="uk-UA" sz="3200" b="1" i="1" dirty="0">
                <a:solidFill>
                  <a:srgbClr val="0070C0"/>
                </a:solidFill>
              </a:rPr>
              <a:t>органів прокуратури</a:t>
            </a:r>
            <a:r>
              <a:rPr lang="uk-UA" sz="3200" i="1" dirty="0">
                <a:solidFill>
                  <a:srgbClr val="0070C0"/>
                </a:solidFill>
              </a:rPr>
              <a:t> </a:t>
            </a:r>
            <a:r>
              <a:rPr lang="uk-UA" sz="3200" dirty="0">
                <a:solidFill>
                  <a:srgbClr val="0070C0"/>
                </a:solidFill>
              </a:rPr>
              <a:t>– </a:t>
            </a:r>
            <a:r>
              <a:rPr lang="uk-UA" sz="3200" i="1" dirty="0">
                <a:solidFill>
                  <a:srgbClr val="0070C0"/>
                </a:solidFill>
              </a:rPr>
              <a:t>один із засобів реалізації державної влади, яка функціонує виключно в </a:t>
            </a:r>
            <a:r>
              <a:rPr lang="uk-UA" sz="3200" i="1" dirty="0" smtClean="0">
                <a:solidFill>
                  <a:srgbClr val="0070C0"/>
                </a:solidFill>
              </a:rPr>
              <a:t>інтересах держави</a:t>
            </a:r>
            <a:r>
              <a:rPr lang="uk-UA" sz="3200" i="1" dirty="0">
                <a:solidFill>
                  <a:srgbClr val="0070C0"/>
                </a:solidFill>
              </a:rPr>
              <a:t>, вона закріплена в </a:t>
            </a:r>
            <a:r>
              <a:rPr lang="uk-UA" sz="3200" i="1" dirty="0" smtClean="0">
                <a:solidFill>
                  <a:srgbClr val="0070C0"/>
                </a:solidFill>
              </a:rPr>
              <a:t>Конституції </a:t>
            </a:r>
            <a:r>
              <a:rPr lang="uk-UA" sz="3200" i="1" dirty="0">
                <a:solidFill>
                  <a:srgbClr val="0070C0"/>
                </a:solidFill>
              </a:rPr>
              <a:t>України та </a:t>
            </a:r>
            <a:r>
              <a:rPr lang="uk-UA" sz="3200" i="1" dirty="0" smtClean="0">
                <a:solidFill>
                  <a:srgbClr val="0070C0"/>
                </a:solidFill>
              </a:rPr>
              <a:t>в інших правових актах. </a:t>
            </a:r>
            <a:endParaRPr lang="uk-UA" sz="3200" b="1" dirty="0" smtClean="0">
              <a:solidFill>
                <a:srgbClr val="0070C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31" y="82946"/>
            <a:ext cx="1404766" cy="943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686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404664"/>
            <a:ext cx="8640960" cy="6001643"/>
          </a:xfrm>
          <a:prstGeom prst="rect">
            <a:avLst/>
          </a:prstGeom>
        </p:spPr>
        <p:txBody>
          <a:bodyPr wrap="square">
            <a:spAutoFit/>
          </a:bodyPr>
          <a:lstStyle/>
          <a:p>
            <a:pPr indent="625475" algn="just"/>
            <a:endParaRPr lang="uk-UA" sz="3200" b="1" dirty="0">
              <a:solidFill>
                <a:schemeClr val="accent5">
                  <a:lumMod val="75000"/>
                </a:schemeClr>
              </a:solidFill>
            </a:endParaRPr>
          </a:p>
          <a:p>
            <a:pPr indent="1071563" algn="just"/>
            <a:r>
              <a:rPr lang="uk-UA" sz="3200" b="1" dirty="0" smtClean="0">
                <a:solidFill>
                  <a:schemeClr val="accent5">
                    <a:lumMod val="75000"/>
                  </a:schemeClr>
                </a:solidFill>
              </a:rPr>
              <a:t>В. </a:t>
            </a:r>
            <a:r>
              <a:rPr lang="uk-UA" sz="3200" b="1" dirty="0" smtClean="0">
                <a:solidFill>
                  <a:srgbClr val="002060"/>
                </a:solidFill>
              </a:rPr>
              <a:t>Діяльність </a:t>
            </a:r>
            <a:r>
              <a:rPr lang="uk-UA" sz="3200" b="1" dirty="0">
                <a:solidFill>
                  <a:srgbClr val="002060"/>
                </a:solidFill>
              </a:rPr>
              <a:t>з</a:t>
            </a:r>
            <a:r>
              <a:rPr lang="uk-UA" sz="3200" dirty="0">
                <a:solidFill>
                  <a:srgbClr val="002060"/>
                </a:solidFill>
              </a:rPr>
              <a:t> </a:t>
            </a:r>
            <a:r>
              <a:rPr lang="uk-UA" sz="3200" b="1" dirty="0">
                <a:solidFill>
                  <a:srgbClr val="002060"/>
                </a:solidFill>
              </a:rPr>
              <a:t>виявлення, запобігання та </a:t>
            </a:r>
            <a:r>
              <a:rPr lang="uk-UA" sz="3200" b="1" dirty="0" smtClean="0">
                <a:solidFill>
                  <a:srgbClr val="002060"/>
                </a:solidFill>
              </a:rPr>
              <a:t>досудового </a:t>
            </a:r>
            <a:r>
              <a:rPr lang="uk-UA" sz="3200" b="1" dirty="0">
                <a:solidFill>
                  <a:srgbClr val="002060"/>
                </a:solidFill>
              </a:rPr>
              <a:t>розслідування кримінальних </a:t>
            </a:r>
            <a:r>
              <a:rPr lang="uk-UA" sz="3200" b="1" dirty="0" smtClean="0">
                <a:solidFill>
                  <a:srgbClr val="002060"/>
                </a:solidFill>
              </a:rPr>
              <a:t>правопорушень</a:t>
            </a:r>
          </a:p>
          <a:p>
            <a:pPr indent="1071563" algn="just"/>
            <a:endParaRPr lang="uk-UA" sz="3200" b="1" dirty="0" smtClean="0">
              <a:solidFill>
                <a:srgbClr val="002060"/>
              </a:solidFill>
            </a:endParaRPr>
          </a:p>
          <a:p>
            <a:pPr indent="1071563" algn="just"/>
            <a:r>
              <a:rPr lang="uk-UA" sz="3200" dirty="0">
                <a:solidFill>
                  <a:srgbClr val="7030A0"/>
                </a:solidFill>
              </a:rPr>
              <a:t>Законодавство з </a:t>
            </a:r>
            <a:r>
              <a:rPr lang="uk-UA" sz="3200" i="1" dirty="0">
                <a:solidFill>
                  <a:srgbClr val="7030A0"/>
                </a:solidFill>
              </a:rPr>
              <a:t>виявлення та розслідування кримінальних правопорушень</a:t>
            </a:r>
            <a:r>
              <a:rPr lang="uk-UA" sz="3200" dirty="0">
                <a:solidFill>
                  <a:srgbClr val="7030A0"/>
                </a:solidFill>
              </a:rPr>
              <a:t> охоплює наступні види діяльності: </a:t>
            </a:r>
            <a:endParaRPr lang="uk-UA" sz="3200" dirty="0" smtClean="0">
              <a:solidFill>
                <a:srgbClr val="7030A0"/>
              </a:solidFill>
            </a:endParaRPr>
          </a:p>
          <a:p>
            <a:pPr indent="1071563" algn="just"/>
            <a:r>
              <a:rPr lang="uk-UA" sz="3200" b="1" i="1" dirty="0" smtClean="0">
                <a:solidFill>
                  <a:srgbClr val="0070C0"/>
                </a:solidFill>
              </a:rPr>
              <a:t>а</a:t>
            </a:r>
            <a:r>
              <a:rPr lang="uk-UA" sz="3200" b="1" i="1" dirty="0">
                <a:solidFill>
                  <a:srgbClr val="0070C0"/>
                </a:solidFill>
              </a:rPr>
              <a:t>) оперативно-розшукова; </a:t>
            </a:r>
            <a:endParaRPr lang="uk-UA" sz="3200" b="1" i="1" dirty="0" smtClean="0">
              <a:solidFill>
                <a:srgbClr val="0070C0"/>
              </a:solidFill>
            </a:endParaRPr>
          </a:p>
          <a:p>
            <a:pPr indent="1071563" algn="just"/>
            <a:r>
              <a:rPr lang="uk-UA" sz="3200" b="1" i="1" dirty="0" smtClean="0">
                <a:solidFill>
                  <a:srgbClr val="0070C0"/>
                </a:solidFill>
              </a:rPr>
              <a:t>б</a:t>
            </a:r>
            <a:r>
              <a:rPr lang="uk-UA" sz="3200" b="1" i="1" dirty="0">
                <a:solidFill>
                  <a:srgbClr val="0070C0"/>
                </a:solidFill>
              </a:rPr>
              <a:t>) дізнання; </a:t>
            </a:r>
            <a:endParaRPr lang="uk-UA" sz="3200" b="1" i="1" dirty="0" smtClean="0">
              <a:solidFill>
                <a:srgbClr val="0070C0"/>
              </a:solidFill>
            </a:endParaRPr>
          </a:p>
          <a:p>
            <a:pPr indent="1071563" algn="just"/>
            <a:r>
              <a:rPr lang="uk-UA" sz="3200" b="1" i="1" dirty="0" smtClean="0">
                <a:solidFill>
                  <a:srgbClr val="0070C0"/>
                </a:solidFill>
              </a:rPr>
              <a:t>в</a:t>
            </a:r>
            <a:r>
              <a:rPr lang="uk-UA" sz="3200" b="1" i="1" dirty="0">
                <a:solidFill>
                  <a:srgbClr val="0070C0"/>
                </a:solidFill>
              </a:rPr>
              <a:t>) досудове </a:t>
            </a:r>
            <a:r>
              <a:rPr lang="uk-UA" sz="3200" b="1" i="1" dirty="0" smtClean="0">
                <a:solidFill>
                  <a:srgbClr val="0070C0"/>
                </a:solidFill>
              </a:rPr>
              <a:t>слідство.</a:t>
            </a:r>
            <a:endParaRPr lang="uk-UA" sz="3200" b="1" dirty="0">
              <a:solidFill>
                <a:srgbClr val="0070C0"/>
              </a:solidFill>
            </a:endParaRPr>
          </a:p>
          <a:p>
            <a:pPr indent="1071563" algn="just"/>
            <a:endParaRPr lang="ru-RU" sz="3200" dirty="0">
              <a:solidFill>
                <a:srgbClr val="002060"/>
              </a:solidFill>
            </a:endParaRPr>
          </a:p>
        </p:txBody>
      </p:sp>
      <p:pic>
        <p:nvPicPr>
          <p:cNvPr id="3074"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261" y="260648"/>
            <a:ext cx="923925"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7444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1260" y="260648"/>
            <a:ext cx="8609211" cy="5837882"/>
          </a:xfrm>
          <a:prstGeom prst="rect">
            <a:avLst/>
          </a:prstGeom>
        </p:spPr>
        <p:txBody>
          <a:bodyPr wrap="square">
            <a:spAutoFit/>
          </a:bodyPr>
          <a:lstStyle/>
          <a:p>
            <a:pPr indent="1071563" algn="just"/>
            <a:endParaRPr lang="uk-UA" sz="2800" b="1" i="1" u="sng" dirty="0" smtClean="0">
              <a:solidFill>
                <a:srgbClr val="7030A0"/>
              </a:solidFill>
            </a:endParaRPr>
          </a:p>
          <a:p>
            <a:pPr indent="1071563" algn="just"/>
            <a:endParaRPr lang="uk-UA" sz="2800" b="1" i="1" u="sng" dirty="0">
              <a:solidFill>
                <a:srgbClr val="7030A0"/>
              </a:solidFill>
            </a:endParaRPr>
          </a:p>
          <a:p>
            <a:pPr indent="1071563" algn="just"/>
            <a:r>
              <a:rPr lang="uk-UA" sz="2800" b="1" i="1" u="sng" dirty="0" smtClean="0">
                <a:solidFill>
                  <a:srgbClr val="7030A0"/>
                </a:solidFill>
              </a:rPr>
              <a:t>Досудове </a:t>
            </a:r>
            <a:r>
              <a:rPr lang="uk-UA" sz="2800" b="1" i="1" u="sng" dirty="0">
                <a:solidFill>
                  <a:srgbClr val="7030A0"/>
                </a:solidFill>
              </a:rPr>
              <a:t>розслідування</a:t>
            </a:r>
            <a:r>
              <a:rPr lang="uk-UA" sz="2800" b="1" dirty="0">
                <a:solidFill>
                  <a:srgbClr val="7030A0"/>
                </a:solidFill>
              </a:rPr>
              <a:t> </a:t>
            </a:r>
            <a:r>
              <a:rPr lang="uk-UA" sz="2800" dirty="0">
                <a:solidFill>
                  <a:srgbClr val="0070C0"/>
                </a:solidFill>
              </a:rPr>
              <a:t>– </a:t>
            </a:r>
            <a:r>
              <a:rPr lang="uk-UA" sz="2800" i="1" dirty="0">
                <a:solidFill>
                  <a:srgbClr val="0070C0"/>
                </a:solidFill>
              </a:rPr>
              <a:t>стадія кримінального провадження, яка починається з моменту внесення відомостей про кримінальне правопорушення до Єдиного реєстру досудових розслідувань і закінчується закриттям кримінального провадження або направленням до суду обвинувального акта, клопотання про застосування примусових заходів медичного або виховного характеру, клопотання про звільнення особи від кримінальної відповідальності (п. 5 ст. 3 </a:t>
            </a:r>
            <a:r>
              <a:rPr lang="uk-UA" sz="2800" i="1" dirty="0" smtClean="0">
                <a:solidFill>
                  <a:srgbClr val="0070C0"/>
                </a:solidFill>
              </a:rPr>
              <a:t>КПК України). </a:t>
            </a:r>
            <a:endParaRPr lang="ru-RU" sz="2800" dirty="0">
              <a:solidFill>
                <a:srgbClr val="0070C0"/>
              </a:solidFill>
            </a:endParaRPr>
          </a:p>
        </p:txBody>
      </p:sp>
      <p:pic>
        <p:nvPicPr>
          <p:cNvPr id="3074"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261" y="260648"/>
            <a:ext cx="923925"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4253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404664"/>
            <a:ext cx="8640960" cy="6124754"/>
          </a:xfrm>
          <a:prstGeom prst="rect">
            <a:avLst/>
          </a:prstGeom>
        </p:spPr>
        <p:txBody>
          <a:bodyPr wrap="square">
            <a:spAutoFit/>
          </a:bodyPr>
          <a:lstStyle/>
          <a:p>
            <a:pPr indent="625475" algn="just"/>
            <a:endParaRPr lang="uk-UA" sz="3200" b="1" dirty="0">
              <a:solidFill>
                <a:schemeClr val="accent5">
                  <a:lumMod val="75000"/>
                </a:schemeClr>
              </a:solidFill>
            </a:endParaRPr>
          </a:p>
          <a:p>
            <a:pPr indent="1071563" algn="just"/>
            <a:endParaRPr lang="uk-UA" sz="3200" b="1" i="1" dirty="0" smtClean="0">
              <a:solidFill>
                <a:srgbClr val="7030A0"/>
              </a:solidFill>
            </a:endParaRPr>
          </a:p>
          <a:p>
            <a:pPr indent="1071563" algn="just"/>
            <a:r>
              <a:rPr lang="uk-UA" sz="3200" b="1" i="1" dirty="0" smtClean="0">
                <a:solidFill>
                  <a:srgbClr val="7030A0"/>
                </a:solidFill>
              </a:rPr>
              <a:t>Органами </a:t>
            </a:r>
            <a:r>
              <a:rPr lang="uk-UA" sz="3200" b="1" i="1" dirty="0">
                <a:solidFill>
                  <a:srgbClr val="7030A0"/>
                </a:solidFill>
              </a:rPr>
              <a:t>досудового розслідування (органами, що здійснюють дізнання і досудове слідство) є</a:t>
            </a:r>
            <a:r>
              <a:rPr lang="uk-UA" sz="3200" b="1" i="1" dirty="0" smtClean="0">
                <a:solidFill>
                  <a:srgbClr val="7030A0"/>
                </a:solidFill>
              </a:rPr>
              <a:t>:</a:t>
            </a:r>
          </a:p>
          <a:p>
            <a:pPr fontAlgn="base"/>
            <a:r>
              <a:rPr lang="ru-RU" sz="2800" b="1" dirty="0">
                <a:solidFill>
                  <a:srgbClr val="0070C0"/>
                </a:solidFill>
              </a:rPr>
              <a:t>1</a:t>
            </a:r>
            <a:r>
              <a:rPr lang="uk-UA" sz="2800" b="1" dirty="0">
                <a:solidFill>
                  <a:srgbClr val="0070C0"/>
                </a:solidFill>
              </a:rPr>
              <a:t>) слідчі підрозділи:</a:t>
            </a:r>
            <a:endParaRPr lang="ru-RU" sz="2800" b="1" dirty="0">
              <a:solidFill>
                <a:srgbClr val="0070C0"/>
              </a:solidFill>
            </a:endParaRPr>
          </a:p>
          <a:p>
            <a:pPr indent="357188" algn="just" fontAlgn="base"/>
            <a:r>
              <a:rPr lang="uk-UA" sz="2400" dirty="0">
                <a:solidFill>
                  <a:srgbClr val="7030A0"/>
                </a:solidFill>
              </a:rPr>
              <a:t>а) органів Національної поліції;</a:t>
            </a:r>
            <a:endParaRPr lang="ru-RU" sz="2400" dirty="0">
              <a:solidFill>
                <a:srgbClr val="7030A0"/>
              </a:solidFill>
            </a:endParaRPr>
          </a:p>
          <a:p>
            <a:pPr indent="357188" algn="just" fontAlgn="base"/>
            <a:r>
              <a:rPr lang="uk-UA" sz="2400" dirty="0">
                <a:solidFill>
                  <a:srgbClr val="7030A0"/>
                </a:solidFill>
              </a:rPr>
              <a:t>б) органів безпеки;</a:t>
            </a:r>
            <a:endParaRPr lang="ru-RU" sz="2400" dirty="0">
              <a:solidFill>
                <a:srgbClr val="7030A0"/>
              </a:solidFill>
            </a:endParaRPr>
          </a:p>
          <a:p>
            <a:pPr indent="357188" algn="just" fontAlgn="base"/>
            <a:r>
              <a:rPr lang="uk-UA" sz="2400" dirty="0">
                <a:solidFill>
                  <a:srgbClr val="7030A0"/>
                </a:solidFill>
              </a:rPr>
              <a:t>в) органів, що здійснюють контроль за додержанням податкового законодавства;</a:t>
            </a:r>
            <a:endParaRPr lang="ru-RU" sz="2400" dirty="0">
              <a:solidFill>
                <a:srgbClr val="7030A0"/>
              </a:solidFill>
            </a:endParaRPr>
          </a:p>
          <a:p>
            <a:pPr indent="357188" algn="just" fontAlgn="base"/>
            <a:r>
              <a:rPr lang="uk-UA" sz="2400" dirty="0">
                <a:solidFill>
                  <a:srgbClr val="7030A0"/>
                </a:solidFill>
              </a:rPr>
              <a:t>г) органів державного бюро розслідувань;</a:t>
            </a:r>
            <a:endParaRPr lang="ru-RU" sz="2400" dirty="0">
              <a:solidFill>
                <a:srgbClr val="7030A0"/>
              </a:solidFill>
            </a:endParaRPr>
          </a:p>
          <a:p>
            <a:pPr algn="just"/>
            <a:r>
              <a:rPr lang="uk-UA" sz="2800" b="1" dirty="0" smtClean="0">
                <a:solidFill>
                  <a:srgbClr val="0070C0"/>
                </a:solidFill>
              </a:rPr>
              <a:t>2</a:t>
            </a:r>
            <a:r>
              <a:rPr lang="uk-UA" sz="2800" b="1" dirty="0">
                <a:solidFill>
                  <a:srgbClr val="0070C0"/>
                </a:solidFill>
              </a:rPr>
              <a:t>) </a:t>
            </a:r>
            <a:r>
              <a:rPr lang="uk-UA" sz="2800" b="1" dirty="0" smtClean="0">
                <a:solidFill>
                  <a:srgbClr val="0070C0"/>
                </a:solidFill>
              </a:rPr>
              <a:t>підрозділи </a:t>
            </a:r>
            <a:r>
              <a:rPr lang="uk-UA" sz="2800" b="1" dirty="0">
                <a:solidFill>
                  <a:srgbClr val="0070C0"/>
                </a:solidFill>
              </a:rPr>
              <a:t>детективів, підрозділ внутрішнього контролю Національного антикорупційного бюро України.</a:t>
            </a:r>
            <a:endParaRPr lang="ru-RU" sz="2800" dirty="0">
              <a:solidFill>
                <a:srgbClr val="0070C0"/>
              </a:solidFill>
            </a:endParaRPr>
          </a:p>
        </p:txBody>
      </p:sp>
      <p:pic>
        <p:nvPicPr>
          <p:cNvPr id="3074"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261" y="260648"/>
            <a:ext cx="923925"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2687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764704"/>
            <a:ext cx="8064896" cy="4893647"/>
          </a:xfrm>
          <a:prstGeom prst="rect">
            <a:avLst/>
          </a:prstGeom>
        </p:spPr>
        <p:txBody>
          <a:bodyPr wrap="square">
            <a:spAutoFit/>
          </a:bodyPr>
          <a:lstStyle/>
          <a:p>
            <a:pPr algn="just"/>
            <a:r>
              <a:rPr lang="ru-RU" sz="2400" b="1" dirty="0">
                <a:solidFill>
                  <a:srgbClr val="0070C0"/>
                </a:solidFill>
                <a:latin typeface="Times New Roman" panose="02020603050405020304" pitchFamily="18" charset="0"/>
              </a:rPr>
              <a:t>3. </a:t>
            </a:r>
            <a:r>
              <a:rPr lang="uk-UA" sz="2400" b="1" dirty="0" smtClean="0">
                <a:solidFill>
                  <a:srgbClr val="0070C0"/>
                </a:solidFill>
                <a:latin typeface="Times New Roman" panose="02020603050405020304" pitchFamily="18" charset="0"/>
              </a:rPr>
              <a:t>Дізнання здійснюють підрозділи дізнання або уповноважені особи інших підрозділів:</a:t>
            </a:r>
          </a:p>
          <a:p>
            <a:pPr algn="just"/>
            <a:endParaRPr lang="uk-UA" sz="2400" dirty="0" smtClean="0">
              <a:solidFill>
                <a:srgbClr val="0070C0"/>
              </a:solidFill>
              <a:latin typeface="Times New Roman" panose="02020603050405020304" pitchFamily="18" charset="0"/>
            </a:endParaRPr>
          </a:p>
          <a:p>
            <a:pPr algn="just"/>
            <a:r>
              <a:rPr lang="uk-UA" sz="2400" dirty="0" smtClean="0">
                <a:solidFill>
                  <a:srgbClr val="7030A0"/>
                </a:solidFill>
                <a:latin typeface="Times New Roman" panose="02020603050405020304" pitchFamily="18" charset="0"/>
              </a:rPr>
              <a:t>а) органів Національної поліції;</a:t>
            </a:r>
          </a:p>
          <a:p>
            <a:pPr algn="just"/>
            <a:endParaRPr lang="uk-UA" sz="2400" dirty="0" smtClean="0">
              <a:solidFill>
                <a:srgbClr val="7030A0"/>
              </a:solidFill>
              <a:latin typeface="Times New Roman" panose="02020603050405020304" pitchFamily="18" charset="0"/>
            </a:endParaRPr>
          </a:p>
          <a:p>
            <a:pPr algn="just"/>
            <a:r>
              <a:rPr lang="uk-UA" sz="2400" dirty="0" smtClean="0">
                <a:solidFill>
                  <a:srgbClr val="7030A0"/>
                </a:solidFill>
                <a:latin typeface="Times New Roman" panose="02020603050405020304" pitchFamily="18" charset="0"/>
              </a:rPr>
              <a:t>б) органів безпеки;</a:t>
            </a:r>
          </a:p>
          <a:p>
            <a:pPr algn="just"/>
            <a:endParaRPr lang="uk-UA" sz="2400" dirty="0" smtClean="0">
              <a:solidFill>
                <a:srgbClr val="7030A0"/>
              </a:solidFill>
              <a:latin typeface="Times New Roman" panose="02020603050405020304" pitchFamily="18" charset="0"/>
            </a:endParaRPr>
          </a:p>
          <a:p>
            <a:pPr algn="just"/>
            <a:r>
              <a:rPr lang="uk-UA" sz="2400" dirty="0" smtClean="0">
                <a:solidFill>
                  <a:srgbClr val="7030A0"/>
                </a:solidFill>
                <a:latin typeface="Times New Roman" panose="02020603050405020304" pitchFamily="18" charset="0"/>
              </a:rPr>
              <a:t>в) органів, що здійснюють контроль за додержанням податкового законодавства;</a:t>
            </a:r>
          </a:p>
          <a:p>
            <a:pPr algn="just"/>
            <a:endParaRPr lang="uk-UA" sz="2400" dirty="0" smtClean="0">
              <a:solidFill>
                <a:srgbClr val="7030A0"/>
              </a:solidFill>
              <a:latin typeface="Times New Roman" panose="02020603050405020304" pitchFamily="18" charset="0"/>
            </a:endParaRPr>
          </a:p>
          <a:p>
            <a:pPr algn="just"/>
            <a:r>
              <a:rPr lang="uk-UA" sz="2400" dirty="0" smtClean="0">
                <a:solidFill>
                  <a:srgbClr val="7030A0"/>
                </a:solidFill>
                <a:latin typeface="Times New Roman" panose="02020603050405020304" pitchFamily="18" charset="0"/>
              </a:rPr>
              <a:t>г) органів Державного бюро розслідувань;</a:t>
            </a:r>
          </a:p>
          <a:p>
            <a:pPr algn="just"/>
            <a:endParaRPr lang="uk-UA" sz="2400" dirty="0" smtClean="0">
              <a:solidFill>
                <a:srgbClr val="7030A0"/>
              </a:solidFill>
              <a:latin typeface="Times New Roman" panose="02020603050405020304" pitchFamily="18" charset="0"/>
            </a:endParaRPr>
          </a:p>
          <a:p>
            <a:pPr algn="just"/>
            <a:r>
              <a:rPr lang="uk-UA" sz="2400" dirty="0" smtClean="0">
                <a:solidFill>
                  <a:srgbClr val="7030A0"/>
                </a:solidFill>
                <a:latin typeface="Times New Roman" panose="02020603050405020304" pitchFamily="18" charset="0"/>
              </a:rPr>
              <a:t>ґ) Національного антикорупційного бюро України.</a:t>
            </a:r>
            <a:endParaRPr lang="uk-UA" sz="2400" b="0" i="0" dirty="0">
              <a:solidFill>
                <a:srgbClr val="7030A0"/>
              </a:solidFill>
              <a:effectLst/>
              <a:latin typeface="Times New Roman" panose="02020603050405020304" pitchFamily="18" charset="0"/>
            </a:endParaRPr>
          </a:p>
        </p:txBody>
      </p:sp>
    </p:spTree>
    <p:extLst>
      <p:ext uri="{BB962C8B-B14F-4D97-AF65-F5344CB8AC3E}">
        <p14:creationId xmlns:p14="http://schemas.microsoft.com/office/powerpoint/2010/main" val="917812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476672"/>
            <a:ext cx="8568952" cy="5262979"/>
          </a:xfrm>
          <a:prstGeom prst="rect">
            <a:avLst/>
          </a:prstGeom>
        </p:spPr>
        <p:txBody>
          <a:bodyPr wrap="square">
            <a:spAutoFit/>
          </a:bodyPr>
          <a:lstStyle/>
          <a:p>
            <a:pPr indent="715963" algn="just"/>
            <a:r>
              <a:rPr lang="uk-UA" sz="2800" b="1" i="1" dirty="0" smtClean="0">
                <a:solidFill>
                  <a:srgbClr val="7030A0"/>
                </a:solidFill>
              </a:rPr>
              <a:t>Слідчі працюють у тісному контакті з </a:t>
            </a:r>
            <a:r>
              <a:rPr lang="uk-UA" sz="2800" b="1" i="1" dirty="0" smtClean="0">
                <a:solidFill>
                  <a:srgbClr val="0070C0"/>
                </a:solidFill>
              </a:rPr>
              <a:t>оперативними підрозділами:</a:t>
            </a:r>
          </a:p>
          <a:p>
            <a:pPr indent="542925" algn="just">
              <a:buFont typeface="Wingdings" pitchFamily="2" charset="2"/>
              <a:buChar char="Ø"/>
            </a:pPr>
            <a:r>
              <a:rPr lang="uk-UA" sz="2800" b="1" dirty="0" smtClean="0">
                <a:solidFill>
                  <a:srgbClr val="002060"/>
                </a:solidFill>
              </a:rPr>
              <a:t> </a:t>
            </a:r>
            <a:r>
              <a:rPr lang="uk-UA" sz="2800" dirty="0" smtClean="0">
                <a:solidFill>
                  <a:srgbClr val="002060"/>
                </a:solidFill>
              </a:rPr>
              <a:t>органів </a:t>
            </a:r>
            <a:r>
              <a:rPr lang="uk-UA" sz="2800" dirty="0">
                <a:solidFill>
                  <a:srgbClr val="002060"/>
                </a:solidFill>
              </a:rPr>
              <a:t>Н</a:t>
            </a:r>
            <a:r>
              <a:rPr lang="uk-UA" sz="2800" dirty="0" smtClean="0">
                <a:solidFill>
                  <a:srgbClr val="002060"/>
                </a:solidFill>
              </a:rPr>
              <a:t>аціональної поліції, </a:t>
            </a:r>
            <a:endParaRPr lang="ru-RU" sz="2800" dirty="0" smtClean="0">
              <a:solidFill>
                <a:srgbClr val="002060"/>
              </a:solidFill>
            </a:endParaRPr>
          </a:p>
          <a:p>
            <a:pPr indent="542925" algn="just">
              <a:buFont typeface="Wingdings" pitchFamily="2" charset="2"/>
              <a:buChar char="Ø"/>
            </a:pPr>
            <a:r>
              <a:rPr lang="uk-UA" sz="2800" dirty="0" smtClean="0">
                <a:solidFill>
                  <a:srgbClr val="002060"/>
                </a:solidFill>
              </a:rPr>
              <a:t> органів </a:t>
            </a:r>
            <a:r>
              <a:rPr lang="uk-UA" sz="2800" dirty="0">
                <a:solidFill>
                  <a:srgbClr val="002060"/>
                </a:solidFill>
              </a:rPr>
              <a:t>безпеки</a:t>
            </a:r>
            <a:r>
              <a:rPr lang="uk-UA" sz="2800" dirty="0" smtClean="0">
                <a:solidFill>
                  <a:srgbClr val="002060"/>
                </a:solidFill>
              </a:rPr>
              <a:t>,</a:t>
            </a:r>
          </a:p>
          <a:p>
            <a:pPr indent="542925" algn="just">
              <a:buFont typeface="Wingdings" pitchFamily="2" charset="2"/>
              <a:buChar char="Ø"/>
            </a:pPr>
            <a:r>
              <a:rPr lang="uk-UA" sz="2800" dirty="0" smtClean="0">
                <a:solidFill>
                  <a:srgbClr val="002060"/>
                </a:solidFill>
              </a:rPr>
              <a:t> Національного антикорупційного бюро України, </a:t>
            </a:r>
            <a:endParaRPr lang="ru-RU" sz="2800" dirty="0" smtClean="0">
              <a:solidFill>
                <a:srgbClr val="002060"/>
              </a:solidFill>
            </a:endParaRPr>
          </a:p>
          <a:p>
            <a:pPr indent="542925" algn="just">
              <a:buFont typeface="Wingdings" pitchFamily="2" charset="2"/>
              <a:buChar char="Ø"/>
            </a:pPr>
            <a:r>
              <a:rPr lang="uk-UA" sz="2800" dirty="0" smtClean="0">
                <a:solidFill>
                  <a:srgbClr val="002060"/>
                </a:solidFill>
              </a:rPr>
              <a:t> Державного бюро розслідувань,</a:t>
            </a:r>
          </a:p>
          <a:p>
            <a:pPr indent="542925" algn="just">
              <a:buFont typeface="Wingdings" pitchFamily="2" charset="2"/>
              <a:buChar char="Ø"/>
            </a:pPr>
            <a:r>
              <a:rPr lang="uk-UA" sz="2800" dirty="0" smtClean="0">
                <a:solidFill>
                  <a:srgbClr val="002060"/>
                </a:solidFill>
              </a:rPr>
              <a:t> органів</a:t>
            </a:r>
            <a:r>
              <a:rPr lang="uk-UA" sz="2800" dirty="0">
                <a:solidFill>
                  <a:srgbClr val="002060"/>
                </a:solidFill>
              </a:rPr>
              <a:t>, що здійснюють контроль за додержанням податкового і митного законодавства, </a:t>
            </a:r>
            <a:endParaRPr lang="ru-RU" sz="2800" dirty="0">
              <a:solidFill>
                <a:srgbClr val="002060"/>
              </a:solidFill>
            </a:endParaRPr>
          </a:p>
          <a:p>
            <a:pPr indent="542925" algn="just">
              <a:buFont typeface="Wingdings" pitchFamily="2" charset="2"/>
              <a:buChar char="Ø"/>
            </a:pPr>
            <a:r>
              <a:rPr lang="uk-UA" sz="2800" dirty="0" smtClean="0">
                <a:solidFill>
                  <a:srgbClr val="002060"/>
                </a:solidFill>
              </a:rPr>
              <a:t>органів Державної прикордонної служби України. </a:t>
            </a:r>
            <a:endParaRPr lang="ru-RU" sz="2800" dirty="0">
              <a:solidFill>
                <a:srgbClr val="002060"/>
              </a:solidFill>
            </a:endParaRPr>
          </a:p>
        </p:txBody>
      </p:sp>
    </p:spTree>
    <p:extLst>
      <p:ext uri="{BB962C8B-B14F-4D97-AF65-F5344CB8AC3E}">
        <p14:creationId xmlns:p14="http://schemas.microsoft.com/office/powerpoint/2010/main" val="42024519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188640"/>
            <a:ext cx="8568952" cy="646331"/>
          </a:xfrm>
          <a:prstGeom prst="rect">
            <a:avLst/>
          </a:prstGeom>
        </p:spPr>
        <p:txBody>
          <a:bodyPr wrap="square">
            <a:spAutoFit/>
          </a:bodyPr>
          <a:lstStyle/>
          <a:p>
            <a:endParaRPr lang="uk-UA" b="1" dirty="0" smtClean="0"/>
          </a:p>
          <a:p>
            <a:endParaRPr lang="uk-UA" b="1" dirty="0"/>
          </a:p>
        </p:txBody>
      </p:sp>
      <p:sp>
        <p:nvSpPr>
          <p:cNvPr id="2" name="Прямоугольник 1"/>
          <p:cNvSpPr/>
          <p:nvPr/>
        </p:nvSpPr>
        <p:spPr>
          <a:xfrm>
            <a:off x="107503" y="720566"/>
            <a:ext cx="8712969" cy="3785652"/>
          </a:xfrm>
          <a:prstGeom prst="rect">
            <a:avLst/>
          </a:prstGeom>
        </p:spPr>
        <p:txBody>
          <a:bodyPr wrap="square">
            <a:spAutoFit/>
          </a:bodyPr>
          <a:lstStyle/>
          <a:p>
            <a:pPr algn="just"/>
            <a:r>
              <a:rPr lang="uk-UA" sz="2800" b="1" dirty="0">
                <a:solidFill>
                  <a:srgbClr val="002060"/>
                </a:solidFill>
              </a:rPr>
              <a:t>Г. Діяльність із захисту державної безпеки, державного кордону та охорони </a:t>
            </a:r>
            <a:r>
              <a:rPr lang="uk-UA" sz="2800" b="1" dirty="0" smtClean="0">
                <a:solidFill>
                  <a:srgbClr val="002060"/>
                </a:solidFill>
              </a:rPr>
              <a:t>правопорядку</a:t>
            </a:r>
          </a:p>
          <a:p>
            <a:pPr algn="just"/>
            <a:endParaRPr lang="ru-RU" sz="2800" dirty="0">
              <a:solidFill>
                <a:srgbClr val="002060"/>
              </a:solidFill>
            </a:endParaRPr>
          </a:p>
          <a:p>
            <a:pPr algn="just"/>
            <a:r>
              <a:rPr lang="uk-UA" sz="2800" b="1" i="1" dirty="0">
                <a:solidFill>
                  <a:srgbClr val="7030A0"/>
                </a:solidFill>
              </a:rPr>
              <a:t>Зазначені функції реалізують:</a:t>
            </a:r>
            <a:endParaRPr lang="ru-RU" sz="2800" b="1" dirty="0">
              <a:solidFill>
                <a:srgbClr val="7030A0"/>
              </a:solidFill>
            </a:endParaRPr>
          </a:p>
          <a:p>
            <a:pPr marL="642938" lvl="0" indent="-457200" algn="just">
              <a:buFont typeface="Wingdings" pitchFamily="2" charset="2"/>
              <a:buChar char="Ø"/>
            </a:pPr>
            <a:r>
              <a:rPr lang="uk-UA" sz="3200" i="1" dirty="0">
                <a:solidFill>
                  <a:srgbClr val="0070C0"/>
                </a:solidFill>
              </a:rPr>
              <a:t>Служби безпеки України (СБУ);</a:t>
            </a:r>
            <a:endParaRPr lang="ru-RU" sz="3200" dirty="0">
              <a:solidFill>
                <a:srgbClr val="0070C0"/>
              </a:solidFill>
            </a:endParaRPr>
          </a:p>
          <a:p>
            <a:pPr marL="642938" lvl="0" indent="-457200" algn="just">
              <a:buFont typeface="Wingdings" pitchFamily="2" charset="2"/>
              <a:buChar char="Ø"/>
            </a:pPr>
            <a:r>
              <a:rPr lang="uk-UA" sz="3200" i="1" dirty="0">
                <a:solidFill>
                  <a:srgbClr val="0070C0"/>
                </a:solidFill>
              </a:rPr>
              <a:t>Державна прикордонна служба України;</a:t>
            </a:r>
            <a:endParaRPr lang="ru-RU" sz="3200" dirty="0">
              <a:solidFill>
                <a:srgbClr val="0070C0"/>
              </a:solidFill>
            </a:endParaRPr>
          </a:p>
          <a:p>
            <a:pPr marL="642938" lvl="0" indent="-457200" algn="just">
              <a:buFont typeface="Wingdings" pitchFamily="2" charset="2"/>
              <a:buChar char="Ø"/>
            </a:pPr>
            <a:r>
              <a:rPr lang="uk-UA" sz="3200" i="1" dirty="0">
                <a:solidFill>
                  <a:srgbClr val="0070C0"/>
                </a:solidFill>
              </a:rPr>
              <a:t>Національна поліція </a:t>
            </a:r>
            <a:r>
              <a:rPr lang="uk-UA" sz="3200" i="1" dirty="0" smtClean="0">
                <a:solidFill>
                  <a:srgbClr val="0070C0"/>
                </a:solidFill>
              </a:rPr>
              <a:t>України; </a:t>
            </a:r>
          </a:p>
          <a:p>
            <a:pPr marL="642938" lvl="0" indent="-457200" algn="just">
              <a:buFont typeface="Wingdings" pitchFamily="2" charset="2"/>
              <a:buChar char="Ø"/>
            </a:pPr>
            <a:r>
              <a:rPr lang="uk-UA" sz="3200" i="1" dirty="0" smtClean="0">
                <a:solidFill>
                  <a:srgbClr val="0070C0"/>
                </a:solidFill>
              </a:rPr>
              <a:t>Національна </a:t>
            </a:r>
            <a:r>
              <a:rPr lang="uk-UA" sz="3200" i="1" dirty="0">
                <a:solidFill>
                  <a:srgbClr val="0070C0"/>
                </a:solidFill>
              </a:rPr>
              <a:t>гвардія </a:t>
            </a:r>
            <a:r>
              <a:rPr lang="uk-UA" sz="3200" i="1" dirty="0" smtClean="0">
                <a:solidFill>
                  <a:srgbClr val="0070C0"/>
                </a:solidFill>
              </a:rPr>
              <a:t>України.</a:t>
            </a:r>
            <a:endParaRPr lang="ru-RU" sz="3200" dirty="0">
              <a:solidFill>
                <a:srgbClr val="0070C0"/>
              </a:solidFill>
            </a:endParaRPr>
          </a:p>
        </p:txBody>
      </p:sp>
      <p:pic>
        <p:nvPicPr>
          <p:cNvPr id="1028" name="Picture 4" descr="https://ssu.gov.ua/uploads/news_thumb/n_4443_679526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62" y="4664599"/>
            <a:ext cx="2016225" cy="1545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Национальная гвардия Украины"/>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6" name="AutoShape 8" descr="Министерство внутренних дел Украины"/>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7" name="AutoShape 10" descr="logo-im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8" name="AutoShape 12" descr="Emblem of the State Border Guard Service of Ukraine.sv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9" name="AutoShape 14" descr="Emblem of the State Border Guard Service of Ukraine.sv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10" name="AutoShape 16" descr="Emblem of the State Border Guard Service of Ukraine.sv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11" name="AutoShape 18" descr="Emblem of the State Border Guard Service of Ukraine.sv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1044" name="Picture 20" descr="Державна прикордонна служба Україн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8200" y="4746311"/>
            <a:ext cx="1096556" cy="1096556"/>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24" descr="Emblem of the National Guard of Ukraine, 2017.svg"/>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13" name="AutoShape 28" descr="Emblem of the National Guard of Ukraine, 2017.svg"/>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14" name="AutoShape 30" descr="Геральдичний знак - емблема МВС України.svg"/>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20" name="Picture 2" descr="Похожее изображени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4566243"/>
            <a:ext cx="1224136" cy="1276624"/>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2280" y="4480470"/>
            <a:ext cx="1362397" cy="1362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61485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88640"/>
            <a:ext cx="8424936" cy="6048672"/>
          </a:xfrm>
        </p:spPr>
        <p:txBody>
          <a:bodyPr>
            <a:noAutofit/>
          </a:bodyPr>
          <a:lstStyle/>
          <a:p>
            <a:pPr marL="0" indent="715963" algn="just"/>
            <a:r>
              <a:rPr lang="uk-UA" sz="2800" b="1" i="1" dirty="0" smtClean="0">
                <a:solidFill>
                  <a:srgbClr val="002060"/>
                </a:solidFill>
              </a:rPr>
              <a:t>Національна </a:t>
            </a:r>
            <a:r>
              <a:rPr lang="uk-UA" sz="2800" b="1" i="1" dirty="0">
                <a:solidFill>
                  <a:srgbClr val="002060"/>
                </a:solidFill>
              </a:rPr>
              <a:t>поліція України</a:t>
            </a:r>
            <a:r>
              <a:rPr lang="uk-UA" sz="2800" dirty="0">
                <a:solidFill>
                  <a:srgbClr val="002060"/>
                </a:solidFill>
              </a:rPr>
              <a:t> </a:t>
            </a:r>
            <a:r>
              <a:rPr lang="uk-UA" sz="2800" dirty="0"/>
              <a:t>– </a:t>
            </a:r>
            <a:r>
              <a:rPr lang="uk-UA" sz="2800" dirty="0">
                <a:solidFill>
                  <a:srgbClr val="0070C0"/>
                </a:solidFill>
              </a:rPr>
              <a:t>це центральний орган виконавчої влади, який служить суспільству шляхом забезпечення охорони прав і свобод людини, протидії злочинності, підтримання публічної безпеки і </a:t>
            </a:r>
            <a:r>
              <a:rPr lang="uk-UA" sz="2800" dirty="0" smtClean="0">
                <a:solidFill>
                  <a:srgbClr val="0070C0"/>
                </a:solidFill>
              </a:rPr>
              <a:t>порядку.</a:t>
            </a:r>
          </a:p>
          <a:p>
            <a:pPr fontAlgn="base"/>
            <a:r>
              <a:rPr lang="uk-UA" sz="2400" b="1" i="1" dirty="0">
                <a:solidFill>
                  <a:srgbClr val="7030A0"/>
                </a:solidFill>
              </a:rPr>
              <a:t>У складі поліції функціонують:</a:t>
            </a:r>
            <a:endParaRPr lang="ru-RU" sz="2400" dirty="0">
              <a:solidFill>
                <a:srgbClr val="7030A0"/>
              </a:solidFill>
            </a:endParaRPr>
          </a:p>
          <a:p>
            <a:pPr fontAlgn="base"/>
            <a:r>
              <a:rPr lang="uk-UA" sz="2400" dirty="0">
                <a:solidFill>
                  <a:srgbClr val="0070C0"/>
                </a:solidFill>
              </a:rPr>
              <a:t>1) кримінальна поліція;</a:t>
            </a:r>
            <a:endParaRPr lang="ru-RU" sz="2400" dirty="0">
              <a:solidFill>
                <a:srgbClr val="0070C0"/>
              </a:solidFill>
            </a:endParaRPr>
          </a:p>
          <a:p>
            <a:pPr fontAlgn="base"/>
            <a:r>
              <a:rPr lang="uk-UA" sz="2400" dirty="0">
                <a:solidFill>
                  <a:srgbClr val="0070C0"/>
                </a:solidFill>
              </a:rPr>
              <a:t>2) патрульна поліція;</a:t>
            </a:r>
            <a:endParaRPr lang="ru-RU" sz="2400" dirty="0">
              <a:solidFill>
                <a:srgbClr val="0070C0"/>
              </a:solidFill>
            </a:endParaRPr>
          </a:p>
          <a:p>
            <a:pPr fontAlgn="base"/>
            <a:r>
              <a:rPr lang="uk-UA" sz="2400" dirty="0">
                <a:solidFill>
                  <a:srgbClr val="0070C0"/>
                </a:solidFill>
              </a:rPr>
              <a:t>3) органи досудового розслідування;</a:t>
            </a:r>
            <a:endParaRPr lang="ru-RU" sz="2400" dirty="0">
              <a:solidFill>
                <a:srgbClr val="0070C0"/>
              </a:solidFill>
            </a:endParaRPr>
          </a:p>
          <a:p>
            <a:pPr fontAlgn="base"/>
            <a:r>
              <a:rPr lang="uk-UA" sz="2400" dirty="0">
                <a:solidFill>
                  <a:srgbClr val="0070C0"/>
                </a:solidFill>
              </a:rPr>
              <a:t>4) поліція охорони;</a:t>
            </a:r>
            <a:endParaRPr lang="ru-RU" sz="2400" dirty="0">
              <a:solidFill>
                <a:srgbClr val="0070C0"/>
              </a:solidFill>
            </a:endParaRPr>
          </a:p>
          <a:p>
            <a:pPr fontAlgn="base"/>
            <a:r>
              <a:rPr lang="uk-UA" sz="2400" dirty="0">
                <a:solidFill>
                  <a:srgbClr val="0070C0"/>
                </a:solidFill>
              </a:rPr>
              <a:t>5) спеціальна поліція;</a:t>
            </a:r>
            <a:endParaRPr lang="ru-RU" sz="2400" dirty="0">
              <a:solidFill>
                <a:srgbClr val="0070C0"/>
              </a:solidFill>
            </a:endParaRPr>
          </a:p>
          <a:p>
            <a:pPr fontAlgn="base"/>
            <a:r>
              <a:rPr lang="uk-UA" sz="2400" dirty="0">
                <a:solidFill>
                  <a:srgbClr val="0070C0"/>
                </a:solidFill>
              </a:rPr>
              <a:t>6) поліція особливого призначення.</a:t>
            </a:r>
            <a:endParaRPr lang="ru-RU" sz="2400" dirty="0">
              <a:solidFill>
                <a:srgbClr val="0070C0"/>
              </a:solidFill>
            </a:endParaRPr>
          </a:p>
          <a:p>
            <a:pPr marL="0" indent="355600" algn="just">
              <a:buNone/>
            </a:pPr>
            <a:r>
              <a:rPr lang="uk-UA" sz="2400" dirty="0" smtClean="0">
                <a:solidFill>
                  <a:srgbClr val="0070C0"/>
                </a:solidFill>
              </a:rPr>
              <a:t> </a:t>
            </a:r>
            <a:r>
              <a:rPr lang="uk-UA" sz="2400" dirty="0">
                <a:solidFill>
                  <a:srgbClr val="0070C0"/>
                </a:solidFill>
              </a:rPr>
              <a:t>У системі поліції можуть утворюватися науково-дослідні установи та установи забезпечення.</a:t>
            </a:r>
            <a:r>
              <a:rPr lang="uk-UA" sz="2400" i="1" dirty="0">
                <a:solidFill>
                  <a:srgbClr val="0070C0"/>
                </a:solidFill>
              </a:rPr>
              <a:t> </a:t>
            </a:r>
            <a:endParaRPr lang="ru-RU" sz="2400" dirty="0">
              <a:solidFill>
                <a:srgbClr val="0070C0"/>
              </a:solidFill>
            </a:endParaRPr>
          </a:p>
        </p:txBody>
      </p:sp>
    </p:spTree>
    <p:extLst>
      <p:ext uri="{BB962C8B-B14F-4D97-AF65-F5344CB8AC3E}">
        <p14:creationId xmlns:p14="http://schemas.microsoft.com/office/powerpoint/2010/main" val="36172820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67544" y="818129"/>
            <a:ext cx="8352928" cy="497059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R="0" lvl="0" indent="450850" algn="just" defTabSz="914400" rtl="0" eaLnBrk="0" fontAlgn="base" latinLnBrk="0" hangingPunct="0">
              <a:lnSpc>
                <a:spcPct val="100000"/>
              </a:lnSpc>
              <a:spcBef>
                <a:spcPct val="0"/>
              </a:spcBef>
              <a:spcAft>
                <a:spcPct val="0"/>
              </a:spcAft>
              <a:buClrTx/>
              <a:buSzTx/>
              <a:tabLst/>
            </a:pPr>
            <a:r>
              <a:rPr kumimoji="0" lang="uk-UA" altLang="ru-RU" sz="3200" b="1" i="1"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До ознак правоохоронних органів відносяться їх:</a:t>
            </a:r>
          </a:p>
          <a:p>
            <a:pPr marL="457200" marR="0" lvl="0" indent="-4572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lang="uk-UA" altLang="ru-RU" sz="32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д</a:t>
            </a:r>
            <a:r>
              <a:rPr kumimoji="0" lang="uk-UA" altLang="ru-RU" sz="3200" b="0" i="0" u="none" strike="noStrike" cap="none" normalizeH="0" baseline="0" dirty="0" smtClean="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ержавно-владний, юрисдикційний характер;</a:t>
            </a:r>
          </a:p>
          <a:p>
            <a:pPr marL="457200" marR="0" lvl="0" indent="-4572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uk-UA" altLang="ru-RU" sz="3200" b="0" i="0" u="none" strike="noStrike" cap="none" normalizeH="0" baseline="0" dirty="0" err="1" smtClean="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підзаконність</a:t>
            </a:r>
            <a:r>
              <a:rPr kumimoji="0" lang="uk-UA" altLang="ru-RU" sz="3200" b="0" i="0" u="none" strike="noStrike" cap="none" normalizeH="0" baseline="0" dirty="0" smtClean="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та точна регламентованість діяльності;</a:t>
            </a:r>
          </a:p>
          <a:p>
            <a:pPr marL="457200" marR="0" lvl="0" indent="-4572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uk-UA" altLang="ru-RU" sz="3200" b="0" i="0" u="none" strike="noStrike" cap="none" normalizeH="0" baseline="0" dirty="0" smtClean="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правозастосовна суть рішень,</a:t>
            </a:r>
            <a:r>
              <a:rPr kumimoji="0" lang="uk-UA" altLang="ru-RU" sz="3200" b="0" i="0" u="none" strike="noStrike" cap="none" normalizeH="0" dirty="0" smtClean="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uk-UA" altLang="ru-RU" sz="3200" b="0" i="0" u="none" strike="noStrike" cap="none" normalizeH="0" baseline="0" dirty="0" smtClean="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що приймаються ними, застосування державного примусу в процесі виконання покладених на них завдань.</a:t>
            </a:r>
            <a:r>
              <a:rPr kumimoji="0" lang="ru-RU" altLang="ru-RU" sz="3200" b="0" i="0" u="none" strike="noStrike" cap="none" normalizeH="0" baseline="0" dirty="0" smtClean="0">
                <a:ln>
                  <a:noFill/>
                </a:ln>
                <a:solidFill>
                  <a:srgbClr val="7030A0"/>
                </a:solidFill>
                <a:effectLst/>
              </a:rPr>
              <a:t> </a:t>
            </a:r>
            <a:endParaRPr kumimoji="0" lang="ru-RU" altLang="ru-RU" sz="3200" b="0" i="0" u="none" strike="noStrike" cap="none" normalizeH="0" baseline="0" dirty="0" smtClean="0">
              <a:ln>
                <a:noFill/>
              </a:ln>
              <a:solidFill>
                <a:srgbClr val="7030A0"/>
              </a:solidFill>
              <a:effectLst/>
              <a:latin typeface="Arial" panose="020B0604020202020204" pitchFamily="34" charset="0"/>
            </a:endParaRPr>
          </a:p>
        </p:txBody>
      </p:sp>
    </p:spTree>
    <p:extLst>
      <p:ext uri="{BB962C8B-B14F-4D97-AF65-F5344CB8AC3E}">
        <p14:creationId xmlns:p14="http://schemas.microsoft.com/office/powerpoint/2010/main" val="2598623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7544" y="474345"/>
            <a:ext cx="8568952" cy="461665"/>
          </a:xfrm>
          <a:prstGeom prst="rect">
            <a:avLst/>
          </a:prstGeom>
        </p:spPr>
        <p:txBody>
          <a:bodyPr wrap="square">
            <a:spAutoFit/>
          </a:bodyPr>
          <a:lstStyle/>
          <a:p>
            <a:pPr indent="715963" algn="just"/>
            <a:endParaRPr lang="ru-RU" sz="2400" dirty="0">
              <a:solidFill>
                <a:srgbClr val="7030A0"/>
              </a:solidFill>
            </a:endParaRPr>
          </a:p>
        </p:txBody>
      </p:sp>
      <p:sp>
        <p:nvSpPr>
          <p:cNvPr id="5" name="Прямоугольник 4"/>
          <p:cNvSpPr/>
          <p:nvPr/>
        </p:nvSpPr>
        <p:spPr>
          <a:xfrm>
            <a:off x="179512" y="1340768"/>
            <a:ext cx="8496944" cy="954107"/>
          </a:xfrm>
          <a:prstGeom prst="rect">
            <a:avLst/>
          </a:prstGeom>
        </p:spPr>
        <p:txBody>
          <a:bodyPr wrap="square">
            <a:spAutoFit/>
          </a:bodyPr>
          <a:lstStyle/>
          <a:p>
            <a:pPr indent="442913" algn="just"/>
            <a:endParaRPr lang="uk-UA" sz="2800" i="1" dirty="0" smtClean="0">
              <a:solidFill>
                <a:srgbClr val="002060"/>
              </a:solidFill>
            </a:endParaRPr>
          </a:p>
          <a:p>
            <a:pPr indent="442913" algn="just"/>
            <a:endParaRPr lang="uk-UA" sz="2800" i="1" dirty="0">
              <a:solidFill>
                <a:srgbClr val="002060"/>
              </a:solidFill>
            </a:endParaRPr>
          </a:p>
        </p:txBody>
      </p:sp>
      <p:sp>
        <p:nvSpPr>
          <p:cNvPr id="4" name="Прямоугольник 3"/>
          <p:cNvSpPr/>
          <p:nvPr/>
        </p:nvSpPr>
        <p:spPr>
          <a:xfrm>
            <a:off x="-24557" y="705177"/>
            <a:ext cx="8640960" cy="584775"/>
          </a:xfrm>
          <a:prstGeom prst="rect">
            <a:avLst/>
          </a:prstGeom>
        </p:spPr>
        <p:txBody>
          <a:bodyPr wrap="square">
            <a:spAutoFit/>
          </a:bodyPr>
          <a:lstStyle/>
          <a:p>
            <a:pPr indent="442913" algn="ctr"/>
            <a:r>
              <a:rPr lang="uk-UA" sz="3200" b="1" i="1" dirty="0" smtClean="0">
                <a:solidFill>
                  <a:srgbClr val="002060"/>
                </a:solidFill>
              </a:rPr>
              <a:t>Правоохоронні органи </a:t>
            </a:r>
            <a:r>
              <a:rPr lang="uk-UA" sz="3200" i="1" dirty="0" smtClean="0">
                <a:solidFill>
                  <a:srgbClr val="0070C0"/>
                </a:solidFill>
              </a:rPr>
              <a:t> </a:t>
            </a:r>
            <a:endParaRPr lang="ru-RU" sz="2800" b="1" dirty="0">
              <a:solidFill>
                <a:srgbClr val="0070C0"/>
              </a:solidFill>
            </a:endParaRPr>
          </a:p>
        </p:txBody>
      </p:sp>
      <p:pic>
        <p:nvPicPr>
          <p:cNvPr id="9" name="Picture 18" descr="gerb[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131" y="275096"/>
            <a:ext cx="1845213" cy="1650447"/>
          </a:xfrm>
          <a:prstGeom prst="rect">
            <a:avLst/>
          </a:prstGeom>
          <a:solidFill>
            <a:srgbClr val="FFFFFF"/>
          </a:solidFill>
          <a:ln w="9525">
            <a:solidFill>
              <a:srgbClr val="000000"/>
            </a:solidFill>
            <a:miter lim="800000"/>
            <a:headEnd/>
            <a:tailEnd/>
          </a:ln>
          <a:effectLst>
            <a:outerShdw dist="107763" dir="13500000" algn="ctr" rotWithShape="0">
              <a:srgbClr val="FFFF00">
                <a:alpha val="50000"/>
              </a:srgbClr>
            </a:outerShdw>
          </a:effectLst>
        </p:spPr>
      </p:pic>
      <p:sp>
        <p:nvSpPr>
          <p:cNvPr id="7" name="Прямоугольник 6"/>
          <p:cNvSpPr/>
          <p:nvPr/>
        </p:nvSpPr>
        <p:spPr>
          <a:xfrm>
            <a:off x="196131" y="1997839"/>
            <a:ext cx="8624341" cy="3108543"/>
          </a:xfrm>
          <a:prstGeom prst="rect">
            <a:avLst/>
          </a:prstGeom>
        </p:spPr>
        <p:txBody>
          <a:bodyPr wrap="square">
            <a:spAutoFit/>
          </a:bodyPr>
          <a:lstStyle/>
          <a:p>
            <a:pPr indent="271463" algn="just"/>
            <a:r>
              <a:rPr lang="uk-UA" sz="2800" b="1" i="1" dirty="0">
                <a:solidFill>
                  <a:srgbClr val="002060"/>
                </a:solidFill>
              </a:rPr>
              <a:t>Правоохоронні органи</a:t>
            </a:r>
            <a:r>
              <a:rPr lang="uk-UA" sz="2800" i="1" dirty="0">
                <a:solidFill>
                  <a:srgbClr val="002060"/>
                </a:solidFill>
              </a:rPr>
              <a:t> </a:t>
            </a:r>
            <a:r>
              <a:rPr lang="uk-UA" sz="2800" i="1" dirty="0"/>
              <a:t>– </a:t>
            </a:r>
            <a:r>
              <a:rPr lang="uk-UA" sz="2800" i="1" dirty="0">
                <a:solidFill>
                  <a:srgbClr val="0070C0"/>
                </a:solidFill>
              </a:rPr>
              <a:t>це державні органи, основним (або головним) предметом діяльності якого є законодавчо визначенні функції або завдання з охорони права, відновлення порушеного права або організація виконання покарання, захист національної (державної) безпеки, підтримання правопорядку, забезпечення стану </a:t>
            </a:r>
            <a:r>
              <a:rPr lang="uk-UA" sz="2800" i="1" dirty="0" smtClean="0">
                <a:solidFill>
                  <a:srgbClr val="0070C0"/>
                </a:solidFill>
              </a:rPr>
              <a:t>законності.</a:t>
            </a:r>
            <a:endParaRPr lang="ru-RU" sz="2800" dirty="0">
              <a:solidFill>
                <a:srgbClr val="0070C0"/>
              </a:solidFill>
            </a:endParaRPr>
          </a:p>
        </p:txBody>
      </p:sp>
    </p:spTree>
    <p:extLst>
      <p:ext uri="{BB962C8B-B14F-4D97-AF65-F5344CB8AC3E}">
        <p14:creationId xmlns:p14="http://schemas.microsoft.com/office/powerpoint/2010/main" val="4074662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867" y="-171400"/>
            <a:ext cx="8928992" cy="7128792"/>
          </a:xfrm>
        </p:spPr>
        <p:txBody>
          <a:bodyPr>
            <a:normAutofit fontScale="77500" lnSpcReduction="20000"/>
          </a:bodyPr>
          <a:lstStyle/>
          <a:p>
            <a:pPr marL="0" indent="715963" algn="ctr"/>
            <a:endParaRPr lang="uk-UA" sz="3100" b="1" u="sng" dirty="0" smtClean="0">
              <a:solidFill>
                <a:srgbClr val="C00000"/>
              </a:solidFill>
            </a:endParaRPr>
          </a:p>
          <a:p>
            <a:pPr marL="0" indent="715963" algn="ctr"/>
            <a:r>
              <a:rPr lang="uk-UA" sz="3100" b="1" u="sng" dirty="0" smtClean="0">
                <a:solidFill>
                  <a:srgbClr val="C00000"/>
                </a:solidFill>
              </a:rPr>
              <a:t>Література:</a:t>
            </a:r>
          </a:p>
          <a:p>
            <a:pPr marL="0" indent="0" algn="just">
              <a:buNone/>
            </a:pPr>
            <a:r>
              <a:rPr lang="ru-RU" sz="3600" dirty="0" smtClean="0">
                <a:solidFill>
                  <a:srgbClr val="0070C0"/>
                </a:solidFill>
              </a:rPr>
              <a:t>1. </a:t>
            </a:r>
            <a:r>
              <a:rPr lang="ru-RU" dirty="0" err="1" smtClean="0">
                <a:solidFill>
                  <a:srgbClr val="7030A0"/>
                </a:solidFill>
              </a:rPr>
              <a:t>Конституція</a:t>
            </a:r>
            <a:r>
              <a:rPr lang="ru-RU" dirty="0" smtClean="0">
                <a:solidFill>
                  <a:srgbClr val="7030A0"/>
                </a:solidFill>
              </a:rPr>
              <a:t> </a:t>
            </a:r>
            <a:r>
              <a:rPr lang="ru-RU" dirty="0">
                <a:solidFill>
                  <a:srgbClr val="7030A0"/>
                </a:solidFill>
              </a:rPr>
              <a:t>України: Закон України 28 черв. 1996 р. № 254к/96-ВР. </a:t>
            </a:r>
            <a:r>
              <a:rPr lang="ru-RU" i="1" dirty="0" err="1">
                <a:solidFill>
                  <a:srgbClr val="7030A0"/>
                </a:solidFill>
              </a:rPr>
              <a:t>Верховна</a:t>
            </a:r>
            <a:r>
              <a:rPr lang="ru-RU" i="1" dirty="0">
                <a:solidFill>
                  <a:srgbClr val="7030A0"/>
                </a:solidFill>
              </a:rPr>
              <a:t> Рада України. </a:t>
            </a:r>
            <a:r>
              <a:rPr lang="en-US" dirty="0">
                <a:solidFill>
                  <a:srgbClr val="7030A0"/>
                </a:solidFill>
              </a:rPr>
              <a:t>URL</a:t>
            </a:r>
            <a:r>
              <a:rPr lang="ru-RU" dirty="0">
                <a:solidFill>
                  <a:srgbClr val="7030A0"/>
                </a:solidFill>
              </a:rPr>
              <a:t>: </a:t>
            </a:r>
            <a:r>
              <a:rPr lang="en-US" dirty="0">
                <a:solidFill>
                  <a:srgbClr val="7030A0"/>
                </a:solidFill>
                <a:hlinkClick r:id="rId2"/>
              </a:rPr>
              <a:t>http://zakon.rada.gov.ua/laws/show/254%D0%BA/96-%D0%B2%D1%80</a:t>
            </a:r>
            <a:r>
              <a:rPr lang="en-US" dirty="0" smtClean="0">
                <a:solidFill>
                  <a:srgbClr val="7030A0"/>
                </a:solidFill>
              </a:rPr>
              <a:t>.</a:t>
            </a:r>
            <a:endParaRPr lang="uk-UA" dirty="0" smtClean="0">
              <a:solidFill>
                <a:srgbClr val="7030A0"/>
              </a:solidFill>
            </a:endParaRPr>
          </a:p>
          <a:p>
            <a:pPr marL="0" indent="0" algn="just">
              <a:buNone/>
            </a:pPr>
            <a:r>
              <a:rPr lang="ru-RU" sz="3600" dirty="0" smtClean="0">
                <a:solidFill>
                  <a:srgbClr val="0070C0"/>
                </a:solidFill>
              </a:rPr>
              <a:t>2.</a:t>
            </a:r>
            <a:r>
              <a:rPr lang="en-US" sz="3600" dirty="0" smtClean="0">
                <a:solidFill>
                  <a:srgbClr val="0070C0"/>
                </a:solidFill>
              </a:rPr>
              <a:t> </a:t>
            </a:r>
            <a:r>
              <a:rPr lang="ru-RU" sz="2300" dirty="0" smtClean="0">
                <a:solidFill>
                  <a:srgbClr val="7030A0"/>
                </a:solidFill>
              </a:rPr>
              <a:t>Про </a:t>
            </a:r>
            <a:r>
              <a:rPr lang="ru-RU" dirty="0">
                <a:solidFill>
                  <a:srgbClr val="7030A0"/>
                </a:solidFill>
              </a:rPr>
              <a:t>прокуратуру: Закон України від 14 </a:t>
            </a:r>
            <a:r>
              <a:rPr lang="ru-RU" dirty="0" err="1">
                <a:solidFill>
                  <a:srgbClr val="7030A0"/>
                </a:solidFill>
              </a:rPr>
              <a:t>жовт</a:t>
            </a:r>
            <a:r>
              <a:rPr lang="ru-RU" dirty="0">
                <a:solidFill>
                  <a:srgbClr val="7030A0"/>
                </a:solidFill>
              </a:rPr>
              <a:t>. 2014 р. № 1697-VII. {</a:t>
            </a:r>
            <a:r>
              <a:rPr lang="ru-RU" dirty="0" err="1">
                <a:solidFill>
                  <a:srgbClr val="7030A0"/>
                </a:solidFill>
              </a:rPr>
              <a:t>Із</a:t>
            </a:r>
            <a:r>
              <a:rPr lang="ru-RU" dirty="0">
                <a:solidFill>
                  <a:srgbClr val="7030A0"/>
                </a:solidFill>
              </a:rPr>
              <a:t> </a:t>
            </a:r>
            <a:r>
              <a:rPr lang="ru-RU" dirty="0" err="1">
                <a:solidFill>
                  <a:srgbClr val="7030A0"/>
                </a:solidFill>
              </a:rPr>
              <a:t>змінами</a:t>
            </a:r>
            <a:r>
              <a:rPr lang="ru-RU" dirty="0">
                <a:solidFill>
                  <a:srgbClr val="7030A0"/>
                </a:solidFill>
              </a:rPr>
              <a:t>, </a:t>
            </a:r>
            <a:r>
              <a:rPr lang="ru-RU" dirty="0" err="1">
                <a:solidFill>
                  <a:srgbClr val="7030A0"/>
                </a:solidFill>
              </a:rPr>
              <a:t>внесеними</a:t>
            </a:r>
            <a:r>
              <a:rPr lang="ru-RU" dirty="0">
                <a:solidFill>
                  <a:srgbClr val="7030A0"/>
                </a:solidFill>
              </a:rPr>
              <a:t> </a:t>
            </a:r>
            <a:r>
              <a:rPr lang="ru-RU" dirty="0" err="1">
                <a:solidFill>
                  <a:srgbClr val="7030A0"/>
                </a:solidFill>
              </a:rPr>
              <a:t>згідно</a:t>
            </a:r>
            <a:r>
              <a:rPr lang="ru-RU" dirty="0">
                <a:solidFill>
                  <a:srgbClr val="7030A0"/>
                </a:solidFill>
              </a:rPr>
              <a:t> </a:t>
            </a:r>
            <a:r>
              <a:rPr lang="ru-RU" dirty="0" err="1">
                <a:solidFill>
                  <a:srgbClr val="7030A0"/>
                </a:solidFill>
              </a:rPr>
              <a:t>із</a:t>
            </a:r>
            <a:r>
              <a:rPr lang="ru-RU" dirty="0">
                <a:solidFill>
                  <a:srgbClr val="7030A0"/>
                </a:solidFill>
              </a:rPr>
              <a:t> Законами: </a:t>
            </a:r>
            <a:r>
              <a:rPr lang="ru-RU" u="sng" dirty="0">
                <a:solidFill>
                  <a:srgbClr val="7030A0"/>
                </a:solidFill>
                <a:hlinkClick r:id="rId3"/>
              </a:rPr>
              <a:t>№ 2475-VIII від 03.07.2018</a:t>
            </a:r>
            <a:r>
              <a:rPr lang="ru-RU" dirty="0">
                <a:solidFill>
                  <a:srgbClr val="7030A0"/>
                </a:solidFill>
              </a:rPr>
              <a:t>, ВВР, 2018, № 36, ст</a:t>
            </a:r>
            <a:r>
              <a:rPr lang="ru-RU" dirty="0" smtClean="0">
                <a:solidFill>
                  <a:srgbClr val="7030A0"/>
                </a:solidFill>
              </a:rPr>
              <a:t>.</a:t>
            </a:r>
            <a:r>
              <a:rPr lang="en-US" dirty="0" smtClean="0">
                <a:solidFill>
                  <a:srgbClr val="7030A0"/>
                </a:solidFill>
              </a:rPr>
              <a:t> </a:t>
            </a:r>
            <a:r>
              <a:rPr lang="ru-RU" dirty="0" smtClean="0">
                <a:solidFill>
                  <a:srgbClr val="7030A0"/>
                </a:solidFill>
              </a:rPr>
              <a:t>272</a:t>
            </a:r>
            <a:r>
              <a:rPr lang="ru-RU" dirty="0">
                <a:solidFill>
                  <a:srgbClr val="7030A0"/>
                </a:solidFill>
              </a:rPr>
              <a:t>, </a:t>
            </a:r>
            <a:r>
              <a:rPr lang="ru-RU" u="sng" dirty="0">
                <a:solidFill>
                  <a:srgbClr val="7030A0"/>
                </a:solidFill>
                <a:hlinkClick r:id="rId4"/>
              </a:rPr>
              <a:t>№ 113-IX від 19.09.2019</a:t>
            </a:r>
            <a:r>
              <a:rPr lang="ru-RU" dirty="0">
                <a:solidFill>
                  <a:srgbClr val="7030A0"/>
                </a:solidFill>
              </a:rPr>
              <a:t>, ВВР, 2019, № 42, ст</a:t>
            </a:r>
            <a:r>
              <a:rPr lang="ru-RU" dirty="0" smtClean="0">
                <a:solidFill>
                  <a:srgbClr val="7030A0"/>
                </a:solidFill>
              </a:rPr>
              <a:t>.</a:t>
            </a:r>
            <a:r>
              <a:rPr lang="en-US" dirty="0" smtClean="0">
                <a:solidFill>
                  <a:srgbClr val="7030A0"/>
                </a:solidFill>
              </a:rPr>
              <a:t> </a:t>
            </a:r>
            <a:r>
              <a:rPr lang="ru-RU" dirty="0" smtClean="0">
                <a:solidFill>
                  <a:srgbClr val="7030A0"/>
                </a:solidFill>
              </a:rPr>
              <a:t>238</a:t>
            </a:r>
            <a:r>
              <a:rPr lang="ru-RU" dirty="0">
                <a:solidFill>
                  <a:srgbClr val="7030A0"/>
                </a:solidFill>
              </a:rPr>
              <a:t>, </a:t>
            </a:r>
            <a:r>
              <a:rPr lang="ru-RU" u="sng" dirty="0">
                <a:solidFill>
                  <a:srgbClr val="7030A0"/>
                </a:solidFill>
                <a:hlinkClick r:id="rId5"/>
              </a:rPr>
              <a:t>№ 263-IX від 31.10.2019</a:t>
            </a:r>
            <a:r>
              <a:rPr lang="ru-RU" dirty="0" smtClean="0">
                <a:solidFill>
                  <a:srgbClr val="7030A0"/>
                </a:solidFill>
              </a:rPr>
              <a:t>}. </a:t>
            </a:r>
            <a:r>
              <a:rPr lang="ru-RU" i="1" dirty="0" err="1" smtClean="0">
                <a:solidFill>
                  <a:srgbClr val="7030A0"/>
                </a:solidFill>
              </a:rPr>
              <a:t>Верховна</a:t>
            </a:r>
            <a:r>
              <a:rPr lang="ru-RU" i="1" dirty="0" smtClean="0">
                <a:solidFill>
                  <a:srgbClr val="7030A0"/>
                </a:solidFill>
              </a:rPr>
              <a:t> </a:t>
            </a:r>
            <a:r>
              <a:rPr lang="ru-RU" i="1" dirty="0">
                <a:solidFill>
                  <a:srgbClr val="7030A0"/>
                </a:solidFill>
              </a:rPr>
              <a:t>Рада України. </a:t>
            </a:r>
            <a:r>
              <a:rPr lang="en-US" dirty="0">
                <a:solidFill>
                  <a:srgbClr val="7030A0"/>
                </a:solidFill>
              </a:rPr>
              <a:t>URL</a:t>
            </a:r>
            <a:r>
              <a:rPr lang="ru-RU" dirty="0">
                <a:solidFill>
                  <a:srgbClr val="7030A0"/>
                </a:solidFill>
              </a:rPr>
              <a:t>: </a:t>
            </a:r>
            <a:r>
              <a:rPr lang="ru-RU" u="sng" dirty="0">
                <a:solidFill>
                  <a:srgbClr val="7030A0"/>
                </a:solidFill>
                <a:hlinkClick r:id="rId6"/>
              </a:rPr>
              <a:t>http://zakon.rada.gov.ua/laws/show/1697-18</a:t>
            </a:r>
            <a:r>
              <a:rPr lang="ru-RU" dirty="0" smtClean="0">
                <a:solidFill>
                  <a:srgbClr val="7030A0"/>
                </a:solidFill>
              </a:rPr>
              <a:t>.</a:t>
            </a:r>
          </a:p>
          <a:p>
            <a:pPr marL="0" indent="0" algn="just">
              <a:buNone/>
            </a:pPr>
            <a:r>
              <a:rPr lang="ru-RU" sz="3300" dirty="0" smtClean="0">
                <a:solidFill>
                  <a:srgbClr val="0070C0"/>
                </a:solidFill>
              </a:rPr>
              <a:t>3. </a:t>
            </a:r>
            <a:r>
              <a:rPr lang="ru-RU" dirty="0" smtClean="0">
                <a:solidFill>
                  <a:srgbClr val="7030A0"/>
                </a:solidFill>
              </a:rPr>
              <a:t>Про </a:t>
            </a:r>
            <a:r>
              <a:rPr lang="ru-RU" dirty="0" err="1">
                <a:solidFill>
                  <a:srgbClr val="7030A0"/>
                </a:solidFill>
              </a:rPr>
              <a:t>судоустрій</a:t>
            </a:r>
            <a:r>
              <a:rPr lang="ru-RU" dirty="0">
                <a:solidFill>
                  <a:srgbClr val="7030A0"/>
                </a:solidFill>
              </a:rPr>
              <a:t> і статус </a:t>
            </a:r>
            <a:r>
              <a:rPr lang="ru-RU" dirty="0" err="1">
                <a:solidFill>
                  <a:srgbClr val="7030A0"/>
                </a:solidFill>
              </a:rPr>
              <a:t>суддів</a:t>
            </a:r>
            <a:r>
              <a:rPr lang="ru-RU" dirty="0">
                <a:solidFill>
                  <a:srgbClr val="7030A0"/>
                </a:solidFill>
              </a:rPr>
              <a:t>: Закон України від 02 черв. 2016 р. № 1402-</a:t>
            </a:r>
            <a:r>
              <a:rPr lang="en-US" dirty="0">
                <a:solidFill>
                  <a:srgbClr val="7030A0"/>
                </a:solidFill>
              </a:rPr>
              <a:t>V</a:t>
            </a:r>
            <a:r>
              <a:rPr lang="ru-RU" dirty="0">
                <a:solidFill>
                  <a:srgbClr val="7030A0"/>
                </a:solidFill>
              </a:rPr>
              <a:t>ІІІ. </a:t>
            </a:r>
            <a:r>
              <a:rPr lang="ru-RU" i="1" dirty="0" err="1">
                <a:solidFill>
                  <a:srgbClr val="7030A0"/>
                </a:solidFill>
              </a:rPr>
              <a:t>Верховна</a:t>
            </a:r>
            <a:r>
              <a:rPr lang="ru-RU" i="1" dirty="0">
                <a:solidFill>
                  <a:srgbClr val="7030A0"/>
                </a:solidFill>
              </a:rPr>
              <a:t> Рада України.</a:t>
            </a:r>
            <a:r>
              <a:rPr lang="ru-RU" dirty="0">
                <a:solidFill>
                  <a:srgbClr val="7030A0"/>
                </a:solidFill>
              </a:rPr>
              <a:t> </a:t>
            </a:r>
            <a:r>
              <a:rPr lang="en-US" dirty="0">
                <a:solidFill>
                  <a:srgbClr val="7030A0"/>
                </a:solidFill>
              </a:rPr>
              <a:t>URL</a:t>
            </a:r>
            <a:r>
              <a:rPr lang="ru-RU" dirty="0">
                <a:solidFill>
                  <a:srgbClr val="7030A0"/>
                </a:solidFill>
              </a:rPr>
              <a:t>: </a:t>
            </a:r>
            <a:r>
              <a:rPr lang="ru-RU" u="sng" dirty="0">
                <a:solidFill>
                  <a:srgbClr val="7030A0"/>
                </a:solidFill>
                <a:hlinkClick r:id="rId7"/>
              </a:rPr>
              <a:t>http://zakon.rada.gov.ua/laws/show/1402-19</a:t>
            </a:r>
            <a:r>
              <a:rPr lang="ru-RU" dirty="0">
                <a:solidFill>
                  <a:srgbClr val="7030A0"/>
                </a:solidFill>
              </a:rPr>
              <a:t>.</a:t>
            </a:r>
          </a:p>
          <a:p>
            <a:pPr marL="0" indent="0" algn="just">
              <a:buNone/>
            </a:pPr>
            <a:r>
              <a:rPr lang="uk-UA" sz="3300" dirty="0" smtClean="0">
                <a:solidFill>
                  <a:srgbClr val="0070C0"/>
                </a:solidFill>
              </a:rPr>
              <a:t>4. </a:t>
            </a:r>
            <a:r>
              <a:rPr lang="uk-UA" dirty="0" smtClean="0">
                <a:solidFill>
                  <a:srgbClr val="7030A0"/>
                </a:solidFill>
              </a:rPr>
              <a:t>Статут </a:t>
            </a:r>
            <a:r>
              <a:rPr lang="uk-UA" dirty="0">
                <a:solidFill>
                  <a:srgbClr val="7030A0"/>
                </a:solidFill>
              </a:rPr>
              <a:t>Міжнародної організації кримінальної поліції Інтерполу. Міжнародний документ від</a:t>
            </a:r>
            <a:r>
              <a:rPr lang="ru-RU" dirty="0">
                <a:solidFill>
                  <a:srgbClr val="7030A0"/>
                </a:solidFill>
              </a:rPr>
              <a:t> 13 черв. 1956</a:t>
            </a:r>
            <a:r>
              <a:rPr lang="uk-UA" dirty="0">
                <a:solidFill>
                  <a:srgbClr val="7030A0"/>
                </a:solidFill>
              </a:rPr>
              <a:t> р. (набрав законної сили 13 черв. 1956</a:t>
            </a:r>
            <a:r>
              <a:rPr lang="uk-UA" b="1" dirty="0">
                <a:solidFill>
                  <a:srgbClr val="7030A0"/>
                </a:solidFill>
              </a:rPr>
              <a:t> </a:t>
            </a:r>
            <a:r>
              <a:rPr lang="uk-UA" dirty="0">
                <a:solidFill>
                  <a:srgbClr val="7030A0"/>
                </a:solidFill>
              </a:rPr>
              <a:t>р.,</a:t>
            </a:r>
            <a:r>
              <a:rPr lang="uk-UA" b="1" dirty="0">
                <a:solidFill>
                  <a:srgbClr val="7030A0"/>
                </a:solidFill>
              </a:rPr>
              <a:t> </a:t>
            </a:r>
            <a:r>
              <a:rPr lang="uk-UA" dirty="0">
                <a:solidFill>
                  <a:srgbClr val="7030A0"/>
                </a:solidFill>
              </a:rPr>
              <a:t>із змінами, внесеними згідно з</a:t>
            </a:r>
            <a:r>
              <a:rPr lang="uk-UA" b="1" dirty="0">
                <a:solidFill>
                  <a:srgbClr val="7030A0"/>
                </a:solidFill>
              </a:rPr>
              <a:t> </a:t>
            </a:r>
            <a:r>
              <a:rPr lang="uk-UA" dirty="0">
                <a:solidFill>
                  <a:srgbClr val="7030A0"/>
                </a:solidFill>
              </a:rPr>
              <a:t>станом на 1 січ. 1986 р</a:t>
            </a:r>
            <a:r>
              <a:rPr lang="uk-UA" dirty="0" smtClean="0">
                <a:solidFill>
                  <a:srgbClr val="7030A0"/>
                </a:solidFill>
              </a:rPr>
              <a:t>.).</a:t>
            </a:r>
            <a:r>
              <a:rPr lang="ru-RU" i="1" dirty="0">
                <a:solidFill>
                  <a:srgbClr val="7030A0"/>
                </a:solidFill>
              </a:rPr>
              <a:t> </a:t>
            </a:r>
            <a:r>
              <a:rPr lang="ru-RU" i="1" dirty="0" err="1">
                <a:solidFill>
                  <a:srgbClr val="7030A0"/>
                </a:solidFill>
              </a:rPr>
              <a:t>Верховна</a:t>
            </a:r>
            <a:r>
              <a:rPr lang="ru-RU" i="1" dirty="0">
                <a:solidFill>
                  <a:srgbClr val="7030A0"/>
                </a:solidFill>
              </a:rPr>
              <a:t> Рада </a:t>
            </a:r>
            <a:r>
              <a:rPr lang="ru-RU" i="1" dirty="0" err="1" smtClean="0">
                <a:solidFill>
                  <a:srgbClr val="7030A0"/>
                </a:solidFill>
              </a:rPr>
              <a:t>України</a:t>
            </a:r>
            <a:r>
              <a:rPr lang="ru-RU" i="1" dirty="0">
                <a:solidFill>
                  <a:srgbClr val="7030A0"/>
                </a:solidFill>
              </a:rPr>
              <a:t>.</a:t>
            </a:r>
            <a:r>
              <a:rPr lang="uk-UA" dirty="0" smtClean="0">
                <a:solidFill>
                  <a:srgbClr val="7030A0"/>
                </a:solidFill>
              </a:rPr>
              <a:t> </a:t>
            </a:r>
            <a:r>
              <a:rPr lang="en-US" dirty="0">
                <a:solidFill>
                  <a:srgbClr val="7030A0"/>
                </a:solidFill>
              </a:rPr>
              <a:t>URL</a:t>
            </a:r>
            <a:r>
              <a:rPr lang="ru-RU" dirty="0">
                <a:solidFill>
                  <a:srgbClr val="7030A0"/>
                </a:solidFill>
              </a:rPr>
              <a:t>: </a:t>
            </a:r>
            <a:r>
              <a:rPr lang="ru-RU" u="sng" dirty="0" err="1">
                <a:solidFill>
                  <a:srgbClr val="7030A0"/>
                </a:solidFill>
                <a:hlinkClick r:id="rId8"/>
              </a:rPr>
              <a:t>http</a:t>
            </a:r>
            <a:r>
              <a:rPr lang="uk-UA" u="sng" dirty="0">
                <a:solidFill>
                  <a:srgbClr val="7030A0"/>
                </a:solidFill>
                <a:hlinkClick r:id="rId8"/>
              </a:rPr>
              <a:t>://</a:t>
            </a:r>
            <a:r>
              <a:rPr lang="ru-RU" u="sng" dirty="0" err="1">
                <a:solidFill>
                  <a:srgbClr val="7030A0"/>
                </a:solidFill>
                <a:hlinkClick r:id="rId8"/>
              </a:rPr>
              <a:t>zakon</a:t>
            </a:r>
            <a:r>
              <a:rPr lang="uk-UA" u="sng" dirty="0">
                <a:solidFill>
                  <a:srgbClr val="7030A0"/>
                </a:solidFill>
                <a:hlinkClick r:id="rId8"/>
              </a:rPr>
              <a:t>.</a:t>
            </a:r>
            <a:r>
              <a:rPr lang="ru-RU" u="sng" dirty="0" err="1">
                <a:solidFill>
                  <a:srgbClr val="7030A0"/>
                </a:solidFill>
                <a:hlinkClick r:id="rId8"/>
              </a:rPr>
              <a:t>rada</a:t>
            </a:r>
            <a:r>
              <a:rPr lang="uk-UA" u="sng" dirty="0">
                <a:solidFill>
                  <a:srgbClr val="7030A0"/>
                </a:solidFill>
                <a:hlinkClick r:id="rId8"/>
              </a:rPr>
              <a:t>.</a:t>
            </a:r>
            <a:r>
              <a:rPr lang="ru-RU" u="sng" dirty="0" err="1">
                <a:solidFill>
                  <a:srgbClr val="7030A0"/>
                </a:solidFill>
                <a:hlinkClick r:id="rId8"/>
              </a:rPr>
              <a:t>gov</a:t>
            </a:r>
            <a:r>
              <a:rPr lang="uk-UA" u="sng" dirty="0">
                <a:solidFill>
                  <a:srgbClr val="7030A0"/>
                </a:solidFill>
                <a:hlinkClick r:id="rId8"/>
              </a:rPr>
              <a:t>.</a:t>
            </a:r>
            <a:r>
              <a:rPr lang="ru-RU" u="sng" dirty="0" err="1">
                <a:solidFill>
                  <a:srgbClr val="7030A0"/>
                </a:solidFill>
                <a:hlinkClick r:id="rId8"/>
              </a:rPr>
              <a:t>ua</a:t>
            </a:r>
            <a:r>
              <a:rPr lang="uk-UA" u="sng" dirty="0">
                <a:solidFill>
                  <a:srgbClr val="7030A0"/>
                </a:solidFill>
                <a:hlinkClick r:id="rId8"/>
              </a:rPr>
              <a:t>/</a:t>
            </a:r>
            <a:r>
              <a:rPr lang="ru-RU" u="sng" dirty="0" err="1">
                <a:solidFill>
                  <a:srgbClr val="7030A0"/>
                </a:solidFill>
                <a:hlinkClick r:id="rId8"/>
              </a:rPr>
              <a:t>laws</a:t>
            </a:r>
            <a:r>
              <a:rPr lang="uk-UA" u="sng" dirty="0">
                <a:solidFill>
                  <a:srgbClr val="7030A0"/>
                </a:solidFill>
                <a:hlinkClick r:id="rId8"/>
              </a:rPr>
              <a:t>/</a:t>
            </a:r>
            <a:r>
              <a:rPr lang="ru-RU" u="sng" dirty="0" err="1">
                <a:solidFill>
                  <a:srgbClr val="7030A0"/>
                </a:solidFill>
                <a:hlinkClick r:id="rId8"/>
              </a:rPr>
              <a:t>show</a:t>
            </a:r>
            <a:r>
              <a:rPr lang="uk-UA" u="sng" dirty="0" smtClean="0">
                <a:solidFill>
                  <a:srgbClr val="7030A0"/>
                </a:solidFill>
                <a:hlinkClick r:id="rId8"/>
              </a:rPr>
              <a:t>/995_142</a:t>
            </a:r>
            <a:r>
              <a:rPr lang="en-US" u="sng" dirty="0">
                <a:solidFill>
                  <a:srgbClr val="7030A0"/>
                </a:solidFill>
              </a:rPr>
              <a:t>.</a:t>
            </a:r>
            <a:endParaRPr lang="ru-RU" dirty="0">
              <a:solidFill>
                <a:srgbClr val="7030A0"/>
              </a:solidFill>
            </a:endParaRPr>
          </a:p>
          <a:p>
            <a:pPr marL="0" indent="0" algn="just">
              <a:buNone/>
            </a:pPr>
            <a:r>
              <a:rPr lang="ru-RU" sz="2800" b="1" dirty="0" smtClean="0">
                <a:solidFill>
                  <a:srgbClr val="0070C0"/>
                </a:solidFill>
              </a:rPr>
              <a:t>5. </a:t>
            </a:r>
            <a:r>
              <a:rPr lang="ru-RU" dirty="0" smtClean="0">
                <a:solidFill>
                  <a:srgbClr val="7030A0"/>
                </a:solidFill>
              </a:rPr>
              <a:t>Про </a:t>
            </a:r>
            <a:r>
              <a:rPr lang="ru-RU" dirty="0" err="1">
                <a:solidFill>
                  <a:srgbClr val="7030A0"/>
                </a:solidFill>
              </a:rPr>
              <a:t>Національну</a:t>
            </a:r>
            <a:r>
              <a:rPr lang="ru-RU" dirty="0">
                <a:solidFill>
                  <a:srgbClr val="7030A0"/>
                </a:solidFill>
              </a:rPr>
              <a:t> </a:t>
            </a:r>
            <a:r>
              <a:rPr lang="ru-RU" dirty="0" err="1">
                <a:solidFill>
                  <a:srgbClr val="7030A0"/>
                </a:solidFill>
              </a:rPr>
              <a:t>поліцію</a:t>
            </a:r>
            <a:r>
              <a:rPr lang="ru-RU" dirty="0">
                <a:solidFill>
                  <a:srgbClr val="7030A0"/>
                </a:solidFill>
              </a:rPr>
              <a:t>: Закон України від 02 лип. 2015 р. № 2822. </a:t>
            </a:r>
            <a:r>
              <a:rPr lang="ru-RU" i="1" dirty="0" err="1">
                <a:solidFill>
                  <a:srgbClr val="7030A0"/>
                </a:solidFill>
              </a:rPr>
              <a:t>Верховна</a:t>
            </a:r>
            <a:r>
              <a:rPr lang="ru-RU" i="1" dirty="0">
                <a:solidFill>
                  <a:srgbClr val="7030A0"/>
                </a:solidFill>
              </a:rPr>
              <a:t> Рада України. </a:t>
            </a:r>
            <a:r>
              <a:rPr lang="en-US" dirty="0">
                <a:solidFill>
                  <a:srgbClr val="7030A0"/>
                </a:solidFill>
              </a:rPr>
              <a:t>URL</a:t>
            </a:r>
            <a:r>
              <a:rPr lang="ru-RU" dirty="0">
                <a:solidFill>
                  <a:srgbClr val="7030A0"/>
                </a:solidFill>
              </a:rPr>
              <a:t>: </a:t>
            </a:r>
            <a:r>
              <a:rPr lang="ru-RU" u="sng" dirty="0">
                <a:solidFill>
                  <a:srgbClr val="7030A0"/>
                </a:solidFill>
                <a:hlinkClick r:id="rId9"/>
              </a:rPr>
              <a:t>http://</a:t>
            </a:r>
            <a:r>
              <a:rPr lang="ru-RU" u="sng" dirty="0" smtClean="0">
                <a:solidFill>
                  <a:srgbClr val="7030A0"/>
                </a:solidFill>
                <a:hlinkClick r:id="rId9"/>
              </a:rPr>
              <a:t>zakon.rada.gov.ua/laws/show/580-19</a:t>
            </a:r>
            <a:r>
              <a:rPr lang="ru-RU" dirty="0" smtClean="0">
                <a:solidFill>
                  <a:srgbClr val="7030A0"/>
                </a:solidFill>
              </a:rPr>
              <a:t>.</a:t>
            </a:r>
          </a:p>
          <a:p>
            <a:pPr marL="0" indent="0" algn="just">
              <a:buNone/>
            </a:pPr>
            <a:r>
              <a:rPr lang="ru-RU" dirty="0" smtClean="0">
                <a:solidFill>
                  <a:srgbClr val="0070C0"/>
                </a:solidFill>
              </a:rPr>
              <a:t>6.</a:t>
            </a:r>
            <a:r>
              <a:rPr lang="ru-RU" dirty="0" smtClean="0">
                <a:solidFill>
                  <a:srgbClr val="7030A0"/>
                </a:solidFill>
              </a:rPr>
              <a:t>Про </a:t>
            </a:r>
            <a:r>
              <a:rPr lang="ru-RU" dirty="0" err="1">
                <a:solidFill>
                  <a:srgbClr val="7030A0"/>
                </a:solidFill>
              </a:rPr>
              <a:t>затвердження</a:t>
            </a:r>
            <a:r>
              <a:rPr lang="ru-RU" dirty="0">
                <a:solidFill>
                  <a:srgbClr val="7030A0"/>
                </a:solidFill>
              </a:rPr>
              <a:t> </a:t>
            </a:r>
            <a:r>
              <a:rPr lang="ru-RU" dirty="0" err="1">
                <a:solidFill>
                  <a:srgbClr val="7030A0"/>
                </a:solidFill>
              </a:rPr>
              <a:t>Положення</a:t>
            </a:r>
            <a:r>
              <a:rPr lang="ru-RU" dirty="0">
                <a:solidFill>
                  <a:srgbClr val="7030A0"/>
                </a:solidFill>
              </a:rPr>
              <a:t> про </a:t>
            </a:r>
            <a:r>
              <a:rPr lang="ru-RU" dirty="0" err="1">
                <a:solidFill>
                  <a:srgbClr val="7030A0"/>
                </a:solidFill>
              </a:rPr>
              <a:t>Міністерство</a:t>
            </a:r>
            <a:r>
              <a:rPr lang="ru-RU" dirty="0">
                <a:solidFill>
                  <a:srgbClr val="7030A0"/>
                </a:solidFill>
              </a:rPr>
              <a:t> </a:t>
            </a:r>
            <a:r>
              <a:rPr lang="ru-RU" dirty="0" err="1">
                <a:solidFill>
                  <a:srgbClr val="7030A0"/>
                </a:solidFill>
              </a:rPr>
              <a:t>внутрішніх</a:t>
            </a:r>
            <a:r>
              <a:rPr lang="ru-RU" dirty="0">
                <a:solidFill>
                  <a:srgbClr val="7030A0"/>
                </a:solidFill>
              </a:rPr>
              <a:t> справ України: Постанова </a:t>
            </a:r>
            <a:r>
              <a:rPr lang="ru-RU" dirty="0" err="1">
                <a:solidFill>
                  <a:srgbClr val="7030A0"/>
                </a:solidFill>
              </a:rPr>
              <a:t>Кабінету</a:t>
            </a:r>
            <a:r>
              <a:rPr lang="ru-RU" dirty="0">
                <a:solidFill>
                  <a:srgbClr val="7030A0"/>
                </a:solidFill>
              </a:rPr>
              <a:t> </a:t>
            </a:r>
            <a:r>
              <a:rPr lang="ru-RU" dirty="0" err="1">
                <a:solidFill>
                  <a:srgbClr val="7030A0"/>
                </a:solidFill>
              </a:rPr>
              <a:t>Міністрів</a:t>
            </a:r>
            <a:r>
              <a:rPr lang="ru-RU" dirty="0">
                <a:solidFill>
                  <a:srgbClr val="7030A0"/>
                </a:solidFill>
              </a:rPr>
              <a:t> України від 28 </a:t>
            </a:r>
            <a:r>
              <a:rPr lang="ru-RU" dirty="0" err="1">
                <a:solidFill>
                  <a:srgbClr val="7030A0"/>
                </a:solidFill>
              </a:rPr>
              <a:t>жовт</a:t>
            </a:r>
            <a:r>
              <a:rPr lang="ru-RU" dirty="0">
                <a:solidFill>
                  <a:srgbClr val="7030A0"/>
                </a:solidFill>
              </a:rPr>
              <a:t>. 2015 р. № 878. </a:t>
            </a:r>
            <a:r>
              <a:rPr lang="ru-RU" i="1" dirty="0" err="1" smtClean="0">
                <a:solidFill>
                  <a:srgbClr val="7030A0"/>
                </a:solidFill>
              </a:rPr>
              <a:t>Верховна</a:t>
            </a:r>
            <a:r>
              <a:rPr lang="ru-RU" i="1" dirty="0" smtClean="0">
                <a:solidFill>
                  <a:srgbClr val="7030A0"/>
                </a:solidFill>
              </a:rPr>
              <a:t> Рада </a:t>
            </a:r>
            <a:r>
              <a:rPr lang="ru-RU" i="1" dirty="0" err="1" smtClean="0">
                <a:solidFill>
                  <a:srgbClr val="7030A0"/>
                </a:solidFill>
              </a:rPr>
              <a:t>України</a:t>
            </a:r>
            <a:r>
              <a:rPr lang="ru-RU" i="1" dirty="0" smtClean="0">
                <a:solidFill>
                  <a:srgbClr val="7030A0"/>
                </a:solidFill>
              </a:rPr>
              <a:t>. </a:t>
            </a:r>
            <a:r>
              <a:rPr lang="ru-RU" dirty="0">
                <a:solidFill>
                  <a:srgbClr val="7030A0"/>
                </a:solidFill>
              </a:rPr>
              <a:t>URL:  </a:t>
            </a:r>
            <a:r>
              <a:rPr lang="ru-RU" u="sng" dirty="0">
                <a:solidFill>
                  <a:srgbClr val="7030A0"/>
                </a:solidFill>
                <a:hlinkClick r:id="rId10"/>
              </a:rPr>
              <a:t>http://zakon.rada.gov.ua/laws/show/878-2015-%D0%BF</a:t>
            </a:r>
            <a:r>
              <a:rPr lang="ru-RU" dirty="0">
                <a:solidFill>
                  <a:srgbClr val="7030A0"/>
                </a:solidFill>
              </a:rPr>
              <a:t>.</a:t>
            </a:r>
          </a:p>
          <a:p>
            <a:pPr marL="0" indent="0">
              <a:buNone/>
            </a:pPr>
            <a:endParaRPr lang="ru-RU" dirty="0"/>
          </a:p>
          <a:p>
            <a:pPr marL="0" lvl="0" indent="0">
              <a:buNone/>
            </a:pPr>
            <a:endParaRPr lang="ru-RU" sz="2800" b="1" dirty="0">
              <a:solidFill>
                <a:srgbClr val="002060"/>
              </a:solidFill>
            </a:endParaRPr>
          </a:p>
          <a:p>
            <a:pPr marL="0" lvl="0" indent="715963" algn="just">
              <a:buFont typeface="+mj-lt"/>
              <a:buAutoNum type="arabicPeriod"/>
            </a:pPr>
            <a:endParaRPr lang="ru-RU" b="1" dirty="0"/>
          </a:p>
          <a:p>
            <a:endParaRPr lang="ru-RU" sz="45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1603147"/>
            <a:ext cx="7848872" cy="2862322"/>
          </a:xfrm>
          <a:prstGeom prst="rect">
            <a:avLst/>
          </a:prstGeom>
        </p:spPr>
        <p:txBody>
          <a:bodyPr wrap="square">
            <a:spAutoFit/>
          </a:bodyPr>
          <a:lstStyle/>
          <a:p>
            <a:endParaRPr lang="uk-UA" b="1" i="1" dirty="0" smtClean="0"/>
          </a:p>
          <a:p>
            <a:endParaRPr lang="uk-UA" b="1" i="1" dirty="0"/>
          </a:p>
          <a:p>
            <a:endParaRPr lang="uk-UA" b="1" i="1" dirty="0" smtClean="0"/>
          </a:p>
          <a:p>
            <a:endParaRPr lang="uk-UA" b="1" i="1" dirty="0"/>
          </a:p>
          <a:p>
            <a:endParaRPr lang="uk-UA" b="1" i="1" dirty="0" smtClean="0"/>
          </a:p>
          <a:p>
            <a:endParaRPr lang="uk-UA" b="1" i="1" dirty="0"/>
          </a:p>
          <a:p>
            <a:endParaRPr lang="uk-UA" b="1" i="1" dirty="0" smtClean="0"/>
          </a:p>
          <a:p>
            <a:endParaRPr lang="uk-UA" b="1" i="1" dirty="0" smtClean="0"/>
          </a:p>
          <a:p>
            <a:pPr indent="715963" algn="just"/>
            <a:endParaRPr lang="uk-UA" b="1" i="1" dirty="0" smtClean="0"/>
          </a:p>
          <a:p>
            <a:pPr indent="715963" algn="just"/>
            <a:endParaRPr lang="uk-UA" b="1" i="1" dirty="0"/>
          </a:p>
        </p:txBody>
      </p:sp>
      <p:sp>
        <p:nvSpPr>
          <p:cNvPr id="3" name="Прямоугольник 2"/>
          <p:cNvSpPr/>
          <p:nvPr/>
        </p:nvSpPr>
        <p:spPr>
          <a:xfrm>
            <a:off x="467544" y="474345"/>
            <a:ext cx="8568952" cy="461665"/>
          </a:xfrm>
          <a:prstGeom prst="rect">
            <a:avLst/>
          </a:prstGeom>
        </p:spPr>
        <p:txBody>
          <a:bodyPr wrap="square">
            <a:spAutoFit/>
          </a:bodyPr>
          <a:lstStyle/>
          <a:p>
            <a:pPr indent="715963" algn="just"/>
            <a:endParaRPr lang="ru-RU" sz="2400" dirty="0">
              <a:solidFill>
                <a:srgbClr val="7030A0"/>
              </a:solidFill>
            </a:endParaRPr>
          </a:p>
        </p:txBody>
      </p:sp>
      <p:sp>
        <p:nvSpPr>
          <p:cNvPr id="2" name="Прямоугольник 1"/>
          <p:cNvSpPr/>
          <p:nvPr/>
        </p:nvSpPr>
        <p:spPr>
          <a:xfrm>
            <a:off x="1907704" y="461129"/>
            <a:ext cx="4556504" cy="584775"/>
          </a:xfrm>
          <a:prstGeom prst="rect">
            <a:avLst/>
          </a:prstGeom>
        </p:spPr>
        <p:txBody>
          <a:bodyPr wrap="none">
            <a:spAutoFit/>
          </a:bodyPr>
          <a:lstStyle/>
          <a:p>
            <a:pPr lvl="0"/>
            <a:r>
              <a:rPr lang="en-US" sz="3200" b="1" i="1" dirty="0" smtClean="0">
                <a:solidFill>
                  <a:srgbClr val="002060"/>
                </a:solidFill>
              </a:rPr>
              <a:t>II. </a:t>
            </a:r>
            <a:r>
              <a:rPr lang="uk-UA" sz="3200" b="1" i="1" dirty="0" smtClean="0">
                <a:solidFill>
                  <a:srgbClr val="002060"/>
                </a:solidFill>
              </a:rPr>
              <a:t>Судова </a:t>
            </a:r>
            <a:r>
              <a:rPr lang="uk-UA" sz="3200" b="1" i="1" dirty="0">
                <a:solidFill>
                  <a:srgbClr val="002060"/>
                </a:solidFill>
              </a:rPr>
              <a:t>діяльність </a:t>
            </a:r>
            <a:endParaRPr lang="ru-RU" sz="3200" dirty="0">
              <a:solidFill>
                <a:srgbClr val="002060"/>
              </a:solidFill>
            </a:endParaRPr>
          </a:p>
        </p:txBody>
      </p:sp>
      <p:sp>
        <p:nvSpPr>
          <p:cNvPr id="5" name="Прямоугольник 4"/>
          <p:cNvSpPr/>
          <p:nvPr/>
        </p:nvSpPr>
        <p:spPr>
          <a:xfrm>
            <a:off x="575556" y="993071"/>
            <a:ext cx="8352928" cy="4893647"/>
          </a:xfrm>
          <a:prstGeom prst="rect">
            <a:avLst/>
          </a:prstGeom>
        </p:spPr>
        <p:txBody>
          <a:bodyPr wrap="square">
            <a:spAutoFit/>
          </a:bodyPr>
          <a:lstStyle/>
          <a:p>
            <a:pPr algn="just"/>
            <a:endParaRPr lang="en-US" sz="2800" b="1" i="1" dirty="0" smtClean="0"/>
          </a:p>
          <a:p>
            <a:pPr indent="357188" algn="just"/>
            <a:r>
              <a:rPr lang="uk-UA" sz="2800" b="1" i="1" dirty="0" smtClean="0">
                <a:solidFill>
                  <a:srgbClr val="002060"/>
                </a:solidFill>
              </a:rPr>
              <a:t>Судова діяльність</a:t>
            </a:r>
            <a:r>
              <a:rPr lang="uk-UA" sz="2800" dirty="0" smtClean="0">
                <a:solidFill>
                  <a:srgbClr val="002060"/>
                </a:solidFill>
              </a:rPr>
              <a:t> </a:t>
            </a:r>
            <a:r>
              <a:rPr lang="uk-UA" sz="2800" dirty="0" smtClean="0">
                <a:solidFill>
                  <a:srgbClr val="0070C0"/>
                </a:solidFill>
              </a:rPr>
              <a:t>є різновидом юридичної діяльності, якій притаманні ознаки як </a:t>
            </a:r>
            <a:r>
              <a:rPr lang="uk-UA" sz="2800" i="1" dirty="0" err="1" smtClean="0">
                <a:solidFill>
                  <a:srgbClr val="0070C0"/>
                </a:solidFill>
              </a:rPr>
              <a:t>правоохорони</a:t>
            </a:r>
            <a:r>
              <a:rPr lang="uk-UA" sz="2800" i="1" dirty="0" smtClean="0">
                <a:solidFill>
                  <a:srgbClr val="0070C0"/>
                </a:solidFill>
              </a:rPr>
              <a:t>,</a:t>
            </a:r>
            <a:r>
              <a:rPr lang="uk-UA" sz="2800" dirty="0" smtClean="0">
                <a:solidFill>
                  <a:srgbClr val="0070C0"/>
                </a:solidFill>
              </a:rPr>
              <a:t> так і </a:t>
            </a:r>
            <a:r>
              <a:rPr lang="uk-UA" sz="2800" i="1" dirty="0" err="1" smtClean="0">
                <a:solidFill>
                  <a:srgbClr val="0070C0"/>
                </a:solidFill>
              </a:rPr>
              <a:t>правозахисту</a:t>
            </a:r>
            <a:r>
              <a:rPr lang="uk-UA" sz="2800" i="1" dirty="0" smtClean="0">
                <a:solidFill>
                  <a:srgbClr val="0070C0"/>
                </a:solidFill>
              </a:rPr>
              <a:t>.</a:t>
            </a:r>
            <a:r>
              <a:rPr lang="uk-UA" sz="2800" dirty="0" smtClean="0">
                <a:solidFill>
                  <a:srgbClr val="0070C0"/>
                </a:solidFill>
              </a:rPr>
              <a:t> </a:t>
            </a:r>
          </a:p>
          <a:p>
            <a:pPr indent="357188" algn="just"/>
            <a:endParaRPr lang="en-US" sz="2800" dirty="0" smtClean="0">
              <a:solidFill>
                <a:srgbClr val="0070C0"/>
              </a:solidFill>
            </a:endParaRPr>
          </a:p>
          <a:p>
            <a:pPr indent="357188"/>
            <a:r>
              <a:rPr lang="uk-UA" sz="2800" dirty="0" smtClean="0">
                <a:solidFill>
                  <a:srgbClr val="7030A0"/>
                </a:solidFill>
              </a:rPr>
              <a:t> Суб'єктом, що реалізує судову діяльність виступає </a:t>
            </a:r>
            <a:r>
              <a:rPr lang="uk-UA" sz="2800" b="1" i="1" dirty="0" smtClean="0">
                <a:solidFill>
                  <a:srgbClr val="0070C0"/>
                </a:solidFill>
              </a:rPr>
              <a:t>суд,</a:t>
            </a:r>
            <a:r>
              <a:rPr lang="uk-UA" sz="2800" dirty="0" smtClean="0">
                <a:solidFill>
                  <a:srgbClr val="0070C0"/>
                </a:solidFill>
              </a:rPr>
              <a:t> </a:t>
            </a:r>
            <a:r>
              <a:rPr lang="uk-UA" sz="2800" dirty="0" smtClean="0">
                <a:solidFill>
                  <a:srgbClr val="7030A0"/>
                </a:solidFill>
              </a:rPr>
              <a:t>який здійснюючи судову діяльність, може виконувати і суто </a:t>
            </a:r>
            <a:r>
              <a:rPr lang="uk-UA" sz="2800" i="1" dirty="0" smtClean="0">
                <a:solidFill>
                  <a:srgbClr val="7030A0"/>
                </a:solidFill>
              </a:rPr>
              <a:t>правоохоронні дії</a:t>
            </a:r>
            <a:r>
              <a:rPr lang="uk-UA" sz="2800" dirty="0" smtClean="0">
                <a:solidFill>
                  <a:srgbClr val="7030A0"/>
                </a:solidFill>
              </a:rPr>
              <a:t>, а саме </a:t>
            </a:r>
            <a:r>
              <a:rPr lang="uk-UA" sz="2800" i="1" dirty="0" smtClean="0">
                <a:solidFill>
                  <a:srgbClr val="7030A0"/>
                </a:solidFill>
              </a:rPr>
              <a:t>правовстановлюючі, </a:t>
            </a:r>
            <a:r>
              <a:rPr lang="uk-UA" sz="2800" i="1" dirty="0" err="1" smtClean="0">
                <a:solidFill>
                  <a:srgbClr val="7030A0"/>
                </a:solidFill>
              </a:rPr>
              <a:t>правозабезпечувальні</a:t>
            </a:r>
            <a:r>
              <a:rPr lang="uk-UA" sz="2800" i="1" dirty="0" smtClean="0">
                <a:solidFill>
                  <a:srgbClr val="7030A0"/>
                </a:solidFill>
              </a:rPr>
              <a:t>, </a:t>
            </a:r>
            <a:r>
              <a:rPr lang="uk-UA" sz="2800" i="1" dirty="0" err="1" smtClean="0">
                <a:solidFill>
                  <a:srgbClr val="7030A0"/>
                </a:solidFill>
              </a:rPr>
              <a:t>правопримущувальні</a:t>
            </a:r>
            <a:r>
              <a:rPr lang="uk-UA" sz="2800" i="1" dirty="0" smtClean="0">
                <a:solidFill>
                  <a:srgbClr val="7030A0"/>
                </a:solidFill>
              </a:rPr>
              <a:t> та </a:t>
            </a:r>
            <a:r>
              <a:rPr lang="uk-UA" sz="2800" i="1" dirty="0" err="1" smtClean="0">
                <a:solidFill>
                  <a:srgbClr val="7030A0"/>
                </a:solidFill>
              </a:rPr>
              <a:t>правовідновлювальні</a:t>
            </a:r>
            <a:r>
              <a:rPr lang="uk-UA" sz="2800" i="1" dirty="0" smtClean="0">
                <a:solidFill>
                  <a:srgbClr val="7030A0"/>
                </a:solidFill>
              </a:rPr>
              <a:t>.</a:t>
            </a:r>
            <a:r>
              <a:rPr lang="uk-UA" sz="2800" dirty="0" smtClean="0">
                <a:solidFill>
                  <a:srgbClr val="7030A0"/>
                </a:solidFill>
              </a:rPr>
              <a:t> </a:t>
            </a:r>
          </a:p>
          <a:p>
            <a:pPr indent="357188"/>
            <a:r>
              <a:rPr lang="uk-UA" sz="3200" b="1" i="1" dirty="0" smtClean="0">
                <a:solidFill>
                  <a:srgbClr val="002060"/>
                </a:solidFill>
              </a:rPr>
              <a:t> </a:t>
            </a:r>
          </a:p>
        </p:txBody>
      </p:sp>
    </p:spTree>
    <p:extLst>
      <p:ext uri="{BB962C8B-B14F-4D97-AF65-F5344CB8AC3E}">
        <p14:creationId xmlns:p14="http://schemas.microsoft.com/office/powerpoint/2010/main" val="3002319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474345"/>
            <a:ext cx="8784976" cy="6093976"/>
          </a:xfrm>
          <a:prstGeom prst="rect">
            <a:avLst/>
          </a:prstGeom>
        </p:spPr>
        <p:txBody>
          <a:bodyPr wrap="square">
            <a:spAutoFit/>
          </a:bodyPr>
          <a:lstStyle/>
          <a:p>
            <a:endParaRPr lang="uk-UA" b="1" i="1" dirty="0" smtClean="0"/>
          </a:p>
          <a:p>
            <a:pPr indent="450850" algn="just"/>
            <a:r>
              <a:rPr lang="uk-UA" sz="2800" i="1" dirty="0" smtClean="0">
                <a:solidFill>
                  <a:srgbClr val="0070C0"/>
                </a:solidFill>
              </a:rPr>
              <a:t>Основними завданнями</a:t>
            </a:r>
            <a:r>
              <a:rPr lang="uk-UA" sz="2800" b="1" i="1" dirty="0">
                <a:solidFill>
                  <a:srgbClr val="0070C0"/>
                </a:solidFill>
              </a:rPr>
              <a:t> </a:t>
            </a:r>
            <a:r>
              <a:rPr lang="uk-UA" sz="2800" b="1" i="1" dirty="0" smtClean="0">
                <a:solidFill>
                  <a:schemeClr val="accent1"/>
                </a:solidFill>
              </a:rPr>
              <a:t>(функціями)</a:t>
            </a:r>
            <a:r>
              <a:rPr lang="uk-UA" sz="2800" dirty="0" smtClean="0">
                <a:solidFill>
                  <a:schemeClr val="accent1"/>
                </a:solidFill>
              </a:rPr>
              <a:t> судової влади  є здійснення </a:t>
            </a:r>
            <a:r>
              <a:rPr lang="uk-UA" sz="2800" b="1" i="1" dirty="0" smtClean="0">
                <a:solidFill>
                  <a:srgbClr val="7030A0"/>
                </a:solidFill>
              </a:rPr>
              <a:t>правосуддя</a:t>
            </a:r>
            <a:r>
              <a:rPr lang="uk-UA" sz="2400" b="1" i="1" dirty="0" smtClean="0">
                <a:solidFill>
                  <a:srgbClr val="002060"/>
                </a:solidFill>
              </a:rPr>
              <a:t> </a:t>
            </a:r>
            <a:r>
              <a:rPr lang="uk-UA" sz="2400" b="1" i="1" dirty="0">
                <a:solidFill>
                  <a:srgbClr val="002060"/>
                </a:solidFill>
              </a:rPr>
              <a:t>і </a:t>
            </a:r>
            <a:r>
              <a:rPr lang="uk-UA" sz="2800" b="1" i="1" dirty="0" smtClean="0">
                <a:solidFill>
                  <a:srgbClr val="7030A0"/>
                </a:solidFill>
              </a:rPr>
              <a:t>судового контролю</a:t>
            </a:r>
            <a:r>
              <a:rPr lang="uk-UA" sz="2400" b="1" i="1" dirty="0" smtClean="0">
                <a:solidFill>
                  <a:srgbClr val="7030A0"/>
                </a:solidFill>
              </a:rPr>
              <a:t>.</a:t>
            </a:r>
          </a:p>
          <a:p>
            <a:r>
              <a:rPr lang="uk-UA" b="1" i="1" dirty="0" smtClean="0">
                <a:solidFill>
                  <a:srgbClr val="002060"/>
                </a:solidFill>
              </a:rPr>
              <a:t> </a:t>
            </a:r>
          </a:p>
          <a:p>
            <a:pPr indent="357188" algn="just"/>
            <a:r>
              <a:rPr lang="uk-UA" sz="2800" b="1" i="1" dirty="0" smtClean="0">
                <a:solidFill>
                  <a:srgbClr val="7030A0"/>
                </a:solidFill>
              </a:rPr>
              <a:t>Правосуддя</a:t>
            </a:r>
            <a:r>
              <a:rPr lang="uk-UA" sz="2800" dirty="0" smtClean="0">
                <a:solidFill>
                  <a:srgbClr val="002060"/>
                </a:solidFill>
              </a:rPr>
              <a:t> </a:t>
            </a:r>
            <a:r>
              <a:rPr lang="uk-UA" sz="2800" dirty="0"/>
              <a:t>– </a:t>
            </a:r>
            <a:r>
              <a:rPr lang="uk-UA" sz="2800" i="1" dirty="0">
                <a:solidFill>
                  <a:srgbClr val="0070C0"/>
                </a:solidFill>
              </a:rPr>
              <a:t>це державна діяльність, яку проводить суд шляхом розгляду і вирішення у судових засіданнях в особливій, встановленій законом процесуальній формі цивільних, кримінальних, господарських та адміністративних справ.</a:t>
            </a:r>
            <a:r>
              <a:rPr lang="uk-UA" sz="2800" b="1" i="1" dirty="0">
                <a:solidFill>
                  <a:srgbClr val="0070C0"/>
                </a:solidFill>
              </a:rPr>
              <a:t> </a:t>
            </a:r>
            <a:endParaRPr lang="en-US" sz="2800" b="1" i="1" dirty="0" smtClean="0">
              <a:solidFill>
                <a:srgbClr val="0070C0"/>
              </a:solidFill>
            </a:endParaRPr>
          </a:p>
          <a:p>
            <a:pPr indent="357188" algn="just"/>
            <a:r>
              <a:rPr lang="uk-UA" sz="2800" b="1" i="1" dirty="0" smtClean="0">
                <a:solidFill>
                  <a:srgbClr val="7030A0"/>
                </a:solidFill>
              </a:rPr>
              <a:t>Функція </a:t>
            </a:r>
            <a:r>
              <a:rPr lang="uk-UA" sz="2800" b="1" i="1" dirty="0">
                <a:solidFill>
                  <a:srgbClr val="7030A0"/>
                </a:solidFill>
              </a:rPr>
              <a:t>судового контролю.</a:t>
            </a:r>
            <a:r>
              <a:rPr lang="uk-UA" sz="2800" b="1" dirty="0">
                <a:solidFill>
                  <a:srgbClr val="7030A0"/>
                </a:solidFill>
              </a:rPr>
              <a:t> </a:t>
            </a:r>
            <a:r>
              <a:rPr lang="uk-UA" sz="2800" i="1" dirty="0">
                <a:solidFill>
                  <a:srgbClr val="0070C0"/>
                </a:solidFill>
              </a:rPr>
              <a:t>К</a:t>
            </a:r>
            <a:r>
              <a:rPr lang="uk-UA" sz="2800" i="1" dirty="0" smtClean="0">
                <a:solidFill>
                  <a:srgbClr val="0070C0"/>
                </a:solidFill>
              </a:rPr>
              <a:t>онтроль </a:t>
            </a:r>
            <a:r>
              <a:rPr lang="uk-UA" sz="2800" i="1" dirty="0">
                <a:solidFill>
                  <a:srgbClr val="0070C0"/>
                </a:solidFill>
              </a:rPr>
              <a:t>за законністю і обґрунтованістю рішень і дій державних органів їх посадових та службових осіб. </a:t>
            </a:r>
            <a:endParaRPr lang="uk-UA" sz="2800" b="1" i="1" dirty="0" smtClean="0">
              <a:solidFill>
                <a:srgbClr val="0070C0"/>
              </a:solidFill>
            </a:endParaRPr>
          </a:p>
          <a:p>
            <a:pPr indent="715963" algn="just"/>
            <a:endParaRPr lang="uk-UA" b="1" i="1" dirty="0"/>
          </a:p>
        </p:txBody>
      </p:sp>
      <p:sp>
        <p:nvSpPr>
          <p:cNvPr id="3" name="Прямоугольник 2"/>
          <p:cNvSpPr/>
          <p:nvPr/>
        </p:nvSpPr>
        <p:spPr>
          <a:xfrm>
            <a:off x="467544" y="474345"/>
            <a:ext cx="8568952" cy="461665"/>
          </a:xfrm>
          <a:prstGeom prst="rect">
            <a:avLst/>
          </a:prstGeom>
        </p:spPr>
        <p:txBody>
          <a:bodyPr wrap="square">
            <a:spAutoFit/>
          </a:bodyPr>
          <a:lstStyle/>
          <a:p>
            <a:pPr indent="715963" algn="just"/>
            <a:endParaRPr lang="ru-RU" sz="2400" dirty="0">
              <a:solidFill>
                <a:srgbClr val="7030A0"/>
              </a:solidFill>
            </a:endParaRPr>
          </a:p>
        </p:txBody>
      </p:sp>
      <p:sp>
        <p:nvSpPr>
          <p:cNvPr id="2" name="Прямоугольник 1"/>
          <p:cNvSpPr/>
          <p:nvPr/>
        </p:nvSpPr>
        <p:spPr>
          <a:xfrm>
            <a:off x="1900883" y="1"/>
            <a:ext cx="4471317" cy="646331"/>
          </a:xfrm>
          <a:prstGeom prst="rect">
            <a:avLst/>
          </a:prstGeom>
        </p:spPr>
        <p:txBody>
          <a:bodyPr wrap="square">
            <a:spAutoFit/>
          </a:bodyPr>
          <a:lstStyle/>
          <a:p>
            <a:pPr lvl="0"/>
            <a:r>
              <a:rPr lang="uk-UA" sz="3600" b="1" i="1" dirty="0" smtClean="0">
                <a:solidFill>
                  <a:srgbClr val="002060"/>
                </a:solidFill>
              </a:rPr>
              <a:t>Судова </a:t>
            </a:r>
            <a:r>
              <a:rPr lang="uk-UA" sz="3600" b="1" i="1" dirty="0">
                <a:solidFill>
                  <a:srgbClr val="002060"/>
                </a:solidFill>
              </a:rPr>
              <a:t>діяльність </a:t>
            </a:r>
            <a:endParaRPr lang="ru-RU" sz="3600" dirty="0">
              <a:solidFill>
                <a:srgbClr val="002060"/>
              </a:solidFill>
            </a:endParaRPr>
          </a:p>
        </p:txBody>
      </p:sp>
    </p:spTree>
    <p:extLst>
      <p:ext uri="{BB962C8B-B14F-4D97-AF65-F5344CB8AC3E}">
        <p14:creationId xmlns:p14="http://schemas.microsoft.com/office/powerpoint/2010/main" val="1451458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1484784"/>
            <a:ext cx="8424936" cy="5016758"/>
          </a:xfrm>
          <a:prstGeom prst="rect">
            <a:avLst/>
          </a:prstGeom>
        </p:spPr>
        <p:txBody>
          <a:bodyPr wrap="square">
            <a:spAutoFit/>
          </a:bodyPr>
          <a:lstStyle/>
          <a:p>
            <a:pPr indent="450850" algn="just"/>
            <a:r>
              <a:rPr lang="uk-UA" sz="3200" b="1" i="1" dirty="0" smtClean="0">
                <a:solidFill>
                  <a:srgbClr val="002060"/>
                </a:solidFill>
                <a:latin typeface="Times New Roman" panose="02020603050405020304" pitchFamily="18" charset="0"/>
                <a:ea typeface="Times New Roman" panose="02020603050405020304" pitchFamily="18" charset="0"/>
              </a:rPr>
              <a:t>Судова </a:t>
            </a:r>
            <a:r>
              <a:rPr lang="uk-UA" sz="3200" b="1" i="1" dirty="0">
                <a:solidFill>
                  <a:srgbClr val="002060"/>
                </a:solidFill>
                <a:latin typeface="Times New Roman" panose="02020603050405020304" pitchFamily="18" charset="0"/>
                <a:ea typeface="Times New Roman" panose="02020603050405020304" pitchFamily="18" charset="0"/>
              </a:rPr>
              <a:t>діяльність</a:t>
            </a:r>
            <a:r>
              <a:rPr lang="uk-UA" sz="3200" dirty="0">
                <a:solidFill>
                  <a:srgbClr val="002060"/>
                </a:solidFill>
                <a:latin typeface="Times New Roman" panose="02020603050405020304" pitchFamily="18" charset="0"/>
                <a:ea typeface="Times New Roman" panose="02020603050405020304" pitchFamily="18" charset="0"/>
              </a:rPr>
              <a:t> </a:t>
            </a:r>
            <a:r>
              <a:rPr lang="uk-UA" sz="3200" i="1" dirty="0">
                <a:solidFill>
                  <a:srgbClr val="7030A0"/>
                </a:solidFill>
                <a:latin typeface="Times New Roman" panose="02020603050405020304" pitchFamily="18" charset="0"/>
                <a:ea typeface="Times New Roman" panose="02020603050405020304" pitchFamily="18" charset="0"/>
              </a:rPr>
              <a:t>полягає у розгляді та вирішенні спірних питань із захисту права, відновлення порушеного права, припинення порушення права, застосуванні заходів правового впливу, у тому числі санкцій, шляхом розгляду судових справ, аналізу судової статистики та узагальнення судової практики, а також у наданні правової допомоги відповідно до міжнародних </a:t>
            </a:r>
            <a:r>
              <a:rPr lang="uk-UA" sz="3200" i="1" dirty="0" smtClean="0">
                <a:solidFill>
                  <a:srgbClr val="7030A0"/>
                </a:solidFill>
                <a:latin typeface="Times New Roman" panose="02020603050405020304" pitchFamily="18" charset="0"/>
                <a:ea typeface="Times New Roman" panose="02020603050405020304" pitchFamily="18" charset="0"/>
              </a:rPr>
              <a:t>договорів.</a:t>
            </a:r>
            <a:endParaRPr lang="ru-RU" sz="3200" i="1" dirty="0">
              <a:solidFill>
                <a:srgbClr val="7030A0"/>
              </a:solidFill>
            </a:endParaRPr>
          </a:p>
        </p:txBody>
      </p:sp>
    </p:spTree>
    <p:extLst>
      <p:ext uri="{BB962C8B-B14F-4D97-AF65-F5344CB8AC3E}">
        <p14:creationId xmlns:p14="http://schemas.microsoft.com/office/powerpoint/2010/main" val="74691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7544" y="474345"/>
            <a:ext cx="8568952" cy="461665"/>
          </a:xfrm>
          <a:prstGeom prst="rect">
            <a:avLst/>
          </a:prstGeom>
        </p:spPr>
        <p:txBody>
          <a:bodyPr wrap="square">
            <a:spAutoFit/>
          </a:bodyPr>
          <a:lstStyle/>
          <a:p>
            <a:pPr indent="715963" algn="just"/>
            <a:endParaRPr lang="ru-RU" sz="2400" dirty="0">
              <a:solidFill>
                <a:srgbClr val="7030A0"/>
              </a:solidFill>
            </a:endParaRPr>
          </a:p>
        </p:txBody>
      </p:sp>
      <p:sp>
        <p:nvSpPr>
          <p:cNvPr id="2" name="Прямоугольник 1"/>
          <p:cNvSpPr/>
          <p:nvPr/>
        </p:nvSpPr>
        <p:spPr>
          <a:xfrm>
            <a:off x="1907684" y="139079"/>
            <a:ext cx="6733575" cy="1138773"/>
          </a:xfrm>
          <a:prstGeom prst="rect">
            <a:avLst/>
          </a:prstGeom>
        </p:spPr>
        <p:txBody>
          <a:bodyPr wrap="none">
            <a:spAutoFit/>
          </a:bodyPr>
          <a:lstStyle/>
          <a:p>
            <a:pPr lvl="0"/>
            <a:endParaRPr lang="uk-UA" sz="3200" b="1" i="1" dirty="0" smtClean="0">
              <a:solidFill>
                <a:srgbClr val="002060"/>
              </a:solidFill>
            </a:endParaRPr>
          </a:p>
          <a:p>
            <a:pPr lvl="0"/>
            <a:r>
              <a:rPr lang="en-US" sz="3200" b="1" i="1" dirty="0" smtClean="0">
                <a:solidFill>
                  <a:srgbClr val="002060"/>
                </a:solidFill>
              </a:rPr>
              <a:t>III. </a:t>
            </a:r>
            <a:r>
              <a:rPr lang="uk-UA" sz="3600" b="1" i="1" dirty="0" smtClean="0">
                <a:solidFill>
                  <a:srgbClr val="002060"/>
                </a:solidFill>
              </a:rPr>
              <a:t>Правозахисна діяльність</a:t>
            </a:r>
            <a:endParaRPr lang="ru-RU" sz="3600" dirty="0">
              <a:solidFill>
                <a:srgbClr val="002060"/>
              </a:solidFill>
            </a:endParaRPr>
          </a:p>
        </p:txBody>
      </p:sp>
      <p:sp>
        <p:nvSpPr>
          <p:cNvPr id="5" name="Прямоугольник 4"/>
          <p:cNvSpPr/>
          <p:nvPr/>
        </p:nvSpPr>
        <p:spPr>
          <a:xfrm>
            <a:off x="179512" y="1340768"/>
            <a:ext cx="8496944" cy="4524315"/>
          </a:xfrm>
          <a:prstGeom prst="rect">
            <a:avLst/>
          </a:prstGeom>
        </p:spPr>
        <p:txBody>
          <a:bodyPr wrap="square">
            <a:spAutoFit/>
          </a:bodyPr>
          <a:lstStyle/>
          <a:p>
            <a:pPr indent="442913" algn="just"/>
            <a:r>
              <a:rPr lang="uk-UA" sz="3200" i="1" dirty="0" smtClean="0">
                <a:solidFill>
                  <a:srgbClr val="002060"/>
                </a:solidFill>
              </a:rPr>
              <a:t>Правозахисна </a:t>
            </a:r>
            <a:r>
              <a:rPr lang="uk-UA" sz="3200" i="1" dirty="0">
                <a:solidFill>
                  <a:srgbClr val="002060"/>
                </a:solidFill>
              </a:rPr>
              <a:t>діяльність </a:t>
            </a:r>
            <a:r>
              <a:rPr lang="uk-UA" sz="3200" dirty="0">
                <a:solidFill>
                  <a:srgbClr val="002060"/>
                </a:solidFill>
              </a:rPr>
              <a:t>складається з кількох складових. </a:t>
            </a:r>
            <a:endParaRPr lang="uk-UA" sz="3200" dirty="0"/>
          </a:p>
          <a:p>
            <a:pPr indent="442913" algn="just"/>
            <a:r>
              <a:rPr lang="uk-UA" sz="3200" dirty="0" smtClean="0">
                <a:solidFill>
                  <a:srgbClr val="7030A0"/>
                </a:solidFill>
              </a:rPr>
              <a:t>Перша складова</a:t>
            </a:r>
            <a:r>
              <a:rPr lang="uk-UA" sz="3200" dirty="0" smtClean="0"/>
              <a:t> </a:t>
            </a:r>
            <a:r>
              <a:rPr lang="uk-UA" sz="3200" dirty="0" smtClean="0">
                <a:solidFill>
                  <a:srgbClr val="002060"/>
                </a:solidFill>
              </a:rPr>
              <a:t>полягає </a:t>
            </a:r>
            <a:r>
              <a:rPr lang="uk-UA" sz="3200" dirty="0">
                <a:solidFill>
                  <a:srgbClr val="002060"/>
                </a:solidFill>
              </a:rPr>
              <a:t>у </a:t>
            </a:r>
            <a:r>
              <a:rPr lang="uk-UA" sz="3200" i="1" dirty="0">
                <a:solidFill>
                  <a:srgbClr val="002060"/>
                </a:solidFill>
              </a:rPr>
              <a:t>роз’ясненні громадянам їх прав та </a:t>
            </a:r>
            <a:r>
              <a:rPr lang="uk-UA" sz="3200" i="1" dirty="0" smtClean="0">
                <a:solidFill>
                  <a:srgbClr val="002060"/>
                </a:solidFill>
              </a:rPr>
              <a:t>обов’язків.</a:t>
            </a:r>
          </a:p>
          <a:p>
            <a:pPr indent="442913" algn="just"/>
            <a:r>
              <a:rPr lang="uk-UA" sz="3200" i="1" smtClean="0">
                <a:solidFill>
                  <a:srgbClr val="7030A0"/>
                </a:solidFill>
              </a:rPr>
              <a:t>Друга </a:t>
            </a:r>
            <a:r>
              <a:rPr lang="uk-UA" sz="3200" i="1" dirty="0">
                <a:solidFill>
                  <a:srgbClr val="7030A0"/>
                </a:solidFill>
              </a:rPr>
              <a:t>скла</a:t>
            </a:r>
            <a:r>
              <a:rPr lang="uk-UA" sz="3200" dirty="0">
                <a:solidFill>
                  <a:srgbClr val="7030A0"/>
                </a:solidFill>
              </a:rPr>
              <a:t>дова правоохоронної діяльності </a:t>
            </a:r>
            <a:r>
              <a:rPr lang="uk-UA" sz="3200" dirty="0">
                <a:solidFill>
                  <a:srgbClr val="002060"/>
                </a:solidFill>
              </a:rPr>
              <a:t>це </a:t>
            </a:r>
            <a:r>
              <a:rPr lang="uk-UA" sz="3200" i="1" dirty="0">
                <a:solidFill>
                  <a:srgbClr val="002060"/>
                </a:solidFill>
              </a:rPr>
              <a:t>забезпечення здійснення захисту, представництва та надання інших видів правової допомоги на професійній </a:t>
            </a:r>
            <a:r>
              <a:rPr lang="uk-UA" sz="3200" i="1" dirty="0" smtClean="0">
                <a:solidFill>
                  <a:srgbClr val="002060"/>
                </a:solidFill>
              </a:rPr>
              <a:t>основі</a:t>
            </a:r>
            <a:r>
              <a:rPr lang="uk-UA" sz="3200" dirty="0" smtClean="0">
                <a:solidFill>
                  <a:srgbClr val="002060"/>
                </a:solidFill>
              </a:rPr>
              <a:t>.</a:t>
            </a:r>
            <a:endParaRPr lang="ru-RU" sz="3200" dirty="0">
              <a:solidFill>
                <a:srgbClr val="002060"/>
              </a:solidFill>
            </a:endParaRPr>
          </a:p>
        </p:txBody>
      </p:sp>
    </p:spTree>
    <p:extLst>
      <p:ext uri="{BB962C8B-B14F-4D97-AF65-F5344CB8AC3E}">
        <p14:creationId xmlns:p14="http://schemas.microsoft.com/office/powerpoint/2010/main" val="38083526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7544" y="474345"/>
            <a:ext cx="8568952" cy="461665"/>
          </a:xfrm>
          <a:prstGeom prst="rect">
            <a:avLst/>
          </a:prstGeom>
        </p:spPr>
        <p:txBody>
          <a:bodyPr wrap="square">
            <a:spAutoFit/>
          </a:bodyPr>
          <a:lstStyle/>
          <a:p>
            <a:pPr indent="715963" algn="just"/>
            <a:endParaRPr lang="ru-RU" sz="2400" dirty="0">
              <a:solidFill>
                <a:srgbClr val="7030A0"/>
              </a:solidFill>
            </a:endParaRPr>
          </a:p>
        </p:txBody>
      </p:sp>
      <p:sp>
        <p:nvSpPr>
          <p:cNvPr id="2" name="Прямоугольник 1"/>
          <p:cNvSpPr/>
          <p:nvPr/>
        </p:nvSpPr>
        <p:spPr>
          <a:xfrm>
            <a:off x="1907684" y="139079"/>
            <a:ext cx="5388013" cy="1077218"/>
          </a:xfrm>
          <a:prstGeom prst="rect">
            <a:avLst/>
          </a:prstGeom>
        </p:spPr>
        <p:txBody>
          <a:bodyPr wrap="none">
            <a:spAutoFit/>
          </a:bodyPr>
          <a:lstStyle/>
          <a:p>
            <a:pPr lvl="0"/>
            <a:endParaRPr lang="uk-UA" sz="3200" b="1" i="1" dirty="0" smtClean="0">
              <a:solidFill>
                <a:srgbClr val="002060"/>
              </a:solidFill>
            </a:endParaRPr>
          </a:p>
          <a:p>
            <a:pPr lvl="0"/>
            <a:r>
              <a:rPr lang="uk-UA" sz="3200" b="1" i="1" dirty="0" smtClean="0">
                <a:solidFill>
                  <a:srgbClr val="002060"/>
                </a:solidFill>
              </a:rPr>
              <a:t>Правозахисна діяльність</a:t>
            </a:r>
            <a:endParaRPr lang="ru-RU" sz="3200" dirty="0">
              <a:solidFill>
                <a:srgbClr val="002060"/>
              </a:solidFill>
            </a:endParaRPr>
          </a:p>
        </p:txBody>
      </p:sp>
      <p:sp>
        <p:nvSpPr>
          <p:cNvPr id="5" name="Прямоугольник 4"/>
          <p:cNvSpPr/>
          <p:nvPr/>
        </p:nvSpPr>
        <p:spPr>
          <a:xfrm>
            <a:off x="179512" y="1340768"/>
            <a:ext cx="8496944" cy="954107"/>
          </a:xfrm>
          <a:prstGeom prst="rect">
            <a:avLst/>
          </a:prstGeom>
        </p:spPr>
        <p:txBody>
          <a:bodyPr wrap="square">
            <a:spAutoFit/>
          </a:bodyPr>
          <a:lstStyle/>
          <a:p>
            <a:pPr indent="442913" algn="just"/>
            <a:endParaRPr lang="uk-UA" sz="2800" i="1" dirty="0" smtClean="0">
              <a:solidFill>
                <a:srgbClr val="002060"/>
              </a:solidFill>
            </a:endParaRPr>
          </a:p>
          <a:p>
            <a:pPr indent="442913" algn="just"/>
            <a:endParaRPr lang="uk-UA" sz="2800" i="1" dirty="0">
              <a:solidFill>
                <a:srgbClr val="002060"/>
              </a:solidFill>
            </a:endParaRPr>
          </a:p>
        </p:txBody>
      </p:sp>
      <p:sp>
        <p:nvSpPr>
          <p:cNvPr id="4" name="Прямоугольник 3"/>
          <p:cNvSpPr/>
          <p:nvPr/>
        </p:nvSpPr>
        <p:spPr>
          <a:xfrm>
            <a:off x="179512" y="1793264"/>
            <a:ext cx="8496944" cy="2369880"/>
          </a:xfrm>
          <a:prstGeom prst="rect">
            <a:avLst/>
          </a:prstGeom>
        </p:spPr>
        <p:txBody>
          <a:bodyPr wrap="square">
            <a:spAutoFit/>
          </a:bodyPr>
          <a:lstStyle/>
          <a:p>
            <a:pPr indent="442913" algn="ctr"/>
            <a:r>
              <a:rPr lang="uk-UA" sz="3200" b="1" smtClean="0">
                <a:solidFill>
                  <a:srgbClr val="7030A0"/>
                </a:solidFill>
              </a:rPr>
              <a:t>Суб'єктами правозахисної </a:t>
            </a:r>
            <a:r>
              <a:rPr lang="uk-UA" sz="3200" b="1" dirty="0" smtClean="0">
                <a:solidFill>
                  <a:srgbClr val="7030A0"/>
                </a:solidFill>
              </a:rPr>
              <a:t>діяльності  є:</a:t>
            </a:r>
          </a:p>
          <a:p>
            <a:pPr algn="ctr"/>
            <a:r>
              <a:rPr lang="uk-UA" sz="2800" b="1" dirty="0" smtClean="0">
                <a:solidFill>
                  <a:srgbClr val="7030A0"/>
                </a:solidFill>
              </a:rPr>
              <a:t>1) </a:t>
            </a:r>
            <a:r>
              <a:rPr lang="uk-UA" sz="2800" b="1" dirty="0" smtClean="0">
                <a:solidFill>
                  <a:srgbClr val="0070C0"/>
                </a:solidFill>
              </a:rPr>
              <a:t>Міністерство юстиції України</a:t>
            </a:r>
          </a:p>
          <a:p>
            <a:pPr algn="ctr"/>
            <a:r>
              <a:rPr lang="uk-UA" sz="2800" b="1" dirty="0" smtClean="0">
                <a:solidFill>
                  <a:srgbClr val="7030A0"/>
                </a:solidFill>
              </a:rPr>
              <a:t>2) </a:t>
            </a:r>
            <a:r>
              <a:rPr lang="uk-UA" sz="2800" b="1" dirty="0" smtClean="0">
                <a:solidFill>
                  <a:srgbClr val="0070C0"/>
                </a:solidFill>
              </a:rPr>
              <a:t>Нотаріат </a:t>
            </a:r>
          </a:p>
          <a:p>
            <a:pPr algn="ctr"/>
            <a:r>
              <a:rPr lang="uk-UA" sz="2800" b="1" dirty="0" smtClean="0">
                <a:solidFill>
                  <a:srgbClr val="7030A0"/>
                </a:solidFill>
              </a:rPr>
              <a:t>3) </a:t>
            </a:r>
            <a:r>
              <a:rPr lang="uk-UA" sz="2800" b="1" dirty="0" smtClean="0">
                <a:solidFill>
                  <a:srgbClr val="0070C0"/>
                </a:solidFill>
              </a:rPr>
              <a:t>Адвокатура України</a:t>
            </a:r>
            <a:endParaRPr lang="ru-RU" sz="2800" b="1" dirty="0">
              <a:solidFill>
                <a:srgbClr val="0070C0"/>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rcRect l="32528" r="32528"/>
          <a:stretch>
            <a:fillRect/>
          </a:stretch>
        </p:blipFill>
        <p:spPr>
          <a:xfrm>
            <a:off x="3410979" y="4653136"/>
            <a:ext cx="1397050" cy="180087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pic>
      <p:pic>
        <p:nvPicPr>
          <p:cNvPr id="2052" name="Picture 4" descr="http://unba.org.ua/assets/uploads/images/SAU%2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4441180"/>
            <a:ext cx="2667000" cy="17621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gerb[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5" y="4653136"/>
            <a:ext cx="1845213" cy="1650447"/>
          </a:xfrm>
          <a:prstGeom prst="rect">
            <a:avLst/>
          </a:prstGeom>
          <a:solidFill>
            <a:srgbClr val="FFFFFF"/>
          </a:solidFill>
          <a:ln w="9525">
            <a:solidFill>
              <a:srgbClr val="000000"/>
            </a:solidFill>
            <a:miter lim="800000"/>
            <a:headEnd/>
            <a:tailEnd/>
          </a:ln>
          <a:effectLst>
            <a:outerShdw dist="107763" dir="13500000" algn="ctr" rotWithShape="0">
              <a:srgbClr val="FFFF00">
                <a:alpha val="50000"/>
              </a:srgbClr>
            </a:outerShdw>
          </a:effectLst>
        </p:spPr>
      </p:pic>
    </p:spTree>
    <p:extLst>
      <p:ext uri="{BB962C8B-B14F-4D97-AF65-F5344CB8AC3E}">
        <p14:creationId xmlns:p14="http://schemas.microsoft.com/office/powerpoint/2010/main" val="5482196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7544" y="474345"/>
            <a:ext cx="8568952" cy="461665"/>
          </a:xfrm>
          <a:prstGeom prst="rect">
            <a:avLst/>
          </a:prstGeom>
        </p:spPr>
        <p:txBody>
          <a:bodyPr wrap="square">
            <a:spAutoFit/>
          </a:bodyPr>
          <a:lstStyle/>
          <a:p>
            <a:pPr indent="715963" algn="just"/>
            <a:endParaRPr lang="ru-RU" sz="2400" dirty="0">
              <a:solidFill>
                <a:srgbClr val="7030A0"/>
              </a:solidFill>
            </a:endParaRPr>
          </a:p>
        </p:txBody>
      </p:sp>
      <p:sp>
        <p:nvSpPr>
          <p:cNvPr id="5" name="Прямоугольник 4"/>
          <p:cNvSpPr/>
          <p:nvPr/>
        </p:nvSpPr>
        <p:spPr>
          <a:xfrm>
            <a:off x="179512" y="1340768"/>
            <a:ext cx="8496944" cy="954107"/>
          </a:xfrm>
          <a:prstGeom prst="rect">
            <a:avLst/>
          </a:prstGeom>
        </p:spPr>
        <p:txBody>
          <a:bodyPr wrap="square">
            <a:spAutoFit/>
          </a:bodyPr>
          <a:lstStyle/>
          <a:p>
            <a:pPr indent="442913" algn="just"/>
            <a:endParaRPr lang="uk-UA" sz="2800" i="1" dirty="0" smtClean="0">
              <a:solidFill>
                <a:srgbClr val="002060"/>
              </a:solidFill>
            </a:endParaRPr>
          </a:p>
          <a:p>
            <a:pPr indent="442913" algn="just"/>
            <a:endParaRPr lang="uk-UA" sz="2800" i="1" dirty="0">
              <a:solidFill>
                <a:srgbClr val="002060"/>
              </a:solidFill>
            </a:endParaRPr>
          </a:p>
        </p:txBody>
      </p:sp>
      <p:sp>
        <p:nvSpPr>
          <p:cNvPr id="4" name="Прямоугольник 3"/>
          <p:cNvSpPr/>
          <p:nvPr/>
        </p:nvSpPr>
        <p:spPr>
          <a:xfrm>
            <a:off x="179512" y="278938"/>
            <a:ext cx="8712967" cy="4093428"/>
          </a:xfrm>
          <a:prstGeom prst="rect">
            <a:avLst/>
          </a:prstGeom>
        </p:spPr>
        <p:txBody>
          <a:bodyPr wrap="square">
            <a:spAutoFit/>
          </a:bodyPr>
          <a:lstStyle/>
          <a:p>
            <a:pPr indent="442913" algn="ctr"/>
            <a:r>
              <a:rPr lang="uk-UA" sz="3200" b="1" i="1" dirty="0">
                <a:solidFill>
                  <a:srgbClr val="002060"/>
                </a:solidFill>
              </a:rPr>
              <a:t>П</a:t>
            </a:r>
            <a:r>
              <a:rPr lang="uk-UA" sz="3200" b="1" i="1" dirty="0" smtClean="0">
                <a:solidFill>
                  <a:srgbClr val="002060"/>
                </a:solidFill>
              </a:rPr>
              <a:t>равозахисна діяльність</a:t>
            </a:r>
            <a:r>
              <a:rPr lang="ru-RU" dirty="0" smtClean="0"/>
              <a:t> </a:t>
            </a:r>
            <a:r>
              <a:rPr lang="ru-RU" sz="2800" b="1" i="1" dirty="0" err="1">
                <a:solidFill>
                  <a:srgbClr val="0070C0"/>
                </a:solidFill>
                <a:cs typeface="Times New Roman" panose="02020603050405020304" pitchFamily="18" charset="0"/>
              </a:rPr>
              <a:t>полягає</a:t>
            </a:r>
            <a:r>
              <a:rPr lang="ru-RU" sz="2800" b="1" i="1" dirty="0">
                <a:solidFill>
                  <a:srgbClr val="0070C0"/>
                </a:solidFill>
                <a:cs typeface="Times New Roman" panose="02020603050405020304" pitchFamily="18" charset="0"/>
              </a:rPr>
              <a:t> в </a:t>
            </a:r>
            <a:r>
              <a:rPr lang="ru-RU" sz="2800" b="1" i="1" dirty="0" err="1">
                <a:solidFill>
                  <a:srgbClr val="0070C0"/>
                </a:solidFill>
                <a:cs typeface="Times New Roman" panose="02020603050405020304" pitchFamily="18" charset="0"/>
              </a:rPr>
              <a:t>наданні</a:t>
            </a:r>
            <a:r>
              <a:rPr lang="ru-RU" sz="2800" b="1" i="1" dirty="0">
                <a:solidFill>
                  <a:srgbClr val="0070C0"/>
                </a:solidFill>
                <a:cs typeface="Times New Roman" panose="02020603050405020304" pitchFamily="18" charset="0"/>
              </a:rPr>
              <a:t> кожному </a:t>
            </a:r>
            <a:r>
              <a:rPr lang="ru-RU" sz="2800" b="1" i="1" dirty="0" err="1">
                <a:solidFill>
                  <a:srgbClr val="0070C0"/>
                </a:solidFill>
                <a:cs typeface="Times New Roman" panose="02020603050405020304" pitchFamily="18" charset="0"/>
              </a:rPr>
              <a:t>громадянину</a:t>
            </a:r>
            <a:r>
              <a:rPr lang="ru-RU" sz="2800" b="1" i="1" dirty="0">
                <a:solidFill>
                  <a:srgbClr val="0070C0"/>
                </a:solidFill>
                <a:cs typeface="Times New Roman" panose="02020603050405020304" pitchFamily="18" charset="0"/>
              </a:rPr>
              <a:t> правової допомоги, а </a:t>
            </a:r>
            <a:r>
              <a:rPr lang="ru-RU" sz="2800" b="1" i="1" dirty="0" err="1">
                <a:solidFill>
                  <a:srgbClr val="0070C0"/>
                </a:solidFill>
                <a:cs typeface="Times New Roman" panose="02020603050405020304" pitchFamily="18" charset="0"/>
              </a:rPr>
              <a:t>також</a:t>
            </a:r>
            <a:r>
              <a:rPr lang="ru-RU" sz="2800" b="1" i="1" dirty="0">
                <a:solidFill>
                  <a:srgbClr val="0070C0"/>
                </a:solidFill>
                <a:cs typeface="Times New Roman" panose="02020603050405020304" pitchFamily="18" charset="0"/>
              </a:rPr>
              <a:t> </a:t>
            </a:r>
            <a:r>
              <a:rPr lang="ru-RU" sz="2800" b="1" i="1" dirty="0" err="1">
                <a:solidFill>
                  <a:srgbClr val="0070C0"/>
                </a:solidFill>
                <a:cs typeface="Times New Roman" panose="02020603050405020304" pitchFamily="18" charset="0"/>
              </a:rPr>
              <a:t>юридичним</a:t>
            </a:r>
            <a:r>
              <a:rPr lang="ru-RU" sz="2800" b="1" i="1" dirty="0">
                <a:solidFill>
                  <a:srgbClr val="0070C0"/>
                </a:solidFill>
                <a:cs typeface="Times New Roman" panose="02020603050405020304" pitchFamily="18" charset="0"/>
              </a:rPr>
              <a:t> особам, </a:t>
            </a:r>
            <a:r>
              <a:rPr lang="ru-RU" sz="2800" b="1" i="1" dirty="0" err="1">
                <a:solidFill>
                  <a:srgbClr val="0070C0"/>
                </a:solidFill>
                <a:cs typeface="Times New Roman" panose="02020603050405020304" pitchFamily="18" charset="0"/>
              </a:rPr>
              <a:t>іноземцям</a:t>
            </a:r>
            <a:r>
              <a:rPr lang="ru-RU" sz="2800" b="1" i="1" dirty="0">
                <a:solidFill>
                  <a:srgbClr val="0070C0"/>
                </a:solidFill>
                <a:cs typeface="Times New Roman" panose="02020603050405020304" pitchFamily="18" charset="0"/>
              </a:rPr>
              <a:t> і особам без </a:t>
            </a:r>
            <a:r>
              <a:rPr lang="ru-RU" sz="2800" b="1" i="1" dirty="0" err="1">
                <a:solidFill>
                  <a:srgbClr val="0070C0"/>
                </a:solidFill>
                <a:cs typeface="Times New Roman" panose="02020603050405020304" pitchFamily="18" charset="0"/>
              </a:rPr>
              <a:t>громадянства</a:t>
            </a:r>
            <a:r>
              <a:rPr lang="ru-RU" sz="2800" b="1" i="1" dirty="0">
                <a:solidFill>
                  <a:srgbClr val="0070C0"/>
                </a:solidFill>
                <a:cs typeface="Times New Roman" panose="02020603050405020304" pitchFamily="18" charset="0"/>
              </a:rPr>
              <a:t> в </a:t>
            </a:r>
            <a:r>
              <a:rPr lang="ru-RU" sz="2800" b="1" i="1" dirty="0" err="1">
                <a:solidFill>
                  <a:srgbClr val="0070C0"/>
                </a:solidFill>
                <a:cs typeface="Times New Roman" panose="02020603050405020304" pitchFamily="18" charset="0"/>
              </a:rPr>
              <a:t>спірних</a:t>
            </a:r>
            <a:r>
              <a:rPr lang="ru-RU" sz="2800" b="1" i="1" dirty="0">
                <a:solidFill>
                  <a:srgbClr val="0070C0"/>
                </a:solidFill>
                <a:cs typeface="Times New Roman" panose="02020603050405020304" pitchFamily="18" charset="0"/>
              </a:rPr>
              <a:t> </a:t>
            </a:r>
            <a:r>
              <a:rPr lang="ru-RU" sz="2800" b="1" i="1" dirty="0" err="1">
                <a:solidFill>
                  <a:srgbClr val="0070C0"/>
                </a:solidFill>
                <a:cs typeface="Times New Roman" panose="02020603050405020304" pitchFamily="18" charset="0"/>
              </a:rPr>
              <a:t>питаннях</a:t>
            </a:r>
            <a:r>
              <a:rPr lang="ru-RU" sz="2800" b="1" i="1" dirty="0">
                <a:solidFill>
                  <a:srgbClr val="0070C0"/>
                </a:solidFill>
                <a:cs typeface="Times New Roman" panose="02020603050405020304" pitchFamily="18" charset="0"/>
              </a:rPr>
              <a:t> </a:t>
            </a:r>
            <a:r>
              <a:rPr lang="ru-RU" sz="2800" b="1" i="1" dirty="0" err="1">
                <a:solidFill>
                  <a:srgbClr val="0070C0"/>
                </a:solidFill>
                <a:cs typeface="Times New Roman" panose="02020603050405020304" pitchFamily="18" charset="0"/>
              </a:rPr>
              <a:t>із</a:t>
            </a:r>
            <a:r>
              <a:rPr lang="ru-RU" sz="2800" b="1" i="1" dirty="0">
                <a:solidFill>
                  <a:srgbClr val="0070C0"/>
                </a:solidFill>
                <a:cs typeface="Times New Roman" panose="02020603050405020304" pitchFamily="18" charset="0"/>
              </a:rPr>
              <a:t> </a:t>
            </a:r>
            <a:r>
              <a:rPr lang="ru-RU" sz="2800" b="1" i="1" dirty="0" err="1">
                <a:solidFill>
                  <a:srgbClr val="0070C0"/>
                </a:solidFill>
                <a:cs typeface="Times New Roman" panose="02020603050405020304" pitchFamily="18" charset="0"/>
              </a:rPr>
              <a:t>охорони</a:t>
            </a:r>
            <a:r>
              <a:rPr lang="ru-RU" sz="2800" b="1" i="1" dirty="0">
                <a:solidFill>
                  <a:srgbClr val="0070C0"/>
                </a:solidFill>
                <a:cs typeface="Times New Roman" panose="02020603050405020304" pitchFamily="18" charset="0"/>
              </a:rPr>
              <a:t> права, </a:t>
            </a:r>
            <a:r>
              <a:rPr lang="ru-RU" sz="2800" b="1" i="1" dirty="0" err="1">
                <a:solidFill>
                  <a:srgbClr val="0070C0"/>
                </a:solidFill>
                <a:cs typeface="Times New Roman" panose="02020603050405020304" pitchFamily="18" charset="0"/>
              </a:rPr>
              <a:t>зловживання</a:t>
            </a:r>
            <a:r>
              <a:rPr lang="ru-RU" sz="2800" b="1" i="1" dirty="0">
                <a:solidFill>
                  <a:srgbClr val="0070C0"/>
                </a:solidFill>
                <a:cs typeface="Times New Roman" panose="02020603050405020304" pitchFamily="18" charset="0"/>
              </a:rPr>
              <a:t> правом, </a:t>
            </a:r>
            <a:r>
              <a:rPr lang="ru-RU" sz="2800" b="1" i="1" dirty="0" err="1">
                <a:solidFill>
                  <a:srgbClr val="0070C0"/>
                </a:solidFill>
                <a:cs typeface="Times New Roman" panose="02020603050405020304" pitchFamily="18" charset="0"/>
              </a:rPr>
              <a:t>захисті</a:t>
            </a:r>
            <a:r>
              <a:rPr lang="ru-RU" sz="2800" b="1" i="1" dirty="0">
                <a:solidFill>
                  <a:srgbClr val="0070C0"/>
                </a:solidFill>
                <a:cs typeface="Times New Roman" panose="02020603050405020304" pitchFamily="18" charset="0"/>
              </a:rPr>
              <a:t> фізичних осіб від </a:t>
            </a:r>
            <a:r>
              <a:rPr lang="ru-RU" sz="2800" b="1" i="1" dirty="0" err="1">
                <a:solidFill>
                  <a:srgbClr val="0070C0"/>
                </a:solidFill>
                <a:cs typeface="Times New Roman" panose="02020603050405020304" pitchFamily="18" charset="0"/>
              </a:rPr>
              <a:t>обвинувачення</a:t>
            </a:r>
            <a:r>
              <a:rPr lang="ru-RU" sz="2800" b="1" i="1" dirty="0">
                <a:solidFill>
                  <a:srgbClr val="0070C0"/>
                </a:solidFill>
                <a:cs typeface="Times New Roman" panose="02020603050405020304" pitchFamily="18" charset="0"/>
              </a:rPr>
              <a:t> та в державному </a:t>
            </a:r>
            <a:r>
              <a:rPr lang="ru-RU" sz="2800" b="1" i="1" dirty="0" err="1">
                <a:solidFill>
                  <a:srgbClr val="0070C0"/>
                </a:solidFill>
                <a:cs typeface="Times New Roman" panose="02020603050405020304" pitchFamily="18" charset="0"/>
              </a:rPr>
              <a:t>гарантуванні</a:t>
            </a:r>
            <a:r>
              <a:rPr lang="ru-RU" sz="2800" b="1" i="1" dirty="0">
                <a:solidFill>
                  <a:srgbClr val="0070C0"/>
                </a:solidFill>
                <a:cs typeface="Times New Roman" panose="02020603050405020304" pitchFamily="18" charset="0"/>
              </a:rPr>
              <a:t> </a:t>
            </a:r>
            <a:r>
              <a:rPr lang="ru-RU" sz="2800" b="1" i="1" dirty="0" err="1">
                <a:solidFill>
                  <a:srgbClr val="0070C0"/>
                </a:solidFill>
                <a:cs typeface="Times New Roman" panose="02020603050405020304" pitchFamily="18" charset="0"/>
              </a:rPr>
              <a:t>охорони</a:t>
            </a:r>
            <a:r>
              <a:rPr lang="ru-RU" sz="2800" b="1" i="1" dirty="0">
                <a:solidFill>
                  <a:srgbClr val="0070C0"/>
                </a:solidFill>
                <a:cs typeface="Times New Roman" panose="02020603050405020304" pitchFamily="18" charset="0"/>
              </a:rPr>
              <a:t> прав громадян </a:t>
            </a:r>
            <a:r>
              <a:rPr lang="ru-RU" sz="2800" b="1" i="1" dirty="0" err="1">
                <a:solidFill>
                  <a:srgbClr val="0070C0"/>
                </a:solidFill>
                <a:cs typeface="Times New Roman" panose="02020603050405020304" pitchFamily="18" charset="0"/>
              </a:rPr>
              <a:t>правозахисними</a:t>
            </a:r>
            <a:r>
              <a:rPr lang="ru-RU" sz="2800" b="1" i="1" dirty="0">
                <a:solidFill>
                  <a:srgbClr val="0070C0"/>
                </a:solidFill>
                <a:cs typeface="Times New Roman" panose="02020603050405020304" pitchFamily="18" charset="0"/>
              </a:rPr>
              <a:t> органами.</a:t>
            </a:r>
            <a:r>
              <a:rPr lang="ru-RU" sz="2800" b="1" i="1" dirty="0">
                <a:solidFill>
                  <a:srgbClr val="0070C0"/>
                </a:solidFill>
                <a:latin typeface="Times New Roman" panose="02020603050405020304" pitchFamily="18" charset="0"/>
                <a:cs typeface="Times New Roman" panose="02020603050405020304" pitchFamily="18" charset="0"/>
              </a:rPr>
              <a:t> </a:t>
            </a:r>
            <a:r>
              <a:rPr lang="uk-UA" sz="3200" i="1" dirty="0" smtClean="0">
                <a:solidFill>
                  <a:srgbClr val="0070C0"/>
                </a:solidFill>
              </a:rPr>
              <a:t> </a:t>
            </a:r>
            <a:endParaRPr lang="ru-RU" sz="2800" b="1" dirty="0">
              <a:solidFill>
                <a:srgbClr val="0070C0"/>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rcRect l="32528" r="32528"/>
          <a:stretch>
            <a:fillRect/>
          </a:stretch>
        </p:blipFill>
        <p:spPr>
          <a:xfrm>
            <a:off x="3410979" y="4653136"/>
            <a:ext cx="1397050" cy="180087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pic>
      <p:pic>
        <p:nvPicPr>
          <p:cNvPr id="2052" name="Picture 4" descr="http://unba.org.ua/assets/uploads/images/SAU%2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4441180"/>
            <a:ext cx="2667000" cy="17621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gerb[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5" y="4653136"/>
            <a:ext cx="1845213" cy="1650447"/>
          </a:xfrm>
          <a:prstGeom prst="rect">
            <a:avLst/>
          </a:prstGeom>
          <a:solidFill>
            <a:srgbClr val="FFFFFF"/>
          </a:solidFill>
          <a:ln w="9525">
            <a:solidFill>
              <a:srgbClr val="000000"/>
            </a:solidFill>
            <a:miter lim="800000"/>
            <a:headEnd/>
            <a:tailEnd/>
          </a:ln>
          <a:effectLst>
            <a:outerShdw dist="107763" dir="13500000" algn="ctr" rotWithShape="0">
              <a:srgbClr val="FFFF00">
                <a:alpha val="50000"/>
              </a:srgbClr>
            </a:outerShdw>
          </a:effectLst>
        </p:spPr>
      </p:pic>
    </p:spTree>
    <p:extLst>
      <p:ext uri="{BB962C8B-B14F-4D97-AF65-F5344CB8AC3E}">
        <p14:creationId xmlns:p14="http://schemas.microsoft.com/office/powerpoint/2010/main" val="34735933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59" y="1659657"/>
            <a:ext cx="7992889" cy="3539430"/>
          </a:xfrm>
          <a:prstGeom prst="rect">
            <a:avLst/>
          </a:prstGeom>
        </p:spPr>
        <p:txBody>
          <a:bodyPr wrap="square">
            <a:spAutoFit/>
          </a:bodyPr>
          <a:lstStyle/>
          <a:p>
            <a:pPr algn="ctr"/>
            <a:endParaRPr lang="uk-UA" sz="3200" b="1" dirty="0" smtClean="0">
              <a:solidFill>
                <a:srgbClr val="FF0000"/>
              </a:solidFill>
            </a:endParaRPr>
          </a:p>
          <a:p>
            <a:pPr algn="ctr"/>
            <a:endParaRPr lang="uk-UA" sz="3200" b="1" dirty="0" smtClean="0">
              <a:solidFill>
                <a:srgbClr val="FF0000"/>
              </a:solidFill>
            </a:endParaRPr>
          </a:p>
          <a:p>
            <a:pPr algn="ctr"/>
            <a:r>
              <a:rPr lang="uk-UA" sz="3200" b="1" dirty="0" smtClean="0">
                <a:solidFill>
                  <a:srgbClr val="7030A0"/>
                </a:solidFill>
              </a:rPr>
              <a:t>Нормативні акти з навчальної дисципліни </a:t>
            </a:r>
          </a:p>
          <a:p>
            <a:pPr algn="ctr"/>
            <a:r>
              <a:rPr lang="uk-UA" sz="3200" b="1" dirty="0" smtClean="0">
                <a:solidFill>
                  <a:srgbClr val="7030A0"/>
                </a:solidFill>
              </a:rPr>
              <a:t>«Судові та правоохоронні органи України»</a:t>
            </a:r>
            <a:endParaRPr lang="ru-RU" sz="3200" dirty="0">
              <a:solidFill>
                <a:srgbClr val="7030A0"/>
              </a:solidFill>
            </a:endParaRPr>
          </a:p>
          <a:p>
            <a:pPr algn="ctr"/>
            <a:endParaRPr lang="ru-RU" sz="3200" dirty="0"/>
          </a:p>
        </p:txBody>
      </p:sp>
    </p:spTree>
    <p:extLst>
      <p:ext uri="{BB962C8B-B14F-4D97-AF65-F5344CB8AC3E}">
        <p14:creationId xmlns:p14="http://schemas.microsoft.com/office/powerpoint/2010/main" val="1247304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0137" y="548680"/>
            <a:ext cx="8208912" cy="5693866"/>
          </a:xfrm>
          <a:prstGeom prst="rect">
            <a:avLst/>
          </a:prstGeom>
        </p:spPr>
        <p:txBody>
          <a:bodyPr wrap="square">
            <a:spAutoFit/>
          </a:bodyPr>
          <a:lstStyle/>
          <a:p>
            <a:pPr indent="357188"/>
            <a:endParaRPr lang="uk-UA" sz="2800" dirty="0" smtClean="0">
              <a:solidFill>
                <a:srgbClr val="002060"/>
              </a:solidFill>
            </a:endParaRPr>
          </a:p>
          <a:p>
            <a:pPr indent="357188"/>
            <a:endParaRPr lang="uk-UA" sz="2800" dirty="0">
              <a:solidFill>
                <a:srgbClr val="002060"/>
              </a:solidFill>
            </a:endParaRPr>
          </a:p>
          <a:p>
            <a:pPr indent="357188"/>
            <a:endParaRPr lang="uk-UA" sz="2800" dirty="0" smtClean="0">
              <a:solidFill>
                <a:srgbClr val="002060"/>
              </a:solidFill>
            </a:endParaRPr>
          </a:p>
          <a:p>
            <a:pPr marL="1071563" indent="1343025" algn="just"/>
            <a:r>
              <a:rPr lang="uk-UA" sz="2800" dirty="0" smtClean="0">
                <a:solidFill>
                  <a:srgbClr val="002060"/>
                </a:solidFill>
              </a:rPr>
              <a:t>Усі </a:t>
            </a:r>
            <a:r>
              <a:rPr lang="uk-UA" sz="2800" dirty="0">
                <a:solidFill>
                  <a:srgbClr val="002060"/>
                </a:solidFill>
              </a:rPr>
              <a:t>нормативно-правові акти залежно від їх змісту (предмета) можна поділити на групи. Це: </a:t>
            </a:r>
            <a:r>
              <a:rPr lang="uk-UA" sz="2800" b="1" i="1" dirty="0">
                <a:solidFill>
                  <a:srgbClr val="7030A0"/>
                </a:solidFill>
              </a:rPr>
              <a:t>1)</a:t>
            </a:r>
            <a:r>
              <a:rPr lang="uk-UA" sz="2800" dirty="0">
                <a:solidFill>
                  <a:srgbClr val="7030A0"/>
                </a:solidFill>
              </a:rPr>
              <a:t> </a:t>
            </a:r>
            <a:r>
              <a:rPr lang="uk-UA" sz="2800" i="1" dirty="0">
                <a:solidFill>
                  <a:srgbClr val="0070C0"/>
                </a:solidFill>
              </a:rPr>
              <a:t>акти загального характеру</a:t>
            </a:r>
            <a:r>
              <a:rPr lang="uk-UA" sz="2800" dirty="0">
                <a:solidFill>
                  <a:srgbClr val="0070C0"/>
                </a:solidFill>
              </a:rPr>
              <a:t>;</a:t>
            </a:r>
            <a:r>
              <a:rPr lang="uk-UA" sz="2800" dirty="0">
                <a:solidFill>
                  <a:srgbClr val="7030A0"/>
                </a:solidFill>
              </a:rPr>
              <a:t> </a:t>
            </a:r>
            <a:r>
              <a:rPr lang="uk-UA" sz="2800" b="1" i="1" dirty="0">
                <a:solidFill>
                  <a:srgbClr val="7030A0"/>
                </a:solidFill>
              </a:rPr>
              <a:t>2)</a:t>
            </a:r>
            <a:r>
              <a:rPr lang="uk-UA" sz="2800" dirty="0">
                <a:solidFill>
                  <a:srgbClr val="7030A0"/>
                </a:solidFill>
              </a:rPr>
              <a:t> </a:t>
            </a:r>
            <a:r>
              <a:rPr lang="uk-UA" sz="2800" i="1" dirty="0">
                <a:solidFill>
                  <a:srgbClr val="0070C0"/>
                </a:solidFill>
              </a:rPr>
              <a:t>нормативні акти щодо організації й функціонування органів:</a:t>
            </a:r>
            <a:r>
              <a:rPr lang="uk-UA" sz="2800" dirty="0">
                <a:solidFill>
                  <a:srgbClr val="0070C0"/>
                </a:solidFill>
              </a:rPr>
              <a:t> </a:t>
            </a:r>
            <a:r>
              <a:rPr lang="uk-UA" sz="2800" b="1" i="1" dirty="0">
                <a:solidFill>
                  <a:srgbClr val="00B0F0"/>
                </a:solidFill>
              </a:rPr>
              <a:t>а)</a:t>
            </a:r>
            <a:r>
              <a:rPr lang="uk-UA" sz="2800" dirty="0">
                <a:solidFill>
                  <a:srgbClr val="00B0F0"/>
                </a:solidFill>
              </a:rPr>
              <a:t> </a:t>
            </a:r>
            <a:r>
              <a:rPr lang="uk-UA" sz="2800" dirty="0">
                <a:solidFill>
                  <a:srgbClr val="0070C0"/>
                </a:solidFill>
              </a:rPr>
              <a:t>судової влади і суддів; </a:t>
            </a:r>
            <a:r>
              <a:rPr lang="uk-UA" sz="2800" b="1" i="1" dirty="0">
                <a:solidFill>
                  <a:srgbClr val="00B0F0"/>
                </a:solidFill>
              </a:rPr>
              <a:t>б)</a:t>
            </a:r>
            <a:r>
              <a:rPr lang="uk-UA" sz="2800" dirty="0">
                <a:solidFill>
                  <a:srgbClr val="0070C0"/>
                </a:solidFill>
              </a:rPr>
              <a:t> юстиції і установ, що здійснюють виконання судових рішень; </a:t>
            </a:r>
            <a:r>
              <a:rPr lang="uk-UA" sz="2800" b="1" i="1" dirty="0">
                <a:solidFill>
                  <a:srgbClr val="00B0F0"/>
                </a:solidFill>
              </a:rPr>
              <a:t>в)</a:t>
            </a:r>
            <a:r>
              <a:rPr lang="uk-UA" sz="2800" dirty="0">
                <a:solidFill>
                  <a:srgbClr val="00B0F0"/>
                </a:solidFill>
              </a:rPr>
              <a:t> </a:t>
            </a:r>
            <a:r>
              <a:rPr lang="uk-UA" sz="2800" dirty="0">
                <a:solidFill>
                  <a:srgbClr val="0070C0"/>
                </a:solidFill>
              </a:rPr>
              <a:t>прокуратури; </a:t>
            </a:r>
            <a:r>
              <a:rPr lang="uk-UA" sz="2800" b="1" i="1" dirty="0">
                <a:solidFill>
                  <a:srgbClr val="00B0F0"/>
                </a:solidFill>
              </a:rPr>
              <a:t>г)</a:t>
            </a:r>
            <a:r>
              <a:rPr lang="uk-UA" sz="2800" dirty="0">
                <a:solidFill>
                  <a:srgbClr val="00B0F0"/>
                </a:solidFill>
              </a:rPr>
              <a:t> </a:t>
            </a:r>
            <a:r>
              <a:rPr lang="uk-UA" sz="2800" dirty="0">
                <a:solidFill>
                  <a:srgbClr val="0070C0"/>
                </a:solidFill>
              </a:rPr>
              <a:t>досудового розслідування злочинів; </a:t>
            </a:r>
            <a:r>
              <a:rPr lang="uk-UA" sz="2800" b="1" i="1" dirty="0">
                <a:solidFill>
                  <a:srgbClr val="00B0F0"/>
                </a:solidFill>
              </a:rPr>
              <a:t>ґ)</a:t>
            </a:r>
            <a:r>
              <a:rPr lang="uk-UA" sz="2800" dirty="0">
                <a:solidFill>
                  <a:srgbClr val="00B0F0"/>
                </a:solidFill>
              </a:rPr>
              <a:t> </a:t>
            </a:r>
            <a:r>
              <a:rPr lang="uk-UA" sz="2800" dirty="0">
                <a:solidFill>
                  <a:srgbClr val="0070C0"/>
                </a:solidFill>
              </a:rPr>
              <a:t>з надання правової допомоги; </a:t>
            </a:r>
            <a:r>
              <a:rPr lang="uk-UA" sz="2800" b="1" i="1" dirty="0">
                <a:solidFill>
                  <a:srgbClr val="00B0F0"/>
                </a:solidFill>
              </a:rPr>
              <a:t>д)</a:t>
            </a:r>
            <a:r>
              <a:rPr lang="uk-UA" sz="2800" dirty="0">
                <a:solidFill>
                  <a:srgbClr val="0070C0"/>
                </a:solidFill>
              </a:rPr>
              <a:t> нотаріату. </a:t>
            </a:r>
            <a:endParaRPr lang="ru-RU" sz="2800" dirty="0">
              <a:solidFill>
                <a:srgbClr val="0070C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rcRect l="24647" r="24647"/>
          <a:stretch>
            <a:fillRect/>
          </a:stretch>
        </p:blipFill>
        <p:spPr>
          <a:xfrm>
            <a:off x="300136" y="292149"/>
            <a:ext cx="2092953" cy="2021703"/>
          </a:xfrm>
          <a:prstGeom prst="rect">
            <a:avLst/>
          </a:prstGeom>
          <a:ln>
            <a:solidFill>
              <a:schemeClr val="accent6">
                <a:lumMod val="40000"/>
                <a:lumOff val="60000"/>
              </a:schemeClr>
            </a:solidFill>
          </a:ln>
        </p:spPr>
      </p:pic>
    </p:spTree>
    <p:extLst>
      <p:ext uri="{BB962C8B-B14F-4D97-AF65-F5344CB8AC3E}">
        <p14:creationId xmlns:p14="http://schemas.microsoft.com/office/powerpoint/2010/main" val="30268203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1" y="1556792"/>
            <a:ext cx="8712968" cy="3662541"/>
          </a:xfrm>
          <a:prstGeom prst="rect">
            <a:avLst/>
          </a:prstGeom>
        </p:spPr>
        <p:txBody>
          <a:bodyPr wrap="square">
            <a:spAutoFit/>
          </a:bodyPr>
          <a:lstStyle/>
          <a:p>
            <a:pPr algn="ctr"/>
            <a:r>
              <a:rPr lang="uk-UA" sz="3600" b="1" dirty="0">
                <a:solidFill>
                  <a:srgbClr val="FF0000"/>
                </a:solidFill>
              </a:rPr>
              <a:t>Питання </a:t>
            </a:r>
            <a:r>
              <a:rPr lang="uk-UA" sz="3600" b="1" dirty="0" smtClean="0">
                <a:solidFill>
                  <a:srgbClr val="FF0000"/>
                </a:solidFill>
              </a:rPr>
              <a:t>3. </a:t>
            </a:r>
          </a:p>
          <a:p>
            <a:pPr algn="ctr"/>
            <a:endParaRPr lang="uk-UA" sz="3600" b="1" dirty="0">
              <a:solidFill>
                <a:srgbClr val="FF0000"/>
              </a:solidFill>
            </a:endParaRPr>
          </a:p>
          <a:p>
            <a:pPr lvl="0" indent="355600" algn="ctr"/>
            <a:r>
              <a:rPr lang="ru-RU" sz="3200" b="1" dirty="0">
                <a:solidFill>
                  <a:srgbClr val="7030A0"/>
                </a:solidFill>
              </a:rPr>
              <a:t> </a:t>
            </a:r>
            <a:r>
              <a:rPr lang="uk-UA" sz="3200" b="1" dirty="0">
                <a:solidFill>
                  <a:srgbClr val="7030A0"/>
                </a:solidFill>
              </a:rPr>
              <a:t> Міністерство внутрішніх справ України </a:t>
            </a:r>
            <a:r>
              <a:rPr lang="uk-UA" sz="3200" b="1" dirty="0" smtClean="0">
                <a:solidFill>
                  <a:srgbClr val="7030A0"/>
                </a:solidFill>
              </a:rPr>
              <a:t> </a:t>
            </a:r>
            <a:r>
              <a:rPr lang="uk-UA" sz="3200" b="1" dirty="0">
                <a:solidFill>
                  <a:srgbClr val="7030A0"/>
                </a:solidFill>
              </a:rPr>
              <a:t>його система та основні завдання.</a:t>
            </a:r>
            <a:endParaRPr lang="ru-RU" sz="3200" dirty="0">
              <a:solidFill>
                <a:srgbClr val="7030A0"/>
              </a:solidFill>
            </a:endParaRPr>
          </a:p>
          <a:p>
            <a:pPr indent="355600" algn="ctr"/>
            <a:r>
              <a:rPr lang="uk-UA" sz="3200" b="1" dirty="0">
                <a:solidFill>
                  <a:srgbClr val="7030A0"/>
                </a:solidFill>
              </a:rPr>
              <a:t>Поняття, основні завдання та принципи діяльності Національної поліції України.</a:t>
            </a:r>
            <a:r>
              <a:rPr lang="uk-UA" sz="3200" dirty="0">
                <a:solidFill>
                  <a:srgbClr val="7030A0"/>
                </a:solidFill>
              </a:rPr>
              <a:t> </a:t>
            </a:r>
            <a:r>
              <a:rPr lang="uk-UA" sz="3200" b="1" dirty="0">
                <a:solidFill>
                  <a:srgbClr val="7030A0"/>
                </a:solidFill>
              </a:rPr>
              <a:t>Система та повноваження </a:t>
            </a:r>
            <a:r>
              <a:rPr lang="uk-UA" sz="3200" b="1" dirty="0" smtClean="0">
                <a:solidFill>
                  <a:srgbClr val="7030A0"/>
                </a:solidFill>
              </a:rPr>
              <a:t>поліції</a:t>
            </a:r>
            <a:endParaRPr lang="ru-RU" sz="3200" dirty="0">
              <a:solidFill>
                <a:srgbClr val="7030A0"/>
              </a:solidFill>
            </a:endParaRPr>
          </a:p>
        </p:txBody>
      </p:sp>
    </p:spTree>
    <p:extLst>
      <p:ext uri="{BB962C8B-B14F-4D97-AF65-F5344CB8AC3E}">
        <p14:creationId xmlns:p14="http://schemas.microsoft.com/office/powerpoint/2010/main" val="40985945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750" y="836613"/>
            <a:ext cx="8135938" cy="3847207"/>
          </a:xfrm>
          <a:prstGeom prst="rect">
            <a:avLst/>
          </a:prstGeom>
        </p:spPr>
        <p:txBody>
          <a:bodyPr>
            <a:spAutoFit/>
          </a:bodyPr>
          <a:lstStyle/>
          <a:p>
            <a:pPr indent="271463" algn="just">
              <a:defRPr/>
            </a:pPr>
            <a:endParaRPr lang="uk-UA" sz="2400" b="1" i="1" dirty="0">
              <a:solidFill>
                <a:srgbClr val="0070C0"/>
              </a:solidFill>
            </a:endParaRPr>
          </a:p>
          <a:p>
            <a:pPr indent="357188" algn="just">
              <a:defRPr/>
            </a:pPr>
            <a:endParaRPr lang="uk-UA" sz="2800" b="1" dirty="0">
              <a:solidFill>
                <a:srgbClr val="002060"/>
              </a:solidFill>
            </a:endParaRPr>
          </a:p>
          <a:p>
            <a:pPr indent="357188" algn="just">
              <a:defRPr/>
            </a:pPr>
            <a:r>
              <a:rPr lang="uk-UA" sz="2800" b="1" dirty="0">
                <a:solidFill>
                  <a:srgbClr val="002060"/>
                </a:solidFill>
              </a:rPr>
              <a:t>Міністерство внутрішніх справ України (МВС) </a:t>
            </a:r>
            <a:r>
              <a:rPr lang="uk-UA" sz="2800" i="1" dirty="0">
                <a:solidFill>
                  <a:srgbClr val="7030A0"/>
                </a:solidFill>
              </a:rPr>
              <a:t>є центральним органом виконавчої влади, діяльність якого спрямовується і координується Кабінетом Міністрів України</a:t>
            </a:r>
            <a:r>
              <a:rPr lang="uk-UA" sz="2800" dirty="0">
                <a:solidFill>
                  <a:srgbClr val="7030A0"/>
                </a:solidFill>
              </a:rPr>
              <a:t>. </a:t>
            </a:r>
            <a:r>
              <a:rPr lang="uk-UA" sz="2800" dirty="0" smtClean="0">
                <a:solidFill>
                  <a:srgbClr val="7030A0"/>
                </a:solidFill>
              </a:rPr>
              <a:t> </a:t>
            </a:r>
          </a:p>
          <a:p>
            <a:pPr indent="357188" algn="just">
              <a:defRPr/>
            </a:pPr>
            <a:r>
              <a:rPr lang="uk-UA" sz="2400" dirty="0" smtClean="0">
                <a:solidFill>
                  <a:srgbClr val="0070C0"/>
                </a:solidFill>
              </a:rPr>
              <a:t>(Положення </a:t>
            </a:r>
            <a:r>
              <a:rPr lang="uk-UA" sz="2400" dirty="0">
                <a:solidFill>
                  <a:srgbClr val="0070C0"/>
                </a:solidFill>
              </a:rPr>
              <a:t>про Міністерство внутрішніх справ України, </a:t>
            </a:r>
            <a:r>
              <a:rPr lang="uk-UA" sz="2400" dirty="0" smtClean="0">
                <a:solidFill>
                  <a:srgbClr val="0070C0"/>
                </a:solidFill>
              </a:rPr>
              <a:t>затверджено </a:t>
            </a:r>
            <a:r>
              <a:rPr lang="uk-UA" sz="2400" dirty="0">
                <a:solidFill>
                  <a:srgbClr val="0070C0"/>
                </a:solidFill>
              </a:rPr>
              <a:t>Кабінетом Міністрів України від 28 </a:t>
            </a:r>
            <a:r>
              <a:rPr lang="uk-UA" sz="2400" dirty="0" smtClean="0">
                <a:solidFill>
                  <a:srgbClr val="0070C0"/>
                </a:solidFill>
              </a:rPr>
              <a:t>жовтня 2015 р. </a:t>
            </a:r>
            <a:r>
              <a:rPr lang="uk-UA" sz="2400" dirty="0">
                <a:solidFill>
                  <a:srgbClr val="0070C0"/>
                </a:solidFill>
              </a:rPr>
              <a:t>№ </a:t>
            </a:r>
            <a:r>
              <a:rPr lang="uk-UA" sz="2400" dirty="0" smtClean="0">
                <a:solidFill>
                  <a:srgbClr val="0070C0"/>
                </a:solidFill>
              </a:rPr>
              <a:t>878)</a:t>
            </a:r>
            <a:endParaRPr lang="uk-UA" sz="2400" b="1" dirty="0">
              <a:solidFill>
                <a:srgbClr val="0070C0"/>
              </a:solidFill>
            </a:endParaRPr>
          </a:p>
        </p:txBody>
      </p:sp>
      <p:pic>
        <p:nvPicPr>
          <p:cNvPr id="13315" name="Picture 18" descr="gerb[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404813"/>
            <a:ext cx="1722438" cy="1203325"/>
          </a:xfrm>
          <a:prstGeom prst="rect">
            <a:avLst/>
          </a:prstGeom>
          <a:solidFill>
            <a:srgbClr val="FFFFFF"/>
          </a:solidFill>
          <a:ln w="9525">
            <a:solidFill>
              <a:srgbClr val="000000"/>
            </a:solidFill>
            <a:miter lim="800000"/>
            <a:headEnd/>
            <a:tailEnd/>
          </a:ln>
          <a:effectLst>
            <a:outerShdw dist="107763" dir="13500000" algn="ctr" rotWithShape="0">
              <a:srgbClr val="FFFF00">
                <a:alpha val="50000"/>
              </a:srgbClr>
            </a:outerShdw>
          </a:effectLst>
        </p:spPr>
      </p:pic>
    </p:spTree>
    <p:extLst>
      <p:ext uri="{BB962C8B-B14F-4D97-AF65-F5344CB8AC3E}">
        <p14:creationId xmlns:p14="http://schemas.microsoft.com/office/powerpoint/2010/main" val="2465592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60648"/>
            <a:ext cx="8712968" cy="6408712"/>
          </a:xfrm>
        </p:spPr>
        <p:txBody>
          <a:bodyPr>
            <a:normAutofit fontScale="62500" lnSpcReduction="20000"/>
          </a:bodyPr>
          <a:lstStyle/>
          <a:p>
            <a:pPr marL="1171575" indent="0" algn="just">
              <a:buNone/>
              <a:tabLst>
                <a:tab pos="625475" algn="l"/>
              </a:tabLst>
            </a:pPr>
            <a:r>
              <a:rPr lang="uk-UA" sz="3800" b="1" dirty="0" smtClean="0">
                <a:solidFill>
                  <a:srgbClr val="0070C0"/>
                </a:solidFill>
              </a:rPr>
              <a:t>7.</a:t>
            </a:r>
            <a:r>
              <a:rPr lang="ru-RU" sz="2900" dirty="0" smtClean="0">
                <a:solidFill>
                  <a:srgbClr val="7030A0"/>
                </a:solidFill>
              </a:rPr>
              <a:t>Про </a:t>
            </a:r>
            <a:r>
              <a:rPr lang="ru-RU" sz="2900" dirty="0" err="1">
                <a:solidFill>
                  <a:srgbClr val="7030A0"/>
                </a:solidFill>
              </a:rPr>
              <a:t>затвердження</a:t>
            </a:r>
            <a:r>
              <a:rPr lang="ru-RU" sz="2900" dirty="0">
                <a:solidFill>
                  <a:srgbClr val="7030A0"/>
                </a:solidFill>
              </a:rPr>
              <a:t> </a:t>
            </a:r>
            <a:r>
              <a:rPr lang="ru-RU" sz="2900" dirty="0" err="1">
                <a:solidFill>
                  <a:srgbClr val="7030A0"/>
                </a:solidFill>
              </a:rPr>
              <a:t>Положення</a:t>
            </a:r>
            <a:r>
              <a:rPr lang="ru-RU" sz="2900" dirty="0">
                <a:solidFill>
                  <a:srgbClr val="7030A0"/>
                </a:solidFill>
              </a:rPr>
              <a:t> про </a:t>
            </a:r>
            <a:r>
              <a:rPr lang="ru-RU" sz="2900" dirty="0" err="1">
                <a:solidFill>
                  <a:srgbClr val="7030A0"/>
                </a:solidFill>
              </a:rPr>
              <a:t>Міністерство</a:t>
            </a:r>
            <a:r>
              <a:rPr lang="ru-RU" sz="2900" dirty="0">
                <a:solidFill>
                  <a:srgbClr val="7030A0"/>
                </a:solidFill>
              </a:rPr>
              <a:t> </a:t>
            </a:r>
            <a:r>
              <a:rPr lang="ru-RU" sz="2900" dirty="0" err="1">
                <a:solidFill>
                  <a:srgbClr val="7030A0"/>
                </a:solidFill>
              </a:rPr>
              <a:t>юстиції</a:t>
            </a:r>
            <a:r>
              <a:rPr lang="ru-RU" sz="2900" dirty="0">
                <a:solidFill>
                  <a:srgbClr val="7030A0"/>
                </a:solidFill>
              </a:rPr>
              <a:t> </a:t>
            </a:r>
            <a:endParaRPr lang="en-US" sz="2900" dirty="0" smtClean="0">
              <a:solidFill>
                <a:srgbClr val="7030A0"/>
              </a:solidFill>
            </a:endParaRPr>
          </a:p>
          <a:p>
            <a:pPr marL="1171575" indent="0" algn="just">
              <a:buNone/>
              <a:tabLst>
                <a:tab pos="625475" algn="l"/>
              </a:tabLst>
            </a:pPr>
            <a:r>
              <a:rPr lang="ru-RU" sz="2900" dirty="0" err="1" smtClean="0">
                <a:solidFill>
                  <a:srgbClr val="7030A0"/>
                </a:solidFill>
              </a:rPr>
              <a:t>України</a:t>
            </a:r>
            <a:r>
              <a:rPr lang="ru-RU" sz="2900" dirty="0">
                <a:solidFill>
                  <a:srgbClr val="7030A0"/>
                </a:solidFill>
              </a:rPr>
              <a:t>: Постанова </a:t>
            </a:r>
            <a:r>
              <a:rPr lang="ru-RU" sz="2900" dirty="0" err="1">
                <a:solidFill>
                  <a:srgbClr val="7030A0"/>
                </a:solidFill>
              </a:rPr>
              <a:t>Кабінету</a:t>
            </a:r>
            <a:r>
              <a:rPr lang="ru-RU" sz="2900" dirty="0">
                <a:solidFill>
                  <a:srgbClr val="7030A0"/>
                </a:solidFill>
              </a:rPr>
              <a:t> </a:t>
            </a:r>
            <a:r>
              <a:rPr lang="ru-RU" sz="2900" dirty="0" err="1">
                <a:solidFill>
                  <a:srgbClr val="7030A0"/>
                </a:solidFill>
              </a:rPr>
              <a:t>Міністрів</a:t>
            </a:r>
            <a:r>
              <a:rPr lang="ru-RU" sz="2900" dirty="0">
                <a:solidFill>
                  <a:srgbClr val="7030A0"/>
                </a:solidFill>
              </a:rPr>
              <a:t> України від 02 лип. 2014 р. № 228-2014-п. </a:t>
            </a:r>
            <a:r>
              <a:rPr lang="ru-RU" sz="2900" i="1" dirty="0" err="1" smtClean="0">
                <a:solidFill>
                  <a:srgbClr val="7030A0"/>
                </a:solidFill>
              </a:rPr>
              <a:t>Верховна</a:t>
            </a:r>
            <a:r>
              <a:rPr lang="ru-RU" sz="2900" i="1" dirty="0" smtClean="0">
                <a:solidFill>
                  <a:srgbClr val="7030A0"/>
                </a:solidFill>
              </a:rPr>
              <a:t> Рада </a:t>
            </a:r>
            <a:r>
              <a:rPr lang="ru-RU" sz="2900" i="1" dirty="0" err="1" smtClean="0">
                <a:solidFill>
                  <a:srgbClr val="7030A0"/>
                </a:solidFill>
              </a:rPr>
              <a:t>України</a:t>
            </a:r>
            <a:r>
              <a:rPr lang="ru-RU" sz="2900" i="1" dirty="0" smtClean="0">
                <a:solidFill>
                  <a:srgbClr val="7030A0"/>
                </a:solidFill>
              </a:rPr>
              <a:t>. </a:t>
            </a:r>
            <a:r>
              <a:rPr lang="ru-RU" sz="2900" dirty="0" smtClean="0">
                <a:solidFill>
                  <a:srgbClr val="7030A0"/>
                </a:solidFill>
              </a:rPr>
              <a:t>URL</a:t>
            </a:r>
            <a:r>
              <a:rPr lang="ru-RU" sz="2900" dirty="0">
                <a:solidFill>
                  <a:srgbClr val="7030A0"/>
                </a:solidFill>
              </a:rPr>
              <a:t>: </a:t>
            </a:r>
            <a:r>
              <a:rPr lang="ru-RU" sz="2900" u="sng" dirty="0">
                <a:solidFill>
                  <a:srgbClr val="7030A0"/>
                </a:solidFill>
                <a:hlinkClick r:id="rId2"/>
              </a:rPr>
              <a:t>https://zakon.rada.gov.ua/laws/show/228-2014-%D0%BF</a:t>
            </a:r>
            <a:r>
              <a:rPr lang="ru-RU" sz="2900" dirty="0" smtClean="0">
                <a:solidFill>
                  <a:srgbClr val="7030A0"/>
                </a:solidFill>
              </a:rPr>
              <a:t>.</a:t>
            </a:r>
          </a:p>
          <a:p>
            <a:pPr marL="1171575" indent="0" algn="just">
              <a:buNone/>
              <a:tabLst>
                <a:tab pos="625475" algn="l"/>
              </a:tabLst>
            </a:pPr>
            <a:r>
              <a:rPr lang="ru-RU" sz="3800" b="1" dirty="0" smtClean="0">
                <a:solidFill>
                  <a:srgbClr val="0070C0"/>
                </a:solidFill>
              </a:rPr>
              <a:t>8. </a:t>
            </a:r>
            <a:r>
              <a:rPr lang="ru-RU" sz="3200" dirty="0" smtClean="0">
                <a:solidFill>
                  <a:srgbClr val="7030A0"/>
                </a:solidFill>
              </a:rPr>
              <a:t>Про </a:t>
            </a:r>
            <a:r>
              <a:rPr lang="ru-RU" sz="3200" dirty="0">
                <a:solidFill>
                  <a:srgbClr val="7030A0"/>
                </a:solidFill>
              </a:rPr>
              <a:t>засади </a:t>
            </a:r>
            <a:r>
              <a:rPr lang="ru-RU" sz="3200" dirty="0" err="1">
                <a:solidFill>
                  <a:srgbClr val="7030A0"/>
                </a:solidFill>
              </a:rPr>
              <a:t>запобігання</a:t>
            </a:r>
            <a:r>
              <a:rPr lang="ru-RU" sz="3200" dirty="0">
                <a:solidFill>
                  <a:srgbClr val="7030A0"/>
                </a:solidFill>
              </a:rPr>
              <a:t> та </a:t>
            </a:r>
            <a:r>
              <a:rPr lang="ru-RU" sz="3200" dirty="0" err="1">
                <a:solidFill>
                  <a:srgbClr val="7030A0"/>
                </a:solidFill>
              </a:rPr>
              <a:t>протидії</a:t>
            </a:r>
            <a:r>
              <a:rPr lang="ru-RU" sz="3200" dirty="0">
                <a:solidFill>
                  <a:srgbClr val="7030A0"/>
                </a:solidFill>
              </a:rPr>
              <a:t> дискримінації в Україні: Закон України від 6 верес. 2012 р. № 5207-VI{</a:t>
            </a:r>
            <a:r>
              <a:rPr lang="ru-RU" sz="3200" dirty="0" err="1">
                <a:solidFill>
                  <a:srgbClr val="7030A0"/>
                </a:solidFill>
              </a:rPr>
              <a:t>Із</a:t>
            </a:r>
            <a:r>
              <a:rPr lang="ru-RU" sz="3200" dirty="0">
                <a:solidFill>
                  <a:srgbClr val="7030A0"/>
                </a:solidFill>
              </a:rPr>
              <a:t> </a:t>
            </a:r>
            <a:r>
              <a:rPr lang="ru-RU" sz="3200" dirty="0" err="1">
                <a:solidFill>
                  <a:srgbClr val="7030A0"/>
                </a:solidFill>
              </a:rPr>
              <a:t>змінами</a:t>
            </a:r>
            <a:r>
              <a:rPr lang="ru-RU" sz="3200" dirty="0">
                <a:solidFill>
                  <a:srgbClr val="7030A0"/>
                </a:solidFill>
              </a:rPr>
              <a:t>, </a:t>
            </a:r>
            <a:r>
              <a:rPr lang="ru-RU" sz="3200" dirty="0" err="1">
                <a:solidFill>
                  <a:srgbClr val="7030A0"/>
                </a:solidFill>
              </a:rPr>
              <a:t>внесеними</a:t>
            </a:r>
            <a:r>
              <a:rPr lang="ru-RU" sz="3200" dirty="0">
                <a:solidFill>
                  <a:srgbClr val="7030A0"/>
                </a:solidFill>
              </a:rPr>
              <a:t> </a:t>
            </a:r>
            <a:r>
              <a:rPr lang="ru-RU" sz="3200" dirty="0" err="1">
                <a:solidFill>
                  <a:srgbClr val="7030A0"/>
                </a:solidFill>
              </a:rPr>
              <a:t>згідно</a:t>
            </a:r>
            <a:r>
              <a:rPr lang="ru-RU" sz="3200" dirty="0">
                <a:solidFill>
                  <a:srgbClr val="7030A0"/>
                </a:solidFill>
              </a:rPr>
              <a:t> </a:t>
            </a:r>
            <a:r>
              <a:rPr lang="ru-RU" sz="3200" dirty="0" err="1">
                <a:solidFill>
                  <a:srgbClr val="7030A0"/>
                </a:solidFill>
              </a:rPr>
              <a:t>із</a:t>
            </a:r>
            <a:r>
              <a:rPr lang="ru-RU" sz="3200" dirty="0">
                <a:solidFill>
                  <a:srgbClr val="7030A0"/>
                </a:solidFill>
              </a:rPr>
              <a:t> Законом </a:t>
            </a:r>
            <a:r>
              <a:rPr lang="ru-RU" sz="3200" u="sng" dirty="0">
                <a:solidFill>
                  <a:srgbClr val="7030A0"/>
                </a:solidFill>
                <a:hlinkClick r:id="rId3"/>
              </a:rPr>
              <a:t>№</a:t>
            </a:r>
            <a:r>
              <a:rPr lang="uk-UA" sz="3200" u="sng" dirty="0">
                <a:solidFill>
                  <a:srgbClr val="7030A0"/>
                </a:solidFill>
                <a:hlinkClick r:id="rId3"/>
              </a:rPr>
              <a:t> </a:t>
            </a:r>
            <a:r>
              <a:rPr lang="ru-RU" sz="3200" u="sng" dirty="0">
                <a:solidFill>
                  <a:srgbClr val="7030A0"/>
                </a:solidFill>
                <a:hlinkClick r:id="rId3"/>
              </a:rPr>
              <a:t>1263-VII від 13.05.2014</a:t>
            </a:r>
            <a:r>
              <a:rPr lang="ru-RU" sz="3200" dirty="0">
                <a:solidFill>
                  <a:srgbClr val="7030A0"/>
                </a:solidFill>
              </a:rPr>
              <a:t>, ВВР, 2014, № 27, ст</a:t>
            </a:r>
            <a:r>
              <a:rPr lang="ru-RU" sz="3200" dirty="0" smtClean="0">
                <a:solidFill>
                  <a:srgbClr val="7030A0"/>
                </a:solidFill>
              </a:rPr>
              <a:t>.</a:t>
            </a:r>
            <a:r>
              <a:rPr lang="en-US" sz="3200" dirty="0" smtClean="0">
                <a:solidFill>
                  <a:srgbClr val="7030A0"/>
                </a:solidFill>
              </a:rPr>
              <a:t> </a:t>
            </a:r>
            <a:r>
              <a:rPr lang="ru-RU" sz="3200" dirty="0" smtClean="0">
                <a:solidFill>
                  <a:srgbClr val="7030A0"/>
                </a:solidFill>
              </a:rPr>
              <a:t>915</a:t>
            </a:r>
            <a:r>
              <a:rPr lang="ru-RU" sz="3200" dirty="0">
                <a:solidFill>
                  <a:srgbClr val="7030A0"/>
                </a:solidFill>
              </a:rPr>
              <a:t>}. </a:t>
            </a:r>
            <a:r>
              <a:rPr lang="ru-RU" sz="3200" i="1" dirty="0" err="1">
                <a:solidFill>
                  <a:srgbClr val="7030A0"/>
                </a:solidFill>
              </a:rPr>
              <a:t>Верховна</a:t>
            </a:r>
            <a:r>
              <a:rPr lang="ru-RU" sz="3200" i="1" dirty="0">
                <a:solidFill>
                  <a:srgbClr val="7030A0"/>
                </a:solidFill>
              </a:rPr>
              <a:t> Рада України</a:t>
            </a:r>
            <a:r>
              <a:rPr lang="ru-RU" sz="3200" dirty="0">
                <a:solidFill>
                  <a:srgbClr val="7030A0"/>
                </a:solidFill>
              </a:rPr>
              <a:t>. URL: </a:t>
            </a:r>
            <a:r>
              <a:rPr lang="ru-RU" sz="3200" u="sng" dirty="0">
                <a:solidFill>
                  <a:srgbClr val="7030A0"/>
                </a:solidFill>
                <a:hlinkClick r:id="rId4"/>
              </a:rPr>
              <a:t>https://zakon.rada.gov.ua/laws/show/5207-17</a:t>
            </a:r>
            <a:r>
              <a:rPr lang="ru-RU" sz="3200" dirty="0">
                <a:solidFill>
                  <a:srgbClr val="7030A0"/>
                </a:solidFill>
              </a:rPr>
              <a:t>.</a:t>
            </a:r>
          </a:p>
          <a:p>
            <a:pPr marL="0" indent="177800" algn="just">
              <a:buNone/>
              <a:tabLst>
                <a:tab pos="625475" algn="l"/>
              </a:tabLst>
            </a:pPr>
            <a:r>
              <a:rPr lang="uk-UA" sz="3800" dirty="0" smtClean="0">
                <a:solidFill>
                  <a:srgbClr val="0070C0"/>
                </a:solidFill>
                <a:latin typeface="Times New Roman" pitchFamily="18" charset="0"/>
                <a:cs typeface="Times New Roman" pitchFamily="18" charset="0"/>
              </a:rPr>
              <a:t>9. </a:t>
            </a:r>
            <a:r>
              <a:rPr lang="uk-UA" sz="3200" dirty="0" smtClean="0">
                <a:solidFill>
                  <a:srgbClr val="7030A0"/>
                </a:solidFill>
                <a:latin typeface="Times New Roman" pitchFamily="18" charset="0"/>
                <a:cs typeface="Times New Roman" pitchFamily="18" charset="0"/>
              </a:rPr>
              <a:t>Кримінальний </a:t>
            </a:r>
            <a:r>
              <a:rPr lang="uk-UA" sz="3200" dirty="0">
                <a:solidFill>
                  <a:srgbClr val="7030A0"/>
                </a:solidFill>
                <a:latin typeface="Times New Roman" pitchFamily="18" charset="0"/>
                <a:cs typeface="Times New Roman" pitchFamily="18" charset="0"/>
              </a:rPr>
              <a:t>процесуальний кодекс України : чинне законадавство зі змінами  та допов. станом на </a:t>
            </a:r>
            <a:r>
              <a:rPr lang="uk-UA" sz="3200" dirty="0" smtClean="0">
                <a:solidFill>
                  <a:srgbClr val="7030A0"/>
                </a:solidFill>
                <a:latin typeface="Times New Roman" pitchFamily="18" charset="0"/>
                <a:cs typeface="Times New Roman" pitchFamily="18" charset="0"/>
              </a:rPr>
              <a:t>19 </a:t>
            </a:r>
            <a:r>
              <a:rPr lang="uk-UA" sz="3200" dirty="0" err="1" smtClean="0">
                <a:solidFill>
                  <a:srgbClr val="7030A0"/>
                </a:solidFill>
                <a:latin typeface="Times New Roman" pitchFamily="18" charset="0"/>
                <a:cs typeface="Times New Roman" pitchFamily="18" charset="0"/>
              </a:rPr>
              <a:t>лют</a:t>
            </a:r>
            <a:r>
              <a:rPr lang="uk-UA" sz="3200" dirty="0" smtClean="0">
                <a:solidFill>
                  <a:srgbClr val="7030A0"/>
                </a:solidFill>
                <a:latin typeface="Times New Roman" pitchFamily="18" charset="0"/>
                <a:cs typeface="Times New Roman" pitchFamily="18" charset="0"/>
              </a:rPr>
              <a:t>.  2021 р.</a:t>
            </a:r>
            <a:r>
              <a:rPr lang="en-US" sz="3200" dirty="0" smtClean="0">
                <a:solidFill>
                  <a:srgbClr val="7030A0"/>
                </a:solidFill>
                <a:latin typeface="Times New Roman" pitchFamily="18" charset="0"/>
                <a:cs typeface="Times New Roman" pitchFamily="18" charset="0"/>
              </a:rPr>
              <a:t> </a:t>
            </a:r>
            <a:r>
              <a:rPr lang="uk-UA" sz="3200" dirty="0" smtClean="0">
                <a:solidFill>
                  <a:srgbClr val="7030A0"/>
                </a:solidFill>
                <a:latin typeface="Times New Roman" pitchFamily="18" charset="0"/>
                <a:cs typeface="Times New Roman" pitchFamily="18" charset="0"/>
              </a:rPr>
              <a:t>К</a:t>
            </a:r>
            <a:r>
              <a:rPr lang="uk-UA" sz="3200" dirty="0">
                <a:solidFill>
                  <a:srgbClr val="7030A0"/>
                </a:solidFill>
                <a:latin typeface="Times New Roman" pitchFamily="18" charset="0"/>
                <a:cs typeface="Times New Roman" pitchFamily="18" charset="0"/>
              </a:rPr>
              <a:t>.: ПАЛІВОДА А.В., </a:t>
            </a:r>
            <a:r>
              <a:rPr lang="uk-UA" sz="3200" dirty="0" smtClean="0">
                <a:solidFill>
                  <a:srgbClr val="7030A0"/>
                </a:solidFill>
                <a:latin typeface="Times New Roman" pitchFamily="18" charset="0"/>
                <a:cs typeface="Times New Roman" pitchFamily="18" charset="0"/>
              </a:rPr>
              <a:t>2021</a:t>
            </a:r>
            <a:r>
              <a:rPr lang="uk-UA" sz="3200" smtClean="0">
                <a:solidFill>
                  <a:srgbClr val="7030A0"/>
                </a:solidFill>
                <a:latin typeface="Times New Roman" pitchFamily="18" charset="0"/>
                <a:cs typeface="Times New Roman" pitchFamily="18" charset="0"/>
              </a:rPr>
              <a:t>.      </a:t>
            </a:r>
            <a:r>
              <a:rPr lang="en-US" sz="3200" smtClean="0">
                <a:solidFill>
                  <a:srgbClr val="7030A0"/>
                </a:solidFill>
                <a:latin typeface="Times New Roman" pitchFamily="18" charset="0"/>
                <a:cs typeface="Times New Roman" pitchFamily="18" charset="0"/>
              </a:rPr>
              <a:t>4</a:t>
            </a:r>
            <a:r>
              <a:rPr lang="uk-UA" sz="3200" dirty="0" smtClean="0">
                <a:solidFill>
                  <a:srgbClr val="7030A0"/>
                </a:solidFill>
                <a:latin typeface="Times New Roman" pitchFamily="18" charset="0"/>
                <a:cs typeface="Times New Roman" pitchFamily="18" charset="0"/>
              </a:rPr>
              <a:t>52 </a:t>
            </a:r>
            <a:r>
              <a:rPr lang="uk-UA" sz="3200" dirty="0">
                <a:solidFill>
                  <a:srgbClr val="7030A0"/>
                </a:solidFill>
                <a:latin typeface="Times New Roman" pitchFamily="18" charset="0"/>
                <a:cs typeface="Times New Roman" pitchFamily="18" charset="0"/>
              </a:rPr>
              <a:t>с. </a:t>
            </a:r>
            <a:endParaRPr lang="uk-UA" sz="3200" dirty="0" smtClean="0">
              <a:solidFill>
                <a:srgbClr val="7030A0"/>
              </a:solidFill>
              <a:latin typeface="Times New Roman" pitchFamily="18" charset="0"/>
              <a:cs typeface="Times New Roman" pitchFamily="18" charset="0"/>
            </a:endParaRPr>
          </a:p>
          <a:p>
            <a:pPr marL="0" lvl="0" indent="0" algn="just">
              <a:buNone/>
              <a:tabLst>
                <a:tab pos="625475" algn="l"/>
              </a:tabLst>
            </a:pPr>
            <a:r>
              <a:rPr lang="uk-UA" sz="3800" dirty="0" smtClean="0">
                <a:solidFill>
                  <a:srgbClr val="0070C0"/>
                </a:solidFill>
                <a:latin typeface="Times New Roman" pitchFamily="18" charset="0"/>
                <a:cs typeface="Times New Roman" pitchFamily="18" charset="0"/>
              </a:rPr>
              <a:t>10. </a:t>
            </a:r>
            <a:r>
              <a:rPr lang="uk-UA" sz="3200" dirty="0">
                <a:solidFill>
                  <a:srgbClr val="7030A0"/>
                </a:solidFill>
                <a:latin typeface="Times New Roman" pitchFamily="18" charset="0"/>
                <a:cs typeface="Times New Roman" pitchFamily="18" charset="0"/>
              </a:rPr>
              <a:t>Організація судових та правоохоронних органів : підручник / І. Є. Марочкін, Л. М. Москвич, М. П. Каркач та ін. ; за ред. </a:t>
            </a:r>
            <a:r>
              <a:rPr lang="uk-UA" sz="3200" dirty="0" smtClean="0">
                <a:solidFill>
                  <a:srgbClr val="7030A0"/>
                </a:solidFill>
                <a:latin typeface="Times New Roman" pitchFamily="18" charset="0"/>
                <a:cs typeface="Times New Roman" pitchFamily="18" charset="0"/>
              </a:rPr>
              <a:t> І</a:t>
            </a:r>
            <a:r>
              <a:rPr lang="uk-UA" sz="3200" dirty="0">
                <a:solidFill>
                  <a:srgbClr val="7030A0"/>
                </a:solidFill>
                <a:latin typeface="Times New Roman" pitchFamily="18" charset="0"/>
                <a:cs typeface="Times New Roman" pitchFamily="18" charset="0"/>
              </a:rPr>
              <a:t>. Є. Марочкіна. </a:t>
            </a:r>
            <a:r>
              <a:rPr lang="uk-UA" sz="3200" dirty="0" smtClean="0">
                <a:solidFill>
                  <a:srgbClr val="7030A0"/>
                </a:solidFill>
                <a:latin typeface="Times New Roman" pitchFamily="18" charset="0"/>
                <a:cs typeface="Times New Roman" pitchFamily="18" charset="0"/>
              </a:rPr>
              <a:t> </a:t>
            </a:r>
            <a:r>
              <a:rPr lang="uk-UA" sz="3200" dirty="0">
                <a:solidFill>
                  <a:srgbClr val="7030A0"/>
                </a:solidFill>
                <a:latin typeface="Times New Roman" pitchFamily="18" charset="0"/>
                <a:cs typeface="Times New Roman" pitchFamily="18" charset="0"/>
              </a:rPr>
              <a:t>Х.: Право, 2014. </a:t>
            </a:r>
            <a:r>
              <a:rPr lang="uk-UA" sz="3200" dirty="0" smtClean="0">
                <a:solidFill>
                  <a:srgbClr val="7030A0"/>
                </a:solidFill>
                <a:latin typeface="Times New Roman" pitchFamily="18" charset="0"/>
                <a:cs typeface="Times New Roman" pitchFamily="18" charset="0"/>
              </a:rPr>
              <a:t>448</a:t>
            </a:r>
            <a:r>
              <a:rPr lang="uk-UA" sz="2900" dirty="0" smtClean="0">
                <a:solidFill>
                  <a:srgbClr val="7030A0"/>
                </a:solidFill>
                <a:latin typeface="Times New Roman" pitchFamily="18" charset="0"/>
                <a:cs typeface="Times New Roman" pitchFamily="18" charset="0"/>
              </a:rPr>
              <a:t> </a:t>
            </a:r>
            <a:r>
              <a:rPr lang="uk-UA" sz="2900" dirty="0">
                <a:solidFill>
                  <a:srgbClr val="7030A0"/>
                </a:solidFill>
                <a:latin typeface="Times New Roman" pitchFamily="18" charset="0"/>
                <a:cs typeface="Times New Roman" pitchFamily="18" charset="0"/>
              </a:rPr>
              <a:t>с</a:t>
            </a:r>
            <a:r>
              <a:rPr lang="uk-UA" sz="2900" dirty="0" smtClean="0">
                <a:solidFill>
                  <a:srgbClr val="7030A0"/>
                </a:solidFill>
                <a:latin typeface="Times New Roman" pitchFamily="18" charset="0"/>
                <a:cs typeface="Times New Roman" pitchFamily="18" charset="0"/>
              </a:rPr>
              <a:t>. </a:t>
            </a:r>
          </a:p>
          <a:p>
            <a:pPr marL="0" lvl="0" indent="0" algn="just">
              <a:buNone/>
              <a:tabLst>
                <a:tab pos="625475" algn="l"/>
              </a:tabLst>
            </a:pPr>
            <a:r>
              <a:rPr lang="uk-UA" sz="4500" dirty="0" smtClean="0">
                <a:solidFill>
                  <a:srgbClr val="0070C0"/>
                </a:solidFill>
              </a:rPr>
              <a:t>11. </a:t>
            </a:r>
            <a:r>
              <a:rPr lang="uk-UA" sz="3200" dirty="0" smtClean="0">
                <a:solidFill>
                  <a:srgbClr val="7030A0"/>
                </a:solidFill>
              </a:rPr>
              <a:t>Судові </a:t>
            </a:r>
            <a:r>
              <a:rPr lang="uk-UA" sz="3200" dirty="0">
                <a:solidFill>
                  <a:srgbClr val="7030A0"/>
                </a:solidFill>
              </a:rPr>
              <a:t>та правоохоронні органи України: [мультимедійний навчально-методичний посібник] / </a:t>
            </a:r>
            <a:r>
              <a:rPr lang="uk-UA" sz="3200" dirty="0" err="1">
                <a:solidFill>
                  <a:srgbClr val="7030A0"/>
                </a:solidFill>
              </a:rPr>
              <a:t>Симчук</a:t>
            </a:r>
            <a:r>
              <a:rPr lang="uk-UA" sz="3200" dirty="0">
                <a:solidFill>
                  <a:srgbClr val="7030A0"/>
                </a:solidFill>
              </a:rPr>
              <a:t> А</a:t>
            </a:r>
            <a:r>
              <a:rPr lang="uk-UA" sz="3200" dirty="0" smtClean="0">
                <a:solidFill>
                  <a:srgbClr val="7030A0"/>
                </a:solidFill>
              </a:rPr>
              <a:t>.</a:t>
            </a:r>
            <a:r>
              <a:rPr lang="en-US" sz="3200" dirty="0" smtClean="0">
                <a:solidFill>
                  <a:srgbClr val="7030A0"/>
                </a:solidFill>
              </a:rPr>
              <a:t> </a:t>
            </a:r>
            <a:r>
              <a:rPr lang="uk-UA" sz="3200" dirty="0" smtClean="0">
                <a:solidFill>
                  <a:srgbClr val="7030A0"/>
                </a:solidFill>
              </a:rPr>
              <a:t>С</a:t>
            </a:r>
            <a:r>
              <a:rPr lang="uk-UA" sz="3200" dirty="0">
                <a:solidFill>
                  <a:srgbClr val="7030A0"/>
                </a:solidFill>
              </a:rPr>
              <a:t>., Степанова Г</a:t>
            </a:r>
            <a:r>
              <a:rPr lang="uk-UA" sz="3200" dirty="0" smtClean="0">
                <a:solidFill>
                  <a:srgbClr val="7030A0"/>
                </a:solidFill>
              </a:rPr>
              <a:t>.</a:t>
            </a:r>
            <a:r>
              <a:rPr lang="en-US" sz="3200" dirty="0" smtClean="0">
                <a:solidFill>
                  <a:srgbClr val="7030A0"/>
                </a:solidFill>
              </a:rPr>
              <a:t> </a:t>
            </a:r>
            <a:r>
              <a:rPr lang="uk-UA" sz="3200" dirty="0" smtClean="0">
                <a:solidFill>
                  <a:srgbClr val="7030A0"/>
                </a:solidFill>
              </a:rPr>
              <a:t>М</a:t>
            </a:r>
            <a:r>
              <a:rPr lang="uk-UA" sz="3200" dirty="0">
                <a:solidFill>
                  <a:srgbClr val="7030A0"/>
                </a:solidFill>
              </a:rPr>
              <a:t>., Кулик М</a:t>
            </a:r>
            <a:r>
              <a:rPr lang="uk-UA" sz="3200" dirty="0" smtClean="0">
                <a:solidFill>
                  <a:srgbClr val="7030A0"/>
                </a:solidFill>
              </a:rPr>
              <a:t>.</a:t>
            </a:r>
            <a:r>
              <a:rPr lang="en-US" sz="3200" dirty="0" smtClean="0">
                <a:solidFill>
                  <a:srgbClr val="7030A0"/>
                </a:solidFill>
              </a:rPr>
              <a:t> </a:t>
            </a:r>
            <a:r>
              <a:rPr lang="uk-UA" sz="3200" dirty="0" smtClean="0">
                <a:solidFill>
                  <a:srgbClr val="7030A0"/>
                </a:solidFill>
              </a:rPr>
              <a:t>Й</a:t>
            </a:r>
            <a:r>
              <a:rPr lang="uk-UA" sz="3200" dirty="0">
                <a:solidFill>
                  <a:srgbClr val="7030A0"/>
                </a:solidFill>
              </a:rPr>
              <a:t>., Моргун Н</a:t>
            </a:r>
            <a:r>
              <a:rPr lang="uk-UA" sz="3200" dirty="0" smtClean="0">
                <a:solidFill>
                  <a:srgbClr val="7030A0"/>
                </a:solidFill>
              </a:rPr>
              <a:t>.</a:t>
            </a:r>
            <a:r>
              <a:rPr lang="en-US" sz="3200" dirty="0" smtClean="0">
                <a:solidFill>
                  <a:srgbClr val="7030A0"/>
                </a:solidFill>
              </a:rPr>
              <a:t> </a:t>
            </a:r>
            <a:r>
              <a:rPr lang="uk-UA" sz="3200" dirty="0" smtClean="0">
                <a:solidFill>
                  <a:srgbClr val="7030A0"/>
                </a:solidFill>
              </a:rPr>
              <a:t>С</a:t>
            </a:r>
            <a:r>
              <a:rPr lang="uk-UA" sz="3200" dirty="0">
                <a:solidFill>
                  <a:srgbClr val="7030A0"/>
                </a:solidFill>
              </a:rPr>
              <a:t>. </a:t>
            </a:r>
            <a:r>
              <a:rPr lang="uk-UA" sz="3200" dirty="0" err="1">
                <a:solidFill>
                  <a:srgbClr val="7030A0"/>
                </a:solidFill>
              </a:rPr>
              <a:t>Підвисоцький</a:t>
            </a:r>
            <a:r>
              <a:rPr lang="uk-UA" sz="3200" dirty="0">
                <a:solidFill>
                  <a:srgbClr val="7030A0"/>
                </a:solidFill>
              </a:rPr>
              <a:t> В</a:t>
            </a:r>
            <a:r>
              <a:rPr lang="uk-UA" sz="3200" dirty="0" smtClean="0">
                <a:solidFill>
                  <a:srgbClr val="7030A0"/>
                </a:solidFill>
              </a:rPr>
              <a:t>.</a:t>
            </a:r>
            <a:r>
              <a:rPr lang="en-US" sz="3200" dirty="0" smtClean="0">
                <a:solidFill>
                  <a:srgbClr val="7030A0"/>
                </a:solidFill>
              </a:rPr>
              <a:t> </a:t>
            </a:r>
            <a:r>
              <a:rPr lang="uk-UA" sz="3200" dirty="0" smtClean="0">
                <a:solidFill>
                  <a:srgbClr val="7030A0"/>
                </a:solidFill>
              </a:rPr>
              <a:t>В</a:t>
            </a:r>
            <a:r>
              <a:rPr lang="uk-UA" sz="3200" dirty="0">
                <a:solidFill>
                  <a:srgbClr val="7030A0"/>
                </a:solidFill>
              </a:rPr>
              <a:t>. Національна академія внутрішніх справ, 2019. </a:t>
            </a:r>
            <a:r>
              <a:rPr lang="en-US" sz="3200" dirty="0">
                <a:solidFill>
                  <a:srgbClr val="7030A0"/>
                </a:solidFill>
              </a:rPr>
              <a:t>URL</a:t>
            </a:r>
            <a:r>
              <a:rPr lang="uk-UA" sz="3200" dirty="0">
                <a:solidFill>
                  <a:srgbClr val="7030A0"/>
                </a:solidFill>
              </a:rPr>
              <a:t>: https://arm.naiau.kiev.ua/books/spou_2019/start.html.</a:t>
            </a:r>
            <a:endParaRPr lang="ru-RU" sz="3200" dirty="0">
              <a:solidFill>
                <a:srgbClr val="7030A0"/>
              </a:solidFill>
            </a:endParaRPr>
          </a:p>
          <a:p>
            <a:pPr marL="0" lvl="0" indent="0" algn="just">
              <a:buNone/>
            </a:pPr>
            <a:r>
              <a:rPr lang="uk-UA" sz="4500" dirty="0" smtClean="0">
                <a:solidFill>
                  <a:srgbClr val="0070C0"/>
                </a:solidFill>
              </a:rPr>
              <a:t>12.  </a:t>
            </a:r>
            <a:r>
              <a:rPr lang="uk-UA" sz="3200" dirty="0" smtClean="0">
                <a:solidFill>
                  <a:srgbClr val="7030A0"/>
                </a:solidFill>
              </a:rPr>
              <a:t>Судові </a:t>
            </a:r>
            <a:r>
              <a:rPr lang="uk-UA" sz="3200" dirty="0">
                <a:solidFill>
                  <a:srgbClr val="7030A0"/>
                </a:solidFill>
              </a:rPr>
              <a:t>та правоохоронні органи України [навчальний посібник у схемах і таблицях</a:t>
            </a:r>
            <a:r>
              <a:rPr lang="uk-UA" sz="3200" dirty="0" smtClean="0">
                <a:solidFill>
                  <a:srgbClr val="7030A0"/>
                </a:solidFill>
              </a:rPr>
              <a:t>] / </a:t>
            </a:r>
            <a:r>
              <a:rPr lang="uk-UA" sz="3200" dirty="0">
                <a:solidFill>
                  <a:srgbClr val="7030A0"/>
                </a:solidFill>
              </a:rPr>
              <a:t>Г</a:t>
            </a:r>
            <a:r>
              <a:rPr lang="uk-UA" sz="3200" dirty="0" smtClean="0">
                <a:solidFill>
                  <a:srgbClr val="7030A0"/>
                </a:solidFill>
              </a:rPr>
              <a:t>.</a:t>
            </a:r>
            <a:r>
              <a:rPr lang="en-US" sz="3200" dirty="0" smtClean="0">
                <a:solidFill>
                  <a:srgbClr val="7030A0"/>
                </a:solidFill>
              </a:rPr>
              <a:t> </a:t>
            </a:r>
            <a:r>
              <a:rPr lang="uk-UA" sz="3200" dirty="0" smtClean="0">
                <a:solidFill>
                  <a:srgbClr val="7030A0"/>
                </a:solidFill>
              </a:rPr>
              <a:t>М</a:t>
            </a:r>
            <a:r>
              <a:rPr lang="uk-UA" sz="3200" dirty="0">
                <a:solidFill>
                  <a:srgbClr val="7030A0"/>
                </a:solidFill>
              </a:rPr>
              <a:t>. Степанова, А</a:t>
            </a:r>
            <a:r>
              <a:rPr lang="uk-UA" sz="3200" dirty="0" smtClean="0">
                <a:solidFill>
                  <a:srgbClr val="7030A0"/>
                </a:solidFill>
              </a:rPr>
              <a:t>.</a:t>
            </a:r>
            <a:r>
              <a:rPr lang="en-US" sz="3200" dirty="0" smtClean="0">
                <a:solidFill>
                  <a:srgbClr val="7030A0"/>
                </a:solidFill>
              </a:rPr>
              <a:t> </a:t>
            </a:r>
            <a:r>
              <a:rPr lang="uk-UA" sz="3200" dirty="0" smtClean="0">
                <a:solidFill>
                  <a:srgbClr val="7030A0"/>
                </a:solidFill>
              </a:rPr>
              <a:t>С</a:t>
            </a:r>
            <a:r>
              <a:rPr lang="uk-UA" sz="3200" dirty="0">
                <a:solidFill>
                  <a:srgbClr val="7030A0"/>
                </a:solidFill>
              </a:rPr>
              <a:t>. </a:t>
            </a:r>
            <a:r>
              <a:rPr lang="uk-UA" sz="3200" dirty="0" err="1">
                <a:solidFill>
                  <a:srgbClr val="7030A0"/>
                </a:solidFill>
              </a:rPr>
              <a:t>Симчук</a:t>
            </a:r>
            <a:r>
              <a:rPr lang="uk-UA" sz="3200" dirty="0">
                <a:solidFill>
                  <a:srgbClr val="7030A0"/>
                </a:solidFill>
              </a:rPr>
              <a:t>, Н</a:t>
            </a:r>
            <a:r>
              <a:rPr lang="uk-UA" sz="3200" dirty="0" smtClean="0">
                <a:solidFill>
                  <a:srgbClr val="7030A0"/>
                </a:solidFill>
              </a:rPr>
              <a:t>.</a:t>
            </a:r>
            <a:r>
              <a:rPr lang="en-US" sz="3200" dirty="0" smtClean="0">
                <a:solidFill>
                  <a:srgbClr val="7030A0"/>
                </a:solidFill>
              </a:rPr>
              <a:t> </a:t>
            </a:r>
            <a:r>
              <a:rPr lang="uk-UA" sz="3200" dirty="0" smtClean="0">
                <a:solidFill>
                  <a:srgbClr val="7030A0"/>
                </a:solidFill>
              </a:rPr>
              <a:t>С</a:t>
            </a:r>
            <a:r>
              <a:rPr lang="uk-UA" sz="3200" dirty="0">
                <a:solidFill>
                  <a:srgbClr val="7030A0"/>
                </a:solidFill>
              </a:rPr>
              <a:t>. Моргун, </a:t>
            </a:r>
            <a:r>
              <a:rPr lang="uk-UA" sz="3200" dirty="0" smtClean="0">
                <a:solidFill>
                  <a:srgbClr val="7030A0"/>
                </a:solidFill>
              </a:rPr>
              <a:t>               М. Й</a:t>
            </a:r>
            <a:r>
              <a:rPr lang="uk-UA" sz="3200" dirty="0">
                <a:solidFill>
                  <a:srgbClr val="7030A0"/>
                </a:solidFill>
              </a:rPr>
              <a:t>. Кулик. К.: 2019. 120 с.</a:t>
            </a:r>
            <a:endParaRPr lang="ru-RU" sz="3200" dirty="0">
              <a:solidFill>
                <a:srgbClr val="7030A0"/>
              </a:solidFill>
            </a:endParaRPr>
          </a:p>
          <a:p>
            <a:pPr marL="0" lvl="0" indent="0" algn="just">
              <a:buNone/>
              <a:tabLst>
                <a:tab pos="625475" algn="l"/>
              </a:tabLst>
            </a:pPr>
            <a:endParaRPr lang="ru-RU" sz="2400" b="1" dirty="0">
              <a:solidFill>
                <a:srgbClr val="7030A0"/>
              </a:solidFill>
              <a:latin typeface="Times New Roman" pitchFamily="18" charset="0"/>
              <a:cs typeface="Times New Roman" pitchFamily="18" charset="0"/>
            </a:endParaRPr>
          </a:p>
          <a:p>
            <a:pPr marL="0" indent="0" algn="just">
              <a:buNone/>
              <a:tabLst>
                <a:tab pos="625475" algn="l"/>
              </a:tabLst>
            </a:pPr>
            <a:endParaRPr lang="ru-RU" sz="1500" dirty="0">
              <a:latin typeface="Times New Roman" pitchFamily="18" charset="0"/>
              <a:cs typeface="Times New Roman" pitchFamily="18" charset="0"/>
            </a:endParaRPr>
          </a:p>
          <a:p>
            <a:endParaRPr lang="ru-RU" dirty="0"/>
          </a:p>
        </p:txBody>
      </p:sp>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rcRect l="24647" r="24647"/>
          <a:stretch>
            <a:fillRect/>
          </a:stretch>
        </p:blipFill>
        <p:spPr>
          <a:xfrm>
            <a:off x="9629" y="836712"/>
            <a:ext cx="1140579" cy="1101750"/>
          </a:xfrm>
          <a:prstGeom prst="rect">
            <a:avLst/>
          </a:prstGeom>
          <a:ln>
            <a:solidFill>
              <a:schemeClr val="accent6">
                <a:lumMod val="40000"/>
                <a:lumOff val="60000"/>
              </a:schemeClr>
            </a:solid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8425" y="1412875"/>
            <a:ext cx="825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0" descr="Державна прикордонна служба Україн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2550" y="2660650"/>
            <a:ext cx="8175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8256" y="5681663"/>
            <a:ext cx="83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2" descr="Похожее изображение"/>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3557588"/>
            <a:ext cx="9286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Заголовок 8"/>
          <p:cNvSpPr>
            <a:spLocks noGrp="1"/>
          </p:cNvSpPr>
          <p:nvPr>
            <p:ph type="title"/>
          </p:nvPr>
        </p:nvSpPr>
        <p:spPr>
          <a:xfrm>
            <a:off x="290513" y="40481"/>
            <a:ext cx="8229600" cy="1143000"/>
          </a:xfrm>
        </p:spPr>
        <p:txBody>
          <a:bodyPr>
            <a:normAutofit fontScale="90000"/>
          </a:bodyPr>
          <a:lstStyle/>
          <a:p>
            <a:r>
              <a:rPr lang="uk-UA" altLang="ru-RU" smtClean="0">
                <a:solidFill>
                  <a:srgbClr val="7030A0"/>
                </a:solidFill>
              </a:rPr>
              <a:t>До системи МВС України входять:</a:t>
            </a:r>
            <a:endParaRPr lang="ru-RU" altLang="ru-RU" smtClean="0">
              <a:solidFill>
                <a:srgbClr val="7030A0"/>
              </a:solidFill>
            </a:endParaRPr>
          </a:p>
        </p:txBody>
      </p:sp>
      <p:sp>
        <p:nvSpPr>
          <p:cNvPr id="10" name="Прямоугольник 9"/>
          <p:cNvSpPr/>
          <p:nvPr/>
        </p:nvSpPr>
        <p:spPr>
          <a:xfrm>
            <a:off x="107950" y="1746250"/>
            <a:ext cx="7416800" cy="4154488"/>
          </a:xfrm>
          <a:prstGeom prst="rect">
            <a:avLst/>
          </a:prstGeom>
        </p:spPr>
        <p:txBody>
          <a:bodyPr>
            <a:spAutoFit/>
          </a:bodyPr>
          <a:lstStyle/>
          <a:p>
            <a:pPr marL="342900" indent="-342900">
              <a:buFont typeface="Wingdings" pitchFamily="2" charset="2"/>
              <a:buChar char="Ø"/>
              <a:defRPr/>
            </a:pPr>
            <a:r>
              <a:rPr lang="uk-UA" sz="2400" b="1" i="1" u="sng" dirty="0">
                <a:solidFill>
                  <a:srgbClr val="7030A0"/>
                </a:solidFill>
                <a:hlinkClick r:id="rId6"/>
              </a:rPr>
              <a:t>Національна  поліція України</a:t>
            </a:r>
          </a:p>
          <a:p>
            <a:pPr marL="342900" indent="-342900">
              <a:buFont typeface="Wingdings" pitchFamily="2" charset="2"/>
              <a:buChar char="Ø"/>
              <a:defRPr/>
            </a:pPr>
            <a:endParaRPr lang="ru-RU" sz="2400" b="1" i="1" u="sng" dirty="0">
              <a:solidFill>
                <a:srgbClr val="7030A0"/>
              </a:solidFill>
              <a:hlinkClick r:id="rId6"/>
            </a:endParaRPr>
          </a:p>
          <a:p>
            <a:pPr marL="342900" indent="-342900">
              <a:buFont typeface="Wingdings" pitchFamily="2" charset="2"/>
              <a:buChar char="Ø"/>
              <a:defRPr/>
            </a:pPr>
            <a:r>
              <a:rPr lang="ru-RU" sz="2400" b="1" i="1" u="sng" dirty="0">
                <a:solidFill>
                  <a:schemeClr val="accent6">
                    <a:lumMod val="50000"/>
                  </a:schemeClr>
                </a:solidFill>
                <a:hlinkClick r:id="rId6"/>
              </a:rPr>
              <a:t>Державна прикордонна служба України</a:t>
            </a:r>
            <a:endParaRPr lang="ru-RU" sz="2400" b="1" u="sng" dirty="0">
              <a:solidFill>
                <a:schemeClr val="accent6">
                  <a:lumMod val="50000"/>
                </a:schemeClr>
              </a:solidFill>
            </a:endParaRPr>
          </a:p>
          <a:p>
            <a:pPr marL="342900" indent="-342900">
              <a:buFont typeface="Wingdings" pitchFamily="2" charset="2"/>
              <a:buChar char="Ø"/>
              <a:defRPr/>
            </a:pPr>
            <a:endParaRPr lang="ru-RU" sz="2400" b="1" i="1" u="sng" dirty="0">
              <a:solidFill>
                <a:srgbClr val="7030A0"/>
              </a:solidFill>
              <a:hlinkClick r:id=""/>
            </a:endParaRPr>
          </a:p>
          <a:p>
            <a:pPr marL="342900" indent="-342900">
              <a:buFont typeface="Wingdings" pitchFamily="2" charset="2"/>
              <a:buChar char="Ø"/>
              <a:defRPr/>
            </a:pPr>
            <a:endParaRPr lang="ru-RU" sz="2400" b="1" i="1" u="sng" dirty="0">
              <a:solidFill>
                <a:srgbClr val="7030A0"/>
              </a:solidFill>
              <a:hlinkClick r:id=""/>
            </a:endParaRPr>
          </a:p>
          <a:p>
            <a:pPr marL="342900" indent="-342900">
              <a:buFont typeface="Wingdings" pitchFamily="2" charset="2"/>
              <a:buChar char="Ø"/>
              <a:defRPr/>
            </a:pPr>
            <a:r>
              <a:rPr lang="ru-RU" sz="2400" b="1" i="1" u="sng" dirty="0">
                <a:solidFill>
                  <a:srgbClr val="7030A0"/>
                </a:solidFill>
                <a:hlinkClick r:id=""/>
              </a:rPr>
              <a:t>Державна служба України з надзвичайних ситуацій</a:t>
            </a:r>
            <a:endParaRPr lang="ru-RU" sz="2400" b="1" u="sng" dirty="0">
              <a:solidFill>
                <a:srgbClr val="7030A0"/>
              </a:solidFill>
            </a:endParaRPr>
          </a:p>
          <a:p>
            <a:pPr marL="342900" indent="-342900">
              <a:buFont typeface="Wingdings" pitchFamily="2" charset="2"/>
              <a:buChar char="Ø"/>
              <a:defRPr/>
            </a:pPr>
            <a:endParaRPr lang="ru-RU" sz="2400" b="1" i="1" u="sng" dirty="0">
              <a:solidFill>
                <a:srgbClr val="7030A0"/>
              </a:solidFill>
              <a:hlinkClick r:id=""/>
            </a:endParaRPr>
          </a:p>
          <a:p>
            <a:pPr marL="342900" indent="-342900">
              <a:buFont typeface="Wingdings" pitchFamily="2" charset="2"/>
              <a:buChar char="Ø"/>
              <a:defRPr/>
            </a:pPr>
            <a:r>
              <a:rPr lang="ru-RU" sz="2400" b="1" i="1" u="sng" dirty="0">
                <a:solidFill>
                  <a:srgbClr val="7030A0"/>
                </a:solidFill>
                <a:hlinkClick r:id=""/>
              </a:rPr>
              <a:t>Державна міграційна служба України</a:t>
            </a:r>
            <a:endParaRPr lang="ru-RU" sz="2400" b="1" u="sng" dirty="0">
              <a:solidFill>
                <a:srgbClr val="7030A0"/>
              </a:solidFill>
            </a:endParaRPr>
          </a:p>
          <a:p>
            <a:pPr marL="342900" indent="-342900">
              <a:buFont typeface="Wingdings" pitchFamily="2" charset="2"/>
              <a:buChar char="Ø"/>
              <a:defRPr/>
            </a:pPr>
            <a:endParaRPr lang="ru-RU" sz="2400" b="1" i="1" u="sng" dirty="0">
              <a:solidFill>
                <a:srgbClr val="7030A0"/>
              </a:solidFill>
              <a:hlinkClick r:id=""/>
            </a:endParaRPr>
          </a:p>
          <a:p>
            <a:pPr marL="342900" indent="-342900">
              <a:buFont typeface="Wingdings" pitchFamily="2" charset="2"/>
              <a:buChar char="Ø"/>
              <a:defRPr/>
            </a:pPr>
            <a:r>
              <a:rPr lang="ru-RU" sz="2400" b="1" i="1" u="sng" dirty="0">
                <a:solidFill>
                  <a:srgbClr val="7030A0"/>
                </a:solidFill>
                <a:hlinkClick r:id=""/>
              </a:rPr>
              <a:t>Національна гвардія України</a:t>
            </a:r>
            <a:endParaRPr lang="ru-RU" sz="2400" b="1" u="sng" dirty="0">
              <a:solidFill>
                <a:srgbClr val="7030A0"/>
              </a:solidFill>
            </a:endParaRPr>
          </a:p>
        </p:txBody>
      </p:sp>
      <p:pic>
        <p:nvPicPr>
          <p:cNvPr id="14344"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56525" y="4672013"/>
            <a:ext cx="898525"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86127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Прямоугольник 3"/>
          <p:cNvSpPr>
            <a:spLocks noChangeArrowheads="1"/>
          </p:cNvSpPr>
          <p:nvPr/>
        </p:nvSpPr>
        <p:spPr bwMode="auto">
          <a:xfrm>
            <a:off x="250825" y="612775"/>
            <a:ext cx="8569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2913"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uk-UA" altLang="ru-RU">
                <a:latin typeface="Times New Roman" panose="02020603050405020304" pitchFamily="18" charset="0"/>
              </a:rPr>
              <a:t/>
            </a:r>
            <a:br>
              <a:rPr lang="uk-UA" altLang="ru-RU">
                <a:latin typeface="Times New Roman" panose="02020603050405020304" pitchFamily="18" charset="0"/>
              </a:rPr>
            </a:br>
            <a:endParaRPr lang="ru-RU" altLang="ru-RU"/>
          </a:p>
        </p:txBody>
      </p:sp>
      <p:sp>
        <p:nvSpPr>
          <p:cNvPr id="3" name="Прямоугольник 2"/>
          <p:cNvSpPr/>
          <p:nvPr/>
        </p:nvSpPr>
        <p:spPr>
          <a:xfrm>
            <a:off x="1022350" y="3414713"/>
            <a:ext cx="7859713" cy="9017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ru-RU" sz="2000" dirty="0">
                <a:solidFill>
                  <a:srgbClr val="7030A0"/>
                </a:solidFill>
              </a:rPr>
              <a:t>захисту державного кордону та охорони суверенних прав України в її виключній (морській) економічній зоні</a:t>
            </a:r>
          </a:p>
        </p:txBody>
      </p:sp>
      <p:sp>
        <p:nvSpPr>
          <p:cNvPr id="7" name="Прямоугольник 6"/>
          <p:cNvSpPr/>
          <p:nvPr/>
        </p:nvSpPr>
        <p:spPr>
          <a:xfrm>
            <a:off x="1036638" y="5878513"/>
            <a:ext cx="7864475" cy="9239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ru-RU" dirty="0">
                <a:solidFill>
                  <a:srgbClr val="7030A0"/>
                </a:solidFill>
              </a:rPr>
              <a:t>міграції (імміграції та еміграції), у тому числі протидії нелегальній (незаконній) міграції, громадянства, реєстрації фізичних осіб, біженців та інших визначених законодавством категорій мігрантів</a:t>
            </a:r>
          </a:p>
        </p:txBody>
      </p:sp>
      <p:sp>
        <p:nvSpPr>
          <p:cNvPr id="9" name="Прямоугольник 8"/>
          <p:cNvSpPr/>
          <p:nvPr/>
        </p:nvSpPr>
        <p:spPr>
          <a:xfrm>
            <a:off x="1017588" y="4445000"/>
            <a:ext cx="7864475" cy="12874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ru-RU" dirty="0">
                <a:solidFill>
                  <a:srgbClr val="7030A0"/>
                </a:solidFill>
              </a:rPr>
              <a:t>цивільного захисту, захисту населення і територій від надзвичайних ситуацій та запобігання їх виникненню, ліквідації надзвичайних ситуацій, рятувальної справи, гасіння пожеж, пожежної та техногенної безпеки, діяльності аварійно-рятувальних служб, а також гідрометеорологічної діяльності</a:t>
            </a:r>
          </a:p>
        </p:txBody>
      </p:sp>
      <p:sp>
        <p:nvSpPr>
          <p:cNvPr id="13" name="Прямоугольник 12"/>
          <p:cNvSpPr/>
          <p:nvPr/>
        </p:nvSpPr>
        <p:spPr>
          <a:xfrm>
            <a:off x="250825" y="260350"/>
            <a:ext cx="8713788" cy="1655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indent="442913" algn="just">
              <a:defRPr/>
            </a:pPr>
            <a:r>
              <a:rPr lang="ru-RU" sz="2800" b="1" dirty="0">
                <a:solidFill>
                  <a:srgbClr val="7030A0"/>
                </a:solidFill>
              </a:rPr>
              <a:t>М</a:t>
            </a:r>
            <a:r>
              <a:rPr lang="uk-UA" sz="2800" b="1" dirty="0">
                <a:solidFill>
                  <a:srgbClr val="7030A0"/>
                </a:solidFill>
              </a:rPr>
              <a:t>ВС є головним органом у системі центральних органів виконавчої влади, що забезпечує формування державної політики у сферах:</a:t>
            </a:r>
            <a:endParaRPr lang="ru-RU" sz="2800" b="1" dirty="0">
              <a:solidFill>
                <a:srgbClr val="7030A0"/>
              </a:solidFill>
            </a:endParaRPr>
          </a:p>
        </p:txBody>
      </p:sp>
      <p:sp>
        <p:nvSpPr>
          <p:cNvPr id="11270" name="Стрелка вправо 11269"/>
          <p:cNvSpPr/>
          <p:nvPr/>
        </p:nvSpPr>
        <p:spPr>
          <a:xfrm>
            <a:off x="3203575" y="1412875"/>
            <a:ext cx="46038"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cxnSp>
        <p:nvCxnSpPr>
          <p:cNvPr id="11274" name="Прямая со стрелкой 11273"/>
          <p:cNvCxnSpPr/>
          <p:nvPr/>
        </p:nvCxnSpPr>
        <p:spPr>
          <a:xfrm flipH="1">
            <a:off x="1376363" y="1420813"/>
            <a:ext cx="1778000" cy="238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Прямоугольник 18"/>
          <p:cNvSpPr/>
          <p:nvPr/>
        </p:nvSpPr>
        <p:spPr>
          <a:xfrm>
            <a:off x="998538" y="2133600"/>
            <a:ext cx="7883525" cy="11763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ru-RU" sz="2000" dirty="0">
                <a:solidFill>
                  <a:srgbClr val="7030A0"/>
                </a:solidFill>
              </a:rPr>
              <a:t>забезпечення охорони прав і свобод людини, інтересів суспільства і держави, протидії злочинності, підтримання публічної безпеки і порядку, а також надання поліцейських послуг</a:t>
            </a:r>
          </a:p>
        </p:txBody>
      </p:sp>
      <p:cxnSp>
        <p:nvCxnSpPr>
          <p:cNvPr id="4" name="Прямая соединительная линия 3"/>
          <p:cNvCxnSpPr/>
          <p:nvPr/>
        </p:nvCxnSpPr>
        <p:spPr>
          <a:xfrm>
            <a:off x="477838" y="1916113"/>
            <a:ext cx="0" cy="4424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468313" y="6340475"/>
            <a:ext cx="5492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77838" y="5229225"/>
            <a:ext cx="5397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endCxn id="3" idx="1"/>
          </p:cNvCxnSpPr>
          <p:nvPr/>
        </p:nvCxnSpPr>
        <p:spPr>
          <a:xfrm>
            <a:off x="463550" y="3865563"/>
            <a:ext cx="558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468313" y="2924175"/>
            <a:ext cx="5492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460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7813"/>
            <a:ext cx="8229600" cy="990600"/>
          </a:xfrm>
        </p:spPr>
        <p:txBody>
          <a:bodyPr rtlCol="0">
            <a:normAutofit fontScale="90000"/>
          </a:bodyPr>
          <a:lstStyle/>
          <a:p>
            <a:pPr marL="342900" indent="-342900" eaLnBrk="1" fontAlgn="auto" hangingPunct="1">
              <a:spcAft>
                <a:spcPts val="0"/>
              </a:spcAft>
              <a:buFont typeface="Wingdings" pitchFamily="2" charset="2"/>
              <a:buChar char="v"/>
              <a:defRPr/>
            </a:pPr>
            <a:r>
              <a:rPr lang="uk-UA" sz="2400" i="1" dirty="0" smtClean="0"/>
              <a:t/>
            </a:r>
            <a:br>
              <a:rPr lang="uk-UA" sz="2400" i="1" dirty="0" smtClean="0"/>
            </a:br>
            <a:r>
              <a:rPr lang="uk-UA" sz="2400" i="1" dirty="0" smtClean="0"/>
              <a:t/>
            </a:r>
            <a:br>
              <a:rPr lang="uk-UA" sz="2400" i="1" dirty="0" smtClean="0"/>
            </a:br>
            <a:r>
              <a:rPr lang="uk-UA" sz="2400" i="1" dirty="0" smtClean="0"/>
              <a:t/>
            </a:r>
            <a:br>
              <a:rPr lang="uk-UA" sz="2400" i="1" dirty="0" smtClean="0"/>
            </a:br>
            <a:r>
              <a:rPr lang="uk-UA" sz="2400" i="1" dirty="0" smtClean="0"/>
              <a:t/>
            </a:r>
            <a:br>
              <a:rPr lang="uk-UA" sz="2400" i="1" dirty="0" smtClean="0"/>
            </a:br>
            <a:r>
              <a:rPr lang="uk-UA" sz="2400" i="1" dirty="0" smtClean="0"/>
              <a:t/>
            </a:r>
            <a:br>
              <a:rPr lang="uk-UA" sz="2400" i="1" dirty="0" smtClean="0"/>
            </a:br>
            <a:r>
              <a:rPr lang="uk-UA" sz="2400" i="1" dirty="0" smtClean="0"/>
              <a:t/>
            </a:r>
            <a:br>
              <a:rPr lang="uk-UA" sz="2400" i="1" dirty="0" smtClean="0"/>
            </a:br>
            <a:r>
              <a:rPr lang="uk-UA" sz="2400" i="1" dirty="0" smtClean="0"/>
              <a:t/>
            </a:r>
            <a:br>
              <a:rPr lang="uk-UA" sz="2400" i="1" dirty="0" smtClean="0"/>
            </a:br>
            <a:r>
              <a:rPr lang="uk-UA" sz="2400" i="1" dirty="0" smtClean="0"/>
              <a:t/>
            </a:r>
            <a:br>
              <a:rPr lang="uk-UA" sz="2400" i="1" dirty="0" smtClean="0"/>
            </a:br>
            <a:r>
              <a:rPr lang="uk-UA" sz="2400" i="1" dirty="0" smtClean="0"/>
              <a:t/>
            </a:r>
            <a:br>
              <a:rPr lang="uk-UA" sz="2400" i="1" dirty="0" smtClean="0"/>
            </a:br>
            <a:r>
              <a:rPr lang="uk-UA" sz="2400" i="1" dirty="0" smtClean="0"/>
              <a:t/>
            </a:r>
            <a:br>
              <a:rPr lang="uk-UA" sz="2400" i="1" dirty="0" smtClean="0"/>
            </a:br>
            <a:r>
              <a:rPr lang="uk-UA" sz="2400" i="1" dirty="0" smtClean="0"/>
              <a:t/>
            </a:r>
            <a:br>
              <a:rPr lang="uk-UA" sz="2400" i="1" dirty="0" smtClean="0"/>
            </a:br>
            <a:r>
              <a:rPr lang="uk-UA" sz="2400" i="1" dirty="0"/>
              <a:t/>
            </a:r>
            <a:br>
              <a:rPr lang="uk-UA" sz="2400" i="1" dirty="0"/>
            </a:br>
            <a:r>
              <a:rPr lang="uk-UA" sz="2400" i="1" dirty="0" smtClean="0"/>
              <a:t/>
            </a:r>
            <a:br>
              <a:rPr lang="uk-UA" sz="2400" i="1" dirty="0" smtClean="0"/>
            </a:br>
            <a:r>
              <a:rPr lang="uk-UA" sz="2400" i="1" dirty="0"/>
              <a:t/>
            </a:r>
            <a:br>
              <a:rPr lang="uk-UA" sz="2400" i="1" dirty="0"/>
            </a:br>
            <a:r>
              <a:rPr lang="uk-UA" sz="2400" i="1" dirty="0" smtClean="0"/>
              <a:t/>
            </a:r>
            <a:br>
              <a:rPr lang="uk-UA" sz="2400" i="1" dirty="0" smtClean="0"/>
            </a:br>
            <a:r>
              <a:rPr lang="ru-RU" sz="2000" b="1" i="1" dirty="0">
                <a:solidFill>
                  <a:srgbClr val="7030A0"/>
                </a:solidFill>
              </a:rPr>
              <a:t/>
            </a:r>
            <a:br>
              <a:rPr lang="ru-RU" sz="2000" b="1" i="1" dirty="0">
                <a:solidFill>
                  <a:srgbClr val="7030A0"/>
                </a:solidFill>
              </a:rPr>
            </a:br>
            <a:endParaRPr lang="ru-RU" sz="2000" b="1" i="1" dirty="0">
              <a:solidFill>
                <a:srgbClr val="7030A0"/>
              </a:solidFill>
            </a:endParaRPr>
          </a:p>
        </p:txBody>
      </p:sp>
      <p:sp>
        <p:nvSpPr>
          <p:cNvPr id="2" name="Прямоугольник 1"/>
          <p:cNvSpPr/>
          <p:nvPr/>
        </p:nvSpPr>
        <p:spPr>
          <a:xfrm>
            <a:off x="395288" y="836613"/>
            <a:ext cx="8424862" cy="4832350"/>
          </a:xfrm>
          <a:prstGeom prst="rect">
            <a:avLst/>
          </a:prstGeom>
        </p:spPr>
        <p:txBody>
          <a:bodyPr>
            <a:spAutoFit/>
          </a:bodyPr>
          <a:lstStyle/>
          <a:p>
            <a:pPr indent="357188" algn="just">
              <a:defRPr/>
            </a:pPr>
            <a:r>
              <a:rPr lang="ru-RU" sz="2800" b="1" i="1" dirty="0">
                <a:solidFill>
                  <a:schemeClr val="tx2">
                    <a:lumMod val="50000"/>
                  </a:schemeClr>
                </a:solidFill>
                <a:latin typeface="+mj-lt"/>
              </a:rPr>
              <a:t>МВС у своїй діяльності керується </a:t>
            </a:r>
          </a:p>
          <a:p>
            <a:pPr indent="357188" algn="just">
              <a:defRPr/>
            </a:pPr>
            <a:endParaRPr lang="ru-RU" sz="2800" dirty="0">
              <a:solidFill>
                <a:srgbClr val="7030A0"/>
              </a:solidFill>
              <a:latin typeface="+mj-lt"/>
            </a:endParaRPr>
          </a:p>
          <a:p>
            <a:pPr indent="357188" algn="just">
              <a:defRPr/>
            </a:pPr>
            <a:r>
              <a:rPr lang="ru-RU" sz="2800" dirty="0">
                <a:solidFill>
                  <a:srgbClr val="7030A0"/>
                </a:solidFill>
                <a:latin typeface="+mj-lt"/>
              </a:rPr>
              <a:t>Конституцією та законами України, </a:t>
            </a:r>
          </a:p>
          <a:p>
            <a:pPr indent="357188" algn="just">
              <a:defRPr/>
            </a:pPr>
            <a:endParaRPr lang="ru-RU" sz="2800" dirty="0">
              <a:solidFill>
                <a:srgbClr val="7030A0"/>
              </a:solidFill>
              <a:latin typeface="+mj-lt"/>
            </a:endParaRPr>
          </a:p>
          <a:p>
            <a:pPr indent="357188" algn="just">
              <a:defRPr/>
            </a:pPr>
            <a:r>
              <a:rPr lang="ru-RU" sz="2800" dirty="0">
                <a:solidFill>
                  <a:srgbClr val="7030A0"/>
                </a:solidFill>
                <a:latin typeface="+mj-lt"/>
              </a:rPr>
              <a:t>указами Президента України </a:t>
            </a:r>
          </a:p>
          <a:p>
            <a:pPr indent="357188" algn="just">
              <a:defRPr/>
            </a:pPr>
            <a:r>
              <a:rPr lang="ru-RU" sz="2800" dirty="0">
                <a:solidFill>
                  <a:srgbClr val="7030A0"/>
                </a:solidFill>
                <a:latin typeface="+mj-lt"/>
              </a:rPr>
              <a:t>та </a:t>
            </a:r>
          </a:p>
          <a:p>
            <a:pPr indent="357188" algn="just">
              <a:defRPr/>
            </a:pPr>
            <a:r>
              <a:rPr lang="ru-RU" sz="2800" dirty="0">
                <a:solidFill>
                  <a:srgbClr val="7030A0"/>
                </a:solidFill>
                <a:latin typeface="+mj-lt"/>
              </a:rPr>
              <a:t>постановами Верховної Ради України, прийнятими відповідно до Конституції та законів України, </a:t>
            </a:r>
          </a:p>
          <a:p>
            <a:pPr indent="357188" algn="just">
              <a:defRPr/>
            </a:pPr>
            <a:endParaRPr lang="ru-RU" sz="2800" dirty="0">
              <a:solidFill>
                <a:srgbClr val="7030A0"/>
              </a:solidFill>
              <a:latin typeface="+mj-lt"/>
            </a:endParaRPr>
          </a:p>
          <a:p>
            <a:pPr indent="357188" algn="just">
              <a:defRPr/>
            </a:pPr>
            <a:r>
              <a:rPr lang="ru-RU" sz="2800" dirty="0">
                <a:solidFill>
                  <a:srgbClr val="7030A0"/>
                </a:solidFill>
                <a:latin typeface="+mj-lt"/>
              </a:rPr>
              <a:t>актами Кабінету Міністрів України, </a:t>
            </a:r>
          </a:p>
          <a:p>
            <a:pPr indent="357188" algn="just">
              <a:defRPr/>
            </a:pPr>
            <a:r>
              <a:rPr lang="ru-RU" sz="2800" dirty="0">
                <a:solidFill>
                  <a:srgbClr val="7030A0"/>
                </a:solidFill>
                <a:latin typeface="+mj-lt"/>
              </a:rPr>
              <a:t>іншими актами </a:t>
            </a:r>
            <a:r>
              <a:rPr lang="ru-RU" sz="2800" dirty="0" err="1" smtClean="0">
                <a:solidFill>
                  <a:srgbClr val="7030A0"/>
                </a:solidFill>
                <a:latin typeface="+mj-lt"/>
              </a:rPr>
              <a:t>законодавства</a:t>
            </a:r>
            <a:r>
              <a:rPr lang="ru-RU" sz="2800" dirty="0" smtClean="0">
                <a:solidFill>
                  <a:srgbClr val="7030A0"/>
                </a:solidFill>
                <a:latin typeface="+mj-lt"/>
              </a:rPr>
              <a:t>.</a:t>
            </a:r>
            <a:endParaRPr lang="ru-RU" sz="2800" dirty="0">
              <a:solidFill>
                <a:srgbClr val="7030A0"/>
              </a:solidFill>
              <a:latin typeface="+mj-lt"/>
            </a:endParaRPr>
          </a:p>
        </p:txBody>
      </p:sp>
      <p:pic>
        <p:nvPicPr>
          <p:cNvPr id="4" name="Рисунок 3"/>
          <p:cNvPicPr>
            <a:picLocks noChangeAspect="1"/>
          </p:cNvPicPr>
          <p:nvPr/>
        </p:nvPicPr>
        <p:blipFill>
          <a:blip r:embed="rId2"/>
          <a:srcRect l="24647" r="24647"/>
          <a:stretch>
            <a:fillRect/>
          </a:stretch>
        </p:blipFill>
        <p:spPr>
          <a:xfrm>
            <a:off x="1619250" y="5603875"/>
            <a:ext cx="1223963" cy="1182688"/>
          </a:xfrm>
          <a:prstGeom prst="rect">
            <a:avLst/>
          </a:prstGeom>
          <a:ln>
            <a:solidFill>
              <a:schemeClr val="accent6">
                <a:lumMod val="40000"/>
                <a:lumOff val="60000"/>
              </a:schemeClr>
            </a:solidFill>
          </a:ln>
        </p:spPr>
      </p:pic>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836613"/>
            <a:ext cx="123190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87525">
            <a:off x="6567488" y="4741863"/>
            <a:ext cx="1296987"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87525">
            <a:off x="6567488" y="4752975"/>
            <a:ext cx="1296987"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87525">
            <a:off x="6567488" y="4741863"/>
            <a:ext cx="1296987"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87525">
            <a:off x="6567488" y="4741863"/>
            <a:ext cx="1296987"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2239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animEffect transition="in" filter="fade">
                                      <p:cBhvr>
                                        <p:cTn id="9"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0825" y="333375"/>
            <a:ext cx="8713788" cy="6370638"/>
          </a:xfrm>
          <a:prstGeom prst="rect">
            <a:avLst/>
          </a:prstGeom>
        </p:spPr>
        <p:txBody>
          <a:bodyPr>
            <a:spAutoFit/>
          </a:bodyPr>
          <a:lstStyle/>
          <a:p>
            <a:pPr algn="ctr">
              <a:defRPr/>
            </a:pPr>
            <a:r>
              <a:rPr lang="ru-RU" sz="2400" b="1" i="1" dirty="0">
                <a:solidFill>
                  <a:srgbClr val="C00000"/>
                </a:solidFill>
              </a:rPr>
              <a:t>Основними завданнями МВС є забезпечення формування державної політики у сферах:</a:t>
            </a:r>
            <a:endParaRPr lang="ru-RU" sz="2400" dirty="0">
              <a:solidFill>
                <a:srgbClr val="C00000"/>
              </a:solidFill>
            </a:endParaRPr>
          </a:p>
          <a:p>
            <a:pPr indent="357188" algn="just">
              <a:defRPr/>
            </a:pPr>
            <a:r>
              <a:rPr lang="ru-RU" sz="2400" b="1" dirty="0">
                <a:solidFill>
                  <a:srgbClr val="002060"/>
                </a:solidFill>
              </a:rPr>
              <a:t>1) </a:t>
            </a:r>
            <a:r>
              <a:rPr lang="ru-RU" sz="2400" dirty="0">
                <a:solidFill>
                  <a:srgbClr val="7030A0"/>
                </a:solidFill>
              </a:rPr>
              <a:t>охорони прав і свобод людини, інтересів суспільства і держави, протидії злочинності, забезпечення публічної безпеки і порядку, а також надання поліцейських послуг;</a:t>
            </a:r>
          </a:p>
          <a:p>
            <a:pPr indent="357188" algn="just">
              <a:defRPr/>
            </a:pPr>
            <a:r>
              <a:rPr lang="ru-RU" sz="2400" b="1" dirty="0">
                <a:solidFill>
                  <a:srgbClr val="002060"/>
                </a:solidFill>
              </a:rPr>
              <a:t>2) </a:t>
            </a:r>
            <a:r>
              <a:rPr lang="ru-RU" sz="2400" dirty="0">
                <a:solidFill>
                  <a:srgbClr val="7030A0"/>
                </a:solidFill>
              </a:rPr>
              <a:t>захисту державного кордону та охорони суверенних прав України в її виключній (морській) економічній зоні;</a:t>
            </a:r>
          </a:p>
          <a:p>
            <a:pPr indent="357188" algn="just">
              <a:defRPr/>
            </a:pPr>
            <a:r>
              <a:rPr lang="ru-RU" sz="2400" b="1" dirty="0">
                <a:solidFill>
                  <a:srgbClr val="002060"/>
                </a:solidFill>
              </a:rPr>
              <a:t>3) </a:t>
            </a:r>
            <a:r>
              <a:rPr lang="ru-RU" sz="2400" dirty="0">
                <a:solidFill>
                  <a:srgbClr val="7030A0"/>
                </a:solidFill>
              </a:rPr>
              <a:t>цивільного захисту, захисту населення і територій від надзвичайних ситуацій та запобігання їх виникненню, ліквідації надзвичайних ситуацій, рятувальної справи, гасіння пожеж, пожежної та техногенної безпеки, діяльності аварійно-рятувальних служб, а також гідрометеорологічної діяльності;</a:t>
            </a:r>
          </a:p>
          <a:p>
            <a:pPr indent="357188" algn="just">
              <a:defRPr/>
            </a:pPr>
            <a:r>
              <a:rPr lang="ru-RU" sz="2400" b="1" dirty="0">
                <a:solidFill>
                  <a:srgbClr val="002060"/>
                </a:solidFill>
              </a:rPr>
              <a:t>4) </a:t>
            </a:r>
            <a:r>
              <a:rPr lang="ru-RU" sz="2400" dirty="0">
                <a:solidFill>
                  <a:srgbClr val="7030A0"/>
                </a:solidFill>
              </a:rPr>
              <a:t>міграції (імміграції та еміграції), у тому числі протидії нелегальній (незаконній) міграції, громадянства, реєстрації фізичних осіб, біженців та інших визначених законодавством категорій мігрантів.</a:t>
            </a:r>
          </a:p>
        </p:txBody>
      </p:sp>
    </p:spTree>
    <p:extLst>
      <p:ext uri="{BB962C8B-B14F-4D97-AF65-F5344CB8AC3E}">
        <p14:creationId xmlns:p14="http://schemas.microsoft.com/office/powerpoint/2010/main" val="41145584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Прямоугольник 3"/>
          <p:cNvSpPr>
            <a:spLocks noChangeArrowheads="1"/>
          </p:cNvSpPr>
          <p:nvPr/>
        </p:nvSpPr>
        <p:spPr bwMode="auto">
          <a:xfrm>
            <a:off x="395288" y="452438"/>
            <a:ext cx="82089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uk-UA" altLang="ru-RU" sz="2800" b="1" i="1">
                <a:solidFill>
                  <a:srgbClr val="7030A0"/>
                </a:solidFill>
              </a:rPr>
              <a:t>Повноваження МВС України:</a:t>
            </a:r>
            <a:endParaRPr lang="ru-RU" altLang="ru-RU" sz="2800">
              <a:solidFill>
                <a:srgbClr val="7030A0"/>
              </a:solidFill>
            </a:endParaRPr>
          </a:p>
        </p:txBody>
      </p:sp>
      <p:sp>
        <p:nvSpPr>
          <p:cNvPr id="18435" name="Прямоугольник 4"/>
          <p:cNvSpPr>
            <a:spLocks noChangeArrowheads="1"/>
          </p:cNvSpPr>
          <p:nvPr/>
        </p:nvSpPr>
        <p:spPr bwMode="auto">
          <a:xfrm>
            <a:off x="179388" y="1004888"/>
            <a:ext cx="8713787"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57188"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uk-UA" altLang="ru-RU" b="1" dirty="0" smtClean="0">
                <a:solidFill>
                  <a:srgbClr val="0070C0"/>
                </a:solidFill>
              </a:rPr>
              <a:t>1) </a:t>
            </a:r>
            <a:r>
              <a:rPr lang="uk-UA" altLang="ru-RU" dirty="0" smtClean="0">
                <a:solidFill>
                  <a:srgbClr val="0070C0"/>
                </a:solidFill>
              </a:rPr>
              <a:t>узагальнює практику застосування законодавства з питань, що належать до його компетенції, розробляє пропозиції щодо його вдосконалення та в установленому порядку вносить їх на розгляд Кабінету Міністрів України;</a:t>
            </a:r>
          </a:p>
          <a:p>
            <a:pPr algn="just" eaLnBrk="1" hangingPunct="1"/>
            <a:r>
              <a:rPr lang="uk-UA" altLang="ru-RU" b="1" dirty="0" smtClean="0">
                <a:solidFill>
                  <a:srgbClr val="0070C0"/>
                </a:solidFill>
              </a:rPr>
              <a:t>2) </a:t>
            </a:r>
            <a:r>
              <a:rPr lang="uk-UA" altLang="ru-RU" dirty="0" smtClean="0">
                <a:solidFill>
                  <a:srgbClr val="0070C0"/>
                </a:solidFill>
              </a:rPr>
              <a:t>розробляє проекти законів та інших нормативно-правових актів з питань, що належать до його компетенції;</a:t>
            </a:r>
          </a:p>
          <a:p>
            <a:pPr algn="just" eaLnBrk="1" hangingPunct="1"/>
            <a:r>
              <a:rPr lang="uk-UA" altLang="ru-RU" b="1" dirty="0" smtClean="0">
                <a:solidFill>
                  <a:srgbClr val="0070C0"/>
                </a:solidFill>
              </a:rPr>
              <a:t>3) </a:t>
            </a:r>
            <a:r>
              <a:rPr lang="uk-UA" altLang="ru-RU" dirty="0" smtClean="0">
                <a:solidFill>
                  <a:srgbClr val="0070C0"/>
                </a:solidFill>
              </a:rPr>
              <a:t>погоджує проекти законів, інших актів законодавства, які надходять на погодження від інших міністерств та центральних органів виконавчої влади, готує в межах повноважень, передбачених законом, висновки і пропозиції до проектів законів, інших актів законодавства, які подаються на розгляд Кабінету Міністрів України, та проектів законів, внесених на розгляд Верховної Ради України іншими </a:t>
            </a:r>
            <a:r>
              <a:rPr lang="uk-UA" altLang="ru-RU" dirty="0" err="1" smtClean="0">
                <a:solidFill>
                  <a:srgbClr val="0070C0"/>
                </a:solidFill>
              </a:rPr>
              <a:t>суб</a:t>
            </a:r>
            <a:r>
              <a:rPr lang="en-US" altLang="ru-RU" dirty="0" smtClean="0">
                <a:solidFill>
                  <a:srgbClr val="0070C0"/>
                </a:solidFill>
              </a:rPr>
              <a:t>’</a:t>
            </a:r>
            <a:r>
              <a:rPr lang="uk-UA" altLang="ru-RU" dirty="0" err="1" smtClean="0">
                <a:solidFill>
                  <a:srgbClr val="0070C0"/>
                </a:solidFill>
              </a:rPr>
              <a:t>єктами</a:t>
            </a:r>
            <a:r>
              <a:rPr lang="uk-UA" altLang="ru-RU" dirty="0" smtClean="0">
                <a:solidFill>
                  <a:srgbClr val="0070C0"/>
                </a:solidFill>
              </a:rPr>
              <a:t> права законодавчої ініціативи, нормативно-правових актів Верховної Ради Автономної Республіки Крим;</a:t>
            </a:r>
          </a:p>
          <a:p>
            <a:pPr algn="just" eaLnBrk="1" hangingPunct="1"/>
            <a:r>
              <a:rPr lang="uk-UA" altLang="ru-RU" b="1" dirty="0" smtClean="0">
                <a:solidFill>
                  <a:srgbClr val="0070C0"/>
                </a:solidFill>
              </a:rPr>
              <a:t>4) </a:t>
            </a:r>
            <a:r>
              <a:rPr lang="uk-UA" altLang="ru-RU" dirty="0" smtClean="0">
                <a:solidFill>
                  <a:srgbClr val="0070C0"/>
                </a:solidFill>
              </a:rPr>
              <a:t>готує в межах повноважень, передбачених законом, зауваження і пропозиції до прийнятих Верховною Радою України законів, що надійшли на підпис Президентові України;</a:t>
            </a:r>
          </a:p>
          <a:p>
            <a:pPr algn="just" eaLnBrk="1" hangingPunct="1"/>
            <a:r>
              <a:rPr lang="uk-UA" altLang="ru-RU" b="1" dirty="0" smtClean="0">
                <a:solidFill>
                  <a:srgbClr val="0070C0"/>
                </a:solidFill>
              </a:rPr>
              <a:t>5) </a:t>
            </a:r>
            <a:r>
              <a:rPr lang="uk-UA" altLang="ru-RU" dirty="0" smtClean="0">
                <a:solidFill>
                  <a:srgbClr val="0070C0"/>
                </a:solidFill>
              </a:rPr>
              <a:t>розробляє проекти державних програм з питань забезпечення публічної безпеки і порядку, протидії злочинності, безпеки дорожнього руху, охорони державного кордону, захисту об’єктів і територій на випадок виникнення надзвичайних ситуацій, а також з питань міграції;</a:t>
            </a:r>
            <a:endParaRPr lang="uk-UA" altLang="ru-RU" dirty="0">
              <a:solidFill>
                <a:srgbClr val="0070C0"/>
              </a:solidFill>
            </a:endParaRPr>
          </a:p>
        </p:txBody>
      </p:sp>
    </p:spTree>
    <p:extLst>
      <p:ext uri="{BB962C8B-B14F-4D97-AF65-F5344CB8AC3E}">
        <p14:creationId xmlns:p14="http://schemas.microsoft.com/office/powerpoint/2010/main" val="13985459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9388" y="333375"/>
            <a:ext cx="8785225" cy="5909310"/>
          </a:xfrm>
          <a:prstGeom prst="rect">
            <a:avLst/>
          </a:prstGeom>
        </p:spPr>
        <p:txBody>
          <a:bodyPr>
            <a:spAutoFit/>
          </a:bodyPr>
          <a:lstStyle/>
          <a:p>
            <a:pPr indent="271463" algn="just">
              <a:defRPr/>
            </a:pPr>
            <a:r>
              <a:rPr lang="ru-RU" b="1" dirty="0">
                <a:solidFill>
                  <a:srgbClr val="0070C0"/>
                </a:solidFill>
              </a:rPr>
              <a:t>6) </a:t>
            </a:r>
            <a:r>
              <a:rPr lang="ru-RU" sz="2000" dirty="0">
                <a:solidFill>
                  <a:srgbClr val="0070C0"/>
                </a:solidFill>
              </a:rPr>
              <a:t>забезпечує міжнародне співробітництво, бере участь у розробленні проектів та укладенні міжнародних договорів України з питань, що належать до його компетенції, забезпечує в межах повноважень, передбачених законом, виконання укладених міжнародних договорів України;</a:t>
            </a:r>
          </a:p>
          <a:p>
            <a:pPr indent="271463" algn="just">
              <a:defRPr/>
            </a:pPr>
            <a:r>
              <a:rPr lang="ru-RU" sz="2000" b="1" dirty="0">
                <a:solidFill>
                  <a:srgbClr val="0070C0"/>
                </a:solidFill>
              </a:rPr>
              <a:t>7) </a:t>
            </a:r>
            <a:r>
              <a:rPr lang="ru-RU" sz="2000" dirty="0">
                <a:solidFill>
                  <a:srgbClr val="0070C0"/>
                </a:solidFill>
              </a:rPr>
              <a:t>організовує в межах повноважень, передбачених законом, організаційно-управлінське та науково-методичне забезпечення судово-експертної діяльності;</a:t>
            </a:r>
          </a:p>
          <a:p>
            <a:pPr indent="271463" algn="just">
              <a:defRPr/>
            </a:pPr>
            <a:r>
              <a:rPr lang="ru-RU" sz="2000" dirty="0">
                <a:solidFill>
                  <a:srgbClr val="0070C0"/>
                </a:solidFill>
              </a:rPr>
              <a:t> </a:t>
            </a:r>
            <a:r>
              <a:rPr lang="ru-RU" sz="2000" b="1" dirty="0">
                <a:solidFill>
                  <a:srgbClr val="0070C0"/>
                </a:solidFill>
              </a:rPr>
              <a:t>8) </a:t>
            </a:r>
            <a:r>
              <a:rPr lang="ru-RU" sz="2000" dirty="0">
                <a:solidFill>
                  <a:srgbClr val="0070C0"/>
                </a:solidFill>
              </a:rPr>
              <a:t>організовує діяльність територіальних органів з надання сервісних послуг МВС (далі - територіальні органи);</a:t>
            </a:r>
          </a:p>
          <a:p>
            <a:pPr indent="271463" algn="just">
              <a:defRPr/>
            </a:pPr>
            <a:r>
              <a:rPr lang="ru-RU" sz="2000" dirty="0">
                <a:solidFill>
                  <a:srgbClr val="0070C0"/>
                </a:solidFill>
              </a:rPr>
              <a:t>організовує та здійснює поточне і перспективне планування, розроблення планів основних організаційних заходів МВС, роботи колегії МВС, нарад керівництва МВС;</a:t>
            </a:r>
          </a:p>
          <a:p>
            <a:pPr indent="271463" algn="just">
              <a:defRPr/>
            </a:pPr>
            <a:r>
              <a:rPr lang="ru-RU" sz="2000" b="1" dirty="0">
                <a:solidFill>
                  <a:srgbClr val="0070C0"/>
                </a:solidFill>
              </a:rPr>
              <a:t>9) </a:t>
            </a:r>
            <a:r>
              <a:rPr lang="ru-RU" sz="2000" dirty="0">
                <a:solidFill>
                  <a:srgbClr val="0070C0"/>
                </a:solidFill>
              </a:rPr>
              <a:t>проводить моніторинг стану публічної безпеки та правопорядку в державі; вивчає, аналізує і узагальнює результати та ефективність реалізації центральними органами виконавчої влади, діяльність яких спрямовує і координує Міністр, державної політики у відповідних сферах;</a:t>
            </a:r>
          </a:p>
          <a:p>
            <a:pPr indent="271463" algn="just">
              <a:defRPr/>
            </a:pPr>
            <a:r>
              <a:rPr lang="uk-UA" sz="2000" b="1" dirty="0">
                <a:solidFill>
                  <a:srgbClr val="0070C0"/>
                </a:solidFill>
              </a:rPr>
              <a:t>10) </a:t>
            </a:r>
            <a:r>
              <a:rPr lang="uk-UA" sz="2000" dirty="0">
                <a:solidFill>
                  <a:srgbClr val="0070C0"/>
                </a:solidFill>
              </a:rPr>
              <a:t>здійснює інші </a:t>
            </a:r>
            <a:r>
              <a:rPr lang="uk-UA" sz="2000" dirty="0" smtClean="0">
                <a:solidFill>
                  <a:srgbClr val="0070C0"/>
                </a:solidFill>
              </a:rPr>
              <a:t>повноваження.</a:t>
            </a:r>
            <a:endParaRPr lang="ru-RU" sz="2000" dirty="0">
              <a:solidFill>
                <a:srgbClr val="0070C0"/>
              </a:solidFill>
            </a:endParaRPr>
          </a:p>
          <a:p>
            <a:pPr>
              <a:defRPr/>
            </a:pPr>
            <a:endParaRPr lang="ru-RU" dirty="0"/>
          </a:p>
        </p:txBody>
      </p:sp>
    </p:spTree>
    <p:extLst>
      <p:ext uri="{BB962C8B-B14F-4D97-AF65-F5344CB8AC3E}">
        <p14:creationId xmlns:p14="http://schemas.microsoft.com/office/powerpoint/2010/main" val="39913129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9238" y="461963"/>
            <a:ext cx="8713787" cy="6584950"/>
          </a:xfrm>
          <a:prstGeom prst="rect">
            <a:avLst/>
          </a:prstGeom>
        </p:spPr>
        <p:txBody>
          <a:bodyPr>
            <a:spAutoFit/>
          </a:bodyPr>
          <a:lstStyle/>
          <a:p>
            <a:pPr algn="ctr">
              <a:defRPr/>
            </a:pPr>
            <a:r>
              <a:rPr lang="ru-RU" sz="2800" b="1" i="1" dirty="0">
                <a:solidFill>
                  <a:srgbClr val="7030A0"/>
                </a:solidFill>
              </a:rPr>
              <a:t>МВС для виконання покладених на нього завдань має право:</a:t>
            </a:r>
          </a:p>
          <a:p>
            <a:pPr algn="ctr">
              <a:defRPr/>
            </a:pPr>
            <a:endParaRPr lang="ru-RU" sz="2400" b="1" i="1" dirty="0">
              <a:solidFill>
                <a:srgbClr val="7030A0"/>
              </a:solidFill>
            </a:endParaRPr>
          </a:p>
          <a:p>
            <a:pPr indent="271463" algn="just">
              <a:defRPr/>
            </a:pPr>
            <a:r>
              <a:rPr lang="ru-RU" b="1" dirty="0">
                <a:solidFill>
                  <a:srgbClr val="7030A0"/>
                </a:solidFill>
              </a:rPr>
              <a:t>1) </a:t>
            </a:r>
            <a:r>
              <a:rPr lang="ru-RU" b="1" dirty="0">
                <a:solidFill>
                  <a:srgbClr val="0070C0"/>
                </a:solidFill>
              </a:rPr>
              <a:t>залучати в установленому порядку спеціалістів центральних і місцевих органів виконавчої влади, підприємств, установ та організацій (за погодженням з їх керівниками), вчених, представників інститутів громадянського суспільства (за згодою) до розгляду питань, що належать до компетенції МВС;</a:t>
            </a:r>
          </a:p>
          <a:p>
            <a:pPr algn="just">
              <a:defRPr/>
            </a:pPr>
            <a:endParaRPr lang="ru-RU" b="1" dirty="0">
              <a:solidFill>
                <a:srgbClr val="0070C0"/>
              </a:solidFill>
            </a:endParaRPr>
          </a:p>
          <a:p>
            <a:pPr indent="271463" algn="just">
              <a:defRPr/>
            </a:pPr>
            <a:r>
              <a:rPr lang="ru-RU" b="1" dirty="0">
                <a:solidFill>
                  <a:srgbClr val="7030A0"/>
                </a:solidFill>
              </a:rPr>
              <a:t>2) </a:t>
            </a:r>
            <a:r>
              <a:rPr lang="ru-RU" b="1" dirty="0">
                <a:solidFill>
                  <a:srgbClr val="0070C0"/>
                </a:solidFill>
              </a:rPr>
              <a:t>отримувати в установленому порядку безоплатно від міністерств, інших центральних та місцевих органів виконавчої влади, органів місцевого самоврядування необхідні для виконання покладених на нього завдань інформацію, документи і матеріали;</a:t>
            </a:r>
          </a:p>
          <a:p>
            <a:pPr indent="271463" algn="just">
              <a:defRPr/>
            </a:pPr>
            <a:endParaRPr lang="ru-RU" b="1" dirty="0">
              <a:solidFill>
                <a:srgbClr val="0070C0"/>
              </a:solidFill>
            </a:endParaRPr>
          </a:p>
          <a:p>
            <a:pPr indent="271463" algn="just">
              <a:defRPr/>
            </a:pPr>
            <a:r>
              <a:rPr lang="ru-RU" b="1" dirty="0">
                <a:solidFill>
                  <a:srgbClr val="7030A0"/>
                </a:solidFill>
              </a:rPr>
              <a:t>3) </a:t>
            </a:r>
            <a:r>
              <a:rPr lang="ru-RU" b="1" dirty="0">
                <a:solidFill>
                  <a:srgbClr val="0070C0"/>
                </a:solidFill>
              </a:rPr>
              <a:t>скликати наради, утворювати комісії та робочі групи, проводити наукові конференції, семінари з питань, що належать до його компетенції;</a:t>
            </a:r>
          </a:p>
          <a:p>
            <a:pPr indent="271463" algn="just">
              <a:defRPr/>
            </a:pPr>
            <a:endParaRPr lang="ru-RU" b="1" dirty="0">
              <a:solidFill>
                <a:srgbClr val="0070C0"/>
              </a:solidFill>
            </a:endParaRPr>
          </a:p>
          <a:p>
            <a:pPr indent="271463" algn="just">
              <a:defRPr/>
            </a:pPr>
            <a:r>
              <a:rPr lang="ru-RU" b="1" dirty="0">
                <a:solidFill>
                  <a:srgbClr val="7030A0"/>
                </a:solidFill>
              </a:rPr>
              <a:t>4) </a:t>
            </a:r>
            <a:r>
              <a:rPr lang="ru-RU" b="1" dirty="0">
                <a:solidFill>
                  <a:srgbClr val="0070C0"/>
                </a:solidFill>
              </a:rPr>
              <a:t>користуватися відповідними інформаційними базами даних державних органів, державною системою урядового зв’язку та іншими технічними засобами.</a:t>
            </a:r>
          </a:p>
          <a:p>
            <a:pPr indent="271463" algn="just">
              <a:defRPr/>
            </a:pPr>
            <a:endParaRPr lang="ru-RU" b="1" dirty="0">
              <a:solidFill>
                <a:srgbClr val="0070C0"/>
              </a:solidFill>
            </a:endParaRPr>
          </a:p>
        </p:txBody>
      </p:sp>
    </p:spTree>
    <p:extLst>
      <p:ext uri="{BB962C8B-B14F-4D97-AF65-F5344CB8AC3E}">
        <p14:creationId xmlns:p14="http://schemas.microsoft.com/office/powerpoint/2010/main" val="15311244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Прямоугольник 3"/>
          <p:cNvSpPr>
            <a:spLocks noChangeArrowheads="1"/>
          </p:cNvSpPr>
          <p:nvPr/>
        </p:nvSpPr>
        <p:spPr bwMode="auto">
          <a:xfrm>
            <a:off x="250825" y="836613"/>
            <a:ext cx="8424863"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71463"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uk-UA" altLang="ru-RU" sz="2400" b="1" dirty="0" smtClean="0">
                <a:solidFill>
                  <a:srgbClr val="7030A0"/>
                </a:solidFill>
              </a:rPr>
              <a:t>МВС очолює </a:t>
            </a:r>
            <a:r>
              <a:rPr lang="uk-UA" altLang="ru-RU" sz="2400" b="1" i="1" dirty="0" smtClean="0">
                <a:solidFill>
                  <a:srgbClr val="7030A0"/>
                </a:solidFill>
              </a:rPr>
              <a:t>Міністр, </a:t>
            </a:r>
            <a:r>
              <a:rPr lang="uk-UA" altLang="ru-RU" sz="2400" b="1" dirty="0" smtClean="0">
                <a:solidFill>
                  <a:srgbClr val="7030A0"/>
                </a:solidFill>
              </a:rPr>
              <a:t>який призначається на посаду за поданням Прем’єр-міністра України і звільняється з посади Верховною Радою України.</a:t>
            </a:r>
          </a:p>
          <a:p>
            <a:pPr algn="just" eaLnBrk="1" hangingPunct="1"/>
            <a:endParaRPr lang="uk-UA" altLang="ru-RU" sz="2400" b="1" dirty="0" smtClean="0">
              <a:solidFill>
                <a:srgbClr val="7030A0"/>
              </a:solidFill>
            </a:endParaRPr>
          </a:p>
          <a:p>
            <a:pPr algn="just" eaLnBrk="1" hangingPunct="1"/>
            <a:r>
              <a:rPr lang="uk-UA" altLang="ru-RU" sz="2400" dirty="0" smtClean="0">
                <a:solidFill>
                  <a:srgbClr val="7030A0"/>
                </a:solidFill>
              </a:rPr>
              <a:t>Міністр має першого заступника та заступників, які призначаються на посаду та звільняються з посади Кабінетом Міністрів України за поданням Прем’єр-міністра України відповідно до пропозицій Міністра.</a:t>
            </a:r>
            <a:endParaRPr lang="uk-UA" altLang="ru-RU" sz="2400" dirty="0">
              <a:solidFill>
                <a:srgbClr val="7030A0"/>
              </a:solidFill>
            </a:endParaRPr>
          </a:p>
        </p:txBody>
      </p:sp>
    </p:spTree>
    <p:extLst>
      <p:ext uri="{BB962C8B-B14F-4D97-AF65-F5344CB8AC3E}">
        <p14:creationId xmlns:p14="http://schemas.microsoft.com/office/powerpoint/2010/main" val="1241203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850" y="404813"/>
            <a:ext cx="8496300" cy="4986337"/>
          </a:xfrm>
          <a:prstGeom prst="rect">
            <a:avLst/>
          </a:prstGeom>
        </p:spPr>
        <p:txBody>
          <a:bodyPr>
            <a:spAutoFit/>
          </a:bodyPr>
          <a:lstStyle/>
          <a:p>
            <a:pPr indent="271463" algn="just">
              <a:defRPr/>
            </a:pPr>
            <a:endParaRPr lang="uk-UA" b="1" dirty="0">
              <a:solidFill>
                <a:srgbClr val="7030A0"/>
              </a:solidFill>
            </a:endParaRPr>
          </a:p>
          <a:p>
            <a:pPr indent="271463" algn="just">
              <a:defRPr/>
            </a:pPr>
            <a:endParaRPr lang="uk-UA" b="1" dirty="0">
              <a:solidFill>
                <a:srgbClr val="7030A0"/>
              </a:solidFill>
            </a:endParaRPr>
          </a:p>
          <a:p>
            <a:pPr indent="271463" algn="just">
              <a:defRPr/>
            </a:pPr>
            <a:endParaRPr lang="uk-UA" b="1" dirty="0">
              <a:solidFill>
                <a:srgbClr val="7030A0"/>
              </a:solidFill>
            </a:endParaRPr>
          </a:p>
          <a:p>
            <a:pPr indent="271463" algn="just">
              <a:defRPr/>
            </a:pPr>
            <a:endParaRPr lang="uk-UA" b="1" dirty="0">
              <a:solidFill>
                <a:srgbClr val="7030A0"/>
              </a:solidFill>
            </a:endParaRPr>
          </a:p>
          <a:p>
            <a:pPr indent="271463" algn="just">
              <a:defRPr/>
            </a:pPr>
            <a:endParaRPr lang="uk-UA" b="1" dirty="0">
              <a:solidFill>
                <a:srgbClr val="7030A0"/>
              </a:solidFill>
            </a:endParaRPr>
          </a:p>
          <a:p>
            <a:pPr indent="271463" algn="just">
              <a:defRPr/>
            </a:pPr>
            <a:endParaRPr lang="uk-UA" b="1" dirty="0">
              <a:solidFill>
                <a:srgbClr val="7030A0"/>
              </a:solidFill>
            </a:endParaRPr>
          </a:p>
          <a:p>
            <a:pPr indent="271463" algn="just">
              <a:defRPr/>
            </a:pPr>
            <a:r>
              <a:rPr lang="uk-UA" sz="2400" b="1" dirty="0">
                <a:solidFill>
                  <a:srgbClr val="002060"/>
                </a:solidFill>
              </a:rPr>
              <a:t>Основною складовою системи Міністерства внутрішніх справ є Національна поліція України (далі – поліція). </a:t>
            </a:r>
          </a:p>
          <a:p>
            <a:pPr indent="271463" algn="just">
              <a:defRPr/>
            </a:pPr>
            <a:endParaRPr lang="uk-UA" b="1" i="1" dirty="0">
              <a:solidFill>
                <a:schemeClr val="accent5">
                  <a:lumMod val="75000"/>
                </a:schemeClr>
              </a:solidFill>
            </a:endParaRPr>
          </a:p>
          <a:p>
            <a:pPr indent="271463" algn="just">
              <a:defRPr/>
            </a:pPr>
            <a:r>
              <a:rPr lang="uk-UA" sz="2400" b="1" i="1" dirty="0">
                <a:solidFill>
                  <a:srgbClr val="7030A0"/>
                </a:solidFill>
              </a:rPr>
              <a:t>Національна поліція України</a:t>
            </a:r>
            <a:r>
              <a:rPr lang="uk-UA" sz="2400" b="1" dirty="0">
                <a:solidFill>
                  <a:srgbClr val="7030A0"/>
                </a:solidFill>
              </a:rPr>
              <a:t> </a:t>
            </a:r>
            <a:r>
              <a:rPr lang="uk-UA" b="1" dirty="0">
                <a:solidFill>
                  <a:srgbClr val="7030A0"/>
                </a:solidFill>
              </a:rPr>
              <a:t>– </a:t>
            </a:r>
            <a:r>
              <a:rPr lang="uk-UA" sz="2400" b="1" i="1" dirty="0">
                <a:solidFill>
                  <a:srgbClr val="0070C0"/>
                </a:solidFill>
              </a:rPr>
              <a:t>це центральний орган виконавчої влади, який служить суспільству шляхом забезпечення охорони прав і свобод людини, протидії злочинно</a:t>
            </a:r>
            <a:r>
              <a:rPr lang="uk-UA" sz="2400" b="1" dirty="0">
                <a:solidFill>
                  <a:srgbClr val="0070C0"/>
                </a:solidFill>
              </a:rPr>
              <a:t>сті, підтримання публічної безпеки і </a:t>
            </a:r>
            <a:r>
              <a:rPr lang="uk-UA" sz="2400" b="1" dirty="0" smtClean="0">
                <a:solidFill>
                  <a:srgbClr val="0070C0"/>
                </a:solidFill>
              </a:rPr>
              <a:t>порядку.</a:t>
            </a:r>
            <a:endParaRPr lang="ru-RU" sz="2400" b="1" dirty="0">
              <a:solidFill>
                <a:srgbClr val="0070C0"/>
              </a:solidFill>
            </a:endParaRPr>
          </a:p>
        </p:txBody>
      </p:sp>
      <p:pic>
        <p:nvPicPr>
          <p:cNvPr id="26627"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438150"/>
            <a:ext cx="1211262"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513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8" y="438150"/>
            <a:ext cx="1211262"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250825" y="549275"/>
            <a:ext cx="8713788" cy="5078413"/>
          </a:xfrm>
          <a:prstGeom prst="rect">
            <a:avLst/>
          </a:prstGeom>
        </p:spPr>
        <p:txBody>
          <a:bodyPr>
            <a:spAutoFit/>
          </a:bodyPr>
          <a:lstStyle/>
          <a:p>
            <a:pPr>
              <a:defRPr/>
            </a:pPr>
            <a:endParaRPr lang="ru-RU" b="1" i="1" dirty="0"/>
          </a:p>
          <a:p>
            <a:pPr>
              <a:defRPr/>
            </a:pPr>
            <a:endParaRPr lang="ru-RU" b="1" i="1" dirty="0"/>
          </a:p>
          <a:p>
            <a:pPr marL="1257300">
              <a:defRPr/>
            </a:pPr>
            <a:r>
              <a:rPr lang="ru-RU" sz="2400" b="1" i="1" dirty="0">
                <a:solidFill>
                  <a:srgbClr val="7030A0"/>
                </a:solidFill>
              </a:rPr>
              <a:t>Завданнями поліції </a:t>
            </a:r>
            <a:r>
              <a:rPr lang="uk-UA" sz="2400" dirty="0">
                <a:solidFill>
                  <a:srgbClr val="7030A0"/>
                </a:solidFill>
              </a:rPr>
              <a:t>відповідно до ст. 2 Закону України «Про Національну поліцію»</a:t>
            </a:r>
            <a:r>
              <a:rPr lang="uk-UA" sz="2400" b="1" i="1" dirty="0">
                <a:solidFill>
                  <a:srgbClr val="7030A0"/>
                </a:solidFill>
              </a:rPr>
              <a:t> </a:t>
            </a:r>
            <a:r>
              <a:rPr lang="ru-RU" sz="2400" b="1" i="1" dirty="0">
                <a:solidFill>
                  <a:srgbClr val="7030A0"/>
                </a:solidFill>
              </a:rPr>
              <a:t>є надання поліцейських послуг у сферах:</a:t>
            </a:r>
          </a:p>
          <a:p>
            <a:pPr marL="1257300">
              <a:defRPr/>
            </a:pPr>
            <a:endParaRPr lang="ru-RU" sz="2400" dirty="0">
              <a:solidFill>
                <a:srgbClr val="7030A0"/>
              </a:solidFill>
            </a:endParaRPr>
          </a:p>
          <a:p>
            <a:pPr indent="357188" algn="just">
              <a:defRPr/>
            </a:pPr>
            <a:r>
              <a:rPr lang="ru-RU" sz="2400" b="1" dirty="0">
                <a:solidFill>
                  <a:srgbClr val="7030A0"/>
                </a:solidFill>
              </a:rPr>
              <a:t>1) </a:t>
            </a:r>
            <a:r>
              <a:rPr lang="ru-RU" sz="2400" dirty="0">
                <a:solidFill>
                  <a:srgbClr val="0070C0"/>
                </a:solidFill>
              </a:rPr>
              <a:t>забезпечення публічної безпеки і порядку;</a:t>
            </a:r>
          </a:p>
          <a:p>
            <a:pPr indent="357188" algn="just">
              <a:defRPr/>
            </a:pPr>
            <a:r>
              <a:rPr lang="ru-RU" sz="2400" b="1" dirty="0">
                <a:solidFill>
                  <a:srgbClr val="7030A0"/>
                </a:solidFill>
              </a:rPr>
              <a:t>2) </a:t>
            </a:r>
            <a:r>
              <a:rPr lang="ru-RU" sz="2400" dirty="0">
                <a:solidFill>
                  <a:srgbClr val="0070C0"/>
                </a:solidFill>
              </a:rPr>
              <a:t>охорони прав і свобод людини, а також інтересів суспільства і держави;</a:t>
            </a:r>
          </a:p>
          <a:p>
            <a:pPr indent="357188" algn="just">
              <a:defRPr/>
            </a:pPr>
            <a:r>
              <a:rPr lang="ru-RU" sz="2400" b="1" dirty="0">
                <a:solidFill>
                  <a:srgbClr val="7030A0"/>
                </a:solidFill>
              </a:rPr>
              <a:t>3) </a:t>
            </a:r>
            <a:r>
              <a:rPr lang="ru-RU" sz="2400" dirty="0">
                <a:solidFill>
                  <a:srgbClr val="0070C0"/>
                </a:solidFill>
              </a:rPr>
              <a:t>протидії злочинності;</a:t>
            </a:r>
          </a:p>
          <a:p>
            <a:pPr indent="357188" algn="just">
              <a:defRPr/>
            </a:pPr>
            <a:r>
              <a:rPr lang="ru-RU" sz="2400" b="1" dirty="0">
                <a:solidFill>
                  <a:srgbClr val="7030A0"/>
                </a:solidFill>
              </a:rPr>
              <a:t>4) </a:t>
            </a:r>
            <a:r>
              <a:rPr lang="ru-RU" sz="2400" dirty="0">
                <a:solidFill>
                  <a:srgbClr val="0070C0"/>
                </a:solidFill>
              </a:rPr>
              <a:t>надання в межах, визначених законом, послуг з допомоги особам, які з особистих, економічних, соціальних причин або внаслідок надзвичайних ситуацій потребують такої допомоги.</a:t>
            </a:r>
          </a:p>
        </p:txBody>
      </p:sp>
    </p:spTree>
    <p:extLst>
      <p:ext uri="{BB962C8B-B14F-4D97-AF65-F5344CB8AC3E}">
        <p14:creationId xmlns:p14="http://schemas.microsoft.com/office/powerpoint/2010/main" val="1243861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1340768"/>
            <a:ext cx="8352928" cy="3231654"/>
          </a:xfrm>
          <a:prstGeom prst="rect">
            <a:avLst/>
          </a:prstGeom>
        </p:spPr>
        <p:txBody>
          <a:bodyPr wrap="square">
            <a:spAutoFit/>
          </a:bodyPr>
          <a:lstStyle/>
          <a:p>
            <a:pPr algn="ctr"/>
            <a:r>
              <a:rPr lang="uk-UA" sz="3200" b="1" dirty="0">
                <a:solidFill>
                  <a:srgbClr val="FF0000"/>
                </a:solidFill>
              </a:rPr>
              <a:t>Питання 1</a:t>
            </a:r>
            <a:r>
              <a:rPr lang="uk-UA" sz="3200" b="1" dirty="0" smtClean="0">
                <a:solidFill>
                  <a:srgbClr val="FF0000"/>
                </a:solidFill>
              </a:rPr>
              <a:t>. </a:t>
            </a:r>
          </a:p>
          <a:p>
            <a:pPr algn="ctr"/>
            <a:endParaRPr lang="uk-UA" sz="3200" b="1" dirty="0" smtClean="0">
              <a:solidFill>
                <a:srgbClr val="FF0000"/>
              </a:solidFill>
            </a:endParaRPr>
          </a:p>
          <a:p>
            <a:pPr algn="ctr"/>
            <a:endParaRPr lang="uk-UA" sz="3200" b="1" dirty="0">
              <a:solidFill>
                <a:srgbClr val="FF0000"/>
              </a:solidFill>
            </a:endParaRPr>
          </a:p>
          <a:p>
            <a:pPr algn="ctr"/>
            <a:r>
              <a:rPr lang="ru-RU" sz="3600" b="1" dirty="0">
                <a:solidFill>
                  <a:srgbClr val="7030A0"/>
                </a:solidFill>
              </a:rPr>
              <a:t> </a:t>
            </a:r>
            <a:r>
              <a:rPr lang="uk-UA" sz="3600" b="1" dirty="0">
                <a:solidFill>
                  <a:srgbClr val="7030A0"/>
                </a:solidFill>
              </a:rPr>
              <a:t> </a:t>
            </a:r>
            <a:r>
              <a:rPr lang="uk-UA" sz="3600" b="1" dirty="0" smtClean="0">
                <a:solidFill>
                  <a:srgbClr val="7030A0"/>
                </a:solidFill>
              </a:rPr>
              <a:t> </a:t>
            </a:r>
            <a:r>
              <a:rPr lang="uk-UA" sz="3600" b="1" dirty="0">
                <a:solidFill>
                  <a:srgbClr val="7030A0"/>
                </a:solidFill>
              </a:rPr>
              <a:t>Предмет і система навчальної дисципліни «Судові та правоохоронні органи України</a:t>
            </a:r>
            <a:r>
              <a:rPr lang="uk-UA" sz="3600" b="1" dirty="0" smtClean="0">
                <a:solidFill>
                  <a:srgbClr val="7030A0"/>
                </a:solidFill>
              </a:rPr>
              <a:t>»</a:t>
            </a:r>
            <a:endParaRPr lang="ru-RU" sz="3600" dirty="0">
              <a:solidFill>
                <a:srgbClr val="7030A0"/>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rcRect t="6133" b="6133"/>
          <a:stretch>
            <a:fillRect/>
          </a:stretch>
        </p:blipFill>
        <p:spPr>
          <a:xfrm>
            <a:off x="539552" y="323180"/>
            <a:ext cx="2487612" cy="2035175"/>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352004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179388" y="115888"/>
            <a:ext cx="8785225" cy="6553200"/>
          </a:xfrm>
        </p:spPr>
        <p:txBody>
          <a:bodyPr rtlCol="0">
            <a:normAutofit lnSpcReduction="10000"/>
          </a:bodyPr>
          <a:lstStyle/>
          <a:p>
            <a:pPr>
              <a:defRPr/>
            </a:pPr>
            <a:endParaRPr lang="ru-RU" sz="2000" dirty="0" smtClean="0"/>
          </a:p>
          <a:p>
            <a:pPr marL="0" indent="357188">
              <a:defRPr/>
            </a:pPr>
            <a:r>
              <a:rPr lang="ru-RU" sz="2800" b="1" dirty="0" smtClean="0">
                <a:solidFill>
                  <a:srgbClr val="7030A0"/>
                </a:solidFill>
              </a:rPr>
              <a:t> У своїй </a:t>
            </a:r>
            <a:r>
              <a:rPr lang="ru-RU" sz="2800" b="1" dirty="0">
                <a:solidFill>
                  <a:srgbClr val="7030A0"/>
                </a:solidFill>
              </a:rPr>
              <a:t>діяльності поліція керується </a:t>
            </a:r>
            <a:r>
              <a:rPr lang="ru-RU" sz="2800" b="1" dirty="0" smtClean="0">
                <a:solidFill>
                  <a:srgbClr val="7030A0"/>
                </a:solidFill>
              </a:rPr>
              <a:t> </a:t>
            </a:r>
          </a:p>
          <a:p>
            <a:pPr marL="0" indent="357188">
              <a:defRPr/>
            </a:pPr>
            <a:r>
              <a:rPr lang="ru-RU" b="1" dirty="0" smtClean="0">
                <a:solidFill>
                  <a:srgbClr val="0070C0"/>
                </a:solidFill>
              </a:rPr>
              <a:t>Конституцією України,</a:t>
            </a:r>
          </a:p>
          <a:p>
            <a:pPr marL="0" indent="357188">
              <a:defRPr/>
            </a:pPr>
            <a:r>
              <a:rPr lang="ru-RU" b="1" dirty="0" smtClean="0">
                <a:solidFill>
                  <a:srgbClr val="0070C0"/>
                </a:solidFill>
              </a:rPr>
              <a:t> </a:t>
            </a:r>
            <a:r>
              <a:rPr lang="ru-RU" b="1" dirty="0">
                <a:solidFill>
                  <a:srgbClr val="0070C0"/>
                </a:solidFill>
              </a:rPr>
              <a:t>міжнародними договорами України, згода на обов’язковість яких надана Верховною Радою України</a:t>
            </a:r>
            <a:r>
              <a:rPr lang="ru-RU" b="1" dirty="0" smtClean="0">
                <a:solidFill>
                  <a:srgbClr val="0070C0"/>
                </a:solidFill>
              </a:rPr>
              <a:t>,</a:t>
            </a:r>
          </a:p>
          <a:p>
            <a:pPr marL="0" indent="357188">
              <a:defRPr/>
            </a:pPr>
            <a:r>
              <a:rPr lang="ru-RU" b="1" dirty="0" smtClean="0">
                <a:solidFill>
                  <a:srgbClr val="0070C0"/>
                </a:solidFill>
              </a:rPr>
              <a:t> Законом України «Про Національну поліцію» </a:t>
            </a:r>
            <a:r>
              <a:rPr lang="ru-RU" b="1" dirty="0">
                <a:solidFill>
                  <a:srgbClr val="0070C0"/>
                </a:solidFill>
              </a:rPr>
              <a:t>та іншими законами України</a:t>
            </a:r>
            <a:r>
              <a:rPr lang="ru-RU" b="1" dirty="0" smtClean="0">
                <a:solidFill>
                  <a:srgbClr val="0070C0"/>
                </a:solidFill>
              </a:rPr>
              <a:t>,</a:t>
            </a:r>
          </a:p>
          <a:p>
            <a:pPr marL="0" indent="357188">
              <a:defRPr/>
            </a:pPr>
            <a:r>
              <a:rPr lang="ru-RU" b="1" dirty="0" smtClean="0">
                <a:solidFill>
                  <a:srgbClr val="0070C0"/>
                </a:solidFill>
              </a:rPr>
              <a:t> </a:t>
            </a:r>
            <a:r>
              <a:rPr lang="ru-RU" b="1" dirty="0">
                <a:solidFill>
                  <a:srgbClr val="0070C0"/>
                </a:solidFill>
              </a:rPr>
              <a:t>актами Президента </a:t>
            </a:r>
            <a:r>
              <a:rPr lang="ru-RU" b="1" dirty="0" err="1" smtClean="0">
                <a:solidFill>
                  <a:srgbClr val="0070C0"/>
                </a:solidFill>
              </a:rPr>
              <a:t>України</a:t>
            </a:r>
            <a:r>
              <a:rPr lang="ru-RU" b="1" dirty="0" smtClean="0">
                <a:solidFill>
                  <a:srgbClr val="0070C0"/>
                </a:solidFill>
              </a:rPr>
              <a:t>,  </a:t>
            </a:r>
          </a:p>
          <a:p>
            <a:pPr marL="0" indent="357188">
              <a:defRPr/>
            </a:pPr>
            <a:r>
              <a:rPr lang="ru-RU" b="1" dirty="0" smtClean="0">
                <a:solidFill>
                  <a:srgbClr val="0070C0"/>
                </a:solidFill>
              </a:rPr>
              <a:t>постановами </a:t>
            </a:r>
            <a:r>
              <a:rPr lang="ru-RU" b="1" dirty="0">
                <a:solidFill>
                  <a:srgbClr val="0070C0"/>
                </a:solidFill>
              </a:rPr>
              <a:t>Верховної Ради України, прийнятими відповідно до Конституції та законів України, </a:t>
            </a:r>
            <a:endParaRPr lang="ru-RU" b="1" dirty="0" smtClean="0">
              <a:solidFill>
                <a:srgbClr val="0070C0"/>
              </a:solidFill>
            </a:endParaRPr>
          </a:p>
          <a:p>
            <a:pPr marL="0" indent="357188">
              <a:defRPr/>
            </a:pPr>
            <a:r>
              <a:rPr lang="ru-RU" b="1" dirty="0" smtClean="0">
                <a:solidFill>
                  <a:srgbClr val="0070C0"/>
                </a:solidFill>
              </a:rPr>
              <a:t>актами </a:t>
            </a:r>
            <a:r>
              <a:rPr lang="ru-RU" b="1" dirty="0">
                <a:solidFill>
                  <a:srgbClr val="0070C0"/>
                </a:solidFill>
              </a:rPr>
              <a:t>Кабінету Міністрів України, </a:t>
            </a:r>
            <a:endParaRPr lang="ru-RU" b="1" dirty="0" smtClean="0">
              <a:solidFill>
                <a:srgbClr val="0070C0"/>
              </a:solidFill>
            </a:endParaRPr>
          </a:p>
          <a:p>
            <a:pPr marL="0" indent="357188">
              <a:defRPr/>
            </a:pPr>
            <a:r>
              <a:rPr lang="ru-RU" b="1" dirty="0" smtClean="0">
                <a:solidFill>
                  <a:srgbClr val="0070C0"/>
                </a:solidFill>
              </a:rPr>
              <a:t>а </a:t>
            </a:r>
            <a:r>
              <a:rPr lang="ru-RU" b="1" dirty="0">
                <a:solidFill>
                  <a:srgbClr val="0070C0"/>
                </a:solidFill>
              </a:rPr>
              <a:t>також виданими відповідно до них актами Міністерства внутрішніх справ України</a:t>
            </a:r>
            <a:r>
              <a:rPr lang="ru-RU" b="1" dirty="0" smtClean="0">
                <a:solidFill>
                  <a:srgbClr val="0070C0"/>
                </a:solidFill>
              </a:rPr>
              <a:t>,</a:t>
            </a:r>
          </a:p>
          <a:p>
            <a:pPr marL="0" indent="357188">
              <a:defRPr/>
            </a:pPr>
            <a:r>
              <a:rPr lang="ru-RU" b="1" dirty="0" smtClean="0">
                <a:solidFill>
                  <a:srgbClr val="0070C0"/>
                </a:solidFill>
              </a:rPr>
              <a:t> </a:t>
            </a:r>
            <a:r>
              <a:rPr lang="ru-RU" b="1" dirty="0">
                <a:solidFill>
                  <a:srgbClr val="0070C0"/>
                </a:solidFill>
              </a:rPr>
              <a:t>іншими нормативно-правовими актами</a:t>
            </a:r>
            <a:r>
              <a:rPr lang="ru-RU" b="1" dirty="0">
                <a:solidFill>
                  <a:srgbClr val="7030A0"/>
                </a:solidFill>
              </a:rPr>
              <a:t>.</a:t>
            </a:r>
          </a:p>
        </p:txBody>
      </p:sp>
      <p:pic>
        <p:nvPicPr>
          <p:cNvPr id="2867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1156" y="439874"/>
            <a:ext cx="906463" cy="1080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a:blip r:embed="rId3"/>
          <a:srcRect l="24647" r="24647"/>
          <a:stretch>
            <a:fillRect/>
          </a:stretch>
        </p:blipFill>
        <p:spPr>
          <a:xfrm>
            <a:off x="7364265" y="5751180"/>
            <a:ext cx="1523354" cy="895084"/>
          </a:xfrm>
          <a:prstGeom prst="rect">
            <a:avLst/>
          </a:prstGeom>
          <a:ln>
            <a:solidFill>
              <a:schemeClr val="accent6">
                <a:lumMod val="40000"/>
                <a:lumOff val="60000"/>
              </a:schemeClr>
            </a:solidFill>
          </a:ln>
        </p:spPr>
      </p:pic>
      <p:pic>
        <p:nvPicPr>
          <p:cNvPr id="2867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87525">
            <a:off x="7644135" y="3009148"/>
            <a:ext cx="963613" cy="1155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8496029"/>
      </p:ext>
    </p:extLst>
  </p:cSld>
  <p:clrMapOvr>
    <a:masterClrMapping/>
  </p:clrMapOvr>
  <p:transition>
    <p:push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Прямоугольник 3"/>
          <p:cNvSpPr>
            <a:spLocks noChangeArrowheads="1"/>
          </p:cNvSpPr>
          <p:nvPr/>
        </p:nvSpPr>
        <p:spPr bwMode="auto">
          <a:xfrm>
            <a:off x="250825" y="438150"/>
            <a:ext cx="8569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2913"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uk-UA" altLang="ru-RU">
                <a:latin typeface="Times New Roman" panose="02020603050405020304" pitchFamily="18" charset="0"/>
              </a:rPr>
              <a:t/>
            </a:r>
            <a:br>
              <a:rPr lang="uk-UA" altLang="ru-RU">
                <a:latin typeface="Times New Roman" panose="02020603050405020304" pitchFamily="18" charset="0"/>
              </a:rPr>
            </a:br>
            <a:endParaRPr lang="ru-RU" altLang="ru-RU"/>
          </a:p>
        </p:txBody>
      </p:sp>
      <p:sp>
        <p:nvSpPr>
          <p:cNvPr id="3" name="Прямоугольник 2"/>
          <p:cNvSpPr/>
          <p:nvPr/>
        </p:nvSpPr>
        <p:spPr>
          <a:xfrm>
            <a:off x="2103438" y="1173163"/>
            <a:ext cx="6445250" cy="5715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uk-UA" sz="2800" b="1" i="1" dirty="0">
                <a:solidFill>
                  <a:srgbClr val="7030A0"/>
                </a:solidFill>
              </a:rPr>
              <a:t>верховенство права </a:t>
            </a:r>
            <a:endParaRPr lang="ru-RU" sz="2800" b="1" dirty="0">
              <a:solidFill>
                <a:srgbClr val="7030A0"/>
              </a:solidFill>
            </a:endParaRPr>
          </a:p>
        </p:txBody>
      </p:sp>
      <p:sp>
        <p:nvSpPr>
          <p:cNvPr id="5" name="Прямоугольник 4"/>
          <p:cNvSpPr/>
          <p:nvPr/>
        </p:nvSpPr>
        <p:spPr>
          <a:xfrm>
            <a:off x="2109788" y="1916113"/>
            <a:ext cx="6408737" cy="5762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uk-UA" sz="2800" b="1" i="1" dirty="0">
                <a:solidFill>
                  <a:srgbClr val="7030A0"/>
                </a:solidFill>
              </a:rPr>
              <a:t>дотримання прав і свобод людини</a:t>
            </a:r>
            <a:r>
              <a:rPr lang="ru-RU" sz="2800" b="1" dirty="0">
                <a:solidFill>
                  <a:srgbClr val="7030A0"/>
                </a:solidFill>
              </a:rPr>
              <a:t>  </a:t>
            </a:r>
          </a:p>
        </p:txBody>
      </p:sp>
      <p:sp>
        <p:nvSpPr>
          <p:cNvPr id="6" name="Прямоугольник 5"/>
          <p:cNvSpPr/>
          <p:nvPr/>
        </p:nvSpPr>
        <p:spPr>
          <a:xfrm>
            <a:off x="2120900" y="2646363"/>
            <a:ext cx="6396038" cy="579437"/>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uk-UA" sz="2800" b="1" i="1" dirty="0">
                <a:solidFill>
                  <a:srgbClr val="7030A0"/>
                </a:solidFill>
              </a:rPr>
              <a:t>законності </a:t>
            </a:r>
            <a:endParaRPr lang="ru-RU" sz="2800" b="1" dirty="0">
              <a:solidFill>
                <a:srgbClr val="7030A0"/>
              </a:solidFill>
            </a:endParaRPr>
          </a:p>
        </p:txBody>
      </p:sp>
      <p:sp>
        <p:nvSpPr>
          <p:cNvPr id="9" name="Прямоугольник 8"/>
          <p:cNvSpPr/>
          <p:nvPr/>
        </p:nvSpPr>
        <p:spPr>
          <a:xfrm>
            <a:off x="2078038" y="3425825"/>
            <a:ext cx="6481762" cy="569913"/>
          </a:xfrm>
          <a:prstGeom prst="rect">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r>
              <a:rPr lang="uk-UA" sz="2800" b="1" i="1" dirty="0">
                <a:solidFill>
                  <a:srgbClr val="7030A0"/>
                </a:solidFill>
              </a:rPr>
              <a:t>відкритості та прозорості</a:t>
            </a:r>
            <a:endParaRPr lang="uk-UA" sz="2800" b="1" dirty="0">
              <a:solidFill>
                <a:srgbClr val="7030A0"/>
              </a:solidFill>
            </a:endParaRPr>
          </a:p>
        </p:txBody>
      </p:sp>
      <p:sp>
        <p:nvSpPr>
          <p:cNvPr id="13" name="Прямоугольник 12"/>
          <p:cNvSpPr/>
          <p:nvPr/>
        </p:nvSpPr>
        <p:spPr>
          <a:xfrm>
            <a:off x="395288" y="217488"/>
            <a:ext cx="8123237" cy="858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indent="442913" algn="ctr">
              <a:defRPr/>
            </a:pPr>
            <a:endParaRPr lang="uk-UA" sz="3000" b="1" i="1" dirty="0" smtClean="0">
              <a:solidFill>
                <a:srgbClr val="FFC000"/>
              </a:solidFill>
            </a:endParaRPr>
          </a:p>
          <a:p>
            <a:pPr indent="442913" algn="ctr">
              <a:defRPr/>
            </a:pPr>
            <a:r>
              <a:rPr lang="uk-UA" sz="3000" b="1" i="1" dirty="0" smtClean="0">
                <a:solidFill>
                  <a:srgbClr val="FFC000"/>
                </a:solidFill>
              </a:rPr>
              <a:t>Діяльність </a:t>
            </a:r>
            <a:r>
              <a:rPr lang="uk-UA" sz="3000" b="1" i="1" dirty="0">
                <a:solidFill>
                  <a:srgbClr val="FFC000"/>
                </a:solidFill>
              </a:rPr>
              <a:t>поліції будується на принципах:</a:t>
            </a:r>
            <a:endParaRPr lang="ru-RU" sz="3000" dirty="0">
              <a:solidFill>
                <a:srgbClr val="FFC000"/>
              </a:solidFill>
            </a:endParaRPr>
          </a:p>
          <a:p>
            <a:pPr indent="442913" algn="just">
              <a:defRPr/>
            </a:pPr>
            <a:endParaRPr lang="uk-UA" sz="2800" b="1" i="1" dirty="0">
              <a:solidFill>
                <a:srgbClr val="C00000"/>
              </a:solidFill>
            </a:endParaRPr>
          </a:p>
        </p:txBody>
      </p:sp>
      <p:sp>
        <p:nvSpPr>
          <p:cNvPr id="11270" name="Стрелка вправо 11269"/>
          <p:cNvSpPr/>
          <p:nvPr/>
        </p:nvSpPr>
        <p:spPr>
          <a:xfrm>
            <a:off x="3203575" y="1412875"/>
            <a:ext cx="46038"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cxnSp>
        <p:nvCxnSpPr>
          <p:cNvPr id="27" name="Прямая со стрелкой 26"/>
          <p:cNvCxnSpPr/>
          <p:nvPr/>
        </p:nvCxnSpPr>
        <p:spPr>
          <a:xfrm flipV="1">
            <a:off x="1160463" y="1482725"/>
            <a:ext cx="819150" cy="222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8" name="Рисунок 37"/>
          <p:cNvPicPr>
            <a:picLocks noChangeAspect="1"/>
          </p:cNvPicPr>
          <p:nvPr/>
        </p:nvPicPr>
        <p:blipFill>
          <a:blip r:embed="rId2"/>
          <a:srcRect l="24647" r="24647"/>
          <a:stretch>
            <a:fillRect/>
          </a:stretch>
        </p:blipFill>
        <p:spPr>
          <a:xfrm>
            <a:off x="250825" y="2935288"/>
            <a:ext cx="1323975" cy="779462"/>
          </a:xfrm>
          <a:prstGeom prst="rect">
            <a:avLst/>
          </a:prstGeom>
          <a:ln>
            <a:solidFill>
              <a:schemeClr val="accent6">
                <a:lumMod val="40000"/>
                <a:lumOff val="60000"/>
              </a:schemeClr>
            </a:solidFill>
          </a:ln>
        </p:spPr>
      </p:pic>
      <p:sp>
        <p:nvSpPr>
          <p:cNvPr id="17" name="Прямоугольник 16"/>
          <p:cNvSpPr/>
          <p:nvPr/>
        </p:nvSpPr>
        <p:spPr>
          <a:xfrm>
            <a:off x="2120900" y="5876925"/>
            <a:ext cx="6492875" cy="706438"/>
          </a:xfrm>
          <a:prstGeom prst="rect">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r>
              <a:rPr lang="uk-UA" sz="2800" b="1" i="1" dirty="0">
                <a:solidFill>
                  <a:srgbClr val="7030A0"/>
                </a:solidFill>
              </a:rPr>
              <a:t>безперервності</a:t>
            </a:r>
            <a:endParaRPr lang="uk-UA" sz="2800" b="1" dirty="0">
              <a:solidFill>
                <a:srgbClr val="7030A0"/>
              </a:solidFill>
            </a:endParaRPr>
          </a:p>
        </p:txBody>
      </p:sp>
      <p:sp>
        <p:nvSpPr>
          <p:cNvPr id="19" name="Прямоугольник 18"/>
          <p:cNvSpPr/>
          <p:nvPr/>
        </p:nvSpPr>
        <p:spPr>
          <a:xfrm>
            <a:off x="2103438" y="4948238"/>
            <a:ext cx="6488112" cy="8572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uk-UA" sz="2800" b="1" i="1" dirty="0">
                <a:solidFill>
                  <a:srgbClr val="7030A0"/>
                </a:solidFill>
              </a:rPr>
              <a:t>взаємодії з населенням на засадах партнерства</a:t>
            </a:r>
            <a:endParaRPr lang="ru-RU" sz="2800" b="1" dirty="0">
              <a:solidFill>
                <a:srgbClr val="7030A0"/>
              </a:solidFill>
            </a:endParaRPr>
          </a:p>
        </p:txBody>
      </p:sp>
      <p:sp>
        <p:nvSpPr>
          <p:cNvPr id="21" name="Прямоугольник 20"/>
          <p:cNvSpPr/>
          <p:nvPr/>
        </p:nvSpPr>
        <p:spPr>
          <a:xfrm>
            <a:off x="2120900" y="4165600"/>
            <a:ext cx="6438900" cy="646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800" b="1" i="1" dirty="0">
                <a:solidFill>
                  <a:srgbClr val="7030A0"/>
                </a:solidFill>
              </a:rPr>
              <a:t>політичної нейтральності</a:t>
            </a:r>
            <a:endParaRPr lang="ru-RU" sz="2800" b="1" dirty="0"/>
          </a:p>
        </p:txBody>
      </p:sp>
      <p:cxnSp>
        <p:nvCxnSpPr>
          <p:cNvPr id="28" name="Прямая со стрелкой 27"/>
          <p:cNvCxnSpPr/>
          <p:nvPr/>
        </p:nvCxnSpPr>
        <p:spPr>
          <a:xfrm>
            <a:off x="1258888" y="1460500"/>
            <a:ext cx="7207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Стрелка вправо 28"/>
          <p:cNvSpPr/>
          <p:nvPr/>
        </p:nvSpPr>
        <p:spPr>
          <a:xfrm>
            <a:off x="1258888" y="1460500"/>
            <a:ext cx="808037" cy="44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30" name="Стрелка вправо 29"/>
          <p:cNvSpPr/>
          <p:nvPr/>
        </p:nvSpPr>
        <p:spPr>
          <a:xfrm>
            <a:off x="1187450" y="2205038"/>
            <a:ext cx="879475"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31" name="Стрелка вправо 30"/>
          <p:cNvSpPr/>
          <p:nvPr/>
        </p:nvSpPr>
        <p:spPr>
          <a:xfrm>
            <a:off x="1187450" y="2935288"/>
            <a:ext cx="915988"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36" name="Стрелка вправо 35"/>
          <p:cNvSpPr/>
          <p:nvPr/>
        </p:nvSpPr>
        <p:spPr>
          <a:xfrm>
            <a:off x="1160463" y="4581525"/>
            <a:ext cx="942975"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37" name="Стрелка вправо 36"/>
          <p:cNvSpPr/>
          <p:nvPr/>
        </p:nvSpPr>
        <p:spPr>
          <a:xfrm>
            <a:off x="1187450" y="3709988"/>
            <a:ext cx="879475"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39" name="Стрелка вправо 38"/>
          <p:cNvSpPr/>
          <p:nvPr/>
        </p:nvSpPr>
        <p:spPr>
          <a:xfrm>
            <a:off x="1160463" y="5376863"/>
            <a:ext cx="906462" cy="44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40" name="Стрелка вправо 39"/>
          <p:cNvSpPr/>
          <p:nvPr/>
        </p:nvSpPr>
        <p:spPr>
          <a:xfrm>
            <a:off x="1187450" y="6230938"/>
            <a:ext cx="879475"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cxnSp>
        <p:nvCxnSpPr>
          <p:cNvPr id="43" name="Прямая со стрелкой 42"/>
          <p:cNvCxnSpPr>
            <a:endCxn id="40" idx="1"/>
          </p:cNvCxnSpPr>
          <p:nvPr/>
        </p:nvCxnSpPr>
        <p:spPr>
          <a:xfrm>
            <a:off x="1160463" y="1076325"/>
            <a:ext cx="26987" cy="51768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96515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0825" y="692150"/>
            <a:ext cx="8424863" cy="4340225"/>
          </a:xfrm>
          <a:prstGeom prst="rect">
            <a:avLst/>
          </a:prstGeom>
        </p:spPr>
        <p:txBody>
          <a:bodyPr>
            <a:spAutoFit/>
          </a:bodyPr>
          <a:lstStyle/>
          <a:p>
            <a:pPr algn="ctr">
              <a:defRPr/>
            </a:pPr>
            <a:r>
              <a:rPr lang="ru-RU" sz="2800" b="1" i="1" dirty="0">
                <a:solidFill>
                  <a:srgbClr val="7030A0"/>
                </a:solidFill>
              </a:rPr>
              <a:t>У складі поліції функціонують:</a:t>
            </a:r>
            <a:endParaRPr lang="ru-RU" sz="2800" dirty="0">
              <a:solidFill>
                <a:srgbClr val="7030A0"/>
              </a:solidFill>
            </a:endParaRPr>
          </a:p>
          <a:p>
            <a:pPr algn="ctr">
              <a:defRPr/>
            </a:pPr>
            <a:endParaRPr lang="uk-UA" sz="2800" dirty="0"/>
          </a:p>
          <a:p>
            <a:pPr algn="ctr">
              <a:defRPr/>
            </a:pPr>
            <a:endParaRPr lang="ru-RU" sz="2800" dirty="0"/>
          </a:p>
          <a:p>
            <a:pPr indent="271463" algn="just">
              <a:defRPr/>
            </a:pPr>
            <a:r>
              <a:rPr lang="ru-RU" sz="3200" dirty="0">
                <a:solidFill>
                  <a:srgbClr val="002060"/>
                </a:solidFill>
                <a:latin typeface="Arial" pitchFamily="34" charset="0"/>
                <a:cs typeface="Arial" pitchFamily="34" charset="0"/>
              </a:rPr>
              <a:t>1) </a:t>
            </a:r>
            <a:r>
              <a:rPr lang="ru-RU" sz="3200" dirty="0">
                <a:solidFill>
                  <a:srgbClr val="0070C0"/>
                </a:solidFill>
                <a:latin typeface="Arial" pitchFamily="34" charset="0"/>
                <a:cs typeface="Arial" pitchFamily="34" charset="0"/>
              </a:rPr>
              <a:t>кримінальна поліція;</a:t>
            </a:r>
          </a:p>
          <a:p>
            <a:pPr indent="271463" algn="just">
              <a:defRPr/>
            </a:pPr>
            <a:r>
              <a:rPr lang="ru-RU" sz="3200" dirty="0">
                <a:solidFill>
                  <a:srgbClr val="002060"/>
                </a:solidFill>
                <a:latin typeface="Arial" pitchFamily="34" charset="0"/>
                <a:cs typeface="Arial" pitchFamily="34" charset="0"/>
              </a:rPr>
              <a:t>2) </a:t>
            </a:r>
            <a:r>
              <a:rPr lang="ru-RU" sz="3200" dirty="0">
                <a:solidFill>
                  <a:srgbClr val="0070C0"/>
                </a:solidFill>
                <a:latin typeface="Arial" pitchFamily="34" charset="0"/>
                <a:cs typeface="Arial" pitchFamily="34" charset="0"/>
              </a:rPr>
              <a:t>патрульна поліція;</a:t>
            </a:r>
          </a:p>
          <a:p>
            <a:pPr indent="271463" algn="just">
              <a:defRPr/>
            </a:pPr>
            <a:r>
              <a:rPr lang="ru-RU" sz="3200" dirty="0">
                <a:solidFill>
                  <a:srgbClr val="002060"/>
                </a:solidFill>
                <a:latin typeface="Arial" pitchFamily="34" charset="0"/>
                <a:cs typeface="Arial" pitchFamily="34" charset="0"/>
              </a:rPr>
              <a:t>3) </a:t>
            </a:r>
            <a:r>
              <a:rPr lang="ru-RU" sz="3200" dirty="0">
                <a:solidFill>
                  <a:srgbClr val="0070C0"/>
                </a:solidFill>
                <a:latin typeface="Arial" pitchFamily="34" charset="0"/>
                <a:cs typeface="Arial" pitchFamily="34" charset="0"/>
              </a:rPr>
              <a:t>органи досудового розслідування;</a:t>
            </a:r>
          </a:p>
          <a:p>
            <a:pPr indent="271463" algn="just">
              <a:defRPr/>
            </a:pPr>
            <a:r>
              <a:rPr lang="ru-RU" sz="3200" dirty="0">
                <a:solidFill>
                  <a:srgbClr val="002060"/>
                </a:solidFill>
                <a:latin typeface="Arial" pitchFamily="34" charset="0"/>
                <a:cs typeface="Arial" pitchFamily="34" charset="0"/>
              </a:rPr>
              <a:t>4) </a:t>
            </a:r>
            <a:r>
              <a:rPr lang="ru-RU" sz="3200" dirty="0">
                <a:solidFill>
                  <a:srgbClr val="0070C0"/>
                </a:solidFill>
                <a:latin typeface="Arial" pitchFamily="34" charset="0"/>
                <a:cs typeface="Arial" pitchFamily="34" charset="0"/>
              </a:rPr>
              <a:t>поліція охорони;</a:t>
            </a:r>
          </a:p>
          <a:p>
            <a:pPr indent="271463" algn="just">
              <a:defRPr/>
            </a:pPr>
            <a:r>
              <a:rPr lang="ru-RU" sz="3200" dirty="0">
                <a:solidFill>
                  <a:srgbClr val="002060"/>
                </a:solidFill>
                <a:latin typeface="Arial" pitchFamily="34" charset="0"/>
                <a:cs typeface="Arial" pitchFamily="34" charset="0"/>
              </a:rPr>
              <a:t>5) </a:t>
            </a:r>
            <a:r>
              <a:rPr lang="ru-RU" sz="3200" dirty="0">
                <a:solidFill>
                  <a:srgbClr val="0070C0"/>
                </a:solidFill>
                <a:latin typeface="Arial" pitchFamily="34" charset="0"/>
                <a:cs typeface="Arial" pitchFamily="34" charset="0"/>
              </a:rPr>
              <a:t>спеціальна поліція;</a:t>
            </a:r>
          </a:p>
          <a:p>
            <a:pPr indent="271463" algn="just">
              <a:defRPr/>
            </a:pPr>
            <a:r>
              <a:rPr lang="ru-RU" sz="3200" dirty="0">
                <a:solidFill>
                  <a:srgbClr val="002060"/>
                </a:solidFill>
                <a:latin typeface="Arial" pitchFamily="34" charset="0"/>
                <a:cs typeface="Arial" pitchFamily="34" charset="0"/>
              </a:rPr>
              <a:t>6) </a:t>
            </a:r>
            <a:r>
              <a:rPr lang="ru-RU" sz="3200" dirty="0">
                <a:solidFill>
                  <a:srgbClr val="0070C0"/>
                </a:solidFill>
                <a:latin typeface="Arial" pitchFamily="34" charset="0"/>
                <a:cs typeface="Arial" pitchFamily="34" charset="0"/>
              </a:rPr>
              <a:t>поліція особливого </a:t>
            </a:r>
            <a:r>
              <a:rPr lang="ru-RU" sz="3200" dirty="0" err="1" smtClean="0">
                <a:solidFill>
                  <a:srgbClr val="0070C0"/>
                </a:solidFill>
                <a:latin typeface="Arial" pitchFamily="34" charset="0"/>
                <a:cs typeface="Arial" pitchFamily="34" charset="0"/>
              </a:rPr>
              <a:t>призначення</a:t>
            </a:r>
            <a:r>
              <a:rPr lang="ru-RU" sz="3200" dirty="0" smtClean="0">
                <a:solidFill>
                  <a:srgbClr val="0070C0"/>
                </a:solidFill>
                <a:latin typeface="Arial" pitchFamily="34" charset="0"/>
                <a:cs typeface="Arial" pitchFamily="34" charset="0"/>
              </a:rPr>
              <a:t>.</a:t>
            </a:r>
            <a:endParaRPr lang="ru-RU" sz="3200" dirty="0">
              <a:latin typeface="Arial" pitchFamily="34" charset="0"/>
              <a:cs typeface="Arial" pitchFamily="34" charset="0"/>
            </a:endParaRPr>
          </a:p>
        </p:txBody>
      </p:sp>
      <p:pic>
        <p:nvPicPr>
          <p:cNvPr id="30723"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03225"/>
            <a:ext cx="1211262"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37962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Прямоугольник 1"/>
          <p:cNvSpPr>
            <a:spLocks noChangeArrowheads="1"/>
          </p:cNvSpPr>
          <p:nvPr/>
        </p:nvSpPr>
        <p:spPr bwMode="auto">
          <a:xfrm>
            <a:off x="179388" y="192088"/>
            <a:ext cx="8785225"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71463"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uk-UA" altLang="ru-RU" sz="2400" dirty="0">
                <a:solidFill>
                  <a:srgbClr val="7030A0"/>
                </a:solidFill>
              </a:rPr>
              <a:t>Завдання, основні напрями організації роботи, права і обов’язки патрульної служби Міністерства внутрішніх справ України затвердженні наказом МВС України </a:t>
            </a:r>
            <a:r>
              <a:rPr lang="uk-UA" altLang="ru-RU" sz="2400" i="1" dirty="0">
                <a:solidFill>
                  <a:srgbClr val="7030A0"/>
                </a:solidFill>
              </a:rPr>
              <a:t>«Про затвердження Положення про патрульну службу МВС» від 02 липня 2015 року № 796. </a:t>
            </a:r>
          </a:p>
          <a:p>
            <a:pPr algn="just" eaLnBrk="1" hangingPunct="1"/>
            <a:endParaRPr lang="ru-RU" altLang="ru-RU" sz="2400" dirty="0">
              <a:solidFill>
                <a:srgbClr val="7030A0"/>
              </a:solidFill>
            </a:endParaRPr>
          </a:p>
          <a:p>
            <a:pPr algn="just" eaLnBrk="1" hangingPunct="1"/>
            <a:r>
              <a:rPr lang="uk-UA" altLang="ru-RU" sz="2400" dirty="0">
                <a:solidFill>
                  <a:srgbClr val="7030A0"/>
                </a:solidFill>
              </a:rPr>
              <a:t>Організація діяльності органів досудового розслідування Національної поліції врегульована наказом МВС України </a:t>
            </a:r>
            <a:r>
              <a:rPr lang="uk-UA" altLang="ru-RU" sz="2400" i="1" dirty="0">
                <a:solidFill>
                  <a:srgbClr val="7030A0"/>
                </a:solidFill>
              </a:rPr>
              <a:t>«Про організацію діяльності органів досудового розслідування Національної поліції України» від 06 липня 2017 року № 570</a:t>
            </a:r>
          </a:p>
          <a:p>
            <a:pPr algn="just" eaLnBrk="1" hangingPunct="1"/>
            <a:endParaRPr lang="ru-RU" altLang="ru-RU" sz="2400" dirty="0">
              <a:solidFill>
                <a:srgbClr val="7030A0"/>
              </a:solidFill>
            </a:endParaRPr>
          </a:p>
          <a:p>
            <a:pPr algn="just" eaLnBrk="1" hangingPunct="1"/>
            <a:r>
              <a:rPr lang="uk-UA" altLang="ru-RU" sz="2400" dirty="0" smtClean="0">
                <a:solidFill>
                  <a:srgbClr val="7030A0"/>
                </a:solidFill>
              </a:rPr>
              <a:t>У системі поліції можуть утворюватися науково-дослідні установи та установи забезпечення.</a:t>
            </a:r>
          </a:p>
          <a:p>
            <a:pPr algn="just" eaLnBrk="1" hangingPunct="1"/>
            <a:endParaRPr lang="uk-UA" altLang="ru-RU" sz="2400" dirty="0" smtClean="0">
              <a:solidFill>
                <a:srgbClr val="7030A0"/>
              </a:solidFill>
            </a:endParaRPr>
          </a:p>
          <a:p>
            <a:pPr algn="just" eaLnBrk="1" hangingPunct="1"/>
            <a:r>
              <a:rPr lang="uk-UA" altLang="ru-RU" sz="2400" dirty="0" smtClean="0">
                <a:solidFill>
                  <a:srgbClr val="7030A0"/>
                </a:solidFill>
              </a:rPr>
              <a:t>Загальна чисельність поліції, що утримується за рахунок коштів Державного бюджету України, до 1 січня 2018 року не може перевищувати 140 тисяч осіб.</a:t>
            </a:r>
            <a:endParaRPr lang="uk-UA" altLang="ru-RU" sz="2400" dirty="0">
              <a:solidFill>
                <a:srgbClr val="7030A0"/>
              </a:solidFill>
            </a:endParaRPr>
          </a:p>
        </p:txBody>
      </p:sp>
    </p:spTree>
    <p:extLst>
      <p:ext uri="{BB962C8B-B14F-4D97-AF65-F5344CB8AC3E}">
        <p14:creationId xmlns:p14="http://schemas.microsoft.com/office/powerpoint/2010/main" val="3294455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9063" y="115888"/>
            <a:ext cx="8785225" cy="6894512"/>
          </a:xfrm>
          <a:prstGeom prst="rect">
            <a:avLst/>
          </a:prstGeom>
        </p:spPr>
        <p:txBody>
          <a:bodyPr>
            <a:spAutoFit/>
          </a:bodyPr>
          <a:lstStyle/>
          <a:p>
            <a:pPr algn="ctr">
              <a:defRPr/>
            </a:pPr>
            <a:r>
              <a:rPr lang="uk-UA" sz="2400" b="1" u="sng" dirty="0">
                <a:solidFill>
                  <a:srgbClr val="C00000"/>
                </a:solidFill>
              </a:rPr>
              <a:t>Структура апарату Національної поліції України</a:t>
            </a:r>
          </a:p>
          <a:p>
            <a:pPr>
              <a:defRPr/>
            </a:pPr>
            <a:endParaRPr lang="ru-RU" dirty="0"/>
          </a:p>
          <a:p>
            <a:pPr indent="271463">
              <a:defRPr/>
            </a:pPr>
            <a:r>
              <a:rPr lang="uk-UA" sz="2000" dirty="0">
                <a:solidFill>
                  <a:srgbClr val="C00000"/>
                </a:solidFill>
              </a:rPr>
              <a:t>1. </a:t>
            </a:r>
            <a:r>
              <a:rPr lang="uk-UA" sz="2000" dirty="0">
                <a:solidFill>
                  <a:srgbClr val="7030A0"/>
                </a:solidFill>
              </a:rPr>
              <a:t>Керівництво.</a:t>
            </a:r>
            <a:endParaRPr lang="ru-RU" sz="2000" dirty="0">
              <a:solidFill>
                <a:srgbClr val="7030A0"/>
              </a:solidFill>
            </a:endParaRPr>
          </a:p>
          <a:p>
            <a:pPr indent="271463">
              <a:defRPr/>
            </a:pPr>
            <a:r>
              <a:rPr lang="uk-UA" sz="2000" dirty="0">
                <a:solidFill>
                  <a:srgbClr val="C00000"/>
                </a:solidFill>
              </a:rPr>
              <a:t>2. </a:t>
            </a:r>
            <a:r>
              <a:rPr lang="uk-UA" sz="2000" dirty="0">
                <a:solidFill>
                  <a:srgbClr val="7030A0"/>
                </a:solidFill>
              </a:rPr>
              <a:t>Департамент забезпечення діяльності Голови.</a:t>
            </a:r>
            <a:endParaRPr lang="ru-RU" sz="2000" dirty="0">
              <a:solidFill>
                <a:srgbClr val="7030A0"/>
              </a:solidFill>
            </a:endParaRPr>
          </a:p>
          <a:p>
            <a:pPr indent="271463">
              <a:defRPr/>
            </a:pPr>
            <a:r>
              <a:rPr lang="uk-UA" sz="2000" dirty="0">
                <a:solidFill>
                  <a:srgbClr val="C00000"/>
                </a:solidFill>
              </a:rPr>
              <a:t>3. </a:t>
            </a:r>
            <a:r>
              <a:rPr lang="uk-UA" sz="2000" u="sng" dirty="0">
                <a:solidFill>
                  <a:srgbClr val="002060"/>
                </a:solidFill>
                <a:hlinkClick r:id="rId2"/>
              </a:rPr>
              <a:t>Департамент карного розшуку</a:t>
            </a:r>
            <a:r>
              <a:rPr lang="uk-UA" sz="2000" dirty="0">
                <a:solidFill>
                  <a:srgbClr val="002060"/>
                </a:solidFill>
              </a:rPr>
              <a:t> </a:t>
            </a:r>
            <a:r>
              <a:rPr lang="uk-UA" sz="2000" dirty="0">
                <a:solidFill>
                  <a:srgbClr val="7030A0"/>
                </a:solidFill>
              </a:rPr>
              <a:t>(у складі кримінальної поліції).</a:t>
            </a:r>
            <a:endParaRPr lang="ru-RU" sz="2000" dirty="0">
              <a:solidFill>
                <a:srgbClr val="7030A0"/>
              </a:solidFill>
            </a:endParaRPr>
          </a:p>
          <a:p>
            <a:pPr indent="271463">
              <a:defRPr/>
            </a:pPr>
            <a:r>
              <a:rPr lang="uk-UA" sz="2000" dirty="0">
                <a:solidFill>
                  <a:srgbClr val="C00000"/>
                </a:solidFill>
              </a:rPr>
              <a:t>4. </a:t>
            </a:r>
            <a:r>
              <a:rPr lang="uk-UA" sz="2000" dirty="0">
                <a:solidFill>
                  <a:srgbClr val="7030A0"/>
                </a:solidFill>
              </a:rPr>
              <a:t>Департамент кримінальної </a:t>
            </a:r>
            <a:r>
              <a:rPr lang="uk-UA" sz="2000" dirty="0" smtClean="0">
                <a:solidFill>
                  <a:srgbClr val="7030A0"/>
                </a:solidFill>
              </a:rPr>
              <a:t>розвідки (</a:t>
            </a:r>
            <a:r>
              <a:rPr lang="uk-UA" sz="2000" dirty="0">
                <a:solidFill>
                  <a:srgbClr val="7030A0"/>
                </a:solidFill>
              </a:rPr>
              <a:t>у складі кримінальної поліції).</a:t>
            </a:r>
            <a:endParaRPr lang="ru-RU" sz="2000" dirty="0">
              <a:solidFill>
                <a:srgbClr val="7030A0"/>
              </a:solidFill>
            </a:endParaRPr>
          </a:p>
          <a:p>
            <a:pPr indent="271463">
              <a:defRPr/>
            </a:pPr>
            <a:r>
              <a:rPr lang="uk-UA" sz="2000" dirty="0">
                <a:solidFill>
                  <a:srgbClr val="C00000"/>
                </a:solidFill>
              </a:rPr>
              <a:t>5. </a:t>
            </a:r>
            <a:r>
              <a:rPr lang="uk-UA" sz="2000" u="sng" dirty="0">
                <a:solidFill>
                  <a:srgbClr val="7030A0"/>
                </a:solidFill>
                <a:hlinkClick r:id="rId3"/>
              </a:rPr>
              <a:t>Департамент боротьби зі злочинами, пов’язаними з торгівлею </a:t>
            </a:r>
            <a:r>
              <a:rPr lang="uk-UA" sz="2000" u="sng" dirty="0" smtClean="0">
                <a:solidFill>
                  <a:srgbClr val="7030A0"/>
                </a:solidFill>
                <a:hlinkClick r:id="rId3"/>
              </a:rPr>
              <a:t>людьми</a:t>
            </a:r>
            <a:r>
              <a:rPr lang="uk-UA" sz="2000" u="sng" dirty="0" smtClean="0">
                <a:solidFill>
                  <a:srgbClr val="7030A0"/>
                </a:solidFill>
              </a:rPr>
              <a:t> </a:t>
            </a:r>
            <a:r>
              <a:rPr lang="uk-UA" sz="2000" dirty="0" smtClean="0">
                <a:solidFill>
                  <a:srgbClr val="7030A0"/>
                </a:solidFill>
              </a:rPr>
              <a:t>(</a:t>
            </a:r>
            <a:r>
              <a:rPr lang="uk-UA" sz="2000" dirty="0">
                <a:solidFill>
                  <a:srgbClr val="7030A0"/>
                </a:solidFill>
              </a:rPr>
              <a:t>у складі кримінальної поліції).</a:t>
            </a:r>
            <a:endParaRPr lang="ru-RU" sz="2000" dirty="0">
              <a:solidFill>
                <a:srgbClr val="7030A0"/>
              </a:solidFill>
            </a:endParaRPr>
          </a:p>
          <a:p>
            <a:pPr indent="271463">
              <a:defRPr/>
            </a:pPr>
            <a:r>
              <a:rPr lang="uk-UA" sz="2000" dirty="0">
                <a:solidFill>
                  <a:srgbClr val="C00000"/>
                </a:solidFill>
              </a:rPr>
              <a:t>6.</a:t>
            </a:r>
            <a:r>
              <a:rPr lang="uk-UA" sz="2000" dirty="0">
                <a:solidFill>
                  <a:srgbClr val="7030A0"/>
                </a:solidFill>
              </a:rPr>
              <a:t> </a:t>
            </a:r>
            <a:r>
              <a:rPr lang="uk-UA" sz="2000" u="sng" dirty="0">
                <a:solidFill>
                  <a:srgbClr val="7030A0"/>
                </a:solidFill>
                <a:hlinkClick r:id="rId4"/>
              </a:rPr>
              <a:t>Департамент протидії наркозлочинності</a:t>
            </a:r>
            <a:r>
              <a:rPr lang="uk-UA" sz="2000" dirty="0">
                <a:solidFill>
                  <a:srgbClr val="7030A0"/>
                </a:solidFill>
              </a:rPr>
              <a:t> (у складі кримінальної поліції).</a:t>
            </a:r>
            <a:endParaRPr lang="ru-RU" sz="2000" dirty="0">
              <a:solidFill>
                <a:srgbClr val="7030A0"/>
              </a:solidFill>
            </a:endParaRPr>
          </a:p>
          <a:p>
            <a:pPr indent="271463">
              <a:defRPr/>
            </a:pPr>
            <a:r>
              <a:rPr lang="uk-UA" sz="2000" dirty="0">
                <a:solidFill>
                  <a:srgbClr val="C00000"/>
                </a:solidFill>
              </a:rPr>
              <a:t>7. </a:t>
            </a:r>
            <a:r>
              <a:rPr lang="uk-UA" sz="2000" dirty="0">
                <a:solidFill>
                  <a:srgbClr val="7030A0"/>
                </a:solidFill>
              </a:rPr>
              <a:t>Департамент оперативної служби (у складі кримінальної поліції).</a:t>
            </a:r>
            <a:endParaRPr lang="ru-RU" sz="2000" dirty="0">
              <a:solidFill>
                <a:srgbClr val="7030A0"/>
              </a:solidFill>
            </a:endParaRPr>
          </a:p>
          <a:p>
            <a:pPr indent="271463">
              <a:defRPr/>
            </a:pPr>
            <a:r>
              <a:rPr lang="uk-UA" sz="2000" dirty="0">
                <a:solidFill>
                  <a:srgbClr val="C00000"/>
                </a:solidFill>
              </a:rPr>
              <a:t>8. </a:t>
            </a:r>
            <a:r>
              <a:rPr lang="uk-UA" sz="2000" dirty="0">
                <a:solidFill>
                  <a:srgbClr val="7030A0"/>
                </a:solidFill>
              </a:rPr>
              <a:t>Департамент оперативно-технічних заходів (у складі кримінальної поліції).</a:t>
            </a:r>
            <a:endParaRPr lang="ru-RU" sz="2000" dirty="0">
              <a:solidFill>
                <a:srgbClr val="7030A0"/>
              </a:solidFill>
            </a:endParaRPr>
          </a:p>
          <a:p>
            <a:pPr indent="271463">
              <a:defRPr/>
            </a:pPr>
            <a:r>
              <a:rPr lang="uk-UA" sz="2000" dirty="0">
                <a:solidFill>
                  <a:srgbClr val="C00000"/>
                </a:solidFill>
              </a:rPr>
              <a:t>9. </a:t>
            </a:r>
            <a:r>
              <a:rPr lang="uk-UA" sz="2000" u="sng" dirty="0">
                <a:solidFill>
                  <a:srgbClr val="7030A0"/>
                </a:solidFill>
                <a:hlinkClick r:id="rId5"/>
              </a:rPr>
              <a:t>Департамент забезпечення діяльності, пов’язаної з небезпечними матеріалами</a:t>
            </a:r>
            <a:r>
              <a:rPr lang="uk-UA" sz="2000" dirty="0">
                <a:solidFill>
                  <a:srgbClr val="7030A0"/>
                </a:solidFill>
              </a:rPr>
              <a:t> (у складі кримінальної поліції).</a:t>
            </a:r>
            <a:endParaRPr lang="ru-RU" sz="2000" dirty="0">
              <a:solidFill>
                <a:srgbClr val="7030A0"/>
              </a:solidFill>
            </a:endParaRPr>
          </a:p>
          <a:p>
            <a:pPr indent="271463">
              <a:defRPr/>
            </a:pPr>
            <a:r>
              <a:rPr lang="uk-UA" sz="2000" dirty="0">
                <a:solidFill>
                  <a:srgbClr val="C00000"/>
                </a:solidFill>
              </a:rPr>
              <a:t>10. </a:t>
            </a:r>
            <a:r>
              <a:rPr lang="uk-UA" sz="2000" u="sng" dirty="0">
                <a:solidFill>
                  <a:srgbClr val="7030A0"/>
                </a:solidFill>
                <a:hlinkClick r:id="rId6"/>
              </a:rPr>
              <a:t>Департамент превентивної діяльності</a:t>
            </a:r>
            <a:r>
              <a:rPr lang="uk-UA" sz="2000" dirty="0">
                <a:solidFill>
                  <a:srgbClr val="7030A0"/>
                </a:solidFill>
              </a:rPr>
              <a:t>.</a:t>
            </a:r>
            <a:endParaRPr lang="ru-RU" sz="2000" dirty="0">
              <a:solidFill>
                <a:srgbClr val="7030A0"/>
              </a:solidFill>
            </a:endParaRPr>
          </a:p>
          <a:p>
            <a:pPr indent="271463">
              <a:defRPr/>
            </a:pPr>
            <a:r>
              <a:rPr lang="uk-UA" sz="2000" dirty="0">
                <a:solidFill>
                  <a:srgbClr val="C00000"/>
                </a:solidFill>
              </a:rPr>
              <a:t>11.</a:t>
            </a:r>
            <a:r>
              <a:rPr lang="uk-UA" sz="2000" dirty="0">
                <a:solidFill>
                  <a:srgbClr val="7030A0"/>
                </a:solidFill>
              </a:rPr>
              <a:t> </a:t>
            </a:r>
            <a:r>
              <a:rPr lang="uk-UA" sz="2000" u="sng" dirty="0">
                <a:solidFill>
                  <a:srgbClr val="7030A0"/>
                </a:solidFill>
                <a:hlinkClick r:id="rId7"/>
              </a:rPr>
              <a:t>Департамент «Корпусу оперативно-раптової дії»</a:t>
            </a:r>
            <a:r>
              <a:rPr lang="uk-UA" sz="2000" dirty="0">
                <a:solidFill>
                  <a:srgbClr val="7030A0"/>
                </a:solidFill>
              </a:rPr>
              <a:t> (у складі поліції особливого призначення).</a:t>
            </a:r>
            <a:endParaRPr lang="ru-RU" sz="2000" dirty="0">
              <a:solidFill>
                <a:srgbClr val="7030A0"/>
              </a:solidFill>
            </a:endParaRPr>
          </a:p>
          <a:p>
            <a:pPr indent="271463">
              <a:defRPr/>
            </a:pPr>
            <a:r>
              <a:rPr lang="uk-UA" sz="2000" dirty="0">
                <a:solidFill>
                  <a:srgbClr val="C00000"/>
                </a:solidFill>
              </a:rPr>
              <a:t>12. </a:t>
            </a:r>
            <a:r>
              <a:rPr lang="uk-UA" sz="2000" u="sng" dirty="0">
                <a:solidFill>
                  <a:srgbClr val="7030A0"/>
                </a:solidFill>
                <a:hlinkClick r:id="rId8"/>
              </a:rPr>
              <a:t>Департамент міжнародного поліцейського співробітництва</a:t>
            </a:r>
            <a:r>
              <a:rPr lang="uk-UA" sz="2000" dirty="0">
                <a:solidFill>
                  <a:srgbClr val="7030A0"/>
                </a:solidFill>
              </a:rPr>
              <a:t>.</a:t>
            </a:r>
            <a:endParaRPr lang="ru-RU" sz="2000" dirty="0">
              <a:solidFill>
                <a:srgbClr val="7030A0"/>
              </a:solidFill>
            </a:endParaRPr>
          </a:p>
          <a:p>
            <a:pPr indent="271463">
              <a:defRPr/>
            </a:pPr>
            <a:r>
              <a:rPr lang="uk-UA" sz="2000" dirty="0">
                <a:solidFill>
                  <a:srgbClr val="C00000"/>
                </a:solidFill>
              </a:rPr>
              <a:t>13. </a:t>
            </a:r>
            <a:r>
              <a:rPr lang="uk-UA" sz="2000" dirty="0">
                <a:solidFill>
                  <a:srgbClr val="7030A0"/>
                </a:solidFill>
              </a:rPr>
              <a:t>Головне слідче управління.</a:t>
            </a:r>
            <a:endParaRPr lang="ru-RU" sz="2000" dirty="0">
              <a:solidFill>
                <a:srgbClr val="7030A0"/>
              </a:solidFill>
            </a:endParaRPr>
          </a:p>
          <a:p>
            <a:pPr indent="271463">
              <a:defRPr/>
            </a:pPr>
            <a:r>
              <a:rPr lang="uk-UA" sz="2000" dirty="0">
                <a:solidFill>
                  <a:srgbClr val="C00000"/>
                </a:solidFill>
              </a:rPr>
              <a:t>14.</a:t>
            </a:r>
            <a:r>
              <a:rPr lang="uk-UA" sz="2000" dirty="0">
                <a:solidFill>
                  <a:srgbClr val="7030A0"/>
                </a:solidFill>
              </a:rPr>
              <a:t> </a:t>
            </a:r>
            <a:r>
              <a:rPr lang="uk-UA" sz="2000" u="sng" dirty="0">
                <a:solidFill>
                  <a:srgbClr val="7030A0"/>
                </a:solidFill>
                <a:hlinkClick r:id="rId9"/>
              </a:rPr>
              <a:t>Департамент організаційно-аналітичного забезпечення та оперативного реагування</a:t>
            </a:r>
            <a:r>
              <a:rPr lang="uk-UA" sz="2000" dirty="0">
                <a:solidFill>
                  <a:srgbClr val="7030A0"/>
                </a:solidFill>
              </a:rPr>
              <a:t>.</a:t>
            </a:r>
            <a:endParaRPr lang="ru-RU" sz="2000" dirty="0">
              <a:solidFill>
                <a:srgbClr val="7030A0"/>
              </a:solidFill>
            </a:endParaRPr>
          </a:p>
        </p:txBody>
      </p:sp>
      <p:pic>
        <p:nvPicPr>
          <p:cNvPr id="32771" name="Picture 2" descr="Похожее изображение"/>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27988" y="549275"/>
            <a:ext cx="782637"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9580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Прямоугольник 1"/>
          <p:cNvSpPr>
            <a:spLocks noChangeArrowheads="1"/>
          </p:cNvSpPr>
          <p:nvPr/>
        </p:nvSpPr>
        <p:spPr bwMode="auto">
          <a:xfrm>
            <a:off x="168275" y="188913"/>
            <a:ext cx="8712200" cy="655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57188"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uk-UA" altLang="ru-RU" sz="2000">
                <a:solidFill>
                  <a:srgbClr val="C00000"/>
                </a:solidFill>
              </a:rPr>
              <a:t>15.</a:t>
            </a:r>
            <a:r>
              <a:rPr lang="uk-UA" altLang="ru-RU" sz="2000"/>
              <a:t> </a:t>
            </a:r>
            <a:r>
              <a:rPr lang="uk-UA" altLang="ru-RU" sz="2000" u="sng">
                <a:hlinkClick r:id="rId2"/>
              </a:rPr>
              <a:t>Департамент інформаційно-аналітичної підтримки</a:t>
            </a:r>
            <a:r>
              <a:rPr lang="uk-UA" altLang="ru-RU" sz="2000"/>
              <a:t>.</a:t>
            </a:r>
            <a:endParaRPr lang="ru-RU" altLang="ru-RU" sz="2000"/>
          </a:p>
          <a:p>
            <a:pPr algn="just" eaLnBrk="1" hangingPunct="1"/>
            <a:r>
              <a:rPr lang="uk-UA" altLang="ru-RU" sz="2000">
                <a:solidFill>
                  <a:srgbClr val="C00000"/>
                </a:solidFill>
              </a:rPr>
              <a:t>16. </a:t>
            </a:r>
            <a:r>
              <a:rPr lang="uk-UA" altLang="ru-RU" sz="2000" u="sng">
                <a:hlinkClick r:id="rId3"/>
              </a:rPr>
              <a:t>Правовий департамент</a:t>
            </a:r>
            <a:r>
              <a:rPr lang="uk-UA" altLang="ru-RU" sz="2000"/>
              <a:t>.</a:t>
            </a:r>
            <a:endParaRPr lang="ru-RU" altLang="ru-RU" sz="2000"/>
          </a:p>
          <a:p>
            <a:pPr algn="just" eaLnBrk="1" hangingPunct="1"/>
            <a:r>
              <a:rPr lang="uk-UA" altLang="ru-RU" sz="2000">
                <a:solidFill>
                  <a:srgbClr val="C00000"/>
                </a:solidFill>
              </a:rPr>
              <a:t>17. </a:t>
            </a:r>
            <a:r>
              <a:rPr lang="uk-UA" altLang="ru-RU" sz="2000" u="sng">
                <a:hlinkClick r:id="rId4"/>
              </a:rPr>
              <a:t>Департамент кадрового забезпечення</a:t>
            </a:r>
            <a:r>
              <a:rPr lang="uk-UA" altLang="ru-RU" sz="2000"/>
              <a:t>.</a:t>
            </a:r>
            <a:endParaRPr lang="ru-RU" altLang="ru-RU" sz="2000"/>
          </a:p>
          <a:p>
            <a:pPr algn="just" eaLnBrk="1" hangingPunct="1"/>
            <a:r>
              <a:rPr lang="uk-UA" altLang="ru-RU" sz="2000">
                <a:solidFill>
                  <a:srgbClr val="C00000"/>
                </a:solidFill>
              </a:rPr>
              <a:t>18.</a:t>
            </a:r>
            <a:r>
              <a:rPr lang="uk-UA" altLang="ru-RU" sz="2000"/>
              <a:t> </a:t>
            </a:r>
            <a:r>
              <a:rPr lang="uk-UA" altLang="ru-RU" sz="2000" u="sng">
                <a:hlinkClick r:id="rId5"/>
              </a:rPr>
              <a:t>Департамент комунікації</a:t>
            </a:r>
            <a:r>
              <a:rPr lang="uk-UA" altLang="ru-RU" sz="2000"/>
              <a:t>.</a:t>
            </a:r>
            <a:endParaRPr lang="ru-RU" altLang="ru-RU" sz="2000"/>
          </a:p>
          <a:p>
            <a:pPr algn="just" eaLnBrk="1" hangingPunct="1"/>
            <a:r>
              <a:rPr lang="uk-UA" altLang="ru-RU" sz="2000">
                <a:solidFill>
                  <a:srgbClr val="C00000"/>
                </a:solidFill>
              </a:rPr>
              <a:t>19.</a:t>
            </a:r>
            <a:r>
              <a:rPr lang="uk-UA" altLang="ru-RU" sz="2000"/>
              <a:t> </a:t>
            </a:r>
            <a:r>
              <a:rPr lang="uk-UA" altLang="ru-RU" sz="2000" u="sng">
                <a:hlinkClick r:id="rId6"/>
              </a:rPr>
              <a:t>Департамент фінансового забезпечення та бухгалтерського обліку.</a:t>
            </a:r>
            <a:endParaRPr lang="ru-RU" altLang="ru-RU" sz="2000"/>
          </a:p>
          <a:p>
            <a:pPr algn="just" eaLnBrk="1" hangingPunct="1"/>
            <a:r>
              <a:rPr lang="uk-UA" altLang="ru-RU" sz="2000">
                <a:solidFill>
                  <a:srgbClr val="C00000"/>
                </a:solidFill>
              </a:rPr>
              <a:t>20. </a:t>
            </a:r>
            <a:r>
              <a:rPr lang="uk-UA" altLang="ru-RU" sz="2000" u="sng">
                <a:solidFill>
                  <a:srgbClr val="C00000"/>
                </a:solidFill>
                <a:hlinkClick r:id="rId7"/>
              </a:rPr>
              <a:t>Департамент внутрішнього аудиту</a:t>
            </a:r>
            <a:r>
              <a:rPr lang="uk-UA" altLang="ru-RU" sz="2000">
                <a:solidFill>
                  <a:srgbClr val="C00000"/>
                </a:solidFill>
              </a:rPr>
              <a:t>.</a:t>
            </a:r>
            <a:endParaRPr lang="ru-RU" altLang="ru-RU" sz="2000">
              <a:solidFill>
                <a:srgbClr val="C00000"/>
              </a:solidFill>
            </a:endParaRPr>
          </a:p>
          <a:p>
            <a:pPr algn="just" eaLnBrk="1" hangingPunct="1"/>
            <a:r>
              <a:rPr lang="uk-UA" altLang="ru-RU" sz="2000">
                <a:solidFill>
                  <a:srgbClr val="C00000"/>
                </a:solidFill>
              </a:rPr>
              <a:t>21.</a:t>
            </a:r>
            <a:r>
              <a:rPr lang="uk-UA" altLang="ru-RU" sz="2000"/>
              <a:t> </a:t>
            </a:r>
            <a:r>
              <a:rPr lang="uk-UA" altLang="ru-RU" sz="2000" u="sng">
                <a:hlinkClick r:id="rId8"/>
              </a:rPr>
              <a:t>Департамент управління майном.</a:t>
            </a:r>
            <a:endParaRPr lang="ru-RU" altLang="ru-RU" sz="2000"/>
          </a:p>
          <a:p>
            <a:pPr algn="just" eaLnBrk="1" hangingPunct="1"/>
            <a:r>
              <a:rPr lang="uk-UA" altLang="ru-RU" sz="2000">
                <a:solidFill>
                  <a:srgbClr val="C00000"/>
                </a:solidFill>
              </a:rPr>
              <a:t>22.</a:t>
            </a:r>
            <a:r>
              <a:rPr lang="uk-UA" altLang="ru-RU" sz="2000"/>
              <a:t> </a:t>
            </a:r>
            <a:r>
              <a:rPr lang="uk-UA" altLang="ru-RU" sz="2000" u="sng">
                <a:hlinkClick r:id="rId9"/>
              </a:rPr>
              <a:t>Департамент зв’язку та</a:t>
            </a:r>
            <a:r>
              <a:rPr lang="uk-UA" altLang="ru-RU" sz="2000">
                <a:hlinkClick r:id="rId9"/>
              </a:rPr>
              <a:t> телекомунікацій</a:t>
            </a:r>
            <a:r>
              <a:rPr lang="uk-UA" altLang="ru-RU" sz="2000" u="sng">
                <a:hlinkClick r:id="rId9"/>
              </a:rPr>
              <a:t>.</a:t>
            </a:r>
            <a:endParaRPr lang="ru-RU" altLang="ru-RU" sz="2000"/>
          </a:p>
          <a:p>
            <a:pPr algn="just" eaLnBrk="1" hangingPunct="1"/>
            <a:r>
              <a:rPr lang="uk-UA" altLang="ru-RU" sz="2000">
                <a:solidFill>
                  <a:srgbClr val="C00000"/>
                </a:solidFill>
              </a:rPr>
              <a:t>23. </a:t>
            </a:r>
            <a:r>
              <a:rPr lang="uk-UA" altLang="ru-RU" sz="2000" u="sng">
                <a:hlinkClick r:id="rId10"/>
              </a:rPr>
              <a:t>Департамент документального забезпечення.</a:t>
            </a:r>
            <a:endParaRPr lang="ru-RU" altLang="ru-RU" sz="2000"/>
          </a:p>
          <a:p>
            <a:pPr algn="just" eaLnBrk="1" hangingPunct="1"/>
            <a:r>
              <a:rPr lang="uk-UA" altLang="ru-RU" sz="2000">
                <a:solidFill>
                  <a:srgbClr val="C00000"/>
                </a:solidFill>
              </a:rPr>
              <a:t>24. </a:t>
            </a:r>
            <a:r>
              <a:rPr lang="uk-UA" altLang="ru-RU" sz="2000" u="sng">
                <a:hlinkClick r:id="rId11"/>
              </a:rPr>
              <a:t>Департамент вибухотехнічної служби.</a:t>
            </a:r>
            <a:endParaRPr lang="ru-RU" altLang="ru-RU" sz="2000"/>
          </a:p>
          <a:p>
            <a:pPr algn="just" eaLnBrk="1" hangingPunct="1"/>
            <a:r>
              <a:rPr lang="uk-UA" altLang="ru-RU" sz="2000">
                <a:solidFill>
                  <a:srgbClr val="C00000"/>
                </a:solidFill>
              </a:rPr>
              <a:t>25. </a:t>
            </a:r>
            <a:r>
              <a:rPr lang="uk-UA" altLang="ru-RU" sz="2000"/>
              <a:t>Управління режиму та технічного захисту інформації.</a:t>
            </a:r>
            <a:endParaRPr lang="ru-RU" altLang="ru-RU" sz="2000"/>
          </a:p>
          <a:p>
            <a:pPr algn="just" eaLnBrk="1" hangingPunct="1"/>
            <a:r>
              <a:rPr lang="uk-UA" altLang="ru-RU" sz="2000">
                <a:solidFill>
                  <a:srgbClr val="C00000"/>
                </a:solidFill>
              </a:rPr>
              <a:t>26.</a:t>
            </a:r>
            <a:r>
              <a:rPr lang="uk-UA" altLang="ru-RU" sz="2000"/>
              <a:t> </a:t>
            </a:r>
            <a:r>
              <a:rPr lang="uk-UA" altLang="ru-RU" sz="2000" u="sng">
                <a:hlinkClick r:id="rId12"/>
              </a:rPr>
              <a:t>Управління забезпечення прав людини</a:t>
            </a:r>
            <a:r>
              <a:rPr lang="uk-UA" altLang="ru-RU" sz="2000"/>
              <a:t>.</a:t>
            </a:r>
            <a:endParaRPr lang="ru-RU" altLang="ru-RU" sz="2000"/>
          </a:p>
          <a:p>
            <a:pPr algn="just" eaLnBrk="1" hangingPunct="1"/>
            <a:r>
              <a:rPr lang="uk-UA" altLang="ru-RU" sz="2000">
                <a:solidFill>
                  <a:srgbClr val="C00000"/>
                </a:solidFill>
              </a:rPr>
              <a:t>27.</a:t>
            </a:r>
            <a:r>
              <a:rPr lang="uk-UA" altLang="ru-RU" sz="2000"/>
              <a:t> </a:t>
            </a:r>
            <a:r>
              <a:rPr lang="uk-UA" altLang="ru-RU" sz="2000" u="sng">
                <a:hlinkClick r:id="rId13"/>
              </a:rPr>
              <a:t>Управління з питань запобігання корупції та проведення люстрації</a:t>
            </a:r>
            <a:r>
              <a:rPr lang="uk-UA" altLang="ru-RU" sz="2000"/>
              <a:t>.</a:t>
            </a:r>
            <a:endParaRPr lang="ru-RU" altLang="ru-RU" sz="2000"/>
          </a:p>
          <a:p>
            <a:pPr algn="just" eaLnBrk="1" hangingPunct="1"/>
            <a:r>
              <a:rPr lang="uk-UA" altLang="ru-RU" sz="2000">
                <a:solidFill>
                  <a:srgbClr val="C00000"/>
                </a:solidFill>
              </a:rPr>
              <a:t>28.</a:t>
            </a:r>
            <a:r>
              <a:rPr lang="uk-UA" altLang="ru-RU" sz="2000"/>
              <a:t> </a:t>
            </a:r>
            <a:r>
              <a:rPr lang="uk-UA" altLang="ru-RU" sz="2000" u="sng">
                <a:hlinkClick r:id="rId14"/>
              </a:rPr>
              <a:t>Відділ організації кінологічної діяльності</a:t>
            </a:r>
            <a:r>
              <a:rPr lang="uk-UA" altLang="ru-RU" sz="2000"/>
              <a:t>.</a:t>
            </a:r>
            <a:endParaRPr lang="ru-RU" altLang="ru-RU" sz="2000"/>
          </a:p>
          <a:p>
            <a:pPr algn="just" eaLnBrk="1" hangingPunct="1"/>
            <a:r>
              <a:rPr lang="uk-UA" altLang="ru-RU" sz="2000">
                <a:solidFill>
                  <a:srgbClr val="C00000"/>
                </a:solidFill>
              </a:rPr>
              <a:t>29. </a:t>
            </a:r>
            <a:r>
              <a:rPr lang="uk-UA" altLang="ru-RU" sz="2000"/>
              <a:t>Відділ спеціального зв’язку.</a:t>
            </a:r>
            <a:endParaRPr lang="ru-RU" altLang="ru-RU" sz="2000"/>
          </a:p>
          <a:p>
            <a:pPr algn="just" eaLnBrk="1" hangingPunct="1"/>
            <a:r>
              <a:rPr lang="uk-UA" altLang="ru-RU" sz="2000">
                <a:solidFill>
                  <a:srgbClr val="C00000"/>
                </a:solidFill>
              </a:rPr>
              <a:t>30. </a:t>
            </a:r>
            <a:r>
              <a:rPr lang="uk-UA" altLang="ru-RU" sz="2000"/>
              <a:t>Сектор з питань пенсійного забезпечення.</a:t>
            </a:r>
            <a:endParaRPr lang="ru-RU" altLang="ru-RU" sz="2000"/>
          </a:p>
          <a:p>
            <a:pPr algn="just" eaLnBrk="1" hangingPunct="1"/>
            <a:r>
              <a:rPr lang="uk-UA" altLang="ru-RU" sz="2000">
                <a:solidFill>
                  <a:srgbClr val="C00000"/>
                </a:solidFill>
              </a:rPr>
              <a:t>31. </a:t>
            </a:r>
            <a:r>
              <a:rPr lang="uk-UA" altLang="ru-RU" sz="2000"/>
              <a:t>Управління кримінального аналізу (у складі кримінальної поліції).</a:t>
            </a:r>
            <a:endParaRPr lang="ru-RU" altLang="ru-RU" sz="2000"/>
          </a:p>
          <a:p>
            <a:pPr algn="just" eaLnBrk="1" hangingPunct="1"/>
            <a:r>
              <a:rPr lang="uk-UA" altLang="ru-RU" sz="2000">
                <a:solidFill>
                  <a:srgbClr val="C00000"/>
                </a:solidFill>
              </a:rPr>
              <a:t>32. </a:t>
            </a:r>
            <a:r>
              <a:rPr lang="uk-UA" altLang="ru-RU" sz="2000"/>
              <a:t>Управління організації діяльності підрозділів поліції на воді та повітряної підтримки.</a:t>
            </a:r>
            <a:endParaRPr lang="ru-RU" altLang="ru-RU" sz="2000"/>
          </a:p>
        </p:txBody>
      </p:sp>
    </p:spTree>
    <p:extLst>
      <p:ext uri="{BB962C8B-B14F-4D97-AF65-F5344CB8AC3E}">
        <p14:creationId xmlns:p14="http://schemas.microsoft.com/office/powerpoint/2010/main" val="5022726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Прямоугольник 1"/>
          <p:cNvSpPr>
            <a:spLocks noChangeArrowheads="1"/>
          </p:cNvSpPr>
          <p:nvPr/>
        </p:nvSpPr>
        <p:spPr bwMode="auto">
          <a:xfrm>
            <a:off x="192088" y="692150"/>
            <a:ext cx="871220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57188"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uk-UA" altLang="ru-RU" sz="2400" dirty="0" smtClean="0">
                <a:solidFill>
                  <a:srgbClr val="7030A0"/>
                </a:solidFill>
              </a:rPr>
              <a:t>Територіальні органи поліції утворює, ліквідовує та реорганізовує Кабінет Міністрів України за поданням Міністра внутрішніх справ України на підставі пропозицій керівника поліції.</a:t>
            </a:r>
          </a:p>
          <a:p>
            <a:pPr algn="just" eaLnBrk="1" hangingPunct="1"/>
            <a:endParaRPr lang="ru-RU" altLang="ru-RU" sz="2400" dirty="0">
              <a:solidFill>
                <a:srgbClr val="7030A0"/>
              </a:solidFill>
            </a:endParaRPr>
          </a:p>
          <a:p>
            <a:pPr algn="just" eaLnBrk="1" hangingPunct="1"/>
            <a:r>
              <a:rPr lang="uk-UA" altLang="ru-RU" sz="2400" dirty="0">
                <a:solidFill>
                  <a:srgbClr val="7030A0"/>
                </a:solidFill>
              </a:rPr>
              <a:t>Відповідно до Постанови Кабінету Міністрів України «Про утворення територіальних органів Національної поліції та ліквідацію територіальних органів Міністерства внутрішніх справ» від 16 вересня 2015 року № 730 утворено 27 територіальних органів Національної поліції.</a:t>
            </a:r>
          </a:p>
          <a:p>
            <a:pPr algn="just" eaLnBrk="1" hangingPunct="1"/>
            <a:endParaRPr lang="ru-RU" altLang="ru-RU" sz="2400" dirty="0">
              <a:solidFill>
                <a:srgbClr val="7030A0"/>
              </a:solidFill>
            </a:endParaRPr>
          </a:p>
          <a:p>
            <a:pPr algn="just" eaLnBrk="1" hangingPunct="1"/>
            <a:r>
              <a:rPr lang="uk-UA" altLang="ru-RU" sz="2400" dirty="0" smtClean="0">
                <a:solidFill>
                  <a:srgbClr val="7030A0"/>
                </a:solidFill>
              </a:rPr>
              <a:t>Структуру територіальних органів поліції затверджує керівник поліції за погодженням з Міністром внутрішніх справ України.</a:t>
            </a:r>
            <a:endParaRPr lang="uk-UA" altLang="ru-RU" sz="2400" dirty="0">
              <a:solidFill>
                <a:srgbClr val="7030A0"/>
              </a:solidFill>
            </a:endParaRPr>
          </a:p>
        </p:txBody>
      </p:sp>
    </p:spTree>
    <p:extLst>
      <p:ext uri="{BB962C8B-B14F-4D97-AF65-F5344CB8AC3E}">
        <p14:creationId xmlns:p14="http://schemas.microsoft.com/office/powerpoint/2010/main" val="9599334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0975" y="188913"/>
            <a:ext cx="8713788" cy="6678612"/>
          </a:xfrm>
          <a:prstGeom prst="rect">
            <a:avLst/>
          </a:prstGeom>
        </p:spPr>
        <p:txBody>
          <a:bodyPr>
            <a:spAutoFit/>
          </a:bodyPr>
          <a:lstStyle/>
          <a:p>
            <a:pPr algn="just">
              <a:defRPr/>
            </a:pPr>
            <a:r>
              <a:rPr lang="uk-UA" sz="2400" i="1" dirty="0">
                <a:solidFill>
                  <a:srgbClr val="7030A0"/>
                </a:solidFill>
              </a:rPr>
              <a:t>Основні повноваження поліції передбачені у ст.</a:t>
            </a:r>
            <a:r>
              <a:rPr lang="ru-RU" sz="2400" i="1" dirty="0">
                <a:solidFill>
                  <a:srgbClr val="7030A0"/>
                </a:solidFill>
              </a:rPr>
              <a:t> 23</a:t>
            </a:r>
            <a:r>
              <a:rPr lang="uk-UA" sz="2400" i="1" dirty="0">
                <a:solidFill>
                  <a:srgbClr val="7030A0"/>
                </a:solidFill>
              </a:rPr>
              <a:t> Закону України «Про Національну поліцію»</a:t>
            </a:r>
            <a:r>
              <a:rPr lang="ru-RU" sz="2400" i="1" dirty="0">
                <a:solidFill>
                  <a:srgbClr val="7030A0"/>
                </a:solidFill>
              </a:rPr>
              <a:t>. </a:t>
            </a:r>
          </a:p>
          <a:p>
            <a:pPr algn="just">
              <a:defRPr/>
            </a:pPr>
            <a:endParaRPr lang="uk-UA" sz="2400" b="1" i="1" dirty="0">
              <a:solidFill>
                <a:schemeClr val="accent5"/>
              </a:solidFill>
            </a:endParaRPr>
          </a:p>
          <a:p>
            <a:pPr algn="ctr">
              <a:defRPr/>
            </a:pPr>
            <a:r>
              <a:rPr lang="uk-UA" sz="2400" b="1" i="1" dirty="0">
                <a:solidFill>
                  <a:schemeClr val="accent5"/>
                </a:solidFill>
              </a:rPr>
              <a:t>Так, п</a:t>
            </a:r>
            <a:r>
              <a:rPr lang="ru-RU" sz="2400" b="1" i="1" dirty="0">
                <a:solidFill>
                  <a:schemeClr val="accent5"/>
                </a:solidFill>
              </a:rPr>
              <a:t>оліція відповідно до покладених на неї завдань:</a:t>
            </a:r>
          </a:p>
          <a:p>
            <a:pPr>
              <a:defRPr/>
            </a:pPr>
            <a:endParaRPr lang="ru-RU" sz="2200" dirty="0"/>
          </a:p>
          <a:p>
            <a:pPr indent="357188" algn="just">
              <a:defRPr/>
            </a:pPr>
            <a:r>
              <a:rPr lang="ru-RU" sz="2200" dirty="0">
                <a:solidFill>
                  <a:srgbClr val="7030A0"/>
                </a:solidFill>
              </a:rPr>
              <a:t>1) </a:t>
            </a:r>
            <a:r>
              <a:rPr lang="ru-RU" sz="2200" dirty="0">
                <a:solidFill>
                  <a:srgbClr val="0070C0"/>
                </a:solidFill>
              </a:rPr>
              <a:t>здійснює превентивну та профілактичну діяльність, спрямовану на запобігання вчиненню правопорушень;</a:t>
            </a:r>
          </a:p>
          <a:p>
            <a:pPr indent="357188" algn="just">
              <a:defRPr/>
            </a:pPr>
            <a:r>
              <a:rPr lang="ru-RU" sz="2200" dirty="0">
                <a:solidFill>
                  <a:srgbClr val="002060"/>
                </a:solidFill>
              </a:rPr>
              <a:t>2) </a:t>
            </a:r>
            <a:r>
              <a:rPr lang="ru-RU" sz="2200" dirty="0">
                <a:solidFill>
                  <a:srgbClr val="0070C0"/>
                </a:solidFill>
              </a:rPr>
              <a:t>виявляє причини та умови, що сприяють вчиненню кримінальних та адміністративних правопорушень, вживає у межах своєї компетенції заходів для їх усунення;</a:t>
            </a:r>
          </a:p>
          <a:p>
            <a:pPr indent="357188" algn="just">
              <a:defRPr/>
            </a:pPr>
            <a:r>
              <a:rPr lang="ru-RU" sz="2200" dirty="0">
                <a:solidFill>
                  <a:srgbClr val="7030A0"/>
                </a:solidFill>
              </a:rPr>
              <a:t>3) </a:t>
            </a:r>
            <a:r>
              <a:rPr lang="ru-RU" sz="2200" dirty="0">
                <a:solidFill>
                  <a:srgbClr val="0070C0"/>
                </a:solidFill>
              </a:rPr>
              <a:t>вживає заходів з метою виявлення кримінальних, адміністративних правопорушень; припиняє виявлені кримінальні та адміністративні правопорушення;</a:t>
            </a:r>
          </a:p>
          <a:p>
            <a:pPr indent="357188" algn="just">
              <a:defRPr/>
            </a:pPr>
            <a:r>
              <a:rPr lang="ru-RU" sz="2200" dirty="0">
                <a:solidFill>
                  <a:srgbClr val="7030A0"/>
                </a:solidFill>
              </a:rPr>
              <a:t>4) </a:t>
            </a:r>
            <a:r>
              <a:rPr lang="ru-RU" sz="2200" dirty="0">
                <a:solidFill>
                  <a:srgbClr val="0070C0"/>
                </a:solidFill>
              </a:rPr>
              <a:t>вживає заходів, спрямованих на усунення загроз життю та здоров’ю фізичних осіб і публічній безпеці, що виникли внаслідок учинення кримінального, адміністративного правопорушення;</a:t>
            </a:r>
          </a:p>
          <a:p>
            <a:pPr indent="357188" algn="just">
              <a:defRPr/>
            </a:pPr>
            <a:r>
              <a:rPr lang="ru-RU" sz="2200" dirty="0">
                <a:solidFill>
                  <a:srgbClr val="7030A0"/>
                </a:solidFill>
              </a:rPr>
              <a:t>5) </a:t>
            </a:r>
            <a:r>
              <a:rPr lang="ru-RU" sz="2200" dirty="0">
                <a:solidFill>
                  <a:srgbClr val="0070C0"/>
                </a:solidFill>
              </a:rPr>
              <a:t>здійснює своєчасне реагування на заяви та повідомлення про кримінальні, адміністративні правопорушення або події;</a:t>
            </a:r>
          </a:p>
        </p:txBody>
      </p:sp>
    </p:spTree>
    <p:extLst>
      <p:ext uri="{BB962C8B-B14F-4D97-AF65-F5344CB8AC3E}">
        <p14:creationId xmlns:p14="http://schemas.microsoft.com/office/powerpoint/2010/main" val="25424433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388" y="188913"/>
            <a:ext cx="8713787" cy="7170737"/>
          </a:xfrm>
          <a:prstGeom prst="rect">
            <a:avLst/>
          </a:prstGeom>
        </p:spPr>
        <p:txBody>
          <a:bodyPr>
            <a:spAutoFit/>
          </a:bodyPr>
          <a:lstStyle/>
          <a:p>
            <a:pPr indent="357188" algn="just">
              <a:defRPr/>
            </a:pPr>
            <a:r>
              <a:rPr lang="ru-RU" sz="2000" dirty="0">
                <a:solidFill>
                  <a:srgbClr val="7030A0"/>
                </a:solidFill>
              </a:rPr>
              <a:t>6) </a:t>
            </a:r>
            <a:r>
              <a:rPr lang="ru-RU" sz="2000" dirty="0">
                <a:solidFill>
                  <a:srgbClr val="0070C0"/>
                </a:solidFill>
              </a:rPr>
              <a:t>здійснює досудове розслідування кримінальних правопорушень у межах визначеної підслідності;</a:t>
            </a:r>
          </a:p>
          <a:p>
            <a:pPr indent="357188" algn="just">
              <a:defRPr/>
            </a:pPr>
            <a:r>
              <a:rPr lang="ru-RU" sz="2000" dirty="0">
                <a:solidFill>
                  <a:srgbClr val="002060"/>
                </a:solidFill>
              </a:rPr>
              <a:t>7) </a:t>
            </a:r>
            <a:r>
              <a:rPr lang="ru-RU" sz="2000" dirty="0">
                <a:solidFill>
                  <a:srgbClr val="0070C0"/>
                </a:solidFill>
              </a:rPr>
              <a:t>розшукує осіб, які переховуються від органів досудового розслідування, слідчого судді, суду, ухиляються від виконання кримінального покарання, пропали безвісти, та інших осіб у випадках, визначених законом;</a:t>
            </a:r>
          </a:p>
          <a:p>
            <a:pPr indent="357188" algn="just">
              <a:defRPr/>
            </a:pPr>
            <a:r>
              <a:rPr lang="ru-RU" sz="2000" dirty="0">
                <a:solidFill>
                  <a:srgbClr val="7030A0"/>
                </a:solidFill>
              </a:rPr>
              <a:t>8) </a:t>
            </a:r>
            <a:r>
              <a:rPr lang="ru-RU" sz="2000" dirty="0">
                <a:solidFill>
                  <a:srgbClr val="0070C0"/>
                </a:solidFill>
              </a:rPr>
              <a:t>у випадках, визначених законом, здійснює провадження у справах про адміністративні правопорушення, приймає рішення про застосування адміністративних стягнень та забезпечує їх виконання;</a:t>
            </a:r>
          </a:p>
          <a:p>
            <a:pPr indent="357188" algn="just">
              <a:defRPr/>
            </a:pPr>
            <a:r>
              <a:rPr lang="ru-RU" sz="2000" dirty="0">
                <a:solidFill>
                  <a:srgbClr val="7030A0"/>
                </a:solidFill>
              </a:rPr>
              <a:t>9) </a:t>
            </a:r>
            <a:r>
              <a:rPr lang="ru-RU" sz="2000" dirty="0">
                <a:solidFill>
                  <a:srgbClr val="0070C0"/>
                </a:solidFill>
              </a:rPr>
              <a:t>доставляє у випадках і порядку, визначених законом, затриманих осіб, підозрюваних у вчиненні кримінального правопорушення, та осіб, які вчинили адміністративне правопорушення;</a:t>
            </a:r>
          </a:p>
          <a:p>
            <a:pPr indent="357188" algn="just">
              <a:defRPr/>
            </a:pPr>
            <a:r>
              <a:rPr lang="ru-RU" sz="2000" dirty="0">
                <a:solidFill>
                  <a:srgbClr val="7030A0"/>
                </a:solidFill>
              </a:rPr>
              <a:t>10) </a:t>
            </a:r>
            <a:r>
              <a:rPr lang="ru-RU" sz="2000" dirty="0">
                <a:solidFill>
                  <a:srgbClr val="0070C0"/>
                </a:solidFill>
              </a:rPr>
              <a:t>вживає заходів для забезпечення публічної безпеки і порядку на вулицях, площах, у парках, скверах, на стадіонах, вокзалах, в аеропортах, морських та річкових портах, інших публічних місцях;</a:t>
            </a:r>
          </a:p>
          <a:p>
            <a:pPr indent="357188" algn="just">
              <a:defRPr/>
            </a:pPr>
            <a:r>
              <a:rPr lang="ru-RU" sz="2000" dirty="0">
                <a:solidFill>
                  <a:srgbClr val="7030A0"/>
                </a:solidFill>
              </a:rPr>
              <a:t>11) </a:t>
            </a:r>
            <a:r>
              <a:rPr lang="ru-RU" sz="2000" dirty="0">
                <a:solidFill>
                  <a:srgbClr val="0070C0"/>
                </a:solidFill>
              </a:rPr>
              <a:t>регулює дорожній рух та здійснює контроль за дотриманням </a:t>
            </a:r>
            <a:r>
              <a:rPr lang="ru-RU" sz="2000" u="sng" dirty="0">
                <a:solidFill>
                  <a:srgbClr val="0070C0"/>
                </a:solidFill>
                <a:hlinkClick r:id="rId2"/>
              </a:rPr>
              <a:t>Правил дорожнього руху</a:t>
            </a:r>
            <a:r>
              <a:rPr lang="ru-RU" sz="2000" dirty="0">
                <a:solidFill>
                  <a:srgbClr val="0070C0"/>
                </a:solidFill>
              </a:rPr>
              <a:t> його учасниками та за правомірністю експлуатації транспортних засобів на вулично-дорожній мережі;</a:t>
            </a:r>
          </a:p>
          <a:p>
            <a:pPr indent="357188" algn="just">
              <a:defRPr/>
            </a:pPr>
            <a:r>
              <a:rPr lang="ru-RU" sz="2000" dirty="0">
                <a:solidFill>
                  <a:srgbClr val="7030A0"/>
                </a:solidFill>
              </a:rPr>
              <a:t>12) </a:t>
            </a:r>
            <a:r>
              <a:rPr lang="ru-RU" sz="2000" dirty="0">
                <a:solidFill>
                  <a:srgbClr val="0070C0"/>
                </a:solidFill>
              </a:rPr>
              <a:t>здійснює супроводження транспортних засобів у випадках, визначених законом;</a:t>
            </a:r>
          </a:p>
          <a:p>
            <a:pPr indent="357188" algn="just">
              <a:defRPr/>
            </a:pPr>
            <a:endParaRPr lang="ru-RU" sz="2000" dirty="0">
              <a:solidFill>
                <a:srgbClr val="0070C0"/>
              </a:solidFill>
            </a:endParaRPr>
          </a:p>
          <a:p>
            <a:pPr>
              <a:defRPr/>
            </a:pPr>
            <a:endParaRPr lang="ru-RU" sz="2000" dirty="0"/>
          </a:p>
        </p:txBody>
      </p:sp>
    </p:spTree>
    <p:extLst>
      <p:ext uri="{BB962C8B-B14F-4D97-AF65-F5344CB8AC3E}">
        <p14:creationId xmlns:p14="http://schemas.microsoft.com/office/powerpoint/2010/main" val="806115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0825" y="-1641475"/>
            <a:ext cx="8623300" cy="8216900"/>
          </a:xfrm>
          <a:prstGeom prst="rect">
            <a:avLst/>
          </a:prstGeom>
        </p:spPr>
        <p:txBody>
          <a:bodyPr>
            <a:spAutoFit/>
          </a:bodyPr>
          <a:lstStyle/>
          <a:p>
            <a:pPr>
              <a:defRPr/>
            </a:pPr>
            <a:endParaRPr lang="ru-RU" dirty="0"/>
          </a:p>
          <a:p>
            <a:pPr>
              <a:defRPr/>
            </a:pPr>
            <a:endParaRPr lang="ru-RU" dirty="0"/>
          </a:p>
          <a:p>
            <a:pPr>
              <a:defRPr/>
            </a:pPr>
            <a:endParaRPr lang="ru-RU" dirty="0"/>
          </a:p>
          <a:p>
            <a:pPr>
              <a:defRPr/>
            </a:pPr>
            <a:endParaRPr lang="ru-RU" dirty="0"/>
          </a:p>
          <a:p>
            <a:pPr>
              <a:defRPr/>
            </a:pPr>
            <a:endParaRPr lang="ru-RU" dirty="0"/>
          </a:p>
          <a:p>
            <a:pPr>
              <a:defRPr/>
            </a:pPr>
            <a:endParaRPr lang="ru-RU" dirty="0">
              <a:solidFill>
                <a:srgbClr val="0070C0"/>
              </a:solidFill>
            </a:endParaRPr>
          </a:p>
          <a:p>
            <a:pPr indent="357188" algn="just">
              <a:defRPr/>
            </a:pPr>
            <a:r>
              <a:rPr lang="ru-RU" sz="2000" dirty="0">
                <a:solidFill>
                  <a:srgbClr val="7030A0"/>
                </a:solidFill>
              </a:rPr>
              <a:t>13) </a:t>
            </a:r>
            <a:r>
              <a:rPr lang="ru-RU" sz="2000" dirty="0">
                <a:solidFill>
                  <a:srgbClr val="0070C0"/>
                </a:solidFill>
              </a:rPr>
              <a:t>видає відповідно до закону дозволи на рух окремих категорій транспортних засобів; у випадках, визначених законом, видає та погоджує дозвільні документи у сфері безпеки дорожнього руху;</a:t>
            </a:r>
          </a:p>
          <a:p>
            <a:pPr indent="357188" algn="just">
              <a:defRPr/>
            </a:pPr>
            <a:r>
              <a:rPr lang="ru-RU" sz="2000" dirty="0">
                <a:solidFill>
                  <a:srgbClr val="7030A0"/>
                </a:solidFill>
              </a:rPr>
              <a:t>14) </a:t>
            </a:r>
            <a:r>
              <a:rPr lang="ru-RU" sz="2000" dirty="0">
                <a:solidFill>
                  <a:srgbClr val="0070C0"/>
                </a:solidFill>
              </a:rPr>
              <a:t>вживає всіх можливих заходів для надання невідкладної, зокрема домедичної і медичної, допомоги особам, які постраждали внаслідок кримінальних чи адміністративних правопорушень, нещасних випадків, а також особам, які опинилися в ситуації, небезпечній для їхнього життя чи здоров’я;</a:t>
            </a:r>
          </a:p>
          <a:p>
            <a:pPr indent="357188" algn="just">
              <a:defRPr/>
            </a:pPr>
            <a:r>
              <a:rPr lang="ru-RU" sz="2000" dirty="0">
                <a:solidFill>
                  <a:srgbClr val="7030A0"/>
                </a:solidFill>
              </a:rPr>
              <a:t>15) </a:t>
            </a:r>
            <a:r>
              <a:rPr lang="ru-RU" sz="2000" dirty="0">
                <a:solidFill>
                  <a:srgbClr val="0070C0"/>
                </a:solidFill>
              </a:rPr>
              <a:t>вживає заходів для визначення осіб, які не здатні через стан здоров’я, вік або інші обставини повідомити інформацію про себе; встановлює особу за невпізнаним трупом;</a:t>
            </a:r>
          </a:p>
          <a:p>
            <a:pPr indent="357188" algn="just">
              <a:defRPr/>
            </a:pPr>
            <a:r>
              <a:rPr lang="ru-RU" sz="2000" dirty="0">
                <a:solidFill>
                  <a:srgbClr val="7030A0"/>
                </a:solidFill>
              </a:rPr>
              <a:t>16) </a:t>
            </a:r>
            <a:r>
              <a:rPr lang="ru-RU" sz="2000" dirty="0">
                <a:solidFill>
                  <a:srgbClr val="0070C0"/>
                </a:solidFill>
              </a:rPr>
              <a:t>забезпечує безпеку взятих під захист осіб на підставах та в порядку, визначених законом;</a:t>
            </a:r>
          </a:p>
          <a:p>
            <a:pPr indent="357188" algn="just">
              <a:defRPr/>
            </a:pPr>
            <a:r>
              <a:rPr lang="ru-RU" sz="2000" dirty="0">
                <a:solidFill>
                  <a:srgbClr val="7030A0"/>
                </a:solidFill>
              </a:rPr>
              <a:t>17) </a:t>
            </a:r>
            <a:r>
              <a:rPr lang="ru-RU" sz="2000" dirty="0">
                <a:solidFill>
                  <a:srgbClr val="0070C0"/>
                </a:solidFill>
              </a:rPr>
              <a:t>у межах своєї компетенції, визначеної законом, здійснює контроль за дотриманням вимог законів та інших нормативно-правових актів щодо опіки, піклування над дітьми-сиротами та дітьми, позбавленими батьківського піклування, вживає заходів щодо запобігання дитячій бездоглядності, правопорушенням серед дітей, а також соціального патронажу щодо дітей, які відбували покарання у виді позбавлення волі;</a:t>
            </a:r>
          </a:p>
          <a:p>
            <a:pPr indent="357188" algn="just">
              <a:defRPr/>
            </a:pPr>
            <a:r>
              <a:rPr lang="ru-RU" sz="2000" dirty="0">
                <a:solidFill>
                  <a:srgbClr val="7030A0"/>
                </a:solidFill>
              </a:rPr>
              <a:t>18) </a:t>
            </a:r>
            <a:r>
              <a:rPr lang="ru-RU" sz="2000" dirty="0">
                <a:solidFill>
                  <a:srgbClr val="0070C0"/>
                </a:solidFill>
              </a:rPr>
              <a:t>здійснює </a:t>
            </a:r>
            <a:r>
              <a:rPr lang="ru-RU" sz="2000" dirty="0" err="1">
                <a:solidFill>
                  <a:srgbClr val="0070C0"/>
                </a:solidFill>
              </a:rPr>
              <a:t>інші</a:t>
            </a:r>
            <a:r>
              <a:rPr lang="ru-RU" sz="2000" dirty="0">
                <a:solidFill>
                  <a:srgbClr val="0070C0"/>
                </a:solidFill>
              </a:rPr>
              <a:t> </a:t>
            </a:r>
            <a:r>
              <a:rPr lang="ru-RU" sz="2000" dirty="0" err="1" smtClean="0">
                <a:solidFill>
                  <a:srgbClr val="0070C0"/>
                </a:solidFill>
              </a:rPr>
              <a:t>повноваження</a:t>
            </a:r>
            <a:r>
              <a:rPr lang="ru-RU" sz="2000" dirty="0" smtClean="0">
                <a:solidFill>
                  <a:srgbClr val="0070C0"/>
                </a:solidFill>
              </a:rPr>
              <a:t>.</a:t>
            </a:r>
            <a:endParaRPr lang="ru-RU" sz="2000" dirty="0">
              <a:solidFill>
                <a:srgbClr val="0070C0"/>
              </a:solidFill>
            </a:endParaRPr>
          </a:p>
        </p:txBody>
      </p:sp>
    </p:spTree>
    <p:extLst>
      <p:ext uri="{BB962C8B-B14F-4D97-AF65-F5344CB8AC3E}">
        <p14:creationId xmlns:p14="http://schemas.microsoft.com/office/powerpoint/2010/main" val="2509789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980728"/>
            <a:ext cx="8208912" cy="5016758"/>
          </a:xfrm>
          <a:prstGeom prst="rect">
            <a:avLst/>
          </a:prstGeom>
        </p:spPr>
        <p:txBody>
          <a:bodyPr wrap="square">
            <a:spAutoFit/>
          </a:bodyPr>
          <a:lstStyle/>
          <a:p>
            <a:pPr indent="357188" algn="just"/>
            <a:r>
              <a:rPr lang="uk-UA" sz="3200" b="1" i="1" dirty="0">
                <a:solidFill>
                  <a:srgbClr val="7030A0"/>
                </a:solidFill>
              </a:rPr>
              <a:t>Предметом даної дисципліни </a:t>
            </a:r>
            <a:r>
              <a:rPr lang="uk-UA" sz="3200" b="1" i="1" dirty="0">
                <a:solidFill>
                  <a:srgbClr val="0070C0"/>
                </a:solidFill>
              </a:rPr>
              <a:t>є</a:t>
            </a:r>
            <a:r>
              <a:rPr lang="uk-UA" sz="3200" dirty="0">
                <a:solidFill>
                  <a:srgbClr val="0070C0"/>
                </a:solidFill>
              </a:rPr>
              <a:t> </a:t>
            </a:r>
            <a:r>
              <a:rPr lang="uk-UA" sz="3200" i="1" dirty="0">
                <a:solidFill>
                  <a:srgbClr val="0070C0"/>
                </a:solidFill>
              </a:rPr>
              <a:t>система знань щодо нормативно-правової бази, </a:t>
            </a:r>
            <a:r>
              <a:rPr lang="uk-UA" sz="3200" i="1">
                <a:solidFill>
                  <a:srgbClr val="0070C0"/>
                </a:solidFill>
              </a:rPr>
              <a:t>основних </a:t>
            </a:r>
            <a:r>
              <a:rPr lang="uk-UA" sz="3200" i="1" smtClean="0">
                <a:solidFill>
                  <a:srgbClr val="0070C0"/>
                </a:solidFill>
              </a:rPr>
              <a:t>засад </a:t>
            </a:r>
            <a:r>
              <a:rPr lang="uk-UA" sz="3200" i="1" dirty="0">
                <a:solidFill>
                  <a:srgbClr val="0070C0"/>
                </a:solidFill>
              </a:rPr>
              <a:t>організації, завдань, функцій, повноважень та основних </a:t>
            </a:r>
            <a:r>
              <a:rPr lang="uk-UA" sz="3200" i="1" dirty="0" smtClean="0">
                <a:solidFill>
                  <a:srgbClr val="0070C0"/>
                </a:solidFill>
              </a:rPr>
              <a:t>напрямів </a:t>
            </a:r>
            <a:r>
              <a:rPr lang="uk-UA" sz="3200" i="1" dirty="0">
                <a:solidFill>
                  <a:srgbClr val="0070C0"/>
                </a:solidFill>
              </a:rPr>
              <a:t>державних </a:t>
            </a:r>
            <a:r>
              <a:rPr lang="uk-UA" sz="3200" i="1">
                <a:solidFill>
                  <a:srgbClr val="0070C0"/>
                </a:solidFill>
              </a:rPr>
              <a:t>органів </a:t>
            </a:r>
            <a:r>
              <a:rPr lang="uk-UA" sz="3200" i="1" smtClean="0">
                <a:solidFill>
                  <a:srgbClr val="0070C0"/>
                </a:solidFill>
              </a:rPr>
              <a:t>так і  недержавних </a:t>
            </a:r>
            <a:r>
              <a:rPr lang="uk-UA" sz="3200" i="1" dirty="0">
                <a:solidFill>
                  <a:srgbClr val="0070C0"/>
                </a:solidFill>
              </a:rPr>
              <a:t>правових (самоврядних) інститутів </a:t>
            </a:r>
            <a:r>
              <a:rPr lang="uk-UA" sz="3200" i="1" dirty="0" smtClean="0">
                <a:solidFill>
                  <a:srgbClr val="0070C0"/>
                </a:solidFill>
              </a:rPr>
              <a:t>з діяльності у судовій сфері, а також </a:t>
            </a:r>
            <a:r>
              <a:rPr lang="uk-UA" sz="3200" i="1" dirty="0">
                <a:solidFill>
                  <a:srgbClr val="0070C0"/>
                </a:solidFill>
              </a:rPr>
              <a:t>правоохорони та правозахисту, взаємодію між ними та з державними органами різних гілок влади. </a:t>
            </a:r>
            <a:endParaRPr lang="ru-RU" sz="3200" dirty="0">
              <a:solidFill>
                <a:srgbClr val="0070C0"/>
              </a:solidFill>
            </a:endParaRPr>
          </a:p>
        </p:txBody>
      </p:sp>
    </p:spTree>
    <p:extLst>
      <p:ext uri="{BB962C8B-B14F-4D97-AF65-F5344CB8AC3E}">
        <p14:creationId xmlns:p14="http://schemas.microsoft.com/office/powerpoint/2010/main" val="17581856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Прямоугольник 1"/>
          <p:cNvSpPr>
            <a:spLocks noChangeArrowheads="1"/>
          </p:cNvSpPr>
          <p:nvPr/>
        </p:nvSpPr>
        <p:spPr bwMode="auto">
          <a:xfrm>
            <a:off x="755650" y="1268413"/>
            <a:ext cx="80645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57188"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endParaRPr lang="uk-UA" altLang="ru-RU" sz="3200" b="1" dirty="0">
              <a:solidFill>
                <a:srgbClr val="7030A0"/>
              </a:solidFill>
            </a:endParaRPr>
          </a:p>
          <a:p>
            <a:pPr algn="ctr" eaLnBrk="1" hangingPunct="1"/>
            <a:endParaRPr lang="uk-UA" altLang="ru-RU" sz="3200" b="1" dirty="0">
              <a:solidFill>
                <a:srgbClr val="7030A0"/>
              </a:solidFill>
            </a:endParaRPr>
          </a:p>
          <a:p>
            <a:pPr algn="ctr" eaLnBrk="1" hangingPunct="1"/>
            <a:endParaRPr lang="uk-UA" altLang="ru-RU" sz="3200" b="1" dirty="0">
              <a:solidFill>
                <a:srgbClr val="FFC000"/>
              </a:solidFill>
              <a:cs typeface="Tahoma" panose="020B0604030504040204" pitchFamily="34" charset="0"/>
            </a:endParaRPr>
          </a:p>
          <a:p>
            <a:pPr algn="ctr" eaLnBrk="1" hangingPunct="1">
              <a:lnSpc>
                <a:spcPct val="150000"/>
              </a:lnSpc>
            </a:pPr>
            <a:r>
              <a:rPr lang="uk-UA" altLang="ru-RU" sz="3200" b="1" i="1" dirty="0">
                <a:solidFill>
                  <a:srgbClr val="FFC000"/>
                </a:solidFill>
              </a:rPr>
              <a:t>Поліцейський та його статус. </a:t>
            </a:r>
          </a:p>
          <a:p>
            <a:pPr algn="ctr" eaLnBrk="1" hangingPunct="1">
              <a:lnSpc>
                <a:spcPct val="150000"/>
              </a:lnSpc>
            </a:pPr>
            <a:r>
              <a:rPr lang="uk-UA" altLang="ru-RU" sz="3200" b="1" i="1" dirty="0">
                <a:solidFill>
                  <a:srgbClr val="FFC000"/>
                </a:solidFill>
              </a:rPr>
              <a:t>Добір на посаду поліцейського</a:t>
            </a:r>
            <a:endParaRPr lang="ru-RU" altLang="ru-RU" sz="3200" dirty="0">
              <a:solidFill>
                <a:srgbClr val="FFC000"/>
              </a:solidFill>
            </a:endParaRPr>
          </a:p>
        </p:txBody>
      </p:sp>
      <p:sp>
        <p:nvSpPr>
          <p:cNvPr id="3" name="Прямоугольник 2"/>
          <p:cNvSpPr/>
          <p:nvPr/>
        </p:nvSpPr>
        <p:spPr>
          <a:xfrm>
            <a:off x="2627313" y="3213100"/>
            <a:ext cx="4572000" cy="585788"/>
          </a:xfrm>
          <a:prstGeom prst="rect">
            <a:avLst/>
          </a:prstGeom>
        </p:spPr>
        <p:txBody>
          <a:bodyPr>
            <a:spAutoFit/>
          </a:bodyPr>
          <a:lstStyle/>
          <a:p>
            <a:pPr indent="450850" algn="ctr" fontAlgn="auto">
              <a:buClr>
                <a:schemeClr val="accent6">
                  <a:lumMod val="75000"/>
                </a:schemeClr>
              </a:buClr>
              <a:defRPr/>
            </a:pPr>
            <a:endParaRPr lang="uk-UA" sz="1600" b="1" dirty="0"/>
          </a:p>
          <a:p>
            <a:pPr indent="450850" algn="ctr" fontAlgn="auto">
              <a:buClr>
                <a:schemeClr val="accent6">
                  <a:lumMod val="75000"/>
                </a:schemeClr>
              </a:buClr>
              <a:defRPr/>
            </a:pPr>
            <a:endParaRPr lang="uk-UA" sz="1600" b="1" dirty="0"/>
          </a:p>
        </p:txBody>
      </p:sp>
      <p:pic>
        <p:nvPicPr>
          <p:cNvPr id="38916"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458788"/>
            <a:ext cx="1133475"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2" descr="https://lh3.googleusercontent.com/iQxoiYhTGbMBXRtaztizSiYQvdTjuqsL3048lQWj5aLrKRgHep-2rHK2IK7Y31XlJhYgBg=s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325" y="620713"/>
            <a:ext cx="998538"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64043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https://lh3.googleusercontent.com/iQxoiYhTGbMBXRtaztizSiYQvdTjuqsL3048lQWj5aLrKRgHep-2rHK2IK7Y31XlJhYgBg=s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356348"/>
            <a:ext cx="2016224" cy="2240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Прямоугольник 4"/>
          <p:cNvSpPr>
            <a:spLocks noChangeArrowheads="1"/>
          </p:cNvSpPr>
          <p:nvPr/>
        </p:nvSpPr>
        <p:spPr bwMode="auto">
          <a:xfrm>
            <a:off x="467544" y="548680"/>
            <a:ext cx="781685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57188"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uk-UA" sz="2400" b="1" i="1" dirty="0" smtClean="0">
                <a:solidFill>
                  <a:srgbClr val="002060"/>
                </a:solidFill>
              </a:rPr>
              <a:t>Поліцейським</a:t>
            </a:r>
            <a:r>
              <a:rPr lang="uk-UA" sz="2400" dirty="0" smtClean="0">
                <a:solidFill>
                  <a:srgbClr val="002060"/>
                </a:solidFill>
              </a:rPr>
              <a:t> </a:t>
            </a:r>
            <a:r>
              <a:rPr lang="uk-UA" sz="2400" i="1" dirty="0">
                <a:solidFill>
                  <a:srgbClr val="7030A0"/>
                </a:solidFill>
              </a:rPr>
              <a:t>є громадянин України, який склав Присягу поліцейського, проходить службу на відповідних посадах у поліції і якому присвоєно спеціальне звання поліції. </a:t>
            </a:r>
            <a:endParaRPr lang="uk-UA" sz="2400" i="1" dirty="0" smtClean="0">
              <a:solidFill>
                <a:srgbClr val="7030A0"/>
              </a:solidFill>
            </a:endParaRPr>
          </a:p>
          <a:p>
            <a:pPr algn="just" eaLnBrk="1" hangingPunct="1"/>
            <a:endParaRPr lang="ru-RU" altLang="ru-RU" sz="2000" dirty="0" smtClean="0">
              <a:solidFill>
                <a:srgbClr val="7030A0"/>
              </a:solidFill>
            </a:endParaRPr>
          </a:p>
          <a:p>
            <a:pPr algn="just" eaLnBrk="1" hangingPunct="1"/>
            <a:r>
              <a:rPr lang="ru-RU" altLang="ru-RU" sz="2400" dirty="0" err="1" smtClean="0">
                <a:solidFill>
                  <a:srgbClr val="7030A0"/>
                </a:solidFill>
              </a:rPr>
              <a:t>Поліцейський</a:t>
            </a:r>
            <a:r>
              <a:rPr lang="ru-RU" altLang="ru-RU" sz="2400" dirty="0" smtClean="0">
                <a:solidFill>
                  <a:srgbClr val="7030A0"/>
                </a:solidFill>
              </a:rPr>
              <a:t> </a:t>
            </a:r>
            <a:r>
              <a:rPr lang="ru-RU" altLang="ru-RU" sz="2400" dirty="0" err="1">
                <a:solidFill>
                  <a:srgbClr val="7030A0"/>
                </a:solidFill>
              </a:rPr>
              <a:t>має</a:t>
            </a:r>
            <a:r>
              <a:rPr lang="ru-RU" altLang="ru-RU" sz="2400" dirty="0">
                <a:solidFill>
                  <a:srgbClr val="7030A0"/>
                </a:solidFill>
              </a:rPr>
              <a:t> </a:t>
            </a:r>
            <a:r>
              <a:rPr lang="ru-RU" altLang="ru-RU" sz="2400" dirty="0" err="1">
                <a:solidFill>
                  <a:srgbClr val="7030A0"/>
                </a:solidFill>
              </a:rPr>
              <a:t>службове</a:t>
            </a:r>
            <a:r>
              <a:rPr lang="ru-RU" altLang="ru-RU" sz="2400" dirty="0">
                <a:solidFill>
                  <a:srgbClr val="7030A0"/>
                </a:solidFill>
              </a:rPr>
              <a:t> </a:t>
            </a:r>
            <a:r>
              <a:rPr lang="ru-RU" altLang="ru-RU" sz="2400" dirty="0" err="1">
                <a:solidFill>
                  <a:srgbClr val="7030A0"/>
                </a:solidFill>
              </a:rPr>
              <a:t>посвідчення</a:t>
            </a:r>
            <a:r>
              <a:rPr lang="ru-RU" altLang="ru-RU" sz="2400" dirty="0">
                <a:solidFill>
                  <a:srgbClr val="7030A0"/>
                </a:solidFill>
              </a:rPr>
              <a:t> та </a:t>
            </a:r>
            <a:r>
              <a:rPr lang="ru-RU" altLang="ru-RU" sz="2400" u="sng" dirty="0" err="1">
                <a:solidFill>
                  <a:srgbClr val="7030A0"/>
                </a:solidFill>
                <a:hlinkClick r:id="rId3"/>
              </a:rPr>
              <a:t>спеціальний</a:t>
            </a:r>
            <a:r>
              <a:rPr lang="ru-RU" altLang="ru-RU" sz="2400" u="sng" dirty="0">
                <a:solidFill>
                  <a:srgbClr val="7030A0"/>
                </a:solidFill>
                <a:hlinkClick r:id="rId3"/>
              </a:rPr>
              <a:t> жетон</a:t>
            </a:r>
            <a:r>
              <a:rPr lang="ru-RU" altLang="ru-RU" sz="2400" dirty="0">
                <a:solidFill>
                  <a:srgbClr val="7030A0"/>
                </a:solidFill>
              </a:rPr>
              <a:t>. </a:t>
            </a:r>
            <a:r>
              <a:rPr lang="ru-RU" altLang="ru-RU" sz="2400" dirty="0" err="1">
                <a:solidFill>
                  <a:srgbClr val="7030A0"/>
                </a:solidFill>
              </a:rPr>
              <a:t>Зразки</a:t>
            </a:r>
            <a:r>
              <a:rPr lang="ru-RU" altLang="ru-RU" sz="2400" dirty="0">
                <a:solidFill>
                  <a:srgbClr val="7030A0"/>
                </a:solidFill>
              </a:rPr>
              <a:t> та порядок </a:t>
            </a:r>
            <a:r>
              <a:rPr lang="ru-RU" altLang="ru-RU" sz="2400" dirty="0" err="1">
                <a:solidFill>
                  <a:srgbClr val="7030A0"/>
                </a:solidFill>
              </a:rPr>
              <a:t>видання</a:t>
            </a:r>
            <a:r>
              <a:rPr lang="ru-RU" altLang="ru-RU" sz="2400" dirty="0">
                <a:solidFill>
                  <a:srgbClr val="7030A0"/>
                </a:solidFill>
              </a:rPr>
              <a:t> </a:t>
            </a:r>
            <a:r>
              <a:rPr lang="ru-RU" altLang="ru-RU" sz="2400" dirty="0" err="1">
                <a:solidFill>
                  <a:srgbClr val="7030A0"/>
                </a:solidFill>
              </a:rPr>
              <a:t>службових</a:t>
            </a:r>
            <a:r>
              <a:rPr lang="ru-RU" altLang="ru-RU" sz="2400" dirty="0">
                <a:solidFill>
                  <a:srgbClr val="7030A0"/>
                </a:solidFill>
              </a:rPr>
              <a:t> </a:t>
            </a:r>
            <a:r>
              <a:rPr lang="ru-RU" altLang="ru-RU" sz="2400" dirty="0" err="1">
                <a:solidFill>
                  <a:srgbClr val="7030A0"/>
                </a:solidFill>
              </a:rPr>
              <a:t>посвідчень</a:t>
            </a:r>
            <a:r>
              <a:rPr lang="ru-RU" altLang="ru-RU" sz="2400" dirty="0">
                <a:solidFill>
                  <a:srgbClr val="7030A0"/>
                </a:solidFill>
              </a:rPr>
              <a:t> та </a:t>
            </a:r>
            <a:r>
              <a:rPr lang="ru-RU" altLang="ru-RU" sz="2400" dirty="0" err="1">
                <a:solidFill>
                  <a:srgbClr val="7030A0"/>
                </a:solidFill>
              </a:rPr>
              <a:t>спеціальних</a:t>
            </a:r>
            <a:r>
              <a:rPr lang="ru-RU" altLang="ru-RU" sz="2400" dirty="0">
                <a:solidFill>
                  <a:srgbClr val="7030A0"/>
                </a:solidFill>
              </a:rPr>
              <a:t> </a:t>
            </a:r>
            <a:r>
              <a:rPr lang="ru-RU" altLang="ru-RU" sz="2400" dirty="0" err="1">
                <a:solidFill>
                  <a:srgbClr val="7030A0"/>
                </a:solidFill>
              </a:rPr>
              <a:t>жетонів</a:t>
            </a:r>
            <a:r>
              <a:rPr lang="ru-RU" altLang="ru-RU" sz="2400" dirty="0">
                <a:solidFill>
                  <a:srgbClr val="7030A0"/>
                </a:solidFill>
              </a:rPr>
              <a:t> </a:t>
            </a:r>
            <a:r>
              <a:rPr lang="ru-RU" altLang="ru-RU" sz="2400" dirty="0" err="1">
                <a:solidFill>
                  <a:srgbClr val="7030A0"/>
                </a:solidFill>
              </a:rPr>
              <a:t>затверджує</a:t>
            </a:r>
            <a:r>
              <a:rPr lang="ru-RU" altLang="ru-RU" sz="2400" dirty="0">
                <a:solidFill>
                  <a:srgbClr val="7030A0"/>
                </a:solidFill>
              </a:rPr>
              <a:t> </a:t>
            </a:r>
            <a:r>
              <a:rPr lang="ru-RU" altLang="ru-RU" sz="2400" dirty="0" err="1">
                <a:solidFill>
                  <a:srgbClr val="7030A0"/>
                </a:solidFill>
              </a:rPr>
              <a:t>Міністр</a:t>
            </a:r>
            <a:r>
              <a:rPr lang="ru-RU" altLang="ru-RU" sz="2400" dirty="0">
                <a:solidFill>
                  <a:srgbClr val="7030A0"/>
                </a:solidFill>
              </a:rPr>
              <a:t> </a:t>
            </a:r>
            <a:r>
              <a:rPr lang="ru-RU" altLang="ru-RU" sz="2400" dirty="0" err="1">
                <a:solidFill>
                  <a:srgbClr val="7030A0"/>
                </a:solidFill>
              </a:rPr>
              <a:t>внутрішніх</a:t>
            </a:r>
            <a:r>
              <a:rPr lang="ru-RU" altLang="ru-RU" sz="2400" dirty="0">
                <a:solidFill>
                  <a:srgbClr val="7030A0"/>
                </a:solidFill>
              </a:rPr>
              <a:t> справ </a:t>
            </a:r>
            <a:r>
              <a:rPr lang="ru-RU" altLang="ru-RU" sz="2400" dirty="0" err="1" smtClean="0">
                <a:solidFill>
                  <a:srgbClr val="7030A0"/>
                </a:solidFill>
              </a:rPr>
              <a:t>України</a:t>
            </a:r>
            <a:r>
              <a:rPr lang="ru-RU" altLang="ru-RU" sz="2400" dirty="0" smtClean="0">
                <a:solidFill>
                  <a:srgbClr val="7030A0"/>
                </a:solidFill>
              </a:rPr>
              <a:t>.</a:t>
            </a:r>
            <a:r>
              <a:rPr lang="uk-UA" sz="2400" dirty="0" smtClean="0"/>
              <a:t> </a:t>
            </a:r>
          </a:p>
          <a:p>
            <a:pPr algn="just" eaLnBrk="1" hangingPunct="1"/>
            <a:r>
              <a:rPr lang="uk-UA" sz="2000" i="1" dirty="0" smtClean="0">
                <a:solidFill>
                  <a:srgbClr val="002060"/>
                </a:solidFill>
              </a:rPr>
              <a:t>(ст</a:t>
            </a:r>
            <a:r>
              <a:rPr lang="uk-UA" sz="2000" i="1" dirty="0">
                <a:solidFill>
                  <a:srgbClr val="002060"/>
                </a:solidFill>
              </a:rPr>
              <a:t>. 17 Закону України «Про Національну поліцію</a:t>
            </a:r>
            <a:r>
              <a:rPr lang="uk-UA" sz="2000" i="1" dirty="0" smtClean="0">
                <a:solidFill>
                  <a:srgbClr val="002060"/>
                </a:solidFill>
              </a:rPr>
              <a:t>»)</a:t>
            </a:r>
            <a:r>
              <a:rPr lang="ru-RU" altLang="ru-RU" sz="2000" i="1" dirty="0" smtClean="0">
                <a:solidFill>
                  <a:srgbClr val="002060"/>
                </a:solidFill>
              </a:rPr>
              <a:t>.</a:t>
            </a:r>
            <a:endParaRPr lang="ru-RU" altLang="ru-RU" sz="2000" i="1" dirty="0">
              <a:solidFill>
                <a:srgbClr val="002060"/>
              </a:solidFill>
            </a:endParaRPr>
          </a:p>
        </p:txBody>
      </p:sp>
    </p:spTree>
    <p:extLst>
      <p:ext uri="{BB962C8B-B14F-4D97-AF65-F5344CB8AC3E}">
        <p14:creationId xmlns:p14="http://schemas.microsoft.com/office/powerpoint/2010/main" val="18879477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11138" y="188913"/>
            <a:ext cx="8712200" cy="6586537"/>
          </a:xfrm>
          <a:prstGeom prst="rect">
            <a:avLst/>
          </a:prstGeom>
        </p:spPr>
        <p:txBody>
          <a:bodyPr>
            <a:spAutoFit/>
          </a:bodyPr>
          <a:lstStyle/>
          <a:p>
            <a:pPr indent="357188">
              <a:defRPr/>
            </a:pPr>
            <a:r>
              <a:rPr lang="ru-RU" sz="2400" b="1" i="1" dirty="0">
                <a:solidFill>
                  <a:srgbClr val="002060"/>
                </a:solidFill>
              </a:rPr>
              <a:t>Поліцейський </a:t>
            </a:r>
            <a:r>
              <a:rPr lang="uk-UA" sz="2400" b="1" i="1" dirty="0">
                <a:solidFill>
                  <a:srgbClr val="002060"/>
                </a:solidFill>
              </a:rPr>
              <a:t>відповідно до ст. 18 Закону України «Про Національну поліцію» </a:t>
            </a:r>
            <a:r>
              <a:rPr lang="ru-RU" sz="2400" b="1" i="1" dirty="0">
                <a:solidFill>
                  <a:srgbClr val="002060"/>
                </a:solidFill>
              </a:rPr>
              <a:t>зобов’язаний:</a:t>
            </a:r>
          </a:p>
          <a:p>
            <a:pPr indent="271463" algn="just">
              <a:defRPr/>
            </a:pPr>
            <a:r>
              <a:rPr lang="ru-RU" sz="2200" dirty="0">
                <a:solidFill>
                  <a:srgbClr val="002060"/>
                </a:solidFill>
              </a:rPr>
              <a:t>1) </a:t>
            </a:r>
            <a:r>
              <a:rPr lang="ru-RU" sz="2200" dirty="0">
                <a:solidFill>
                  <a:srgbClr val="7030A0"/>
                </a:solidFill>
              </a:rPr>
              <a:t>неухильно дотримуватися положень </a:t>
            </a:r>
            <a:r>
              <a:rPr lang="ru-RU" sz="2200" u="sng" dirty="0">
                <a:solidFill>
                  <a:srgbClr val="7030A0"/>
                </a:solidFill>
                <a:hlinkClick r:id="rId2"/>
              </a:rPr>
              <a:t>Конституції України</a:t>
            </a:r>
            <a:r>
              <a:rPr lang="ru-RU" sz="2200" dirty="0">
                <a:solidFill>
                  <a:srgbClr val="7030A0"/>
                </a:solidFill>
              </a:rPr>
              <a:t>, законів України та інших нормативно-правових актів, що регламентують діяльність поліції, та Присяги поліцейського;</a:t>
            </a:r>
          </a:p>
          <a:p>
            <a:pPr indent="271463" algn="just">
              <a:defRPr/>
            </a:pPr>
            <a:r>
              <a:rPr lang="ru-RU" sz="2200" dirty="0">
                <a:solidFill>
                  <a:srgbClr val="002060"/>
                </a:solidFill>
              </a:rPr>
              <a:t>2) </a:t>
            </a:r>
            <a:r>
              <a:rPr lang="ru-RU" sz="2200" dirty="0">
                <a:solidFill>
                  <a:srgbClr val="7030A0"/>
                </a:solidFill>
              </a:rPr>
              <a:t>професійно виконувати свої службові обов’язки відповідно до вимог нормативно-правових актів, посадових (функціональних) обов’язків, наказів керівництва;</a:t>
            </a:r>
          </a:p>
          <a:p>
            <a:pPr indent="271463" algn="just">
              <a:defRPr/>
            </a:pPr>
            <a:r>
              <a:rPr lang="ru-RU" sz="2200" dirty="0">
                <a:solidFill>
                  <a:srgbClr val="002060"/>
                </a:solidFill>
              </a:rPr>
              <a:t>3) </a:t>
            </a:r>
            <a:r>
              <a:rPr lang="ru-RU" sz="2200" dirty="0">
                <a:solidFill>
                  <a:srgbClr val="7030A0"/>
                </a:solidFill>
              </a:rPr>
              <a:t>поважати і не порушувати прав і свобод людини;</a:t>
            </a:r>
          </a:p>
          <a:p>
            <a:pPr indent="271463" algn="just">
              <a:defRPr/>
            </a:pPr>
            <a:r>
              <a:rPr lang="ru-RU" sz="2200" dirty="0">
                <a:solidFill>
                  <a:srgbClr val="002060"/>
                </a:solidFill>
              </a:rPr>
              <a:t>4) </a:t>
            </a:r>
            <a:r>
              <a:rPr lang="ru-RU" sz="2200" dirty="0">
                <a:solidFill>
                  <a:srgbClr val="7030A0"/>
                </a:solidFill>
              </a:rPr>
              <a:t>надавати невідкладну, зокрема домедичну і медичну, допомогу особам, які постраждали внаслідок правопорушень, нещасних випадків, а також особам, які опинилися в безпорадному стані або стані, небезпечному для їхнього життя чи здоров’я;</a:t>
            </a:r>
          </a:p>
          <a:p>
            <a:pPr indent="271463" algn="just">
              <a:defRPr/>
            </a:pPr>
            <a:r>
              <a:rPr lang="ru-RU" sz="2200" dirty="0">
                <a:solidFill>
                  <a:srgbClr val="002060"/>
                </a:solidFill>
              </a:rPr>
              <a:t>5) </a:t>
            </a:r>
            <a:r>
              <a:rPr lang="ru-RU" sz="2200" dirty="0">
                <a:solidFill>
                  <a:srgbClr val="7030A0"/>
                </a:solidFill>
              </a:rPr>
              <a:t>зберігати інформацію з обмеженим доступом, яка стала йому відома у зв’язку з виконанням службових обов’язків;</a:t>
            </a:r>
          </a:p>
          <a:p>
            <a:pPr indent="271463" algn="just">
              <a:defRPr/>
            </a:pPr>
            <a:r>
              <a:rPr lang="ru-RU" sz="2200" dirty="0">
                <a:solidFill>
                  <a:srgbClr val="002060"/>
                </a:solidFill>
              </a:rPr>
              <a:t>6) </a:t>
            </a:r>
            <a:r>
              <a:rPr lang="ru-RU" sz="2200" dirty="0">
                <a:solidFill>
                  <a:srgbClr val="7030A0"/>
                </a:solidFill>
              </a:rPr>
              <a:t>інформувати безпосереднього керівника про обставини, що унеможливлюють його подальшу службу в поліції або перебування на займаній посаді.</a:t>
            </a:r>
          </a:p>
        </p:txBody>
      </p:sp>
    </p:spTree>
    <p:extLst>
      <p:ext uri="{BB962C8B-B14F-4D97-AF65-F5344CB8AC3E}">
        <p14:creationId xmlns:p14="http://schemas.microsoft.com/office/powerpoint/2010/main" val="26023377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Прямоугольник 1"/>
          <p:cNvSpPr>
            <a:spLocks noChangeArrowheads="1"/>
          </p:cNvSpPr>
          <p:nvPr/>
        </p:nvSpPr>
        <p:spPr bwMode="auto">
          <a:xfrm>
            <a:off x="107950" y="260350"/>
            <a:ext cx="8928100" cy="606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57188"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uk-UA" altLang="ru-RU" sz="2400" i="1" dirty="0" smtClean="0">
                <a:solidFill>
                  <a:srgbClr val="C00000"/>
                </a:solidFill>
              </a:rPr>
              <a:t>Для виконання своїх повноважень поліцейські можуть використовувати такі спеціальні засоби:</a:t>
            </a:r>
            <a:endParaRPr lang="uk-UA" altLang="ru-RU" sz="2400" dirty="0" smtClean="0">
              <a:solidFill>
                <a:srgbClr val="C00000"/>
              </a:solidFill>
            </a:endParaRPr>
          </a:p>
          <a:p>
            <a:pPr eaLnBrk="1" hangingPunct="1"/>
            <a:r>
              <a:rPr lang="uk-UA" altLang="ru-RU" sz="2000" dirty="0" smtClean="0">
                <a:solidFill>
                  <a:srgbClr val="7030A0"/>
                </a:solidFill>
              </a:rPr>
              <a:t>1) гумові та пластикові </a:t>
            </a:r>
            <a:r>
              <a:rPr lang="ru-RU" altLang="ru-RU" sz="2000" dirty="0" smtClean="0">
                <a:solidFill>
                  <a:srgbClr val="7030A0"/>
                </a:solidFill>
              </a:rPr>
              <a:t>кийки</a:t>
            </a:r>
            <a:r>
              <a:rPr lang="ru-RU" altLang="ru-RU" sz="2000" dirty="0">
                <a:solidFill>
                  <a:srgbClr val="7030A0"/>
                </a:solidFill>
              </a:rPr>
              <a:t>;</a:t>
            </a:r>
          </a:p>
          <a:p>
            <a:pPr eaLnBrk="1" hangingPunct="1"/>
            <a:r>
              <a:rPr lang="ru-RU" altLang="ru-RU" sz="2000" dirty="0" smtClean="0">
                <a:solidFill>
                  <a:srgbClr val="7030A0"/>
                </a:solidFill>
              </a:rPr>
              <a:t>2) </a:t>
            </a:r>
            <a:r>
              <a:rPr lang="uk-UA" altLang="ru-RU" sz="2000" dirty="0" smtClean="0">
                <a:solidFill>
                  <a:srgbClr val="7030A0"/>
                </a:solidFill>
              </a:rPr>
              <a:t>електрошокові пристрої контактної та контактно-дистанційної дії;</a:t>
            </a:r>
          </a:p>
          <a:p>
            <a:pPr eaLnBrk="1" hangingPunct="1"/>
            <a:r>
              <a:rPr lang="uk-UA" altLang="ru-RU" sz="2000" dirty="0" smtClean="0">
                <a:solidFill>
                  <a:srgbClr val="7030A0"/>
                </a:solidFill>
              </a:rPr>
              <a:t>3) засоби обмеження рухомості (кайданки, сітки для зв’язування тощо);</a:t>
            </a:r>
          </a:p>
          <a:p>
            <a:pPr eaLnBrk="1" hangingPunct="1"/>
            <a:r>
              <a:rPr lang="uk-UA" altLang="ru-RU" sz="2000" dirty="0" smtClean="0">
                <a:solidFill>
                  <a:srgbClr val="7030A0"/>
                </a:solidFill>
              </a:rPr>
              <a:t>4) засоби, споряджені речовинами </a:t>
            </a:r>
            <a:r>
              <a:rPr lang="uk-UA" altLang="ru-RU" sz="2000" dirty="0" err="1" smtClean="0">
                <a:solidFill>
                  <a:srgbClr val="7030A0"/>
                </a:solidFill>
              </a:rPr>
              <a:t>сльозогінної</a:t>
            </a:r>
            <a:r>
              <a:rPr lang="uk-UA" altLang="ru-RU" sz="2000" dirty="0" smtClean="0">
                <a:solidFill>
                  <a:srgbClr val="7030A0"/>
                </a:solidFill>
              </a:rPr>
              <a:t> та дратівної дії;</a:t>
            </a:r>
          </a:p>
          <a:p>
            <a:pPr eaLnBrk="1" hangingPunct="1"/>
            <a:r>
              <a:rPr lang="uk-UA" altLang="ru-RU" sz="2000" dirty="0" smtClean="0">
                <a:solidFill>
                  <a:srgbClr val="7030A0"/>
                </a:solidFill>
              </a:rPr>
              <a:t>5) засоби примусової зупинки транспорту;</a:t>
            </a:r>
          </a:p>
          <a:p>
            <a:pPr eaLnBrk="1" hangingPunct="1"/>
            <a:r>
              <a:rPr lang="uk-UA" altLang="ru-RU" sz="2000" dirty="0" smtClean="0">
                <a:solidFill>
                  <a:srgbClr val="7030A0"/>
                </a:solidFill>
              </a:rPr>
              <a:t>6) спеціальні маркувальні та фарбувальні засоби;</a:t>
            </a:r>
          </a:p>
          <a:p>
            <a:pPr eaLnBrk="1" hangingPunct="1"/>
            <a:r>
              <a:rPr lang="uk-UA" altLang="ru-RU" sz="2000" dirty="0" smtClean="0">
                <a:solidFill>
                  <a:srgbClr val="7030A0"/>
                </a:solidFill>
              </a:rPr>
              <a:t>7) службові </a:t>
            </a:r>
            <a:r>
              <a:rPr lang="ru-RU" altLang="ru-RU" sz="2000" dirty="0" smtClean="0">
                <a:solidFill>
                  <a:srgbClr val="7030A0"/>
                </a:solidFill>
              </a:rPr>
              <a:t>собаки </a:t>
            </a:r>
            <a:r>
              <a:rPr lang="ru-RU" altLang="ru-RU" sz="2000" dirty="0">
                <a:solidFill>
                  <a:srgbClr val="7030A0"/>
                </a:solidFill>
              </a:rPr>
              <a:t>та </a:t>
            </a:r>
            <a:r>
              <a:rPr lang="uk-UA" altLang="ru-RU" sz="2000" dirty="0" smtClean="0">
                <a:solidFill>
                  <a:srgbClr val="7030A0"/>
                </a:solidFill>
              </a:rPr>
              <a:t>службові коні;</a:t>
            </a:r>
          </a:p>
          <a:p>
            <a:pPr eaLnBrk="1" hangingPunct="1"/>
            <a:r>
              <a:rPr lang="uk-UA" altLang="ru-RU" sz="2000" dirty="0" smtClean="0">
                <a:solidFill>
                  <a:srgbClr val="7030A0"/>
                </a:solidFill>
              </a:rPr>
              <a:t>8) пристрої, гранати та боєприпаси світлозвукової дії;</a:t>
            </a:r>
          </a:p>
          <a:p>
            <a:pPr eaLnBrk="1" hangingPunct="1"/>
            <a:r>
              <a:rPr lang="uk-UA" altLang="ru-RU" sz="2000" dirty="0" smtClean="0">
                <a:solidFill>
                  <a:srgbClr val="7030A0"/>
                </a:solidFill>
              </a:rPr>
              <a:t>9) засоби акустичного та мікрохвильового впливу;</a:t>
            </a:r>
          </a:p>
          <a:p>
            <a:pPr eaLnBrk="1" hangingPunct="1"/>
            <a:r>
              <a:rPr lang="uk-UA" altLang="ru-RU" sz="2000" dirty="0" smtClean="0">
                <a:solidFill>
                  <a:srgbClr val="7030A0"/>
                </a:solidFill>
              </a:rPr>
              <a:t>10) пристрої, гранати, боєприпаси та малогабаритні підривні пристрої для руйнування перешкод і примусового відчинення приміщень;</a:t>
            </a:r>
          </a:p>
          <a:p>
            <a:pPr eaLnBrk="1" hangingPunct="1"/>
            <a:r>
              <a:rPr lang="uk-UA" altLang="ru-RU" sz="2000" dirty="0" smtClean="0">
                <a:solidFill>
                  <a:srgbClr val="7030A0"/>
                </a:solidFill>
              </a:rPr>
              <a:t>11) пристрої для відстрілу патронів, споряджених гумовими чи аналогічними за своїми властивостями метальними снарядами несмертельної дії;</a:t>
            </a:r>
          </a:p>
          <a:p>
            <a:pPr eaLnBrk="1" hangingPunct="1"/>
            <a:r>
              <a:rPr lang="uk-UA" altLang="ru-RU" sz="2000" dirty="0" smtClean="0">
                <a:solidFill>
                  <a:srgbClr val="7030A0"/>
                </a:solidFill>
              </a:rPr>
              <a:t>12) засоби, споряджені безпечними </a:t>
            </a:r>
            <a:r>
              <a:rPr lang="uk-UA" altLang="ru-RU" sz="2000" dirty="0" err="1" smtClean="0">
                <a:solidFill>
                  <a:srgbClr val="7030A0"/>
                </a:solidFill>
              </a:rPr>
              <a:t>димоутворюючими</a:t>
            </a:r>
            <a:r>
              <a:rPr lang="uk-UA" altLang="ru-RU" sz="2000" dirty="0" smtClean="0">
                <a:solidFill>
                  <a:srgbClr val="7030A0"/>
                </a:solidFill>
              </a:rPr>
              <a:t> препаратами;</a:t>
            </a:r>
          </a:p>
          <a:p>
            <a:pPr eaLnBrk="1" hangingPunct="1"/>
            <a:r>
              <a:rPr lang="uk-UA" altLang="ru-RU" sz="2000" dirty="0" smtClean="0">
                <a:solidFill>
                  <a:srgbClr val="7030A0"/>
                </a:solidFill>
              </a:rPr>
              <a:t>13) водомети, бронемашини та інші спеціальні транспортні засоби.</a:t>
            </a:r>
            <a:endParaRPr lang="uk-UA" altLang="ru-RU" sz="2000" dirty="0">
              <a:solidFill>
                <a:srgbClr val="7030A0"/>
              </a:solidFill>
            </a:endParaRPr>
          </a:p>
        </p:txBody>
      </p:sp>
    </p:spTree>
    <p:extLst>
      <p:ext uri="{BB962C8B-B14F-4D97-AF65-F5344CB8AC3E}">
        <p14:creationId xmlns:p14="http://schemas.microsoft.com/office/powerpoint/2010/main" val="27883213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850" y="908050"/>
            <a:ext cx="8640763" cy="4524375"/>
          </a:xfrm>
          <a:prstGeom prst="rect">
            <a:avLst/>
          </a:prstGeom>
        </p:spPr>
        <p:txBody>
          <a:bodyPr>
            <a:spAutoFit/>
          </a:bodyPr>
          <a:lstStyle/>
          <a:p>
            <a:pPr marL="1257300" algn="just">
              <a:defRPr/>
            </a:pPr>
            <a:r>
              <a:rPr lang="ru-RU" sz="2400" i="1" dirty="0">
                <a:solidFill>
                  <a:srgbClr val="002060"/>
                </a:solidFill>
              </a:rPr>
              <a:t> Вимоги до кандидатів на службу в поліції</a:t>
            </a:r>
            <a:r>
              <a:rPr lang="uk-UA" sz="2400" i="1" dirty="0">
                <a:solidFill>
                  <a:srgbClr val="002060"/>
                </a:solidFill>
              </a:rPr>
              <a:t> визначено в Законі України «Про Національну поліцію» (</a:t>
            </a:r>
            <a:r>
              <a:rPr lang="uk-UA" sz="2400" i="1" dirty="0" smtClean="0">
                <a:solidFill>
                  <a:srgbClr val="002060"/>
                </a:solidFill>
              </a:rPr>
              <a:t>ст. 49</a:t>
            </a:r>
            <a:r>
              <a:rPr lang="uk-UA" sz="2400" i="1" dirty="0">
                <a:solidFill>
                  <a:srgbClr val="002060"/>
                </a:solidFill>
              </a:rPr>
              <a:t>).</a:t>
            </a:r>
            <a:r>
              <a:rPr lang="uk-UA" sz="2400" dirty="0">
                <a:solidFill>
                  <a:srgbClr val="002060"/>
                </a:solidFill>
              </a:rPr>
              <a:t> </a:t>
            </a:r>
          </a:p>
          <a:p>
            <a:pPr indent="357188" algn="just">
              <a:defRPr/>
            </a:pPr>
            <a:endParaRPr lang="uk-UA" sz="2400" dirty="0"/>
          </a:p>
          <a:p>
            <a:pPr indent="271463" algn="just">
              <a:defRPr/>
            </a:pPr>
            <a:r>
              <a:rPr lang="uk-UA" sz="2400" b="1" dirty="0">
                <a:solidFill>
                  <a:schemeClr val="accent5">
                    <a:lumMod val="75000"/>
                  </a:schemeClr>
                </a:solidFill>
              </a:rPr>
              <a:t>На службу в поліції можуть бути прийняті </a:t>
            </a:r>
            <a:r>
              <a:rPr lang="uk-UA" sz="2400" dirty="0">
                <a:solidFill>
                  <a:srgbClr val="7030A0"/>
                </a:solidFill>
              </a:rPr>
              <a:t>громадяни України віком від 18 років, </a:t>
            </a:r>
          </a:p>
          <a:p>
            <a:pPr indent="271463" algn="just">
              <a:defRPr/>
            </a:pPr>
            <a:r>
              <a:rPr lang="uk-UA" sz="2400" dirty="0">
                <a:solidFill>
                  <a:srgbClr val="7030A0"/>
                </a:solidFill>
              </a:rPr>
              <a:t>які мають повну загальну середню освіту, </a:t>
            </a:r>
          </a:p>
          <a:p>
            <a:pPr indent="271463" algn="just">
              <a:defRPr/>
            </a:pPr>
            <a:r>
              <a:rPr lang="uk-UA" sz="2400" dirty="0">
                <a:solidFill>
                  <a:srgbClr val="7030A0"/>
                </a:solidFill>
              </a:rPr>
              <a:t>незалежно від раси, кольору шкіри, політичних, релігійних та інших переконань, статі, етнічного та соціального походження, майнового стану, місця проживання,</a:t>
            </a:r>
          </a:p>
          <a:p>
            <a:pPr indent="271463" algn="just">
              <a:defRPr/>
            </a:pPr>
            <a:r>
              <a:rPr lang="uk-UA" sz="2400" dirty="0">
                <a:solidFill>
                  <a:srgbClr val="7030A0"/>
                </a:solidFill>
              </a:rPr>
              <a:t> які володіють українською мовою.</a:t>
            </a:r>
            <a:endParaRPr lang="ru-RU" sz="2400" dirty="0">
              <a:solidFill>
                <a:srgbClr val="7030A0"/>
              </a:solidFill>
            </a:endParaRPr>
          </a:p>
        </p:txBody>
      </p:sp>
      <p:pic>
        <p:nvPicPr>
          <p:cNvPr id="44035" name="Picture 4" descr="https://lh3.googleusercontent.com/iQxoiYhTGbMBXRtaztizSiYQvdTjuqsL3048lQWj5aLrKRgHep-2rHK2IK7Y31XlJhYgBg=s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3" y="692150"/>
            <a:ext cx="1296987"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99685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556792"/>
            <a:ext cx="8712968" cy="2677656"/>
          </a:xfrm>
          <a:prstGeom prst="rect">
            <a:avLst/>
          </a:prstGeom>
        </p:spPr>
        <p:txBody>
          <a:bodyPr wrap="square">
            <a:spAutoFit/>
          </a:bodyPr>
          <a:lstStyle/>
          <a:p>
            <a:pPr algn="ctr"/>
            <a:r>
              <a:rPr lang="uk-UA" sz="3600" b="1" dirty="0">
                <a:solidFill>
                  <a:srgbClr val="FF0000"/>
                </a:solidFill>
              </a:rPr>
              <a:t>Питання 4</a:t>
            </a:r>
            <a:r>
              <a:rPr lang="uk-UA" sz="3600" b="1" dirty="0" smtClean="0">
                <a:solidFill>
                  <a:srgbClr val="FF0000"/>
                </a:solidFill>
              </a:rPr>
              <a:t>. </a:t>
            </a:r>
          </a:p>
          <a:p>
            <a:pPr algn="ctr"/>
            <a:endParaRPr lang="uk-UA" sz="3600" b="1" dirty="0">
              <a:solidFill>
                <a:srgbClr val="FF0000"/>
              </a:solidFill>
            </a:endParaRPr>
          </a:p>
          <a:p>
            <a:pPr indent="355600" algn="ctr"/>
            <a:r>
              <a:rPr lang="ru-RU" sz="3200" b="1" dirty="0">
                <a:solidFill>
                  <a:srgbClr val="7030A0"/>
                </a:solidFill>
              </a:rPr>
              <a:t> </a:t>
            </a:r>
            <a:r>
              <a:rPr lang="uk-UA" sz="3200" b="1" dirty="0">
                <a:solidFill>
                  <a:srgbClr val="7030A0"/>
                </a:solidFill>
              </a:rPr>
              <a:t> </a:t>
            </a:r>
            <a:r>
              <a:rPr lang="uk-UA" sz="3200" b="1" dirty="0">
                <a:solidFill>
                  <a:srgbClr val="7030A0"/>
                </a:solidFill>
                <a:latin typeface="Times New Roman" panose="02020603050405020304" pitchFamily="18" charset="0"/>
                <a:ea typeface="Times New Roman" panose="02020603050405020304" pitchFamily="18" charset="0"/>
              </a:rPr>
              <a:t>Міжнародна організація кримінальної поліції – Інтерпол</a:t>
            </a:r>
            <a:endParaRPr lang="ru-RU" sz="3200" dirty="0">
              <a:solidFill>
                <a:srgbClr val="7030A0"/>
              </a:solidFill>
              <a:latin typeface="Times New Roman" panose="02020603050405020304" pitchFamily="18" charset="0"/>
              <a:ea typeface="Times New Roman" panose="02020603050405020304" pitchFamily="18" charset="0"/>
            </a:endParaRPr>
          </a:p>
          <a:p>
            <a:pPr indent="355600" algn="ctr"/>
            <a:endParaRPr lang="ru-RU" sz="3200" dirty="0">
              <a:solidFill>
                <a:srgbClr val="7030A0"/>
              </a:solidFill>
            </a:endParaRPr>
          </a:p>
        </p:txBody>
      </p:sp>
      <p:pic>
        <p:nvPicPr>
          <p:cNvPr id="5" name="Рисунок 1" descr="Описание: 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365104"/>
            <a:ext cx="1584325"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24362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611560" y="2204864"/>
            <a:ext cx="7887345" cy="29524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rgbClr val="FFC000"/>
                </a:solidFill>
                <a:latin typeface="Arial" pitchFamily="34" charset="0"/>
                <a:cs typeface="Arial" pitchFamily="34" charset="0"/>
              </a:rPr>
              <a:t>ІНТЕРПО́Л</a:t>
            </a:r>
          </a:p>
          <a:p>
            <a:pPr algn="ctr">
              <a:defRPr/>
            </a:pPr>
            <a:r>
              <a:rPr lang="ru-RU" sz="2400" b="1" dirty="0">
                <a:solidFill>
                  <a:srgbClr val="FFC000"/>
                </a:solidFill>
                <a:latin typeface="Arial" pitchFamily="34" charset="0"/>
                <a:cs typeface="Arial" pitchFamily="34" charset="0"/>
              </a:rPr>
              <a:t> (фр. </a:t>
            </a:r>
            <a:r>
              <a:rPr lang="en-US" sz="2400" b="1" dirty="0">
                <a:solidFill>
                  <a:srgbClr val="FFC000"/>
                </a:solidFill>
                <a:latin typeface="Arial" pitchFamily="34" charset="0"/>
                <a:cs typeface="Arial" pitchFamily="34" charset="0"/>
              </a:rPr>
              <a:t>Organisation Internationale de Police Criminelle, OIPC, </a:t>
            </a:r>
            <a:r>
              <a:rPr lang="ru-RU" sz="2400" b="1" dirty="0">
                <a:solidFill>
                  <a:srgbClr val="FFC000"/>
                </a:solidFill>
                <a:latin typeface="Arial" pitchFamily="34" charset="0"/>
                <a:cs typeface="Arial" pitchFamily="34" charset="0"/>
              </a:rPr>
              <a:t>англ. </a:t>
            </a:r>
            <a:r>
              <a:rPr lang="en-US" sz="2400" b="1" dirty="0">
                <a:solidFill>
                  <a:srgbClr val="FFC000"/>
                </a:solidFill>
                <a:latin typeface="Arial" pitchFamily="34" charset="0"/>
                <a:cs typeface="Arial" pitchFamily="34" charset="0"/>
              </a:rPr>
              <a:t>International Criminal Police Organization, ICPO) — </a:t>
            </a:r>
            <a:endParaRPr lang="uk-UA" sz="2400" b="1" dirty="0">
              <a:solidFill>
                <a:srgbClr val="FFC000"/>
              </a:solidFill>
              <a:latin typeface="Arial" pitchFamily="34" charset="0"/>
              <a:cs typeface="Arial" pitchFamily="34" charset="0"/>
            </a:endParaRPr>
          </a:p>
          <a:p>
            <a:pPr algn="ctr">
              <a:defRPr/>
            </a:pPr>
            <a:r>
              <a:rPr lang="ru-RU" sz="2400" b="1" dirty="0">
                <a:solidFill>
                  <a:srgbClr val="FFC000"/>
                </a:solidFill>
                <a:latin typeface="Arial" pitchFamily="34" charset="0"/>
                <a:cs typeface="Arial" pitchFamily="34" charset="0"/>
              </a:rPr>
              <a:t>організація, що займається пошуком певного об’єкту, людини, сприяє пошукам поліції. Заснована як англ. </a:t>
            </a:r>
            <a:r>
              <a:rPr lang="en-US" sz="2400" b="1" dirty="0">
                <a:solidFill>
                  <a:srgbClr val="FFC000"/>
                </a:solidFill>
                <a:latin typeface="Arial" pitchFamily="34" charset="0"/>
                <a:cs typeface="Arial" pitchFamily="34" charset="0"/>
              </a:rPr>
              <a:t>International Criminal Police Commission </a:t>
            </a:r>
            <a:r>
              <a:rPr lang="ru-RU" sz="2400" b="1" dirty="0">
                <a:solidFill>
                  <a:srgbClr val="FFC000"/>
                </a:solidFill>
                <a:latin typeface="Arial" pitchFamily="34" charset="0"/>
                <a:cs typeface="Arial" pitchFamily="34" charset="0"/>
              </a:rPr>
              <a:t>в 1923 р., а з 1956р. використовується теперішня назва. </a:t>
            </a:r>
          </a:p>
          <a:p>
            <a:pPr algn="ctr">
              <a:defRPr/>
            </a:pPr>
            <a:endParaRPr lang="ru-RU" sz="2000" b="1" dirty="0">
              <a:latin typeface="Arial" pitchFamily="34" charset="0"/>
              <a:cs typeface="Arial" pitchFamily="34" charset="0"/>
            </a:endParaRPr>
          </a:p>
        </p:txBody>
      </p:sp>
      <p:pic>
        <p:nvPicPr>
          <p:cNvPr id="13315" name="Рисунок 1" descr="Описание: 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39700"/>
            <a:ext cx="1584325"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73645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750" y="2349500"/>
            <a:ext cx="8064500" cy="1568450"/>
          </a:xfrm>
          <a:prstGeom prst="rect">
            <a:avLst/>
          </a:prstGeom>
          <a:noFill/>
        </p:spPr>
        <p:txBody>
          <a:bodyPr>
            <a:spAutoFit/>
          </a:bodyPr>
          <a:lstStyle/>
          <a:p>
            <a:pPr algn="just">
              <a:defRPr/>
            </a:pPr>
            <a:r>
              <a:rPr lang="uk-UA" sz="2400" dirty="0">
                <a:solidFill>
                  <a:schemeClr val="accent1">
                    <a:lumMod val="75000"/>
                  </a:schemeClr>
                </a:solidFill>
                <a:latin typeface="Arial" panose="020B0604020202020204" pitchFamily="34" charset="0"/>
                <a:cs typeface="Arial" panose="020B0604020202020204" pitchFamily="34" charset="0"/>
              </a:rPr>
              <a:t>	</a:t>
            </a:r>
            <a:r>
              <a:rPr lang="uk-UA" sz="2400" b="1" dirty="0">
                <a:solidFill>
                  <a:schemeClr val="accent5">
                    <a:lumMod val="75000"/>
                  </a:schemeClr>
                </a:solidFill>
                <a:latin typeface="Arial" panose="020B0604020202020204" pitchFamily="34" charset="0"/>
                <a:cs typeface="Arial" panose="020B0604020202020204" pitchFamily="34" charset="0"/>
              </a:rPr>
              <a:t>Міжнародна організація кримінальної поліції – Інтерпол (МОКП – Інтерпол) створена 7 вересня 1923 року рішенням Міжнародного поліцейського конгресу, що проводився у м. Відні, Австрія. </a:t>
            </a:r>
            <a:endParaRPr lang="uk-UA" dirty="0">
              <a:solidFill>
                <a:schemeClr val="accent5">
                  <a:lumMod val="75000"/>
                </a:schemeClr>
              </a:solidFill>
              <a:latin typeface="Arial" panose="020B0604020202020204" pitchFamily="34" charset="0"/>
              <a:cs typeface="Arial" panose="020B0604020202020204" pitchFamily="34" charset="0"/>
            </a:endParaRPr>
          </a:p>
        </p:txBody>
      </p:sp>
      <p:pic>
        <p:nvPicPr>
          <p:cNvPr id="14339" name="Рисунок 1" descr="Описание: 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39700"/>
            <a:ext cx="1584325"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84860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8313" y="1166813"/>
            <a:ext cx="8496300" cy="4400550"/>
          </a:xfrm>
          <a:prstGeom prst="rect">
            <a:avLst/>
          </a:prstGeom>
        </p:spPr>
        <p:txBody>
          <a:bodyPr>
            <a:spAutoFit/>
          </a:bodyPr>
          <a:lstStyle/>
          <a:p>
            <a:pPr algn="ctr">
              <a:defRPr/>
            </a:pPr>
            <a:r>
              <a:rPr lang="uk-UA" sz="2800" b="1" i="1" dirty="0">
                <a:solidFill>
                  <a:srgbClr val="0070C0"/>
                </a:solidFill>
              </a:rPr>
              <a:t>Метою Інтерполу є:</a:t>
            </a:r>
            <a:endParaRPr lang="ru-RU" sz="2800" b="1" dirty="0">
              <a:solidFill>
                <a:srgbClr val="0070C0"/>
              </a:solidFill>
            </a:endParaRPr>
          </a:p>
          <a:p>
            <a:pPr marL="342900" indent="-342900" algn="just">
              <a:buFont typeface="Wingdings" pitchFamily="2" charset="2"/>
              <a:buChar char="Ø"/>
              <a:defRPr/>
            </a:pPr>
            <a:r>
              <a:rPr lang="uk-UA" sz="2400" dirty="0">
                <a:solidFill>
                  <a:srgbClr val="7030A0"/>
                </a:solidFill>
              </a:rPr>
              <a:t>забезпечувати широку взаємодію всіх органів (установ) кримінальної поліції в рамках існуючого законодавства країни та у дусі Загальної Декларації прав людини; </a:t>
            </a:r>
            <a:endParaRPr lang="ru-RU" sz="2400" dirty="0">
              <a:solidFill>
                <a:srgbClr val="7030A0"/>
              </a:solidFill>
            </a:endParaRPr>
          </a:p>
          <a:p>
            <a:pPr marL="342900" indent="-342900" algn="just">
              <a:buFont typeface="Wingdings" pitchFamily="2" charset="2"/>
              <a:buChar char="Ø"/>
              <a:defRPr/>
            </a:pPr>
            <a:r>
              <a:rPr lang="uk-UA" sz="2400" dirty="0">
                <a:solidFill>
                  <a:srgbClr val="7030A0"/>
                </a:solidFill>
              </a:rPr>
              <a:t>створювати і розвивати установи, які можуть успішно сприяти по­передженню кримінальної злочинності і боротьбі з нею (ст. 2 Статуту).</a:t>
            </a:r>
          </a:p>
          <a:p>
            <a:pPr>
              <a:defRPr/>
            </a:pPr>
            <a:endParaRPr lang="ru-RU" b="1" dirty="0"/>
          </a:p>
          <a:p>
            <a:pPr indent="357188" algn="just">
              <a:defRPr/>
            </a:pPr>
            <a:r>
              <a:rPr lang="uk-UA" sz="2400" b="1" dirty="0">
                <a:solidFill>
                  <a:srgbClr val="0070C0"/>
                </a:solidFill>
              </a:rPr>
              <a:t>Організації </a:t>
            </a:r>
            <a:r>
              <a:rPr lang="uk-UA" sz="2400" b="1" i="1" dirty="0">
                <a:solidFill>
                  <a:srgbClr val="C00000"/>
                </a:solidFill>
              </a:rPr>
              <a:t>забороняється </a:t>
            </a:r>
            <a:r>
              <a:rPr lang="uk-UA" sz="2400" b="1" dirty="0">
                <a:solidFill>
                  <a:srgbClr val="0070C0"/>
                </a:solidFill>
              </a:rPr>
              <a:t>будь-яке втручання чи діяльність політичного, воєнного, релігійного чи расового характеру (ст. 3 Статуту).</a:t>
            </a:r>
          </a:p>
          <a:p>
            <a:pPr>
              <a:defRPr/>
            </a:pPr>
            <a:endParaRPr lang="ru-RU" b="1" dirty="0"/>
          </a:p>
        </p:txBody>
      </p:sp>
      <p:pic>
        <p:nvPicPr>
          <p:cNvPr id="16387" name="Рисунок 1" descr="Описание: 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39700"/>
            <a:ext cx="1296987"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662806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619250" y="439738"/>
            <a:ext cx="7316788" cy="8128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uk-UA" sz="2800" b="1" dirty="0">
                <a:solidFill>
                  <a:srgbClr val="7030A0"/>
                </a:solidFill>
                <a:latin typeface="Arial" panose="020B0604020202020204" pitchFamily="34" charset="0"/>
                <a:cs typeface="Arial" panose="020B0604020202020204" pitchFamily="34" charset="0"/>
              </a:rPr>
              <a:t>СТРУКТУРА ІНТЕРПОЛУ</a:t>
            </a:r>
            <a:endParaRPr lang="ru-RU" dirty="0">
              <a:solidFill>
                <a:srgbClr val="7030A0"/>
              </a:solidFill>
              <a:latin typeface="Arial" panose="020B0604020202020204" pitchFamily="34" charset="0"/>
              <a:cs typeface="Arial" panose="020B0604020202020204" pitchFamily="34" charset="0"/>
            </a:endParaRPr>
          </a:p>
        </p:txBody>
      </p:sp>
      <p:sp>
        <p:nvSpPr>
          <p:cNvPr id="6" name="Скругленный прямоугольник 5"/>
          <p:cNvSpPr/>
          <p:nvPr/>
        </p:nvSpPr>
        <p:spPr>
          <a:xfrm>
            <a:off x="3683000" y="1600200"/>
            <a:ext cx="4356100" cy="77628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uk-UA" sz="2400" b="1" dirty="0">
                <a:solidFill>
                  <a:srgbClr val="0070C0"/>
                </a:solidFill>
                <a:latin typeface="Arial" panose="020B0604020202020204" pitchFamily="34" charset="0"/>
                <a:cs typeface="Arial" panose="020B0604020202020204" pitchFamily="34" charset="0"/>
              </a:rPr>
              <a:t>Генеральна Асамблея</a:t>
            </a:r>
            <a:endParaRPr lang="ru-RU" sz="2400" b="1" dirty="0">
              <a:solidFill>
                <a:srgbClr val="0070C0"/>
              </a:solidFill>
              <a:latin typeface="Arial" pitchFamily="34" charset="0"/>
              <a:cs typeface="Arial" pitchFamily="34" charset="0"/>
            </a:endParaRPr>
          </a:p>
        </p:txBody>
      </p:sp>
      <p:sp>
        <p:nvSpPr>
          <p:cNvPr id="19460" name="Прямоугольник 8"/>
          <p:cNvSpPr>
            <a:spLocks noChangeArrowheads="1"/>
          </p:cNvSpPr>
          <p:nvPr/>
        </p:nvSpPr>
        <p:spPr bwMode="auto">
          <a:xfrm>
            <a:off x="395288" y="1020763"/>
            <a:ext cx="8569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ru-RU" altLang="ru-RU" sz="2400" b="1"/>
              <a:t> </a:t>
            </a:r>
          </a:p>
        </p:txBody>
      </p:sp>
      <p:sp>
        <p:nvSpPr>
          <p:cNvPr id="10" name="Скругленный прямоугольник 9"/>
          <p:cNvSpPr/>
          <p:nvPr/>
        </p:nvSpPr>
        <p:spPr>
          <a:xfrm>
            <a:off x="3692525" y="2492375"/>
            <a:ext cx="4357688" cy="7778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uk-UA" sz="2400" b="1" dirty="0">
                <a:solidFill>
                  <a:schemeClr val="accent5">
                    <a:lumMod val="75000"/>
                  </a:schemeClr>
                </a:solidFill>
                <a:latin typeface="Arial" panose="020B0604020202020204" pitchFamily="34" charset="0"/>
                <a:cs typeface="Arial" panose="020B0604020202020204" pitchFamily="34" charset="0"/>
              </a:rPr>
              <a:t>Виконавчий Коміт</a:t>
            </a:r>
            <a:r>
              <a:rPr lang="uk-UA" sz="2400" dirty="0">
                <a:solidFill>
                  <a:schemeClr val="accent5">
                    <a:lumMod val="75000"/>
                  </a:schemeClr>
                </a:solidFill>
                <a:latin typeface="Arial" panose="020B0604020202020204" pitchFamily="34" charset="0"/>
                <a:cs typeface="Arial" panose="020B0604020202020204" pitchFamily="34" charset="0"/>
              </a:rPr>
              <a:t>ет</a:t>
            </a:r>
            <a:endParaRPr lang="ru-RU" sz="2400" dirty="0">
              <a:solidFill>
                <a:schemeClr val="accent5">
                  <a:lumMod val="75000"/>
                </a:schemeClr>
              </a:solidFill>
              <a:latin typeface="Arial" pitchFamily="34" charset="0"/>
              <a:cs typeface="Arial" pitchFamily="34" charset="0"/>
            </a:endParaRPr>
          </a:p>
        </p:txBody>
      </p:sp>
      <p:sp>
        <p:nvSpPr>
          <p:cNvPr id="11" name="Скругленный прямоугольник 10"/>
          <p:cNvSpPr/>
          <p:nvPr/>
        </p:nvSpPr>
        <p:spPr>
          <a:xfrm>
            <a:off x="3636963" y="3500438"/>
            <a:ext cx="4356100" cy="77628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uk-UA" sz="2400" b="1" dirty="0">
                <a:solidFill>
                  <a:srgbClr val="C00000"/>
                </a:solidFill>
                <a:latin typeface="Arial" panose="020B0604020202020204" pitchFamily="34" charset="0"/>
                <a:cs typeface="Arial" panose="020B0604020202020204" pitchFamily="34" charset="0"/>
              </a:rPr>
              <a:t>Генеральний Секретаріат</a:t>
            </a:r>
            <a:endParaRPr lang="ru-RU" sz="2400" b="1" dirty="0">
              <a:solidFill>
                <a:srgbClr val="C00000"/>
              </a:solidFill>
              <a:latin typeface="Arial" pitchFamily="34" charset="0"/>
              <a:cs typeface="Arial" pitchFamily="34" charset="0"/>
            </a:endParaRPr>
          </a:p>
        </p:txBody>
      </p:sp>
      <p:sp>
        <p:nvSpPr>
          <p:cNvPr id="12" name="Скругленный прямоугольник 11"/>
          <p:cNvSpPr/>
          <p:nvPr/>
        </p:nvSpPr>
        <p:spPr>
          <a:xfrm>
            <a:off x="3633788" y="4508500"/>
            <a:ext cx="4356100" cy="8763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uk-UA" sz="2400" b="1" dirty="0">
                <a:solidFill>
                  <a:srgbClr val="0070C0"/>
                </a:solidFill>
                <a:latin typeface="Arial" panose="020B0604020202020204" pitchFamily="34" charset="0"/>
                <a:cs typeface="Arial" panose="020B0604020202020204" pitchFamily="34" charset="0"/>
              </a:rPr>
              <a:t>Національні центральні бюро Ін</a:t>
            </a:r>
            <a:r>
              <a:rPr lang="uk-UA" sz="2400" dirty="0">
                <a:solidFill>
                  <a:srgbClr val="0070C0"/>
                </a:solidFill>
                <a:latin typeface="Arial" panose="020B0604020202020204" pitchFamily="34" charset="0"/>
                <a:cs typeface="Arial" panose="020B0604020202020204" pitchFamily="34" charset="0"/>
              </a:rPr>
              <a:t>терполу</a:t>
            </a:r>
            <a:endParaRPr lang="ru-RU" sz="2400" dirty="0">
              <a:solidFill>
                <a:srgbClr val="0070C0"/>
              </a:solidFill>
              <a:latin typeface="Arial" pitchFamily="34" charset="0"/>
              <a:cs typeface="Arial" pitchFamily="34" charset="0"/>
            </a:endParaRPr>
          </a:p>
        </p:txBody>
      </p:sp>
      <p:cxnSp>
        <p:nvCxnSpPr>
          <p:cNvPr id="15" name="Прямая соединительная линия 14"/>
          <p:cNvCxnSpPr/>
          <p:nvPr/>
        </p:nvCxnSpPr>
        <p:spPr>
          <a:xfrm>
            <a:off x="1878013" y="1250950"/>
            <a:ext cx="0" cy="492125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1884363" y="1989138"/>
            <a:ext cx="1822450" cy="0"/>
          </a:xfrm>
          <a:prstGeom prst="straightConnector1">
            <a:avLst/>
          </a:prstGeom>
          <a:ln w="76200">
            <a:solidFill>
              <a:schemeClr val="bg2">
                <a:lumMod val="2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26" name="Прямая со стрелкой 25"/>
          <p:cNvCxnSpPr/>
          <p:nvPr/>
        </p:nvCxnSpPr>
        <p:spPr>
          <a:xfrm>
            <a:off x="1884363" y="2881313"/>
            <a:ext cx="1819275" cy="0"/>
          </a:xfrm>
          <a:prstGeom prst="straightConnector1">
            <a:avLst/>
          </a:prstGeom>
          <a:ln w="76200">
            <a:solidFill>
              <a:schemeClr val="bg2">
                <a:lumMod val="2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27" name="Прямая со стрелкой 26"/>
          <p:cNvCxnSpPr/>
          <p:nvPr/>
        </p:nvCxnSpPr>
        <p:spPr>
          <a:xfrm>
            <a:off x="1884363" y="3894138"/>
            <a:ext cx="1822450" cy="0"/>
          </a:xfrm>
          <a:prstGeom prst="straightConnector1">
            <a:avLst/>
          </a:prstGeom>
          <a:ln w="76200">
            <a:solidFill>
              <a:schemeClr val="bg2">
                <a:lumMod val="2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28" name="Прямая со стрелкой 27"/>
          <p:cNvCxnSpPr/>
          <p:nvPr/>
        </p:nvCxnSpPr>
        <p:spPr>
          <a:xfrm>
            <a:off x="1884363" y="4946650"/>
            <a:ext cx="1822450" cy="0"/>
          </a:xfrm>
          <a:prstGeom prst="straightConnector1">
            <a:avLst/>
          </a:prstGeom>
          <a:ln w="76200">
            <a:solidFill>
              <a:schemeClr val="bg2">
                <a:lumMod val="25000"/>
              </a:schemeClr>
            </a:solidFill>
            <a:tailEnd type="triangle"/>
          </a:ln>
        </p:spPr>
        <p:style>
          <a:lnRef idx="1">
            <a:schemeClr val="accent2"/>
          </a:lnRef>
          <a:fillRef idx="0">
            <a:schemeClr val="accent2"/>
          </a:fillRef>
          <a:effectRef idx="0">
            <a:schemeClr val="accent2"/>
          </a:effectRef>
          <a:fontRef idx="minor">
            <a:schemeClr val="tx1"/>
          </a:fontRef>
        </p:style>
      </p:cxnSp>
      <p:pic>
        <p:nvPicPr>
          <p:cNvPr id="19469" name="Рисунок 1" descr="Описание: 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788" y="292100"/>
            <a:ext cx="1287462"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Прямая со стрелкой 15"/>
          <p:cNvCxnSpPr/>
          <p:nvPr/>
        </p:nvCxnSpPr>
        <p:spPr>
          <a:xfrm>
            <a:off x="1812925" y="6172200"/>
            <a:ext cx="1820863" cy="0"/>
          </a:xfrm>
          <a:prstGeom prst="straightConnector1">
            <a:avLst/>
          </a:prstGeom>
          <a:ln w="76200">
            <a:solidFill>
              <a:schemeClr val="bg2">
                <a:lumMod val="2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17" name="Скругленный прямоугольник 16"/>
          <p:cNvSpPr/>
          <p:nvPr/>
        </p:nvSpPr>
        <p:spPr>
          <a:xfrm>
            <a:off x="3633788" y="5648325"/>
            <a:ext cx="4356100" cy="8763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uk-UA" sz="2400" b="1" dirty="0">
                <a:solidFill>
                  <a:srgbClr val="0070C0"/>
                </a:solidFill>
                <a:latin typeface="Arial" panose="020B0604020202020204" pitchFamily="34" charset="0"/>
                <a:cs typeface="Arial" panose="020B0604020202020204" pitchFamily="34" charset="0"/>
              </a:rPr>
              <a:t>Радники</a:t>
            </a:r>
            <a:endParaRPr lang="ru-RU" sz="240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034138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7504" y="116632"/>
            <a:ext cx="8856984" cy="4031873"/>
          </a:xfrm>
          <a:prstGeom prst="rect">
            <a:avLst/>
          </a:prstGeom>
        </p:spPr>
        <p:txBody>
          <a:bodyPr wrap="square">
            <a:spAutoFit/>
          </a:bodyPr>
          <a:lstStyle/>
          <a:p>
            <a:pPr indent="357188"/>
            <a:r>
              <a:rPr lang="uk-UA" sz="3200" b="1" i="1" dirty="0">
                <a:solidFill>
                  <a:srgbClr val="002060"/>
                </a:solidFill>
              </a:rPr>
              <a:t>Д</a:t>
            </a:r>
            <a:r>
              <a:rPr lang="uk-UA" sz="3200" b="1" i="1" dirty="0" smtClean="0">
                <a:solidFill>
                  <a:srgbClr val="002060"/>
                </a:solidFill>
              </a:rPr>
              <a:t>исципліну «Судові </a:t>
            </a:r>
            <a:r>
              <a:rPr lang="uk-UA" sz="3200" b="1" i="1" dirty="0">
                <a:solidFill>
                  <a:srgbClr val="002060"/>
                </a:solidFill>
              </a:rPr>
              <a:t>та правоохоронні органи </a:t>
            </a:r>
            <a:r>
              <a:rPr lang="uk-UA" sz="3200" b="1" i="1" dirty="0" smtClean="0">
                <a:solidFill>
                  <a:srgbClr val="002060"/>
                </a:solidFill>
              </a:rPr>
              <a:t>України» </a:t>
            </a:r>
            <a:r>
              <a:rPr lang="uk-UA" sz="3200" b="1" i="1" dirty="0" smtClean="0">
                <a:solidFill>
                  <a:srgbClr val="0070C0"/>
                </a:solidFill>
              </a:rPr>
              <a:t>можна </a:t>
            </a:r>
            <a:r>
              <a:rPr lang="uk-UA" sz="3200" b="1" i="1" dirty="0">
                <a:solidFill>
                  <a:srgbClr val="0070C0"/>
                </a:solidFill>
              </a:rPr>
              <a:t>визначити як</a:t>
            </a:r>
            <a:r>
              <a:rPr lang="uk-UA" sz="3200" dirty="0">
                <a:solidFill>
                  <a:srgbClr val="0070C0"/>
                </a:solidFill>
              </a:rPr>
              <a:t> </a:t>
            </a:r>
            <a:r>
              <a:rPr lang="uk-UA" sz="3200" b="1" i="1" dirty="0">
                <a:solidFill>
                  <a:srgbClr val="0070C0"/>
                </a:solidFill>
              </a:rPr>
              <a:t>таку, </a:t>
            </a:r>
            <a:r>
              <a:rPr lang="uk-UA" sz="3200" i="1" dirty="0">
                <a:solidFill>
                  <a:srgbClr val="0070C0"/>
                </a:solidFill>
              </a:rPr>
              <a:t>в рамках якої вивчаються основи організації та найбільш істотні напрями і завдання діяльності </a:t>
            </a:r>
            <a:r>
              <a:rPr lang="uk-UA" sz="3200" i="1" dirty="0" smtClean="0">
                <a:solidFill>
                  <a:srgbClr val="0070C0"/>
                </a:solidFill>
              </a:rPr>
              <a:t>судових, правоохоронних,  </a:t>
            </a:r>
            <a:r>
              <a:rPr lang="uk-UA" sz="3200" i="1" dirty="0">
                <a:solidFill>
                  <a:srgbClr val="0070C0"/>
                </a:solidFill>
              </a:rPr>
              <a:t>правозахисних </a:t>
            </a:r>
            <a:r>
              <a:rPr lang="uk-UA" sz="3200" i="1" dirty="0" smtClean="0">
                <a:solidFill>
                  <a:srgbClr val="0070C0"/>
                </a:solidFill>
              </a:rPr>
              <a:t>органів та недержавних правових інститутів, </a:t>
            </a:r>
            <a:r>
              <a:rPr lang="uk-UA" sz="3200" i="1" dirty="0">
                <a:solidFill>
                  <a:srgbClr val="0070C0"/>
                </a:solidFill>
              </a:rPr>
              <a:t>їх взаємодія один з одним та іншими органами </a:t>
            </a:r>
            <a:r>
              <a:rPr lang="uk-UA" sz="3200" i="1" dirty="0" smtClean="0">
                <a:solidFill>
                  <a:srgbClr val="0070C0"/>
                </a:solidFill>
              </a:rPr>
              <a:t>держави.</a:t>
            </a:r>
            <a:endParaRPr lang="ru-RU" sz="3200" dirty="0">
              <a:solidFill>
                <a:srgbClr val="0070C0"/>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rcRect t="6133" b="6133"/>
          <a:stretch>
            <a:fillRect/>
          </a:stretch>
        </p:blipFill>
        <p:spPr>
          <a:xfrm>
            <a:off x="4067944" y="4509120"/>
            <a:ext cx="2487612" cy="2035175"/>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431432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468313" y="1773238"/>
            <a:ext cx="8174037" cy="324008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ru-RU" sz="2400" b="1" dirty="0">
                <a:solidFill>
                  <a:srgbClr val="002060"/>
                </a:solidFill>
                <a:latin typeface="Arial" pitchFamily="34" charset="0"/>
                <a:cs typeface="Arial" pitchFamily="34" charset="0"/>
              </a:rPr>
              <a:t> </a:t>
            </a:r>
            <a:r>
              <a:rPr lang="ru-RU" sz="2800" b="1" dirty="0">
                <a:solidFill>
                  <a:srgbClr val="002060"/>
                </a:solidFill>
                <a:latin typeface="Arial" pitchFamily="34" charset="0"/>
                <a:cs typeface="Arial" pitchFamily="34" charset="0"/>
              </a:rPr>
              <a:t>Генеральна Асамблея – </a:t>
            </a:r>
            <a:r>
              <a:rPr lang="ru-RU" sz="2800" b="1" i="1" dirty="0">
                <a:solidFill>
                  <a:srgbClr val="002060"/>
                </a:solidFill>
                <a:latin typeface="Arial" pitchFamily="34" charset="0"/>
                <a:cs typeface="Arial" pitchFamily="34" charset="0"/>
              </a:rPr>
              <a:t>вищий орган управління Інтерполу, який утворюють делегати країн-учасниць, що збираються на сесії один раз на рік.</a:t>
            </a:r>
          </a:p>
          <a:p>
            <a:pPr algn="ctr">
              <a:defRPr/>
            </a:pPr>
            <a:endParaRPr lang="ru-RU" sz="2400" b="1" dirty="0">
              <a:solidFill>
                <a:srgbClr val="002060"/>
              </a:solidFill>
              <a:latin typeface="Arial" pitchFamily="34" charset="0"/>
              <a:cs typeface="Arial" pitchFamily="34" charset="0"/>
            </a:endParaRPr>
          </a:p>
        </p:txBody>
      </p:sp>
      <p:pic>
        <p:nvPicPr>
          <p:cNvPr id="20483" name="Рисунок 1" descr="Описание: 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788" y="292100"/>
            <a:ext cx="143192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185959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331788" y="1844675"/>
            <a:ext cx="8174037" cy="3240088"/>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ru-RU" sz="2800" b="1" dirty="0">
                <a:solidFill>
                  <a:srgbClr val="7030A0"/>
                </a:solidFill>
                <a:latin typeface="Arial" pitchFamily="34" charset="0"/>
                <a:cs typeface="Arial" pitchFamily="34" charset="0"/>
              </a:rPr>
              <a:t>Виконавчий комітет складається із Президента, трьох Віце-президентів  та дев’яти делегатів, які обираються Генеральною Асамблеєю.</a:t>
            </a:r>
          </a:p>
        </p:txBody>
      </p:sp>
      <p:pic>
        <p:nvPicPr>
          <p:cNvPr id="21507" name="Рисунок 1" descr="Описание: 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788" y="292100"/>
            <a:ext cx="143192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996902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422275" y="260350"/>
            <a:ext cx="8353425" cy="5976938"/>
          </a:xfrm>
          <a:prstGeom prst="roundRect">
            <a:avLst/>
          </a:prstGeom>
        </p:spPr>
        <p:style>
          <a:lnRef idx="3">
            <a:schemeClr val="lt1"/>
          </a:lnRef>
          <a:fillRef idx="1">
            <a:schemeClr val="accent4"/>
          </a:fillRef>
          <a:effectRef idx="1">
            <a:schemeClr val="accent4"/>
          </a:effectRef>
          <a:fontRef idx="minor">
            <a:schemeClr val="lt1"/>
          </a:fontRef>
        </p:style>
        <p:txBody>
          <a:bodyPr anchor="ctr"/>
          <a:lstStyle/>
          <a:p>
            <a:pPr marL="714375" algn="just">
              <a:defRPr/>
            </a:pPr>
            <a:r>
              <a:rPr lang="ru-RU" sz="2400" b="1" dirty="0">
                <a:latin typeface="Arial" pitchFamily="34" charset="0"/>
                <a:cs typeface="Arial" pitchFamily="34" charset="0"/>
              </a:rPr>
              <a:t> </a:t>
            </a:r>
            <a:r>
              <a:rPr lang="uk-UA" sz="2800" b="1" dirty="0">
                <a:solidFill>
                  <a:srgbClr val="FF0000"/>
                </a:solidFill>
                <a:latin typeface="Arial" panose="020B0604020202020204" pitchFamily="34" charset="0"/>
                <a:cs typeface="Arial" panose="020B0604020202020204" pitchFamily="34" charset="0"/>
              </a:rPr>
              <a:t>Генеральний Секретаріат </a:t>
            </a:r>
            <a:r>
              <a:rPr lang="uk-UA" sz="2400" b="1" dirty="0">
                <a:solidFill>
                  <a:srgbClr val="FF0000"/>
                </a:solidFill>
                <a:latin typeface="Arial" panose="020B0604020202020204" pitchFamily="34" charset="0"/>
                <a:cs typeface="Arial" panose="020B0604020202020204" pitchFamily="34" charset="0"/>
              </a:rPr>
              <a:t>– </a:t>
            </a:r>
            <a:r>
              <a:rPr lang="uk-UA" sz="2400" b="1" i="1" dirty="0">
                <a:solidFill>
                  <a:srgbClr val="FF0000"/>
                </a:solidFill>
                <a:latin typeface="Arial" panose="020B0604020202020204" pitchFamily="34" charset="0"/>
                <a:cs typeface="Arial" panose="020B0604020202020204" pitchFamily="34" charset="0"/>
              </a:rPr>
              <a:t>основний виконавчий орган Інтерполу, який включає в себе поліцейський, інформаційно-довідковий та інші відділи.</a:t>
            </a:r>
            <a:r>
              <a:rPr lang="uk-UA" sz="2400" b="1" dirty="0">
                <a:latin typeface="Arial" panose="020B0604020202020204" pitchFamily="34" charset="0"/>
                <a:cs typeface="Arial" panose="020B0604020202020204" pitchFamily="34" charset="0"/>
              </a:rPr>
              <a:t> </a:t>
            </a:r>
          </a:p>
          <a:p>
            <a:pPr indent="714375" algn="just">
              <a:defRPr/>
            </a:pPr>
            <a:r>
              <a:rPr lang="uk-UA" sz="2400" b="1" dirty="0">
                <a:solidFill>
                  <a:srgbClr val="7030A0"/>
                </a:solidFill>
                <a:latin typeface="Arial" panose="020B0604020202020204" pitchFamily="34" charset="0"/>
                <a:cs typeface="Arial" panose="020B0604020202020204" pitchFamily="34" charset="0"/>
              </a:rPr>
              <a:t>Генеральний Секретаріат складає близько 260 осіб, серед яких і поліцейські, підряджені до складу Інтерполу країнами-учасницями.   Роботою Генерального Секретаріату керує Генеральний Секретар, який затверджується на цій посаді Генеральною Асамблеєю строком на 5 років.</a:t>
            </a:r>
          </a:p>
          <a:p>
            <a:pPr indent="714375" algn="just">
              <a:defRPr/>
            </a:pPr>
            <a:r>
              <a:rPr lang="ru-RU" sz="2400" b="1" dirty="0">
                <a:solidFill>
                  <a:srgbClr val="7030A0"/>
                </a:solidFill>
                <a:latin typeface="Arial" panose="020B0604020202020204" pitchFamily="34" charset="0"/>
                <a:cs typeface="Arial" panose="020B0604020202020204" pitchFamily="34" charset="0"/>
              </a:rPr>
              <a:t>Генеральний Секретаріат виступає як міжнародний центр боротьби зі злочинністю і діє як спеціалізований інформаційний центр, організує розшук злочинців через Національні Центральні Бюро Інтерполу країн-учасниць.</a:t>
            </a:r>
          </a:p>
        </p:txBody>
      </p:sp>
      <p:pic>
        <p:nvPicPr>
          <p:cNvPr id="22531" name="Рисунок 1" descr="Описание: 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65088"/>
            <a:ext cx="1431925"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4763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468313" y="1773238"/>
            <a:ext cx="8174037" cy="367188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ru-RU" sz="2400" b="1" dirty="0">
                <a:solidFill>
                  <a:srgbClr val="0070C0"/>
                </a:solidFill>
                <a:latin typeface="Arial" pitchFamily="34" charset="0"/>
                <a:cs typeface="Arial" pitchFamily="34" charset="0"/>
              </a:rPr>
              <a:t>Член Інтерполу – держава, яка була прийнята до </a:t>
            </a:r>
            <a:r>
              <a:rPr lang="ru-RU" sz="2400" b="1" dirty="0" err="1">
                <a:solidFill>
                  <a:srgbClr val="0070C0"/>
                </a:solidFill>
                <a:latin typeface="Arial" pitchFamily="34" charset="0"/>
                <a:cs typeface="Arial" pitchFamily="34" charset="0"/>
              </a:rPr>
              <a:t>Міжнародної</a:t>
            </a:r>
            <a:r>
              <a:rPr lang="ru-RU" sz="2400" b="1" dirty="0">
                <a:solidFill>
                  <a:srgbClr val="0070C0"/>
                </a:solidFill>
                <a:latin typeface="Arial" pitchFamily="34" charset="0"/>
                <a:cs typeface="Arial" pitchFamily="34" charset="0"/>
              </a:rPr>
              <a:t> організації кримінальної поліції – Інтерпол рішенням Генеральної Асамблеї більшістю у 2/3 голосів відповідно до раніше поданої заявки від імені уряду або іншого уповноваженого вищого органу виконавчої влади цієї держави.</a:t>
            </a:r>
          </a:p>
          <a:p>
            <a:pPr algn="ctr">
              <a:defRPr/>
            </a:pPr>
            <a:r>
              <a:rPr lang="ru-RU" sz="2400" b="1" dirty="0">
                <a:solidFill>
                  <a:srgbClr val="7030A0"/>
                </a:solidFill>
              </a:rPr>
              <a:t>Для співпраці кожна країна визначає орган, який буде виступати як </a:t>
            </a:r>
            <a:r>
              <a:rPr lang="ru-RU" sz="2800" b="1" i="1" dirty="0">
                <a:solidFill>
                  <a:srgbClr val="7030A0"/>
                </a:solidFill>
              </a:rPr>
              <a:t>Національне </a:t>
            </a:r>
            <a:r>
              <a:rPr lang="ru-RU" sz="2800" b="1" i="1" dirty="0" err="1">
                <a:solidFill>
                  <a:srgbClr val="7030A0"/>
                </a:solidFill>
              </a:rPr>
              <a:t>центральне</a:t>
            </a:r>
            <a:r>
              <a:rPr lang="ru-RU" sz="2800" b="1" i="1" dirty="0">
                <a:solidFill>
                  <a:srgbClr val="7030A0"/>
                </a:solidFill>
              </a:rPr>
              <a:t> бюро. </a:t>
            </a:r>
            <a:endParaRPr lang="ru-RU" sz="2800" b="1" i="1" dirty="0">
              <a:solidFill>
                <a:srgbClr val="7030A0"/>
              </a:solidFill>
              <a:latin typeface="Arial" pitchFamily="34" charset="0"/>
              <a:cs typeface="Arial" pitchFamily="34" charset="0"/>
            </a:endParaRPr>
          </a:p>
        </p:txBody>
      </p:sp>
      <p:pic>
        <p:nvPicPr>
          <p:cNvPr id="23555" name="Рисунок 1" descr="Описание: 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260350"/>
            <a:ext cx="143192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109660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468313" y="1773238"/>
            <a:ext cx="8174037" cy="367188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sz="2800" b="1" i="1" dirty="0">
              <a:solidFill>
                <a:srgbClr val="7030A0"/>
              </a:solidFill>
              <a:latin typeface="Arial" pitchFamily="34" charset="0"/>
              <a:cs typeface="Arial" pitchFamily="34" charset="0"/>
            </a:endParaRPr>
          </a:p>
        </p:txBody>
      </p:sp>
      <p:pic>
        <p:nvPicPr>
          <p:cNvPr id="24579" name="Рисунок 1" descr="Описание: 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260350"/>
            <a:ext cx="143192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Скругленный прямоугольник 5"/>
          <p:cNvSpPr/>
          <p:nvPr/>
        </p:nvSpPr>
        <p:spPr>
          <a:xfrm>
            <a:off x="444500" y="1773238"/>
            <a:ext cx="8174038" cy="4392612"/>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indent="357188" algn="just">
              <a:defRPr/>
            </a:pPr>
            <a:r>
              <a:rPr lang="uk-UA" sz="2800" b="1" dirty="0">
                <a:solidFill>
                  <a:srgbClr val="7030A0"/>
                </a:solidFill>
              </a:rPr>
              <a:t>За науковими питаннями Організація може звертатися до </a:t>
            </a:r>
            <a:r>
              <a:rPr lang="uk-UA" sz="3200" b="1" i="1" dirty="0">
                <a:solidFill>
                  <a:srgbClr val="0070C0"/>
                </a:solidFill>
              </a:rPr>
              <a:t>радників.</a:t>
            </a:r>
            <a:endParaRPr lang="ru-RU" sz="3200" b="1" dirty="0">
              <a:solidFill>
                <a:srgbClr val="0070C0"/>
              </a:solidFill>
            </a:endParaRPr>
          </a:p>
          <a:p>
            <a:pPr indent="357188" algn="just">
              <a:defRPr/>
            </a:pPr>
            <a:r>
              <a:rPr lang="uk-UA" sz="2400" b="1" dirty="0">
                <a:solidFill>
                  <a:srgbClr val="7030A0"/>
                </a:solidFill>
              </a:rPr>
              <a:t>Радники призначаються Виконавчим комітетом терміном на 3 роки. </a:t>
            </a:r>
            <a:r>
              <a:rPr lang="uk-UA" sz="2400" b="1" dirty="0" smtClean="0">
                <a:solidFill>
                  <a:srgbClr val="7030A0"/>
                </a:solidFill>
              </a:rPr>
              <a:t>Їхнє </a:t>
            </a:r>
            <a:r>
              <a:rPr lang="uk-UA" sz="2400" b="1" dirty="0">
                <a:solidFill>
                  <a:srgbClr val="7030A0"/>
                </a:solidFill>
              </a:rPr>
              <a:t>призначення вважається остаточним тільки після повідомлення про нього Генеральною асамблеєю. Кандидатури радників обираються з числа осіб, які користуються всесвітньо відомим авторитетом у будь-якій із галузей, що виявляють зацікавленість для Організації </a:t>
            </a:r>
          </a:p>
          <a:p>
            <a:pPr indent="357188" algn="just">
              <a:defRPr/>
            </a:pPr>
            <a:r>
              <a:rPr lang="uk-UA" sz="2400" b="1" i="1" dirty="0">
                <a:solidFill>
                  <a:srgbClr val="0070C0"/>
                </a:solidFill>
              </a:rPr>
              <a:t>(ст. 35 Статуту)</a:t>
            </a:r>
            <a:endParaRPr lang="ru-RU" sz="2400" b="1" i="1" dirty="0">
              <a:solidFill>
                <a:srgbClr val="0070C0"/>
              </a:solidFill>
            </a:endParaRPr>
          </a:p>
        </p:txBody>
      </p:sp>
    </p:spTree>
    <p:extLst>
      <p:ext uri="{BB962C8B-B14F-4D97-AF65-F5344CB8AC3E}">
        <p14:creationId xmlns:p14="http://schemas.microsoft.com/office/powerpoint/2010/main" val="159705367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852936"/>
            <a:ext cx="8320359" cy="1964512"/>
          </a:xfrm>
          <a:prstGeom prst="rect">
            <a:avLst/>
          </a:prstGeom>
        </p:spPr>
        <p:txBody>
          <a:bodyPr>
            <a:spAutoFit/>
          </a:bodyPr>
          <a:lstStyle/>
          <a:p>
            <a:pPr algn="ctr">
              <a:lnSpc>
                <a:spcPct val="150000"/>
              </a:lnSpc>
              <a:tabLst>
                <a:tab pos="442913" algn="l"/>
              </a:tabLst>
              <a:defRPr/>
            </a:pPr>
            <a:r>
              <a:rPr lang="ru-RU" sz="2800" b="1" dirty="0">
                <a:solidFill>
                  <a:srgbClr val="7030A0"/>
                </a:solidFill>
              </a:rPr>
              <a:t>Національне Центральне бюро Інтерполу (НЦБІ) (в Україні)</a:t>
            </a:r>
            <a:endParaRPr lang="uk-UA" sz="28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endParaRPr>
          </a:p>
          <a:p>
            <a:pPr algn="ctr">
              <a:lnSpc>
                <a:spcPct val="150000"/>
              </a:lnSpc>
              <a:tabLst>
                <a:tab pos="442913" algn="l"/>
              </a:tabLst>
              <a:defRPr/>
            </a:pPr>
            <a:endParaRPr lang="ru-RU" sz="2800" b="1" dirty="0">
              <a:solidFill>
                <a:schemeClr val="accent5">
                  <a:lumMod val="75000"/>
                </a:schemeClr>
              </a:solidFill>
            </a:endParaRPr>
          </a:p>
        </p:txBody>
      </p:sp>
      <p:pic>
        <p:nvPicPr>
          <p:cNvPr id="26627" name="Рисунок 1" descr="Описание: 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411163"/>
            <a:ext cx="1727200"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307854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388" y="763588"/>
            <a:ext cx="8713787" cy="4864100"/>
          </a:xfrm>
          <a:prstGeom prst="rect">
            <a:avLst/>
          </a:prstGeom>
        </p:spPr>
        <p:txBody>
          <a:bodyPr>
            <a:spAutoFit/>
          </a:bodyPr>
          <a:lstStyle/>
          <a:p>
            <a:pPr indent="1428750" algn="just">
              <a:defRPr/>
            </a:pPr>
            <a:r>
              <a:rPr lang="uk-UA" b="1" dirty="0">
                <a:solidFill>
                  <a:srgbClr val="0B5395"/>
                </a:solidFill>
              </a:rPr>
              <a:t>	</a:t>
            </a:r>
          </a:p>
          <a:p>
            <a:pPr indent="1428750" algn="just">
              <a:defRPr/>
            </a:pPr>
            <a:r>
              <a:rPr lang="uk-UA" sz="2400" b="1" dirty="0">
                <a:solidFill>
                  <a:srgbClr val="7030A0"/>
                </a:solidFill>
              </a:rPr>
              <a:t>Україну було прийнято до Міжнародної Організації Кримінальної Поліції у 1992 році на 61-й сесії Генеральної асамблеї Інтерполу. Повноправним членом цієї організації наша держава стала в 1993 році після створення Національного центрального бюро Інтерполу. </a:t>
            </a:r>
          </a:p>
          <a:p>
            <a:pPr indent="1428750" algn="just">
              <a:defRPr/>
            </a:pPr>
            <a:endParaRPr lang="uk-UA" sz="2800" b="1" dirty="0">
              <a:solidFill>
                <a:srgbClr val="7030A0"/>
              </a:solidFill>
            </a:endParaRPr>
          </a:p>
          <a:p>
            <a:pPr indent="357188" algn="just">
              <a:defRPr/>
            </a:pPr>
            <a:r>
              <a:rPr lang="uk-UA" sz="2400" b="1" i="1" dirty="0">
                <a:solidFill>
                  <a:srgbClr val="7030A0"/>
                </a:solidFill>
              </a:rPr>
              <a:t>	</a:t>
            </a:r>
            <a:r>
              <a:rPr lang="uk-UA" sz="2400" b="1" i="1" dirty="0">
                <a:solidFill>
                  <a:schemeClr val="accent5">
                    <a:lumMod val="75000"/>
                  </a:schemeClr>
                </a:solidFill>
              </a:rPr>
              <a:t>За цей період пройдено нелегкий шлях становлення, розвитку і визнання українського Бюро Інтерполу як одного з передових підрозділів, що представляє інтереси держави на міжнародному рівні.</a:t>
            </a:r>
          </a:p>
        </p:txBody>
      </p:sp>
      <p:pic>
        <p:nvPicPr>
          <p:cNvPr id="27651" name="Рисунок 1" descr="Описание: 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 y="260350"/>
            <a:ext cx="138747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125201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Прямоугольник 1"/>
          <p:cNvSpPr>
            <a:spLocks noChangeArrowheads="1"/>
          </p:cNvSpPr>
          <p:nvPr/>
        </p:nvSpPr>
        <p:spPr bwMode="auto">
          <a:xfrm>
            <a:off x="166688" y="1989138"/>
            <a:ext cx="8569325"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57188"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uk-UA" altLang="ru-RU" sz="2800" b="1" dirty="0">
                <a:solidFill>
                  <a:srgbClr val="7030A0"/>
                </a:solidFill>
              </a:rPr>
              <a:t>Укрбюро Інтерполу у своїй діяльності керується: </a:t>
            </a:r>
          </a:p>
          <a:p>
            <a:pPr algn="just" eaLnBrk="1" hangingPunct="1"/>
            <a:r>
              <a:rPr lang="uk-UA" altLang="ru-RU" sz="2400" b="1" dirty="0">
                <a:solidFill>
                  <a:srgbClr val="0070C0"/>
                </a:solidFill>
              </a:rPr>
              <a:t>Конституцією України, </a:t>
            </a:r>
          </a:p>
          <a:p>
            <a:pPr algn="just" eaLnBrk="1" hangingPunct="1"/>
            <a:r>
              <a:rPr lang="uk-UA" altLang="ru-RU" sz="2400" b="1" dirty="0">
                <a:solidFill>
                  <a:srgbClr val="0070C0"/>
                </a:solidFill>
              </a:rPr>
              <a:t>законодавчими актами України щодо боротьби із злочинністю, </a:t>
            </a:r>
          </a:p>
          <a:p>
            <a:pPr algn="just" eaLnBrk="1" hangingPunct="1"/>
            <a:r>
              <a:rPr lang="uk-UA" altLang="ru-RU" sz="2400" b="1" dirty="0">
                <a:solidFill>
                  <a:srgbClr val="0070C0"/>
                </a:solidFill>
              </a:rPr>
              <a:t>міжнародними договорами України, </a:t>
            </a:r>
          </a:p>
          <a:p>
            <a:pPr algn="just" eaLnBrk="1" hangingPunct="1"/>
            <a:r>
              <a:rPr lang="uk-UA" altLang="ru-RU" sz="2400" b="1" dirty="0">
                <a:solidFill>
                  <a:srgbClr val="0070C0"/>
                </a:solidFill>
              </a:rPr>
              <a:t>Статутом та іншими нормативними документами Інтерполу, </a:t>
            </a:r>
          </a:p>
          <a:p>
            <a:pPr algn="just" eaLnBrk="1" hangingPunct="1"/>
            <a:r>
              <a:rPr lang="uk-UA" altLang="ru-RU" sz="2400" b="1" dirty="0">
                <a:solidFill>
                  <a:srgbClr val="0070C0"/>
                </a:solidFill>
              </a:rPr>
              <a:t>Кримінальним процесуальним кодексом України, нормативними актами МВС та Національної поліції. </a:t>
            </a:r>
            <a:endParaRPr lang="ru-RU" altLang="ru-RU" sz="2400" b="1" dirty="0">
              <a:solidFill>
                <a:srgbClr val="0070C0"/>
              </a:solidFill>
            </a:endParaRPr>
          </a:p>
        </p:txBody>
      </p:sp>
      <p:pic>
        <p:nvPicPr>
          <p:cNvPr id="2969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8" y="195263"/>
            <a:ext cx="944562"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p:cNvPicPr>
            <a:picLocks noChangeAspect="1"/>
          </p:cNvPicPr>
          <p:nvPr/>
        </p:nvPicPr>
        <p:blipFill>
          <a:blip r:embed="rId3"/>
          <a:srcRect l="24647" r="24647"/>
          <a:stretch>
            <a:fillRect/>
          </a:stretch>
        </p:blipFill>
        <p:spPr>
          <a:xfrm>
            <a:off x="3059113" y="444500"/>
            <a:ext cx="1223962" cy="1182688"/>
          </a:xfrm>
          <a:prstGeom prst="rect">
            <a:avLst/>
          </a:prstGeom>
          <a:ln>
            <a:solidFill>
              <a:schemeClr val="accent6">
                <a:lumMod val="40000"/>
                <a:lumOff val="60000"/>
              </a:schemeClr>
            </a:solidFill>
          </a:ln>
        </p:spPr>
      </p:pic>
      <p:pic>
        <p:nvPicPr>
          <p:cNvPr id="2970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87525">
            <a:off x="6615113" y="157163"/>
            <a:ext cx="1296987"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2" name="Рисунок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84550" y="5918200"/>
            <a:ext cx="17986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716839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1556792"/>
            <a:ext cx="8640960" cy="4401205"/>
          </a:xfrm>
          <a:prstGeom prst="rect">
            <a:avLst/>
          </a:prstGeom>
        </p:spPr>
        <p:txBody>
          <a:bodyPr wrap="square">
            <a:spAutoFit/>
          </a:bodyPr>
          <a:lstStyle/>
          <a:p>
            <a:pPr algn="ctr"/>
            <a:r>
              <a:rPr lang="uk-UA" sz="3600" b="1" dirty="0">
                <a:solidFill>
                  <a:srgbClr val="FF0000"/>
                </a:solidFill>
              </a:rPr>
              <a:t>Питання </a:t>
            </a:r>
            <a:r>
              <a:rPr lang="uk-UA" sz="3600" b="1" dirty="0" smtClean="0">
                <a:solidFill>
                  <a:srgbClr val="FF0000"/>
                </a:solidFill>
              </a:rPr>
              <a:t>5. </a:t>
            </a:r>
          </a:p>
          <a:p>
            <a:pPr algn="ctr"/>
            <a:endParaRPr lang="uk-UA" sz="3600" b="1" dirty="0">
              <a:solidFill>
                <a:srgbClr val="7030A0"/>
              </a:solidFill>
            </a:endParaRPr>
          </a:p>
          <a:p>
            <a:pPr indent="355600" algn="ctr"/>
            <a:r>
              <a:rPr lang="ru-RU" sz="3600" b="1" dirty="0">
                <a:solidFill>
                  <a:srgbClr val="7030A0"/>
                </a:solidFill>
              </a:rPr>
              <a:t> </a:t>
            </a:r>
            <a:r>
              <a:rPr lang="uk-UA" sz="3600" b="1" dirty="0">
                <a:solidFill>
                  <a:srgbClr val="7030A0"/>
                </a:solidFill>
              </a:rPr>
              <a:t> </a:t>
            </a:r>
            <a:r>
              <a:rPr lang="uk-UA" sz="3600" b="1" dirty="0" smtClean="0">
                <a:solidFill>
                  <a:srgbClr val="7030A0"/>
                </a:solidFill>
              </a:rPr>
              <a:t>Міністерство </a:t>
            </a:r>
            <a:r>
              <a:rPr lang="uk-UA" sz="3600" b="1" dirty="0">
                <a:solidFill>
                  <a:srgbClr val="7030A0"/>
                </a:solidFill>
              </a:rPr>
              <a:t>юстиції </a:t>
            </a:r>
            <a:r>
              <a:rPr lang="uk-UA" sz="3600" b="1" dirty="0" smtClean="0">
                <a:solidFill>
                  <a:srgbClr val="7030A0"/>
                </a:solidFill>
              </a:rPr>
              <a:t>України: </a:t>
            </a:r>
            <a:r>
              <a:rPr lang="uk-UA" sz="3600" b="1" dirty="0">
                <a:solidFill>
                  <a:srgbClr val="7030A0"/>
                </a:solidFill>
              </a:rPr>
              <a:t>структура, правова основа діяльності, основні завдання та повноваження</a:t>
            </a:r>
            <a:endParaRPr lang="ru-RU" sz="3600" dirty="0">
              <a:solidFill>
                <a:srgbClr val="7030A0"/>
              </a:solidFill>
            </a:endParaRPr>
          </a:p>
          <a:p>
            <a:pPr indent="355600" algn="ctr"/>
            <a:endParaRPr lang="ru-RU" sz="3200" dirty="0">
              <a:solidFill>
                <a:srgbClr val="7030A0"/>
              </a:solidFill>
              <a:latin typeface="Times New Roman" panose="02020603050405020304" pitchFamily="18" charset="0"/>
              <a:ea typeface="Times New Roman" panose="02020603050405020304" pitchFamily="18" charset="0"/>
            </a:endParaRPr>
          </a:p>
          <a:p>
            <a:pPr indent="355600" algn="ctr"/>
            <a:endParaRPr lang="ru-RU" sz="3200" dirty="0">
              <a:solidFill>
                <a:srgbClr val="7030A0"/>
              </a:solidFill>
            </a:endParaRPr>
          </a:p>
        </p:txBody>
      </p:sp>
    </p:spTree>
    <p:extLst>
      <p:ext uri="{BB962C8B-B14F-4D97-AF65-F5344CB8AC3E}">
        <p14:creationId xmlns:p14="http://schemas.microsoft.com/office/powerpoint/2010/main" val="34258789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2828836"/>
            <a:ext cx="7920880" cy="2554545"/>
          </a:xfrm>
          <a:prstGeom prst="rect">
            <a:avLst/>
          </a:prstGeom>
        </p:spPr>
        <p:txBody>
          <a:bodyPr wrap="square">
            <a:spAutoFit/>
          </a:bodyPr>
          <a:lstStyle/>
          <a:p>
            <a:pPr algn="just"/>
            <a:r>
              <a:rPr lang="uk-UA" sz="3200" b="1" dirty="0">
                <a:solidFill>
                  <a:srgbClr val="7030A0"/>
                </a:solidFill>
                <a:latin typeface="Times New Roman" panose="02020603050405020304" pitchFamily="18" charset="0"/>
                <a:ea typeface="Times New Roman" panose="02020603050405020304" pitchFamily="18" charset="0"/>
              </a:rPr>
              <a:t>Міністерство юстиції України (Мін’юст) </a:t>
            </a:r>
            <a:r>
              <a:rPr lang="uk-UA" sz="3200" dirty="0">
                <a:solidFill>
                  <a:srgbClr val="002060"/>
                </a:solidFill>
                <a:latin typeface="Times New Roman" panose="02020603050405020304" pitchFamily="18" charset="0"/>
                <a:ea typeface="Times New Roman" panose="02020603050405020304" pitchFamily="18" charset="0"/>
              </a:rPr>
              <a:t>є центральним органом виконавчої влади, діяльність якого спрямовується і координується Кабінетом Міністрів України. </a:t>
            </a:r>
            <a:endParaRPr lang="ru-RU" sz="3200" dirty="0">
              <a:solidFill>
                <a:srgbClr val="002060"/>
              </a:solidFill>
            </a:endParaRPr>
          </a:p>
        </p:txBody>
      </p:sp>
    </p:spTree>
    <p:extLst>
      <p:ext uri="{BB962C8B-B14F-4D97-AF65-F5344CB8AC3E}">
        <p14:creationId xmlns:p14="http://schemas.microsoft.com/office/powerpoint/2010/main" val="688909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88640"/>
            <a:ext cx="8784976" cy="6555641"/>
          </a:xfrm>
          <a:prstGeom prst="rect">
            <a:avLst/>
          </a:prstGeom>
        </p:spPr>
        <p:txBody>
          <a:bodyPr wrap="square">
            <a:spAutoFit/>
          </a:bodyPr>
          <a:lstStyle/>
          <a:p>
            <a:pPr indent="357188" algn="just"/>
            <a:r>
              <a:rPr lang="uk-UA" sz="2800" b="1" i="1" dirty="0">
                <a:solidFill>
                  <a:srgbClr val="0070C0"/>
                </a:solidFill>
              </a:rPr>
              <a:t>Система чи зовнішня побудова курсу </a:t>
            </a:r>
            <a:r>
              <a:rPr lang="uk-UA" sz="2800" b="1" i="1" dirty="0" smtClean="0">
                <a:solidFill>
                  <a:srgbClr val="0070C0"/>
                </a:solidFill>
              </a:rPr>
              <a:t>«Судові </a:t>
            </a:r>
            <a:r>
              <a:rPr lang="uk-UA" sz="2800" b="1" i="1" dirty="0">
                <a:solidFill>
                  <a:srgbClr val="0070C0"/>
                </a:solidFill>
              </a:rPr>
              <a:t>та правоохоронні органи </a:t>
            </a:r>
            <a:r>
              <a:rPr lang="uk-UA" sz="2800" b="1" i="1" dirty="0" smtClean="0">
                <a:solidFill>
                  <a:srgbClr val="0070C0"/>
                </a:solidFill>
              </a:rPr>
              <a:t>України»</a:t>
            </a:r>
            <a:r>
              <a:rPr lang="uk-UA" sz="2800" dirty="0" smtClean="0">
                <a:solidFill>
                  <a:srgbClr val="0070C0"/>
                </a:solidFill>
              </a:rPr>
              <a:t> </a:t>
            </a:r>
            <a:r>
              <a:rPr lang="uk-UA" sz="2800" dirty="0">
                <a:solidFill>
                  <a:srgbClr val="0070C0"/>
                </a:solidFill>
              </a:rPr>
              <a:t>включає в себе дві частини: </a:t>
            </a:r>
            <a:r>
              <a:rPr lang="uk-UA" sz="2800" b="1" i="1" dirty="0">
                <a:solidFill>
                  <a:srgbClr val="7030A0"/>
                </a:solidFill>
              </a:rPr>
              <a:t>загальну і особливу.</a:t>
            </a:r>
            <a:r>
              <a:rPr lang="uk-UA" sz="2800" b="1" dirty="0">
                <a:solidFill>
                  <a:srgbClr val="7030A0"/>
                </a:solidFill>
              </a:rPr>
              <a:t> </a:t>
            </a:r>
            <a:endParaRPr lang="uk-UA" sz="2800" b="1" dirty="0" smtClean="0">
              <a:solidFill>
                <a:srgbClr val="7030A0"/>
              </a:solidFill>
            </a:endParaRPr>
          </a:p>
          <a:p>
            <a:pPr indent="357188" algn="just"/>
            <a:endParaRPr lang="ru-RU" sz="2800" dirty="0">
              <a:solidFill>
                <a:srgbClr val="7030A0"/>
              </a:solidFill>
            </a:endParaRPr>
          </a:p>
          <a:p>
            <a:pPr indent="357188" algn="just"/>
            <a:r>
              <a:rPr lang="uk-UA" sz="2800" b="1" i="1" dirty="0">
                <a:solidFill>
                  <a:srgbClr val="7030A0"/>
                </a:solidFill>
              </a:rPr>
              <a:t>Загальна частина</a:t>
            </a:r>
            <a:r>
              <a:rPr lang="uk-UA" sz="2800" dirty="0">
                <a:solidFill>
                  <a:srgbClr val="7030A0"/>
                </a:solidFill>
              </a:rPr>
              <a:t> </a:t>
            </a:r>
            <a:r>
              <a:rPr lang="uk-UA" sz="2800" dirty="0">
                <a:solidFill>
                  <a:srgbClr val="0070C0"/>
                </a:solidFill>
              </a:rPr>
              <a:t>присвячена таким основним, вихідним положенням як поняття, предмет, завдання навчальної дисципліни, законодавчі джерела дисципліни, методи пізнання, співвідношення з іншими навчальними дисциплінами.</a:t>
            </a:r>
            <a:r>
              <a:rPr lang="uk-UA" sz="2800" b="1" dirty="0">
                <a:solidFill>
                  <a:srgbClr val="0070C0"/>
                </a:solidFill>
              </a:rPr>
              <a:t> </a:t>
            </a:r>
            <a:endParaRPr lang="uk-UA" sz="2800" b="1" dirty="0" smtClean="0">
              <a:solidFill>
                <a:srgbClr val="0070C0"/>
              </a:solidFill>
            </a:endParaRPr>
          </a:p>
          <a:p>
            <a:pPr indent="357188" algn="just"/>
            <a:endParaRPr lang="ru-RU" sz="2800" dirty="0">
              <a:solidFill>
                <a:srgbClr val="0070C0"/>
              </a:solidFill>
            </a:endParaRPr>
          </a:p>
          <a:p>
            <a:pPr indent="357188" algn="just"/>
            <a:r>
              <a:rPr lang="uk-UA" sz="2800" b="1" i="1" dirty="0">
                <a:solidFill>
                  <a:srgbClr val="7030A0"/>
                </a:solidFill>
              </a:rPr>
              <a:t>Особлива частина</a:t>
            </a:r>
            <a:r>
              <a:rPr lang="uk-UA" sz="2800" dirty="0">
                <a:solidFill>
                  <a:srgbClr val="7030A0"/>
                </a:solidFill>
              </a:rPr>
              <a:t> </a:t>
            </a:r>
            <a:r>
              <a:rPr lang="uk-UA" sz="2800" dirty="0">
                <a:solidFill>
                  <a:srgbClr val="0070C0"/>
                </a:solidFill>
              </a:rPr>
              <a:t>розглядає всі і кожен окремо </a:t>
            </a:r>
            <a:r>
              <a:rPr lang="uk-UA" sz="2800" dirty="0" smtClean="0">
                <a:solidFill>
                  <a:srgbClr val="0070C0"/>
                </a:solidFill>
              </a:rPr>
              <a:t>судовий, правоохоронний та правозахисний </a:t>
            </a:r>
            <a:r>
              <a:rPr lang="uk-UA" sz="2800" dirty="0">
                <a:solidFill>
                  <a:srgbClr val="0070C0"/>
                </a:solidFill>
              </a:rPr>
              <a:t>орган, його виникнення, організацію, побудову, внутрішню систему і структуру, цілі, завдання та функції.</a:t>
            </a:r>
            <a:r>
              <a:rPr lang="uk-UA" sz="2800" b="1" dirty="0">
                <a:solidFill>
                  <a:srgbClr val="0070C0"/>
                </a:solidFill>
              </a:rPr>
              <a:t> </a:t>
            </a:r>
            <a:endParaRPr lang="ru-RU" sz="2800" dirty="0">
              <a:solidFill>
                <a:srgbClr val="0070C0"/>
              </a:solidFill>
            </a:endParaRPr>
          </a:p>
        </p:txBody>
      </p:sp>
    </p:spTree>
    <p:extLst>
      <p:ext uri="{BB962C8B-B14F-4D97-AF65-F5344CB8AC3E}">
        <p14:creationId xmlns:p14="http://schemas.microsoft.com/office/powerpoint/2010/main" val="29497640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0"/>
            <a:ext cx="8928992" cy="6587957"/>
          </a:xfrm>
          <a:prstGeom prst="rect">
            <a:avLst/>
          </a:prstGeom>
        </p:spPr>
        <p:txBody>
          <a:bodyPr wrap="square">
            <a:spAutoFit/>
          </a:bodyPr>
          <a:lstStyle/>
          <a:p>
            <a:pPr indent="450215" algn="just">
              <a:lnSpc>
                <a:spcPct val="115000"/>
              </a:lnSpc>
              <a:spcAft>
                <a:spcPts val="0"/>
              </a:spcAft>
            </a:pPr>
            <a:r>
              <a:rPr lang="uk-UA" b="1" i="1" dirty="0">
                <a:solidFill>
                  <a:srgbClr val="002060"/>
                </a:solidFill>
                <a:latin typeface="Cambria" panose="02040503050406030204" pitchFamily="18" charset="0"/>
                <a:ea typeface="Times New Roman" panose="02020603050405020304" pitchFamily="18" charset="0"/>
              </a:rPr>
              <a:t>Мін’юст є головним органом у системі центральних органів виконавчої влади, що забезпечує формування та реалізує державну правову політику, державну політику з питань:</a:t>
            </a:r>
            <a:endParaRPr lang="ru-RU" sz="1600" dirty="0">
              <a:solidFill>
                <a:srgbClr val="002060"/>
              </a:solidFill>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tabLst>
                <a:tab pos="685800" algn="l"/>
              </a:tabLst>
            </a:pPr>
            <a:r>
              <a:rPr lang="uk-UA" b="1" i="1" dirty="0">
                <a:solidFill>
                  <a:srgbClr val="7030A0"/>
                </a:solidFill>
                <a:latin typeface="Times New Roman" panose="02020603050405020304" pitchFamily="18" charset="0"/>
                <a:ea typeface="Times New Roman" panose="02020603050405020304" pitchFamily="18" charset="0"/>
              </a:rPr>
              <a:t>банкрутства, </a:t>
            </a:r>
            <a:endParaRPr lang="ru-RU" dirty="0">
              <a:solidFill>
                <a:srgbClr val="7030A0"/>
              </a:solidFill>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tabLst>
                <a:tab pos="685800" algn="l"/>
              </a:tabLst>
            </a:pPr>
            <a:r>
              <a:rPr lang="uk-UA" b="1" i="1" dirty="0">
                <a:solidFill>
                  <a:srgbClr val="7030A0"/>
                </a:solidFill>
                <a:latin typeface="Times New Roman" panose="02020603050405020304" pitchFamily="18" charset="0"/>
                <a:ea typeface="Times New Roman" panose="02020603050405020304" pitchFamily="18" charset="0"/>
              </a:rPr>
              <a:t>у сфері нотаріату, </a:t>
            </a:r>
            <a:endParaRPr lang="ru-RU" dirty="0">
              <a:solidFill>
                <a:srgbClr val="7030A0"/>
              </a:solidFill>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tabLst>
                <a:tab pos="685800" algn="l"/>
              </a:tabLst>
            </a:pPr>
            <a:r>
              <a:rPr lang="uk-UA" b="1" i="1" dirty="0">
                <a:solidFill>
                  <a:srgbClr val="7030A0"/>
                </a:solidFill>
                <a:latin typeface="Times New Roman" panose="02020603050405020304" pitchFamily="18" charset="0"/>
                <a:ea typeface="Times New Roman" panose="02020603050405020304" pitchFamily="18" charset="0"/>
              </a:rPr>
              <a:t>організації примусового виконання рішень судів та інших органів (посадових осіб) (далі - виконання рішень), </a:t>
            </a:r>
            <a:endParaRPr lang="ru-RU" dirty="0">
              <a:solidFill>
                <a:srgbClr val="7030A0"/>
              </a:solidFill>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tabLst>
                <a:tab pos="685800" algn="l"/>
              </a:tabLst>
            </a:pPr>
            <a:r>
              <a:rPr lang="uk-UA" b="1" i="1" dirty="0">
                <a:solidFill>
                  <a:srgbClr val="7030A0"/>
                </a:solidFill>
                <a:latin typeface="Times New Roman" panose="02020603050405020304" pitchFamily="18" charset="0"/>
                <a:ea typeface="Times New Roman" panose="02020603050405020304" pitchFamily="18" charset="0"/>
              </a:rPr>
              <a:t>державної реєстрації актів цивільного стану, </a:t>
            </a:r>
            <a:endParaRPr lang="ru-RU" dirty="0">
              <a:solidFill>
                <a:srgbClr val="7030A0"/>
              </a:solidFill>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tabLst>
                <a:tab pos="685800" algn="l"/>
              </a:tabLst>
            </a:pPr>
            <a:r>
              <a:rPr lang="uk-UA" b="1" i="1" dirty="0">
                <a:solidFill>
                  <a:srgbClr val="7030A0"/>
                </a:solidFill>
                <a:latin typeface="Times New Roman" panose="02020603050405020304" pitchFamily="18" charset="0"/>
                <a:ea typeface="Times New Roman" panose="02020603050405020304" pitchFamily="18" charset="0"/>
              </a:rPr>
              <a:t>державної реєстрації речових прав на нерухоме майно та їх обтяжень, </a:t>
            </a:r>
            <a:endParaRPr lang="ru-RU" dirty="0">
              <a:solidFill>
                <a:srgbClr val="7030A0"/>
              </a:solidFill>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tabLst>
                <a:tab pos="685800" algn="l"/>
              </a:tabLst>
            </a:pPr>
            <a:r>
              <a:rPr lang="uk-UA" b="1" i="1" dirty="0">
                <a:solidFill>
                  <a:srgbClr val="7030A0"/>
                </a:solidFill>
                <a:latin typeface="Times New Roman" panose="02020603050405020304" pitchFamily="18" charset="0"/>
                <a:ea typeface="Times New Roman" panose="02020603050405020304" pitchFamily="18" charset="0"/>
              </a:rPr>
              <a:t>державної реєстрації обтяжень рухомого майна, </a:t>
            </a:r>
            <a:endParaRPr lang="ru-RU" dirty="0">
              <a:solidFill>
                <a:srgbClr val="7030A0"/>
              </a:solidFill>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tabLst>
                <a:tab pos="685800" algn="l"/>
              </a:tabLst>
            </a:pPr>
            <a:r>
              <a:rPr lang="uk-UA" b="1" i="1" dirty="0">
                <a:solidFill>
                  <a:srgbClr val="7030A0"/>
                </a:solidFill>
                <a:latin typeface="Times New Roman" panose="02020603050405020304" pitchFamily="18" charset="0"/>
                <a:ea typeface="Times New Roman" panose="02020603050405020304" pitchFamily="18" charset="0"/>
              </a:rPr>
              <a:t>державної реєстрації юридичних осіб, громадських формувань, що не мають статусу юридичної особи, та фізичних осіб - підприємців, </a:t>
            </a:r>
            <a:endParaRPr lang="ru-RU" dirty="0">
              <a:solidFill>
                <a:srgbClr val="7030A0"/>
              </a:solidFill>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tabLst>
                <a:tab pos="685800" algn="l"/>
              </a:tabLst>
            </a:pPr>
            <a:r>
              <a:rPr lang="uk-UA" b="1" i="1" dirty="0">
                <a:solidFill>
                  <a:srgbClr val="7030A0"/>
                </a:solidFill>
                <a:latin typeface="Times New Roman" panose="02020603050405020304" pitchFamily="18" charset="0"/>
                <a:ea typeface="Times New Roman" panose="02020603050405020304" pitchFamily="18" charset="0"/>
              </a:rPr>
              <a:t>реєстрації статуту територіальної громади м. Києва, реєстрації статутів Національної академії наук та національних галузевих академій наук, державної реєстрації друкованих засобів масової інформації та інформаційних агентств як суб’єктів інформаційної діяльності, </a:t>
            </a:r>
            <a:endParaRPr lang="ru-RU" dirty="0">
              <a:solidFill>
                <a:srgbClr val="7030A0"/>
              </a:solidFill>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tabLst>
                <a:tab pos="685800" algn="l"/>
              </a:tabLst>
            </a:pPr>
            <a:r>
              <a:rPr lang="uk-UA" b="1" i="1" dirty="0">
                <a:solidFill>
                  <a:srgbClr val="7030A0"/>
                </a:solidFill>
                <a:latin typeface="Times New Roman" panose="02020603050405020304" pitchFamily="18" charset="0"/>
                <a:ea typeface="Times New Roman" panose="02020603050405020304" pitchFamily="18" charset="0"/>
              </a:rPr>
              <a:t>у сфері виконання кримінальних покарань та пробації, </a:t>
            </a:r>
            <a:endParaRPr lang="ru-RU" dirty="0">
              <a:solidFill>
                <a:srgbClr val="7030A0"/>
              </a:solidFill>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tabLst>
                <a:tab pos="685800" algn="l"/>
              </a:tabLst>
            </a:pPr>
            <a:r>
              <a:rPr lang="uk-UA" b="1" i="1" dirty="0">
                <a:solidFill>
                  <a:srgbClr val="7030A0"/>
                </a:solidFill>
                <a:latin typeface="Times New Roman" panose="02020603050405020304" pitchFamily="18" charset="0"/>
                <a:ea typeface="Times New Roman" panose="02020603050405020304" pitchFamily="18" charset="0"/>
              </a:rPr>
              <a:t>у сфері правової освіти населення; </a:t>
            </a:r>
            <a:endParaRPr lang="ru-RU" dirty="0">
              <a:solidFill>
                <a:srgbClr val="7030A0"/>
              </a:solidFill>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tabLst>
                <a:tab pos="685800" algn="l"/>
              </a:tabLst>
            </a:pPr>
            <a:r>
              <a:rPr lang="uk-UA" b="1" i="1" dirty="0">
                <a:solidFill>
                  <a:srgbClr val="7030A0"/>
                </a:solidFill>
                <a:latin typeface="Times New Roman" panose="02020603050405020304" pitchFamily="18" charset="0"/>
                <a:ea typeface="Times New Roman" panose="02020603050405020304" pitchFamily="18" charset="0"/>
              </a:rPr>
              <a:t>забезпечує формування державної політики у сфері архівної справи і діловодства та </a:t>
            </a:r>
            <a:endParaRPr lang="ru-RU" dirty="0" smtClean="0">
              <a:solidFill>
                <a:srgbClr val="7030A0"/>
              </a:solidFill>
              <a:latin typeface="Times New Roman" panose="02020603050405020304" pitchFamily="18" charset="0"/>
              <a:ea typeface="Times New Roman" panose="02020603050405020304" pitchFamily="18" charset="0"/>
            </a:endParaRPr>
          </a:p>
          <a:p>
            <a:pPr lvl="0" algn="just">
              <a:spcAft>
                <a:spcPts val="0"/>
              </a:spcAft>
              <a:tabLst>
                <a:tab pos="685800" algn="l"/>
              </a:tabLst>
            </a:pPr>
            <a:r>
              <a:rPr lang="uk-UA" b="1" i="1" dirty="0" smtClean="0">
                <a:solidFill>
                  <a:srgbClr val="7030A0"/>
                </a:solidFill>
                <a:latin typeface="Times New Roman" panose="02020603050405020304" pitchFamily="18" charset="0"/>
                <a:ea typeface="Times New Roman" panose="02020603050405020304" pitchFamily="18" charset="0"/>
              </a:rPr>
              <a:t>створення і функціонування державної системи страхового фонду документації.</a:t>
            </a:r>
            <a:endParaRPr lang="ru-RU" dirty="0" smtClean="0">
              <a:solidFill>
                <a:srgbClr val="7030A0"/>
              </a:solidFill>
              <a:latin typeface="Times New Roman" panose="02020603050405020304" pitchFamily="18" charset="0"/>
              <a:ea typeface="Times New Roman" panose="02020603050405020304" pitchFamily="18" charset="0"/>
            </a:endParaRPr>
          </a:p>
          <a:p>
            <a:pPr lvl="0" algn="just">
              <a:spcAft>
                <a:spcPts val="0"/>
              </a:spcAft>
              <a:tabLst>
                <a:tab pos="685800" algn="l"/>
              </a:tabLst>
            </a:pPr>
            <a:endParaRPr lang="ru-RU" b="1" i="1" dirty="0">
              <a:solidFill>
                <a:srgbClr val="7030A0"/>
              </a:solidFill>
              <a:latin typeface="Times New Roman" panose="02020603050405020304" pitchFamily="18" charset="0"/>
              <a:ea typeface="Times New Roman" panose="02020603050405020304" pitchFamily="18" charset="0"/>
            </a:endParaRPr>
          </a:p>
          <a:p>
            <a:pPr lvl="0" algn="just">
              <a:spcAft>
                <a:spcPts val="0"/>
              </a:spcAft>
              <a:tabLst>
                <a:tab pos="685800" algn="l"/>
              </a:tabLst>
            </a:pPr>
            <a:r>
              <a:rPr lang="uk-UA" b="1" i="1" dirty="0" smtClean="0">
                <a:solidFill>
                  <a:srgbClr val="7030A0"/>
                </a:solidFill>
                <a:latin typeface="Times New Roman" panose="02020603050405020304" pitchFamily="18" charset="0"/>
                <a:ea typeface="Times New Roman" panose="02020603050405020304" pitchFamily="18" charset="0"/>
              </a:rPr>
              <a:t>Мін’юст </a:t>
            </a:r>
            <a:r>
              <a:rPr lang="uk-UA" b="1" i="1" dirty="0">
                <a:solidFill>
                  <a:srgbClr val="7030A0"/>
                </a:solidFill>
                <a:latin typeface="Times New Roman" panose="02020603050405020304" pitchFamily="18" charset="0"/>
                <a:ea typeface="Times New Roman" panose="02020603050405020304" pitchFamily="18" charset="0"/>
              </a:rPr>
              <a:t>є державним органом з питань банкрутства.</a:t>
            </a:r>
            <a:endParaRPr lang="ru-RU" dirty="0">
              <a:solidFill>
                <a:srgbClr val="7030A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832655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0"/>
            <a:ext cx="8712968" cy="6905737"/>
          </a:xfrm>
          <a:prstGeom prst="rect">
            <a:avLst/>
          </a:prstGeom>
        </p:spPr>
        <p:txBody>
          <a:bodyPr wrap="square">
            <a:spAutoFit/>
          </a:bodyPr>
          <a:lstStyle/>
          <a:p>
            <a:pPr indent="450215" algn="just">
              <a:lnSpc>
                <a:spcPct val="115000"/>
              </a:lnSpc>
              <a:spcAft>
                <a:spcPts val="0"/>
              </a:spcAft>
            </a:pPr>
            <a:r>
              <a:rPr lang="uk-UA" sz="2400" b="1" i="1" dirty="0" smtClean="0">
                <a:solidFill>
                  <a:srgbClr val="7030A0"/>
                </a:solidFill>
                <a:latin typeface="Times New Roman" panose="02020603050405020304" pitchFamily="18" charset="0"/>
                <a:ea typeface="Times New Roman" panose="02020603050405020304" pitchFamily="18" charset="0"/>
              </a:rPr>
              <a:t>Основними </a:t>
            </a:r>
            <a:r>
              <a:rPr lang="uk-UA" sz="2400" b="1" i="1" dirty="0">
                <a:solidFill>
                  <a:srgbClr val="7030A0"/>
                </a:solidFill>
                <a:latin typeface="Times New Roman" panose="02020603050405020304" pitchFamily="18" charset="0"/>
                <a:ea typeface="Times New Roman" panose="02020603050405020304" pitchFamily="18" charset="0"/>
              </a:rPr>
              <a:t>завданнями Мін’юсту є:</a:t>
            </a:r>
            <a:endParaRPr lang="ru-RU" sz="2400" b="1" dirty="0">
              <a:solidFill>
                <a:srgbClr val="7030A0"/>
              </a:solidFill>
              <a:latin typeface="Times New Roman" panose="02020603050405020304" pitchFamily="18" charset="0"/>
              <a:ea typeface="Times New Roman" panose="02020603050405020304" pitchFamily="18" charset="0"/>
            </a:endParaRPr>
          </a:p>
          <a:p>
            <a:pPr indent="450215" algn="just">
              <a:lnSpc>
                <a:spcPct val="115000"/>
              </a:lnSpc>
              <a:spcAft>
                <a:spcPts val="0"/>
              </a:spcAft>
            </a:pPr>
            <a:r>
              <a:rPr lang="uk-UA" sz="1900" dirty="0">
                <a:solidFill>
                  <a:srgbClr val="0070C0"/>
                </a:solidFill>
                <a:latin typeface="Times New Roman" panose="02020603050405020304" pitchFamily="18" charset="0"/>
                <a:ea typeface="Times New Roman" panose="02020603050405020304" pitchFamily="18" charset="0"/>
              </a:rPr>
              <a:t>1) забезпечення формування та реалізація державної правової політики, політики з питань банкрутства, політики щодо функціонування електронної торгової системи;</a:t>
            </a:r>
            <a:endParaRPr lang="ru-RU" sz="1900" dirty="0">
              <a:solidFill>
                <a:srgbClr val="0070C0"/>
              </a:solidFill>
              <a:latin typeface="Times New Roman" panose="02020603050405020304" pitchFamily="18" charset="0"/>
              <a:ea typeface="Times New Roman" panose="02020603050405020304" pitchFamily="18" charset="0"/>
            </a:endParaRPr>
          </a:p>
          <a:p>
            <a:pPr indent="450215" algn="just">
              <a:lnSpc>
                <a:spcPct val="115000"/>
              </a:lnSpc>
              <a:spcAft>
                <a:spcPts val="0"/>
              </a:spcAft>
            </a:pPr>
            <a:r>
              <a:rPr lang="ru-RU" sz="1900" dirty="0">
                <a:solidFill>
                  <a:srgbClr val="0070C0"/>
                </a:solidFill>
                <a:latin typeface="Times New Roman" panose="02020603050405020304" pitchFamily="18" charset="0"/>
                <a:ea typeface="Times New Roman" panose="02020603050405020304" pitchFamily="18" charset="0"/>
              </a:rPr>
              <a:t>2) забезпечення формування державної політики у сфері архівної справи і діловодства та створення і функціонування державної системи страхового фонду </a:t>
            </a:r>
            <a:r>
              <a:rPr lang="uk-UA" sz="1900" dirty="0" smtClean="0">
                <a:solidFill>
                  <a:srgbClr val="0070C0"/>
                </a:solidFill>
                <a:latin typeface="Times New Roman" panose="02020603050405020304" pitchFamily="18" charset="0"/>
                <a:ea typeface="Times New Roman" panose="02020603050405020304" pitchFamily="18" charset="0"/>
              </a:rPr>
              <a:t>документації;</a:t>
            </a:r>
          </a:p>
          <a:p>
            <a:pPr indent="450215" algn="just">
              <a:lnSpc>
                <a:spcPct val="115000"/>
              </a:lnSpc>
              <a:spcAft>
                <a:spcPts val="0"/>
              </a:spcAft>
            </a:pPr>
            <a:r>
              <a:rPr lang="uk-UA" sz="1900" dirty="0" smtClean="0">
                <a:solidFill>
                  <a:srgbClr val="0070C0"/>
                </a:solidFill>
                <a:latin typeface="Times New Roman" panose="02020603050405020304" pitchFamily="18" charset="0"/>
                <a:ea typeface="Times New Roman" panose="02020603050405020304" pitchFamily="18" charset="0"/>
              </a:rPr>
              <a:t>2</a:t>
            </a:r>
            <a:r>
              <a:rPr lang="uk-UA" sz="1900" b="1" baseline="30000" dirty="0" smtClean="0">
                <a:solidFill>
                  <a:srgbClr val="0070C0"/>
                </a:solidFill>
                <a:latin typeface="Times New Roman" panose="02020603050405020304" pitchFamily="18" charset="0"/>
                <a:ea typeface="Times New Roman" panose="02020603050405020304" pitchFamily="18" charset="0"/>
              </a:rPr>
              <a:t>-1</a:t>
            </a:r>
            <a:r>
              <a:rPr lang="uk-UA" sz="1900" dirty="0" smtClean="0">
                <a:solidFill>
                  <a:srgbClr val="0070C0"/>
                </a:solidFill>
                <a:latin typeface="Times New Roman" panose="02020603050405020304" pitchFamily="18" charset="0"/>
                <a:ea typeface="Times New Roman" panose="02020603050405020304" pitchFamily="18" charset="0"/>
              </a:rPr>
              <a:t>) забезпечення проведення перевірки, передбаченої Законом України »Про очищення влади»;</a:t>
            </a:r>
          </a:p>
          <a:p>
            <a:pPr indent="450215" algn="just">
              <a:lnSpc>
                <a:spcPct val="115000"/>
              </a:lnSpc>
              <a:spcAft>
                <a:spcPts val="0"/>
              </a:spcAft>
            </a:pPr>
            <a:r>
              <a:rPr lang="uk-UA" sz="1900" dirty="0" smtClean="0">
                <a:solidFill>
                  <a:srgbClr val="0070C0"/>
                </a:solidFill>
                <a:latin typeface="Times New Roman" panose="02020603050405020304" pitchFamily="18" charset="0"/>
                <a:ea typeface="Times New Roman" panose="02020603050405020304" pitchFamily="18" charset="0"/>
              </a:rPr>
              <a:t>2</a:t>
            </a:r>
            <a:r>
              <a:rPr lang="uk-UA" sz="1900" b="1" baseline="30000" dirty="0" smtClean="0">
                <a:solidFill>
                  <a:srgbClr val="0070C0"/>
                </a:solidFill>
                <a:latin typeface="Times New Roman" panose="02020603050405020304" pitchFamily="18" charset="0"/>
                <a:ea typeface="Times New Roman" panose="02020603050405020304" pitchFamily="18" charset="0"/>
              </a:rPr>
              <a:t>-2</a:t>
            </a:r>
            <a:r>
              <a:rPr lang="uk-UA" sz="1900" dirty="0" smtClean="0">
                <a:solidFill>
                  <a:srgbClr val="0070C0"/>
                </a:solidFill>
                <a:latin typeface="Times New Roman" panose="02020603050405020304" pitchFamily="18" charset="0"/>
                <a:ea typeface="Times New Roman" panose="02020603050405020304" pitchFamily="18" charset="0"/>
              </a:rPr>
              <a:t>) забезпечення формування та реалізація державної політики у сфері державної реєстрації актів цивільного стану, державної реєстрації речових прав на нерухоме майно та їх обтяжень, державної реєстрації обтяжень рухомого майна, державної реєстрації юридичних осіб, громадських формувань, що не мають статусу юридичної особи, та фізичних осіб – підприємців, реєстрації</a:t>
            </a:r>
            <a:r>
              <a:rPr lang="ru-RU" sz="1900" dirty="0" smtClean="0">
                <a:solidFill>
                  <a:srgbClr val="0070C0"/>
                </a:solidFill>
                <a:latin typeface="Times New Roman" panose="02020603050405020304" pitchFamily="18" charset="0"/>
                <a:ea typeface="Times New Roman" panose="02020603050405020304" pitchFamily="18" charset="0"/>
              </a:rPr>
              <a:t> </a:t>
            </a:r>
            <a:r>
              <a:rPr lang="ru-RU" sz="1900" dirty="0">
                <a:solidFill>
                  <a:srgbClr val="0070C0"/>
                </a:solidFill>
                <a:latin typeface="Times New Roman" panose="02020603050405020304" pitchFamily="18" charset="0"/>
                <a:ea typeface="Times New Roman" panose="02020603050405020304" pitchFamily="18" charset="0"/>
              </a:rPr>
              <a:t>статуту територіальної громади м. Києва, реєстрації статутів Національної академії наук та національних галузевих академій наук, державної реєстрації друкованих засобів масової інформації та інформаційних агентств як суб’єктів інформаційної діяльності;</a:t>
            </a:r>
          </a:p>
          <a:p>
            <a:pPr indent="450215" algn="just">
              <a:lnSpc>
                <a:spcPct val="115000"/>
              </a:lnSpc>
              <a:spcAft>
                <a:spcPts val="0"/>
              </a:spcAft>
            </a:pPr>
            <a:r>
              <a:rPr lang="ru-RU" sz="1900" dirty="0">
                <a:solidFill>
                  <a:srgbClr val="0070C0"/>
                </a:solidFill>
                <a:latin typeface="Times New Roman" panose="02020603050405020304" pitchFamily="18" charset="0"/>
                <a:ea typeface="Times New Roman" panose="02020603050405020304" pitchFamily="18" charset="0"/>
              </a:rPr>
              <a:t>2</a:t>
            </a:r>
            <a:r>
              <a:rPr lang="ru-RU" sz="1900" b="1" baseline="30000" dirty="0">
                <a:solidFill>
                  <a:srgbClr val="0070C0"/>
                </a:solidFill>
                <a:latin typeface="Times New Roman" panose="02020603050405020304" pitchFamily="18" charset="0"/>
                <a:ea typeface="Times New Roman" panose="02020603050405020304" pitchFamily="18" charset="0"/>
              </a:rPr>
              <a:t>-3</a:t>
            </a:r>
            <a:r>
              <a:rPr lang="ru-RU" sz="1900" dirty="0">
                <a:solidFill>
                  <a:srgbClr val="0070C0"/>
                </a:solidFill>
                <a:latin typeface="Times New Roman" panose="02020603050405020304" pitchFamily="18" charset="0"/>
                <a:ea typeface="Times New Roman" panose="02020603050405020304" pitchFamily="18" charset="0"/>
              </a:rPr>
              <a:t>) забезпечення формування та реалізація державної політики у сфері організації примусового виконання рішень</a:t>
            </a:r>
            <a:r>
              <a:rPr lang="ru-RU" sz="1900" dirty="0" smtClean="0">
                <a:solidFill>
                  <a:srgbClr val="0070C0"/>
                </a:solidFill>
                <a:latin typeface="Times New Roman" panose="02020603050405020304" pitchFamily="18" charset="0"/>
                <a:ea typeface="Times New Roman" panose="02020603050405020304" pitchFamily="18" charset="0"/>
              </a:rPr>
              <a:t>;</a:t>
            </a:r>
            <a:endParaRPr lang="ru-RU" sz="1900" dirty="0">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349852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908720"/>
            <a:ext cx="8856984" cy="390684"/>
          </a:xfrm>
          <a:prstGeom prst="rect">
            <a:avLst/>
          </a:prstGeom>
        </p:spPr>
        <p:txBody>
          <a:bodyPr wrap="square">
            <a:spAutoFit/>
          </a:bodyPr>
          <a:lstStyle/>
          <a:p>
            <a:pPr indent="450215" algn="just">
              <a:lnSpc>
                <a:spcPct val="115000"/>
              </a:lnSpc>
              <a:spcAft>
                <a:spcPts val="0"/>
              </a:spcAft>
            </a:pPr>
            <a:r>
              <a:rPr lang="ru-RU" dirty="0" smtClean="0">
                <a:solidFill>
                  <a:srgbClr val="000000"/>
                </a:solidFill>
                <a:latin typeface="Times New Roman" panose="02020603050405020304" pitchFamily="18" charset="0"/>
                <a:ea typeface="Times New Roman" panose="02020603050405020304" pitchFamily="18" charset="0"/>
              </a:rPr>
              <a:t>. </a:t>
            </a:r>
            <a:endParaRPr lang="ru-RU" dirty="0"/>
          </a:p>
        </p:txBody>
      </p:sp>
      <p:sp>
        <p:nvSpPr>
          <p:cNvPr id="5" name="Прямоугольник 4"/>
          <p:cNvSpPr/>
          <p:nvPr/>
        </p:nvSpPr>
        <p:spPr>
          <a:xfrm>
            <a:off x="154557" y="188640"/>
            <a:ext cx="8856984" cy="5743111"/>
          </a:xfrm>
          <a:prstGeom prst="rect">
            <a:avLst/>
          </a:prstGeom>
        </p:spPr>
        <p:txBody>
          <a:bodyPr wrap="square">
            <a:spAutoFit/>
          </a:bodyPr>
          <a:lstStyle/>
          <a:p>
            <a:pPr indent="450215" algn="just">
              <a:lnSpc>
                <a:spcPct val="115000"/>
              </a:lnSpc>
            </a:pPr>
            <a:r>
              <a:rPr lang="ru-RU" dirty="0">
                <a:solidFill>
                  <a:srgbClr val="0070C0"/>
                </a:solidFill>
                <a:latin typeface="Times New Roman" panose="02020603050405020304" pitchFamily="18" charset="0"/>
                <a:ea typeface="Times New Roman" panose="02020603050405020304" pitchFamily="18" charset="0"/>
              </a:rPr>
              <a:t>2</a:t>
            </a:r>
            <a:r>
              <a:rPr lang="ru-RU" b="1" baseline="30000" dirty="0">
                <a:solidFill>
                  <a:srgbClr val="0070C0"/>
                </a:solidFill>
                <a:latin typeface="Times New Roman" panose="02020603050405020304" pitchFamily="18" charset="0"/>
                <a:ea typeface="Times New Roman" panose="02020603050405020304" pitchFamily="18" charset="0"/>
              </a:rPr>
              <a:t>-4</a:t>
            </a:r>
            <a:r>
              <a:rPr lang="ru-RU" dirty="0">
                <a:solidFill>
                  <a:srgbClr val="0070C0"/>
                </a:solidFill>
                <a:latin typeface="Times New Roman" panose="02020603050405020304" pitchFamily="18" charset="0"/>
                <a:ea typeface="Times New Roman" panose="02020603050405020304" pitchFamily="18" charset="0"/>
              </a:rPr>
              <a:t>) забезпечення своєчасного, повного і неупередженого виконання рішень у порядку, встановленому законодавством</a:t>
            </a:r>
            <a:r>
              <a:rPr lang="ru-RU" dirty="0" smtClean="0">
                <a:solidFill>
                  <a:srgbClr val="0070C0"/>
                </a:solidFill>
                <a:latin typeface="Times New Roman" panose="02020603050405020304" pitchFamily="18" charset="0"/>
                <a:ea typeface="Times New Roman" panose="02020603050405020304" pitchFamily="18" charset="0"/>
              </a:rPr>
              <a:t>;</a:t>
            </a:r>
          </a:p>
          <a:p>
            <a:pPr indent="450215" algn="just">
              <a:lnSpc>
                <a:spcPct val="115000"/>
              </a:lnSpc>
              <a:spcAft>
                <a:spcPts val="0"/>
              </a:spcAft>
            </a:pPr>
            <a:r>
              <a:rPr lang="ru-RU" dirty="0" smtClean="0">
                <a:solidFill>
                  <a:srgbClr val="0070C0"/>
                </a:solidFill>
                <a:latin typeface="Times New Roman" panose="02020603050405020304" pitchFamily="18" charset="0"/>
                <a:ea typeface="Times New Roman" panose="02020603050405020304" pitchFamily="18" charset="0"/>
              </a:rPr>
              <a:t>2</a:t>
            </a:r>
            <a:r>
              <a:rPr lang="ru-RU" b="1" baseline="30000" dirty="0" smtClean="0">
                <a:solidFill>
                  <a:srgbClr val="0070C0"/>
                </a:solidFill>
                <a:latin typeface="Times New Roman" panose="02020603050405020304" pitchFamily="18" charset="0"/>
                <a:ea typeface="Times New Roman" panose="02020603050405020304" pitchFamily="18" charset="0"/>
              </a:rPr>
              <a:t>-8</a:t>
            </a:r>
            <a:r>
              <a:rPr lang="ru-RU" dirty="0">
                <a:solidFill>
                  <a:srgbClr val="0070C0"/>
                </a:solidFill>
                <a:latin typeface="Times New Roman" panose="02020603050405020304" pitchFamily="18" charset="0"/>
                <a:ea typeface="Times New Roman" panose="02020603050405020304" pitchFamily="18" charset="0"/>
              </a:rPr>
              <a:t>) забезпечення формування та реалізація державної політики у сфері правової освіти, правової обізнаності, інформування населення, доступу громадян до джерел правової інформації;</a:t>
            </a:r>
          </a:p>
          <a:p>
            <a:pPr indent="450215" algn="just">
              <a:lnSpc>
                <a:spcPct val="115000"/>
              </a:lnSpc>
              <a:spcAft>
                <a:spcPts val="0"/>
              </a:spcAft>
            </a:pPr>
            <a:r>
              <a:rPr lang="ru-RU" dirty="0">
                <a:solidFill>
                  <a:srgbClr val="0070C0"/>
                </a:solidFill>
                <a:latin typeface="Times New Roman" panose="02020603050405020304" pitchFamily="18" charset="0"/>
                <a:ea typeface="Times New Roman" panose="02020603050405020304" pitchFamily="18" charset="0"/>
              </a:rPr>
              <a:t>3) здійснення загального управління у сфері надання безоплатної первинної правової допомоги та безоплатної вторинної правової допомоги;</a:t>
            </a:r>
          </a:p>
          <a:p>
            <a:pPr indent="450215" algn="just">
              <a:lnSpc>
                <a:spcPct val="115000"/>
              </a:lnSpc>
              <a:spcAft>
                <a:spcPts val="0"/>
              </a:spcAft>
            </a:pPr>
            <a:r>
              <a:rPr lang="ru-RU" dirty="0">
                <a:solidFill>
                  <a:srgbClr val="0070C0"/>
                </a:solidFill>
                <a:latin typeface="Times New Roman" panose="02020603050405020304" pitchFamily="18" charset="0"/>
                <a:ea typeface="Times New Roman" panose="02020603050405020304" pitchFamily="18" charset="0"/>
              </a:rPr>
              <a:t>4) забезпечення представництва інтересів держави у судах України, здійснення захисту інтересів України у Європейському суді з прав людини, під час урегулювання спорів і розгляду в закордонних юрисдикційних органах справ за участю іноземних суб’єктів та України;</a:t>
            </a:r>
          </a:p>
          <a:p>
            <a:pPr indent="450215" algn="just">
              <a:lnSpc>
                <a:spcPct val="115000"/>
              </a:lnSpc>
              <a:spcAft>
                <a:spcPts val="0"/>
              </a:spcAft>
            </a:pPr>
            <a:r>
              <a:rPr lang="ru-RU" dirty="0">
                <a:solidFill>
                  <a:srgbClr val="0070C0"/>
                </a:solidFill>
                <a:latin typeface="Times New Roman" panose="02020603050405020304" pitchFamily="18" charset="0"/>
                <a:ea typeface="Times New Roman" panose="02020603050405020304" pitchFamily="18" charset="0"/>
              </a:rPr>
              <a:t>5) експертне забезпечення правосуддя;</a:t>
            </a:r>
          </a:p>
          <a:p>
            <a:pPr indent="450215" algn="just">
              <a:lnSpc>
                <a:spcPct val="115000"/>
              </a:lnSpc>
              <a:spcAft>
                <a:spcPts val="0"/>
              </a:spcAft>
            </a:pPr>
            <a:r>
              <a:rPr lang="ru-RU" dirty="0">
                <a:solidFill>
                  <a:srgbClr val="0070C0"/>
                </a:solidFill>
                <a:latin typeface="Times New Roman" panose="02020603050405020304" pitchFamily="18" charset="0"/>
                <a:ea typeface="Times New Roman" panose="02020603050405020304" pitchFamily="18" charset="0"/>
              </a:rPr>
              <a:t>6) організація роботи нотаріату;</a:t>
            </a:r>
          </a:p>
          <a:p>
            <a:pPr indent="450215" algn="just">
              <a:lnSpc>
                <a:spcPct val="115000"/>
              </a:lnSpc>
              <a:spcAft>
                <a:spcPts val="0"/>
              </a:spcAft>
            </a:pPr>
            <a:r>
              <a:rPr lang="uk-UA" dirty="0">
                <a:solidFill>
                  <a:srgbClr val="0070C0"/>
                </a:solidFill>
                <a:latin typeface="Times New Roman" panose="02020603050405020304" pitchFamily="18" charset="0"/>
                <a:ea typeface="Times New Roman" panose="02020603050405020304" pitchFamily="18" charset="0"/>
              </a:rPr>
              <a:t>7</a:t>
            </a:r>
            <a:r>
              <a:rPr lang="ru-RU" dirty="0">
                <a:solidFill>
                  <a:srgbClr val="0070C0"/>
                </a:solidFill>
                <a:latin typeface="Times New Roman" panose="02020603050405020304" pitchFamily="18" charset="0"/>
                <a:ea typeface="Times New Roman" panose="02020603050405020304" pitchFamily="18" charset="0"/>
              </a:rPr>
              <a:t>) протидія легалізації (відмиванню) доходів, одержаних злочинним шляхом, та фінансуванню тероризму (щодо нотаріусів, адвокатів та інших осіб, які надають юридичні послуги);</a:t>
            </a:r>
          </a:p>
          <a:p>
            <a:pPr indent="444500"/>
            <a:r>
              <a:rPr lang="uk-UA" dirty="0">
                <a:solidFill>
                  <a:srgbClr val="0070C0"/>
                </a:solidFill>
                <a:latin typeface="Times New Roman" panose="02020603050405020304" pitchFamily="18" charset="0"/>
                <a:ea typeface="Times New Roman" panose="02020603050405020304" pitchFamily="18" charset="0"/>
              </a:rPr>
              <a:t>8</a:t>
            </a:r>
            <a:r>
              <a:rPr lang="ru-RU" dirty="0">
                <a:solidFill>
                  <a:srgbClr val="0070C0"/>
                </a:solidFill>
                <a:latin typeface="Times New Roman" panose="02020603050405020304" pitchFamily="18" charset="0"/>
                <a:ea typeface="Times New Roman" panose="02020603050405020304" pitchFamily="18" charset="0"/>
              </a:rPr>
              <a:t>) здійснення міжнародно-правового співробітництва, забезпечення дотримання і виконання зобов’язань, узятих за міжнародними договорами України з </a:t>
            </a:r>
            <a:r>
              <a:rPr lang="ru-RU" dirty="0" err="1">
                <a:solidFill>
                  <a:srgbClr val="0070C0"/>
                </a:solidFill>
                <a:latin typeface="Times New Roman" panose="02020603050405020304" pitchFamily="18" charset="0"/>
                <a:ea typeface="Times New Roman" panose="02020603050405020304" pitchFamily="18" charset="0"/>
              </a:rPr>
              <a:t>правових</a:t>
            </a:r>
            <a:r>
              <a:rPr lang="ru-RU" dirty="0">
                <a:solidFill>
                  <a:srgbClr val="0070C0"/>
                </a:solidFill>
                <a:latin typeface="Times New Roman" panose="02020603050405020304" pitchFamily="18" charset="0"/>
                <a:ea typeface="Times New Roman" panose="02020603050405020304" pitchFamily="18" charset="0"/>
              </a:rPr>
              <a:t> </a:t>
            </a:r>
            <a:r>
              <a:rPr lang="ru-RU" dirty="0" err="1" smtClean="0">
                <a:solidFill>
                  <a:srgbClr val="0070C0"/>
                </a:solidFill>
                <a:latin typeface="Times New Roman" panose="02020603050405020304" pitchFamily="18" charset="0"/>
                <a:ea typeface="Times New Roman" panose="02020603050405020304" pitchFamily="18" charset="0"/>
              </a:rPr>
              <a:t>питань</a:t>
            </a:r>
            <a:r>
              <a:rPr lang="ru-RU" dirty="0" smtClean="0">
                <a:solidFill>
                  <a:srgbClr val="0070C0"/>
                </a:solidFill>
                <a:latin typeface="Times New Roman" panose="02020603050405020304" pitchFamily="18" charset="0"/>
                <a:ea typeface="Times New Roman" panose="02020603050405020304" pitchFamily="18" charset="0"/>
              </a:rPr>
              <a:t>.</a:t>
            </a:r>
            <a:endParaRPr lang="ru-RU" dirty="0"/>
          </a:p>
        </p:txBody>
      </p:sp>
    </p:spTree>
    <p:extLst>
      <p:ext uri="{BB962C8B-B14F-4D97-AF65-F5344CB8AC3E}">
        <p14:creationId xmlns:p14="http://schemas.microsoft.com/office/powerpoint/2010/main" val="23731745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533866"/>
            <a:ext cx="8352928" cy="4422749"/>
          </a:xfrm>
          <a:prstGeom prst="rect">
            <a:avLst/>
          </a:prstGeom>
        </p:spPr>
        <p:txBody>
          <a:bodyPr wrap="square">
            <a:spAutoFit/>
          </a:bodyPr>
          <a:lstStyle/>
          <a:p>
            <a:pPr indent="450215" algn="just">
              <a:lnSpc>
                <a:spcPct val="115000"/>
              </a:lnSpc>
              <a:spcAft>
                <a:spcPts val="0"/>
              </a:spcAft>
            </a:pPr>
            <a:r>
              <a:rPr lang="ru-RU" sz="2800" i="1" dirty="0" err="1">
                <a:solidFill>
                  <a:srgbClr val="7030A0"/>
                </a:solidFill>
                <a:latin typeface="Times New Roman" panose="02020603050405020304" pitchFamily="18" charset="0"/>
                <a:ea typeface="Times New Roman" panose="02020603050405020304" pitchFamily="18" charset="0"/>
              </a:rPr>
              <a:t>Мін’юст</a:t>
            </a:r>
            <a:r>
              <a:rPr lang="ru-RU" sz="2800" dirty="0">
                <a:solidFill>
                  <a:srgbClr val="7030A0"/>
                </a:solidFill>
                <a:latin typeface="Times New Roman" panose="02020603050405020304" pitchFamily="18" charset="0"/>
                <a:ea typeface="Times New Roman" panose="02020603050405020304" pitchFamily="18" charset="0"/>
              </a:rPr>
              <a:t> </a:t>
            </a:r>
            <a:r>
              <a:rPr lang="ru-RU" sz="2800" dirty="0" err="1">
                <a:solidFill>
                  <a:srgbClr val="7030A0"/>
                </a:solidFill>
                <a:latin typeface="Times New Roman" panose="02020603050405020304" pitchFamily="18" charset="0"/>
                <a:ea typeface="Times New Roman" panose="02020603050405020304" pitchFamily="18" charset="0"/>
              </a:rPr>
              <a:t>очолює</a:t>
            </a:r>
            <a:r>
              <a:rPr lang="ru-RU" sz="2800" dirty="0">
                <a:solidFill>
                  <a:srgbClr val="7030A0"/>
                </a:solidFill>
                <a:latin typeface="Times New Roman" panose="02020603050405020304" pitchFamily="18" charset="0"/>
                <a:ea typeface="Times New Roman" panose="02020603050405020304" pitchFamily="18" charset="0"/>
              </a:rPr>
              <a:t> </a:t>
            </a:r>
            <a:r>
              <a:rPr lang="ru-RU" sz="2800" dirty="0" err="1">
                <a:solidFill>
                  <a:srgbClr val="7030A0"/>
                </a:solidFill>
                <a:latin typeface="Times New Roman" panose="02020603050405020304" pitchFamily="18" charset="0"/>
                <a:ea typeface="Times New Roman" panose="02020603050405020304" pitchFamily="18" charset="0"/>
              </a:rPr>
              <a:t>Міністр</a:t>
            </a:r>
            <a:r>
              <a:rPr lang="ru-RU" sz="2800" dirty="0">
                <a:solidFill>
                  <a:srgbClr val="7030A0"/>
                </a:solidFill>
                <a:latin typeface="Times New Roman" panose="02020603050405020304" pitchFamily="18" charset="0"/>
                <a:ea typeface="Times New Roman" panose="02020603050405020304" pitchFamily="18" charset="0"/>
              </a:rPr>
              <a:t>, </a:t>
            </a:r>
            <a:r>
              <a:rPr lang="ru-RU" sz="2800" dirty="0" err="1">
                <a:solidFill>
                  <a:srgbClr val="7030A0"/>
                </a:solidFill>
                <a:latin typeface="Times New Roman" panose="02020603050405020304" pitchFamily="18" charset="0"/>
                <a:ea typeface="Times New Roman" panose="02020603050405020304" pitchFamily="18" charset="0"/>
              </a:rPr>
              <a:t>який</a:t>
            </a:r>
            <a:r>
              <a:rPr lang="ru-RU" sz="2800" dirty="0">
                <a:solidFill>
                  <a:srgbClr val="7030A0"/>
                </a:solidFill>
                <a:latin typeface="Times New Roman" panose="02020603050405020304" pitchFamily="18" charset="0"/>
                <a:ea typeface="Times New Roman" panose="02020603050405020304" pitchFamily="18" charset="0"/>
              </a:rPr>
              <a:t> </a:t>
            </a:r>
            <a:r>
              <a:rPr lang="ru-RU" sz="2800" dirty="0" err="1">
                <a:solidFill>
                  <a:srgbClr val="7030A0"/>
                </a:solidFill>
                <a:latin typeface="Times New Roman" panose="02020603050405020304" pitchFamily="18" charset="0"/>
                <a:ea typeface="Times New Roman" panose="02020603050405020304" pitchFamily="18" charset="0"/>
              </a:rPr>
              <a:t>призначається</a:t>
            </a:r>
            <a:r>
              <a:rPr lang="ru-RU" sz="2800" dirty="0">
                <a:solidFill>
                  <a:srgbClr val="7030A0"/>
                </a:solidFill>
                <a:latin typeface="Times New Roman" panose="02020603050405020304" pitchFamily="18" charset="0"/>
                <a:ea typeface="Times New Roman" panose="02020603050405020304" pitchFamily="18" charset="0"/>
              </a:rPr>
              <a:t> на посаду за </a:t>
            </a:r>
            <a:r>
              <a:rPr lang="ru-RU" sz="2800" dirty="0" err="1">
                <a:solidFill>
                  <a:srgbClr val="7030A0"/>
                </a:solidFill>
                <a:latin typeface="Times New Roman" panose="02020603050405020304" pitchFamily="18" charset="0"/>
                <a:ea typeface="Times New Roman" panose="02020603050405020304" pitchFamily="18" charset="0"/>
              </a:rPr>
              <a:t>поданням</a:t>
            </a:r>
            <a:r>
              <a:rPr lang="ru-RU" sz="2800" dirty="0">
                <a:solidFill>
                  <a:srgbClr val="7030A0"/>
                </a:solidFill>
                <a:latin typeface="Times New Roman" panose="02020603050405020304" pitchFamily="18" charset="0"/>
                <a:ea typeface="Times New Roman" panose="02020603050405020304" pitchFamily="18" charset="0"/>
              </a:rPr>
              <a:t> </a:t>
            </a:r>
            <a:r>
              <a:rPr lang="ru-RU" sz="2800" dirty="0" err="1">
                <a:solidFill>
                  <a:srgbClr val="7030A0"/>
                </a:solidFill>
                <a:latin typeface="Times New Roman" panose="02020603050405020304" pitchFamily="18" charset="0"/>
                <a:ea typeface="Times New Roman" panose="02020603050405020304" pitchFamily="18" charset="0"/>
              </a:rPr>
              <a:t>Прем’єр-міністра</a:t>
            </a:r>
            <a:r>
              <a:rPr lang="ru-RU" sz="2800" dirty="0">
                <a:solidFill>
                  <a:srgbClr val="7030A0"/>
                </a:solidFill>
                <a:latin typeface="Times New Roman" panose="02020603050405020304" pitchFamily="18" charset="0"/>
                <a:ea typeface="Times New Roman" panose="02020603050405020304" pitchFamily="18" charset="0"/>
              </a:rPr>
              <a:t> України і </a:t>
            </a:r>
            <a:r>
              <a:rPr lang="ru-RU" sz="2800" dirty="0" err="1">
                <a:solidFill>
                  <a:srgbClr val="7030A0"/>
                </a:solidFill>
                <a:latin typeface="Times New Roman" panose="02020603050405020304" pitchFamily="18" charset="0"/>
                <a:ea typeface="Times New Roman" panose="02020603050405020304" pitchFamily="18" charset="0"/>
              </a:rPr>
              <a:t>звільняється</a:t>
            </a:r>
            <a:r>
              <a:rPr lang="ru-RU" sz="2800" dirty="0">
                <a:solidFill>
                  <a:srgbClr val="7030A0"/>
                </a:solidFill>
                <a:latin typeface="Times New Roman" panose="02020603050405020304" pitchFamily="18" charset="0"/>
                <a:ea typeface="Times New Roman" panose="02020603050405020304" pitchFamily="18" charset="0"/>
              </a:rPr>
              <a:t> з посади Верховною Радою України.</a:t>
            </a:r>
          </a:p>
          <a:p>
            <a:pPr indent="450215" algn="just">
              <a:lnSpc>
                <a:spcPct val="115000"/>
              </a:lnSpc>
              <a:spcAft>
                <a:spcPts val="0"/>
              </a:spcAft>
            </a:pPr>
            <a:r>
              <a:rPr lang="ru-RU" sz="2800" dirty="0" err="1">
                <a:solidFill>
                  <a:srgbClr val="7030A0"/>
                </a:solidFill>
                <a:latin typeface="Times New Roman" panose="02020603050405020304" pitchFamily="18" charset="0"/>
                <a:ea typeface="Times New Roman" panose="02020603050405020304" pitchFamily="18" charset="0"/>
              </a:rPr>
              <a:t>Міністр</a:t>
            </a:r>
            <a:r>
              <a:rPr lang="ru-RU" sz="2800" dirty="0">
                <a:solidFill>
                  <a:srgbClr val="7030A0"/>
                </a:solidFill>
                <a:latin typeface="Times New Roman" panose="02020603050405020304" pitchFamily="18" charset="0"/>
                <a:ea typeface="Times New Roman" panose="02020603050405020304" pitchFamily="18" charset="0"/>
              </a:rPr>
              <a:t> </a:t>
            </a:r>
            <a:r>
              <a:rPr lang="ru-RU" sz="2800" dirty="0" err="1">
                <a:solidFill>
                  <a:srgbClr val="7030A0"/>
                </a:solidFill>
                <a:latin typeface="Times New Roman" panose="02020603050405020304" pitchFamily="18" charset="0"/>
                <a:ea typeface="Times New Roman" panose="02020603050405020304" pitchFamily="18" charset="0"/>
              </a:rPr>
              <a:t>має</a:t>
            </a:r>
            <a:r>
              <a:rPr lang="ru-RU" sz="2800" dirty="0">
                <a:solidFill>
                  <a:srgbClr val="7030A0"/>
                </a:solidFill>
                <a:latin typeface="Times New Roman" panose="02020603050405020304" pitchFamily="18" charset="0"/>
                <a:ea typeface="Times New Roman" panose="02020603050405020304" pitchFamily="18" charset="0"/>
              </a:rPr>
              <a:t> </a:t>
            </a:r>
            <a:r>
              <a:rPr lang="ru-RU" sz="2800" dirty="0" err="1">
                <a:solidFill>
                  <a:srgbClr val="7030A0"/>
                </a:solidFill>
                <a:latin typeface="Times New Roman" panose="02020603050405020304" pitchFamily="18" charset="0"/>
                <a:ea typeface="Times New Roman" panose="02020603050405020304" pitchFamily="18" charset="0"/>
              </a:rPr>
              <a:t>першого</a:t>
            </a:r>
            <a:r>
              <a:rPr lang="ru-RU" sz="2800" dirty="0">
                <a:solidFill>
                  <a:srgbClr val="7030A0"/>
                </a:solidFill>
                <a:latin typeface="Times New Roman" panose="02020603050405020304" pitchFamily="18" charset="0"/>
                <a:ea typeface="Times New Roman" panose="02020603050405020304" pitchFamily="18" charset="0"/>
              </a:rPr>
              <a:t> заступника, </a:t>
            </a:r>
            <a:r>
              <a:rPr lang="ru-RU" sz="2800" dirty="0" err="1">
                <a:solidFill>
                  <a:srgbClr val="7030A0"/>
                </a:solidFill>
                <a:latin typeface="Times New Roman" panose="02020603050405020304" pitchFamily="18" charset="0"/>
                <a:ea typeface="Times New Roman" panose="02020603050405020304" pitchFamily="18" charset="0"/>
              </a:rPr>
              <a:t>заступників</a:t>
            </a:r>
            <a:r>
              <a:rPr lang="ru-RU" sz="2800" dirty="0">
                <a:solidFill>
                  <a:srgbClr val="7030A0"/>
                </a:solidFill>
                <a:latin typeface="Times New Roman" panose="02020603050405020304" pitchFamily="18" charset="0"/>
                <a:ea typeface="Times New Roman" panose="02020603050405020304" pitchFamily="18" charset="0"/>
              </a:rPr>
              <a:t>, які </a:t>
            </a:r>
            <a:r>
              <a:rPr lang="ru-RU" sz="2800" dirty="0" err="1">
                <a:solidFill>
                  <a:srgbClr val="7030A0"/>
                </a:solidFill>
                <a:latin typeface="Times New Roman" panose="02020603050405020304" pitchFamily="18" charset="0"/>
                <a:ea typeface="Times New Roman" panose="02020603050405020304" pitchFamily="18" charset="0"/>
              </a:rPr>
              <a:t>призначаються</a:t>
            </a:r>
            <a:r>
              <a:rPr lang="ru-RU" sz="2800" dirty="0">
                <a:solidFill>
                  <a:srgbClr val="7030A0"/>
                </a:solidFill>
                <a:latin typeface="Times New Roman" panose="02020603050405020304" pitchFamily="18" charset="0"/>
                <a:ea typeface="Times New Roman" panose="02020603050405020304" pitchFamily="18" charset="0"/>
              </a:rPr>
              <a:t> на посаду та </a:t>
            </a:r>
            <a:r>
              <a:rPr lang="ru-RU" sz="2800" dirty="0" err="1">
                <a:solidFill>
                  <a:srgbClr val="7030A0"/>
                </a:solidFill>
                <a:latin typeface="Times New Roman" panose="02020603050405020304" pitchFamily="18" charset="0"/>
                <a:ea typeface="Times New Roman" panose="02020603050405020304" pitchFamily="18" charset="0"/>
              </a:rPr>
              <a:t>звільняються</a:t>
            </a:r>
            <a:r>
              <a:rPr lang="ru-RU" sz="2800" dirty="0">
                <a:solidFill>
                  <a:srgbClr val="7030A0"/>
                </a:solidFill>
                <a:latin typeface="Times New Roman" panose="02020603050405020304" pitchFamily="18" charset="0"/>
                <a:ea typeface="Times New Roman" panose="02020603050405020304" pitchFamily="18" charset="0"/>
              </a:rPr>
              <a:t> з посади </a:t>
            </a:r>
            <a:r>
              <a:rPr lang="ru-RU" sz="2800" dirty="0" err="1">
                <a:solidFill>
                  <a:srgbClr val="7030A0"/>
                </a:solidFill>
                <a:latin typeface="Times New Roman" panose="02020603050405020304" pitchFamily="18" charset="0"/>
                <a:ea typeface="Times New Roman" panose="02020603050405020304" pitchFamily="18" charset="0"/>
              </a:rPr>
              <a:t>Кабінетом</a:t>
            </a:r>
            <a:r>
              <a:rPr lang="ru-RU" sz="2800" dirty="0">
                <a:solidFill>
                  <a:srgbClr val="7030A0"/>
                </a:solidFill>
                <a:latin typeface="Times New Roman" panose="02020603050405020304" pitchFamily="18" charset="0"/>
                <a:ea typeface="Times New Roman" panose="02020603050405020304" pitchFamily="18" charset="0"/>
              </a:rPr>
              <a:t> </a:t>
            </a:r>
            <a:r>
              <a:rPr lang="ru-RU" sz="2800" dirty="0" err="1">
                <a:solidFill>
                  <a:srgbClr val="7030A0"/>
                </a:solidFill>
                <a:latin typeface="Times New Roman" panose="02020603050405020304" pitchFamily="18" charset="0"/>
                <a:ea typeface="Times New Roman" panose="02020603050405020304" pitchFamily="18" charset="0"/>
              </a:rPr>
              <a:t>Міністрів</a:t>
            </a:r>
            <a:r>
              <a:rPr lang="ru-RU" sz="2800" dirty="0">
                <a:solidFill>
                  <a:srgbClr val="7030A0"/>
                </a:solidFill>
                <a:latin typeface="Times New Roman" panose="02020603050405020304" pitchFamily="18" charset="0"/>
                <a:ea typeface="Times New Roman" panose="02020603050405020304" pitchFamily="18" charset="0"/>
              </a:rPr>
              <a:t> України за </a:t>
            </a:r>
            <a:r>
              <a:rPr lang="ru-RU" sz="2800" dirty="0" err="1">
                <a:solidFill>
                  <a:srgbClr val="7030A0"/>
                </a:solidFill>
                <a:latin typeface="Times New Roman" panose="02020603050405020304" pitchFamily="18" charset="0"/>
                <a:ea typeface="Times New Roman" panose="02020603050405020304" pitchFamily="18" charset="0"/>
              </a:rPr>
              <a:t>поданням</a:t>
            </a:r>
            <a:r>
              <a:rPr lang="ru-RU" sz="2800" dirty="0">
                <a:solidFill>
                  <a:srgbClr val="7030A0"/>
                </a:solidFill>
                <a:latin typeface="Times New Roman" panose="02020603050405020304" pitchFamily="18" charset="0"/>
                <a:ea typeface="Times New Roman" panose="02020603050405020304" pitchFamily="18" charset="0"/>
              </a:rPr>
              <a:t> </a:t>
            </a:r>
            <a:r>
              <a:rPr lang="ru-RU" sz="2800" dirty="0" err="1">
                <a:solidFill>
                  <a:srgbClr val="7030A0"/>
                </a:solidFill>
                <a:latin typeface="Times New Roman" panose="02020603050405020304" pitchFamily="18" charset="0"/>
                <a:ea typeface="Times New Roman" panose="02020603050405020304" pitchFamily="18" charset="0"/>
              </a:rPr>
              <a:t>Прем’єр-міністра</a:t>
            </a:r>
            <a:r>
              <a:rPr lang="ru-RU" sz="2800" dirty="0">
                <a:solidFill>
                  <a:srgbClr val="7030A0"/>
                </a:solidFill>
                <a:latin typeface="Times New Roman" panose="02020603050405020304" pitchFamily="18" charset="0"/>
                <a:ea typeface="Times New Roman" panose="02020603050405020304" pitchFamily="18" charset="0"/>
              </a:rPr>
              <a:t> України </a:t>
            </a:r>
            <a:r>
              <a:rPr lang="ru-RU" sz="2800" dirty="0" err="1">
                <a:solidFill>
                  <a:srgbClr val="7030A0"/>
                </a:solidFill>
                <a:latin typeface="Times New Roman" panose="02020603050405020304" pitchFamily="18" charset="0"/>
                <a:ea typeface="Times New Roman" panose="02020603050405020304" pitchFamily="18" charset="0"/>
              </a:rPr>
              <a:t>відповідно</a:t>
            </a:r>
            <a:r>
              <a:rPr lang="ru-RU" sz="2800" dirty="0">
                <a:solidFill>
                  <a:srgbClr val="7030A0"/>
                </a:solidFill>
                <a:latin typeface="Times New Roman" panose="02020603050405020304" pitchFamily="18" charset="0"/>
                <a:ea typeface="Times New Roman" panose="02020603050405020304" pitchFamily="18" charset="0"/>
              </a:rPr>
              <a:t> до </a:t>
            </a:r>
            <a:r>
              <a:rPr lang="ru-RU" sz="2800" dirty="0" err="1">
                <a:solidFill>
                  <a:srgbClr val="7030A0"/>
                </a:solidFill>
                <a:latin typeface="Times New Roman" panose="02020603050405020304" pitchFamily="18" charset="0"/>
                <a:ea typeface="Times New Roman" panose="02020603050405020304" pitchFamily="18" charset="0"/>
              </a:rPr>
              <a:t>пропозицій</a:t>
            </a:r>
            <a:r>
              <a:rPr lang="ru-RU" sz="2800" dirty="0">
                <a:solidFill>
                  <a:srgbClr val="7030A0"/>
                </a:solidFill>
                <a:latin typeface="Times New Roman" panose="02020603050405020304" pitchFamily="18" charset="0"/>
                <a:ea typeface="Times New Roman" panose="02020603050405020304" pitchFamily="18" charset="0"/>
              </a:rPr>
              <a:t> </a:t>
            </a:r>
            <a:r>
              <a:rPr lang="ru-RU" sz="2800" dirty="0" err="1">
                <a:solidFill>
                  <a:srgbClr val="7030A0"/>
                </a:solidFill>
                <a:latin typeface="Times New Roman" panose="02020603050405020304" pitchFamily="18" charset="0"/>
                <a:ea typeface="Times New Roman" panose="02020603050405020304" pitchFamily="18" charset="0"/>
              </a:rPr>
              <a:t>Міністра</a:t>
            </a:r>
            <a:r>
              <a:rPr lang="ru-RU" sz="2800" dirty="0">
                <a:solidFill>
                  <a:srgbClr val="7030A0"/>
                </a:solidFill>
                <a:latin typeface="Times New Roman" panose="02020603050405020304" pitchFamily="18" charset="0"/>
                <a:ea typeface="Times New Roman" panose="02020603050405020304" pitchFamily="18" charset="0"/>
              </a:rPr>
              <a:t>.</a:t>
            </a:r>
          </a:p>
          <a:p>
            <a:r>
              <a:rPr lang="ru-RU" sz="2800" dirty="0" err="1">
                <a:solidFill>
                  <a:srgbClr val="7030A0"/>
                </a:solidFill>
                <a:latin typeface="Times New Roman" panose="02020603050405020304" pitchFamily="18" charset="0"/>
                <a:ea typeface="Times New Roman" panose="02020603050405020304" pitchFamily="18" charset="0"/>
              </a:rPr>
              <a:t>Повноваження</a:t>
            </a:r>
            <a:r>
              <a:rPr lang="ru-RU" sz="2800" dirty="0">
                <a:solidFill>
                  <a:srgbClr val="7030A0"/>
                </a:solidFill>
                <a:latin typeface="Times New Roman" panose="02020603050405020304" pitchFamily="18" charset="0"/>
                <a:ea typeface="Times New Roman" panose="02020603050405020304" pitchFamily="18" charset="0"/>
              </a:rPr>
              <a:t> </a:t>
            </a:r>
            <a:r>
              <a:rPr lang="ru-RU" sz="2800" dirty="0" err="1">
                <a:solidFill>
                  <a:srgbClr val="7030A0"/>
                </a:solidFill>
                <a:latin typeface="Times New Roman" panose="02020603050405020304" pitchFamily="18" charset="0"/>
                <a:ea typeface="Times New Roman" panose="02020603050405020304" pitchFamily="18" charset="0"/>
              </a:rPr>
              <a:t>керівника</a:t>
            </a:r>
            <a:r>
              <a:rPr lang="ru-RU" sz="2800" dirty="0">
                <a:solidFill>
                  <a:srgbClr val="7030A0"/>
                </a:solidFill>
                <a:latin typeface="Times New Roman" panose="02020603050405020304" pitchFamily="18" charset="0"/>
                <a:ea typeface="Times New Roman" panose="02020603050405020304" pitchFamily="18" charset="0"/>
              </a:rPr>
              <a:t> державної </a:t>
            </a:r>
            <a:r>
              <a:rPr lang="ru-RU" sz="2800" dirty="0" err="1">
                <a:solidFill>
                  <a:srgbClr val="7030A0"/>
                </a:solidFill>
                <a:latin typeface="Times New Roman" panose="02020603050405020304" pitchFamily="18" charset="0"/>
                <a:ea typeface="Times New Roman" panose="02020603050405020304" pitchFamily="18" charset="0"/>
              </a:rPr>
              <a:t>служби</a:t>
            </a:r>
            <a:r>
              <a:rPr lang="ru-RU" sz="2800" dirty="0">
                <a:solidFill>
                  <a:srgbClr val="7030A0"/>
                </a:solidFill>
                <a:latin typeface="Times New Roman" panose="02020603050405020304" pitchFamily="18" charset="0"/>
                <a:ea typeface="Times New Roman" panose="02020603050405020304" pitchFamily="18" charset="0"/>
              </a:rPr>
              <a:t> у </a:t>
            </a:r>
            <a:r>
              <a:rPr lang="ru-RU" sz="2800" dirty="0" err="1">
                <a:solidFill>
                  <a:srgbClr val="7030A0"/>
                </a:solidFill>
                <a:latin typeface="Times New Roman" panose="02020603050405020304" pitchFamily="18" charset="0"/>
                <a:ea typeface="Times New Roman" panose="02020603050405020304" pitchFamily="18" charset="0"/>
              </a:rPr>
              <a:t>Мін’юсті</a:t>
            </a:r>
            <a:r>
              <a:rPr lang="ru-RU" sz="2800" dirty="0">
                <a:solidFill>
                  <a:srgbClr val="7030A0"/>
                </a:solidFill>
                <a:latin typeface="Times New Roman" panose="02020603050405020304" pitchFamily="18" charset="0"/>
                <a:ea typeface="Times New Roman" panose="02020603050405020304" pitchFamily="18" charset="0"/>
              </a:rPr>
              <a:t> </a:t>
            </a:r>
            <a:r>
              <a:rPr lang="ru-RU" sz="2800" dirty="0" err="1">
                <a:solidFill>
                  <a:srgbClr val="7030A0"/>
                </a:solidFill>
                <a:latin typeface="Times New Roman" panose="02020603050405020304" pitchFamily="18" charset="0"/>
                <a:ea typeface="Times New Roman" panose="02020603050405020304" pitchFamily="18" charset="0"/>
              </a:rPr>
              <a:t>здійснює</a:t>
            </a:r>
            <a:r>
              <a:rPr lang="ru-RU" sz="2800" dirty="0">
                <a:solidFill>
                  <a:srgbClr val="7030A0"/>
                </a:solidFill>
                <a:latin typeface="Times New Roman" panose="02020603050405020304" pitchFamily="18" charset="0"/>
                <a:ea typeface="Times New Roman" panose="02020603050405020304" pitchFamily="18" charset="0"/>
              </a:rPr>
              <a:t> </a:t>
            </a:r>
            <a:r>
              <a:rPr lang="ru-RU" sz="2800" dirty="0" err="1">
                <a:solidFill>
                  <a:srgbClr val="7030A0"/>
                </a:solidFill>
                <a:latin typeface="Times New Roman" panose="02020603050405020304" pitchFamily="18" charset="0"/>
                <a:ea typeface="Times New Roman" panose="02020603050405020304" pitchFamily="18" charset="0"/>
              </a:rPr>
              <a:t>державний</a:t>
            </a:r>
            <a:r>
              <a:rPr lang="ru-RU" sz="2800" dirty="0">
                <a:solidFill>
                  <a:srgbClr val="7030A0"/>
                </a:solidFill>
                <a:latin typeface="Times New Roman" panose="02020603050405020304" pitchFamily="18" charset="0"/>
                <a:ea typeface="Times New Roman" panose="02020603050405020304" pitchFamily="18" charset="0"/>
              </a:rPr>
              <a:t> </a:t>
            </a:r>
            <a:r>
              <a:rPr lang="ru-RU" sz="2800" dirty="0" err="1">
                <a:solidFill>
                  <a:srgbClr val="7030A0"/>
                </a:solidFill>
                <a:latin typeface="Times New Roman" panose="02020603050405020304" pitchFamily="18" charset="0"/>
                <a:ea typeface="Times New Roman" panose="02020603050405020304" pitchFamily="18" charset="0"/>
              </a:rPr>
              <a:t>секретар</a:t>
            </a:r>
            <a:r>
              <a:rPr lang="ru-RU" sz="2800" dirty="0">
                <a:solidFill>
                  <a:srgbClr val="7030A0"/>
                </a:solidFill>
                <a:latin typeface="Times New Roman" panose="02020603050405020304" pitchFamily="18" charset="0"/>
                <a:ea typeface="Times New Roman" panose="02020603050405020304" pitchFamily="18" charset="0"/>
              </a:rPr>
              <a:t> </a:t>
            </a:r>
            <a:r>
              <a:rPr lang="ru-RU" sz="2800" dirty="0" err="1">
                <a:solidFill>
                  <a:srgbClr val="7030A0"/>
                </a:solidFill>
                <a:latin typeface="Times New Roman" panose="02020603050405020304" pitchFamily="18" charset="0"/>
                <a:ea typeface="Times New Roman" panose="02020603050405020304" pitchFamily="18" charset="0"/>
              </a:rPr>
              <a:t>Мін’юсту</a:t>
            </a:r>
            <a:r>
              <a:rPr lang="ru-RU" sz="2800" dirty="0">
                <a:solidFill>
                  <a:srgbClr val="7030A0"/>
                </a:solidFill>
                <a:latin typeface="Times New Roman" panose="02020603050405020304" pitchFamily="18" charset="0"/>
                <a:ea typeface="Times New Roman" panose="02020603050405020304" pitchFamily="18" charset="0"/>
              </a:rPr>
              <a:t>.</a:t>
            </a:r>
            <a:r>
              <a:rPr lang="uk-UA" sz="2800" dirty="0">
                <a:solidFill>
                  <a:srgbClr val="7030A0"/>
                </a:solidFill>
                <a:latin typeface="Times New Roman" panose="02020603050405020304" pitchFamily="18" charset="0"/>
                <a:ea typeface="Times New Roman" panose="02020603050405020304" pitchFamily="18" charset="0"/>
              </a:rPr>
              <a:t> </a:t>
            </a:r>
            <a:endParaRPr lang="ru-RU" sz="2800" dirty="0">
              <a:solidFill>
                <a:srgbClr val="7030A0"/>
              </a:solidFill>
            </a:endParaRPr>
          </a:p>
        </p:txBody>
      </p:sp>
    </p:spTree>
    <p:extLst>
      <p:ext uri="{BB962C8B-B14F-4D97-AF65-F5344CB8AC3E}">
        <p14:creationId xmlns:p14="http://schemas.microsoft.com/office/powerpoint/2010/main" val="1466502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3523" y="188640"/>
            <a:ext cx="8712968" cy="6546407"/>
          </a:xfrm>
          <a:prstGeom prst="rect">
            <a:avLst/>
          </a:prstGeom>
        </p:spPr>
        <p:txBody>
          <a:bodyPr wrap="square">
            <a:spAutoFit/>
          </a:bodyPr>
          <a:lstStyle/>
          <a:p>
            <a:pPr indent="450215" algn="ctr">
              <a:lnSpc>
                <a:spcPct val="115000"/>
              </a:lnSpc>
              <a:spcAft>
                <a:spcPts val="0"/>
              </a:spcAft>
            </a:pPr>
            <a:r>
              <a:rPr lang="uk-UA" b="1" kern="0" cap="all" spc="900" dirty="0">
                <a:latin typeface="Times New Roman" panose="02020603050405020304" pitchFamily="18" charset="0"/>
                <a:ea typeface="Times New Roman" panose="02020603050405020304" pitchFamily="18" charset="0"/>
              </a:rPr>
              <a:t>СТРУКТУРНІ ПІДРОЗДІЛИ МІНІСТЕРСТВА</a:t>
            </a:r>
            <a:endParaRPr lang="ru-RU" sz="3200" b="1" kern="0" spc="900" dirty="0">
              <a:latin typeface="Times New Roman" panose="02020603050405020304" pitchFamily="18" charset="0"/>
              <a:ea typeface="Times New Roman" panose="02020603050405020304" pitchFamily="18" charset="0"/>
            </a:endParaRPr>
          </a:p>
          <a:p>
            <a:pPr marL="285750" indent="-285750" fontAlgn="ctr">
              <a:buFont typeface="Wingdings" panose="05000000000000000000" pitchFamily="2" charset="2"/>
              <a:buChar char="v"/>
            </a:pPr>
            <a:r>
              <a:rPr lang="ru-RU" dirty="0" err="1">
                <a:hlinkClick r:id="rId2"/>
              </a:rPr>
              <a:t>Патронатна</a:t>
            </a:r>
            <a:r>
              <a:rPr lang="ru-RU" dirty="0">
                <a:hlinkClick r:id="rId2"/>
              </a:rPr>
              <a:t> служба </a:t>
            </a:r>
            <a:r>
              <a:rPr lang="ru-RU" dirty="0" err="1">
                <a:hlinkClick r:id="rId2"/>
              </a:rPr>
              <a:t>Міністра</a:t>
            </a:r>
            <a:endParaRPr lang="ru-RU" dirty="0"/>
          </a:p>
          <a:p>
            <a:pPr marL="285750" indent="-285750" fontAlgn="ctr">
              <a:buFont typeface="Wingdings" panose="05000000000000000000" pitchFamily="2" charset="2"/>
              <a:buChar char="v"/>
            </a:pPr>
            <a:r>
              <a:rPr lang="ru-RU" dirty="0" err="1">
                <a:hlinkClick r:id="rId3"/>
              </a:rPr>
              <a:t>Секретаріат</a:t>
            </a:r>
            <a:r>
              <a:rPr lang="ru-RU" dirty="0">
                <a:hlinkClick r:id="rId3"/>
              </a:rPr>
              <a:t> Державного секретаря </a:t>
            </a:r>
            <a:r>
              <a:rPr lang="ru-RU" dirty="0" err="1">
                <a:hlinkClick r:id="rId3"/>
              </a:rPr>
              <a:t>Міністерства</a:t>
            </a:r>
            <a:endParaRPr lang="ru-RU" dirty="0"/>
          </a:p>
          <a:p>
            <a:pPr marL="285750" indent="-285750" fontAlgn="ctr">
              <a:buFont typeface="Wingdings" panose="05000000000000000000" pitchFamily="2" charset="2"/>
              <a:buChar char="v"/>
            </a:pPr>
            <a:r>
              <a:rPr lang="ru-RU" dirty="0" err="1">
                <a:hlinkClick r:id="rId4"/>
              </a:rPr>
              <a:t>Управління</a:t>
            </a:r>
            <a:r>
              <a:rPr lang="ru-RU" dirty="0">
                <a:hlinkClick r:id="rId4"/>
              </a:rPr>
              <a:t> </a:t>
            </a:r>
            <a:r>
              <a:rPr lang="ru-RU" dirty="0" err="1">
                <a:hlinkClick r:id="rId4"/>
              </a:rPr>
              <a:t>міжнародного</a:t>
            </a:r>
            <a:r>
              <a:rPr lang="ru-RU" dirty="0">
                <a:hlinkClick r:id="rId4"/>
              </a:rPr>
              <a:t> </a:t>
            </a:r>
            <a:r>
              <a:rPr lang="ru-RU" dirty="0" err="1">
                <a:hlinkClick r:id="rId4"/>
              </a:rPr>
              <a:t>співробітництва</a:t>
            </a:r>
            <a:r>
              <a:rPr lang="ru-RU" dirty="0">
                <a:hlinkClick r:id="rId4"/>
              </a:rPr>
              <a:t> та протоколу</a:t>
            </a:r>
            <a:endParaRPr lang="ru-RU" dirty="0"/>
          </a:p>
          <a:p>
            <a:pPr marL="285750" indent="-285750" fontAlgn="ctr">
              <a:buFont typeface="Wingdings" panose="05000000000000000000" pitchFamily="2" charset="2"/>
              <a:buChar char="v"/>
            </a:pPr>
            <a:r>
              <a:rPr lang="ru-RU" dirty="0">
                <a:hlinkClick r:id="rId5"/>
              </a:rPr>
              <a:t>Департамент </a:t>
            </a:r>
            <a:r>
              <a:rPr lang="ru-RU" dirty="0" err="1">
                <a:hlinkClick r:id="rId5"/>
              </a:rPr>
              <a:t>публічного</a:t>
            </a:r>
            <a:r>
              <a:rPr lang="ru-RU" dirty="0">
                <a:hlinkClick r:id="rId5"/>
              </a:rPr>
              <a:t> права</a:t>
            </a:r>
            <a:endParaRPr lang="ru-RU" dirty="0"/>
          </a:p>
          <a:p>
            <a:pPr marL="285750" indent="-285750" fontAlgn="ctr">
              <a:buFont typeface="Wingdings" panose="05000000000000000000" pitchFamily="2" charset="2"/>
              <a:buChar char="v"/>
            </a:pPr>
            <a:r>
              <a:rPr lang="ru-RU" dirty="0">
                <a:hlinkClick r:id="rId6"/>
              </a:rPr>
              <a:t>Департамент з </a:t>
            </a:r>
            <a:r>
              <a:rPr lang="ru-RU" dirty="0" err="1">
                <a:hlinkClick r:id="rId6"/>
              </a:rPr>
              <a:t>питань</a:t>
            </a:r>
            <a:r>
              <a:rPr lang="ru-RU" dirty="0">
                <a:hlinkClick r:id="rId6"/>
              </a:rPr>
              <a:t> </a:t>
            </a:r>
            <a:r>
              <a:rPr lang="ru-RU" dirty="0" err="1">
                <a:hlinkClick r:id="rId6"/>
              </a:rPr>
              <a:t>банкрутства</a:t>
            </a:r>
            <a:endParaRPr lang="ru-RU" dirty="0"/>
          </a:p>
          <a:p>
            <a:pPr marL="285750" indent="-285750" fontAlgn="ctr">
              <a:buFont typeface="Wingdings" panose="05000000000000000000" pitchFamily="2" charset="2"/>
              <a:buChar char="v"/>
            </a:pPr>
            <a:r>
              <a:rPr lang="ru-RU" dirty="0">
                <a:hlinkClick r:id="rId7"/>
              </a:rPr>
              <a:t>Департамент </a:t>
            </a:r>
            <a:r>
              <a:rPr lang="ru-RU" dirty="0" err="1">
                <a:hlinkClick r:id="rId7"/>
              </a:rPr>
              <a:t>міжнародних</a:t>
            </a:r>
            <a:r>
              <a:rPr lang="ru-RU" dirty="0">
                <a:hlinkClick r:id="rId7"/>
              </a:rPr>
              <a:t> </a:t>
            </a:r>
            <a:r>
              <a:rPr lang="ru-RU" dirty="0" err="1">
                <a:hlinkClick r:id="rId7"/>
              </a:rPr>
              <a:t>спорів</a:t>
            </a:r>
            <a:endParaRPr lang="ru-RU" dirty="0"/>
          </a:p>
          <a:p>
            <a:pPr marL="285750" indent="-285750" fontAlgn="ctr">
              <a:buFont typeface="Wingdings" panose="05000000000000000000" pitchFamily="2" charset="2"/>
              <a:buChar char="v"/>
            </a:pPr>
            <a:r>
              <a:rPr lang="ru-RU" dirty="0">
                <a:hlinkClick r:id="rId8"/>
              </a:rPr>
              <a:t>Департамент приватного права</a:t>
            </a:r>
            <a:endParaRPr lang="ru-RU" dirty="0"/>
          </a:p>
          <a:p>
            <a:pPr marL="285750" indent="-285750" fontAlgn="ctr">
              <a:buFont typeface="Wingdings" panose="05000000000000000000" pitchFamily="2" charset="2"/>
              <a:buChar char="v"/>
            </a:pPr>
            <a:r>
              <a:rPr lang="ru-RU" dirty="0">
                <a:hlinkClick r:id="rId9"/>
              </a:rPr>
              <a:t>Департамент з </a:t>
            </a:r>
            <a:r>
              <a:rPr lang="ru-RU" dirty="0" err="1">
                <a:hlinkClick r:id="rId9"/>
              </a:rPr>
              <a:t>питань</a:t>
            </a:r>
            <a:r>
              <a:rPr lang="ru-RU" dirty="0">
                <a:hlinkClick r:id="rId9"/>
              </a:rPr>
              <a:t> </a:t>
            </a:r>
            <a:r>
              <a:rPr lang="ru-RU" dirty="0" err="1">
                <a:hlinkClick r:id="rId9"/>
              </a:rPr>
              <a:t>судової</a:t>
            </a:r>
            <a:r>
              <a:rPr lang="ru-RU" dirty="0">
                <a:hlinkClick r:id="rId9"/>
              </a:rPr>
              <a:t> </a:t>
            </a:r>
            <a:r>
              <a:rPr lang="ru-RU" dirty="0" err="1">
                <a:hlinkClick r:id="rId9"/>
              </a:rPr>
              <a:t>роботи</a:t>
            </a:r>
            <a:endParaRPr lang="ru-RU" dirty="0"/>
          </a:p>
          <a:p>
            <a:pPr marL="285750" indent="-285750" fontAlgn="ctr">
              <a:buFont typeface="Wingdings" panose="05000000000000000000" pitchFamily="2" charset="2"/>
              <a:buChar char="v"/>
            </a:pPr>
            <a:r>
              <a:rPr lang="ru-RU" dirty="0">
                <a:hlinkClick r:id="rId10"/>
              </a:rPr>
              <a:t>Департамент </a:t>
            </a:r>
            <a:r>
              <a:rPr lang="ru-RU" dirty="0" err="1">
                <a:hlinkClick r:id="rId10"/>
              </a:rPr>
              <a:t>реєстрації</a:t>
            </a:r>
            <a:r>
              <a:rPr lang="ru-RU" dirty="0">
                <a:hlinkClick r:id="rId10"/>
              </a:rPr>
              <a:t> та </a:t>
            </a:r>
            <a:r>
              <a:rPr lang="ru-RU" dirty="0" err="1">
                <a:hlinkClick r:id="rId10"/>
              </a:rPr>
              <a:t>систематизації</a:t>
            </a:r>
            <a:r>
              <a:rPr lang="ru-RU" dirty="0">
                <a:hlinkClick r:id="rId10"/>
              </a:rPr>
              <a:t> </a:t>
            </a:r>
            <a:r>
              <a:rPr lang="ru-RU" dirty="0" err="1">
                <a:hlinkClick r:id="rId10"/>
              </a:rPr>
              <a:t>правових</a:t>
            </a:r>
            <a:r>
              <a:rPr lang="ru-RU" dirty="0">
                <a:hlinkClick r:id="rId10"/>
              </a:rPr>
              <a:t> </a:t>
            </a:r>
            <a:r>
              <a:rPr lang="ru-RU" dirty="0" err="1">
                <a:hlinkClick r:id="rId10"/>
              </a:rPr>
              <a:t>актів</a:t>
            </a:r>
            <a:endParaRPr lang="ru-RU" dirty="0"/>
          </a:p>
          <a:p>
            <a:pPr marL="285750" indent="-285750" fontAlgn="ctr">
              <a:buFont typeface="Wingdings" panose="05000000000000000000" pitchFamily="2" charset="2"/>
              <a:buChar char="v"/>
            </a:pPr>
            <a:r>
              <a:rPr lang="ru-RU" dirty="0">
                <a:hlinkClick r:id="rId11"/>
              </a:rPr>
              <a:t>Директорат </a:t>
            </a:r>
            <a:r>
              <a:rPr lang="ru-RU" dirty="0" err="1">
                <a:hlinkClick r:id="rId11"/>
              </a:rPr>
              <a:t>правосуддя</a:t>
            </a:r>
            <a:r>
              <a:rPr lang="ru-RU" dirty="0">
                <a:hlinkClick r:id="rId11"/>
              </a:rPr>
              <a:t> та </a:t>
            </a:r>
            <a:r>
              <a:rPr lang="ru-RU" dirty="0" err="1">
                <a:hlinkClick r:id="rId11"/>
              </a:rPr>
              <a:t>кримінальної</a:t>
            </a:r>
            <a:r>
              <a:rPr lang="ru-RU" dirty="0">
                <a:hlinkClick r:id="rId11"/>
              </a:rPr>
              <a:t> </a:t>
            </a:r>
            <a:r>
              <a:rPr lang="ru-RU" dirty="0" err="1">
                <a:hlinkClick r:id="rId11"/>
              </a:rPr>
              <a:t>юстиції</a:t>
            </a:r>
            <a:endParaRPr lang="ru-RU" dirty="0"/>
          </a:p>
          <a:p>
            <a:pPr marL="285750" indent="-285750" fontAlgn="ctr">
              <a:buFont typeface="Wingdings" panose="05000000000000000000" pitchFamily="2" charset="2"/>
              <a:buChar char="v"/>
            </a:pPr>
            <a:r>
              <a:rPr lang="ru-RU" dirty="0">
                <a:hlinkClick r:id="rId12"/>
              </a:rPr>
              <a:t>Департамент </a:t>
            </a:r>
            <a:r>
              <a:rPr lang="ru-RU" dirty="0" err="1">
                <a:hlinkClick r:id="rId12"/>
              </a:rPr>
              <a:t>міжнародного</a:t>
            </a:r>
            <a:r>
              <a:rPr lang="ru-RU" dirty="0">
                <a:hlinkClick r:id="rId12"/>
              </a:rPr>
              <a:t> права</a:t>
            </a:r>
            <a:endParaRPr lang="ru-RU" dirty="0"/>
          </a:p>
          <a:p>
            <a:pPr marL="285750" indent="-285750" fontAlgn="ctr">
              <a:buFont typeface="Wingdings" panose="05000000000000000000" pitchFamily="2" charset="2"/>
              <a:buChar char="v"/>
            </a:pPr>
            <a:r>
              <a:rPr lang="ru-RU" dirty="0" err="1">
                <a:hlinkClick r:id="rId13"/>
              </a:rPr>
              <a:t>Секретаріат</a:t>
            </a:r>
            <a:r>
              <a:rPr lang="ru-RU" dirty="0">
                <a:hlinkClick r:id="rId13"/>
              </a:rPr>
              <a:t> </a:t>
            </a:r>
            <a:r>
              <a:rPr lang="ru-RU" dirty="0" err="1">
                <a:hlinkClick r:id="rId13"/>
              </a:rPr>
              <a:t>Уповноваженого</a:t>
            </a:r>
            <a:r>
              <a:rPr lang="ru-RU" dirty="0">
                <a:hlinkClick r:id="rId13"/>
              </a:rPr>
              <a:t> у справах </a:t>
            </a:r>
            <a:r>
              <a:rPr lang="ru-RU" dirty="0" err="1">
                <a:hlinkClick r:id="rId13"/>
              </a:rPr>
              <a:t>Європейського</a:t>
            </a:r>
            <a:r>
              <a:rPr lang="ru-RU" dirty="0">
                <a:hlinkClick r:id="rId13"/>
              </a:rPr>
              <a:t> суду з прав </a:t>
            </a:r>
            <a:r>
              <a:rPr lang="ru-RU" dirty="0" err="1">
                <a:hlinkClick r:id="rId13"/>
              </a:rPr>
              <a:t>людини</a:t>
            </a:r>
            <a:endParaRPr lang="ru-RU" dirty="0"/>
          </a:p>
          <a:p>
            <a:pPr marL="285750" indent="-285750" fontAlgn="ctr">
              <a:buFont typeface="Wingdings" panose="05000000000000000000" pitchFamily="2" charset="2"/>
              <a:buChar char="v"/>
            </a:pPr>
            <a:r>
              <a:rPr lang="ru-RU" dirty="0" err="1">
                <a:hlinkClick r:id="rId14"/>
              </a:rPr>
              <a:t>Відділ</a:t>
            </a:r>
            <a:r>
              <a:rPr lang="ru-RU" dirty="0">
                <a:hlinkClick r:id="rId14"/>
              </a:rPr>
              <a:t> з </a:t>
            </a:r>
            <a:r>
              <a:rPr lang="ru-RU" dirty="0" err="1">
                <a:hlinkClick r:id="rId14"/>
              </a:rPr>
              <a:t>питань</a:t>
            </a:r>
            <a:r>
              <a:rPr lang="ru-RU" dirty="0">
                <a:hlinkClick r:id="rId14"/>
              </a:rPr>
              <a:t> </a:t>
            </a:r>
            <a:r>
              <a:rPr lang="ru-RU" dirty="0" err="1">
                <a:hlinkClick r:id="rId14"/>
              </a:rPr>
              <a:t>люстрації</a:t>
            </a:r>
            <a:endParaRPr lang="ru-RU" dirty="0"/>
          </a:p>
          <a:p>
            <a:pPr marL="285750" indent="-285750" fontAlgn="ctr">
              <a:buFont typeface="Wingdings" panose="05000000000000000000" pitchFamily="2" charset="2"/>
              <a:buChar char="v"/>
            </a:pPr>
            <a:r>
              <a:rPr lang="ru-RU" dirty="0" err="1">
                <a:hlinkClick r:id="rId15"/>
              </a:rPr>
              <a:t>Офіс</a:t>
            </a:r>
            <a:r>
              <a:rPr lang="ru-RU" dirty="0">
                <a:hlinkClick r:id="rId15"/>
              </a:rPr>
              <a:t> </a:t>
            </a:r>
            <a:r>
              <a:rPr lang="ru-RU" dirty="0" err="1">
                <a:hlinkClick r:id="rId15"/>
              </a:rPr>
              <a:t>протидії</a:t>
            </a:r>
            <a:r>
              <a:rPr lang="ru-RU" dirty="0">
                <a:hlinkClick r:id="rId15"/>
              </a:rPr>
              <a:t> </a:t>
            </a:r>
            <a:r>
              <a:rPr lang="ru-RU" dirty="0" err="1">
                <a:hlinkClick r:id="rId15"/>
              </a:rPr>
              <a:t>рейдерству</a:t>
            </a:r>
            <a:r>
              <a:rPr lang="ru-RU" dirty="0">
                <a:hlinkClick r:id="rId15"/>
              </a:rPr>
              <a:t> (на правах департаменту)</a:t>
            </a:r>
            <a:endParaRPr lang="ru-RU" dirty="0"/>
          </a:p>
          <a:p>
            <a:pPr marL="285750" indent="-285750" fontAlgn="ctr">
              <a:buFont typeface="Wingdings" panose="05000000000000000000" pitchFamily="2" charset="2"/>
              <a:buChar char="v"/>
            </a:pPr>
            <a:r>
              <a:rPr lang="ru-RU" dirty="0" err="1">
                <a:hlinkClick r:id="rId16"/>
              </a:rPr>
              <a:t>Управління</a:t>
            </a:r>
            <a:r>
              <a:rPr lang="ru-RU" dirty="0">
                <a:hlinkClick r:id="rId16"/>
              </a:rPr>
              <a:t> персоналу</a:t>
            </a:r>
            <a:endParaRPr lang="ru-RU" dirty="0"/>
          </a:p>
          <a:p>
            <a:pPr marL="285750" indent="-285750" fontAlgn="ctr">
              <a:buFont typeface="Wingdings" panose="05000000000000000000" pitchFamily="2" charset="2"/>
              <a:buChar char="v"/>
            </a:pPr>
            <a:r>
              <a:rPr lang="ru-RU" dirty="0" err="1">
                <a:hlinkClick r:id="rId17"/>
              </a:rPr>
              <a:t>Управління</a:t>
            </a:r>
            <a:r>
              <a:rPr lang="ru-RU" dirty="0">
                <a:hlinkClick r:id="rId17"/>
              </a:rPr>
              <a:t> </a:t>
            </a:r>
            <a:r>
              <a:rPr lang="ru-RU" dirty="0" err="1">
                <a:hlinkClick r:id="rId17"/>
              </a:rPr>
              <a:t>внутрішньої</a:t>
            </a:r>
            <a:r>
              <a:rPr lang="ru-RU" dirty="0">
                <a:hlinkClick r:id="rId17"/>
              </a:rPr>
              <a:t> </a:t>
            </a:r>
            <a:r>
              <a:rPr lang="ru-RU" dirty="0" err="1">
                <a:hlinkClick r:id="rId17"/>
              </a:rPr>
              <a:t>безпеки</a:t>
            </a:r>
            <a:r>
              <a:rPr lang="ru-RU" dirty="0">
                <a:hlinkClick r:id="rId17"/>
              </a:rPr>
              <a:t> </a:t>
            </a:r>
            <a:r>
              <a:rPr lang="ru-RU" dirty="0" err="1">
                <a:hlinkClick r:id="rId17"/>
              </a:rPr>
              <a:t>Державної</a:t>
            </a:r>
            <a:r>
              <a:rPr lang="ru-RU" dirty="0">
                <a:hlinkClick r:id="rId17"/>
              </a:rPr>
              <a:t> </a:t>
            </a:r>
            <a:r>
              <a:rPr lang="ru-RU" dirty="0" err="1">
                <a:hlinkClick r:id="rId17"/>
              </a:rPr>
              <a:t>кримінально-виконавчої</a:t>
            </a:r>
            <a:r>
              <a:rPr lang="ru-RU" dirty="0">
                <a:hlinkClick r:id="rId17"/>
              </a:rPr>
              <a:t> </a:t>
            </a:r>
            <a:r>
              <a:rPr lang="ru-RU" dirty="0" err="1">
                <a:hlinkClick r:id="rId17"/>
              </a:rPr>
              <a:t>служби</a:t>
            </a:r>
            <a:r>
              <a:rPr lang="ru-RU" dirty="0">
                <a:hlinkClick r:id="rId17"/>
              </a:rPr>
              <a:t> </a:t>
            </a:r>
            <a:r>
              <a:rPr lang="ru-RU" dirty="0" err="1">
                <a:hlinkClick r:id="rId17"/>
              </a:rPr>
              <a:t>України</a:t>
            </a:r>
            <a:r>
              <a:rPr lang="ru-RU" dirty="0">
                <a:hlinkClick r:id="rId17"/>
              </a:rPr>
              <a:t> і </a:t>
            </a:r>
            <a:r>
              <a:rPr lang="ru-RU" dirty="0" err="1">
                <a:hlinkClick r:id="rId17"/>
              </a:rPr>
              <a:t>органів</a:t>
            </a:r>
            <a:r>
              <a:rPr lang="ru-RU" dirty="0">
                <a:hlinkClick r:id="rId17"/>
              </a:rPr>
              <a:t> </a:t>
            </a:r>
            <a:r>
              <a:rPr lang="ru-RU" dirty="0" err="1">
                <a:hlinkClick r:id="rId17"/>
              </a:rPr>
              <a:t>юстиції</a:t>
            </a:r>
            <a:endParaRPr lang="ru-RU" dirty="0"/>
          </a:p>
          <a:p>
            <a:pPr marL="285750" indent="-285750" fontAlgn="ctr">
              <a:buFont typeface="Wingdings" panose="05000000000000000000" pitchFamily="2" charset="2"/>
              <a:buChar char="v"/>
            </a:pPr>
            <a:r>
              <a:rPr lang="ru-RU" dirty="0" err="1">
                <a:hlinkClick r:id="rId18"/>
              </a:rPr>
              <a:t>Лабораторія</a:t>
            </a:r>
            <a:r>
              <a:rPr lang="ru-RU" dirty="0">
                <a:hlinkClick r:id="rId18"/>
              </a:rPr>
              <a:t> </a:t>
            </a:r>
            <a:r>
              <a:rPr lang="ru-RU" dirty="0" err="1">
                <a:hlinkClick r:id="rId18"/>
              </a:rPr>
              <a:t>аналізу</a:t>
            </a:r>
            <a:r>
              <a:rPr lang="ru-RU" dirty="0">
                <a:hlinkClick r:id="rId18"/>
              </a:rPr>
              <a:t> </a:t>
            </a:r>
            <a:r>
              <a:rPr lang="ru-RU" dirty="0" err="1">
                <a:hlinkClick r:id="rId18"/>
              </a:rPr>
              <a:t>даних</a:t>
            </a:r>
            <a:endParaRPr lang="ru-RU" dirty="0"/>
          </a:p>
          <a:p>
            <a:pPr marL="285750" indent="-285750" fontAlgn="ctr">
              <a:buFont typeface="Wingdings" panose="05000000000000000000" pitchFamily="2" charset="2"/>
              <a:buChar char="v"/>
            </a:pPr>
            <a:r>
              <a:rPr lang="ru-RU" dirty="0" err="1">
                <a:hlinkClick r:id="rId19"/>
              </a:rPr>
              <a:t>Відділ</a:t>
            </a:r>
            <a:r>
              <a:rPr lang="ru-RU" dirty="0">
                <a:hlinkClick r:id="rId19"/>
              </a:rPr>
              <a:t> з </a:t>
            </a:r>
            <a:r>
              <a:rPr lang="ru-RU" dirty="0" err="1">
                <a:hlinkClick r:id="rId19"/>
              </a:rPr>
              <a:t>питань</a:t>
            </a:r>
            <a:r>
              <a:rPr lang="ru-RU" dirty="0">
                <a:hlinkClick r:id="rId19"/>
              </a:rPr>
              <a:t> </a:t>
            </a:r>
            <a:r>
              <a:rPr lang="ru-RU" dirty="0" err="1">
                <a:hlinkClick r:id="rId19"/>
              </a:rPr>
              <a:t>запобігання</a:t>
            </a:r>
            <a:r>
              <a:rPr lang="ru-RU" dirty="0">
                <a:hlinkClick r:id="rId19"/>
              </a:rPr>
              <a:t> та </a:t>
            </a:r>
            <a:r>
              <a:rPr lang="ru-RU" dirty="0" err="1">
                <a:hlinkClick r:id="rId19"/>
              </a:rPr>
              <a:t>виявлення</a:t>
            </a:r>
            <a:r>
              <a:rPr lang="ru-RU" dirty="0">
                <a:hlinkClick r:id="rId19"/>
              </a:rPr>
              <a:t> </a:t>
            </a:r>
            <a:r>
              <a:rPr lang="ru-RU" dirty="0" err="1">
                <a:hlinkClick r:id="rId19"/>
              </a:rPr>
              <a:t>корупції</a:t>
            </a:r>
            <a:endParaRPr lang="ru-RU" dirty="0"/>
          </a:p>
          <a:p>
            <a:pPr marL="285750" indent="-285750" fontAlgn="ctr">
              <a:buFont typeface="Wingdings" panose="05000000000000000000" pitchFamily="2" charset="2"/>
              <a:buChar char="v"/>
            </a:pPr>
            <a:r>
              <a:rPr lang="ru-RU" dirty="0">
                <a:hlinkClick r:id="rId20"/>
              </a:rPr>
              <a:t>Департамент </a:t>
            </a:r>
            <a:r>
              <a:rPr lang="ru-RU" dirty="0" err="1">
                <a:hlinkClick r:id="rId20"/>
              </a:rPr>
              <a:t>експертного</a:t>
            </a:r>
            <a:r>
              <a:rPr lang="ru-RU" dirty="0">
                <a:hlinkClick r:id="rId20"/>
              </a:rPr>
              <a:t> </a:t>
            </a:r>
            <a:r>
              <a:rPr lang="ru-RU" dirty="0" err="1">
                <a:hlinkClick r:id="rId20"/>
              </a:rPr>
              <a:t>забезпечення</a:t>
            </a:r>
            <a:r>
              <a:rPr lang="ru-RU" dirty="0">
                <a:hlinkClick r:id="rId20"/>
              </a:rPr>
              <a:t> </a:t>
            </a:r>
            <a:r>
              <a:rPr lang="ru-RU" dirty="0" err="1">
                <a:hlinkClick r:id="rId20"/>
              </a:rPr>
              <a:t>правосуддя</a:t>
            </a:r>
            <a:endParaRPr lang="ru-RU" dirty="0"/>
          </a:p>
          <a:p>
            <a:pPr marL="285750" indent="-285750" fontAlgn="ctr">
              <a:buFont typeface="Wingdings" panose="05000000000000000000" pitchFamily="2" charset="2"/>
              <a:buChar char="v"/>
            </a:pPr>
            <a:r>
              <a:rPr lang="ru-RU" dirty="0" err="1">
                <a:hlinkClick r:id="rId21"/>
              </a:rPr>
              <a:t>Головний</a:t>
            </a:r>
            <a:r>
              <a:rPr lang="ru-RU" dirty="0">
                <a:hlinkClick r:id="rId21"/>
              </a:rPr>
              <a:t> </a:t>
            </a:r>
            <a:r>
              <a:rPr lang="ru-RU" dirty="0" err="1">
                <a:hlinkClick r:id="rId21"/>
              </a:rPr>
              <a:t>спеціаліст</a:t>
            </a:r>
            <a:r>
              <a:rPr lang="ru-RU" dirty="0">
                <a:hlinkClick r:id="rId21"/>
              </a:rPr>
              <a:t> з </a:t>
            </a:r>
            <a:r>
              <a:rPr lang="ru-RU" dirty="0" err="1">
                <a:hlinkClick r:id="rId21"/>
              </a:rPr>
              <a:t>питань</a:t>
            </a:r>
            <a:r>
              <a:rPr lang="ru-RU" dirty="0">
                <a:hlinkClick r:id="rId21"/>
              </a:rPr>
              <a:t> </a:t>
            </a:r>
            <a:r>
              <a:rPr lang="ru-RU" dirty="0" err="1">
                <a:hlinkClick r:id="rId21"/>
              </a:rPr>
              <a:t>внутрішнього</a:t>
            </a:r>
            <a:r>
              <a:rPr lang="ru-RU" dirty="0">
                <a:hlinkClick r:id="rId21"/>
              </a:rPr>
              <a:t> </a:t>
            </a:r>
            <a:r>
              <a:rPr lang="ru-RU" dirty="0" smtClean="0">
                <a:hlinkClick r:id="rId21"/>
              </a:rPr>
              <a:t>контролю</a:t>
            </a:r>
            <a:endParaRPr lang="ru-RU" dirty="0"/>
          </a:p>
        </p:txBody>
      </p:sp>
    </p:spTree>
    <p:extLst>
      <p:ext uri="{BB962C8B-B14F-4D97-AF65-F5344CB8AC3E}">
        <p14:creationId xmlns:p14="http://schemas.microsoft.com/office/powerpoint/2010/main" val="39859899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5536" y="188640"/>
            <a:ext cx="8568952" cy="5326586"/>
          </a:xfrm>
          <a:prstGeom prst="rect">
            <a:avLst/>
          </a:prstGeom>
        </p:spPr>
        <p:txBody>
          <a:bodyPr wrap="square">
            <a:spAutoFit/>
          </a:bodyPr>
          <a:lstStyle/>
          <a:p>
            <a:pPr marL="285750" lvl="0" indent="-285750" fontAlgn="ctr">
              <a:lnSpc>
                <a:spcPct val="115000"/>
              </a:lnSpc>
              <a:spcAft>
                <a:spcPts val="0"/>
              </a:spcAft>
              <a:buFont typeface="Wingdings" panose="05000000000000000000" pitchFamily="2" charset="2"/>
              <a:buChar char="v"/>
              <a:tabLst>
                <a:tab pos="630555" algn="l"/>
              </a:tabLst>
            </a:pPr>
            <a:endParaRPr lang="ru-RU" sz="1600" dirty="0">
              <a:latin typeface="Times New Roman" panose="02020603050405020304" pitchFamily="18" charset="0"/>
              <a:ea typeface="Times New Roman" panose="02020603050405020304" pitchFamily="18" charset="0"/>
            </a:endParaRPr>
          </a:p>
          <a:p>
            <a:pPr indent="285750" algn="just">
              <a:lnSpc>
                <a:spcPct val="115000"/>
              </a:lnSpc>
              <a:spcAft>
                <a:spcPts val="750"/>
              </a:spcAft>
            </a:pPr>
            <a:endParaRPr lang="uk-UA" dirty="0" smtClean="0">
              <a:solidFill>
                <a:srgbClr val="7030A0"/>
              </a:solidFill>
              <a:latin typeface="Times New Roman" panose="02020603050405020304" pitchFamily="18" charset="0"/>
              <a:ea typeface="Times New Roman" panose="02020603050405020304" pitchFamily="18" charset="0"/>
            </a:endParaRPr>
          </a:p>
          <a:p>
            <a:pPr indent="285750" algn="just">
              <a:lnSpc>
                <a:spcPct val="115000"/>
              </a:lnSpc>
              <a:spcAft>
                <a:spcPts val="750"/>
              </a:spcAft>
            </a:pPr>
            <a:endParaRPr lang="uk-UA" dirty="0">
              <a:solidFill>
                <a:srgbClr val="7030A0"/>
              </a:solidFill>
              <a:latin typeface="Times New Roman" panose="02020603050405020304" pitchFamily="18" charset="0"/>
              <a:ea typeface="Times New Roman" panose="02020603050405020304" pitchFamily="18" charset="0"/>
            </a:endParaRPr>
          </a:p>
          <a:p>
            <a:pPr indent="285750" algn="just">
              <a:lnSpc>
                <a:spcPct val="115000"/>
              </a:lnSpc>
              <a:spcAft>
                <a:spcPts val="750"/>
              </a:spcAft>
            </a:pPr>
            <a:endParaRPr lang="uk-UA" dirty="0" smtClean="0">
              <a:solidFill>
                <a:srgbClr val="7030A0"/>
              </a:solidFill>
              <a:latin typeface="Times New Roman" panose="02020603050405020304" pitchFamily="18" charset="0"/>
              <a:ea typeface="Times New Roman" panose="02020603050405020304" pitchFamily="18" charset="0"/>
            </a:endParaRPr>
          </a:p>
          <a:p>
            <a:pPr indent="285750" algn="just">
              <a:lnSpc>
                <a:spcPct val="115000"/>
              </a:lnSpc>
              <a:spcAft>
                <a:spcPts val="750"/>
              </a:spcAft>
            </a:pPr>
            <a:endParaRPr lang="uk-UA" dirty="0">
              <a:solidFill>
                <a:srgbClr val="7030A0"/>
              </a:solidFill>
              <a:latin typeface="Times New Roman" panose="02020603050405020304" pitchFamily="18" charset="0"/>
              <a:ea typeface="Times New Roman" panose="02020603050405020304" pitchFamily="18" charset="0"/>
            </a:endParaRPr>
          </a:p>
          <a:p>
            <a:pPr indent="285750" algn="just">
              <a:lnSpc>
                <a:spcPct val="115000"/>
              </a:lnSpc>
              <a:spcAft>
                <a:spcPts val="750"/>
              </a:spcAft>
            </a:pPr>
            <a:endParaRPr lang="uk-UA" dirty="0" smtClean="0">
              <a:solidFill>
                <a:srgbClr val="7030A0"/>
              </a:solidFill>
              <a:latin typeface="Times New Roman" panose="02020603050405020304" pitchFamily="18" charset="0"/>
              <a:ea typeface="Times New Roman" panose="02020603050405020304" pitchFamily="18" charset="0"/>
            </a:endParaRPr>
          </a:p>
          <a:p>
            <a:pPr indent="285750" algn="just">
              <a:lnSpc>
                <a:spcPct val="115000"/>
              </a:lnSpc>
              <a:spcAft>
                <a:spcPts val="750"/>
              </a:spcAft>
            </a:pPr>
            <a:endParaRPr lang="uk-UA" dirty="0">
              <a:solidFill>
                <a:srgbClr val="7030A0"/>
              </a:solidFill>
              <a:latin typeface="Times New Roman" panose="02020603050405020304" pitchFamily="18" charset="0"/>
              <a:ea typeface="Times New Roman" panose="02020603050405020304" pitchFamily="18" charset="0"/>
            </a:endParaRPr>
          </a:p>
          <a:p>
            <a:pPr indent="285750" algn="just">
              <a:lnSpc>
                <a:spcPct val="115000"/>
              </a:lnSpc>
              <a:spcAft>
                <a:spcPts val="750"/>
              </a:spcAft>
            </a:pPr>
            <a:endParaRPr lang="uk-UA" dirty="0" smtClean="0">
              <a:solidFill>
                <a:srgbClr val="7030A0"/>
              </a:solidFill>
              <a:latin typeface="Times New Roman" panose="02020603050405020304" pitchFamily="18" charset="0"/>
              <a:ea typeface="Times New Roman" panose="02020603050405020304" pitchFamily="18" charset="0"/>
            </a:endParaRPr>
          </a:p>
          <a:p>
            <a:pPr indent="285750" algn="just">
              <a:lnSpc>
                <a:spcPct val="115000"/>
              </a:lnSpc>
              <a:spcAft>
                <a:spcPts val="750"/>
              </a:spcAft>
            </a:pPr>
            <a:endParaRPr lang="uk-UA" dirty="0">
              <a:solidFill>
                <a:srgbClr val="7030A0"/>
              </a:solidFill>
              <a:latin typeface="Times New Roman" panose="02020603050405020304" pitchFamily="18" charset="0"/>
              <a:ea typeface="Times New Roman" panose="02020603050405020304" pitchFamily="18" charset="0"/>
            </a:endParaRPr>
          </a:p>
          <a:p>
            <a:pPr indent="285750" algn="just">
              <a:lnSpc>
                <a:spcPct val="115000"/>
              </a:lnSpc>
              <a:spcAft>
                <a:spcPts val="750"/>
              </a:spcAft>
            </a:pPr>
            <a:endParaRPr lang="uk-UA" dirty="0" smtClean="0">
              <a:solidFill>
                <a:srgbClr val="7030A0"/>
              </a:solidFill>
              <a:latin typeface="Times New Roman" panose="02020603050405020304" pitchFamily="18" charset="0"/>
              <a:ea typeface="Times New Roman" panose="02020603050405020304" pitchFamily="18" charset="0"/>
            </a:endParaRPr>
          </a:p>
          <a:p>
            <a:pPr indent="285750" algn="just">
              <a:lnSpc>
                <a:spcPct val="115000"/>
              </a:lnSpc>
              <a:spcAft>
                <a:spcPts val="750"/>
              </a:spcAft>
            </a:pPr>
            <a:endParaRPr lang="uk-UA" dirty="0">
              <a:solidFill>
                <a:srgbClr val="7030A0"/>
              </a:solidFill>
              <a:latin typeface="Times New Roman" panose="02020603050405020304" pitchFamily="18" charset="0"/>
              <a:ea typeface="Times New Roman" panose="02020603050405020304" pitchFamily="18" charset="0"/>
            </a:endParaRPr>
          </a:p>
          <a:p>
            <a:pPr indent="285750" algn="just">
              <a:lnSpc>
                <a:spcPct val="115000"/>
              </a:lnSpc>
              <a:spcAft>
                <a:spcPts val="750"/>
              </a:spcAft>
            </a:pPr>
            <a:endParaRPr lang="uk-UA" dirty="0" smtClean="0">
              <a:solidFill>
                <a:srgbClr val="7030A0"/>
              </a:solidFill>
              <a:latin typeface="Times New Roman" panose="02020603050405020304" pitchFamily="18" charset="0"/>
              <a:ea typeface="Times New Roman" panose="02020603050405020304" pitchFamily="18" charset="0"/>
            </a:endParaRPr>
          </a:p>
          <a:p>
            <a:pPr indent="285750" algn="just">
              <a:lnSpc>
                <a:spcPct val="115000"/>
              </a:lnSpc>
              <a:spcAft>
                <a:spcPts val="750"/>
              </a:spcAft>
            </a:pPr>
            <a:endParaRPr lang="uk-UA" dirty="0">
              <a:solidFill>
                <a:srgbClr val="7030A0"/>
              </a:solidFill>
              <a:latin typeface="Times New Roman" panose="02020603050405020304" pitchFamily="18" charset="0"/>
              <a:ea typeface="Times New Roman" panose="02020603050405020304" pitchFamily="18" charset="0"/>
            </a:endParaRPr>
          </a:p>
        </p:txBody>
      </p:sp>
      <p:sp>
        <p:nvSpPr>
          <p:cNvPr id="2" name="Прямоугольник 1"/>
          <p:cNvSpPr/>
          <p:nvPr/>
        </p:nvSpPr>
        <p:spPr>
          <a:xfrm>
            <a:off x="395536" y="-79653"/>
            <a:ext cx="8568952" cy="6432530"/>
          </a:xfrm>
          <a:prstGeom prst="rect">
            <a:avLst/>
          </a:prstGeom>
        </p:spPr>
        <p:txBody>
          <a:bodyPr wrap="square">
            <a:spAutoFit/>
          </a:bodyPr>
          <a:lstStyle/>
          <a:p>
            <a:pPr fontAlgn="ctr"/>
            <a:endParaRPr lang="ru-RU" dirty="0" smtClean="0">
              <a:hlinkClick r:id="rId2"/>
            </a:endParaRPr>
          </a:p>
          <a:p>
            <a:pPr fontAlgn="ctr"/>
            <a:endParaRPr lang="ru-RU" dirty="0">
              <a:hlinkClick r:id="rId2"/>
            </a:endParaRPr>
          </a:p>
          <a:p>
            <a:pPr fontAlgn="ctr"/>
            <a:endParaRPr lang="ru-RU" dirty="0" smtClean="0">
              <a:hlinkClick r:id="rId2"/>
            </a:endParaRPr>
          </a:p>
          <a:p>
            <a:pPr fontAlgn="ctr"/>
            <a:endParaRPr lang="ru-RU" dirty="0">
              <a:hlinkClick r:id="rId2"/>
            </a:endParaRPr>
          </a:p>
          <a:p>
            <a:pPr marL="285750" indent="-285750" fontAlgn="ctr">
              <a:buFont typeface="Wingdings" panose="05000000000000000000" pitchFamily="2" charset="2"/>
              <a:buChar char="v"/>
            </a:pPr>
            <a:r>
              <a:rPr lang="ru-RU" sz="2000" dirty="0" err="1" smtClean="0">
                <a:hlinkClick r:id="rId2"/>
              </a:rPr>
              <a:t>Головний</a:t>
            </a:r>
            <a:r>
              <a:rPr lang="ru-RU" sz="2000" dirty="0" smtClean="0">
                <a:hlinkClick r:id="rId2"/>
              </a:rPr>
              <a:t> </a:t>
            </a:r>
            <a:r>
              <a:rPr lang="ru-RU" sz="2000" dirty="0" err="1">
                <a:hlinkClick r:id="rId2"/>
              </a:rPr>
              <a:t>спеціаліст</a:t>
            </a:r>
            <a:r>
              <a:rPr lang="ru-RU" sz="2000" dirty="0">
                <a:hlinkClick r:id="rId2"/>
              </a:rPr>
              <a:t> з </a:t>
            </a:r>
            <a:r>
              <a:rPr lang="ru-RU" sz="2000" dirty="0" err="1">
                <a:hlinkClick r:id="rId2"/>
              </a:rPr>
              <a:t>питань</a:t>
            </a:r>
            <a:r>
              <a:rPr lang="ru-RU" sz="2000" dirty="0">
                <a:hlinkClick r:id="rId2"/>
              </a:rPr>
              <a:t> </a:t>
            </a:r>
            <a:r>
              <a:rPr lang="ru-RU" sz="2000" dirty="0" err="1">
                <a:hlinkClick r:id="rId2"/>
              </a:rPr>
              <a:t>територіальної</a:t>
            </a:r>
            <a:r>
              <a:rPr lang="ru-RU" sz="2000" dirty="0">
                <a:hlinkClick r:id="rId2"/>
              </a:rPr>
              <a:t> оборони</a:t>
            </a:r>
            <a:endParaRPr lang="ru-RU" sz="2000" dirty="0"/>
          </a:p>
          <a:p>
            <a:pPr marL="285750" indent="-285750" fontAlgn="ctr">
              <a:buFont typeface="Wingdings" panose="05000000000000000000" pitchFamily="2" charset="2"/>
              <a:buChar char="v"/>
            </a:pPr>
            <a:r>
              <a:rPr lang="ru-RU" sz="2000" dirty="0" err="1">
                <a:hlinkClick r:id="rId3"/>
              </a:rPr>
              <a:t>Відділ</a:t>
            </a:r>
            <a:r>
              <a:rPr lang="ru-RU" sz="2000" dirty="0">
                <a:hlinkClick r:id="rId3"/>
              </a:rPr>
              <a:t> </a:t>
            </a:r>
            <a:r>
              <a:rPr lang="ru-RU" sz="2000" dirty="0" err="1">
                <a:hlinkClick r:id="rId3"/>
              </a:rPr>
              <a:t>архівної</a:t>
            </a:r>
            <a:r>
              <a:rPr lang="ru-RU" sz="2000" dirty="0">
                <a:hlinkClick r:id="rId3"/>
              </a:rPr>
              <a:t> </a:t>
            </a:r>
            <a:r>
              <a:rPr lang="ru-RU" sz="2000" dirty="0" err="1">
                <a:hlinkClick r:id="rId3"/>
              </a:rPr>
              <a:t>справи</a:t>
            </a:r>
            <a:endParaRPr lang="ru-RU" sz="2000" dirty="0"/>
          </a:p>
          <a:p>
            <a:pPr marL="285750" indent="-285750" fontAlgn="ctr">
              <a:buFont typeface="Wingdings" panose="05000000000000000000" pitchFamily="2" charset="2"/>
              <a:buChar char="v"/>
            </a:pPr>
            <a:r>
              <a:rPr lang="ru-RU" sz="2000" dirty="0" err="1">
                <a:hlinkClick r:id="rId4"/>
              </a:rPr>
              <a:t>Управління</a:t>
            </a:r>
            <a:r>
              <a:rPr lang="ru-RU" sz="2000" dirty="0">
                <a:hlinkClick r:id="rId4"/>
              </a:rPr>
              <a:t> </a:t>
            </a:r>
            <a:r>
              <a:rPr lang="ru-RU" sz="2000" dirty="0" err="1">
                <a:hlinkClick r:id="rId4"/>
              </a:rPr>
              <a:t>інформаційної</a:t>
            </a:r>
            <a:r>
              <a:rPr lang="ru-RU" sz="2000" dirty="0">
                <a:hlinkClick r:id="rId4"/>
              </a:rPr>
              <a:t> </a:t>
            </a:r>
            <a:r>
              <a:rPr lang="ru-RU" sz="2000" dirty="0" err="1">
                <a:hlinkClick r:id="rId4"/>
              </a:rPr>
              <a:t>політики</a:t>
            </a:r>
            <a:endParaRPr lang="ru-RU" sz="2000" dirty="0"/>
          </a:p>
          <a:p>
            <a:pPr marL="285750" indent="-285750" fontAlgn="ctr">
              <a:buFont typeface="Wingdings" panose="05000000000000000000" pitchFamily="2" charset="2"/>
              <a:buChar char="v"/>
            </a:pPr>
            <a:r>
              <a:rPr lang="ru-RU" sz="2000" dirty="0" err="1">
                <a:hlinkClick r:id="rId5"/>
              </a:rPr>
              <a:t>Відділ</a:t>
            </a:r>
            <a:r>
              <a:rPr lang="ru-RU" sz="2000" dirty="0">
                <a:hlinkClick r:id="rId5"/>
              </a:rPr>
              <a:t> по </a:t>
            </a:r>
            <a:r>
              <a:rPr lang="ru-RU" sz="2000" dirty="0" err="1">
                <a:hlinkClick r:id="rId5"/>
              </a:rPr>
              <a:t>роботі</a:t>
            </a:r>
            <a:r>
              <a:rPr lang="ru-RU" sz="2000" dirty="0">
                <a:hlinkClick r:id="rId5"/>
              </a:rPr>
              <a:t> з системою </a:t>
            </a:r>
            <a:r>
              <a:rPr lang="ru-RU" sz="2000" dirty="0" err="1">
                <a:hlinkClick r:id="rId5"/>
              </a:rPr>
              <a:t>Державної</a:t>
            </a:r>
            <a:r>
              <a:rPr lang="ru-RU" sz="2000" dirty="0">
                <a:hlinkClick r:id="rId5"/>
              </a:rPr>
              <a:t> </a:t>
            </a:r>
            <a:r>
              <a:rPr lang="ru-RU" sz="2000" dirty="0" err="1">
                <a:hlinkClick r:id="rId5"/>
              </a:rPr>
              <a:t>кримінально-виконавчої</a:t>
            </a:r>
            <a:r>
              <a:rPr lang="ru-RU" sz="2000" dirty="0">
                <a:hlinkClick r:id="rId5"/>
              </a:rPr>
              <a:t> </a:t>
            </a:r>
            <a:r>
              <a:rPr lang="ru-RU" sz="2000" dirty="0" err="1">
                <a:hlinkClick r:id="rId5"/>
              </a:rPr>
              <a:t>служби</a:t>
            </a:r>
            <a:endParaRPr lang="ru-RU" sz="2000" dirty="0"/>
          </a:p>
          <a:p>
            <a:pPr marL="285750" indent="-285750" fontAlgn="ctr">
              <a:buFont typeface="Wingdings" panose="05000000000000000000" pitchFamily="2" charset="2"/>
              <a:buChar char="v"/>
            </a:pPr>
            <a:r>
              <a:rPr lang="ru-RU" sz="2000" dirty="0" err="1">
                <a:hlinkClick r:id="rId6"/>
              </a:rPr>
              <a:t>Головний</a:t>
            </a:r>
            <a:r>
              <a:rPr lang="ru-RU" sz="2000" dirty="0">
                <a:hlinkClick r:id="rId6"/>
              </a:rPr>
              <a:t> </a:t>
            </a:r>
            <a:r>
              <a:rPr lang="ru-RU" sz="2000" dirty="0" err="1">
                <a:hlinkClick r:id="rId6"/>
              </a:rPr>
              <a:t>спеціаліст</a:t>
            </a:r>
            <a:r>
              <a:rPr lang="ru-RU" sz="2000" dirty="0">
                <a:hlinkClick r:id="rId6"/>
              </a:rPr>
              <a:t> з </a:t>
            </a:r>
            <a:r>
              <a:rPr lang="ru-RU" sz="2000" dirty="0" err="1">
                <a:hlinkClick r:id="rId6"/>
              </a:rPr>
              <a:t>питань</a:t>
            </a:r>
            <a:r>
              <a:rPr lang="ru-RU" sz="2000" dirty="0">
                <a:hlinkClick r:id="rId6"/>
              </a:rPr>
              <a:t> цивільного </a:t>
            </a:r>
            <a:r>
              <a:rPr lang="ru-RU" sz="2000" dirty="0" err="1">
                <a:hlinkClick r:id="rId6"/>
              </a:rPr>
              <a:t>захисту</a:t>
            </a:r>
            <a:endParaRPr lang="ru-RU" sz="2000" dirty="0"/>
          </a:p>
          <a:p>
            <a:pPr marL="285750" indent="-285750" fontAlgn="ctr">
              <a:buFont typeface="Wingdings" panose="05000000000000000000" pitchFamily="2" charset="2"/>
              <a:buChar char="v"/>
            </a:pPr>
            <a:r>
              <a:rPr lang="ru-RU" sz="2000" dirty="0" err="1">
                <a:hlinkClick r:id="rId7"/>
              </a:rPr>
              <a:t>Управління</a:t>
            </a:r>
            <a:r>
              <a:rPr lang="ru-RU" sz="2000" dirty="0">
                <a:hlinkClick r:id="rId7"/>
              </a:rPr>
              <a:t> </a:t>
            </a:r>
            <a:r>
              <a:rPr lang="ru-RU" sz="2000" dirty="0" err="1">
                <a:hlinkClick r:id="rId7"/>
              </a:rPr>
              <a:t>забезпечення</a:t>
            </a:r>
            <a:r>
              <a:rPr lang="ru-RU" sz="2000" dirty="0">
                <a:hlinkClick r:id="rId7"/>
              </a:rPr>
              <a:t> та </a:t>
            </a:r>
            <a:r>
              <a:rPr lang="ru-RU" sz="2000" dirty="0" err="1">
                <a:hlinkClick r:id="rId7"/>
              </a:rPr>
              <a:t>документообігу</a:t>
            </a:r>
            <a:endParaRPr lang="ru-RU" sz="2000" dirty="0"/>
          </a:p>
          <a:p>
            <a:pPr marL="285750" indent="-285750" fontAlgn="ctr">
              <a:buFont typeface="Wingdings" panose="05000000000000000000" pitchFamily="2" charset="2"/>
              <a:buChar char="v"/>
            </a:pPr>
            <a:r>
              <a:rPr lang="ru-RU" sz="2000" dirty="0" err="1">
                <a:hlinkClick r:id="rId8"/>
              </a:rPr>
              <a:t>Бухгалтерська</a:t>
            </a:r>
            <a:r>
              <a:rPr lang="ru-RU" sz="2000" dirty="0">
                <a:hlinkClick r:id="rId8"/>
              </a:rPr>
              <a:t> служба</a:t>
            </a:r>
            <a:endParaRPr lang="ru-RU" sz="2000" dirty="0"/>
          </a:p>
          <a:p>
            <a:pPr marL="285750" indent="-285750" fontAlgn="ctr">
              <a:buFont typeface="Wingdings" panose="05000000000000000000" pitchFamily="2" charset="2"/>
              <a:buChar char="v"/>
            </a:pPr>
            <a:r>
              <a:rPr lang="ru-RU" sz="2000" dirty="0">
                <a:hlinkClick r:id="rId9"/>
              </a:rPr>
              <a:t>Департамент </a:t>
            </a:r>
            <a:r>
              <a:rPr lang="ru-RU" sz="2000" dirty="0" err="1">
                <a:hlinkClick r:id="rId9"/>
              </a:rPr>
              <a:t>нотаріату</a:t>
            </a:r>
            <a:r>
              <a:rPr lang="ru-RU" sz="2000" dirty="0">
                <a:hlinkClick r:id="rId9"/>
              </a:rPr>
              <a:t> та </a:t>
            </a:r>
            <a:r>
              <a:rPr lang="ru-RU" sz="2000" dirty="0" err="1">
                <a:hlinkClick r:id="rId9"/>
              </a:rPr>
              <a:t>державної</a:t>
            </a:r>
            <a:r>
              <a:rPr lang="ru-RU" sz="2000" dirty="0">
                <a:hlinkClick r:id="rId9"/>
              </a:rPr>
              <a:t> </a:t>
            </a:r>
            <a:r>
              <a:rPr lang="ru-RU" sz="2000" dirty="0" err="1">
                <a:hlinkClick r:id="rId9"/>
              </a:rPr>
              <a:t>реєстрації</a:t>
            </a:r>
            <a:endParaRPr lang="ru-RU" sz="2000" dirty="0"/>
          </a:p>
          <a:p>
            <a:pPr marL="285750" indent="-285750" fontAlgn="ctr">
              <a:buFont typeface="Wingdings" panose="05000000000000000000" pitchFamily="2" charset="2"/>
              <a:buChar char="v"/>
            </a:pPr>
            <a:r>
              <a:rPr lang="ru-RU" sz="2000" dirty="0" err="1">
                <a:hlinkClick r:id="rId10"/>
              </a:rPr>
              <a:t>Відділ</a:t>
            </a:r>
            <a:r>
              <a:rPr lang="ru-RU" sz="2000" dirty="0">
                <a:hlinkClick r:id="rId10"/>
              </a:rPr>
              <a:t> </a:t>
            </a:r>
            <a:r>
              <a:rPr lang="ru-RU" sz="2000" dirty="0" err="1">
                <a:hlinkClick r:id="rId10"/>
              </a:rPr>
              <a:t>режимно-секретної</a:t>
            </a:r>
            <a:r>
              <a:rPr lang="ru-RU" sz="2000" dirty="0">
                <a:hlinkClick r:id="rId10"/>
              </a:rPr>
              <a:t> </a:t>
            </a:r>
            <a:r>
              <a:rPr lang="ru-RU" sz="2000" dirty="0" err="1">
                <a:hlinkClick r:id="rId10"/>
              </a:rPr>
              <a:t>роботи</a:t>
            </a:r>
            <a:endParaRPr lang="ru-RU" sz="2000" dirty="0"/>
          </a:p>
          <a:p>
            <a:pPr marL="285750" indent="-285750" fontAlgn="ctr">
              <a:buFont typeface="Wingdings" panose="05000000000000000000" pitchFamily="2" charset="2"/>
              <a:buChar char="v"/>
            </a:pPr>
            <a:r>
              <a:rPr lang="ru-RU" sz="2000" dirty="0">
                <a:hlinkClick r:id="rId11"/>
              </a:rPr>
              <a:t>Департамент </a:t>
            </a:r>
            <a:r>
              <a:rPr lang="ru-RU" sz="2000" dirty="0" err="1">
                <a:hlinkClick r:id="rId11"/>
              </a:rPr>
              <a:t>державної</a:t>
            </a:r>
            <a:r>
              <a:rPr lang="ru-RU" sz="2000" dirty="0">
                <a:hlinkClick r:id="rId11"/>
              </a:rPr>
              <a:t> </a:t>
            </a:r>
            <a:r>
              <a:rPr lang="ru-RU" sz="2000" dirty="0" err="1">
                <a:hlinkClick r:id="rId11"/>
              </a:rPr>
              <a:t>виконавчої</a:t>
            </a:r>
            <a:r>
              <a:rPr lang="ru-RU" sz="2000" dirty="0">
                <a:hlinkClick r:id="rId11"/>
              </a:rPr>
              <a:t> </a:t>
            </a:r>
            <a:r>
              <a:rPr lang="ru-RU" sz="2000" dirty="0" err="1">
                <a:hlinkClick r:id="rId11"/>
              </a:rPr>
              <a:t>служби</a:t>
            </a:r>
            <a:endParaRPr lang="ru-RU" sz="2000" dirty="0"/>
          </a:p>
          <a:p>
            <a:pPr marL="285750" indent="-285750" fontAlgn="ctr">
              <a:buFont typeface="Wingdings" panose="05000000000000000000" pitchFamily="2" charset="2"/>
              <a:buChar char="v"/>
            </a:pPr>
            <a:r>
              <a:rPr lang="ru-RU" sz="2000" dirty="0" err="1">
                <a:hlinkClick r:id="rId12"/>
              </a:rPr>
              <a:t>Управління</a:t>
            </a:r>
            <a:r>
              <a:rPr lang="ru-RU" sz="2000" dirty="0">
                <a:hlinkClick r:id="rId12"/>
              </a:rPr>
              <a:t> </a:t>
            </a:r>
            <a:r>
              <a:rPr lang="ru-RU" sz="2000" dirty="0" err="1">
                <a:hlinkClick r:id="rId12"/>
              </a:rPr>
              <a:t>державних</a:t>
            </a:r>
            <a:r>
              <a:rPr lang="ru-RU" sz="2000" dirty="0">
                <a:hlinkClick r:id="rId12"/>
              </a:rPr>
              <a:t> </a:t>
            </a:r>
            <a:r>
              <a:rPr lang="ru-RU" sz="2000" dirty="0" err="1">
                <a:hlinkClick r:id="rId12"/>
              </a:rPr>
              <a:t>закупівель</a:t>
            </a:r>
            <a:r>
              <a:rPr lang="ru-RU" sz="2000" dirty="0">
                <a:hlinkClick r:id="rId12"/>
              </a:rPr>
              <a:t>, </a:t>
            </a:r>
            <a:r>
              <a:rPr lang="ru-RU" sz="2000" dirty="0" err="1">
                <a:hlinkClick r:id="rId12"/>
              </a:rPr>
              <a:t>договірної</a:t>
            </a:r>
            <a:r>
              <a:rPr lang="ru-RU" sz="2000" dirty="0">
                <a:hlinkClick r:id="rId12"/>
              </a:rPr>
              <a:t> </a:t>
            </a:r>
            <a:r>
              <a:rPr lang="ru-RU" sz="2000" dirty="0" err="1">
                <a:hlinkClick r:id="rId12"/>
              </a:rPr>
              <a:t>роботи</a:t>
            </a:r>
            <a:r>
              <a:rPr lang="ru-RU" sz="2000" dirty="0">
                <a:hlinkClick r:id="rId12"/>
              </a:rPr>
              <a:t> та </a:t>
            </a:r>
            <a:r>
              <a:rPr lang="ru-RU" sz="2000" dirty="0" err="1">
                <a:hlinkClick r:id="rId12"/>
              </a:rPr>
              <a:t>взаємовідносин</a:t>
            </a:r>
            <a:r>
              <a:rPr lang="ru-RU" sz="2000" dirty="0">
                <a:hlinkClick r:id="rId12"/>
              </a:rPr>
              <a:t> з </a:t>
            </a:r>
            <a:r>
              <a:rPr lang="ru-RU" sz="2000" dirty="0" err="1">
                <a:hlinkClick r:id="rId12"/>
              </a:rPr>
              <a:t>державними</a:t>
            </a:r>
            <a:r>
              <a:rPr lang="ru-RU" sz="2000" dirty="0">
                <a:hlinkClick r:id="rId12"/>
              </a:rPr>
              <a:t> </a:t>
            </a:r>
            <a:r>
              <a:rPr lang="ru-RU" sz="2000" dirty="0" err="1">
                <a:hlinkClick r:id="rId12"/>
              </a:rPr>
              <a:t>підприємствами</a:t>
            </a:r>
            <a:endParaRPr lang="ru-RU" sz="2000" dirty="0"/>
          </a:p>
          <a:p>
            <a:pPr marL="285750" indent="-285750" fontAlgn="ctr">
              <a:buFont typeface="Wingdings" panose="05000000000000000000" pitchFamily="2" charset="2"/>
              <a:buChar char="v"/>
            </a:pPr>
            <a:r>
              <a:rPr lang="ru-RU" sz="2000" dirty="0" err="1">
                <a:hlinkClick r:id="rId13"/>
              </a:rPr>
              <a:t>Управління</a:t>
            </a:r>
            <a:r>
              <a:rPr lang="ru-RU" sz="2000" dirty="0">
                <a:hlinkClick r:id="rId13"/>
              </a:rPr>
              <a:t> </a:t>
            </a:r>
            <a:r>
              <a:rPr lang="ru-RU" sz="2000" dirty="0" err="1">
                <a:hlinkClick r:id="rId13"/>
              </a:rPr>
              <a:t>внутрішнього</a:t>
            </a:r>
            <a:r>
              <a:rPr lang="ru-RU" sz="2000" dirty="0">
                <a:hlinkClick r:id="rId13"/>
              </a:rPr>
              <a:t> аудиту</a:t>
            </a:r>
            <a:endParaRPr lang="ru-RU" sz="2000" dirty="0"/>
          </a:p>
          <a:p>
            <a:pPr marL="285750" indent="-285750" fontAlgn="ctr">
              <a:buFont typeface="Wingdings" panose="05000000000000000000" pitchFamily="2" charset="2"/>
              <a:buChar char="v"/>
            </a:pPr>
            <a:r>
              <a:rPr lang="ru-RU" sz="2000" dirty="0" err="1">
                <a:hlinkClick r:id="rId14"/>
              </a:rPr>
              <a:t>Головний</a:t>
            </a:r>
            <a:r>
              <a:rPr lang="ru-RU" sz="2000" dirty="0">
                <a:hlinkClick r:id="rId14"/>
              </a:rPr>
              <a:t> </a:t>
            </a:r>
            <a:r>
              <a:rPr lang="ru-RU" sz="2000" dirty="0" err="1">
                <a:hlinkClick r:id="rId14"/>
              </a:rPr>
              <a:t>спеціаліст</a:t>
            </a:r>
            <a:r>
              <a:rPr lang="ru-RU" sz="2000" dirty="0">
                <a:hlinkClick r:id="rId14"/>
              </a:rPr>
              <a:t> з </a:t>
            </a:r>
            <a:r>
              <a:rPr lang="ru-RU" sz="2000" dirty="0" err="1">
                <a:hlinkClick r:id="rId14"/>
              </a:rPr>
              <a:t>питань</a:t>
            </a:r>
            <a:r>
              <a:rPr lang="ru-RU" sz="2000" dirty="0">
                <a:hlinkClick r:id="rId14"/>
              </a:rPr>
              <a:t> </a:t>
            </a:r>
            <a:r>
              <a:rPr lang="ru-RU" sz="2000" dirty="0" err="1">
                <a:hlinkClick r:id="rId14"/>
              </a:rPr>
              <a:t>мобілізаційної</a:t>
            </a:r>
            <a:r>
              <a:rPr lang="ru-RU" sz="2000" dirty="0">
                <a:hlinkClick r:id="rId14"/>
              </a:rPr>
              <a:t> </a:t>
            </a:r>
            <a:r>
              <a:rPr lang="ru-RU" sz="2000" dirty="0" err="1">
                <a:hlinkClick r:id="rId14"/>
              </a:rPr>
              <a:t>роботи</a:t>
            </a:r>
            <a:endParaRPr lang="ru-RU" sz="2000" dirty="0"/>
          </a:p>
          <a:p>
            <a:pPr marL="285750" indent="-285750" fontAlgn="ctr">
              <a:buFont typeface="Wingdings" panose="05000000000000000000" pitchFamily="2" charset="2"/>
              <a:buChar char="v"/>
            </a:pPr>
            <a:r>
              <a:rPr lang="ru-RU" sz="2000" dirty="0" err="1">
                <a:hlinkClick r:id="rId15"/>
              </a:rPr>
              <a:t>Управління</a:t>
            </a:r>
            <a:r>
              <a:rPr lang="ru-RU" sz="2000" dirty="0">
                <a:hlinkClick r:id="rId15"/>
              </a:rPr>
              <a:t> </a:t>
            </a:r>
            <a:r>
              <a:rPr lang="ru-RU" sz="2000" dirty="0" err="1">
                <a:hlinkClick r:id="rId15"/>
              </a:rPr>
              <a:t>пенітенціарних</a:t>
            </a:r>
            <a:r>
              <a:rPr lang="ru-RU" sz="2000" dirty="0">
                <a:hlinkClick r:id="rId15"/>
              </a:rPr>
              <a:t> </a:t>
            </a:r>
            <a:r>
              <a:rPr lang="ru-RU" sz="2000" dirty="0" err="1">
                <a:hlinkClick r:id="rId15"/>
              </a:rPr>
              <a:t>інспекцій</a:t>
            </a:r>
            <a:endParaRPr lang="ru-RU" sz="2000" dirty="0"/>
          </a:p>
          <a:p>
            <a:pPr marL="285750" indent="-285750" fontAlgn="ctr">
              <a:buFont typeface="Wingdings" panose="05000000000000000000" pitchFamily="2" charset="2"/>
              <a:buChar char="v"/>
            </a:pPr>
            <a:r>
              <a:rPr lang="ru-RU" sz="2000" dirty="0">
                <a:hlinkClick r:id="rId16"/>
              </a:rPr>
              <a:t>Директорат </a:t>
            </a:r>
            <a:r>
              <a:rPr lang="ru-RU" sz="2000" dirty="0" err="1">
                <a:hlinkClick r:id="rId16"/>
              </a:rPr>
              <a:t>стратегічного</a:t>
            </a:r>
            <a:r>
              <a:rPr lang="ru-RU" sz="2000" dirty="0">
                <a:hlinkClick r:id="rId16"/>
              </a:rPr>
              <a:t> </a:t>
            </a:r>
            <a:r>
              <a:rPr lang="ru-RU" sz="2000" dirty="0" err="1">
                <a:hlinkClick r:id="rId16"/>
              </a:rPr>
              <a:t>планування</a:t>
            </a:r>
            <a:r>
              <a:rPr lang="ru-RU" sz="2000" dirty="0">
                <a:hlinkClick r:id="rId16"/>
              </a:rPr>
              <a:t> та </a:t>
            </a:r>
            <a:r>
              <a:rPr lang="ru-RU" sz="2000" dirty="0" err="1">
                <a:hlinkClick r:id="rId16"/>
              </a:rPr>
              <a:t>європейської</a:t>
            </a:r>
            <a:r>
              <a:rPr lang="ru-RU" sz="2000" dirty="0">
                <a:hlinkClick r:id="rId16"/>
              </a:rPr>
              <a:t> </a:t>
            </a:r>
            <a:r>
              <a:rPr lang="ru-RU" sz="2000" dirty="0" err="1">
                <a:hlinkClick r:id="rId16"/>
              </a:rPr>
              <a:t>інтеграції</a:t>
            </a:r>
            <a:endParaRPr lang="ru-RU" sz="2000" dirty="0"/>
          </a:p>
        </p:txBody>
      </p:sp>
    </p:spTree>
    <p:extLst>
      <p:ext uri="{BB962C8B-B14F-4D97-AF65-F5344CB8AC3E}">
        <p14:creationId xmlns:p14="http://schemas.microsoft.com/office/powerpoint/2010/main" val="20375276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31640" y="0"/>
            <a:ext cx="7488832" cy="400110"/>
          </a:xfrm>
          <a:prstGeom prst="rect">
            <a:avLst/>
          </a:prstGeom>
        </p:spPr>
        <p:txBody>
          <a:bodyPr wrap="square">
            <a:spAutoFit/>
          </a:bodyPr>
          <a:lstStyle/>
          <a:p>
            <a:r>
              <a:rPr lang="uk-UA" sz="2000" b="1" dirty="0" smtClean="0">
                <a:solidFill>
                  <a:srgbClr val="7030A0"/>
                </a:solidFill>
                <a:latin typeface="Times New Roman" panose="02020603050405020304" pitchFamily="18" charset="0"/>
                <a:ea typeface="Times New Roman" panose="02020603050405020304" pitchFamily="18" charset="0"/>
              </a:rPr>
              <a:t>Міжрегіональні </a:t>
            </a:r>
            <a:r>
              <a:rPr lang="uk-UA" sz="2000" b="1" dirty="0">
                <a:solidFill>
                  <a:srgbClr val="7030A0"/>
                </a:solidFill>
                <a:latin typeface="Times New Roman" panose="02020603050405020304" pitchFamily="18" charset="0"/>
                <a:ea typeface="Times New Roman" panose="02020603050405020304" pitchFamily="18" charset="0"/>
              </a:rPr>
              <a:t>територіальні органи Міністерства </a:t>
            </a:r>
            <a:r>
              <a:rPr lang="uk-UA" sz="2000" b="1" dirty="0" smtClean="0">
                <a:solidFill>
                  <a:srgbClr val="7030A0"/>
                </a:solidFill>
                <a:latin typeface="Times New Roman" panose="02020603050405020304" pitchFamily="18" charset="0"/>
                <a:ea typeface="Times New Roman" panose="02020603050405020304" pitchFamily="18" charset="0"/>
              </a:rPr>
              <a:t>юсти</a:t>
            </a:r>
            <a:r>
              <a:rPr lang="uk-UA" b="1" dirty="0" smtClean="0">
                <a:solidFill>
                  <a:srgbClr val="7030A0"/>
                </a:solidFill>
                <a:latin typeface="Times New Roman" panose="02020603050405020304" pitchFamily="18" charset="0"/>
                <a:ea typeface="Times New Roman" panose="02020603050405020304" pitchFamily="18" charset="0"/>
              </a:rPr>
              <a:t>ції </a:t>
            </a:r>
            <a:endParaRPr lang="ru-RU" b="1" dirty="0">
              <a:solidFill>
                <a:srgbClr val="7030A0"/>
              </a:solidFill>
            </a:endParaRPr>
          </a:p>
        </p:txBody>
      </p:sp>
      <p:sp>
        <p:nvSpPr>
          <p:cNvPr id="5" name="Прямоугольник 4"/>
          <p:cNvSpPr/>
          <p:nvPr/>
        </p:nvSpPr>
        <p:spPr>
          <a:xfrm>
            <a:off x="35496" y="400110"/>
            <a:ext cx="8784976" cy="6073970"/>
          </a:xfrm>
          <a:prstGeom prst="rect">
            <a:avLst/>
          </a:prstGeom>
        </p:spPr>
        <p:txBody>
          <a:bodyPr wrap="square">
            <a:spAutoFit/>
          </a:bodyPr>
          <a:lstStyle/>
          <a:p>
            <a:pPr marL="342900" lvl="0" indent="-342900" algn="just">
              <a:lnSpc>
                <a:spcPct val="115000"/>
              </a:lnSpc>
              <a:spcAft>
                <a:spcPts val="0"/>
              </a:spcAft>
              <a:buFont typeface="Wingdings" panose="05000000000000000000" pitchFamily="2" charset="2"/>
              <a:buChar char=""/>
              <a:tabLst>
                <a:tab pos="630555" algn="l"/>
              </a:tabLst>
            </a:pPr>
            <a:r>
              <a:rPr lang="uk-UA" sz="2000" b="1" i="1" dirty="0">
                <a:solidFill>
                  <a:srgbClr val="002060"/>
                </a:solidFill>
                <a:latin typeface="Times New Roman" panose="02020603050405020304" pitchFamily="18" charset="0"/>
                <a:ea typeface="Times New Roman" panose="02020603050405020304" pitchFamily="18" charset="0"/>
              </a:rPr>
              <a:t>Південно-Західне міжрегіональне управління Міністерства юстиції (м. Івано-Франківськ)</a:t>
            </a:r>
            <a:r>
              <a:rPr lang="uk-UA" sz="2000" b="1" dirty="0">
                <a:solidFill>
                  <a:srgbClr val="002060"/>
                </a:solidFill>
                <a:latin typeface="Times New Roman" panose="02020603050405020304" pitchFamily="18" charset="0"/>
                <a:ea typeface="Times New Roman" panose="02020603050405020304" pitchFamily="18" charset="0"/>
              </a:rPr>
              <a:t> </a:t>
            </a:r>
            <a:r>
              <a:rPr lang="uk-UA" dirty="0">
                <a:solidFill>
                  <a:srgbClr val="000000"/>
                </a:solidFill>
                <a:latin typeface="Times New Roman" panose="02020603050405020304" pitchFamily="18" charset="0"/>
                <a:ea typeface="Times New Roman" panose="02020603050405020304" pitchFamily="18" charset="0"/>
              </a:rPr>
              <a:t>– </a:t>
            </a:r>
            <a:r>
              <a:rPr lang="uk-UA" dirty="0">
                <a:solidFill>
                  <a:srgbClr val="0070C0"/>
                </a:solidFill>
                <a:latin typeface="Times New Roman" panose="02020603050405020304" pitchFamily="18" charset="0"/>
                <a:ea typeface="Times New Roman" panose="02020603050405020304" pitchFamily="18" charset="0"/>
              </a:rPr>
              <a:t>Головного територіального управління юстиції у Закарпатській області, Головного територіального управління юстиції в Івано-Франківській області, Головного територіального управління юстиції у Тернопільській області, Головного територіального управління юстиції у Чернівецькій області;</a:t>
            </a:r>
            <a:endParaRPr lang="ru-RU" sz="1100" dirty="0">
              <a:solidFill>
                <a:srgbClr val="0070C0"/>
              </a:solidFill>
              <a:latin typeface="Times New Roman" panose="02020603050405020304" pitchFamily="18" charset="0"/>
              <a:ea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tabLst>
                <a:tab pos="630555" algn="l"/>
              </a:tabLst>
            </a:pPr>
            <a:r>
              <a:rPr lang="uk-UA" sz="2000" b="1" i="1" dirty="0">
                <a:solidFill>
                  <a:srgbClr val="002060"/>
                </a:solidFill>
                <a:latin typeface="Times New Roman" panose="02020603050405020304" pitchFamily="18" charset="0"/>
                <a:ea typeface="Times New Roman" panose="02020603050405020304" pitchFamily="18" charset="0"/>
              </a:rPr>
              <a:t>Центрально-Західне міжрегіональне управління Міністерства юстиції (м. Хмельницький)</a:t>
            </a:r>
            <a:r>
              <a:rPr lang="uk-UA" sz="2000" b="1" dirty="0">
                <a:solidFill>
                  <a:srgbClr val="002060"/>
                </a:solidFill>
                <a:latin typeface="Times New Roman" panose="02020603050405020304" pitchFamily="18" charset="0"/>
                <a:ea typeface="Times New Roman" panose="02020603050405020304" pitchFamily="18" charset="0"/>
              </a:rPr>
              <a:t> </a:t>
            </a:r>
            <a:r>
              <a:rPr lang="uk-UA" dirty="0">
                <a:solidFill>
                  <a:srgbClr val="000000"/>
                </a:solidFill>
                <a:latin typeface="Times New Roman" panose="02020603050405020304" pitchFamily="18" charset="0"/>
                <a:ea typeface="Times New Roman" panose="02020603050405020304" pitchFamily="18" charset="0"/>
              </a:rPr>
              <a:t>– </a:t>
            </a:r>
            <a:r>
              <a:rPr lang="uk-UA" dirty="0">
                <a:solidFill>
                  <a:srgbClr val="0070C0"/>
                </a:solidFill>
                <a:latin typeface="Times New Roman" panose="02020603050405020304" pitchFamily="18" charset="0"/>
                <a:ea typeface="Times New Roman" panose="02020603050405020304" pitchFamily="18" charset="0"/>
              </a:rPr>
              <a:t>Головного територіального управління юстиції у Вінницькій області, Головного територіального управління юстиції у Житомирській області, Головного територіального управління юстиції у Хмельницькій області;</a:t>
            </a:r>
            <a:endParaRPr lang="ru-RU" sz="1100" dirty="0">
              <a:solidFill>
                <a:srgbClr val="0070C0"/>
              </a:solidFill>
              <a:latin typeface="Times New Roman" panose="02020603050405020304" pitchFamily="18" charset="0"/>
              <a:ea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tabLst>
                <a:tab pos="630555" algn="l"/>
              </a:tabLst>
            </a:pPr>
            <a:r>
              <a:rPr lang="ru-RU" sz="2000" b="1" i="1" dirty="0">
                <a:solidFill>
                  <a:srgbClr val="002060"/>
                </a:solidFill>
                <a:latin typeface="Times New Roman" panose="02020603050405020304" pitchFamily="18" charset="0"/>
                <a:ea typeface="Times New Roman" panose="02020603050405020304" pitchFamily="18" charset="0"/>
              </a:rPr>
              <a:t>Центральне міжрегіональне управління Міністерства юстиції (м. Київ)</a:t>
            </a:r>
            <a:r>
              <a:rPr lang="ru-RU" sz="2000" b="1" dirty="0">
                <a:solidFill>
                  <a:srgbClr val="00206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 </a:t>
            </a:r>
            <a:r>
              <a:rPr lang="ru-RU" dirty="0">
                <a:solidFill>
                  <a:srgbClr val="0070C0"/>
                </a:solidFill>
                <a:latin typeface="Times New Roman" panose="02020603050405020304" pitchFamily="18" charset="0"/>
                <a:ea typeface="Times New Roman" panose="02020603050405020304" pitchFamily="18" charset="0"/>
              </a:rPr>
              <a:t>Головного територіального управління юстиції у Київській області, Головного територіального управління юстиції у м. Києві, Головного територіального управління юстиції у Черкаській області;</a:t>
            </a:r>
            <a:endParaRPr lang="ru-RU" sz="1100" dirty="0">
              <a:solidFill>
                <a:srgbClr val="0070C0"/>
              </a:solidFill>
              <a:latin typeface="Times New Roman" panose="02020603050405020304" pitchFamily="18" charset="0"/>
              <a:ea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tabLst>
                <a:tab pos="630555" algn="l"/>
              </a:tabLst>
            </a:pPr>
            <a:r>
              <a:rPr lang="ru-RU" sz="2000" b="1" i="1" dirty="0">
                <a:solidFill>
                  <a:srgbClr val="002060"/>
                </a:solidFill>
                <a:latin typeface="Times New Roman" panose="02020603050405020304" pitchFamily="18" charset="0"/>
                <a:ea typeface="Times New Roman" panose="02020603050405020304" pitchFamily="18" charset="0"/>
              </a:rPr>
              <a:t>Північно-Східне міжрегіональне управління Міністерства юстиції (м. Суми) –</a:t>
            </a:r>
            <a:r>
              <a:rPr lang="ru-RU" sz="2000" b="1" dirty="0">
                <a:solidFill>
                  <a:srgbClr val="002060"/>
                </a:solidFill>
                <a:latin typeface="Times New Roman" panose="02020603050405020304" pitchFamily="18" charset="0"/>
                <a:ea typeface="Times New Roman" panose="02020603050405020304" pitchFamily="18" charset="0"/>
              </a:rPr>
              <a:t> </a:t>
            </a:r>
            <a:r>
              <a:rPr lang="ru-RU" dirty="0">
                <a:solidFill>
                  <a:srgbClr val="0070C0"/>
                </a:solidFill>
                <a:latin typeface="Times New Roman" panose="02020603050405020304" pitchFamily="18" charset="0"/>
                <a:ea typeface="Times New Roman" panose="02020603050405020304" pitchFamily="18" charset="0"/>
              </a:rPr>
              <a:t>Головного територіального управління юстиції у Полтавській області, Головного територіального управління юстиції у Сумській області, Головного територіального управління юстиції у Чернігівській області;</a:t>
            </a:r>
            <a:endParaRPr lang="ru-RU" sz="110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526370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784976" cy="6457152"/>
          </a:xfrm>
          <a:prstGeom prst="rect">
            <a:avLst/>
          </a:prstGeom>
        </p:spPr>
        <p:txBody>
          <a:bodyPr wrap="square">
            <a:spAutoFit/>
          </a:bodyPr>
          <a:lstStyle/>
          <a:p>
            <a:pPr lvl="0" algn="just">
              <a:lnSpc>
                <a:spcPct val="115000"/>
              </a:lnSpc>
              <a:spcAft>
                <a:spcPts val="0"/>
              </a:spcAft>
              <a:buFont typeface="Wingdings" panose="05000000000000000000" pitchFamily="2" charset="2"/>
              <a:buChar char=""/>
              <a:tabLst>
                <a:tab pos="630555" algn="l"/>
              </a:tabLst>
            </a:pPr>
            <a:r>
              <a:rPr lang="ru-RU" sz="2200" b="1" i="1" dirty="0" err="1">
                <a:solidFill>
                  <a:srgbClr val="002060"/>
                </a:solidFill>
                <a:latin typeface="Times New Roman" panose="02020603050405020304" pitchFamily="18" charset="0"/>
                <a:ea typeface="Times New Roman" panose="02020603050405020304" pitchFamily="18" charset="0"/>
              </a:rPr>
              <a:t>Південно-Східне</a:t>
            </a:r>
            <a:r>
              <a:rPr lang="ru-RU" sz="2200" b="1" i="1" dirty="0">
                <a:solidFill>
                  <a:srgbClr val="002060"/>
                </a:solidFill>
                <a:latin typeface="Times New Roman" panose="02020603050405020304" pitchFamily="18" charset="0"/>
                <a:ea typeface="Times New Roman" panose="02020603050405020304" pitchFamily="18" charset="0"/>
              </a:rPr>
              <a:t> міжрегіональне управління Міністерства юстиції (м. </a:t>
            </a:r>
            <a:r>
              <a:rPr lang="ru-RU" sz="2200" b="1" i="1" dirty="0" err="1">
                <a:solidFill>
                  <a:srgbClr val="002060"/>
                </a:solidFill>
                <a:latin typeface="Times New Roman" panose="02020603050405020304" pitchFamily="18" charset="0"/>
                <a:ea typeface="Times New Roman" panose="02020603050405020304" pitchFamily="18" charset="0"/>
              </a:rPr>
              <a:t>Дніпро</a:t>
            </a:r>
            <a:r>
              <a:rPr lang="ru-RU" sz="2200" b="1" i="1" dirty="0">
                <a:solidFill>
                  <a:srgbClr val="002060"/>
                </a:solidFill>
                <a:latin typeface="Times New Roman" panose="02020603050405020304" pitchFamily="18" charset="0"/>
                <a:ea typeface="Times New Roman" panose="02020603050405020304" pitchFamily="18" charset="0"/>
              </a:rPr>
              <a:t>) </a:t>
            </a:r>
            <a:r>
              <a:rPr lang="ru-RU" sz="2200" dirty="0">
                <a:solidFill>
                  <a:srgbClr val="0070C0"/>
                </a:solidFill>
                <a:latin typeface="Times New Roman" panose="02020603050405020304" pitchFamily="18" charset="0"/>
                <a:ea typeface="Times New Roman" panose="02020603050405020304" pitchFamily="18" charset="0"/>
              </a:rPr>
              <a:t>- Головного територіального управління юстиції у </a:t>
            </a:r>
            <a:r>
              <a:rPr lang="ru-RU" sz="2200" dirty="0" err="1">
                <a:solidFill>
                  <a:srgbClr val="0070C0"/>
                </a:solidFill>
                <a:latin typeface="Times New Roman" panose="02020603050405020304" pitchFamily="18" charset="0"/>
                <a:ea typeface="Times New Roman" panose="02020603050405020304" pitchFamily="18" charset="0"/>
              </a:rPr>
              <a:t>Дніпропетровській</a:t>
            </a:r>
            <a:r>
              <a:rPr lang="ru-RU" sz="2200" dirty="0">
                <a:solidFill>
                  <a:srgbClr val="0070C0"/>
                </a:solidFill>
                <a:latin typeface="Times New Roman" panose="02020603050405020304" pitchFamily="18" charset="0"/>
                <a:ea typeface="Times New Roman" panose="02020603050405020304" pitchFamily="18" charset="0"/>
              </a:rPr>
              <a:t> області, Головного територіального управління юстиції у </a:t>
            </a:r>
            <a:r>
              <a:rPr lang="ru-RU" sz="2200" dirty="0" err="1">
                <a:solidFill>
                  <a:srgbClr val="0070C0"/>
                </a:solidFill>
                <a:latin typeface="Times New Roman" panose="02020603050405020304" pitchFamily="18" charset="0"/>
                <a:ea typeface="Times New Roman" panose="02020603050405020304" pitchFamily="18" charset="0"/>
              </a:rPr>
              <a:t>Запорізькій</a:t>
            </a:r>
            <a:r>
              <a:rPr lang="ru-RU" sz="2200" dirty="0">
                <a:solidFill>
                  <a:srgbClr val="0070C0"/>
                </a:solidFill>
                <a:latin typeface="Times New Roman" panose="02020603050405020304" pitchFamily="18" charset="0"/>
                <a:ea typeface="Times New Roman" panose="02020603050405020304" pitchFamily="18" charset="0"/>
              </a:rPr>
              <a:t> області, Головного територіального управління юстиції у </a:t>
            </a:r>
            <a:r>
              <a:rPr lang="ru-RU" sz="2200" dirty="0" err="1">
                <a:solidFill>
                  <a:srgbClr val="0070C0"/>
                </a:solidFill>
                <a:latin typeface="Times New Roman" panose="02020603050405020304" pitchFamily="18" charset="0"/>
                <a:ea typeface="Times New Roman" panose="02020603050405020304" pitchFamily="18" charset="0"/>
              </a:rPr>
              <a:t>Кіровоградській</a:t>
            </a:r>
            <a:r>
              <a:rPr lang="ru-RU" sz="2200" dirty="0">
                <a:solidFill>
                  <a:srgbClr val="0070C0"/>
                </a:solidFill>
                <a:latin typeface="Times New Roman" panose="02020603050405020304" pitchFamily="18" charset="0"/>
                <a:ea typeface="Times New Roman" panose="02020603050405020304" pitchFamily="18" charset="0"/>
              </a:rPr>
              <a:t> області;</a:t>
            </a:r>
          </a:p>
          <a:p>
            <a:pPr marL="342900" lvl="0" indent="-342900" algn="just">
              <a:lnSpc>
                <a:spcPct val="115000"/>
              </a:lnSpc>
              <a:spcAft>
                <a:spcPts val="0"/>
              </a:spcAft>
              <a:buFont typeface="Wingdings" panose="05000000000000000000" pitchFamily="2" charset="2"/>
              <a:buChar char=""/>
              <a:tabLst>
                <a:tab pos="630555" algn="l"/>
              </a:tabLst>
            </a:pPr>
            <a:r>
              <a:rPr lang="ru-RU" sz="2200" b="1" i="1" dirty="0" err="1">
                <a:solidFill>
                  <a:srgbClr val="002060"/>
                </a:solidFill>
                <a:latin typeface="Times New Roman" panose="02020603050405020304" pitchFamily="18" charset="0"/>
                <a:ea typeface="Times New Roman" panose="02020603050405020304" pitchFamily="18" charset="0"/>
              </a:rPr>
              <a:t>Південне</a:t>
            </a:r>
            <a:r>
              <a:rPr lang="ru-RU" sz="2200" b="1" i="1" dirty="0">
                <a:solidFill>
                  <a:srgbClr val="002060"/>
                </a:solidFill>
                <a:latin typeface="Times New Roman" panose="02020603050405020304" pitchFamily="18" charset="0"/>
                <a:ea typeface="Times New Roman" panose="02020603050405020304" pitchFamily="18" charset="0"/>
              </a:rPr>
              <a:t> міжрегіональне управління </a:t>
            </a:r>
            <a:r>
              <a:rPr lang="ru-RU" sz="2200" b="1" i="1" dirty="0" err="1">
                <a:solidFill>
                  <a:srgbClr val="002060"/>
                </a:solidFill>
                <a:latin typeface="Times New Roman" panose="02020603050405020304" pitchFamily="18" charset="0"/>
                <a:ea typeface="Times New Roman" panose="02020603050405020304" pitchFamily="18" charset="0"/>
              </a:rPr>
              <a:t>Міністерства</a:t>
            </a:r>
            <a:r>
              <a:rPr lang="ru-RU" sz="2200" b="1" i="1" dirty="0">
                <a:solidFill>
                  <a:srgbClr val="002060"/>
                </a:solidFill>
                <a:latin typeface="Times New Roman" panose="02020603050405020304" pitchFamily="18" charset="0"/>
                <a:ea typeface="Times New Roman" panose="02020603050405020304" pitchFamily="18" charset="0"/>
              </a:rPr>
              <a:t> </a:t>
            </a:r>
            <a:r>
              <a:rPr lang="ru-RU" sz="2200" b="1" i="1" dirty="0" err="1" smtClean="0">
                <a:solidFill>
                  <a:srgbClr val="002060"/>
                </a:solidFill>
                <a:latin typeface="Times New Roman" panose="02020603050405020304" pitchFamily="18" charset="0"/>
                <a:ea typeface="Times New Roman" panose="02020603050405020304" pitchFamily="18" charset="0"/>
              </a:rPr>
              <a:t>юстиції</a:t>
            </a:r>
            <a:endParaRPr lang="ru-RU" sz="2200" b="1" i="1" dirty="0" smtClean="0">
              <a:solidFill>
                <a:srgbClr val="002060"/>
              </a:solidFill>
              <a:latin typeface="Times New Roman" panose="02020603050405020304" pitchFamily="18" charset="0"/>
              <a:ea typeface="Times New Roman" panose="02020603050405020304" pitchFamily="18" charset="0"/>
            </a:endParaRPr>
          </a:p>
          <a:p>
            <a:pPr lvl="0" algn="just">
              <a:lnSpc>
                <a:spcPct val="115000"/>
              </a:lnSpc>
              <a:spcAft>
                <a:spcPts val="0"/>
              </a:spcAft>
              <a:tabLst>
                <a:tab pos="630555" algn="l"/>
              </a:tabLst>
            </a:pPr>
            <a:r>
              <a:rPr lang="ru-RU" sz="2200" b="1" i="1" dirty="0" smtClean="0">
                <a:solidFill>
                  <a:srgbClr val="002060"/>
                </a:solidFill>
                <a:latin typeface="Times New Roman" panose="02020603050405020304" pitchFamily="18" charset="0"/>
                <a:ea typeface="Times New Roman" panose="02020603050405020304" pitchFamily="18" charset="0"/>
              </a:rPr>
              <a:t> </a:t>
            </a:r>
            <a:r>
              <a:rPr lang="ru-RU" sz="2200" b="1" i="1" dirty="0">
                <a:solidFill>
                  <a:srgbClr val="002060"/>
                </a:solidFill>
                <a:latin typeface="Times New Roman" panose="02020603050405020304" pitchFamily="18" charset="0"/>
                <a:ea typeface="Times New Roman" panose="02020603050405020304" pitchFamily="18" charset="0"/>
              </a:rPr>
              <a:t>(м. Одеса) –</a:t>
            </a:r>
            <a:r>
              <a:rPr lang="ru-RU" sz="2200" b="1" dirty="0">
                <a:solidFill>
                  <a:srgbClr val="002060"/>
                </a:solidFill>
                <a:latin typeface="Times New Roman" panose="02020603050405020304" pitchFamily="18" charset="0"/>
                <a:ea typeface="Times New Roman" panose="02020603050405020304" pitchFamily="18" charset="0"/>
              </a:rPr>
              <a:t> </a:t>
            </a:r>
            <a:r>
              <a:rPr lang="ru-RU" sz="2200" dirty="0">
                <a:solidFill>
                  <a:srgbClr val="0070C0"/>
                </a:solidFill>
                <a:latin typeface="Times New Roman" panose="02020603050405020304" pitchFamily="18" charset="0"/>
                <a:ea typeface="Times New Roman" panose="02020603050405020304" pitchFamily="18" charset="0"/>
              </a:rPr>
              <a:t>Головного управління юстиції Міністерства юстиції України в </a:t>
            </a:r>
            <a:r>
              <a:rPr lang="ru-RU" sz="2200" dirty="0" err="1">
                <a:solidFill>
                  <a:srgbClr val="0070C0"/>
                </a:solidFill>
                <a:latin typeface="Times New Roman" panose="02020603050405020304" pitchFamily="18" charset="0"/>
                <a:ea typeface="Times New Roman" panose="02020603050405020304" pitchFamily="18" charset="0"/>
              </a:rPr>
              <a:t>Автономній</a:t>
            </a:r>
            <a:r>
              <a:rPr lang="ru-RU" sz="2200" dirty="0">
                <a:solidFill>
                  <a:srgbClr val="0070C0"/>
                </a:solidFill>
                <a:latin typeface="Times New Roman" panose="02020603050405020304" pitchFamily="18" charset="0"/>
                <a:ea typeface="Times New Roman" panose="02020603050405020304" pitchFamily="18" charset="0"/>
              </a:rPr>
              <a:t> </a:t>
            </a:r>
            <a:r>
              <a:rPr lang="ru-RU" sz="2200" dirty="0" err="1">
                <a:solidFill>
                  <a:srgbClr val="0070C0"/>
                </a:solidFill>
                <a:latin typeface="Times New Roman" panose="02020603050405020304" pitchFamily="18" charset="0"/>
                <a:ea typeface="Times New Roman" panose="02020603050405020304" pitchFamily="18" charset="0"/>
              </a:rPr>
              <a:t>Республіці</a:t>
            </a:r>
            <a:r>
              <a:rPr lang="ru-RU" sz="2200" dirty="0">
                <a:solidFill>
                  <a:srgbClr val="0070C0"/>
                </a:solidFill>
                <a:latin typeface="Times New Roman" panose="02020603050405020304" pitchFamily="18" charset="0"/>
                <a:ea typeface="Times New Roman" panose="02020603050405020304" pitchFamily="18" charset="0"/>
              </a:rPr>
              <a:t> </a:t>
            </a:r>
            <a:r>
              <a:rPr lang="ru-RU" sz="2200" dirty="0" err="1">
                <a:solidFill>
                  <a:srgbClr val="0070C0"/>
                </a:solidFill>
                <a:latin typeface="Times New Roman" panose="02020603050405020304" pitchFamily="18" charset="0"/>
                <a:ea typeface="Times New Roman" panose="02020603050405020304" pitchFamily="18" charset="0"/>
              </a:rPr>
              <a:t>Крим</a:t>
            </a:r>
            <a:r>
              <a:rPr lang="ru-RU" sz="2200" dirty="0">
                <a:solidFill>
                  <a:srgbClr val="0070C0"/>
                </a:solidFill>
                <a:latin typeface="Times New Roman" panose="02020603050405020304" pitchFamily="18" charset="0"/>
                <a:ea typeface="Times New Roman" panose="02020603050405020304" pitchFamily="18" charset="0"/>
              </a:rPr>
              <a:t>, Головного територіального управління юстиції у </a:t>
            </a:r>
            <a:r>
              <a:rPr lang="ru-RU" sz="2200" dirty="0" err="1">
                <a:solidFill>
                  <a:srgbClr val="0070C0"/>
                </a:solidFill>
                <a:latin typeface="Times New Roman" panose="02020603050405020304" pitchFamily="18" charset="0"/>
                <a:ea typeface="Times New Roman" panose="02020603050405020304" pitchFamily="18" charset="0"/>
              </a:rPr>
              <a:t>Миколаївській</a:t>
            </a:r>
            <a:r>
              <a:rPr lang="ru-RU" sz="2200" dirty="0">
                <a:solidFill>
                  <a:srgbClr val="0070C0"/>
                </a:solidFill>
                <a:latin typeface="Times New Roman" panose="02020603050405020304" pitchFamily="18" charset="0"/>
                <a:ea typeface="Times New Roman" panose="02020603050405020304" pitchFamily="18" charset="0"/>
              </a:rPr>
              <a:t> області, Головного територіального управління юстиції в </a:t>
            </a:r>
            <a:r>
              <a:rPr lang="ru-RU" sz="2200" dirty="0" err="1">
                <a:solidFill>
                  <a:srgbClr val="0070C0"/>
                </a:solidFill>
                <a:latin typeface="Times New Roman" panose="02020603050405020304" pitchFamily="18" charset="0"/>
                <a:ea typeface="Times New Roman" panose="02020603050405020304" pitchFamily="18" charset="0"/>
              </a:rPr>
              <a:t>Одеській</a:t>
            </a:r>
            <a:r>
              <a:rPr lang="ru-RU" sz="2200" dirty="0">
                <a:solidFill>
                  <a:srgbClr val="0070C0"/>
                </a:solidFill>
                <a:latin typeface="Times New Roman" panose="02020603050405020304" pitchFamily="18" charset="0"/>
                <a:ea typeface="Times New Roman" panose="02020603050405020304" pitchFamily="18" charset="0"/>
              </a:rPr>
              <a:t> області, Головного управління юстиції у м. </a:t>
            </a:r>
            <a:r>
              <a:rPr lang="ru-RU" sz="2200" dirty="0" err="1">
                <a:solidFill>
                  <a:srgbClr val="0070C0"/>
                </a:solidFill>
                <a:latin typeface="Times New Roman" panose="02020603050405020304" pitchFamily="18" charset="0"/>
                <a:ea typeface="Times New Roman" panose="02020603050405020304" pitchFamily="18" charset="0"/>
              </a:rPr>
              <a:t>Севастополі</a:t>
            </a:r>
            <a:r>
              <a:rPr lang="ru-RU" sz="2200" dirty="0">
                <a:solidFill>
                  <a:srgbClr val="0070C0"/>
                </a:solidFill>
                <a:latin typeface="Times New Roman" panose="02020603050405020304" pitchFamily="18" charset="0"/>
                <a:ea typeface="Times New Roman" panose="02020603050405020304" pitchFamily="18" charset="0"/>
              </a:rPr>
              <a:t>, Головного територіального управління юстиції у </a:t>
            </a:r>
            <a:r>
              <a:rPr lang="ru-RU" sz="2200" dirty="0" err="1">
                <a:solidFill>
                  <a:srgbClr val="0070C0"/>
                </a:solidFill>
                <a:latin typeface="Times New Roman" panose="02020603050405020304" pitchFamily="18" charset="0"/>
                <a:ea typeface="Times New Roman" panose="02020603050405020304" pitchFamily="18" charset="0"/>
              </a:rPr>
              <a:t>Херсонській</a:t>
            </a:r>
            <a:r>
              <a:rPr lang="ru-RU" sz="2200" dirty="0">
                <a:solidFill>
                  <a:srgbClr val="0070C0"/>
                </a:solidFill>
                <a:latin typeface="Times New Roman" panose="02020603050405020304" pitchFamily="18" charset="0"/>
                <a:ea typeface="Times New Roman" panose="02020603050405020304" pitchFamily="18" charset="0"/>
              </a:rPr>
              <a:t> області;</a:t>
            </a:r>
          </a:p>
          <a:p>
            <a:pPr algn="just">
              <a:buFont typeface="Wingdings" panose="05000000000000000000" pitchFamily="2" charset="2"/>
              <a:buChar char="Ø"/>
            </a:pPr>
            <a:r>
              <a:rPr lang="ru-RU" sz="2200" b="1" i="1" dirty="0" err="1">
                <a:solidFill>
                  <a:srgbClr val="002060"/>
                </a:solidFill>
                <a:latin typeface="Times New Roman" panose="02020603050405020304" pitchFamily="18" charset="0"/>
                <a:ea typeface="Times New Roman" panose="02020603050405020304" pitchFamily="18" charset="0"/>
              </a:rPr>
              <a:t>Східне</a:t>
            </a:r>
            <a:r>
              <a:rPr lang="ru-RU" sz="2200" b="1" i="1" dirty="0">
                <a:solidFill>
                  <a:srgbClr val="002060"/>
                </a:solidFill>
                <a:latin typeface="Times New Roman" panose="02020603050405020304" pitchFamily="18" charset="0"/>
                <a:ea typeface="Times New Roman" panose="02020603050405020304" pitchFamily="18" charset="0"/>
              </a:rPr>
              <a:t> міжрегіональне управління Міністерства </a:t>
            </a:r>
            <a:r>
              <a:rPr lang="ru-RU" sz="2200" b="1" i="1" dirty="0" err="1">
                <a:solidFill>
                  <a:srgbClr val="002060"/>
                </a:solidFill>
                <a:latin typeface="Times New Roman" panose="02020603050405020304" pitchFamily="18" charset="0"/>
                <a:ea typeface="Times New Roman" panose="02020603050405020304" pitchFamily="18" charset="0"/>
              </a:rPr>
              <a:t>юстиції</a:t>
            </a:r>
            <a:r>
              <a:rPr lang="ru-RU" sz="2200" b="1" i="1" dirty="0">
                <a:solidFill>
                  <a:srgbClr val="002060"/>
                </a:solidFill>
                <a:latin typeface="Times New Roman" panose="02020603050405020304" pitchFamily="18" charset="0"/>
                <a:ea typeface="Times New Roman" panose="02020603050405020304" pitchFamily="18" charset="0"/>
              </a:rPr>
              <a:t> </a:t>
            </a:r>
            <a:endParaRPr lang="ru-RU" sz="2200" b="1" i="1" dirty="0" smtClean="0">
              <a:solidFill>
                <a:srgbClr val="002060"/>
              </a:solidFill>
              <a:latin typeface="Times New Roman" panose="02020603050405020304" pitchFamily="18" charset="0"/>
              <a:ea typeface="Times New Roman" panose="02020603050405020304" pitchFamily="18" charset="0"/>
            </a:endParaRPr>
          </a:p>
          <a:p>
            <a:pPr algn="just"/>
            <a:r>
              <a:rPr lang="ru-RU" sz="2200" b="1" i="1" dirty="0" smtClean="0">
                <a:solidFill>
                  <a:srgbClr val="002060"/>
                </a:solidFill>
                <a:latin typeface="Times New Roman" panose="02020603050405020304" pitchFamily="18" charset="0"/>
                <a:ea typeface="Times New Roman" panose="02020603050405020304" pitchFamily="18" charset="0"/>
              </a:rPr>
              <a:t>(</a:t>
            </a:r>
            <a:r>
              <a:rPr lang="ru-RU" sz="2200" b="1" i="1" dirty="0">
                <a:solidFill>
                  <a:srgbClr val="002060"/>
                </a:solidFill>
                <a:latin typeface="Times New Roman" panose="02020603050405020304" pitchFamily="18" charset="0"/>
                <a:ea typeface="Times New Roman" panose="02020603050405020304" pitchFamily="18" charset="0"/>
              </a:rPr>
              <a:t>м. </a:t>
            </a:r>
            <a:r>
              <a:rPr lang="ru-RU" sz="2200" b="1" i="1" dirty="0" err="1">
                <a:solidFill>
                  <a:srgbClr val="002060"/>
                </a:solidFill>
                <a:latin typeface="Times New Roman" panose="02020603050405020304" pitchFamily="18" charset="0"/>
                <a:ea typeface="Times New Roman" panose="02020603050405020304" pitchFamily="18" charset="0"/>
              </a:rPr>
              <a:t>Харків</a:t>
            </a:r>
            <a:r>
              <a:rPr lang="ru-RU" sz="2200" b="1" i="1" dirty="0">
                <a:solidFill>
                  <a:srgbClr val="002060"/>
                </a:solidFill>
                <a:latin typeface="Times New Roman" panose="02020603050405020304" pitchFamily="18" charset="0"/>
                <a:ea typeface="Times New Roman" panose="02020603050405020304" pitchFamily="18" charset="0"/>
              </a:rPr>
              <a:t>)</a:t>
            </a:r>
            <a:r>
              <a:rPr lang="ru-RU" sz="2200" b="1" dirty="0">
                <a:solidFill>
                  <a:srgbClr val="002060"/>
                </a:solidFill>
                <a:latin typeface="Times New Roman" panose="02020603050405020304" pitchFamily="18" charset="0"/>
                <a:ea typeface="Times New Roman" panose="02020603050405020304" pitchFamily="18" charset="0"/>
              </a:rPr>
              <a:t> – </a:t>
            </a:r>
            <a:r>
              <a:rPr lang="ru-RU" sz="2200" dirty="0">
                <a:solidFill>
                  <a:srgbClr val="0070C0"/>
                </a:solidFill>
                <a:latin typeface="Times New Roman" panose="02020603050405020304" pitchFamily="18" charset="0"/>
                <a:ea typeface="Times New Roman" panose="02020603050405020304" pitchFamily="18" charset="0"/>
              </a:rPr>
              <a:t>Головного територіального управління юстиції у </a:t>
            </a:r>
            <a:r>
              <a:rPr lang="ru-RU" sz="2200" dirty="0" err="1">
                <a:solidFill>
                  <a:srgbClr val="0070C0"/>
                </a:solidFill>
                <a:latin typeface="Times New Roman" panose="02020603050405020304" pitchFamily="18" charset="0"/>
                <a:ea typeface="Times New Roman" panose="02020603050405020304" pitchFamily="18" charset="0"/>
              </a:rPr>
              <a:t>Донецькій</a:t>
            </a:r>
            <a:r>
              <a:rPr lang="ru-RU" sz="2200" dirty="0">
                <a:solidFill>
                  <a:srgbClr val="0070C0"/>
                </a:solidFill>
                <a:latin typeface="Times New Roman" panose="02020603050405020304" pitchFamily="18" charset="0"/>
                <a:ea typeface="Times New Roman" panose="02020603050405020304" pitchFamily="18" charset="0"/>
              </a:rPr>
              <a:t> області, Головного територіального управління юстиції у </a:t>
            </a:r>
            <a:r>
              <a:rPr lang="ru-RU" sz="2200" dirty="0" err="1">
                <a:solidFill>
                  <a:srgbClr val="0070C0"/>
                </a:solidFill>
                <a:latin typeface="Times New Roman" panose="02020603050405020304" pitchFamily="18" charset="0"/>
                <a:ea typeface="Times New Roman" panose="02020603050405020304" pitchFamily="18" charset="0"/>
              </a:rPr>
              <a:t>Луганській</a:t>
            </a:r>
            <a:r>
              <a:rPr lang="ru-RU" sz="2200" dirty="0">
                <a:solidFill>
                  <a:srgbClr val="0070C0"/>
                </a:solidFill>
                <a:latin typeface="Times New Roman" panose="02020603050405020304" pitchFamily="18" charset="0"/>
                <a:ea typeface="Times New Roman" panose="02020603050405020304" pitchFamily="18" charset="0"/>
              </a:rPr>
              <a:t> області, Головного територіального управління юстиції у </a:t>
            </a:r>
            <a:r>
              <a:rPr lang="ru-RU" sz="2200" dirty="0" err="1">
                <a:solidFill>
                  <a:srgbClr val="0070C0"/>
                </a:solidFill>
                <a:latin typeface="Times New Roman" panose="02020603050405020304" pitchFamily="18" charset="0"/>
                <a:ea typeface="Times New Roman" panose="02020603050405020304" pitchFamily="18" charset="0"/>
              </a:rPr>
              <a:t>Харківській</a:t>
            </a:r>
            <a:r>
              <a:rPr lang="ru-RU" sz="2200" dirty="0">
                <a:solidFill>
                  <a:srgbClr val="0070C0"/>
                </a:solidFill>
                <a:latin typeface="Times New Roman" panose="02020603050405020304" pitchFamily="18" charset="0"/>
                <a:ea typeface="Times New Roman" panose="02020603050405020304" pitchFamily="18" charset="0"/>
              </a:rPr>
              <a:t> </a:t>
            </a:r>
            <a:r>
              <a:rPr lang="ru-RU" sz="2200" dirty="0" err="1" smtClean="0">
                <a:solidFill>
                  <a:srgbClr val="0070C0"/>
                </a:solidFill>
                <a:latin typeface="Times New Roman" panose="02020603050405020304" pitchFamily="18" charset="0"/>
                <a:ea typeface="Times New Roman" panose="02020603050405020304" pitchFamily="18" charset="0"/>
              </a:rPr>
              <a:t>області</a:t>
            </a:r>
            <a:r>
              <a:rPr lang="ru-RU" sz="2200" dirty="0" smtClean="0">
                <a:solidFill>
                  <a:srgbClr val="0070C0"/>
                </a:solidFill>
                <a:latin typeface="Times New Roman" panose="02020603050405020304" pitchFamily="18" charset="0"/>
                <a:ea typeface="Times New Roman" panose="02020603050405020304" pitchFamily="18" charset="0"/>
              </a:rPr>
              <a:t>.</a:t>
            </a:r>
            <a:endParaRPr lang="ru-RU" sz="2200" dirty="0">
              <a:solidFill>
                <a:srgbClr val="0070C0"/>
              </a:solidFill>
            </a:endParaRPr>
          </a:p>
        </p:txBody>
      </p:sp>
    </p:spTree>
    <p:extLst>
      <p:ext uri="{BB962C8B-B14F-4D97-AF65-F5344CB8AC3E}">
        <p14:creationId xmlns:p14="http://schemas.microsoft.com/office/powerpoint/2010/main" val="17923758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332656"/>
            <a:ext cx="8533456" cy="3170099"/>
          </a:xfrm>
          <a:prstGeom prst="rect">
            <a:avLst/>
          </a:prstGeom>
        </p:spPr>
        <p:txBody>
          <a:bodyPr wrap="square">
            <a:spAutoFit/>
          </a:bodyPr>
          <a:lstStyle/>
          <a:p>
            <a:pPr algn="ctr"/>
            <a:r>
              <a:rPr lang="uk-UA" sz="3600" b="1" dirty="0">
                <a:solidFill>
                  <a:srgbClr val="FF0000"/>
                </a:solidFill>
              </a:rPr>
              <a:t>Питання 6</a:t>
            </a:r>
            <a:r>
              <a:rPr lang="uk-UA" sz="3600" b="1" dirty="0" smtClean="0">
                <a:solidFill>
                  <a:srgbClr val="FF0000"/>
                </a:solidFill>
              </a:rPr>
              <a:t>. </a:t>
            </a:r>
          </a:p>
          <a:p>
            <a:pPr algn="ctr"/>
            <a:endParaRPr lang="uk-UA" sz="3600" b="1" dirty="0">
              <a:solidFill>
                <a:srgbClr val="7030A0"/>
              </a:solidFill>
            </a:endParaRPr>
          </a:p>
          <a:p>
            <a:pPr indent="355600" algn="ctr"/>
            <a:r>
              <a:rPr lang="ru-RU" sz="3200" b="1" dirty="0">
                <a:solidFill>
                  <a:srgbClr val="7030A0"/>
                </a:solidFill>
                <a:latin typeface="Times New Roman" panose="02020603050405020304" pitchFamily="18" charset="0"/>
                <a:cs typeface="Times New Roman" panose="02020603050405020304" pitchFamily="18" charset="0"/>
              </a:rPr>
              <a:t> </a:t>
            </a:r>
            <a:r>
              <a:rPr lang="uk-UA" sz="3200" b="1" smtClean="0">
                <a:solidFill>
                  <a:srgbClr val="7030A0"/>
                </a:solidFill>
                <a:latin typeface="Times New Roman" panose="02020603050405020304" pitchFamily="18" charset="0"/>
                <a:cs typeface="Times New Roman" panose="02020603050405020304" pitchFamily="18" charset="0"/>
              </a:rPr>
              <a:t>Гендерна рівність. </a:t>
            </a:r>
            <a:r>
              <a:rPr lang="uk-UA" sz="3200" b="1" dirty="0">
                <a:solidFill>
                  <a:srgbClr val="7030A0"/>
                </a:solidFill>
                <a:latin typeface="Times New Roman" panose="02020603050405020304" pitchFamily="18" charset="0"/>
                <a:cs typeface="Times New Roman" panose="02020603050405020304" pitchFamily="18" charset="0"/>
              </a:rPr>
              <a:t>Нормативно-правові документи у сфері гендерної рівності. Гендерна рівність та Національна </a:t>
            </a:r>
            <a:r>
              <a:rPr lang="uk-UA" sz="3200" b="1" dirty="0" smtClean="0">
                <a:solidFill>
                  <a:srgbClr val="7030A0"/>
                </a:solidFill>
                <a:latin typeface="Times New Roman" panose="02020603050405020304" pitchFamily="18" charset="0"/>
                <a:cs typeface="Times New Roman" panose="02020603050405020304" pitchFamily="18" charset="0"/>
              </a:rPr>
              <a:t>поліція </a:t>
            </a:r>
            <a:endParaRPr lang="ru-RU" sz="32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indent="355600" algn="ctr"/>
            <a:endParaRPr lang="ru-RU" sz="3200" dirty="0">
              <a:solidFill>
                <a:srgbClr val="7030A0"/>
              </a:solidFill>
            </a:endParaRPr>
          </a:p>
        </p:txBody>
      </p:sp>
      <p:pic>
        <p:nvPicPr>
          <p:cNvPr id="2054" name="Picture 6" descr="http://police.dn.ua/uploads/news/redactor/9xtfBl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861048"/>
            <a:ext cx="6336704" cy="2591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6267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916832"/>
            <a:ext cx="8208912" cy="2246769"/>
          </a:xfrm>
          <a:prstGeom prst="rect">
            <a:avLst/>
          </a:prstGeom>
        </p:spPr>
        <p:txBody>
          <a:bodyPr wrap="square">
            <a:spAutoFit/>
          </a:bodyPr>
          <a:lstStyle/>
          <a:p>
            <a:pPr indent="355600" algn="just"/>
            <a:r>
              <a:rPr lang="uk-UA" sz="2800" dirty="0">
                <a:solidFill>
                  <a:srgbClr val="7030A0"/>
                </a:solidFill>
                <a:latin typeface="Times New Roman" panose="02020603050405020304" pitchFamily="18" charset="0"/>
                <a:ea typeface="Times New Roman" panose="02020603050405020304" pitchFamily="18" charset="0"/>
              </a:rPr>
              <a:t>Під</a:t>
            </a:r>
            <a:r>
              <a:rPr lang="uk-UA" sz="2800" dirty="0">
                <a:solidFill>
                  <a:srgbClr val="000000"/>
                </a:solidFill>
                <a:latin typeface="Times New Roman" panose="02020603050405020304" pitchFamily="18" charset="0"/>
                <a:ea typeface="Times New Roman" panose="02020603050405020304" pitchFamily="18" charset="0"/>
              </a:rPr>
              <a:t> </a:t>
            </a:r>
            <a:r>
              <a:rPr lang="uk-UA" sz="2800" b="1" i="1" dirty="0">
                <a:solidFill>
                  <a:srgbClr val="002060"/>
                </a:solidFill>
                <a:latin typeface="Times New Roman" panose="02020603050405020304" pitchFamily="18" charset="0"/>
                <a:ea typeface="Times New Roman" panose="02020603050405020304" pitchFamily="18" charset="0"/>
              </a:rPr>
              <a:t>гендерною рівністю</a:t>
            </a:r>
            <a:r>
              <a:rPr lang="uk-UA" sz="2800" b="1" dirty="0">
                <a:solidFill>
                  <a:srgbClr val="002060"/>
                </a:solidFill>
                <a:latin typeface="Times New Roman" panose="02020603050405020304" pitchFamily="18" charset="0"/>
                <a:ea typeface="Times New Roman" panose="02020603050405020304" pitchFamily="18" charset="0"/>
              </a:rPr>
              <a:t> </a:t>
            </a:r>
            <a:r>
              <a:rPr lang="uk-UA" sz="2800" dirty="0">
                <a:solidFill>
                  <a:srgbClr val="7030A0"/>
                </a:solidFill>
                <a:latin typeface="Times New Roman" panose="02020603050405020304" pitchFamily="18" charset="0"/>
                <a:ea typeface="Times New Roman" panose="02020603050405020304" pitchFamily="18" charset="0"/>
              </a:rPr>
              <a:t>розуміються «рівні можливості самореалізації жінок і чоловіків, гарантії дотримання прав і свобод з урахуванням особливостей статей, взаємні обов’язки та спільна відповідальність в процесі життєдіяльності». </a:t>
            </a:r>
            <a:endParaRPr lang="ru-RU" sz="2800" dirty="0">
              <a:solidFill>
                <a:srgbClr val="7030A0"/>
              </a:solidFill>
            </a:endParaRPr>
          </a:p>
        </p:txBody>
      </p:sp>
      <p:pic>
        <p:nvPicPr>
          <p:cNvPr id="3" name="Picture 2" descr="D:\фото\картинки\клипарт\готовые картинки\woman_tab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572000" y="4163601"/>
            <a:ext cx="2285406" cy="19442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2595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rot="5400000">
            <a:off x="678657" y="2035969"/>
            <a:ext cx="13573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1410424" y="1879103"/>
            <a:ext cx="857250" cy="1587"/>
          </a:xfrm>
          <a:prstGeom prst="straightConnector1">
            <a:avLst/>
          </a:prstGeom>
          <a:ln w="38100" cmpd="tri">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1357313" y="2928938"/>
            <a:ext cx="928687" cy="1587"/>
          </a:xfrm>
          <a:prstGeom prst="straightConnector1">
            <a:avLst/>
          </a:prstGeom>
          <a:ln w="38100" cmpd="tri">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1371107" y="3892318"/>
            <a:ext cx="928687" cy="1587"/>
          </a:xfrm>
          <a:prstGeom prst="straightConnector1">
            <a:avLst/>
          </a:prstGeom>
          <a:ln w="38100" cmpd="tri">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a:off x="1408998" y="4855698"/>
            <a:ext cx="857250" cy="1587"/>
          </a:xfrm>
          <a:prstGeom prst="straightConnector1">
            <a:avLst/>
          </a:prstGeom>
          <a:ln w="38100" cmpd="tri">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1349919" y="5949281"/>
            <a:ext cx="936081" cy="0"/>
          </a:xfrm>
          <a:prstGeom prst="straightConnector1">
            <a:avLst/>
          </a:prstGeom>
          <a:ln w="38100" cmpd="tri">
            <a:tailEnd type="arrow"/>
          </a:ln>
        </p:spPr>
        <p:style>
          <a:lnRef idx="1">
            <a:schemeClr val="accent1"/>
          </a:lnRef>
          <a:fillRef idx="0">
            <a:schemeClr val="accent1"/>
          </a:fillRef>
          <a:effectRef idx="0">
            <a:schemeClr val="accent1"/>
          </a:effectRef>
          <a:fontRef idx="minor">
            <a:schemeClr val="tx1"/>
          </a:fontRef>
        </p:style>
      </p:cxnSp>
      <p:graphicFrame>
        <p:nvGraphicFramePr>
          <p:cNvPr id="28" name="Схема 27"/>
          <p:cNvGraphicFramePr/>
          <p:nvPr>
            <p:extLst>
              <p:ext uri="{D42A27DB-BD31-4B8C-83A1-F6EECF244321}">
                <p14:modId xmlns:p14="http://schemas.microsoft.com/office/powerpoint/2010/main" val="119448178"/>
              </p:ext>
            </p:extLst>
          </p:nvPr>
        </p:nvGraphicFramePr>
        <p:xfrm>
          <a:off x="2250136" y="1469838"/>
          <a:ext cx="6066280" cy="870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6" name="Схема 25"/>
          <p:cNvGraphicFramePr/>
          <p:nvPr>
            <p:extLst>
              <p:ext uri="{D42A27DB-BD31-4B8C-83A1-F6EECF244321}">
                <p14:modId xmlns:p14="http://schemas.microsoft.com/office/powerpoint/2010/main" val="1084243716"/>
              </p:ext>
            </p:extLst>
          </p:nvPr>
        </p:nvGraphicFramePr>
        <p:xfrm>
          <a:off x="2428860" y="2576506"/>
          <a:ext cx="5887556" cy="857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4" name="Схема 23"/>
          <p:cNvGraphicFramePr/>
          <p:nvPr>
            <p:extLst>
              <p:ext uri="{D42A27DB-BD31-4B8C-83A1-F6EECF244321}">
                <p14:modId xmlns:p14="http://schemas.microsoft.com/office/powerpoint/2010/main" val="2061380623"/>
              </p:ext>
            </p:extLst>
          </p:nvPr>
        </p:nvGraphicFramePr>
        <p:xfrm>
          <a:off x="2500298" y="3643314"/>
          <a:ext cx="5816118" cy="64294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3" name="Схема 22"/>
          <p:cNvGraphicFramePr/>
          <p:nvPr>
            <p:extLst>
              <p:ext uri="{D42A27DB-BD31-4B8C-83A1-F6EECF244321}">
                <p14:modId xmlns:p14="http://schemas.microsoft.com/office/powerpoint/2010/main" val="3396862603"/>
              </p:ext>
            </p:extLst>
          </p:nvPr>
        </p:nvGraphicFramePr>
        <p:xfrm>
          <a:off x="2509516" y="4370018"/>
          <a:ext cx="5806900" cy="1003197"/>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44" name="Прямоугольник 43"/>
          <p:cNvSpPr/>
          <p:nvPr/>
        </p:nvSpPr>
        <p:spPr>
          <a:xfrm flipH="1">
            <a:off x="1357312" y="1469839"/>
            <a:ext cx="45719" cy="44794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graphicFrame>
        <p:nvGraphicFramePr>
          <p:cNvPr id="21" name="Схема 20"/>
          <p:cNvGraphicFramePr/>
          <p:nvPr>
            <p:extLst>
              <p:ext uri="{D42A27DB-BD31-4B8C-83A1-F6EECF244321}">
                <p14:modId xmlns:p14="http://schemas.microsoft.com/office/powerpoint/2010/main" val="556612151"/>
              </p:ext>
            </p:extLst>
          </p:nvPr>
        </p:nvGraphicFramePr>
        <p:xfrm>
          <a:off x="2454510" y="5222512"/>
          <a:ext cx="5861906" cy="1195757"/>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19473" name="Прямоугольник 2"/>
          <p:cNvSpPr>
            <a:spLocks noChangeArrowheads="1"/>
          </p:cNvSpPr>
          <p:nvPr/>
        </p:nvSpPr>
        <p:spPr bwMode="auto">
          <a:xfrm>
            <a:off x="250825" y="188913"/>
            <a:ext cx="8208963"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43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uk-UA" altLang="ru-RU" sz="2000" b="1" i="1" dirty="0">
                <a:solidFill>
                  <a:srgbClr val="7030A0"/>
                </a:solidFill>
              </a:rPr>
              <a:t>Систему дисципліни складає сукупність взаємопов’язаних між собою проблем і питань, які вивчаються в даній дисципліні і складаються з наступних тем:</a:t>
            </a:r>
            <a:endParaRPr lang="ru-RU" altLang="ru-RU" sz="2000" b="1" dirty="0">
              <a:solidFill>
                <a:srgbClr val="7030A0"/>
              </a:solidFill>
            </a:endParaRPr>
          </a:p>
        </p:txBody>
      </p:sp>
    </p:spTree>
    <p:extLst>
      <p:ext uri="{BB962C8B-B14F-4D97-AF65-F5344CB8AC3E}">
        <p14:creationId xmlns:p14="http://schemas.microsoft.com/office/powerpoint/2010/main" val="1875883478"/>
      </p:ext>
    </p:extLst>
  </p:cSld>
  <p:clrMapOvr>
    <a:masterClrMapping/>
  </p:clrMapOvr>
  <p:transition>
    <p:push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5536" y="2204864"/>
            <a:ext cx="8280920" cy="2554545"/>
          </a:xfrm>
          <a:prstGeom prst="rect">
            <a:avLst/>
          </a:prstGeom>
        </p:spPr>
        <p:txBody>
          <a:bodyPr wrap="square">
            <a:spAutoFit/>
          </a:bodyPr>
          <a:lstStyle/>
          <a:p>
            <a:pPr marL="2511425" indent="354013" algn="just"/>
            <a:r>
              <a:rPr lang="uk-UA" sz="3200" dirty="0">
                <a:solidFill>
                  <a:srgbClr val="7030A0"/>
                </a:solidFill>
                <a:latin typeface="Times New Roman" panose="02020603050405020304" pitchFamily="18" charset="0"/>
                <a:ea typeface="Times New Roman" panose="02020603050405020304" pitchFamily="18" charset="0"/>
              </a:rPr>
              <a:t>Головним міжнародним документом у сфері гендерної рівності є </a:t>
            </a:r>
            <a:r>
              <a:rPr lang="uk-UA" sz="3200" i="1" dirty="0">
                <a:solidFill>
                  <a:srgbClr val="7030A0"/>
                </a:solidFill>
                <a:latin typeface="Times New Roman" panose="02020603050405020304" pitchFamily="18" charset="0"/>
                <a:ea typeface="Times New Roman" panose="02020603050405020304" pitchFamily="18" charset="0"/>
              </a:rPr>
              <a:t>Конвенція про ліквідацію всіх форм дискримінації щодо </a:t>
            </a:r>
            <a:r>
              <a:rPr lang="uk-UA" sz="3200" i="1" dirty="0" smtClean="0">
                <a:solidFill>
                  <a:srgbClr val="7030A0"/>
                </a:solidFill>
                <a:latin typeface="Times New Roman" panose="02020603050405020304" pitchFamily="18" charset="0"/>
                <a:ea typeface="Times New Roman" panose="02020603050405020304" pitchFamily="18" charset="0"/>
              </a:rPr>
              <a:t>жінок.</a:t>
            </a:r>
            <a:endParaRPr lang="ru-RU" sz="3200" dirty="0">
              <a:solidFill>
                <a:srgbClr val="7030A0"/>
              </a:solidFill>
            </a:endParaRPr>
          </a:p>
        </p:txBody>
      </p:sp>
      <p:pic>
        <p:nvPicPr>
          <p:cNvPr id="44039" name="Picture 7" descr="Результат пошуку зображень за запитом конвенція про ліквідацію всіх форм дискримінації щодо жіно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2524125"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17134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692696"/>
            <a:ext cx="8208912" cy="4832092"/>
          </a:xfrm>
          <a:prstGeom prst="rect">
            <a:avLst/>
          </a:prstGeom>
        </p:spPr>
        <p:txBody>
          <a:bodyPr wrap="square">
            <a:spAutoFit/>
          </a:bodyPr>
          <a:lstStyle/>
          <a:p>
            <a:pPr indent="450850"/>
            <a:r>
              <a:rPr lang="uk-UA" sz="2800" b="1" dirty="0">
                <a:solidFill>
                  <a:srgbClr val="7030A0"/>
                </a:solidFill>
                <a:latin typeface="Times New Roman" panose="02020603050405020304" pitchFamily="18" charset="0"/>
                <a:ea typeface="Times New Roman" panose="02020603050405020304" pitchFamily="18" charset="0"/>
              </a:rPr>
              <a:t>Гендерна рівність є принципом політико-правового статусу людини в державі</a:t>
            </a:r>
            <a:r>
              <a:rPr lang="uk-UA" sz="2800" b="1" dirty="0" smtClean="0">
                <a:solidFill>
                  <a:srgbClr val="000000"/>
                </a:solidFill>
                <a:latin typeface="Times New Roman" panose="02020603050405020304" pitchFamily="18" charset="0"/>
                <a:ea typeface="Times New Roman" panose="02020603050405020304" pitchFamily="18" charset="0"/>
              </a:rPr>
              <a:t>.</a:t>
            </a:r>
          </a:p>
          <a:p>
            <a:pPr indent="450850"/>
            <a:r>
              <a:rPr lang="uk-UA" sz="2800" dirty="0" smtClean="0">
                <a:solidFill>
                  <a:srgbClr val="0070C0"/>
                </a:solidFill>
                <a:latin typeface="Times New Roman" panose="02020603050405020304" pitchFamily="18" charset="0"/>
                <a:ea typeface="Times New Roman" panose="02020603050405020304" pitchFamily="18" charset="0"/>
              </a:rPr>
              <a:t> </a:t>
            </a:r>
            <a:r>
              <a:rPr lang="uk-UA" sz="2800" dirty="0">
                <a:solidFill>
                  <a:srgbClr val="0070C0"/>
                </a:solidFill>
                <a:latin typeface="Times New Roman" panose="02020603050405020304" pitchFamily="18" charset="0"/>
                <a:ea typeface="Times New Roman" panose="02020603050405020304" pitchFamily="18" charset="0"/>
              </a:rPr>
              <a:t>Її складовими є: </a:t>
            </a:r>
            <a:endParaRPr lang="uk-UA" sz="2800" dirty="0" smtClean="0">
              <a:solidFill>
                <a:srgbClr val="0070C0"/>
              </a:solidFill>
              <a:latin typeface="Times New Roman" panose="02020603050405020304" pitchFamily="18" charset="0"/>
              <a:ea typeface="Times New Roman" panose="02020603050405020304" pitchFamily="18" charset="0"/>
            </a:endParaRPr>
          </a:p>
          <a:p>
            <a:pPr marL="457200" indent="-457200">
              <a:buFont typeface="Wingdings" panose="05000000000000000000" pitchFamily="2" charset="2"/>
              <a:buChar char="v"/>
            </a:pPr>
            <a:r>
              <a:rPr lang="uk-UA" sz="2800" dirty="0" smtClean="0">
                <a:solidFill>
                  <a:srgbClr val="002060"/>
                </a:solidFill>
                <a:latin typeface="Times New Roman" panose="02020603050405020304" pitchFamily="18" charset="0"/>
                <a:ea typeface="Times New Roman" panose="02020603050405020304" pitchFamily="18" charset="0"/>
              </a:rPr>
              <a:t>рівні </a:t>
            </a:r>
            <a:r>
              <a:rPr lang="uk-UA" sz="2800" dirty="0">
                <a:solidFill>
                  <a:srgbClr val="002060"/>
                </a:solidFill>
                <a:latin typeface="Times New Roman" panose="02020603050405020304" pitchFamily="18" charset="0"/>
                <a:ea typeface="Times New Roman" panose="02020603050405020304" pitchFamily="18" charset="0"/>
              </a:rPr>
              <a:t>права жінки та чоловіка; </a:t>
            </a:r>
            <a:endParaRPr lang="uk-UA" sz="2800" dirty="0" smtClean="0">
              <a:solidFill>
                <a:srgbClr val="002060"/>
              </a:solidFill>
              <a:latin typeface="Times New Roman" panose="02020603050405020304" pitchFamily="18" charset="0"/>
              <a:ea typeface="Times New Roman" panose="02020603050405020304" pitchFamily="18" charset="0"/>
            </a:endParaRPr>
          </a:p>
          <a:p>
            <a:pPr marL="457200" indent="-457200">
              <a:buFont typeface="Wingdings" panose="05000000000000000000" pitchFamily="2" charset="2"/>
              <a:buChar char="v"/>
            </a:pPr>
            <a:r>
              <a:rPr lang="uk-UA" sz="2800" dirty="0" smtClean="0">
                <a:solidFill>
                  <a:srgbClr val="002060"/>
                </a:solidFill>
                <a:latin typeface="Times New Roman" panose="02020603050405020304" pitchFamily="18" charset="0"/>
                <a:ea typeface="Times New Roman" panose="02020603050405020304" pitchFamily="18" charset="0"/>
              </a:rPr>
              <a:t>рівні </a:t>
            </a:r>
            <a:r>
              <a:rPr lang="uk-UA" sz="2800" dirty="0">
                <a:solidFill>
                  <a:srgbClr val="002060"/>
                </a:solidFill>
                <a:latin typeface="Times New Roman" panose="02020603050405020304" pitchFamily="18" charset="0"/>
                <a:ea typeface="Times New Roman" panose="02020603050405020304" pitchFamily="18" charset="0"/>
              </a:rPr>
              <a:t>свободи жінки та чоловіка; </a:t>
            </a:r>
            <a:endParaRPr lang="uk-UA" sz="2800" dirty="0" smtClean="0">
              <a:solidFill>
                <a:srgbClr val="002060"/>
              </a:solidFill>
              <a:latin typeface="Times New Roman" panose="02020603050405020304" pitchFamily="18" charset="0"/>
              <a:ea typeface="Times New Roman" panose="02020603050405020304" pitchFamily="18" charset="0"/>
            </a:endParaRPr>
          </a:p>
          <a:p>
            <a:pPr marL="457200" indent="-457200">
              <a:buFont typeface="Wingdings" panose="05000000000000000000" pitchFamily="2" charset="2"/>
              <a:buChar char="v"/>
            </a:pPr>
            <a:r>
              <a:rPr lang="uk-UA" sz="2800" dirty="0" smtClean="0">
                <a:solidFill>
                  <a:srgbClr val="002060"/>
                </a:solidFill>
                <a:latin typeface="Times New Roman" panose="02020603050405020304" pitchFamily="18" charset="0"/>
                <a:ea typeface="Times New Roman" panose="02020603050405020304" pitchFamily="18" charset="0"/>
              </a:rPr>
              <a:t>рівні </a:t>
            </a:r>
            <a:r>
              <a:rPr lang="uk-UA" sz="2800" dirty="0">
                <a:solidFill>
                  <a:srgbClr val="002060"/>
                </a:solidFill>
                <a:latin typeface="Times New Roman" panose="02020603050405020304" pitchFamily="18" charset="0"/>
                <a:ea typeface="Times New Roman" panose="02020603050405020304" pitchFamily="18" charset="0"/>
              </a:rPr>
              <a:t>обов’язки жінки та чоловіка; </a:t>
            </a:r>
            <a:endParaRPr lang="uk-UA" sz="2800" dirty="0" smtClean="0">
              <a:solidFill>
                <a:srgbClr val="002060"/>
              </a:solidFill>
              <a:latin typeface="Times New Roman" panose="02020603050405020304" pitchFamily="18" charset="0"/>
              <a:ea typeface="Times New Roman" panose="02020603050405020304" pitchFamily="18" charset="0"/>
            </a:endParaRPr>
          </a:p>
          <a:p>
            <a:pPr marL="457200" indent="-457200">
              <a:buFont typeface="Wingdings" panose="05000000000000000000" pitchFamily="2" charset="2"/>
              <a:buChar char="v"/>
            </a:pPr>
            <a:r>
              <a:rPr lang="uk-UA" sz="2800" dirty="0" smtClean="0">
                <a:solidFill>
                  <a:srgbClr val="002060"/>
                </a:solidFill>
                <a:latin typeface="Times New Roman" panose="02020603050405020304" pitchFamily="18" charset="0"/>
                <a:ea typeface="Times New Roman" panose="02020603050405020304" pitchFamily="18" charset="0"/>
              </a:rPr>
              <a:t>врахування </a:t>
            </a:r>
            <a:r>
              <a:rPr lang="uk-UA" sz="2800" dirty="0">
                <a:solidFill>
                  <a:srgbClr val="002060"/>
                </a:solidFill>
                <a:latin typeface="Times New Roman" panose="02020603050405020304" pitchFamily="18" charset="0"/>
                <a:ea typeface="Times New Roman" panose="02020603050405020304" pitchFamily="18" charset="0"/>
              </a:rPr>
              <a:t>особливостей (фізіологічних, психологічних тощо) статей у політико-правовому регулюванні; </a:t>
            </a:r>
            <a:endParaRPr lang="uk-UA" sz="2800" dirty="0" smtClean="0">
              <a:solidFill>
                <a:srgbClr val="002060"/>
              </a:solidFill>
              <a:latin typeface="Times New Roman" panose="02020603050405020304" pitchFamily="18" charset="0"/>
              <a:ea typeface="Times New Roman" panose="02020603050405020304" pitchFamily="18" charset="0"/>
            </a:endParaRPr>
          </a:p>
          <a:p>
            <a:pPr marL="457200" indent="-457200">
              <a:buFont typeface="Wingdings" panose="05000000000000000000" pitchFamily="2" charset="2"/>
              <a:buChar char="v"/>
            </a:pPr>
            <a:r>
              <a:rPr lang="uk-UA" sz="2800" dirty="0" smtClean="0">
                <a:solidFill>
                  <a:srgbClr val="002060"/>
                </a:solidFill>
                <a:latin typeface="Times New Roman" panose="02020603050405020304" pitchFamily="18" charset="0"/>
                <a:ea typeface="Times New Roman" panose="02020603050405020304" pitchFamily="18" charset="0"/>
              </a:rPr>
              <a:t>система </a:t>
            </a:r>
            <a:r>
              <a:rPr lang="uk-UA" sz="2800" dirty="0">
                <a:solidFill>
                  <a:srgbClr val="002060"/>
                </a:solidFill>
                <a:latin typeface="Times New Roman" panose="02020603050405020304" pitchFamily="18" charset="0"/>
                <a:ea typeface="Times New Roman" panose="02020603050405020304" pitchFamily="18" charset="0"/>
              </a:rPr>
              <a:t>засобів гарантування рівності статей в державі. </a:t>
            </a:r>
            <a:endParaRPr lang="ru-RU" sz="2800" dirty="0">
              <a:solidFill>
                <a:srgbClr val="002060"/>
              </a:solidFill>
            </a:endParaRPr>
          </a:p>
        </p:txBody>
      </p:sp>
    </p:spTree>
    <p:extLst>
      <p:ext uri="{BB962C8B-B14F-4D97-AF65-F5344CB8AC3E}">
        <p14:creationId xmlns:p14="http://schemas.microsoft.com/office/powerpoint/2010/main" val="194098112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32656"/>
            <a:ext cx="8352928" cy="5693866"/>
          </a:xfrm>
          <a:prstGeom prst="rect">
            <a:avLst/>
          </a:prstGeom>
        </p:spPr>
        <p:txBody>
          <a:bodyPr wrap="square">
            <a:spAutoFit/>
          </a:bodyPr>
          <a:lstStyle/>
          <a:p>
            <a:pPr algn="ctr"/>
            <a:r>
              <a:rPr lang="ru-RU" sz="2800" b="1" i="1" dirty="0">
                <a:solidFill>
                  <a:srgbClr val="0070C0"/>
                </a:solidFill>
                <a:latin typeface="TimesNewRomanPSMT"/>
                <a:ea typeface="Calibri" panose="020F0502020204030204" pitchFamily="34" charset="0"/>
                <a:cs typeface="TimesNewRomanPSMT"/>
              </a:rPr>
              <a:t>Напрямами формування позитивного іміджу працівника поліції доцільно вважати:</a:t>
            </a:r>
            <a:r>
              <a:rPr lang="ru-RU" sz="2800" b="1" dirty="0">
                <a:solidFill>
                  <a:srgbClr val="0070C0"/>
                </a:solidFill>
                <a:latin typeface="TimesNewRomanPSMT"/>
                <a:ea typeface="Calibri" panose="020F0502020204030204" pitchFamily="34" charset="0"/>
                <a:cs typeface="TimesNewRomanPSMT"/>
              </a:rPr>
              <a:t> </a:t>
            </a:r>
            <a:endParaRPr lang="ru-RU" sz="2800" b="1" dirty="0" smtClean="0">
              <a:solidFill>
                <a:srgbClr val="0070C0"/>
              </a:solidFill>
              <a:latin typeface="TimesNewRomanPSMT"/>
              <a:ea typeface="Calibri" panose="020F0502020204030204" pitchFamily="34" charset="0"/>
              <a:cs typeface="TimesNewRomanPSMT"/>
            </a:endParaRPr>
          </a:p>
          <a:p>
            <a:pPr algn="ctr"/>
            <a:endParaRPr lang="ru-RU" sz="2800" b="1" dirty="0" smtClean="0">
              <a:solidFill>
                <a:srgbClr val="0070C0"/>
              </a:solidFill>
              <a:latin typeface="TimesNewRomanPSMT"/>
              <a:ea typeface="Calibri" panose="020F0502020204030204" pitchFamily="34" charset="0"/>
              <a:cs typeface="TimesNewRomanPSMT"/>
            </a:endParaRPr>
          </a:p>
          <a:p>
            <a:pPr indent="355600" algn="just">
              <a:buFont typeface="Wingdings" panose="05000000000000000000" pitchFamily="2" charset="2"/>
              <a:buChar char="Ø"/>
            </a:pPr>
            <a:r>
              <a:rPr lang="ru-RU" sz="2800" dirty="0" smtClean="0">
                <a:solidFill>
                  <a:srgbClr val="7030A0"/>
                </a:solidFill>
                <a:latin typeface="TimesNewRomanPSMT"/>
                <a:ea typeface="Calibri" panose="020F0502020204030204" pitchFamily="34" charset="0"/>
                <a:cs typeface="TimesNewRomanPSMT"/>
              </a:rPr>
              <a:t>вдосконалення </a:t>
            </a:r>
            <a:r>
              <a:rPr lang="ru-RU" sz="2800" dirty="0">
                <a:solidFill>
                  <a:srgbClr val="7030A0"/>
                </a:solidFill>
                <a:latin typeface="TimesNewRomanPSMT"/>
                <a:ea typeface="Calibri" panose="020F0502020204030204" pitchFamily="34" charset="0"/>
                <a:cs typeface="TimesNewRomanPSMT"/>
              </a:rPr>
              <a:t>системи професійного відбору та професійно-психологічної підготовки працівників незалежно від статі; </a:t>
            </a:r>
            <a:endParaRPr lang="ru-RU" sz="2800" dirty="0" smtClean="0">
              <a:solidFill>
                <a:srgbClr val="7030A0"/>
              </a:solidFill>
              <a:latin typeface="TimesNewRomanPSMT"/>
              <a:ea typeface="Calibri" panose="020F0502020204030204" pitchFamily="34" charset="0"/>
              <a:cs typeface="TimesNewRomanPSMT"/>
            </a:endParaRPr>
          </a:p>
          <a:p>
            <a:pPr indent="355600" algn="just">
              <a:buFont typeface="Wingdings" panose="05000000000000000000" pitchFamily="2" charset="2"/>
              <a:buChar char="Ø"/>
            </a:pPr>
            <a:r>
              <a:rPr lang="ru-RU" sz="2800" dirty="0" smtClean="0">
                <a:solidFill>
                  <a:srgbClr val="7030A0"/>
                </a:solidFill>
                <a:latin typeface="TimesNewRomanPSMT"/>
                <a:ea typeface="Calibri" panose="020F0502020204030204" pitchFamily="34" charset="0"/>
                <a:cs typeface="TimesNewRomanPSMT"/>
              </a:rPr>
              <a:t>проведення </a:t>
            </a:r>
            <a:r>
              <a:rPr lang="ru-RU" sz="2800" dirty="0">
                <a:solidFill>
                  <a:srgbClr val="7030A0"/>
                </a:solidFill>
                <a:latin typeface="TimesNewRomanPSMT"/>
                <a:ea typeface="Calibri" panose="020F0502020204030204" pitchFamily="34" charset="0"/>
                <a:cs typeface="TimesNewRomanPSMT"/>
              </a:rPr>
              <a:t>роз’яснювальної роботи серед населення щодо функцій та обов’язків як самих працівників поліції, так і пересічних громадян</a:t>
            </a:r>
            <a:r>
              <a:rPr lang="ru-RU" sz="2800" dirty="0" smtClean="0">
                <a:solidFill>
                  <a:srgbClr val="7030A0"/>
                </a:solidFill>
                <a:latin typeface="TimesNewRomanPSMT"/>
                <a:ea typeface="Calibri" panose="020F0502020204030204" pitchFamily="34" charset="0"/>
                <a:cs typeface="TimesNewRomanPSMT"/>
              </a:rPr>
              <a:t>, </a:t>
            </a:r>
            <a:r>
              <a:rPr lang="ru-RU" sz="2800" dirty="0">
                <a:solidFill>
                  <a:srgbClr val="7030A0"/>
                </a:solidFill>
                <a:latin typeface="TimesNewRomanPSMT"/>
                <a:ea typeface="Calibri" panose="020F0502020204030204" pitchFamily="34" charset="0"/>
                <a:cs typeface="TimesNewRomanPSMT"/>
              </a:rPr>
              <a:t>інформування про результати діяльності поліції, надання правової допомоги </a:t>
            </a:r>
            <a:r>
              <a:rPr lang="ru-RU" sz="2800" dirty="0" smtClean="0">
                <a:solidFill>
                  <a:srgbClr val="7030A0"/>
                </a:solidFill>
                <a:latin typeface="TimesNewRomanPSMT"/>
                <a:ea typeface="Calibri" panose="020F0502020204030204" pitchFamily="34" charset="0"/>
                <a:cs typeface="TimesNewRomanPSMT"/>
              </a:rPr>
              <a:t>населенню;</a:t>
            </a:r>
          </a:p>
          <a:p>
            <a:pPr indent="355600" algn="just">
              <a:buFont typeface="Wingdings" panose="05000000000000000000" pitchFamily="2" charset="2"/>
              <a:buChar char="Ø"/>
            </a:pPr>
            <a:r>
              <a:rPr lang="ru-RU" sz="2800" dirty="0" smtClean="0">
                <a:solidFill>
                  <a:srgbClr val="7030A0"/>
                </a:solidFill>
                <a:latin typeface="TimesNewRomanPSMT"/>
                <a:ea typeface="Calibri" panose="020F0502020204030204" pitchFamily="34" charset="0"/>
                <a:cs typeface="TimesNewRomanPSMT"/>
              </a:rPr>
              <a:t>формування </a:t>
            </a:r>
            <a:r>
              <a:rPr lang="ru-RU" sz="2800" dirty="0">
                <a:solidFill>
                  <a:srgbClr val="7030A0"/>
                </a:solidFill>
                <a:latin typeface="TimesNewRomanPSMT"/>
                <a:ea typeface="Calibri" panose="020F0502020204030204" pitchFamily="34" charset="0"/>
                <a:cs typeface="TimesNewRomanPSMT"/>
              </a:rPr>
              <a:t>специфічної корпоративної культури поліції України.</a:t>
            </a:r>
            <a:r>
              <a:rPr lang="uk-UA" sz="2800" dirty="0">
                <a:solidFill>
                  <a:srgbClr val="7030A0"/>
                </a:solidFill>
                <a:latin typeface="TimesNewRomanPSMT"/>
                <a:ea typeface="Calibri" panose="020F0502020204030204" pitchFamily="34" charset="0"/>
                <a:cs typeface="TimesNewRomanPSMT"/>
              </a:rPr>
              <a:t> </a:t>
            </a:r>
            <a:endParaRPr lang="ru-RU" sz="2800" dirty="0">
              <a:solidFill>
                <a:srgbClr val="7030A0"/>
              </a:solidFill>
            </a:endParaRPr>
          </a:p>
        </p:txBody>
      </p:sp>
    </p:spTree>
    <p:extLst>
      <p:ext uri="{BB962C8B-B14F-4D97-AF65-F5344CB8AC3E}">
        <p14:creationId xmlns:p14="http://schemas.microsoft.com/office/powerpoint/2010/main" val="319790041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751344"/>
            <a:ext cx="8424936" cy="5940088"/>
          </a:xfrm>
          <a:prstGeom prst="rect">
            <a:avLst/>
          </a:prstGeom>
        </p:spPr>
        <p:txBody>
          <a:bodyPr wrap="square">
            <a:spAutoFit/>
          </a:bodyPr>
          <a:lstStyle/>
          <a:p>
            <a:pPr indent="450850" algn="ctr"/>
            <a:r>
              <a:rPr lang="ru-RU" sz="2400" b="1" dirty="0" smtClean="0">
                <a:solidFill>
                  <a:srgbClr val="7030A0"/>
                </a:solidFill>
                <a:latin typeface="Arial" panose="020B0604020202020204" pitchFamily="34" charset="0"/>
                <a:ea typeface="Calibri" panose="020F0502020204030204" pitchFamily="34" charset="0"/>
                <a:cs typeface="Arial" panose="020B0604020202020204" pitchFamily="34" charset="0"/>
              </a:rPr>
              <a:t>Впровадженню гендерного підходу у діяльності Національної поліції сприятиме:</a:t>
            </a:r>
          </a:p>
          <a:p>
            <a:pPr indent="450850" algn="just"/>
            <a:r>
              <a:rPr lang="ru-RU" sz="2000" b="1" dirty="0" smtClean="0">
                <a:solidFill>
                  <a:srgbClr val="7030A0"/>
                </a:solidFill>
                <a:latin typeface="Arial" panose="020B0604020202020204" pitchFamily="34" charset="0"/>
                <a:ea typeface="Calibri" panose="020F0502020204030204" pitchFamily="34" charset="0"/>
                <a:cs typeface="Arial" panose="020B0604020202020204" pitchFamily="34" charset="0"/>
              </a:rPr>
              <a:t> </a:t>
            </a:r>
          </a:p>
          <a:p>
            <a:pPr marL="342900" indent="-342900" algn="just">
              <a:buFont typeface="Wingdings" panose="05000000000000000000" pitchFamily="2" charset="2"/>
              <a:buChar char="v"/>
            </a:pPr>
            <a:r>
              <a:rPr lang="ru-RU" sz="2400" dirty="0" smtClean="0">
                <a:solidFill>
                  <a:srgbClr val="0070C0"/>
                </a:solidFill>
                <a:latin typeface="TimesNewRomanPSMT"/>
                <a:ea typeface="Calibri" panose="020F0502020204030204" pitchFamily="34" charset="0"/>
                <a:cs typeface="TimesNewRomanPSMT"/>
              </a:rPr>
              <a:t>удосконалення </a:t>
            </a:r>
            <a:r>
              <a:rPr lang="ru-RU" sz="2400" dirty="0">
                <a:solidFill>
                  <a:srgbClr val="0070C0"/>
                </a:solidFill>
                <a:latin typeface="TimesNewRomanPSMT"/>
                <a:ea typeface="Calibri" panose="020F0502020204030204" pitchFamily="34" charset="0"/>
                <a:cs typeface="TimesNewRomanPSMT"/>
              </a:rPr>
              <a:t>нормативно-правової бази з питань </a:t>
            </a:r>
            <a:r>
              <a:rPr lang="ru-RU" sz="2400" dirty="0" smtClean="0">
                <a:solidFill>
                  <a:srgbClr val="0070C0"/>
                </a:solidFill>
                <a:latin typeface="TimesNewRomanPSMT"/>
                <a:ea typeface="Calibri" panose="020F0502020204030204" pitchFamily="34" charset="0"/>
                <a:cs typeface="TimesNewRomanPSMT"/>
              </a:rPr>
              <a:t>забезпечення </a:t>
            </a:r>
            <a:r>
              <a:rPr lang="ru-RU" sz="2400" dirty="0">
                <a:solidFill>
                  <a:srgbClr val="0070C0"/>
                </a:solidFill>
                <a:latin typeface="TimesNewRomanPSMT"/>
                <a:ea typeface="Calibri" panose="020F0502020204030204" pitchFamily="34" charset="0"/>
                <a:cs typeface="TimesNewRomanPSMT"/>
              </a:rPr>
              <a:t>рівних прав та можливостей жінок і чоловіків в усіх сферах життєдіяльності суспільства; </a:t>
            </a:r>
            <a:endParaRPr lang="ru-RU" sz="2400" dirty="0" smtClean="0">
              <a:solidFill>
                <a:srgbClr val="0070C0"/>
              </a:solidFill>
              <a:latin typeface="TimesNewRomanPSMT"/>
              <a:ea typeface="Calibri" panose="020F0502020204030204" pitchFamily="34" charset="0"/>
              <a:cs typeface="TimesNewRomanPSMT"/>
            </a:endParaRPr>
          </a:p>
          <a:p>
            <a:pPr marL="342900" indent="-342900" algn="just">
              <a:buFont typeface="Wingdings" panose="05000000000000000000" pitchFamily="2" charset="2"/>
              <a:buChar char="v"/>
            </a:pPr>
            <a:r>
              <a:rPr lang="ru-RU" sz="2400" dirty="0" smtClean="0">
                <a:solidFill>
                  <a:srgbClr val="0070C0"/>
                </a:solidFill>
                <a:latin typeface="TimesNewRomanPSMT"/>
                <a:ea typeface="Calibri" panose="020F0502020204030204" pitchFamily="34" charset="0"/>
                <a:cs typeface="TimesNewRomanPSMT"/>
              </a:rPr>
              <a:t>зменшення </a:t>
            </a:r>
            <a:r>
              <a:rPr lang="ru-RU" sz="2400" dirty="0">
                <a:solidFill>
                  <a:srgbClr val="0070C0"/>
                </a:solidFill>
                <a:latin typeface="TimesNewRomanPSMT"/>
                <a:ea typeface="Calibri" panose="020F0502020204030204" pitchFamily="34" charset="0"/>
                <a:cs typeface="TimesNewRomanPSMT"/>
              </a:rPr>
              <a:t>гендерного дисбалансу серед кількісного складу поліції; </a:t>
            </a:r>
            <a:endParaRPr lang="ru-RU" sz="2400" dirty="0" smtClean="0">
              <a:solidFill>
                <a:srgbClr val="0070C0"/>
              </a:solidFill>
              <a:latin typeface="TimesNewRomanPSMT"/>
              <a:ea typeface="Calibri" panose="020F0502020204030204" pitchFamily="34" charset="0"/>
              <a:cs typeface="TimesNewRomanPSMT"/>
            </a:endParaRPr>
          </a:p>
          <a:p>
            <a:pPr marL="342900" indent="-342900" algn="just">
              <a:buFont typeface="Wingdings" panose="05000000000000000000" pitchFamily="2" charset="2"/>
              <a:buChar char="v"/>
            </a:pPr>
            <a:r>
              <a:rPr lang="ru-RU" sz="2400" dirty="0" smtClean="0">
                <a:solidFill>
                  <a:srgbClr val="0070C0"/>
                </a:solidFill>
                <a:latin typeface="TimesNewRomanPSMT"/>
                <a:ea typeface="Calibri" panose="020F0502020204030204" pitchFamily="34" charset="0"/>
                <a:cs typeface="TimesNewRomanPSMT"/>
              </a:rPr>
              <a:t>розроблення </a:t>
            </a:r>
            <a:r>
              <a:rPr lang="ru-RU" sz="2400" dirty="0">
                <a:solidFill>
                  <a:srgbClr val="0070C0"/>
                </a:solidFill>
                <a:latin typeface="TimesNewRomanPSMT"/>
                <a:ea typeface="Calibri" panose="020F0502020204030204" pitchFamily="34" charset="0"/>
                <a:cs typeface="TimesNewRomanPSMT"/>
              </a:rPr>
              <a:t>та внесення до програм курсів підвищення кваліфікації з</a:t>
            </a:r>
            <a:r>
              <a:rPr lang="uk-UA" sz="2400" dirty="0">
                <a:solidFill>
                  <a:srgbClr val="0070C0"/>
                </a:solidFill>
                <a:latin typeface="TimesNewRomanPSMT"/>
                <a:ea typeface="Calibri" panose="020F0502020204030204" pitchFamily="34" charset="0"/>
                <a:cs typeface="TimesNewRomanPSMT"/>
              </a:rPr>
              <a:t> </a:t>
            </a:r>
            <a:r>
              <a:rPr lang="ru-RU" sz="2400" dirty="0" smtClean="0">
                <a:solidFill>
                  <a:srgbClr val="0070C0"/>
                </a:solidFill>
                <a:latin typeface="TimesNewRomanPSMT"/>
                <a:ea typeface="Calibri" panose="020F0502020204030204" pitchFamily="34" charset="0"/>
                <a:cs typeface="TimesNewRomanPSMT"/>
              </a:rPr>
              <a:t>питань </a:t>
            </a:r>
            <a:r>
              <a:rPr lang="ru-RU" sz="2400" dirty="0">
                <a:solidFill>
                  <a:srgbClr val="0070C0"/>
                </a:solidFill>
                <a:latin typeface="TimesNewRomanPSMT"/>
                <a:ea typeface="Calibri" panose="020F0502020204030204" pitchFamily="34" charset="0"/>
                <a:cs typeface="TimesNewRomanPSMT"/>
              </a:rPr>
              <a:t>забезпечення рівних прав та можливостей жінок і чоловіків</a:t>
            </a:r>
            <a:r>
              <a:rPr lang="ru-RU" sz="2400" dirty="0" smtClean="0">
                <a:solidFill>
                  <a:srgbClr val="0070C0"/>
                </a:solidFill>
                <a:latin typeface="TimesNewRomanPSMT"/>
                <a:ea typeface="Calibri" panose="020F0502020204030204" pitchFamily="34" charset="0"/>
                <a:cs typeface="TimesNewRomanPSMT"/>
              </a:rPr>
              <a:t>;</a:t>
            </a:r>
          </a:p>
          <a:p>
            <a:pPr marL="342900" indent="-342900" algn="just">
              <a:buFont typeface="Wingdings" panose="05000000000000000000" pitchFamily="2" charset="2"/>
              <a:buChar char="v"/>
            </a:pPr>
            <a:r>
              <a:rPr lang="ru-RU" sz="2400" dirty="0" smtClean="0">
                <a:solidFill>
                  <a:srgbClr val="0070C0"/>
                </a:solidFill>
                <a:latin typeface="TimesNewRomanPSMT"/>
                <a:ea typeface="Calibri" panose="020F0502020204030204" pitchFamily="34" charset="0"/>
                <a:cs typeface="TimesNewRomanPSMT"/>
              </a:rPr>
              <a:t> </a:t>
            </a:r>
            <a:r>
              <a:rPr lang="ru-RU" sz="2400" dirty="0">
                <a:solidFill>
                  <a:srgbClr val="0070C0"/>
                </a:solidFill>
                <a:latin typeface="TimesNewRomanPSMT"/>
                <a:ea typeface="Calibri" panose="020F0502020204030204" pitchFamily="34" charset="0"/>
                <a:cs typeface="TimesNewRomanPSMT"/>
              </a:rPr>
              <a:t>удосконалення механізму реалізації права на захист від дискримінації за ознакою статі та дискримінації більш як за однією ознакою, однією з яких є ознака статі, розгляду випадків такої дискримінації та вжиття відповідних заходів за результатами </a:t>
            </a:r>
            <a:r>
              <a:rPr lang="ru-RU" sz="2400" dirty="0" err="1">
                <a:solidFill>
                  <a:srgbClr val="0070C0"/>
                </a:solidFill>
                <a:latin typeface="TimesNewRomanPSMT"/>
                <a:ea typeface="Calibri" panose="020F0502020204030204" pitchFamily="34" charset="0"/>
                <a:cs typeface="TimesNewRomanPSMT"/>
              </a:rPr>
              <a:t>їх</a:t>
            </a:r>
            <a:r>
              <a:rPr lang="ru-RU" sz="2400" dirty="0">
                <a:solidFill>
                  <a:srgbClr val="0070C0"/>
                </a:solidFill>
                <a:latin typeface="TimesNewRomanPSMT"/>
                <a:ea typeface="Calibri" panose="020F0502020204030204" pitchFamily="34" charset="0"/>
                <a:cs typeface="TimesNewRomanPSMT"/>
              </a:rPr>
              <a:t> </a:t>
            </a:r>
            <a:r>
              <a:rPr lang="ru-RU" sz="2400" dirty="0" err="1" smtClean="0">
                <a:solidFill>
                  <a:srgbClr val="0070C0"/>
                </a:solidFill>
                <a:latin typeface="TimesNewRomanPSMT"/>
                <a:ea typeface="Calibri" panose="020F0502020204030204" pitchFamily="34" charset="0"/>
                <a:cs typeface="TimesNewRomanPSMT"/>
              </a:rPr>
              <a:t>розгляду</a:t>
            </a:r>
            <a:r>
              <a:rPr lang="ru-RU" sz="2400" smtClean="0">
                <a:solidFill>
                  <a:srgbClr val="0070C0"/>
                </a:solidFill>
                <a:latin typeface="TimesNewRomanPSMT"/>
                <a:ea typeface="Calibri" panose="020F0502020204030204" pitchFamily="34" charset="0"/>
                <a:cs typeface="TimesNewRomanPSMT"/>
              </a:rPr>
              <a:t>.</a:t>
            </a:r>
            <a:endParaRPr lang="ru-RU" sz="2400" dirty="0">
              <a:solidFill>
                <a:srgbClr val="0070C0"/>
              </a:solidFill>
            </a:endParaRPr>
          </a:p>
        </p:txBody>
      </p:sp>
    </p:spTree>
    <p:extLst>
      <p:ext uri="{BB962C8B-B14F-4D97-AF65-F5344CB8AC3E}">
        <p14:creationId xmlns:p14="http://schemas.microsoft.com/office/powerpoint/2010/main" val="129630275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algn="ctr"/>
            <a:endParaRPr lang="uk-UA" dirty="0" smtClean="0"/>
          </a:p>
          <a:p>
            <a:pPr algn="ctr"/>
            <a:endParaRPr lang="uk-UA" dirty="0"/>
          </a:p>
          <a:p>
            <a:pPr algn="ctr"/>
            <a:r>
              <a:rPr lang="uk-UA" sz="2800" dirty="0" smtClean="0">
                <a:solidFill>
                  <a:schemeClr val="accent1">
                    <a:lumMod val="75000"/>
                  </a:schemeClr>
                </a:solidFill>
              </a:rPr>
              <a:t>ЛЕКЦІЮ ЗАКІНЧЕНО.</a:t>
            </a:r>
          </a:p>
          <a:p>
            <a:pPr algn="ctr"/>
            <a:endParaRPr lang="uk-UA" sz="2800" dirty="0">
              <a:solidFill>
                <a:srgbClr val="FFC000"/>
              </a:solidFill>
            </a:endParaRPr>
          </a:p>
          <a:p>
            <a:pPr marL="0" indent="0" algn="ctr">
              <a:buNone/>
            </a:pPr>
            <a:r>
              <a:rPr lang="uk-UA" sz="2800" dirty="0" smtClean="0">
                <a:solidFill>
                  <a:srgbClr val="FFC000"/>
                </a:solidFill>
              </a:rPr>
              <a:t>ДЯКУЮ ЗА УВАГУ!</a:t>
            </a:r>
          </a:p>
          <a:p>
            <a:pPr marL="0" indent="0" algn="ctr">
              <a:buNone/>
            </a:pPr>
            <a:endParaRPr lang="uk-UA" sz="2800" dirty="0" smtClean="0">
              <a:solidFill>
                <a:srgbClr val="FFC000"/>
              </a:solidFill>
            </a:endParaRPr>
          </a:p>
        </p:txBody>
      </p:sp>
      <p:pic>
        <p:nvPicPr>
          <p:cNvPr id="5" name="Picture 4" descr="ANd9GcQNSqqoV6uLZvkpdeKMu_U9E4R_X8heoj9weV-GVyz5wZNSSMn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514" y="269032"/>
            <a:ext cx="1412875"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29893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2923</TotalTime>
  <Words>5109</Words>
  <Application>Microsoft Office PowerPoint</Application>
  <PresentationFormat>Экран (4:3)</PresentationFormat>
  <Paragraphs>590</Paragraphs>
  <Slides>94</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94</vt:i4>
      </vt:variant>
    </vt:vector>
  </HeadingPairs>
  <TitlesOfParts>
    <vt:vector size="104" baseType="lpstr">
      <vt:lpstr>Arial</vt:lpstr>
      <vt:lpstr>Calibri</vt:lpstr>
      <vt:lpstr>Cambria</vt:lpstr>
      <vt:lpstr>Constantia</vt:lpstr>
      <vt:lpstr>Tahoma</vt:lpstr>
      <vt:lpstr>Times New Roman</vt:lpstr>
      <vt:lpstr>TimesNewRomanPSMT</vt:lpstr>
      <vt:lpstr>Wingdings</vt:lpstr>
      <vt:lpstr>Wingdings 2</vt:lpstr>
      <vt:lpstr>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До системи МВС України входять:</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User</cp:lastModifiedBy>
  <cp:revision>289</cp:revision>
  <dcterms:created xsi:type="dcterms:W3CDTF">2009-12-09T15:01:49Z</dcterms:created>
  <dcterms:modified xsi:type="dcterms:W3CDTF">2021-05-14T08:46:02Z</dcterms:modified>
</cp:coreProperties>
</file>