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66" r:id="rId3"/>
    <p:sldId id="267" r:id="rId4"/>
    <p:sldId id="257" r:id="rId5"/>
    <p:sldId id="258" r:id="rId6"/>
    <p:sldId id="259" r:id="rId7"/>
    <p:sldId id="260" r:id="rId8"/>
    <p:sldId id="261" r:id="rId9"/>
    <p:sldId id="262" r:id="rId10"/>
    <p:sldId id="263" r:id="rId11"/>
    <p:sldId id="268"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7C30EE-1B62-4548-B124-B23F2DC9B8D0}"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05012CF6-297A-490E-89CF-5AD5C790B334}">
      <dgm:prSet/>
      <dgm:spPr/>
      <dgm:t>
        <a:bodyPr/>
        <a:lstStyle/>
        <a:p>
          <a:pPr rtl="0"/>
          <a:r>
            <a:rPr lang="uk-UA" smtClean="0"/>
            <a:t>протоколу передання тимчасово вилученого майна;</a:t>
          </a:r>
          <a:endParaRPr lang="ru-RU"/>
        </a:p>
      </dgm:t>
    </dgm:pt>
    <dgm:pt modelId="{E654E978-417C-4A20-80DE-0127B57D4C8B}" type="parTrans" cxnId="{32E65AB1-AE3A-4A2E-B4E5-E02728A361B0}">
      <dgm:prSet/>
      <dgm:spPr/>
      <dgm:t>
        <a:bodyPr/>
        <a:lstStyle/>
        <a:p>
          <a:endParaRPr lang="ru-RU"/>
        </a:p>
      </dgm:t>
    </dgm:pt>
    <dgm:pt modelId="{FE84FB8A-5595-4248-B399-14FE43657453}" type="sibTrans" cxnId="{32E65AB1-AE3A-4A2E-B4E5-E02728A361B0}">
      <dgm:prSet/>
      <dgm:spPr/>
      <dgm:t>
        <a:bodyPr/>
        <a:lstStyle/>
        <a:p>
          <a:endParaRPr lang="ru-RU"/>
        </a:p>
      </dgm:t>
    </dgm:pt>
    <dgm:pt modelId="{29AEED5F-EFD4-4AB7-B63D-D753379026C6}">
      <dgm:prSet/>
      <dgm:spPr/>
      <dgm:t>
        <a:bodyPr/>
        <a:lstStyle/>
        <a:p>
          <a:pPr rtl="0"/>
          <a:r>
            <a:rPr lang="uk-UA" smtClean="0"/>
            <a:t>клопотання про арешт тимчасово вилученого майна; </a:t>
          </a:r>
          <a:endParaRPr lang="ru-RU"/>
        </a:p>
      </dgm:t>
    </dgm:pt>
    <dgm:pt modelId="{C8A73CE4-1614-45B9-B84A-D6EE2C144DB8}" type="parTrans" cxnId="{CABAD28A-2D46-41AC-8FD2-A418BC9A9E00}">
      <dgm:prSet/>
      <dgm:spPr/>
      <dgm:t>
        <a:bodyPr/>
        <a:lstStyle/>
        <a:p>
          <a:endParaRPr lang="ru-RU"/>
        </a:p>
      </dgm:t>
    </dgm:pt>
    <dgm:pt modelId="{3966C9C4-8A69-47BD-BD6D-662D053C10E4}" type="sibTrans" cxnId="{CABAD28A-2D46-41AC-8FD2-A418BC9A9E00}">
      <dgm:prSet/>
      <dgm:spPr/>
      <dgm:t>
        <a:bodyPr/>
        <a:lstStyle/>
        <a:p>
          <a:endParaRPr lang="ru-RU"/>
        </a:p>
      </dgm:t>
    </dgm:pt>
    <dgm:pt modelId="{93C076E9-65E2-440E-B9C9-76224F6A0D7F}">
      <dgm:prSet/>
      <dgm:spPr/>
      <dgm:t>
        <a:bodyPr/>
        <a:lstStyle/>
        <a:p>
          <a:pPr rtl="0"/>
          <a:r>
            <a:rPr lang="uk-UA" smtClean="0"/>
            <a:t>ухвали слідчого судді про арешт майна</a:t>
          </a:r>
          <a:endParaRPr lang="ru-RU"/>
        </a:p>
      </dgm:t>
    </dgm:pt>
    <dgm:pt modelId="{E46B1278-C2E5-473B-8A4A-14CC7DA529E2}" type="parTrans" cxnId="{BEFCC8AB-A742-490E-8398-DF9810AE2571}">
      <dgm:prSet/>
      <dgm:spPr/>
      <dgm:t>
        <a:bodyPr/>
        <a:lstStyle/>
        <a:p>
          <a:endParaRPr lang="ru-RU"/>
        </a:p>
      </dgm:t>
    </dgm:pt>
    <dgm:pt modelId="{2A82B48C-1DBE-4FA5-A0B7-ED8D96E896B7}" type="sibTrans" cxnId="{BEFCC8AB-A742-490E-8398-DF9810AE2571}">
      <dgm:prSet/>
      <dgm:spPr/>
      <dgm:t>
        <a:bodyPr/>
        <a:lstStyle/>
        <a:p>
          <a:endParaRPr lang="ru-RU"/>
        </a:p>
      </dgm:t>
    </dgm:pt>
    <dgm:pt modelId="{9184CC3F-4C2B-4F9B-A5BB-A429167F13B0}" type="pres">
      <dgm:prSet presAssocID="{647C30EE-1B62-4548-B124-B23F2DC9B8D0}" presName="CompostProcess" presStyleCnt="0">
        <dgm:presLayoutVars>
          <dgm:dir/>
          <dgm:resizeHandles val="exact"/>
        </dgm:presLayoutVars>
      </dgm:prSet>
      <dgm:spPr/>
      <dgm:t>
        <a:bodyPr/>
        <a:lstStyle/>
        <a:p>
          <a:endParaRPr lang="ru-RU"/>
        </a:p>
      </dgm:t>
    </dgm:pt>
    <dgm:pt modelId="{92589DFD-5B95-49D2-9433-5D6DC4725366}" type="pres">
      <dgm:prSet presAssocID="{647C30EE-1B62-4548-B124-B23F2DC9B8D0}" presName="arrow" presStyleLbl="bgShp" presStyleIdx="0" presStyleCnt="1"/>
      <dgm:spPr/>
    </dgm:pt>
    <dgm:pt modelId="{F4DAEE83-5EB4-4052-8F0F-B8451E2953CF}" type="pres">
      <dgm:prSet presAssocID="{647C30EE-1B62-4548-B124-B23F2DC9B8D0}" presName="linearProcess" presStyleCnt="0"/>
      <dgm:spPr/>
    </dgm:pt>
    <dgm:pt modelId="{DA5FD6F4-B65F-43E5-974E-8B9DD0C6B79A}" type="pres">
      <dgm:prSet presAssocID="{05012CF6-297A-490E-89CF-5AD5C790B334}" presName="textNode" presStyleLbl="node1" presStyleIdx="0" presStyleCnt="3">
        <dgm:presLayoutVars>
          <dgm:bulletEnabled val="1"/>
        </dgm:presLayoutVars>
      </dgm:prSet>
      <dgm:spPr/>
      <dgm:t>
        <a:bodyPr/>
        <a:lstStyle/>
        <a:p>
          <a:endParaRPr lang="ru-RU"/>
        </a:p>
      </dgm:t>
    </dgm:pt>
    <dgm:pt modelId="{DEEF9555-7F34-412F-BE35-06BF0F1BED40}" type="pres">
      <dgm:prSet presAssocID="{FE84FB8A-5595-4248-B399-14FE43657453}" presName="sibTrans" presStyleCnt="0"/>
      <dgm:spPr/>
    </dgm:pt>
    <dgm:pt modelId="{1B56612B-B673-4A3E-A040-561691C3114B}" type="pres">
      <dgm:prSet presAssocID="{29AEED5F-EFD4-4AB7-B63D-D753379026C6}" presName="textNode" presStyleLbl="node1" presStyleIdx="1" presStyleCnt="3">
        <dgm:presLayoutVars>
          <dgm:bulletEnabled val="1"/>
        </dgm:presLayoutVars>
      </dgm:prSet>
      <dgm:spPr/>
      <dgm:t>
        <a:bodyPr/>
        <a:lstStyle/>
        <a:p>
          <a:endParaRPr lang="ru-RU"/>
        </a:p>
      </dgm:t>
    </dgm:pt>
    <dgm:pt modelId="{97BF3819-756B-45E0-9CCF-15861C37004D}" type="pres">
      <dgm:prSet presAssocID="{3966C9C4-8A69-47BD-BD6D-662D053C10E4}" presName="sibTrans" presStyleCnt="0"/>
      <dgm:spPr/>
    </dgm:pt>
    <dgm:pt modelId="{3514BC0A-CC38-4A9C-B567-D4BC6A8150DF}" type="pres">
      <dgm:prSet presAssocID="{93C076E9-65E2-440E-B9C9-76224F6A0D7F}" presName="textNode" presStyleLbl="node1" presStyleIdx="2" presStyleCnt="3">
        <dgm:presLayoutVars>
          <dgm:bulletEnabled val="1"/>
        </dgm:presLayoutVars>
      </dgm:prSet>
      <dgm:spPr/>
      <dgm:t>
        <a:bodyPr/>
        <a:lstStyle/>
        <a:p>
          <a:endParaRPr lang="ru-RU"/>
        </a:p>
      </dgm:t>
    </dgm:pt>
  </dgm:ptLst>
  <dgm:cxnLst>
    <dgm:cxn modelId="{F2364790-A12E-4BE0-AFC2-799527EEDDA1}" type="presOf" srcId="{05012CF6-297A-490E-89CF-5AD5C790B334}" destId="{DA5FD6F4-B65F-43E5-974E-8B9DD0C6B79A}" srcOrd="0" destOrd="0" presId="urn:microsoft.com/office/officeart/2005/8/layout/hProcess9"/>
    <dgm:cxn modelId="{CABAD28A-2D46-41AC-8FD2-A418BC9A9E00}" srcId="{647C30EE-1B62-4548-B124-B23F2DC9B8D0}" destId="{29AEED5F-EFD4-4AB7-B63D-D753379026C6}" srcOrd="1" destOrd="0" parTransId="{C8A73CE4-1614-45B9-B84A-D6EE2C144DB8}" sibTransId="{3966C9C4-8A69-47BD-BD6D-662D053C10E4}"/>
    <dgm:cxn modelId="{32E65AB1-AE3A-4A2E-B4E5-E02728A361B0}" srcId="{647C30EE-1B62-4548-B124-B23F2DC9B8D0}" destId="{05012CF6-297A-490E-89CF-5AD5C790B334}" srcOrd="0" destOrd="0" parTransId="{E654E978-417C-4A20-80DE-0127B57D4C8B}" sibTransId="{FE84FB8A-5595-4248-B399-14FE43657453}"/>
    <dgm:cxn modelId="{28768A73-879A-4620-846D-5A5B9B6113F5}" type="presOf" srcId="{93C076E9-65E2-440E-B9C9-76224F6A0D7F}" destId="{3514BC0A-CC38-4A9C-B567-D4BC6A8150DF}" srcOrd="0" destOrd="0" presId="urn:microsoft.com/office/officeart/2005/8/layout/hProcess9"/>
    <dgm:cxn modelId="{1D52A479-7786-47FC-B643-9B0EE9BCC96B}" type="presOf" srcId="{29AEED5F-EFD4-4AB7-B63D-D753379026C6}" destId="{1B56612B-B673-4A3E-A040-561691C3114B}" srcOrd="0" destOrd="0" presId="urn:microsoft.com/office/officeart/2005/8/layout/hProcess9"/>
    <dgm:cxn modelId="{BEFCC8AB-A742-490E-8398-DF9810AE2571}" srcId="{647C30EE-1B62-4548-B124-B23F2DC9B8D0}" destId="{93C076E9-65E2-440E-B9C9-76224F6A0D7F}" srcOrd="2" destOrd="0" parTransId="{E46B1278-C2E5-473B-8A4A-14CC7DA529E2}" sibTransId="{2A82B48C-1DBE-4FA5-A0B7-ED8D96E896B7}"/>
    <dgm:cxn modelId="{2E613051-CE3E-46FB-B1F9-345AD3408EEF}" type="presOf" srcId="{647C30EE-1B62-4548-B124-B23F2DC9B8D0}" destId="{9184CC3F-4C2B-4F9B-A5BB-A429167F13B0}" srcOrd="0" destOrd="0" presId="urn:microsoft.com/office/officeart/2005/8/layout/hProcess9"/>
    <dgm:cxn modelId="{5A4A01FB-4B1F-40CD-999F-935B7C1F27AD}" type="presParOf" srcId="{9184CC3F-4C2B-4F9B-A5BB-A429167F13B0}" destId="{92589DFD-5B95-49D2-9433-5D6DC4725366}" srcOrd="0" destOrd="0" presId="urn:microsoft.com/office/officeart/2005/8/layout/hProcess9"/>
    <dgm:cxn modelId="{08DE5DC0-0F01-4562-AFC1-351B66AAB817}" type="presParOf" srcId="{9184CC3F-4C2B-4F9B-A5BB-A429167F13B0}" destId="{F4DAEE83-5EB4-4052-8F0F-B8451E2953CF}" srcOrd="1" destOrd="0" presId="urn:microsoft.com/office/officeart/2005/8/layout/hProcess9"/>
    <dgm:cxn modelId="{205DD5AF-35E4-4CA6-A1E7-75E1E210D0E2}" type="presParOf" srcId="{F4DAEE83-5EB4-4052-8F0F-B8451E2953CF}" destId="{DA5FD6F4-B65F-43E5-974E-8B9DD0C6B79A}" srcOrd="0" destOrd="0" presId="urn:microsoft.com/office/officeart/2005/8/layout/hProcess9"/>
    <dgm:cxn modelId="{31D0F8DC-6CF3-449C-BD7F-BFFAB4B58D8C}" type="presParOf" srcId="{F4DAEE83-5EB4-4052-8F0F-B8451E2953CF}" destId="{DEEF9555-7F34-412F-BE35-06BF0F1BED40}" srcOrd="1" destOrd="0" presId="urn:microsoft.com/office/officeart/2005/8/layout/hProcess9"/>
    <dgm:cxn modelId="{ACA794C0-2010-41B7-BE0E-EA23545A4315}" type="presParOf" srcId="{F4DAEE83-5EB4-4052-8F0F-B8451E2953CF}" destId="{1B56612B-B673-4A3E-A040-561691C3114B}" srcOrd="2" destOrd="0" presId="urn:microsoft.com/office/officeart/2005/8/layout/hProcess9"/>
    <dgm:cxn modelId="{DF6347C0-EEDB-44F9-9A1D-2307FF20892D}" type="presParOf" srcId="{F4DAEE83-5EB4-4052-8F0F-B8451E2953CF}" destId="{97BF3819-756B-45E0-9CCF-15861C37004D}" srcOrd="3" destOrd="0" presId="urn:microsoft.com/office/officeart/2005/8/layout/hProcess9"/>
    <dgm:cxn modelId="{16543A6B-FF00-4DC2-B1D7-8E74B31C9687}" type="presParOf" srcId="{F4DAEE83-5EB4-4052-8F0F-B8451E2953CF}" destId="{3514BC0A-CC38-4A9C-B567-D4BC6A8150D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89DFD-5B95-49D2-9433-5D6DC4725366}">
      <dsp:nvSpPr>
        <dsp:cNvPr id="0" name=""/>
        <dsp:cNvSpPr/>
      </dsp:nvSpPr>
      <dsp:spPr>
        <a:xfrm>
          <a:off x="668654" y="0"/>
          <a:ext cx="7578090" cy="248544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5FD6F4-B65F-43E5-974E-8B9DD0C6B79A}">
      <dsp:nvSpPr>
        <dsp:cNvPr id="0" name=""/>
        <dsp:cNvSpPr/>
      </dsp:nvSpPr>
      <dsp:spPr>
        <a:xfrm>
          <a:off x="9577" y="745632"/>
          <a:ext cx="2869644" cy="99417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uk-UA" sz="1800" kern="1200" smtClean="0"/>
            <a:t>протоколу передання тимчасово вилученого майна;</a:t>
          </a:r>
          <a:endParaRPr lang="ru-RU" sz="1800" kern="1200"/>
        </a:p>
      </dsp:txBody>
      <dsp:txXfrm>
        <a:off x="58109" y="794164"/>
        <a:ext cx="2772580" cy="897112"/>
      </dsp:txXfrm>
    </dsp:sp>
    <dsp:sp modelId="{1B56612B-B673-4A3E-A040-561691C3114B}">
      <dsp:nvSpPr>
        <dsp:cNvPr id="0" name=""/>
        <dsp:cNvSpPr/>
      </dsp:nvSpPr>
      <dsp:spPr>
        <a:xfrm>
          <a:off x="3022877" y="745632"/>
          <a:ext cx="2869644" cy="99417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uk-UA" sz="1800" kern="1200" smtClean="0"/>
            <a:t>клопотання про арешт тимчасово вилученого майна; </a:t>
          </a:r>
          <a:endParaRPr lang="ru-RU" sz="1800" kern="1200"/>
        </a:p>
      </dsp:txBody>
      <dsp:txXfrm>
        <a:off x="3071409" y="794164"/>
        <a:ext cx="2772580" cy="897112"/>
      </dsp:txXfrm>
    </dsp:sp>
    <dsp:sp modelId="{3514BC0A-CC38-4A9C-B567-D4BC6A8150DF}">
      <dsp:nvSpPr>
        <dsp:cNvPr id="0" name=""/>
        <dsp:cNvSpPr/>
      </dsp:nvSpPr>
      <dsp:spPr>
        <a:xfrm>
          <a:off x="6036178" y="745632"/>
          <a:ext cx="2869644" cy="99417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uk-UA" sz="1800" kern="1200" smtClean="0"/>
            <a:t>ухвали слідчого судді про арешт майна</a:t>
          </a:r>
          <a:endParaRPr lang="ru-RU" sz="1800" kern="1200"/>
        </a:p>
      </dsp:txBody>
      <dsp:txXfrm>
        <a:off x="6084710" y="794164"/>
        <a:ext cx="2772580" cy="89711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5318650"/>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0298CD5-6C1E-4009-B41F-6DF62E31D3BE}" type="datetimeFigureOut">
              <a:rPr lang="en-US" smtClean="0"/>
              <a:pPr/>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4393112"/>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0298CD5-6C1E-4009-B41F-6DF62E31D3BE}" type="datetimeFigureOut">
              <a:rPr lang="en-US" smtClean="0"/>
              <a:pPr/>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5495477"/>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0298CD5-6C1E-4009-B41F-6DF62E31D3BE}" type="datetimeFigureOut">
              <a:rPr lang="en-US" smtClean="0"/>
              <a:pPr/>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37757779"/>
      </p:ext>
    </p:extLst>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0298CD5-6C1E-4009-B41F-6DF62E31D3BE}" type="datetimeFigureOut">
              <a:rPr lang="en-US" smtClean="0"/>
              <a:pPr/>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8789956"/>
      </p:ext>
    </p:extLst>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0298CD5-6C1E-4009-B41F-6DF62E31D3BE}" type="datetimeFigureOut">
              <a:rPr lang="en-US" smtClean="0"/>
              <a:pPr/>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35536238"/>
      </p:ext>
    </p:extLst>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0990440"/>
      </p:ext>
    </p:extLst>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98291081"/>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28825847"/>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A61015F-7CC6-4D0A-9D87-873EA4C304CC}" type="datetimeFigureOut">
              <a:rPr lang="en-US" smtClean="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399104"/>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30881619"/>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10/19/2018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81697696"/>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10/19/2018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361305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10/19/2018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9091162"/>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5C68B11-C5A8-448C-8CE9-B1A273C79CFC}" type="datetimeFigureOut">
              <a:rPr lang="en-US" smtClean="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73848694"/>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7616CA0-919D-4A49-9C8A-62FDFB3A5183}" type="datetimeFigureOut">
              <a:rPr lang="en-US" smtClean="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1060915538"/>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298CD5-6C1E-4009-B41F-6DF62E31D3BE}" type="datetimeFigureOut">
              <a:rPr lang="en-US" smtClean="0"/>
              <a:pPr/>
              <a:t>10/19/2018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047306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ransition spd="slow">
    <p:cover/>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718001" y="1700013"/>
            <a:ext cx="8915399" cy="3528130"/>
          </a:xfrm>
        </p:spPr>
        <p:txBody>
          <a:bodyPr>
            <a:normAutofit fontScale="90000"/>
          </a:bodyPr>
          <a:lstStyle/>
          <a:p>
            <a:r>
              <a:rPr lang="uk-UA" b="1" i="1" dirty="0" smtClean="0">
                <a:solidFill>
                  <a:srgbClr val="002060"/>
                </a:solidFill>
              </a:rPr>
              <a:t>3.2  Процесуальний </a:t>
            </a:r>
            <a:r>
              <a:rPr lang="uk-UA" b="1" i="1" dirty="0">
                <a:solidFill>
                  <a:srgbClr val="002060"/>
                </a:solidFill>
              </a:rPr>
              <a:t>порядок фіксації тимчасового вилучення майна, проведеного без судового рішення</a:t>
            </a:r>
            <a:endParaRPr lang="ru-RU" b="1" i="1" dirty="0">
              <a:solidFill>
                <a:srgbClr val="002060"/>
              </a:solidFill>
            </a:endParaRPr>
          </a:p>
        </p:txBody>
      </p:sp>
      <p:pic>
        <p:nvPicPr>
          <p:cNvPr id="3" name="Picture 24" descr="%D0%94%D0%BB%D1%8F%20%D0%BA%D0%BB%D0%BE%D0%BF%D0%BE%D1%82%D0%B0%D0%BD%D0%BD%D1%8F%20%D0%BF%D0%BE%20%D0%97%D0%B0%D0%BB%D1%96%D0%B7%D0%BD%D1%8F%D0%BA%D1%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406" y="628649"/>
            <a:ext cx="2347027" cy="1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51666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611" y="353654"/>
            <a:ext cx="10719001" cy="1280890"/>
          </a:xfrm>
        </p:spPr>
        <p:txBody>
          <a:bodyPr>
            <a:normAutofit fontScale="90000"/>
          </a:bodyPr>
          <a:lstStyle/>
          <a:p>
            <a:r>
              <a:rPr lang="uk-UA" dirty="0"/>
              <a:t>У ситуації, за якої тимчасове вилучення предмета під час затримання здійснювала будь-яка особа в порядку статті 207 КПК України, процесуальне оформлення речового доказу, вилученого у цей спосіб, здійснюють шляхом складання таких процесуальних документів:</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80262334"/>
              </p:ext>
            </p:extLst>
          </p:nvPr>
        </p:nvGraphicFramePr>
        <p:xfrm>
          <a:off x="2589212" y="3425780"/>
          <a:ext cx="8915400" cy="24854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11725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750"/>
                                        <p:tgtEl>
                                          <p:spTgt spid="2"/>
                                        </p:tgtEl>
                                      </p:cBhvr>
                                    </p:animEffect>
                                  </p:childTnLst>
                                </p:cTn>
                              </p:par>
                            </p:childTnLst>
                          </p:cTn>
                        </p:par>
                        <p:par>
                          <p:cTn id="8" fill="hold">
                            <p:stCondLst>
                              <p:cond delay="1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750" fill="hold"/>
                                        <p:tgtEl>
                                          <p:spTgt spid="4"/>
                                        </p:tgtEl>
                                        <p:attrNameLst>
                                          <p:attrName>ppt_w</p:attrName>
                                        </p:attrNameLst>
                                      </p:cBhvr>
                                      <p:tavLst>
                                        <p:tav tm="0">
                                          <p:val>
                                            <p:fltVal val="0"/>
                                          </p:val>
                                        </p:tav>
                                        <p:tav tm="100000">
                                          <p:val>
                                            <p:strVal val="#ppt_w"/>
                                          </p:val>
                                        </p:tav>
                                      </p:tavLst>
                                    </p:anim>
                                    <p:anim calcmode="lin" valueType="num">
                                      <p:cBhvr>
                                        <p:cTn id="12" dur="750" fill="hold"/>
                                        <p:tgtEl>
                                          <p:spTgt spid="4"/>
                                        </p:tgtEl>
                                        <p:attrNameLst>
                                          <p:attrName>ppt_h</p:attrName>
                                        </p:attrNameLst>
                                      </p:cBhvr>
                                      <p:tavLst>
                                        <p:tav tm="0">
                                          <p:val>
                                            <p:fltVal val="0"/>
                                          </p:val>
                                        </p:tav>
                                        <p:tav tm="100000">
                                          <p:val>
                                            <p:strVal val="#ppt_h"/>
                                          </p:val>
                                        </p:tav>
                                      </p:tavLst>
                                    </p:anim>
                                    <p:animEffect transition="in" filter="fade">
                                      <p:cBhvr>
                                        <p:cTn id="13"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3124" y="1160413"/>
            <a:ext cx="9301163" cy="3970318"/>
          </a:xfrm>
          <a:prstGeom prst="rect">
            <a:avLst/>
          </a:prstGeom>
        </p:spPr>
        <p:txBody>
          <a:bodyPr wrap="square">
            <a:spAutoFit/>
          </a:bodyPr>
          <a:lstStyle/>
          <a:p>
            <a:pPr indent="357188" algn="just"/>
            <a:r>
              <a:rPr lang="uk-UA" sz="2800" dirty="0">
                <a:solidFill>
                  <a:srgbClr val="002060"/>
                </a:solidFill>
              </a:rPr>
              <a:t>У протоколі передання тимчасово вилученого майна доцільно також фіксувати відомості, повідомлені відповідною особою, яка здійснювала тимчасове вилучення майна, важливі для оцінки поданих об’єктів як доказів (серед яких відомості про походження об’єктів, обставини їх виявлення та вилучення), а також результати огляду переданого майна, його індивідуальні ознаки та особливості.</a:t>
            </a:r>
            <a:endParaRPr lang="ru-RU" sz="2800" dirty="0">
              <a:solidFill>
                <a:srgbClr val="002060"/>
              </a:solidFill>
            </a:endParaRPr>
          </a:p>
        </p:txBody>
      </p:sp>
    </p:spTree>
    <p:extLst>
      <p:ext uri="{BB962C8B-B14F-4D97-AF65-F5344CB8AC3E}">
        <p14:creationId xmlns:p14="http://schemas.microsoft.com/office/powerpoint/2010/main" val="202920422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6981" y="598352"/>
            <a:ext cx="10203846" cy="1280890"/>
          </a:xfrm>
        </p:spPr>
        <p:txBody>
          <a:bodyPr>
            <a:normAutofit fontScale="90000"/>
          </a:bodyPr>
          <a:lstStyle/>
          <a:p>
            <a:r>
              <a:rPr lang="uk-UA" dirty="0">
                <a:solidFill>
                  <a:srgbClr val="C00000"/>
                </a:solidFill>
              </a:rPr>
              <a:t>Відповідно до частини 2 статті 168 КПК України, тимчасове вилучення майна можуть здійснювати, зокрема, під час обшуку</a:t>
            </a:r>
            <a:endParaRPr lang="ru-RU" dirty="0">
              <a:solidFill>
                <a:srgbClr val="C00000"/>
              </a:solidFill>
            </a:endParaRPr>
          </a:p>
        </p:txBody>
      </p:sp>
      <p:sp>
        <p:nvSpPr>
          <p:cNvPr id="3" name="Объект 2"/>
          <p:cNvSpPr>
            <a:spLocks noGrp="1"/>
          </p:cNvSpPr>
          <p:nvPr>
            <p:ph idx="1"/>
          </p:nvPr>
        </p:nvSpPr>
        <p:spPr>
          <a:xfrm>
            <a:off x="1085850" y="2726029"/>
            <a:ext cx="10611945" cy="3777622"/>
          </a:xfrm>
        </p:spPr>
        <p:txBody>
          <a:bodyPr>
            <a:noAutofit/>
          </a:bodyPr>
          <a:lstStyle/>
          <a:p>
            <a:pPr marL="0" indent="0" algn="ctr">
              <a:buNone/>
            </a:pPr>
            <a:r>
              <a:rPr lang="uk-UA" sz="2600" i="1" dirty="0">
                <a:solidFill>
                  <a:schemeClr val="tx1"/>
                </a:solidFill>
              </a:rPr>
              <a:t>Документом</a:t>
            </a:r>
            <a:r>
              <a:rPr lang="uk-UA" sz="2600" dirty="0"/>
              <a:t>, що надає право проводити обшук житла чи </a:t>
            </a:r>
            <a:r>
              <a:rPr lang="uk-UA" sz="2600" dirty="0">
                <a:solidFill>
                  <a:srgbClr val="002060"/>
                </a:solidFill>
              </a:rPr>
              <a:t>іншого володіння особи у невідкладних випадках, має бути </a:t>
            </a:r>
            <a:r>
              <a:rPr lang="uk-UA" sz="2600" b="1" dirty="0">
                <a:solidFill>
                  <a:srgbClr val="0070C0"/>
                </a:solidFill>
              </a:rPr>
              <a:t>постанова слідчого, погоджена з прокурором, або постанова прокурора, </a:t>
            </a:r>
            <a:r>
              <a:rPr lang="uk-UA" sz="2600" dirty="0">
                <a:solidFill>
                  <a:srgbClr val="002060"/>
                </a:solidFill>
              </a:rPr>
              <a:t>оскільки, згідно з частиною 3 статті 110 КПК України, рішення слідчий, прокурор приймають саме у формі постанови. Крім цього, постанову можуть виносити не лише у випадках, безпосередньо передбачених КПК України, а й тоді, коли слідчий, прокурор визнає це за необхідне.</a:t>
            </a:r>
            <a:endParaRPr lang="ru-RU" sz="2600" dirty="0">
              <a:solidFill>
                <a:srgbClr val="002060"/>
              </a:solidFill>
            </a:endParaRPr>
          </a:p>
        </p:txBody>
      </p:sp>
    </p:spTree>
    <p:extLst>
      <p:ext uri="{BB962C8B-B14F-4D97-AF65-F5344CB8AC3E}">
        <p14:creationId xmlns:p14="http://schemas.microsoft.com/office/powerpoint/2010/main" val="212988304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750"/>
                                        <p:tgtEl>
                                          <p:spTgt spid="2"/>
                                        </p:tgtEl>
                                      </p:cBhvr>
                                    </p:animEffect>
                                  </p:childTnLst>
                                </p:cTn>
                              </p:par>
                            </p:childTnLst>
                          </p:cTn>
                        </p:par>
                        <p:par>
                          <p:cTn id="8" fill="hold">
                            <p:stCondLst>
                              <p:cond delay="1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3037" y="567476"/>
            <a:ext cx="10529887" cy="5421825"/>
          </a:xfrm>
        </p:spPr>
        <p:txBody>
          <a:bodyPr>
            <a:noAutofit/>
          </a:bodyPr>
          <a:lstStyle/>
          <a:p>
            <a:pPr marL="0" indent="0" algn="ctr">
              <a:buNone/>
            </a:pPr>
            <a:r>
              <a:rPr lang="uk-UA" sz="2400" dirty="0" smtClean="0">
                <a:solidFill>
                  <a:srgbClr val="002060"/>
                </a:solidFill>
              </a:rPr>
              <a:t>Чинний </a:t>
            </a:r>
            <a:r>
              <a:rPr lang="uk-UA" sz="2400" dirty="0">
                <a:solidFill>
                  <a:srgbClr val="002060"/>
                </a:solidFill>
              </a:rPr>
              <a:t>кримінальний процесуальний закон прямо не передбачає право правоохоронця, який не є слідчим чи прокурором, здійснювати проникнення до житла чи іншого володіння особи без ухвали слідчого судді навіть у невідкладних випадках, тому здійснювати ці дії, а також проводити вилучення майна у зазначених місцях навіть під час безпосереднього переслідування особи вони не мають. </a:t>
            </a:r>
            <a:endParaRPr lang="uk-UA" sz="2400" dirty="0" smtClean="0">
              <a:solidFill>
                <a:srgbClr val="002060"/>
              </a:solidFill>
            </a:endParaRPr>
          </a:p>
          <a:p>
            <a:pPr marL="0" indent="0" algn="ctr">
              <a:buNone/>
            </a:pPr>
            <a:r>
              <a:rPr lang="uk-UA" sz="2400" dirty="0" smtClean="0">
                <a:solidFill>
                  <a:srgbClr val="002060"/>
                </a:solidFill>
              </a:rPr>
              <a:t>Заборона </a:t>
            </a:r>
            <a:r>
              <a:rPr lang="uk-UA" sz="2400" dirty="0">
                <a:solidFill>
                  <a:srgbClr val="002060"/>
                </a:solidFill>
              </a:rPr>
              <a:t>не уповноваженим особам заходити до житла чи іншого володіння особи без ухвали слідчого судді, а також здійснювати тимчасове вилучення майна із цих володінь є виявом засад недоторканності житла та недоторканності права власності, що стримує цих осіб від зловживань у сфері майнових прав особи.</a:t>
            </a:r>
            <a:endParaRPr lang="ru-RU" sz="2400" dirty="0">
              <a:solidFill>
                <a:srgbClr val="002060"/>
              </a:solidFill>
            </a:endParaRPr>
          </a:p>
          <a:p>
            <a:pPr algn="ctr"/>
            <a:endParaRPr lang="ru-RU" sz="2400" dirty="0"/>
          </a:p>
        </p:txBody>
      </p:sp>
    </p:spTree>
    <p:extLst>
      <p:ext uri="{BB962C8B-B14F-4D97-AF65-F5344CB8AC3E}">
        <p14:creationId xmlns:p14="http://schemas.microsoft.com/office/powerpoint/2010/main" val="223705183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75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33687" y="575652"/>
            <a:ext cx="8596313" cy="5008551"/>
          </a:xfrm>
          <a:prstGeom prst="rect">
            <a:avLst/>
          </a:prstGeom>
        </p:spPr>
        <p:txBody>
          <a:bodyPr wrap="square">
            <a:spAutoFit/>
          </a:bodyPr>
          <a:lstStyle/>
          <a:p>
            <a:pPr indent="342900" algn="just">
              <a:lnSpc>
                <a:spcPct val="115000"/>
              </a:lnSpc>
            </a:pPr>
            <a:r>
              <a:rPr lang="uk-UA" sz="2800" b="1" dirty="0" smtClean="0">
                <a:solidFill>
                  <a:srgbClr val="002060"/>
                </a:solidFill>
                <a:latin typeface="Bookman Old Style" pitchFamily="18" charset="0"/>
              </a:rPr>
              <a:t>Кожен</a:t>
            </a:r>
            <a:r>
              <a:rPr lang="uk-UA" sz="2800" b="1" dirty="0">
                <a:solidFill>
                  <a:srgbClr val="002060"/>
                </a:solidFill>
                <a:latin typeface="Bookman Old Style" pitchFamily="18" charset="0"/>
              </a:rPr>
              <a:t>, хто законно затримав особу в порядку, передбаченому статтями 207, 208 </a:t>
            </a:r>
            <a:r>
              <a:rPr lang="uk-UA" sz="2800" b="1" dirty="0" smtClean="0">
                <a:solidFill>
                  <a:srgbClr val="002060"/>
                </a:solidFill>
                <a:latin typeface="Bookman Old Style" pitchFamily="18" charset="0"/>
              </a:rPr>
              <a:t> КПК, </a:t>
            </a:r>
            <a:r>
              <a:rPr lang="uk-UA" sz="2800" b="1" dirty="0">
                <a:solidFill>
                  <a:srgbClr val="002060"/>
                </a:solidFill>
                <a:latin typeface="Bookman Old Style" pitchFamily="18" charset="0"/>
              </a:rPr>
              <a:t>має право на тимчасове вилучення майна. Ця особа зобов’язана одночасно з </a:t>
            </a:r>
            <a:r>
              <a:rPr lang="uk-UA" sz="2800" b="1" dirty="0" err="1">
                <a:solidFill>
                  <a:srgbClr val="002060"/>
                </a:solidFill>
                <a:latin typeface="Bookman Old Style" pitchFamily="18" charset="0"/>
              </a:rPr>
              <a:t>доставленням</a:t>
            </a:r>
            <a:r>
              <a:rPr lang="uk-UA" sz="2800" b="1" dirty="0">
                <a:solidFill>
                  <a:srgbClr val="002060"/>
                </a:solidFill>
                <a:latin typeface="Bookman Old Style" pitchFamily="18" charset="0"/>
              </a:rPr>
              <a:t> затриманої особи до слідчого, прокурора, іншої уповноваженої службової особи передати їй тимчасово вилучене майно. Факт передання тимчасово вилученого майна засвідчують </a:t>
            </a:r>
            <a:r>
              <a:rPr lang="uk-UA" sz="2800" b="1" dirty="0" smtClean="0">
                <a:solidFill>
                  <a:srgbClr val="FFC000"/>
                </a:solidFill>
                <a:latin typeface="Bookman Old Style" pitchFamily="18" charset="0"/>
              </a:rPr>
              <a:t>протоколом </a:t>
            </a:r>
            <a:r>
              <a:rPr lang="uk-UA" sz="2400" b="1" dirty="0" smtClean="0">
                <a:solidFill>
                  <a:srgbClr val="7030A0"/>
                </a:solidFill>
                <a:latin typeface="Bookman Old Style" pitchFamily="18" charset="0"/>
              </a:rPr>
              <a:t>(ч.</a:t>
            </a:r>
            <a:r>
              <a:rPr lang="uk-UA" sz="2400" b="1" dirty="0">
                <a:solidFill>
                  <a:srgbClr val="7030A0"/>
                </a:solidFill>
                <a:latin typeface="Bookman Old Style" pitchFamily="18" charset="0"/>
              </a:rPr>
              <a:t> 1 </a:t>
            </a:r>
            <a:r>
              <a:rPr lang="uk-UA" sz="2400" b="1" dirty="0" smtClean="0">
                <a:solidFill>
                  <a:srgbClr val="7030A0"/>
                </a:solidFill>
                <a:latin typeface="Bookman Old Style" pitchFamily="18" charset="0"/>
              </a:rPr>
              <a:t>ст.</a:t>
            </a:r>
            <a:r>
              <a:rPr lang="uk-UA" sz="2400" b="1" dirty="0">
                <a:solidFill>
                  <a:srgbClr val="7030A0"/>
                </a:solidFill>
                <a:latin typeface="Bookman Old Style" pitchFamily="18" charset="0"/>
              </a:rPr>
              <a:t> 168 </a:t>
            </a:r>
            <a:r>
              <a:rPr lang="uk-UA" sz="2400" b="1" dirty="0" smtClean="0">
                <a:solidFill>
                  <a:srgbClr val="7030A0"/>
                </a:solidFill>
                <a:latin typeface="Bookman Old Style" pitchFamily="18" charset="0"/>
              </a:rPr>
              <a:t>КПК).</a:t>
            </a:r>
            <a:endParaRPr lang="ru-RU" sz="2400" b="1" dirty="0">
              <a:solidFill>
                <a:srgbClr val="7030A0"/>
              </a:solidFill>
              <a:latin typeface="Bookman Old Style" pitchFamily="18" charset="0"/>
            </a:endParaRPr>
          </a:p>
        </p:txBody>
      </p:sp>
      <p:pic>
        <p:nvPicPr>
          <p:cNvPr id="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0" y="5472113"/>
            <a:ext cx="2112729" cy="1170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4" descr="ANd9GcTUMXWQp4HJmVtUf56dfrLClJyKxibVk970XQRVshcX6OSGY2K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719" y="5584203"/>
            <a:ext cx="1584325"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9667252"/>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71638" y="151447"/>
            <a:ext cx="10272712" cy="6309420"/>
          </a:xfrm>
          <a:prstGeom prst="rect">
            <a:avLst/>
          </a:prstGeom>
        </p:spPr>
        <p:txBody>
          <a:bodyPr wrap="square">
            <a:spAutoFit/>
          </a:bodyPr>
          <a:lstStyle/>
          <a:p>
            <a:pPr algn="just"/>
            <a:r>
              <a:rPr lang="uk-UA" sz="2800" b="1" dirty="0">
                <a:solidFill>
                  <a:srgbClr val="002060"/>
                </a:solidFill>
              </a:rPr>
              <a:t>Затримання </a:t>
            </a:r>
            <a:r>
              <a:rPr lang="uk-UA" sz="3200" b="1" i="1" dirty="0">
                <a:solidFill>
                  <a:srgbClr val="0070C0"/>
                </a:solidFill>
              </a:rPr>
              <a:t>не уповноваженою службовою особою </a:t>
            </a:r>
            <a:r>
              <a:rPr lang="uk-UA" sz="2800" b="1" dirty="0">
                <a:solidFill>
                  <a:srgbClr val="002060"/>
                </a:solidFill>
              </a:rPr>
              <a:t>можуть здійснювати</a:t>
            </a:r>
            <a:r>
              <a:rPr lang="uk-UA" sz="2800" dirty="0">
                <a:solidFill>
                  <a:srgbClr val="002060"/>
                </a:solidFill>
              </a:rPr>
              <a:t> </a:t>
            </a:r>
            <a:r>
              <a:rPr lang="uk-UA" sz="2800" b="1" dirty="0">
                <a:solidFill>
                  <a:srgbClr val="002060"/>
                </a:solidFill>
              </a:rPr>
              <a:t>як</a:t>
            </a:r>
            <a:r>
              <a:rPr lang="uk-UA" dirty="0"/>
              <a:t> </a:t>
            </a:r>
            <a:r>
              <a:rPr lang="uk-UA" sz="3200" b="1" dirty="0" smtClean="0">
                <a:solidFill>
                  <a:srgbClr val="FFC000"/>
                </a:solidFill>
              </a:rPr>
              <a:t>за </a:t>
            </a:r>
            <a:r>
              <a:rPr lang="uk-UA" sz="3200" b="1" dirty="0">
                <a:solidFill>
                  <a:srgbClr val="FFC000"/>
                </a:solidFill>
              </a:rPr>
              <a:t>вчинення кримінального проступку, так і злочину, </a:t>
            </a:r>
            <a:endParaRPr lang="uk-UA" sz="3200" b="1" dirty="0" smtClean="0">
              <a:solidFill>
                <a:srgbClr val="FFC000"/>
              </a:solidFill>
            </a:endParaRPr>
          </a:p>
          <a:p>
            <a:pPr algn="just"/>
            <a:r>
              <a:rPr lang="uk-UA" sz="2800" b="1" i="1" u="sng" dirty="0" smtClean="0">
                <a:solidFill>
                  <a:srgbClr val="7030A0"/>
                </a:solidFill>
              </a:rPr>
              <a:t>на </a:t>
            </a:r>
            <a:r>
              <a:rPr lang="uk-UA" sz="2800" b="1" i="1" u="sng" dirty="0">
                <a:solidFill>
                  <a:srgbClr val="7030A0"/>
                </a:solidFill>
              </a:rPr>
              <a:t>відміну від затримання уповноваженою службовою особою</a:t>
            </a:r>
            <a:r>
              <a:rPr lang="uk-UA" sz="2800" b="1" u="sng" dirty="0">
                <a:solidFill>
                  <a:srgbClr val="7030A0"/>
                </a:solidFill>
              </a:rPr>
              <a:t>, яке здійснюють </a:t>
            </a:r>
            <a:r>
              <a:rPr lang="uk-UA" sz="2800" b="1" dirty="0">
                <a:solidFill>
                  <a:srgbClr val="7030A0"/>
                </a:solidFill>
              </a:rPr>
              <a:t>виключно за вчинення злочину, за який передбачено покарання у виді позбавлення волі, або за злочин, за який передбачене основне покарання у виді штрафу в розмірі понад три тисячі неоподатковуваних мінімумів доходів громадян, виключно у випадку, якщо підозрюваний не виконав обов’язки, покладені на нього під час обрання запобіжного заходу, або не виконав у встановленому порядку вимог щодо внесення коштів як застави та надання документа, що це </a:t>
            </a:r>
            <a:r>
              <a:rPr lang="uk-UA" sz="2800" b="1" dirty="0" smtClean="0">
                <a:solidFill>
                  <a:srgbClr val="7030A0"/>
                </a:solidFill>
              </a:rPr>
              <a:t>підтверджує</a:t>
            </a:r>
            <a:endParaRPr lang="ru-RU" sz="2800" b="1" dirty="0">
              <a:solidFill>
                <a:srgbClr val="7030A0"/>
              </a:solidFill>
            </a:endParaRPr>
          </a:p>
        </p:txBody>
      </p:sp>
    </p:spTree>
    <p:extLst>
      <p:ext uri="{BB962C8B-B14F-4D97-AF65-F5344CB8AC3E}">
        <p14:creationId xmlns:p14="http://schemas.microsoft.com/office/powerpoint/2010/main" val="277852659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545465" y="656823"/>
            <a:ext cx="9530366" cy="6109365"/>
          </a:xfrm>
          <a:prstGeom prst="rect">
            <a:avLst/>
          </a:prstGeom>
        </p:spPr>
        <p:txBody>
          <a:bodyPr wrap="square">
            <a:spAutoFit/>
          </a:bodyPr>
          <a:lstStyle/>
          <a:p>
            <a:pPr indent="342900" algn="just">
              <a:lnSpc>
                <a:spcPct val="115000"/>
              </a:lnSpc>
              <a:spcAft>
                <a:spcPts val="0"/>
              </a:spcAft>
            </a:pPr>
            <a:r>
              <a:rPr lang="uk-UA" sz="2400" dirty="0" smtClean="0">
                <a:solidFill>
                  <a:schemeClr val="accent1">
                    <a:lumMod val="60000"/>
                    <a:lumOff val="40000"/>
                  </a:schemeClr>
                </a:solidFill>
                <a:latin typeface="Times New Roman" panose="02020603050405020304" pitchFamily="18" charset="0"/>
                <a:ea typeface="Times New Roman" panose="02020603050405020304" pitchFamily="18" charset="0"/>
              </a:rPr>
              <a:t>На </a:t>
            </a:r>
            <a:r>
              <a:rPr lang="uk-UA" sz="2400" dirty="0">
                <a:solidFill>
                  <a:schemeClr val="accent1">
                    <a:lumMod val="60000"/>
                    <a:lumOff val="40000"/>
                  </a:schemeClr>
                </a:solidFill>
                <a:latin typeface="Times New Roman" panose="02020603050405020304" pitchFamily="18" charset="0"/>
                <a:ea typeface="Times New Roman" panose="02020603050405020304" pitchFamily="18" charset="0"/>
              </a:rPr>
              <a:t>підставі частини 1 статті 168 КПК України право тимчасового вилучення майна без ухвали слідчого судді належить також </a:t>
            </a:r>
            <a:r>
              <a:rPr lang="uk-UA" sz="2800" b="1" i="1" dirty="0">
                <a:solidFill>
                  <a:schemeClr val="accent1">
                    <a:lumMod val="60000"/>
                    <a:lumOff val="40000"/>
                  </a:schemeClr>
                </a:solidFill>
                <a:latin typeface="Times New Roman" panose="02020603050405020304" pitchFamily="18" charset="0"/>
                <a:ea typeface="Times New Roman" panose="02020603050405020304" pitchFamily="18" charset="0"/>
              </a:rPr>
              <a:t>уповноваженій службовій особі, </a:t>
            </a:r>
            <a:r>
              <a:rPr lang="uk-UA" sz="2400" dirty="0">
                <a:solidFill>
                  <a:schemeClr val="accent1">
                    <a:lumMod val="60000"/>
                    <a:lumOff val="40000"/>
                  </a:schemeClr>
                </a:solidFill>
                <a:latin typeface="Times New Roman" panose="02020603050405020304" pitchFamily="18" charset="0"/>
                <a:ea typeface="Times New Roman" panose="02020603050405020304" pitchFamily="18" charset="0"/>
              </a:rPr>
              <a:t>яка законно затримала особу в порядку, передбаченому статтею 208 КПК України. Згідно з частиною 1 цієї статті, уповноважена службова особа має право без ухвали слідчого судді, суду затримати особу, підозрювану у вчиненні злочину, за який передбачено покарання у виді позбавлення волі, лише у випадках:</a:t>
            </a:r>
            <a:endParaRPr lang="ru-RU" sz="2400" dirty="0">
              <a:solidFill>
                <a:schemeClr val="accent1">
                  <a:lumMod val="60000"/>
                  <a:lumOff val="40000"/>
                </a:schemeClr>
              </a:solidFill>
              <a:latin typeface="Times New Roman" panose="02020603050405020304" pitchFamily="18" charset="0"/>
              <a:ea typeface="Times New Roman" panose="02020603050405020304" pitchFamily="18" charset="0"/>
            </a:endParaRPr>
          </a:p>
          <a:p>
            <a:pPr marL="628650" indent="-628650" algn="just">
              <a:lnSpc>
                <a:spcPct val="115000"/>
              </a:lnSpc>
              <a:spcAft>
                <a:spcPts val="0"/>
              </a:spcAft>
              <a:buFont typeface="+mj-lt"/>
              <a:buAutoNum type="arabicParenR"/>
            </a:pPr>
            <a:r>
              <a:rPr lang="uk-UA" sz="2400" dirty="0">
                <a:solidFill>
                  <a:srgbClr val="0070C0"/>
                </a:solidFill>
                <a:latin typeface="Times New Roman" panose="02020603050405020304" pitchFamily="18" charset="0"/>
                <a:ea typeface="Times New Roman" panose="02020603050405020304" pitchFamily="18" charset="0"/>
              </a:rPr>
              <a:t> якщо цю особу застали під час вчинення злочину або замаху на його вчинення;</a:t>
            </a:r>
            <a:endParaRPr lang="ru-RU" sz="2400" dirty="0">
              <a:solidFill>
                <a:srgbClr val="0070C0"/>
              </a:solidFill>
              <a:latin typeface="Times New Roman" panose="02020603050405020304" pitchFamily="18" charset="0"/>
              <a:ea typeface="Times New Roman" panose="02020603050405020304" pitchFamily="18" charset="0"/>
            </a:endParaRPr>
          </a:p>
          <a:p>
            <a:pPr marL="628650" indent="-628650" algn="just">
              <a:lnSpc>
                <a:spcPct val="115000"/>
              </a:lnSpc>
              <a:spcAft>
                <a:spcPts val="0"/>
              </a:spcAft>
              <a:buFont typeface="+mj-lt"/>
              <a:buAutoNum type="arabicParenR"/>
            </a:pPr>
            <a:r>
              <a:rPr lang="uk-UA" sz="2400" dirty="0">
                <a:solidFill>
                  <a:srgbClr val="0070C0"/>
                </a:solidFill>
                <a:latin typeface="Times New Roman" panose="02020603050405020304" pitchFamily="18" charset="0"/>
                <a:ea typeface="Times New Roman" panose="02020603050405020304" pitchFamily="18" charset="0"/>
              </a:rPr>
              <a:t> якщо безпосередньо після вчинення злочину очевидець, в тому числі потерпілий, або сукупність очевидних ознак на тілі, одязі чи місці події вказують на те, що саме ця особа щойно вчинила злочин.</a:t>
            </a:r>
            <a:endParaRPr lang="ru-RU" sz="24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83434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1500"/>
                                        <p:tgtEl>
                                          <p:spTgt spid="5">
                                            <p:txEl>
                                              <p:pRg st="0" end="0"/>
                                            </p:txEl>
                                          </p:spTgt>
                                        </p:tgtEl>
                                      </p:cBhvr>
                                    </p:animEffect>
                                  </p:childTnLst>
                                </p:cTn>
                              </p:par>
                            </p:childTnLst>
                          </p:cTn>
                        </p:par>
                        <p:par>
                          <p:cTn id="8" fill="hold">
                            <p:stCondLst>
                              <p:cond delay="1500"/>
                            </p:stCondLst>
                            <p:childTnLst>
                              <p:par>
                                <p:cTn id="9" presetID="2" presetClass="entr" presetSubtype="4"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125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125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13" fill="hold">
                            <p:stCondLst>
                              <p:cond delay="2750"/>
                            </p:stCondLst>
                            <p:childTnLst>
                              <p:par>
                                <p:cTn id="14" presetID="2" presetClass="entr" presetSubtype="4" fill="hold"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 calcmode="lin" valueType="num">
                                      <p:cBhvr additive="base">
                                        <p:cTn id="16" dur="125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7" dur="125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solidFill>
                  <a:srgbClr val="C00000"/>
                </a:solidFill>
              </a:rPr>
              <a:t>Уповноважена службова особа</a:t>
            </a:r>
            <a:r>
              <a:rPr lang="uk-UA" dirty="0">
                <a:solidFill>
                  <a:srgbClr val="C00000"/>
                </a:solidFill>
              </a:rPr>
              <a:t> </a:t>
            </a:r>
            <a:r>
              <a:rPr lang="uk-UA" dirty="0" smtClean="0">
                <a:solidFill>
                  <a:srgbClr val="C00000"/>
                </a:solidFill>
              </a:rPr>
              <a:t>- </a:t>
            </a:r>
            <a:endParaRPr lang="ru-RU" dirty="0">
              <a:solidFill>
                <a:srgbClr val="C00000"/>
              </a:solidFill>
            </a:endParaRPr>
          </a:p>
        </p:txBody>
      </p:sp>
      <p:sp>
        <p:nvSpPr>
          <p:cNvPr id="3" name="Объект 2"/>
          <p:cNvSpPr>
            <a:spLocks noGrp="1"/>
          </p:cNvSpPr>
          <p:nvPr>
            <p:ph idx="1"/>
          </p:nvPr>
        </p:nvSpPr>
        <p:spPr>
          <a:xfrm>
            <a:off x="2589212" y="1490662"/>
            <a:ext cx="8915400" cy="3777622"/>
          </a:xfrm>
        </p:spPr>
        <p:txBody>
          <a:bodyPr>
            <a:normAutofit lnSpcReduction="10000"/>
          </a:bodyPr>
          <a:lstStyle/>
          <a:p>
            <a:pPr marL="0" indent="0">
              <a:buNone/>
            </a:pPr>
            <a:r>
              <a:rPr lang="uk-UA" dirty="0">
                <a:solidFill>
                  <a:srgbClr val="002060"/>
                </a:solidFill>
              </a:rPr>
              <a:t> </a:t>
            </a:r>
            <a:r>
              <a:rPr lang="uk-UA" sz="2800" dirty="0">
                <a:solidFill>
                  <a:srgbClr val="002060"/>
                </a:solidFill>
              </a:rPr>
              <a:t>це, насамперед, слідчий, який, відповідно до пункту 8 частини 2 статті 40 КПК України, вправі приймати процесуальні рішення, серед яких і щодо затримання особи. </a:t>
            </a:r>
            <a:endParaRPr lang="uk-UA" sz="2800" dirty="0" smtClean="0">
              <a:solidFill>
                <a:srgbClr val="002060"/>
              </a:solidFill>
            </a:endParaRPr>
          </a:p>
          <a:p>
            <a:pPr marL="0" indent="0">
              <a:buNone/>
            </a:pPr>
            <a:r>
              <a:rPr lang="uk-UA" sz="2800" dirty="0" smtClean="0">
                <a:solidFill>
                  <a:srgbClr val="002060"/>
                </a:solidFill>
              </a:rPr>
              <a:t>Такою </a:t>
            </a:r>
            <a:r>
              <a:rPr lang="uk-UA" sz="2800" dirty="0">
                <a:solidFill>
                  <a:srgbClr val="002060"/>
                </a:solidFill>
              </a:rPr>
              <a:t>особою також може бути керівник органу досудового розслідування, про що зазначено в пунктах 6, 7 частини 2 статті 39 КПК України, і прокурор згідно з пунктом 9 частини 2 статті 36 КПК України.</a:t>
            </a:r>
            <a:endParaRPr lang="ru-RU" sz="2800" dirty="0">
              <a:solidFill>
                <a:srgbClr val="002060"/>
              </a:solidFill>
            </a:endParaRPr>
          </a:p>
        </p:txBody>
      </p:sp>
      <p:pic>
        <p:nvPicPr>
          <p:cNvPr id="4" name="Picture 24" descr="%D0%94%D0%BB%D1%8F%20%D0%BA%D0%BB%D0%BE%D0%BF%D0%BE%D1%82%D0%B0%D0%BD%D0%BD%D1%8F%20%D0%BF%D0%BE%20%D0%97%D0%B0%D0%BB%D1%96%D0%B7%D0%BD%D1%8F%D0%BA%D1%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857" y="1771651"/>
            <a:ext cx="2121326" cy="1611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93301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500"/>
                            </p:stCondLst>
                            <p:childTnLst>
                              <p:par>
                                <p:cTn id="15" presetID="42"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8344" y="0"/>
            <a:ext cx="9946268" cy="1280890"/>
          </a:xfrm>
        </p:spPr>
        <p:txBody>
          <a:bodyPr>
            <a:noAutofit/>
          </a:bodyPr>
          <a:lstStyle/>
          <a:p>
            <a:r>
              <a:rPr lang="uk-UA" sz="2800" dirty="0">
                <a:solidFill>
                  <a:srgbClr val="C00000"/>
                </a:solidFill>
              </a:rPr>
              <a:t>Уповноважена службова особа без ухвали слідчого судді, суду має право затримати особу, яку підозрюють у вчиненні злочину, за який може бути призначено покарання у вигляді позбавлення волі, у випадках:</a:t>
            </a:r>
            <a:r>
              <a:rPr lang="ru-RU" sz="2800" dirty="0">
                <a:solidFill>
                  <a:srgbClr val="C00000"/>
                </a:solidFill>
              </a:rPr>
              <a:t/>
            </a:r>
            <a:br>
              <a:rPr lang="ru-RU" sz="2800" dirty="0">
                <a:solidFill>
                  <a:srgbClr val="C00000"/>
                </a:solidFill>
              </a:rPr>
            </a:br>
            <a:endParaRPr lang="ru-RU" sz="2800" dirty="0">
              <a:solidFill>
                <a:srgbClr val="C00000"/>
              </a:solidFill>
            </a:endParaRPr>
          </a:p>
        </p:txBody>
      </p:sp>
      <p:sp>
        <p:nvSpPr>
          <p:cNvPr id="3" name="Объект 2"/>
          <p:cNvSpPr>
            <a:spLocks noGrp="1"/>
          </p:cNvSpPr>
          <p:nvPr>
            <p:ph idx="1"/>
          </p:nvPr>
        </p:nvSpPr>
        <p:spPr>
          <a:xfrm>
            <a:off x="2009104" y="2228045"/>
            <a:ext cx="10182896" cy="4146816"/>
          </a:xfrm>
        </p:spPr>
        <p:txBody>
          <a:bodyPr>
            <a:noAutofit/>
          </a:bodyPr>
          <a:lstStyle/>
          <a:p>
            <a:r>
              <a:rPr lang="uk-UA" sz="2400" dirty="0" smtClean="0"/>
              <a:t>‑</a:t>
            </a:r>
            <a:r>
              <a:rPr lang="uk-UA" sz="2400" dirty="0">
                <a:solidFill>
                  <a:srgbClr val="002060"/>
                </a:solidFill>
              </a:rPr>
              <a:t> коли особа безпосередньо вчиняє злочин;</a:t>
            </a:r>
            <a:endParaRPr lang="ru-RU" sz="2400" dirty="0">
              <a:solidFill>
                <a:srgbClr val="002060"/>
              </a:solidFill>
            </a:endParaRPr>
          </a:p>
          <a:p>
            <a:r>
              <a:rPr lang="uk-UA" sz="2400" dirty="0">
                <a:solidFill>
                  <a:srgbClr val="002060"/>
                </a:solidFill>
              </a:rPr>
              <a:t>‑ якщо особа з прямим умислом вчинила діяння, спрямоване на вчинення злочину, однак не довела його до кінця з причин, що не залежали від її волі;</a:t>
            </a:r>
            <a:endParaRPr lang="ru-RU" sz="2400" dirty="0">
              <a:solidFill>
                <a:srgbClr val="002060"/>
              </a:solidFill>
            </a:endParaRPr>
          </a:p>
          <a:p>
            <a:r>
              <a:rPr lang="uk-UA" sz="2400" dirty="0">
                <a:solidFill>
                  <a:srgbClr val="002060"/>
                </a:solidFill>
              </a:rPr>
              <a:t>‑ коли безпосередньо після вчинення злочину потерпілий або очевидці прямо вказують на особу, яка вчинила цей злочин;</a:t>
            </a:r>
            <a:endParaRPr lang="ru-RU" sz="2400" dirty="0">
              <a:solidFill>
                <a:srgbClr val="002060"/>
              </a:solidFill>
            </a:endParaRPr>
          </a:p>
          <a:p>
            <a:r>
              <a:rPr lang="uk-UA" sz="2400" dirty="0">
                <a:solidFill>
                  <a:srgbClr val="002060"/>
                </a:solidFill>
              </a:rPr>
              <a:t>‑ якщо на тілі чи одязі особи містяться будь-які ознаки, які вказують на те, що суспільно небезпечне винне діяння було вчинене саме цією особою;</a:t>
            </a:r>
            <a:endParaRPr lang="ru-RU" sz="2400" dirty="0">
              <a:solidFill>
                <a:srgbClr val="002060"/>
              </a:solidFill>
            </a:endParaRPr>
          </a:p>
          <a:p>
            <a:r>
              <a:rPr lang="uk-UA" sz="2400" dirty="0">
                <a:solidFill>
                  <a:srgbClr val="002060"/>
                </a:solidFill>
              </a:rPr>
              <a:t>‑ якщо сукупність ознак на місці події підтверджують причетність цієї особи до вчиненого нею злочину</a:t>
            </a:r>
            <a:endParaRPr lang="ru-RU" sz="2400" dirty="0">
              <a:solidFill>
                <a:srgbClr val="002060"/>
              </a:solidFill>
            </a:endParaRPr>
          </a:p>
        </p:txBody>
      </p:sp>
    </p:spTree>
    <p:extLst>
      <p:ext uri="{BB962C8B-B14F-4D97-AF65-F5344CB8AC3E}">
        <p14:creationId xmlns:p14="http://schemas.microsoft.com/office/powerpoint/2010/main" val="19630012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250"/>
                                        <p:tgtEl>
                                          <p:spTgt spid="2"/>
                                        </p:tgtEl>
                                      </p:cBhvr>
                                    </p:animEffect>
                                  </p:childTnLst>
                                </p:cTn>
                              </p:par>
                            </p:childTnLst>
                          </p:cTn>
                        </p:par>
                        <p:par>
                          <p:cTn id="8" fill="hold">
                            <p:stCondLst>
                              <p:cond delay="12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250"/>
                            </p:stCondLst>
                            <p:childTnLst>
                              <p:par>
                                <p:cTn id="15" presetID="42"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5250"/>
                            </p:stCondLst>
                            <p:childTnLst>
                              <p:par>
                                <p:cTn id="21" presetID="42" presetClass="entr" presetSubtype="0"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7250"/>
                            </p:stCondLst>
                            <p:childTnLst>
                              <p:par>
                                <p:cTn id="27" presetID="42" presetClass="entr" presetSubtype="0"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anim calcmode="lin" valueType="num">
                                      <p:cBhvr>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9250"/>
                            </p:stCondLst>
                            <p:childTnLst>
                              <p:par>
                                <p:cTn id="33" presetID="42"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7278" y="94521"/>
            <a:ext cx="10998558" cy="6740307"/>
          </a:xfrm>
          <a:prstGeom prst="rect">
            <a:avLst/>
          </a:prstGeom>
        </p:spPr>
        <p:txBody>
          <a:bodyPr wrap="square">
            <a:spAutoFit/>
          </a:bodyPr>
          <a:lstStyle/>
          <a:p>
            <a:pPr algn="ctr"/>
            <a:r>
              <a:rPr lang="uk-UA" sz="2800" dirty="0" smtClean="0">
                <a:latin typeface="Times New Roman" panose="02020603050405020304" pitchFamily="18" charset="0"/>
                <a:ea typeface="Times New Roman" panose="02020603050405020304" pitchFamily="18" charset="0"/>
              </a:rPr>
              <a:t>Інформацію </a:t>
            </a:r>
            <a:r>
              <a:rPr lang="uk-UA" sz="2800" dirty="0">
                <a:latin typeface="Times New Roman" panose="02020603050405020304" pitchFamily="18" charset="0"/>
                <a:ea typeface="Times New Roman" panose="02020603050405020304" pitchFamily="18" charset="0"/>
              </a:rPr>
              <a:t>щодо майна, тимчасово вилученого службовою особою під час затримання, </a:t>
            </a:r>
            <a:r>
              <a:rPr lang="uk-UA" sz="2800" dirty="0">
                <a:solidFill>
                  <a:srgbClr val="C00000"/>
                </a:solidFill>
                <a:latin typeface="Times New Roman" panose="02020603050405020304" pitchFamily="18" charset="0"/>
                <a:ea typeface="Times New Roman" panose="02020603050405020304" pitchFamily="18" charset="0"/>
              </a:rPr>
              <a:t>фіксують у </a:t>
            </a:r>
            <a:r>
              <a:rPr lang="uk-UA" sz="2800" b="1" i="1" dirty="0">
                <a:solidFill>
                  <a:srgbClr val="C00000"/>
                </a:solidFill>
                <a:latin typeface="Times New Roman" panose="02020603050405020304" pitchFamily="18" charset="0"/>
                <a:ea typeface="Times New Roman" panose="02020603050405020304" pitchFamily="18" charset="0"/>
              </a:rPr>
              <a:t>протоколі затримання</a:t>
            </a:r>
            <a:r>
              <a:rPr lang="uk-UA" sz="2800" b="1" i="1" dirty="0">
                <a:latin typeface="Times New Roman" panose="02020603050405020304" pitchFamily="18" charset="0"/>
                <a:ea typeface="Times New Roman" panose="02020603050405020304" pitchFamily="18" charset="0"/>
              </a:rPr>
              <a:t>. </a:t>
            </a:r>
            <a:r>
              <a:rPr lang="uk-UA" sz="2800" dirty="0">
                <a:latin typeface="Times New Roman" panose="02020603050405020304" pitchFamily="18" charset="0"/>
                <a:ea typeface="Times New Roman" panose="02020603050405020304" pitchFamily="18" charset="0"/>
              </a:rPr>
              <a:t>Зокрема, у разі вилучення речових доказів службовою особою, уповноваженою здійснити затримання особи за підозрою у вчиненні кримінального правопорушення в порядку статті 208 КПК України, під час цього затримання, факт їх вилучення та їх детальний опис має бути засвідчено у </a:t>
            </a:r>
            <a:r>
              <a:rPr lang="uk-UA" sz="2800" b="1" i="1" dirty="0">
                <a:solidFill>
                  <a:srgbClr val="0070C0"/>
                </a:solidFill>
                <a:latin typeface="Times New Roman" panose="02020603050405020304" pitchFamily="18" charset="0"/>
                <a:ea typeface="Times New Roman" panose="02020603050405020304" pitchFamily="18" charset="0"/>
              </a:rPr>
              <a:t>протоколі затримання, </a:t>
            </a:r>
            <a:r>
              <a:rPr lang="uk-UA" sz="2800" dirty="0">
                <a:latin typeface="Times New Roman" panose="02020603050405020304" pitchFamily="18" charset="0"/>
                <a:ea typeface="Times New Roman" panose="02020603050405020304" pitchFamily="18" charset="0"/>
              </a:rPr>
              <a:t>а ці предмети набувають статусу </a:t>
            </a:r>
            <a:r>
              <a:rPr lang="uk-UA" sz="2800" b="1" i="1" dirty="0">
                <a:solidFill>
                  <a:srgbClr val="C00000"/>
                </a:solidFill>
                <a:latin typeface="Times New Roman" panose="02020603050405020304" pitchFamily="18" charset="0"/>
                <a:ea typeface="Times New Roman" panose="02020603050405020304" pitchFamily="18" charset="0"/>
              </a:rPr>
              <a:t>тимчасово вилученого майна. </a:t>
            </a:r>
            <a:endParaRPr lang="uk-UA" sz="2800" b="1" i="1" dirty="0" smtClean="0">
              <a:solidFill>
                <a:srgbClr val="C00000"/>
              </a:solidFill>
              <a:latin typeface="Times New Roman" panose="02020603050405020304" pitchFamily="18" charset="0"/>
              <a:ea typeface="Times New Roman" panose="02020603050405020304" pitchFamily="18" charset="0"/>
            </a:endParaRPr>
          </a:p>
          <a:p>
            <a:pPr algn="ctr"/>
            <a:r>
              <a:rPr lang="uk-UA" sz="2800" i="1" dirty="0" smtClean="0">
                <a:solidFill>
                  <a:srgbClr val="0070C0"/>
                </a:solidFill>
                <a:latin typeface="Times New Roman" panose="02020603050405020304" pitchFamily="18" charset="0"/>
                <a:ea typeface="Times New Roman" panose="02020603050405020304" pitchFamily="18" charset="0"/>
              </a:rPr>
              <a:t>Не </a:t>
            </a:r>
            <a:r>
              <a:rPr lang="uk-UA" sz="2800" i="1" dirty="0">
                <a:solidFill>
                  <a:srgbClr val="0070C0"/>
                </a:solidFill>
                <a:latin typeface="Times New Roman" panose="02020603050405020304" pitchFamily="18" charset="0"/>
                <a:ea typeface="Times New Roman" panose="02020603050405020304" pitchFamily="18" charset="0"/>
              </a:rPr>
              <a:t>пізніше наступного робочого дня після затримання та вилучення майна </a:t>
            </a:r>
            <a:r>
              <a:rPr lang="uk-UA" sz="2600" dirty="0">
                <a:latin typeface="Times New Roman" panose="02020603050405020304" pitchFamily="18" charset="0"/>
                <a:ea typeface="Times New Roman" panose="02020603050405020304" pitchFamily="18" charset="0"/>
              </a:rPr>
              <a:t>слідчий, відповідно до вимог статті 171 КПК України, має скласти </a:t>
            </a:r>
            <a:r>
              <a:rPr lang="uk-UA" sz="2600" b="1" i="1" dirty="0">
                <a:solidFill>
                  <a:srgbClr val="0070C0"/>
                </a:solidFill>
                <a:latin typeface="Times New Roman" panose="02020603050405020304" pitchFamily="18" charset="0"/>
                <a:ea typeface="Times New Roman" panose="02020603050405020304" pitchFamily="18" charset="0"/>
              </a:rPr>
              <a:t>клопотання до слідчого судді </a:t>
            </a:r>
            <a:r>
              <a:rPr lang="uk-UA" sz="2600" dirty="0">
                <a:solidFill>
                  <a:srgbClr val="0070C0"/>
                </a:solidFill>
                <a:latin typeface="Times New Roman" panose="02020603050405020304" pitchFamily="18" charset="0"/>
                <a:ea typeface="Times New Roman" panose="02020603050405020304" pitchFamily="18" charset="0"/>
              </a:rPr>
              <a:t>про арешт майна </a:t>
            </a:r>
            <a:r>
              <a:rPr lang="uk-UA" sz="2600" dirty="0">
                <a:latin typeface="Times New Roman" panose="02020603050405020304" pitchFamily="18" charset="0"/>
                <a:ea typeface="Times New Roman" panose="02020603050405020304" pitchFamily="18" charset="0"/>
              </a:rPr>
              <a:t>та за наявності відповідних підстав слідчий суддя постановляє ухвалу про арешт тимчасово вилученого майна. Отже, у цьому разі </a:t>
            </a:r>
            <a:r>
              <a:rPr lang="uk-UA" sz="2600" dirty="0">
                <a:solidFill>
                  <a:srgbClr val="002060"/>
                </a:solidFill>
                <a:latin typeface="Times New Roman" panose="02020603050405020304" pitchFamily="18" charset="0"/>
                <a:ea typeface="Times New Roman" panose="02020603050405020304" pitchFamily="18" charset="0"/>
              </a:rPr>
              <a:t>процесуальне оформлення речового доказу здійснюють шляхом складання таких процесуальних документів: </a:t>
            </a:r>
            <a:r>
              <a:rPr lang="uk-UA" sz="2600" i="1" dirty="0">
                <a:latin typeface="Times New Roman" panose="02020603050405020304" pitchFamily="18" charset="0"/>
                <a:ea typeface="Times New Roman" panose="02020603050405020304" pitchFamily="18" charset="0"/>
              </a:rPr>
              <a:t>протоколу затримання; клопотання про арешт тимчасово вилученого майна; ухвали слідчого судді про арешт </a:t>
            </a:r>
            <a:r>
              <a:rPr lang="uk-UA" sz="2600" i="1" dirty="0" smtClean="0">
                <a:latin typeface="Times New Roman" panose="02020603050405020304" pitchFamily="18" charset="0"/>
                <a:ea typeface="Times New Roman" panose="02020603050405020304" pitchFamily="18" charset="0"/>
              </a:rPr>
              <a:t>майна.</a:t>
            </a:r>
            <a:endParaRPr lang="ru-RU" sz="2600" i="1" dirty="0"/>
          </a:p>
        </p:txBody>
      </p:sp>
    </p:spTree>
    <p:extLst>
      <p:ext uri="{BB962C8B-B14F-4D97-AF65-F5344CB8AC3E}">
        <p14:creationId xmlns:p14="http://schemas.microsoft.com/office/powerpoint/2010/main" val="158980026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250"/>
                                        <p:tgtEl>
                                          <p:spTgt spid="4">
                                            <p:txEl>
                                              <p:pRg st="0" end="0"/>
                                            </p:txEl>
                                          </p:spTgt>
                                        </p:tgtEl>
                                      </p:cBhvr>
                                    </p:animEffect>
                                    <p:anim calcmode="lin" valueType="num">
                                      <p:cBhvr>
                                        <p:cTn id="8" dur="225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225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250"/>
                                        <p:tgtEl>
                                          <p:spTgt spid="4">
                                            <p:txEl>
                                              <p:pRg st="1" end="1"/>
                                            </p:txEl>
                                          </p:spTgt>
                                        </p:tgtEl>
                                      </p:cBhvr>
                                    </p:animEffect>
                                    <p:anim calcmode="lin" valueType="num">
                                      <p:cBhvr>
                                        <p:cTn id="13" dur="225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225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751527" y="624110"/>
            <a:ext cx="9753085" cy="1280890"/>
          </a:xfrm>
        </p:spPr>
        <p:txBody>
          <a:bodyPr/>
          <a:lstStyle/>
          <a:p>
            <a:r>
              <a:rPr lang="uk-UA" dirty="0">
                <a:solidFill>
                  <a:srgbClr val="C00000"/>
                </a:solidFill>
              </a:rPr>
              <a:t>З</a:t>
            </a:r>
            <a:r>
              <a:rPr lang="uk-UA" dirty="0" smtClean="0">
                <a:solidFill>
                  <a:srgbClr val="C00000"/>
                </a:solidFill>
              </a:rPr>
              <a:t>гідно </a:t>
            </a:r>
            <a:r>
              <a:rPr lang="uk-UA" dirty="0">
                <a:solidFill>
                  <a:srgbClr val="C00000"/>
                </a:solidFill>
              </a:rPr>
              <a:t>з частиною 1 статті 168 КПК України</a:t>
            </a:r>
            <a:endParaRPr lang="ru-RU" dirty="0">
              <a:solidFill>
                <a:srgbClr val="C00000"/>
              </a:solidFill>
            </a:endParaRPr>
          </a:p>
        </p:txBody>
      </p:sp>
      <p:sp>
        <p:nvSpPr>
          <p:cNvPr id="4" name="Объект 3"/>
          <p:cNvSpPr>
            <a:spLocks noGrp="1"/>
          </p:cNvSpPr>
          <p:nvPr>
            <p:ph idx="1"/>
          </p:nvPr>
        </p:nvSpPr>
        <p:spPr/>
        <p:txBody>
          <a:bodyPr>
            <a:normAutofit/>
          </a:bodyPr>
          <a:lstStyle/>
          <a:p>
            <a:pPr marL="0" indent="0">
              <a:buNone/>
            </a:pPr>
            <a:r>
              <a:rPr lang="uk-UA" sz="2800" dirty="0">
                <a:solidFill>
                  <a:srgbClr val="002060"/>
                </a:solidFill>
              </a:rPr>
              <a:t>К</a:t>
            </a:r>
            <a:r>
              <a:rPr lang="uk-UA" sz="2800" dirty="0" smtClean="0">
                <a:solidFill>
                  <a:srgbClr val="002060"/>
                </a:solidFill>
              </a:rPr>
              <a:t>ожна </a:t>
            </a:r>
            <a:r>
              <a:rPr lang="uk-UA" sz="2800" dirty="0">
                <a:solidFill>
                  <a:srgbClr val="002060"/>
                </a:solidFill>
              </a:rPr>
              <a:t>особа, яка здійснила законне затримання, зобов’язана одночасно з доставленням затриманої особи до слідчого, прокурора, іншої уповноваженої службової особи передати їй тимчасово вилучене майно. Факт передання тимчасово вилученого майна засвідчують </a:t>
            </a:r>
            <a:r>
              <a:rPr lang="uk-UA" sz="2800" b="1" i="1" dirty="0">
                <a:solidFill>
                  <a:srgbClr val="002060"/>
                </a:solidFill>
              </a:rPr>
              <a:t>протоколом. </a:t>
            </a:r>
            <a:endParaRPr lang="uk-UA" sz="2800" b="1" i="1" dirty="0" smtClean="0">
              <a:solidFill>
                <a:srgbClr val="002060"/>
              </a:solidFill>
            </a:endParaRPr>
          </a:p>
          <a:p>
            <a:pPr marL="0" indent="0">
              <a:buNone/>
            </a:pPr>
            <a:endParaRPr lang="ru-RU" sz="2800" b="1" i="1" dirty="0">
              <a:solidFill>
                <a:srgbClr val="002060"/>
              </a:solidFill>
            </a:endParaRPr>
          </a:p>
        </p:txBody>
      </p:sp>
      <p:pic>
        <p:nvPicPr>
          <p:cNvPr id="5"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9" y="4716786"/>
            <a:ext cx="2124074" cy="1744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206546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750" fill="hold"/>
                                        <p:tgtEl>
                                          <p:spTgt spid="3"/>
                                        </p:tgtEl>
                                        <p:attrNameLst>
                                          <p:attrName>ppt_x</p:attrName>
                                        </p:attrNameLst>
                                      </p:cBhvr>
                                      <p:tavLst>
                                        <p:tav tm="0">
                                          <p:val>
                                            <p:strVal val="#ppt_x"/>
                                          </p:val>
                                        </p:tav>
                                        <p:tav tm="100000">
                                          <p:val>
                                            <p:strVal val="#ppt_x"/>
                                          </p:val>
                                        </p:tav>
                                      </p:tavLst>
                                    </p:anim>
                                    <p:anim calcmode="lin" valueType="num">
                                      <p:cBhvr additive="base">
                                        <p:cTn id="8" dur="175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1750"/>
                            </p:stCondLst>
                            <p:childTnLst>
                              <p:par>
                                <p:cTn id="10" presetID="42" presetClass="entr" presetSubtype="0" fill="hold"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anim calcmode="lin" valueType="num">
                                      <p:cBhvr>
                                        <p:cTn id="13"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2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4000" dirty="0" smtClean="0">
                <a:solidFill>
                  <a:srgbClr val="C00000"/>
                </a:solidFill>
              </a:rPr>
              <a:t>Протокол </a:t>
            </a:r>
            <a:r>
              <a:rPr lang="uk-UA" sz="4000" dirty="0">
                <a:solidFill>
                  <a:srgbClr val="C00000"/>
                </a:solidFill>
              </a:rPr>
              <a:t>у кримінальному провадженні</a:t>
            </a:r>
            <a:endParaRPr lang="ru-RU" sz="4000" dirty="0">
              <a:solidFill>
                <a:srgbClr val="C00000"/>
              </a:solidFill>
            </a:endParaRPr>
          </a:p>
        </p:txBody>
      </p:sp>
      <p:sp>
        <p:nvSpPr>
          <p:cNvPr id="3" name="Объект 2"/>
          <p:cNvSpPr>
            <a:spLocks noGrp="1"/>
          </p:cNvSpPr>
          <p:nvPr>
            <p:ph idx="1"/>
          </p:nvPr>
        </p:nvSpPr>
        <p:spPr>
          <a:xfrm>
            <a:off x="1532585" y="2133600"/>
            <a:ext cx="10340327" cy="3777622"/>
          </a:xfrm>
        </p:spPr>
        <p:txBody>
          <a:bodyPr>
            <a:noAutofit/>
          </a:bodyPr>
          <a:lstStyle/>
          <a:p>
            <a:pPr marL="0" indent="0">
              <a:buNone/>
            </a:pPr>
            <a:r>
              <a:rPr lang="uk-UA" sz="2600" dirty="0"/>
              <a:t>протокол у кримінальному провадженні є головним засобом фіксації факту, перебігу, змісту й результатів проведення всіх процесуальних дій, тому закон пред’являє певні вимоги до його змісту та структури. </a:t>
            </a:r>
            <a:endParaRPr lang="uk-UA" sz="2600" dirty="0" smtClean="0"/>
          </a:p>
          <a:p>
            <a:pPr marL="0" indent="0">
              <a:buNone/>
            </a:pPr>
            <a:r>
              <a:rPr lang="uk-UA" sz="2600" dirty="0" smtClean="0">
                <a:solidFill>
                  <a:srgbClr val="C00000"/>
                </a:solidFill>
              </a:rPr>
              <a:t>Зміст </a:t>
            </a:r>
            <a:r>
              <a:rPr lang="uk-UA" sz="2600" dirty="0">
                <a:solidFill>
                  <a:srgbClr val="C00000"/>
                </a:solidFill>
              </a:rPr>
              <a:t>протоколу </a:t>
            </a:r>
            <a:r>
              <a:rPr lang="uk-UA" sz="2600" dirty="0" smtClean="0"/>
              <a:t>- розуміють </a:t>
            </a:r>
            <a:r>
              <a:rPr lang="uk-UA" sz="2600" dirty="0"/>
              <a:t>як сукупність зафіксованих у ньому та його додатках відомостей про порядок, послідовність провадження процесуальної дії та встановлені фактичні дані, а структуру протоколу становить внутрішня організація його змісту, зумовлена як загальними процесуальними вимогами, так і спеціальними вимогами, визначеними для кожного їх виду</a:t>
            </a:r>
            <a:endParaRPr lang="ru-RU" sz="2600" dirty="0"/>
          </a:p>
        </p:txBody>
      </p:sp>
      <p:pic>
        <p:nvPicPr>
          <p:cNvPr id="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3945" y="571500"/>
            <a:ext cx="1947786" cy="1436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196098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750"/>
                                        <p:tgtEl>
                                          <p:spTgt spid="2"/>
                                        </p:tgtEl>
                                      </p:cBhvr>
                                    </p:animEffect>
                                  </p:childTnLst>
                                </p:cTn>
                              </p:par>
                            </p:childTnLst>
                          </p:cTn>
                        </p:par>
                        <p:par>
                          <p:cTn id="8" fill="hold">
                            <p:stCondLst>
                              <p:cond delay="1750"/>
                            </p:stCondLst>
                            <p:childTnLst>
                              <p:par>
                                <p:cTn id="9" presetID="42"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750"/>
                                        <p:tgtEl>
                                          <p:spTgt spid="3">
                                            <p:txEl>
                                              <p:pRg st="0" end="0"/>
                                            </p:txEl>
                                          </p:spTgt>
                                        </p:tgtEl>
                                      </p:cBhvr>
                                    </p:animEffect>
                                    <p:anim calcmode="lin" valueType="num">
                                      <p:cBhvr>
                                        <p:cTn id="12" dur="1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3500"/>
                            </p:stCondLst>
                            <p:childTnLst>
                              <p:par>
                                <p:cTn id="15" presetID="42" presetClass="entr" presetSubtype="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anim calcmode="lin" valueType="num">
                                      <p:cBhvr>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131</TotalTime>
  <Words>574</Words>
  <Application>Microsoft Office PowerPoint</Application>
  <PresentationFormat>Произвольный</PresentationFormat>
  <Paragraphs>32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Легкий дым</vt:lpstr>
      <vt:lpstr>3.2  Процесуальний порядок фіксації тимчасового вилучення майна, проведеного без судового рішення</vt:lpstr>
      <vt:lpstr>Презентация PowerPoint</vt:lpstr>
      <vt:lpstr>Презентация PowerPoint</vt:lpstr>
      <vt:lpstr>Презентация PowerPoint</vt:lpstr>
      <vt:lpstr>Уповноважена службова особа - </vt:lpstr>
      <vt:lpstr>Уповноважена службова особа без ухвали слідчого судді, суду має право затримати особу, яку підозрюють у вчиненні злочину, за який може бути призначено покарання у вигляді позбавлення волі, у випадках: </vt:lpstr>
      <vt:lpstr>Презентация PowerPoint</vt:lpstr>
      <vt:lpstr>Згідно з частиною 1 статті 168 КПК України</vt:lpstr>
      <vt:lpstr>Протокол у кримінальному провадженні</vt:lpstr>
      <vt:lpstr>У ситуації, за якої тимчасове вилучення предмета під час затримання здійснювала будь-яка особа в порядку статті 207 КПК України, процесуальне оформлення речового доказу, вилученого у цей спосіб, здійснюють шляхом складання таких процесуальних документів:</vt:lpstr>
      <vt:lpstr>Презентация PowerPoint</vt:lpstr>
      <vt:lpstr>Відповідно до частини 2 статті 168 КПК України, тимчасове вилучення майна можуть здійснювати, зокрема, під час обшуку</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 Коваль</dc:creator>
  <cp:lastModifiedBy>User</cp:lastModifiedBy>
  <cp:revision>17</cp:revision>
  <dcterms:created xsi:type="dcterms:W3CDTF">2017-07-03T21:36:31Z</dcterms:created>
  <dcterms:modified xsi:type="dcterms:W3CDTF">2018-10-19T00:24:23Z</dcterms:modified>
</cp:coreProperties>
</file>