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3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8" r:id="rId9"/>
    <p:sldId id="263" r:id="rId10"/>
    <p:sldId id="265" r:id="rId11"/>
    <p:sldId id="266" r:id="rId12"/>
    <p:sldId id="269" r:id="rId13"/>
    <p:sldId id="270" r:id="rId14"/>
    <p:sldId id="271" r:id="rId15"/>
    <p:sldId id="272" r:id="rId16"/>
    <p:sldId id="264" r:id="rId17"/>
    <p:sldId id="277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909D5F-0E5F-4498-A46E-D1B43167AE1C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8859B-4D58-4703-99B4-470BAA012601}">
      <dgm:prSet/>
      <dgm:spPr/>
      <dgm:t>
        <a:bodyPr/>
        <a:lstStyle/>
        <a:p>
          <a:pPr rtl="0"/>
          <a:r>
            <a:rPr lang="uk-UA" dirty="0" smtClean="0">
              <a:solidFill>
                <a:srgbClr val="00B0F0"/>
              </a:solidFill>
            </a:rPr>
            <a:t>1)</a:t>
          </a:r>
          <a:r>
            <a:rPr lang="uk-UA" dirty="0" smtClean="0">
              <a:solidFill>
                <a:srgbClr val="FFFF00"/>
              </a:solidFill>
            </a:rPr>
            <a:t> запобіжні заходи, які забезпечують </a:t>
          </a:r>
          <a:r>
            <a:rPr lang="uk-UA" dirty="0" err="1" smtClean="0">
              <a:solidFill>
                <a:srgbClr val="FFFF00"/>
              </a:solidFill>
            </a:rPr>
            <a:t>неухилення</a:t>
          </a:r>
          <a:r>
            <a:rPr lang="uk-UA" dirty="0" smtClean="0">
              <a:solidFill>
                <a:srgbClr val="FFFF00"/>
              </a:solidFill>
            </a:rPr>
            <a:t> обвинуваченого від слідства й суду</a:t>
          </a:r>
          <a:endParaRPr lang="ru-RU" dirty="0">
            <a:solidFill>
              <a:srgbClr val="FFFF00"/>
            </a:solidFill>
          </a:endParaRPr>
        </a:p>
      </dgm:t>
    </dgm:pt>
    <dgm:pt modelId="{BBB8A7EC-A6E7-4D2C-A842-57CF9012BC51}" type="parTrans" cxnId="{9EC617E3-6F9C-4C94-8164-3CB3F0D3836E}">
      <dgm:prSet/>
      <dgm:spPr/>
      <dgm:t>
        <a:bodyPr/>
        <a:lstStyle/>
        <a:p>
          <a:endParaRPr lang="ru-RU"/>
        </a:p>
      </dgm:t>
    </dgm:pt>
    <dgm:pt modelId="{705FC1B6-A1A4-4BD7-A8BD-4AD3A22AD362}" type="sibTrans" cxnId="{9EC617E3-6F9C-4C94-8164-3CB3F0D3836E}">
      <dgm:prSet/>
      <dgm:spPr/>
      <dgm:t>
        <a:bodyPr/>
        <a:lstStyle/>
        <a:p>
          <a:endParaRPr lang="ru-RU"/>
        </a:p>
      </dgm:t>
    </dgm:pt>
    <dgm:pt modelId="{E37F84D3-5085-447C-A2B4-7397048C5F22}">
      <dgm:prSet/>
      <dgm:spPr/>
      <dgm:t>
        <a:bodyPr/>
        <a:lstStyle/>
        <a:p>
          <a:pPr rtl="0"/>
          <a:r>
            <a:rPr lang="uk-UA" dirty="0" smtClean="0">
              <a:solidFill>
                <a:srgbClr val="00B0F0"/>
              </a:solidFill>
            </a:rPr>
            <a:t>2)</a:t>
          </a:r>
          <a:r>
            <a:rPr lang="uk-UA" dirty="0" smtClean="0">
              <a:solidFill>
                <a:srgbClr val="FFFF00"/>
              </a:solidFill>
            </a:rPr>
            <a:t> заходи, спрямовані на забезпечення засобів доказування (обшук, виїмка, </a:t>
          </a:r>
          <a:r>
            <a:rPr lang="uk-UA" dirty="0" err="1" smtClean="0">
              <a:solidFill>
                <a:srgbClr val="FFFF00"/>
              </a:solidFill>
            </a:rPr>
            <a:t>освідування</a:t>
          </a:r>
          <a:r>
            <a:rPr lang="uk-UA" dirty="0" smtClean="0">
              <a:solidFill>
                <a:srgbClr val="FFFF00"/>
              </a:solidFill>
            </a:rPr>
            <a:t>)</a:t>
          </a:r>
          <a:endParaRPr lang="ru-RU" dirty="0">
            <a:solidFill>
              <a:srgbClr val="FFFF00"/>
            </a:solidFill>
          </a:endParaRPr>
        </a:p>
      </dgm:t>
    </dgm:pt>
    <dgm:pt modelId="{252A5997-7296-4FBD-9752-65566186E0DE}" type="parTrans" cxnId="{7E35BD36-B30C-4F12-B294-724E72A296B7}">
      <dgm:prSet/>
      <dgm:spPr/>
      <dgm:t>
        <a:bodyPr/>
        <a:lstStyle/>
        <a:p>
          <a:endParaRPr lang="ru-RU"/>
        </a:p>
      </dgm:t>
    </dgm:pt>
    <dgm:pt modelId="{98A80D18-FA99-44E8-9E2D-1A085666999A}" type="sibTrans" cxnId="{7E35BD36-B30C-4F12-B294-724E72A296B7}">
      <dgm:prSet/>
      <dgm:spPr/>
      <dgm:t>
        <a:bodyPr/>
        <a:lstStyle/>
        <a:p>
          <a:endParaRPr lang="ru-RU"/>
        </a:p>
      </dgm:t>
    </dgm:pt>
    <dgm:pt modelId="{C1F15453-EDF6-4821-9539-160FDAF8284E}">
      <dgm:prSet/>
      <dgm:spPr/>
      <dgm:t>
        <a:bodyPr/>
        <a:lstStyle/>
        <a:p>
          <a:pPr rtl="0"/>
          <a:r>
            <a:rPr lang="uk-UA" dirty="0" smtClean="0">
              <a:solidFill>
                <a:srgbClr val="00B0F0"/>
              </a:solidFill>
            </a:rPr>
            <a:t>3)</a:t>
          </a:r>
          <a:r>
            <a:rPr lang="uk-UA" dirty="0" smtClean="0">
              <a:solidFill>
                <a:srgbClr val="FFFF00"/>
              </a:solidFill>
            </a:rPr>
            <a:t> заходи щодо забезпечення порядку судового розгляду (видалення із зали суду, сплата штрафу)</a:t>
          </a:r>
          <a:endParaRPr lang="ru-RU" dirty="0">
            <a:solidFill>
              <a:srgbClr val="FFFF00"/>
            </a:solidFill>
          </a:endParaRPr>
        </a:p>
      </dgm:t>
    </dgm:pt>
    <dgm:pt modelId="{3EA2C127-4062-4C4E-9049-8992DF57D389}" type="parTrans" cxnId="{8723C120-BDCA-4D09-B746-7CD27D166ED7}">
      <dgm:prSet/>
      <dgm:spPr/>
      <dgm:t>
        <a:bodyPr/>
        <a:lstStyle/>
        <a:p>
          <a:endParaRPr lang="ru-RU"/>
        </a:p>
      </dgm:t>
    </dgm:pt>
    <dgm:pt modelId="{F1976631-0FE7-430F-8803-B68A123970A0}" type="sibTrans" cxnId="{8723C120-BDCA-4D09-B746-7CD27D166ED7}">
      <dgm:prSet/>
      <dgm:spPr/>
      <dgm:t>
        <a:bodyPr/>
        <a:lstStyle/>
        <a:p>
          <a:endParaRPr lang="ru-RU"/>
        </a:p>
      </dgm:t>
    </dgm:pt>
    <dgm:pt modelId="{9BE75BFD-EE13-47BC-9500-87238EF5B0DC}">
      <dgm:prSet/>
      <dgm:spPr/>
      <dgm:t>
        <a:bodyPr/>
        <a:lstStyle/>
        <a:p>
          <a:pPr rtl="0"/>
          <a:r>
            <a:rPr lang="uk-UA" dirty="0" smtClean="0">
              <a:solidFill>
                <a:srgbClr val="00B0F0"/>
              </a:solidFill>
            </a:rPr>
            <a:t>4)</a:t>
          </a:r>
          <a:r>
            <a:rPr lang="uk-UA" dirty="0" smtClean="0">
              <a:solidFill>
                <a:srgbClr val="FFFF00"/>
              </a:solidFill>
            </a:rPr>
            <a:t> заходи щодо забезпечення цивільного позову (арешт майна, опис майна)</a:t>
          </a:r>
          <a:endParaRPr lang="ru-RU" dirty="0">
            <a:solidFill>
              <a:srgbClr val="FFFF00"/>
            </a:solidFill>
          </a:endParaRPr>
        </a:p>
      </dgm:t>
    </dgm:pt>
    <dgm:pt modelId="{550C3DA7-0A4A-4EF1-9515-E686756CE73B}" type="parTrans" cxnId="{05262CF0-5E74-4D24-BEC6-8B0289C8D69F}">
      <dgm:prSet/>
      <dgm:spPr/>
      <dgm:t>
        <a:bodyPr/>
        <a:lstStyle/>
        <a:p>
          <a:endParaRPr lang="ru-RU"/>
        </a:p>
      </dgm:t>
    </dgm:pt>
    <dgm:pt modelId="{969C27EF-1C75-4E1E-A28D-772B76D523C1}" type="sibTrans" cxnId="{05262CF0-5E74-4D24-BEC6-8B0289C8D69F}">
      <dgm:prSet/>
      <dgm:spPr/>
      <dgm:t>
        <a:bodyPr/>
        <a:lstStyle/>
        <a:p>
          <a:endParaRPr lang="ru-RU"/>
        </a:p>
      </dgm:t>
    </dgm:pt>
    <dgm:pt modelId="{14515792-155F-44DE-94F8-01FE4BB34B13}" type="pres">
      <dgm:prSet presAssocID="{24909D5F-0E5F-4498-A46E-D1B43167AE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05C678-7B49-40AA-A15C-91D2C721146A}" type="pres">
      <dgm:prSet presAssocID="{8AD8859B-4D58-4703-99B4-470BAA01260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A46AE-BF06-4180-93A0-5EED9355B356}" type="pres">
      <dgm:prSet presAssocID="{705FC1B6-A1A4-4BD7-A8BD-4AD3A22AD362}" presName="sibTrans" presStyleCnt="0"/>
      <dgm:spPr/>
    </dgm:pt>
    <dgm:pt modelId="{5122C806-F700-422E-B64A-6AC23CAA0D31}" type="pres">
      <dgm:prSet presAssocID="{E37F84D3-5085-447C-A2B4-7397048C5F2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1F57F-A07C-4EC9-89AE-7AEBFD9F53A3}" type="pres">
      <dgm:prSet presAssocID="{98A80D18-FA99-44E8-9E2D-1A085666999A}" presName="sibTrans" presStyleCnt="0"/>
      <dgm:spPr/>
    </dgm:pt>
    <dgm:pt modelId="{83F1F3D9-DEF9-4AD6-8A4D-E8A96EFDF4A7}" type="pres">
      <dgm:prSet presAssocID="{C1F15453-EDF6-4821-9539-160FDAF828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393DF-CB37-4D63-B804-57F1CD0AC39D}" type="pres">
      <dgm:prSet presAssocID="{F1976631-0FE7-430F-8803-B68A123970A0}" presName="sibTrans" presStyleCnt="0"/>
      <dgm:spPr/>
    </dgm:pt>
    <dgm:pt modelId="{11823E82-816A-45BA-9196-0E442B3A32FB}" type="pres">
      <dgm:prSet presAssocID="{9BE75BFD-EE13-47BC-9500-87238EF5B0D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262CF0-5E74-4D24-BEC6-8B0289C8D69F}" srcId="{24909D5F-0E5F-4498-A46E-D1B43167AE1C}" destId="{9BE75BFD-EE13-47BC-9500-87238EF5B0DC}" srcOrd="3" destOrd="0" parTransId="{550C3DA7-0A4A-4EF1-9515-E686756CE73B}" sibTransId="{969C27EF-1C75-4E1E-A28D-772B76D523C1}"/>
    <dgm:cxn modelId="{9EC617E3-6F9C-4C94-8164-3CB3F0D3836E}" srcId="{24909D5F-0E5F-4498-A46E-D1B43167AE1C}" destId="{8AD8859B-4D58-4703-99B4-470BAA012601}" srcOrd="0" destOrd="0" parTransId="{BBB8A7EC-A6E7-4D2C-A842-57CF9012BC51}" sibTransId="{705FC1B6-A1A4-4BD7-A8BD-4AD3A22AD362}"/>
    <dgm:cxn modelId="{0D56FF22-8D49-49B9-96E7-BDAD510A5586}" type="presOf" srcId="{24909D5F-0E5F-4498-A46E-D1B43167AE1C}" destId="{14515792-155F-44DE-94F8-01FE4BB34B13}" srcOrd="0" destOrd="0" presId="urn:microsoft.com/office/officeart/2005/8/layout/hList6"/>
    <dgm:cxn modelId="{DA9E4014-DD62-4C52-808D-9F74B4F71CC2}" type="presOf" srcId="{8AD8859B-4D58-4703-99B4-470BAA012601}" destId="{9C05C678-7B49-40AA-A15C-91D2C721146A}" srcOrd="0" destOrd="0" presId="urn:microsoft.com/office/officeart/2005/8/layout/hList6"/>
    <dgm:cxn modelId="{49114600-4861-44AD-81F1-7D7371007106}" type="presOf" srcId="{E37F84D3-5085-447C-A2B4-7397048C5F22}" destId="{5122C806-F700-422E-B64A-6AC23CAA0D31}" srcOrd="0" destOrd="0" presId="urn:microsoft.com/office/officeart/2005/8/layout/hList6"/>
    <dgm:cxn modelId="{8723C120-BDCA-4D09-B746-7CD27D166ED7}" srcId="{24909D5F-0E5F-4498-A46E-D1B43167AE1C}" destId="{C1F15453-EDF6-4821-9539-160FDAF8284E}" srcOrd="2" destOrd="0" parTransId="{3EA2C127-4062-4C4E-9049-8992DF57D389}" sibTransId="{F1976631-0FE7-430F-8803-B68A123970A0}"/>
    <dgm:cxn modelId="{7E35BD36-B30C-4F12-B294-724E72A296B7}" srcId="{24909D5F-0E5F-4498-A46E-D1B43167AE1C}" destId="{E37F84D3-5085-447C-A2B4-7397048C5F22}" srcOrd="1" destOrd="0" parTransId="{252A5997-7296-4FBD-9752-65566186E0DE}" sibTransId="{98A80D18-FA99-44E8-9E2D-1A085666999A}"/>
    <dgm:cxn modelId="{91FFAAB2-6131-4755-A4A3-32FB2909C78B}" type="presOf" srcId="{9BE75BFD-EE13-47BC-9500-87238EF5B0DC}" destId="{11823E82-816A-45BA-9196-0E442B3A32FB}" srcOrd="0" destOrd="0" presId="urn:microsoft.com/office/officeart/2005/8/layout/hList6"/>
    <dgm:cxn modelId="{F3B9FFA5-DA1D-4D72-B79B-676C19ED507A}" type="presOf" srcId="{C1F15453-EDF6-4821-9539-160FDAF8284E}" destId="{83F1F3D9-DEF9-4AD6-8A4D-E8A96EFDF4A7}" srcOrd="0" destOrd="0" presId="urn:microsoft.com/office/officeart/2005/8/layout/hList6"/>
    <dgm:cxn modelId="{3FBC6F51-A7FA-4C57-B41A-2593DA3579A7}" type="presParOf" srcId="{14515792-155F-44DE-94F8-01FE4BB34B13}" destId="{9C05C678-7B49-40AA-A15C-91D2C721146A}" srcOrd="0" destOrd="0" presId="urn:microsoft.com/office/officeart/2005/8/layout/hList6"/>
    <dgm:cxn modelId="{A60F55A8-177A-42EF-9DAE-16417117303B}" type="presParOf" srcId="{14515792-155F-44DE-94F8-01FE4BB34B13}" destId="{785A46AE-BF06-4180-93A0-5EED9355B356}" srcOrd="1" destOrd="0" presId="urn:microsoft.com/office/officeart/2005/8/layout/hList6"/>
    <dgm:cxn modelId="{2709DA32-0FC2-441C-875B-13E2E9C5A9E3}" type="presParOf" srcId="{14515792-155F-44DE-94F8-01FE4BB34B13}" destId="{5122C806-F700-422E-B64A-6AC23CAA0D31}" srcOrd="2" destOrd="0" presId="urn:microsoft.com/office/officeart/2005/8/layout/hList6"/>
    <dgm:cxn modelId="{6AE4DD47-650F-4158-878A-80245C09CE03}" type="presParOf" srcId="{14515792-155F-44DE-94F8-01FE4BB34B13}" destId="{FA81F57F-A07C-4EC9-89AE-7AEBFD9F53A3}" srcOrd="3" destOrd="0" presId="urn:microsoft.com/office/officeart/2005/8/layout/hList6"/>
    <dgm:cxn modelId="{1E9E40DF-C05C-4EF8-8FA7-D9D4033359D7}" type="presParOf" srcId="{14515792-155F-44DE-94F8-01FE4BB34B13}" destId="{83F1F3D9-DEF9-4AD6-8A4D-E8A96EFDF4A7}" srcOrd="4" destOrd="0" presId="urn:microsoft.com/office/officeart/2005/8/layout/hList6"/>
    <dgm:cxn modelId="{A0A43E42-B65E-497F-9748-ED1E9184E5B3}" type="presParOf" srcId="{14515792-155F-44DE-94F8-01FE4BB34B13}" destId="{B77393DF-CB37-4D63-B804-57F1CD0AC39D}" srcOrd="5" destOrd="0" presId="urn:microsoft.com/office/officeart/2005/8/layout/hList6"/>
    <dgm:cxn modelId="{988197CB-4084-4F87-975D-15D9CE586148}" type="presParOf" srcId="{14515792-155F-44DE-94F8-01FE4BB34B13}" destId="{11823E82-816A-45BA-9196-0E442B3A32FB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5C678-7B49-40AA-A15C-91D2C721146A}">
      <dsp:nvSpPr>
        <dsp:cNvPr id="0" name=""/>
        <dsp:cNvSpPr/>
      </dsp:nvSpPr>
      <dsp:spPr>
        <a:xfrm rot="16200000">
          <a:off x="-591709" y="594182"/>
          <a:ext cx="3615267" cy="24269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rgbClr val="00B0F0"/>
              </a:solidFill>
            </a:rPr>
            <a:t>1)</a:t>
          </a:r>
          <a:r>
            <a:rPr lang="uk-UA" sz="1900" kern="1200" dirty="0" smtClean="0">
              <a:solidFill>
                <a:srgbClr val="FFFF00"/>
              </a:solidFill>
            </a:rPr>
            <a:t> запобіжні заходи, які забезпечують </a:t>
          </a:r>
          <a:r>
            <a:rPr lang="uk-UA" sz="1900" kern="1200" dirty="0" err="1" smtClean="0">
              <a:solidFill>
                <a:srgbClr val="FFFF00"/>
              </a:solidFill>
            </a:rPr>
            <a:t>неухилення</a:t>
          </a:r>
          <a:r>
            <a:rPr lang="uk-UA" sz="1900" kern="1200" dirty="0" smtClean="0">
              <a:solidFill>
                <a:srgbClr val="FFFF00"/>
              </a:solidFill>
            </a:rPr>
            <a:t> обвинуваченого від слідства й суду</a:t>
          </a:r>
          <a:endParaRPr lang="ru-RU" sz="1900" kern="1200" dirty="0">
            <a:solidFill>
              <a:srgbClr val="FFFF00"/>
            </a:solidFill>
          </a:endParaRPr>
        </a:p>
      </dsp:txBody>
      <dsp:txXfrm rot="5400000">
        <a:off x="2474" y="723052"/>
        <a:ext cx="2426902" cy="2169161"/>
      </dsp:txXfrm>
    </dsp:sp>
    <dsp:sp modelId="{5122C806-F700-422E-B64A-6AC23CAA0D31}">
      <dsp:nvSpPr>
        <dsp:cNvPr id="0" name=""/>
        <dsp:cNvSpPr/>
      </dsp:nvSpPr>
      <dsp:spPr>
        <a:xfrm rot="16200000">
          <a:off x="2017210" y="594182"/>
          <a:ext cx="3615267" cy="24269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rgbClr val="00B0F0"/>
              </a:solidFill>
            </a:rPr>
            <a:t>2)</a:t>
          </a:r>
          <a:r>
            <a:rPr lang="uk-UA" sz="1900" kern="1200" dirty="0" smtClean="0">
              <a:solidFill>
                <a:srgbClr val="FFFF00"/>
              </a:solidFill>
            </a:rPr>
            <a:t> заходи, спрямовані на забезпечення засобів доказування (обшук, виїмка, </a:t>
          </a:r>
          <a:r>
            <a:rPr lang="uk-UA" sz="1900" kern="1200" dirty="0" err="1" smtClean="0">
              <a:solidFill>
                <a:srgbClr val="FFFF00"/>
              </a:solidFill>
            </a:rPr>
            <a:t>освідування</a:t>
          </a:r>
          <a:r>
            <a:rPr lang="uk-UA" sz="1900" kern="1200" dirty="0" smtClean="0">
              <a:solidFill>
                <a:srgbClr val="FFFF00"/>
              </a:solidFill>
            </a:rPr>
            <a:t>)</a:t>
          </a:r>
          <a:endParaRPr lang="ru-RU" sz="1900" kern="1200" dirty="0">
            <a:solidFill>
              <a:srgbClr val="FFFF00"/>
            </a:solidFill>
          </a:endParaRPr>
        </a:p>
      </dsp:txBody>
      <dsp:txXfrm rot="5400000">
        <a:off x="2611393" y="723052"/>
        <a:ext cx="2426902" cy="2169161"/>
      </dsp:txXfrm>
    </dsp:sp>
    <dsp:sp modelId="{83F1F3D9-DEF9-4AD6-8A4D-E8A96EFDF4A7}">
      <dsp:nvSpPr>
        <dsp:cNvPr id="0" name=""/>
        <dsp:cNvSpPr/>
      </dsp:nvSpPr>
      <dsp:spPr>
        <a:xfrm rot="16200000">
          <a:off x="4626130" y="594182"/>
          <a:ext cx="3615267" cy="24269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rgbClr val="00B0F0"/>
              </a:solidFill>
            </a:rPr>
            <a:t>3)</a:t>
          </a:r>
          <a:r>
            <a:rPr lang="uk-UA" sz="1900" kern="1200" dirty="0" smtClean="0">
              <a:solidFill>
                <a:srgbClr val="FFFF00"/>
              </a:solidFill>
            </a:rPr>
            <a:t> заходи щодо забезпечення порядку судового розгляду (видалення із зали суду, сплата штрафу)</a:t>
          </a:r>
          <a:endParaRPr lang="ru-RU" sz="1900" kern="1200" dirty="0">
            <a:solidFill>
              <a:srgbClr val="FFFF00"/>
            </a:solidFill>
          </a:endParaRPr>
        </a:p>
      </dsp:txBody>
      <dsp:txXfrm rot="5400000">
        <a:off x="5220313" y="723052"/>
        <a:ext cx="2426902" cy="2169161"/>
      </dsp:txXfrm>
    </dsp:sp>
    <dsp:sp modelId="{11823E82-816A-45BA-9196-0E442B3A32FB}">
      <dsp:nvSpPr>
        <dsp:cNvPr id="0" name=""/>
        <dsp:cNvSpPr/>
      </dsp:nvSpPr>
      <dsp:spPr>
        <a:xfrm rot="16200000">
          <a:off x="7235050" y="594182"/>
          <a:ext cx="3615267" cy="24269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911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rgbClr val="00B0F0"/>
              </a:solidFill>
            </a:rPr>
            <a:t>4)</a:t>
          </a:r>
          <a:r>
            <a:rPr lang="uk-UA" sz="1900" kern="1200" dirty="0" smtClean="0">
              <a:solidFill>
                <a:srgbClr val="FFFF00"/>
              </a:solidFill>
            </a:rPr>
            <a:t> заходи щодо забезпечення цивільного позову (арешт майна, опис майна)</a:t>
          </a:r>
          <a:endParaRPr lang="ru-RU" sz="1900" kern="1200" dirty="0">
            <a:solidFill>
              <a:srgbClr val="FFFF00"/>
            </a:solidFill>
          </a:endParaRPr>
        </a:p>
      </dsp:txBody>
      <dsp:txXfrm rot="5400000">
        <a:off x="7829233" y="723052"/>
        <a:ext cx="2426902" cy="2169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01930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234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55562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2854215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224210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167461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96589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47863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7335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4389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4612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536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1200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15391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5149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99363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477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14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bg2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8678729" cy="2971801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Розділ 3</a:t>
            </a:r>
            <a:r>
              <a:rPr lang="uk-UA" sz="3200" b="1" i="1" dirty="0">
                <a:solidFill>
                  <a:srgbClr val="0070C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r>
              <a:rPr lang="en-US" sz="32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en-US" sz="32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uk-UA" sz="3200" b="1" i="1" dirty="0" smtClean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РЕАЛІЗАЦІЯ </a:t>
            </a:r>
            <a:r>
              <a:rPr lang="uk-UA" sz="32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ЗАСАДИ НЕДОТОРКАННОСТІ ПРАВА ВЛАСНОСТІ</a:t>
            </a:r>
            <a:r>
              <a:rPr lang="ru-RU" sz="3200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3200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uk-UA" sz="32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ПІД ЧАС ПРОВЕДЕННЯ ПРОЦЕСУАЛЬНИХ ДІЙ</a:t>
            </a:r>
            <a:r>
              <a:rPr lang="ru-RU" sz="3200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3200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uk-UA" sz="3200" b="1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БЕЗ СУДОВОГО РІШЕННЯ</a:t>
            </a:r>
            <a:r>
              <a:rPr lang="ru-RU" sz="3200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3200" i="1" dirty="0">
                <a:solidFill>
                  <a:srgbClr val="FFFF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3200" i="1" dirty="0">
              <a:solidFill>
                <a:srgbClr val="FFFF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68655" y="3341386"/>
            <a:ext cx="872334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0" i="1" cap="none" spc="0" dirty="0" smtClean="0">
                <a:ln w="0"/>
                <a:solidFill>
                  <a:srgbClr val="FFC000"/>
                </a:solidFill>
                <a:effectLst>
                  <a:reflection blurRad="6350" stA="53000" endA="300" endPos="35500" dir="5400000" sy="-90000" algn="bl" rotWithShape="0"/>
                </a:effectLst>
                <a:latin typeface="Sitka Small" panose="02000505000000020004" pitchFamily="2" charset="0"/>
                <a:cs typeface="Rod" panose="02030509050101010101" pitchFamily="49" charset="-79"/>
              </a:rPr>
              <a:t>3.1. </a:t>
            </a:r>
            <a:r>
              <a:rPr lang="uk-UA" sz="4000" b="0" i="1" cap="none" spc="0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Sitka Small" panose="02000505000000020004" pitchFamily="2" charset="0"/>
                <a:cs typeface="Rod" panose="02030509050101010101" pitchFamily="49" charset="-79"/>
              </a:rPr>
              <a:t>Умови </a:t>
            </a:r>
            <a:r>
              <a:rPr lang="uk-UA" sz="4000" b="0" i="1" cap="none" spc="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Sitka Small" panose="02000505000000020004" pitchFamily="2" charset="0"/>
                <a:cs typeface="Rod" panose="02030509050101010101" pitchFamily="49" charset="-79"/>
              </a:rPr>
              <a:t>проведення процесуальних дій, спрямованих на тимчасове вилучення майна без судового рішення</a:t>
            </a:r>
            <a:endParaRPr lang="ru-RU" sz="4000" b="0" cap="none" spc="0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5" name="Picture 24" descr="%D0%94%D0%BB%D1%8F%20%D0%BA%D0%BB%D0%BE%D0%BF%D0%BE%D1%82%D0%B0%D0%BD%D0%BD%D1%8F%20%D0%BF%D0%BE%20%D0%97%D0%B0%D0%BB%D1%96%D0%B7%D0%BD%D1%8F%D0%BA%D1%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40" y="3933825"/>
            <a:ext cx="2965450" cy="225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128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1474" y="1013164"/>
            <a:ext cx="1140142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1463"/>
            <a:r>
              <a:rPr lang="uk-UA" sz="3200" b="1" i="1" dirty="0">
                <a:solidFill>
                  <a:srgbClr val="7030A0"/>
                </a:solidFill>
              </a:rPr>
              <a:t>Засоби вчинення кримінального правопорушення</a:t>
            </a:r>
            <a:r>
              <a:rPr lang="uk-UA" sz="2800" dirty="0"/>
              <a:t> – </a:t>
            </a:r>
            <a:r>
              <a:rPr lang="uk-UA" sz="2800" dirty="0">
                <a:solidFill>
                  <a:srgbClr val="FFC000"/>
                </a:solidFill>
              </a:rPr>
              <a:t>це предмети матеріального світу, які застосовує особа під час вчинення суспільно небезпечного діяння, а </a:t>
            </a:r>
            <a:r>
              <a:rPr lang="uk-UA" sz="2800" b="1" i="1" dirty="0">
                <a:solidFill>
                  <a:srgbClr val="7030A0"/>
                </a:solidFill>
              </a:rPr>
              <a:t>знаряддя кримінального правопорушення</a:t>
            </a:r>
            <a:r>
              <a:rPr lang="uk-UA" sz="2800" dirty="0">
                <a:solidFill>
                  <a:srgbClr val="FFC000"/>
                </a:solidFill>
              </a:rPr>
              <a:t> – це предмети, використовуючи які особа вчиняє фізичний вплив на матеріальні об’єкти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017" y="4000500"/>
            <a:ext cx="3628033" cy="2030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7275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38" y="1949381"/>
            <a:ext cx="100155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7030A0"/>
                </a:solidFill>
              </a:rPr>
              <a:t>Предметом злочину </a:t>
            </a:r>
            <a:r>
              <a:rPr lang="uk-UA" sz="2800" dirty="0">
                <a:solidFill>
                  <a:srgbClr val="FFC000"/>
                </a:solidFill>
              </a:rPr>
              <a:t>вважається будь-яка річ матеріального світу, з певними ознаками якої кримінальний закон пов’язує наявність в діях особи конкретного складу злочину. 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243388"/>
            <a:ext cx="3318867" cy="178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8250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38" y="1949381"/>
            <a:ext cx="10015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FFC000"/>
                </a:solidFill>
              </a:rPr>
              <a:t> 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28698" y="1133684"/>
            <a:ext cx="91868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solidFill>
                  <a:srgbClr val="7030A0"/>
                </a:solidFill>
              </a:rPr>
              <a:t>Предмет злочину </a:t>
            </a:r>
            <a:r>
              <a:rPr lang="uk-UA" sz="3200" b="1" dirty="0">
                <a:solidFill>
                  <a:srgbClr val="FFC000"/>
                </a:solidFill>
              </a:rPr>
              <a:t>необхідно відрізняти від </a:t>
            </a:r>
            <a:r>
              <a:rPr lang="uk-UA" sz="3200" b="1" i="1" dirty="0">
                <a:solidFill>
                  <a:srgbClr val="0070C0"/>
                </a:solidFill>
              </a:rPr>
              <a:t>знарядь і засобів вчинення злочину</a:t>
            </a:r>
            <a:r>
              <a:rPr lang="uk-UA" sz="3200" dirty="0">
                <a:solidFill>
                  <a:srgbClr val="FFC000"/>
                </a:solidFill>
              </a:rPr>
              <a:t>. Якщо </a:t>
            </a:r>
            <a:r>
              <a:rPr lang="uk-UA" sz="3200" b="1" i="1" dirty="0">
                <a:solidFill>
                  <a:srgbClr val="7030A0"/>
                </a:solidFill>
              </a:rPr>
              <a:t>предмет злочину</a:t>
            </a:r>
            <a:r>
              <a:rPr lang="uk-UA" sz="3200" dirty="0">
                <a:solidFill>
                  <a:srgbClr val="FFC000"/>
                </a:solidFill>
              </a:rPr>
              <a:t> – </a:t>
            </a:r>
            <a:r>
              <a:rPr lang="uk-UA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 те, посягаючи на що особа заподіює шкоду об’єкту злочину</a:t>
            </a:r>
            <a:r>
              <a:rPr lang="uk-UA" sz="3200" dirty="0">
                <a:solidFill>
                  <a:srgbClr val="FFC000"/>
                </a:solidFill>
              </a:rPr>
              <a:t>, то </a:t>
            </a:r>
            <a:r>
              <a:rPr lang="uk-UA" sz="3200" b="1" i="1" dirty="0">
                <a:solidFill>
                  <a:srgbClr val="0070C0"/>
                </a:solidFill>
              </a:rPr>
              <a:t>знаряддя та засоби</a:t>
            </a:r>
            <a:r>
              <a:rPr lang="uk-UA" sz="3200" dirty="0">
                <a:solidFill>
                  <a:srgbClr val="FFC000"/>
                </a:solidFill>
              </a:rPr>
              <a:t> – це ті предмети, які використовуються нею для виконання об’єктивної сторони складу злочину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966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38" y="1949381"/>
            <a:ext cx="10015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FFC000"/>
                </a:solidFill>
              </a:rPr>
              <a:t> 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28698" y="1133684"/>
            <a:ext cx="91868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solidFill>
                  <a:srgbClr val="7030A0"/>
                </a:solidFill>
              </a:rPr>
              <a:t>Предмет злочину </a:t>
            </a:r>
            <a:r>
              <a:rPr lang="uk-UA" sz="3200" b="1" dirty="0">
                <a:solidFill>
                  <a:srgbClr val="FFC000"/>
                </a:solidFill>
              </a:rPr>
              <a:t>необхідно відрізняти від </a:t>
            </a:r>
            <a:r>
              <a:rPr lang="uk-UA" sz="3200" b="1" i="1" dirty="0">
                <a:solidFill>
                  <a:srgbClr val="0070C0"/>
                </a:solidFill>
              </a:rPr>
              <a:t>знарядь і засобів вчинення злочину</a:t>
            </a:r>
            <a:r>
              <a:rPr lang="uk-UA" sz="3200" dirty="0">
                <a:solidFill>
                  <a:srgbClr val="FFC000"/>
                </a:solidFill>
              </a:rPr>
              <a:t>. Якщо </a:t>
            </a:r>
            <a:r>
              <a:rPr lang="uk-UA" sz="3200" b="1" i="1" dirty="0">
                <a:solidFill>
                  <a:srgbClr val="7030A0"/>
                </a:solidFill>
              </a:rPr>
              <a:t>предмет злочину</a:t>
            </a:r>
            <a:r>
              <a:rPr lang="uk-UA" sz="3200" dirty="0">
                <a:solidFill>
                  <a:srgbClr val="FFC000"/>
                </a:solidFill>
              </a:rPr>
              <a:t> – </a:t>
            </a:r>
            <a:r>
              <a:rPr lang="uk-UA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 те, посягаючи на що особа заподіює шкоду об’єкту злочину</a:t>
            </a:r>
            <a:r>
              <a:rPr lang="uk-UA" sz="3200" dirty="0">
                <a:solidFill>
                  <a:srgbClr val="FFC000"/>
                </a:solidFill>
              </a:rPr>
              <a:t>, то </a:t>
            </a:r>
            <a:r>
              <a:rPr lang="uk-UA" sz="3200" b="1" i="1" dirty="0">
                <a:solidFill>
                  <a:srgbClr val="0070C0"/>
                </a:solidFill>
              </a:rPr>
              <a:t>знаряддя та засоби</a:t>
            </a:r>
            <a:r>
              <a:rPr lang="uk-UA" sz="3200" dirty="0">
                <a:solidFill>
                  <a:srgbClr val="FFC000"/>
                </a:solidFill>
              </a:rPr>
              <a:t> – це ті предмети, які використовуються нею для виконання об’єктивної сторони складу злочину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8173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38" y="1949381"/>
            <a:ext cx="10015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FFC000"/>
                </a:solidFill>
              </a:rPr>
              <a:t> 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0048" y="387727"/>
            <a:ext cx="106584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rgbClr val="002060"/>
                </a:solidFill>
              </a:rPr>
              <a:t>Винагорода за вчинення кримінального правопорушення</a:t>
            </a:r>
            <a:r>
              <a:rPr lang="uk-UA" sz="2800" dirty="0"/>
              <a:t> – </a:t>
            </a:r>
            <a:r>
              <a:rPr lang="uk-UA" sz="2800" dirty="0">
                <a:solidFill>
                  <a:srgbClr val="FFC000"/>
                </a:solidFill>
              </a:rPr>
              <a:t>це гроші, цінності та інші речі, надані особі з метою схилити її до його вчинення</a:t>
            </a:r>
            <a:r>
              <a:rPr lang="uk-UA" sz="2800" dirty="0" smtClean="0">
                <a:solidFill>
                  <a:srgbClr val="FFC000"/>
                </a:solidFill>
              </a:rPr>
              <a:t>.</a:t>
            </a:r>
          </a:p>
          <a:p>
            <a:endParaRPr lang="ru-RU" sz="2800" dirty="0"/>
          </a:p>
          <a:p>
            <a:r>
              <a:rPr lang="uk-UA" sz="2800" b="1" i="1" dirty="0">
                <a:solidFill>
                  <a:srgbClr val="002060"/>
                </a:solidFill>
              </a:rPr>
              <a:t>Речі, документи, здобуті в результаті вчинення кримінального правопорушення або на які воно було спрямоване,</a:t>
            </a:r>
            <a:r>
              <a:rPr lang="uk-UA" sz="2800" dirty="0"/>
              <a:t> </a:t>
            </a:r>
            <a:r>
              <a:rPr lang="uk-UA" sz="2800" dirty="0">
                <a:solidFill>
                  <a:srgbClr val="FFC000"/>
                </a:solidFill>
              </a:rPr>
              <a:t>– це об’єкти такого правопорушення</a:t>
            </a:r>
            <a:r>
              <a:rPr lang="uk-UA" sz="2800" dirty="0" smtClean="0">
                <a:solidFill>
                  <a:srgbClr val="FFC000"/>
                </a:solidFill>
              </a:rPr>
              <a:t>.</a:t>
            </a:r>
          </a:p>
          <a:p>
            <a:endParaRPr lang="ru-RU" sz="2800" dirty="0"/>
          </a:p>
          <a:p>
            <a:r>
              <a:rPr lang="uk-UA" sz="2800" b="1" i="1" dirty="0">
                <a:solidFill>
                  <a:srgbClr val="002060"/>
                </a:solidFill>
              </a:rPr>
              <a:t>Доходи від набутих у результаті вчинення кримінального правопорушення речей, грошей</a:t>
            </a:r>
            <a:r>
              <a:rPr lang="uk-UA" sz="2800" dirty="0"/>
              <a:t> </a:t>
            </a:r>
            <a:r>
              <a:rPr lang="uk-UA" sz="2800" dirty="0">
                <a:solidFill>
                  <a:srgbClr val="FFC000"/>
                </a:solidFill>
              </a:rPr>
              <a:t>– це все те, що набуто від реалізації майна, отриманого злочинним </a:t>
            </a:r>
            <a:r>
              <a:rPr lang="uk-UA" sz="2800" dirty="0" smtClean="0">
                <a:solidFill>
                  <a:srgbClr val="FFC000"/>
                </a:solidFill>
              </a:rPr>
              <a:t>шляхом.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838" y="5327469"/>
            <a:ext cx="2021199" cy="134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365" y="5286063"/>
            <a:ext cx="2076823" cy="1406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8692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0101" y="672316"/>
            <a:ext cx="1025842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FFC000"/>
                </a:solidFill>
              </a:rPr>
              <a:t>Іншою </a:t>
            </a:r>
            <a:r>
              <a:rPr lang="uk-UA" sz="2800" b="1" dirty="0">
                <a:solidFill>
                  <a:srgbClr val="FFC000"/>
                </a:solidFill>
              </a:rPr>
              <a:t>умовою </a:t>
            </a:r>
            <a:r>
              <a:rPr lang="uk-UA" sz="2800" i="1" dirty="0">
                <a:solidFill>
                  <a:srgbClr val="FFC000"/>
                </a:solidFill>
              </a:rPr>
              <a:t>тимчасового вилучення майна </a:t>
            </a:r>
            <a:r>
              <a:rPr lang="uk-UA" sz="2400" dirty="0">
                <a:solidFill>
                  <a:srgbClr val="FFC000"/>
                </a:solidFill>
              </a:rPr>
              <a:t>є застосування цього заходу лише щодо осіб, відносно яких законом передбачена така можливість. Характерним є те, що процесуальний примус у цьому випадку здійснюють у першу чергу щодо </a:t>
            </a:r>
            <a:r>
              <a:rPr lang="uk-UA" sz="2800" b="1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підозрюваного</a:t>
            </a:r>
            <a:r>
              <a:rPr lang="uk-UA" sz="2800" b="1" i="1" dirty="0">
                <a:solidFill>
                  <a:srgbClr val="FFC000"/>
                </a:solidFill>
              </a:rPr>
              <a:t>. </a:t>
            </a:r>
            <a:endParaRPr lang="uk-UA" sz="2800" b="1" i="1" dirty="0" smtClean="0">
              <a:solidFill>
                <a:srgbClr val="FFC000"/>
              </a:solidFill>
            </a:endParaRPr>
          </a:p>
          <a:p>
            <a:endParaRPr lang="uk-UA" sz="2400" dirty="0" smtClean="0">
              <a:solidFill>
                <a:srgbClr val="FFC000"/>
              </a:solidFill>
            </a:endParaRPr>
          </a:p>
          <a:p>
            <a:r>
              <a:rPr lang="uk-UA" sz="2400" dirty="0" smtClean="0">
                <a:solidFill>
                  <a:srgbClr val="FFC000"/>
                </a:solidFill>
              </a:rPr>
              <a:t>Коло </a:t>
            </a:r>
            <a:r>
              <a:rPr lang="uk-UA" sz="2400" dirty="0">
                <a:solidFill>
                  <a:srgbClr val="FFC000"/>
                </a:solidFill>
              </a:rPr>
              <a:t>осіб, до яких фактично може бути застосовано тимчасове вилучення майна, важко назвати коректно визначеним, оскільки воно включає як </a:t>
            </a:r>
            <a:r>
              <a:rPr lang="uk-UA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підозрюваного, так і будь-яких осіб, у володінні яких перебуває майно, яке вилучається. </a:t>
            </a:r>
            <a:endParaRPr lang="ru-RU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537925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37" y="224572"/>
            <a:ext cx="11218486" cy="1507067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</a:rPr>
              <a:t>до умов застосування тимчасового вилучення майна припустимо віднести такі: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88" y="1500188"/>
            <a:ext cx="11516935" cy="48315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1)</a:t>
            </a:r>
            <a:r>
              <a:rPr lang="uk-UA" sz="3000" dirty="0" smtClean="0">
                <a:solidFill>
                  <a:srgbClr val="FFFF00"/>
                </a:solidFill>
              </a:rPr>
              <a:t> </a:t>
            </a:r>
            <a:r>
              <a:rPr lang="uk-UA" sz="3000" b="1" dirty="0" smtClean="0">
                <a:solidFill>
                  <a:srgbClr val="FFFF00"/>
                </a:solidFill>
              </a:rPr>
              <a:t>наявність здебільшого розпочатого кримінального провадження щодо кримінального правопорушення, внесеного до Єдиного реєстру досудових розслідувань</a:t>
            </a:r>
            <a:r>
              <a:rPr lang="uk-UA" sz="3000" b="1" dirty="0" smtClean="0">
                <a:solidFill>
                  <a:srgbClr val="FFFF00"/>
                </a:solidFill>
              </a:rPr>
              <a:t>; </a:t>
            </a:r>
            <a:endParaRPr lang="ru-RU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2)</a:t>
            </a:r>
            <a:r>
              <a:rPr lang="uk-UA" sz="3000" b="1" dirty="0" smtClean="0">
                <a:solidFill>
                  <a:srgbClr val="FFFF00"/>
                </a:solidFill>
              </a:rPr>
              <a:t> наявність достатніх підстав вважати, що вчинено саме кримінальне правопорушення;</a:t>
            </a:r>
            <a:endParaRPr lang="ru-RU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3)</a:t>
            </a:r>
            <a:r>
              <a:rPr lang="uk-UA" sz="3000" b="1" dirty="0" smtClean="0">
                <a:solidFill>
                  <a:srgbClr val="FFFF00"/>
                </a:solidFill>
              </a:rPr>
              <a:t> формальна відповідність майна, яке підлягає вилученню, принаймні одній з ознак, зазначених у частині 2 статті 167 КПК України;</a:t>
            </a:r>
            <a:endParaRPr lang="ru-RU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4)</a:t>
            </a:r>
            <a:r>
              <a:rPr lang="uk-UA" sz="3000" b="1" dirty="0" smtClean="0">
                <a:solidFill>
                  <a:srgbClr val="FFFF00"/>
                </a:solidFill>
              </a:rPr>
              <a:t> перебування зазначеного майна у володінні певної особи;</a:t>
            </a:r>
            <a:endParaRPr lang="ru-RU" sz="30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000" b="1" dirty="0" smtClean="0">
                <a:solidFill>
                  <a:srgbClr val="7030A0"/>
                </a:solidFill>
              </a:rPr>
              <a:t>5)</a:t>
            </a:r>
            <a:r>
              <a:rPr lang="uk-UA" sz="3000" b="1" dirty="0" smtClean="0">
                <a:solidFill>
                  <a:srgbClr val="FFFF00"/>
                </a:solidFill>
              </a:rPr>
              <a:t> дії посадової особи, уповноваженої застосовувати цей захід, або наявність обставин, які надають право будь-якій особі здійснювати тимчасове вилучення майна.</a:t>
            </a:r>
            <a:endParaRPr lang="ru-RU" sz="30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110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7137" y="329669"/>
            <a:ext cx="9845676" cy="1507067"/>
          </a:xfrm>
        </p:spPr>
        <p:txBody>
          <a:bodyPr>
            <a:noAutofit/>
          </a:bodyPr>
          <a:lstStyle/>
          <a:p>
            <a:pPr indent="457200" algn="just"/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Кримінальний процесуальний кодекс України передбачає можливість тимчасового вилучення майна у </a:t>
            </a:r>
            <a:r>
              <a:rPr lang="uk-UA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випадках: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4463" y="2551837"/>
            <a:ext cx="92011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itchFamily="2" charset="2"/>
              <a:buChar char="Ø"/>
            </a:pPr>
            <a:r>
              <a:rPr lang="uk-UA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затриманої особи;</a:t>
            </a:r>
            <a:endParaRPr lang="ru-RU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uk-UA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проведенні огляду;</a:t>
            </a:r>
            <a:endParaRPr lang="ru-RU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uk-UA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проведенні обшуку.</a:t>
            </a:r>
          </a:p>
          <a:p>
            <a:pPr lvl="0" algn="just"/>
            <a:endParaRPr lang="uk-UA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uk-UA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 є тимчасово вилученим до його повернення або вирішення питання про його арешт.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&amp;Kcy;&amp;acy;&amp;rcy;&amp;tcy;&amp;icy;&amp;ncy;&amp;kcy;&amp;acy; 132 &amp;icy;&amp;zcy; 805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019" y="2062589"/>
            <a:ext cx="2411413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133783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3" y="126087"/>
            <a:ext cx="1151572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ctr"/>
            <a:r>
              <a:rPr lang="uk-UA" sz="2800" b="1" i="1" dirty="0">
                <a:solidFill>
                  <a:srgbClr val="7030A0"/>
                </a:solidFill>
              </a:rPr>
              <a:t>Відповідно до частини 1 </a:t>
            </a:r>
            <a:r>
              <a:rPr lang="uk-UA" sz="2800" b="1" i="1" dirty="0" err="1">
                <a:solidFill>
                  <a:srgbClr val="7030A0"/>
                </a:solidFill>
              </a:rPr>
              <a:t>ста</a:t>
            </a:r>
            <a:r>
              <a:rPr lang="uk-UA" sz="2800" b="1" i="1" dirty="0">
                <a:solidFill>
                  <a:srgbClr val="7030A0"/>
                </a:solidFill>
              </a:rPr>
              <a:t>тті 168 та частини 1 статті 208 КПК України тимчасово вилучити майно може уповноважена службова особа, яка законно без ухвали слідчого судді затримала особу, підозрювану у вчиненні злочину, за який передбачене покарання у виді позбавлення волі, лише у випадках</a:t>
            </a:r>
            <a:r>
              <a:rPr lang="uk-UA" sz="2800" b="1" i="1" dirty="0" smtClean="0">
                <a:solidFill>
                  <a:srgbClr val="7030A0"/>
                </a:solidFill>
              </a:rPr>
              <a:t>:</a:t>
            </a:r>
          </a:p>
          <a:p>
            <a:pPr indent="357188"/>
            <a:r>
              <a:rPr lang="uk-UA" sz="2400" b="1" dirty="0" smtClean="0">
                <a:solidFill>
                  <a:srgbClr val="7030A0"/>
                </a:solidFill>
              </a:rPr>
              <a:t>1</a:t>
            </a:r>
            <a:r>
              <a:rPr lang="uk-UA" sz="2400" b="1" dirty="0">
                <a:solidFill>
                  <a:srgbClr val="7030A0"/>
                </a:solidFill>
              </a:rPr>
              <a:t>)</a:t>
            </a:r>
            <a:r>
              <a:rPr lang="uk-UA" sz="2400" dirty="0">
                <a:solidFill>
                  <a:srgbClr val="FFC000"/>
                </a:solidFill>
              </a:rPr>
              <a:t> якщо цю особу застали під час вчинення злочину або замаху на його вчинення</a:t>
            </a:r>
            <a:r>
              <a:rPr lang="uk-UA" sz="2400" dirty="0" smtClean="0">
                <a:solidFill>
                  <a:srgbClr val="FFC000"/>
                </a:solidFill>
              </a:rPr>
              <a:t>;</a:t>
            </a:r>
          </a:p>
          <a:p>
            <a:pPr indent="357188"/>
            <a:endParaRPr lang="ru-RU" sz="2400" dirty="0">
              <a:solidFill>
                <a:srgbClr val="FFC000"/>
              </a:solidFill>
            </a:endParaRPr>
          </a:p>
          <a:p>
            <a:pPr indent="357188"/>
            <a:r>
              <a:rPr lang="uk-UA" sz="2400" b="1" dirty="0">
                <a:solidFill>
                  <a:srgbClr val="7030A0"/>
                </a:solidFill>
              </a:rPr>
              <a:t>2)</a:t>
            </a:r>
            <a:r>
              <a:rPr lang="uk-UA" sz="2400" dirty="0">
                <a:solidFill>
                  <a:srgbClr val="FFC000"/>
                </a:solidFill>
              </a:rPr>
              <a:t> якщо безпосередньо після вчинення злочину очевидець, в тому числі потерпілий, або сукупність очевидних ознак на тілі, одязі чи місці події вказують на те, що саме ця особа щойно вчинила злочин</a:t>
            </a:r>
            <a:r>
              <a:rPr lang="uk-UA" sz="2400" dirty="0" smtClean="0">
                <a:solidFill>
                  <a:srgbClr val="FFC000"/>
                </a:solidFill>
              </a:rPr>
              <a:t>;</a:t>
            </a:r>
          </a:p>
          <a:p>
            <a:pPr indent="357188"/>
            <a:endParaRPr lang="ru-RU" sz="2400" dirty="0">
              <a:solidFill>
                <a:srgbClr val="FFC000"/>
              </a:solidFill>
            </a:endParaRPr>
          </a:p>
          <a:p>
            <a:pPr indent="357188" fontAlgn="base"/>
            <a:r>
              <a:rPr lang="uk-UA" sz="2400" b="1" dirty="0">
                <a:solidFill>
                  <a:srgbClr val="7030A0"/>
                </a:solidFill>
              </a:rPr>
              <a:t>3) </a:t>
            </a:r>
            <a:r>
              <a:rPr lang="uk-UA" sz="2400" dirty="0">
                <a:solidFill>
                  <a:srgbClr val="FFC000"/>
                </a:solidFill>
              </a:rPr>
              <a:t>якщо є обґрунтовані підстави вважати, що можлива втеча з метою ухилення від кримінальної відповідальності особи, підозрюваної у вчиненні тяжкого або особливо тяжкого корупційного злочину, віднесеного законом до підслідності Національного антикорупційного бюро України.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1436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799" y="2413338"/>
            <a:ext cx="106584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 тимчасового вилучення майна </a:t>
            </a:r>
            <a:r>
              <a:rPr lang="uk-UA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обшуку, огляду,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здійснюваних на підставі ухвали слідчого судді, передбаченого ст. 235 КПК України, клопотання про арешт такого майна повинно бути подано слідчим, прокурором </a:t>
            </a:r>
            <a:r>
              <a:rPr lang="uk-UA" sz="28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48 годин після вилучення майна</a:t>
            </a:r>
            <a:r>
              <a:rPr lang="uk-UA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інакше майно має бути негайно повернуто особі, в якої його було вилучено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0" y="149097"/>
            <a:ext cx="109585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800" b="1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/>
            <a:r>
              <a:rPr lang="uk-UA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 </a:t>
            </a:r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слідчого, прокурора </a:t>
            </a:r>
            <a:r>
              <a:rPr lang="uk-UA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арешт тимчасово вилученого </a:t>
            </a:r>
            <a:r>
              <a:rPr lang="uk-UA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майна</a:t>
            </a:r>
            <a:r>
              <a:rPr lang="uk-UA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uk-UA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слідчого судді, суду </a:t>
            </a:r>
            <a:r>
              <a:rPr lang="uk-UA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повинно бути </a:t>
            </a:r>
            <a:r>
              <a:rPr lang="uk-UA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не пізніше наступного робочого дня після вилучення майна</a:t>
            </a:r>
            <a:r>
              <a:rPr lang="uk-UA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інакше майно має бути негайно повернуто особі, у якої його було вилучено</a:t>
            </a:r>
            <a:r>
              <a:rPr lang="uk-UA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800" b="1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b="1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ru-RU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21" descr="D:\фото\картинки\клипарт\готовые картинки\of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5412827"/>
            <a:ext cx="1284411" cy="123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D:\фото\картинки\клипарт\готовые картинки\cfoto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200" y="5172075"/>
            <a:ext cx="1818525" cy="1495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535" y="5119641"/>
            <a:ext cx="2228453" cy="1626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814005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235" y="1992514"/>
            <a:ext cx="9868863" cy="3615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dirty="0" smtClean="0">
                <a:solidFill>
                  <a:srgbClr val="FFFF00"/>
                </a:solidFill>
              </a:rPr>
              <a:t>це </a:t>
            </a:r>
            <a:r>
              <a:rPr lang="uk-UA" sz="2800" dirty="0">
                <a:solidFill>
                  <a:srgbClr val="FFFF00"/>
                </a:solidFill>
              </a:rPr>
              <a:t>передбачені кримінально-процесуальним законом процесуальні засоби державно-правового примусу, які застосовують уповноважені на це органи (посадові особи), що ведуть процес, у чітко визначеному законом порядку щодо осіб, що залучають до кримінально-процесуальної діяльності, для запобігання та припинення їх неправомірних дій, виявлення й закріплення доказів, з метою успішного виконання завдань кримінального судочинства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38188"/>
            <a:ext cx="103441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0" cap="none" spc="0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Заходи кримінально-процесуального </a:t>
            </a:r>
            <a:r>
              <a:rPr lang="uk-UA" sz="5400" b="0" cap="none" spc="0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примусу - </a:t>
            </a:r>
            <a:endParaRPr lang="ru-RU" sz="5400" b="0" cap="none" spc="0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8619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1513" y="2274838"/>
            <a:ext cx="102584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7188" algn="just" fontAlgn="base">
              <a:buFont typeface="Wingdings" pitchFamily="2" charset="2"/>
              <a:buChar char="Ø"/>
            </a:pPr>
            <a:r>
              <a:rPr lang="uk-UA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 і мету застосування та відповідне обґрунтування необхідності арешту майна;</a:t>
            </a:r>
            <a:endParaRPr lang="ru-RU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7188" algn="just" fontAlgn="base">
              <a:buFont typeface="Wingdings" pitchFamily="2" charset="2"/>
              <a:buChar char="Ø"/>
            </a:pPr>
            <a:r>
              <a:rPr lang="uk-UA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і види майна, що належить арештувати;</a:t>
            </a:r>
            <a:endParaRPr lang="ru-RU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7188" algn="just" fontAlgn="base">
              <a:buFont typeface="Wingdings" pitchFamily="2" charset="2"/>
              <a:buChar char="Ø"/>
            </a:pPr>
            <a:r>
              <a:rPr lang="uk-UA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документи, які підтверджують право власності на майно, що належить арештувати, або конкретні факти і докази, що свідчать про володіння, користування чи розпорядження підозрюваним, обвинуваченим, засудженим, третіми особами таким майном.</a:t>
            </a:r>
            <a:endParaRPr lang="ru-RU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2988" y="962710"/>
            <a:ext cx="96297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клопотанні слідчого, прокурора про арешт майна повинно бути зазначено: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1889265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024780"/>
              </p:ext>
            </p:extLst>
          </p:nvPr>
        </p:nvGraphicFramePr>
        <p:xfrm>
          <a:off x="712787" y="2271713"/>
          <a:ext cx="10258608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00188" y="395586"/>
            <a:ext cx="8801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За цільовим призначенням заходи процесуального примусу припустимо поділити на чотири види:</a:t>
            </a:r>
            <a:endParaRPr lang="ru-RU" sz="2800" b="1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80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996" y="4637234"/>
            <a:ext cx="8534400" cy="1507067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913" y="1511291"/>
            <a:ext cx="11502841" cy="45434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  <a:tabLst>
                <a:tab pos="1428750" algn="l"/>
              </a:tabLst>
            </a:pPr>
            <a:r>
              <a:rPr lang="uk-UA" sz="3700" b="1" dirty="0" smtClean="0">
                <a:solidFill>
                  <a:srgbClr val="0070C0"/>
                </a:solidFill>
              </a:rPr>
              <a:t>1</a:t>
            </a:r>
            <a:r>
              <a:rPr lang="uk-UA" sz="3700" b="1" dirty="0">
                <a:solidFill>
                  <a:srgbClr val="0070C0"/>
                </a:solidFill>
              </a:rPr>
              <a:t>) </a:t>
            </a:r>
            <a:r>
              <a:rPr lang="uk-UA" sz="3700" b="1" dirty="0">
                <a:solidFill>
                  <a:srgbClr val="00B050"/>
                </a:solidFill>
              </a:rPr>
              <a:t>превентивно-попереджувальні:</a:t>
            </a:r>
            <a:endParaRPr lang="ru-RU" sz="37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uk-UA" sz="37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а)</a:t>
            </a:r>
            <a:r>
              <a:rPr lang="uk-UA" sz="3700" dirty="0">
                <a:solidFill>
                  <a:srgbClr val="FFFF00"/>
                </a:solidFill>
              </a:rPr>
              <a:t> запобіжні заходи;</a:t>
            </a:r>
            <a:endParaRPr lang="ru-RU" sz="37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7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б)</a:t>
            </a:r>
            <a:r>
              <a:rPr lang="uk-UA" sz="3700" dirty="0">
                <a:solidFill>
                  <a:srgbClr val="FFFF00"/>
                </a:solidFill>
              </a:rPr>
              <a:t> заходи забезпечення процесу доказування (</a:t>
            </a:r>
            <a:r>
              <a:rPr lang="uk-UA" sz="3700" i="1" dirty="0">
                <a:solidFill>
                  <a:srgbClr val="FFFF00"/>
                </a:solidFill>
              </a:rPr>
              <a:t>наприклад</a:t>
            </a:r>
            <a:r>
              <a:rPr lang="uk-UA" sz="3700" dirty="0">
                <a:solidFill>
                  <a:srgbClr val="FFFF00"/>
                </a:solidFill>
              </a:rPr>
              <a:t>, </a:t>
            </a:r>
            <a:r>
              <a:rPr lang="uk-UA" sz="3700" i="1" dirty="0">
                <a:solidFill>
                  <a:srgbClr val="FFFF00"/>
                </a:solidFill>
              </a:rPr>
              <a:t>обшук, </a:t>
            </a:r>
            <a:r>
              <a:rPr lang="uk-UA" sz="3700" i="1" dirty="0" err="1">
                <a:solidFill>
                  <a:srgbClr val="FFFF00"/>
                </a:solidFill>
              </a:rPr>
              <a:t>освідування</a:t>
            </a:r>
            <a:r>
              <a:rPr lang="uk-UA" sz="3700" dirty="0">
                <a:solidFill>
                  <a:srgbClr val="FFFF00"/>
                </a:solidFill>
              </a:rPr>
              <a:t>);</a:t>
            </a:r>
            <a:endParaRPr lang="ru-RU" sz="37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uk-UA" sz="37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в)</a:t>
            </a:r>
            <a:r>
              <a:rPr lang="uk-UA" sz="3700" dirty="0">
                <a:solidFill>
                  <a:srgbClr val="FFFF00"/>
                </a:solidFill>
              </a:rPr>
              <a:t> інші передбачені законом заходи (</a:t>
            </a:r>
            <a:r>
              <a:rPr lang="uk-UA" sz="3700" i="1" dirty="0">
                <a:solidFill>
                  <a:srgbClr val="FFFF00"/>
                </a:solidFill>
              </a:rPr>
              <a:t>наприклад, відсторонення обвинуваченого від посади, привід</a:t>
            </a:r>
            <a:r>
              <a:rPr lang="uk-UA" sz="3700" dirty="0">
                <a:solidFill>
                  <a:srgbClr val="FFFF00"/>
                </a:solidFill>
              </a:rPr>
              <a:t>);</a:t>
            </a:r>
            <a:endParaRPr lang="ru-RU" sz="37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uk-UA" sz="3700" b="1" dirty="0">
                <a:solidFill>
                  <a:srgbClr val="0070C0"/>
                </a:solidFill>
              </a:rPr>
              <a:t>2)</a:t>
            </a:r>
            <a:r>
              <a:rPr lang="uk-UA" sz="3700" dirty="0">
                <a:solidFill>
                  <a:srgbClr val="FFFF00"/>
                </a:solidFill>
              </a:rPr>
              <a:t> </a:t>
            </a:r>
            <a:r>
              <a:rPr lang="uk-UA" sz="3700" b="1" dirty="0">
                <a:solidFill>
                  <a:srgbClr val="00B050"/>
                </a:solidFill>
              </a:rPr>
              <a:t>заходи кримінально-процесуальної відповідальності </a:t>
            </a:r>
            <a:r>
              <a:rPr lang="uk-UA" sz="3700" dirty="0">
                <a:solidFill>
                  <a:srgbClr val="00B050"/>
                </a:solidFill>
              </a:rPr>
              <a:t>(наприклад, застава, взяття під варту)</a:t>
            </a:r>
            <a:endParaRPr lang="ru-RU" sz="3700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7287" y="248335"/>
            <a:ext cx="103441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Заходи процесуального примусу можуть бути класифіковані також на:</a:t>
            </a:r>
            <a:endParaRPr lang="ru-RU" sz="3200" b="1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82399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69923" y="1851490"/>
            <a:ext cx="11060115" cy="4220698"/>
          </a:xfrm>
        </p:spPr>
        <p:txBody>
          <a:bodyPr>
            <a:normAutofit fontScale="92500" lnSpcReduction="10000"/>
          </a:bodyPr>
          <a:lstStyle/>
          <a:p>
            <a:pPr marL="0" indent="357188" algn="ctr">
              <a:buNone/>
            </a:pPr>
            <a:r>
              <a:rPr lang="uk-UA" sz="3800" b="1" i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Тимчасове </a:t>
            </a:r>
            <a:r>
              <a:rPr lang="uk-UA" sz="3800" b="1" i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вилучення </a:t>
            </a:r>
            <a:r>
              <a:rPr lang="uk-UA" sz="3800" b="1" i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майна</a:t>
            </a:r>
            <a:r>
              <a:rPr lang="ru-RU" sz="3800" b="1" i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ru-RU" sz="33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– </a:t>
            </a:r>
            <a:r>
              <a:rPr lang="uk-UA" sz="3300" dirty="0" smtClean="0">
                <a:solidFill>
                  <a:srgbClr val="FFFF00"/>
                </a:solidFill>
              </a:rPr>
              <a:t>це фактичне </a:t>
            </a:r>
            <a:r>
              <a:rPr lang="uk-UA" sz="3300" dirty="0">
                <a:solidFill>
                  <a:srgbClr val="FFFF00"/>
                </a:solidFill>
              </a:rPr>
              <a:t>позбавлення підозрюваного або осіб, у володінні яких перебуває майно, можливості </a:t>
            </a:r>
            <a:r>
              <a:rPr lang="uk-UA" sz="33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володіти</a:t>
            </a:r>
            <a:r>
              <a:rPr lang="uk-UA" sz="3300" dirty="0">
                <a:solidFill>
                  <a:srgbClr val="FFFF00"/>
                </a:solidFill>
              </a:rPr>
              <a:t>, </a:t>
            </a:r>
            <a:r>
              <a:rPr lang="uk-UA" sz="33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користуватися</a:t>
            </a:r>
            <a:r>
              <a:rPr lang="uk-UA" sz="3300" i="1" dirty="0">
                <a:solidFill>
                  <a:srgbClr val="FFFF00"/>
                </a:solidFill>
              </a:rPr>
              <a:t> </a:t>
            </a:r>
            <a:r>
              <a:rPr lang="uk-UA" sz="3300" dirty="0">
                <a:solidFill>
                  <a:srgbClr val="FFFF00"/>
                </a:solidFill>
              </a:rPr>
              <a:t>та </a:t>
            </a:r>
            <a:r>
              <a:rPr lang="uk-UA" sz="33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розпоряджатися</a:t>
            </a:r>
            <a:r>
              <a:rPr lang="uk-UA" sz="33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uk-UA" sz="3300" dirty="0">
                <a:solidFill>
                  <a:srgbClr val="FFFF00"/>
                </a:solidFill>
              </a:rPr>
              <a:t>ним до вирішення питання про арешт майна або його </a:t>
            </a:r>
            <a:r>
              <a:rPr lang="uk-UA" sz="3300" dirty="0" smtClean="0">
                <a:solidFill>
                  <a:srgbClr val="FFFF00"/>
                </a:solidFill>
              </a:rPr>
              <a:t>повернення         (ч. 1 ст. 167 КПК). </a:t>
            </a:r>
          </a:p>
          <a:p>
            <a:pPr marL="0" indent="800100" algn="just">
              <a:buNone/>
            </a:pPr>
            <a:r>
              <a:rPr lang="uk-UA" sz="2800" dirty="0" smtClean="0">
                <a:solidFill>
                  <a:srgbClr val="FFFF00"/>
                </a:solidFill>
              </a:rPr>
              <a:t>До </a:t>
            </a:r>
            <a:r>
              <a:rPr lang="uk-UA" sz="2800" dirty="0">
                <a:solidFill>
                  <a:srgbClr val="FFFF00"/>
                </a:solidFill>
              </a:rPr>
              <a:t>такого майна належить майно у вигляді речей, документів, грошей тощо, перелічених у частині 2 зазначеної статті 167 КПК України.</a:t>
            </a:r>
            <a:endParaRPr lang="ru-RU" sz="28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9677" y="276352"/>
            <a:ext cx="959164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Тимчасове вилучення майна</a:t>
            </a:r>
            <a:endParaRPr lang="ru-RU" sz="4400" b="1" cap="none" spc="0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8072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693" y="657225"/>
            <a:ext cx="8534400" cy="1285875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Тимчасово </a:t>
            </a:r>
            <a:r>
              <a:rPr lang="uk-UA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вилученим може бути майно у вигляді речей, документів, грошей тощо, щодо яких є підстави вважати що вони: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325" y="2800350"/>
            <a:ext cx="11744325" cy="1500717"/>
          </a:xfrm>
        </p:spPr>
        <p:txBody>
          <a:bodyPr>
            <a:noAutofit/>
          </a:bodyPr>
          <a:lstStyle/>
          <a:p>
            <a:pPr marL="457200" indent="-457200">
              <a:buClr>
                <a:srgbClr val="FFFF00"/>
              </a:buClr>
              <a:buFont typeface="+mj-lt"/>
              <a:buAutoNum type="arabicParenR"/>
            </a:pPr>
            <a:endParaRPr lang="uk-UA" sz="2400" dirty="0" smtClean="0">
              <a:solidFill>
                <a:srgbClr val="FFFF00"/>
              </a:solidFill>
            </a:endParaRPr>
          </a:p>
          <a:p>
            <a:pPr marL="457200" indent="-457200">
              <a:buClr>
                <a:srgbClr val="FFFF00"/>
              </a:buClr>
              <a:buFont typeface="+mj-lt"/>
              <a:buAutoNum type="arabicParenR"/>
            </a:pPr>
            <a:endParaRPr lang="uk-UA" sz="2400" dirty="0">
              <a:solidFill>
                <a:srgbClr val="FFFF00"/>
              </a:solidFill>
            </a:endParaRPr>
          </a:p>
          <a:p>
            <a:pPr marL="0" indent="0">
              <a:buClr>
                <a:srgbClr val="FFFF00"/>
              </a:buClr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1) </a:t>
            </a:r>
            <a:r>
              <a:rPr lang="uk-UA" sz="2400" dirty="0" smtClean="0">
                <a:solidFill>
                  <a:srgbClr val="FFFF00"/>
                </a:solidFill>
              </a:rPr>
              <a:t>підшукані, виготовлені, пристосовані чи як засоби чи знаряддя </a:t>
            </a:r>
            <a:r>
              <a:rPr lang="uk-UA" sz="2400" dirty="0" err="1" smtClean="0">
                <a:solidFill>
                  <a:srgbClr val="FFFF00"/>
                </a:solidFill>
              </a:rPr>
              <a:t>вчиненя</a:t>
            </a:r>
            <a:r>
              <a:rPr lang="uk-UA" sz="2400" dirty="0" smtClean="0">
                <a:solidFill>
                  <a:srgbClr val="FFFF00"/>
                </a:solidFill>
              </a:rPr>
              <a:t> кримінального правопорушення та (або) зберегли його сліди</a:t>
            </a:r>
            <a:r>
              <a:rPr lang="en-US" sz="2400" dirty="0" smtClean="0">
                <a:solidFill>
                  <a:srgbClr val="FFFF00"/>
                </a:solidFill>
              </a:rPr>
              <a:t>;</a:t>
            </a:r>
          </a:p>
          <a:p>
            <a:pPr marL="0" indent="0">
              <a:buClr>
                <a:srgbClr val="FFFF00"/>
              </a:buClr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2) </a:t>
            </a:r>
            <a:r>
              <a:rPr lang="uk-UA" sz="2400" dirty="0" smtClean="0">
                <a:solidFill>
                  <a:srgbClr val="FFFF00"/>
                </a:solidFill>
              </a:rPr>
              <a:t>призначалися для схилення особи до вчинення кримінального правопорушення, фінансування та(або) матеріального забезпечення кримінального правопорушення або винагороди за його вчинення</a:t>
            </a:r>
            <a:r>
              <a:rPr lang="ru-RU" sz="2400" dirty="0" smtClean="0">
                <a:solidFill>
                  <a:srgbClr val="FFFF00"/>
                </a:solidFill>
              </a:rPr>
              <a:t>;</a:t>
            </a:r>
          </a:p>
          <a:p>
            <a:pPr marL="0" indent="0">
              <a:buClr>
                <a:srgbClr val="FFFF00"/>
              </a:buClr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3) </a:t>
            </a:r>
            <a:r>
              <a:rPr lang="uk-UA" sz="2400" dirty="0" smtClean="0">
                <a:solidFill>
                  <a:srgbClr val="FFFF00"/>
                </a:solidFill>
              </a:rPr>
              <a:t>є предметом кримінального правопорушення, у тому числі </a:t>
            </a:r>
            <a:r>
              <a:rPr lang="uk-UA" sz="2400" dirty="0" err="1" smtClean="0">
                <a:solidFill>
                  <a:srgbClr val="FFFF00"/>
                </a:solidFill>
              </a:rPr>
              <a:t>пов</a:t>
            </a:r>
            <a:r>
              <a:rPr lang="en-US" sz="2400" dirty="0" smtClean="0">
                <a:solidFill>
                  <a:srgbClr val="FFFF00"/>
                </a:solidFill>
              </a:rPr>
              <a:t>’</a:t>
            </a:r>
            <a:r>
              <a:rPr lang="uk-UA" sz="2400" dirty="0" err="1" smtClean="0">
                <a:solidFill>
                  <a:srgbClr val="FFFF00"/>
                </a:solidFill>
              </a:rPr>
              <a:t>язаного</a:t>
            </a:r>
            <a:r>
              <a:rPr lang="uk-UA" sz="2400" dirty="0" smtClean="0">
                <a:solidFill>
                  <a:srgbClr val="FFFF00"/>
                </a:solidFill>
              </a:rPr>
              <a:t> з їх незаконним обігом;</a:t>
            </a:r>
          </a:p>
          <a:p>
            <a:pPr marL="0" indent="0">
              <a:buClr>
                <a:srgbClr val="FFFF00"/>
              </a:buClr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4) </a:t>
            </a:r>
            <a:r>
              <a:rPr lang="uk-UA" sz="2400" dirty="0" smtClean="0">
                <a:solidFill>
                  <a:srgbClr val="FFFF00"/>
                </a:solidFill>
              </a:rPr>
              <a:t>одержані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uk-UA" sz="2400" dirty="0" smtClean="0">
                <a:solidFill>
                  <a:srgbClr val="FFFF00"/>
                </a:solidFill>
              </a:rPr>
              <a:t>внаслідок вчинення кримінального правопорушення та (або) доходами від них, а також майно, в яке їх було повністю або частково перетворено.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4792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7238" y="1030665"/>
            <a:ext cx="1114425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Вилучення </a:t>
            </a:r>
            <a:r>
              <a:rPr lang="uk-UA" sz="32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майна </a:t>
            </a:r>
            <a:r>
              <a:rPr lang="uk-UA" sz="2800" b="1" i="1" dirty="0"/>
              <a:t>у вигляді речей, документів, грошей тощо, перелічених у частині 2 </a:t>
            </a:r>
            <a:r>
              <a:rPr lang="uk-UA" sz="2800" b="1" i="1" dirty="0" err="1" smtClean="0"/>
              <a:t>ста</a:t>
            </a:r>
            <a:r>
              <a:rPr lang="uk-UA" sz="2800" b="1" i="1" dirty="0" smtClean="0"/>
              <a:t>тті</a:t>
            </a:r>
            <a:r>
              <a:rPr lang="uk-UA" sz="2800" b="1" i="1" dirty="0"/>
              <a:t> 167 КПК </a:t>
            </a:r>
            <a:r>
              <a:rPr lang="uk-UA" sz="2800" b="1" i="1" dirty="0" smtClean="0"/>
              <a:t>України </a:t>
            </a:r>
            <a:r>
              <a:rPr lang="uk-UA" sz="2800" b="1" dirty="0" smtClean="0">
                <a:solidFill>
                  <a:srgbClr val="7030A0"/>
                </a:solidFill>
              </a:rPr>
              <a:t>здійснюють</a:t>
            </a:r>
            <a:r>
              <a:rPr lang="uk-UA" sz="2800" b="1" dirty="0">
                <a:solidFill>
                  <a:srgbClr val="7030A0"/>
                </a:solidFill>
              </a:rPr>
              <a:t>, </a:t>
            </a:r>
            <a:r>
              <a:rPr lang="uk-UA" sz="2800" dirty="0">
                <a:solidFill>
                  <a:srgbClr val="FFFF00"/>
                </a:solidFill>
              </a:rPr>
              <a:t>як правило, після внесення відомостей про кримінальне правопорушення до </a:t>
            </a:r>
            <a:r>
              <a:rPr lang="uk-UA" sz="2800" b="1" i="1" dirty="0">
                <a:solidFill>
                  <a:srgbClr val="FFFF00"/>
                </a:solidFill>
              </a:rPr>
              <a:t>Єдиного реєстру досудових розслідувань. </a:t>
            </a:r>
            <a:endParaRPr lang="uk-UA" sz="2800" b="1" i="1" dirty="0" smtClean="0">
              <a:solidFill>
                <a:srgbClr val="FFFF00"/>
              </a:solidFill>
            </a:endParaRPr>
          </a:p>
          <a:p>
            <a:endParaRPr lang="uk-UA" sz="2800" b="1" i="1" dirty="0" smtClean="0">
              <a:solidFill>
                <a:srgbClr val="FFFF00"/>
              </a:solidFill>
            </a:endParaRPr>
          </a:p>
          <a:p>
            <a:r>
              <a:rPr lang="uk-UA" sz="2800" b="1" dirty="0">
                <a:solidFill>
                  <a:srgbClr val="00B0F0"/>
                </a:solidFill>
              </a:rPr>
              <a:t>М</a:t>
            </a:r>
            <a:r>
              <a:rPr lang="uk-UA" sz="2800" b="1" i="1" dirty="0" smtClean="0">
                <a:solidFill>
                  <a:srgbClr val="00B0F0"/>
                </a:solidFill>
              </a:rPr>
              <a:t>ожливими </a:t>
            </a:r>
            <a:r>
              <a:rPr lang="uk-UA" sz="2800" b="1" i="1" dirty="0">
                <a:solidFill>
                  <a:srgbClr val="00B0F0"/>
                </a:solidFill>
              </a:rPr>
              <a:t>є випадки тимчасового вилучення </a:t>
            </a:r>
            <a:r>
              <a:rPr lang="uk-UA" sz="2800" dirty="0">
                <a:solidFill>
                  <a:srgbClr val="FFFF00"/>
                </a:solidFill>
              </a:rPr>
              <a:t>майна під час законного затримання відповідно до </a:t>
            </a:r>
            <a:r>
              <a:rPr lang="uk-UA" sz="2800" dirty="0" err="1">
                <a:solidFill>
                  <a:srgbClr val="FFFF00"/>
                </a:solidFill>
              </a:rPr>
              <a:t>ста</a:t>
            </a:r>
            <a:r>
              <a:rPr lang="uk-UA" sz="2800" dirty="0">
                <a:solidFill>
                  <a:srgbClr val="FFFF00"/>
                </a:solidFill>
              </a:rPr>
              <a:t>тті 207 КПК України, що зайвий раз доводить, що така процесуальна дія, поряд із зазначеним у частині 3 статті 214 КПК України оглядом місця події, може бути проведена до початку кримінального провадження.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3569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1" y="788489"/>
            <a:ext cx="111442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uk-UA" sz="3200" b="1" dirty="0">
                <a:solidFill>
                  <a:srgbClr val="7030A0"/>
                </a:solidFill>
              </a:rPr>
              <a:t>Умовою </a:t>
            </a:r>
            <a:r>
              <a:rPr lang="uk-UA" sz="3200" dirty="0">
                <a:solidFill>
                  <a:srgbClr val="7030A0"/>
                </a:solidFill>
              </a:rPr>
              <a:t>застосування заходу </a:t>
            </a:r>
            <a:r>
              <a:rPr lang="uk-UA" sz="3200" b="1" i="1" dirty="0" smtClean="0">
                <a:solidFill>
                  <a:srgbClr val="7030A0"/>
                </a:solidFill>
              </a:rPr>
              <a:t>тимчасово </a:t>
            </a:r>
            <a:r>
              <a:rPr lang="uk-UA" sz="3200" b="1" i="1" dirty="0" err="1" smtClean="0">
                <a:solidFill>
                  <a:srgbClr val="7030A0"/>
                </a:solidFill>
              </a:rPr>
              <a:t>вилученння</a:t>
            </a:r>
            <a:r>
              <a:rPr lang="uk-UA" sz="3200" b="1" i="1" dirty="0" smtClean="0">
                <a:solidFill>
                  <a:srgbClr val="7030A0"/>
                </a:solidFill>
              </a:rPr>
              <a:t> майна </a:t>
            </a:r>
            <a:r>
              <a:rPr lang="uk-UA" sz="3200" dirty="0" smtClean="0"/>
              <a:t> </a:t>
            </a:r>
            <a:r>
              <a:rPr lang="uk-UA" sz="3200" dirty="0" smtClean="0">
                <a:solidFill>
                  <a:srgbClr val="FFC000"/>
                </a:solidFill>
              </a:rPr>
              <a:t>є </a:t>
            </a:r>
            <a:r>
              <a:rPr lang="uk-UA" sz="3200" dirty="0">
                <a:solidFill>
                  <a:srgbClr val="FFC000"/>
                </a:solidFill>
              </a:rPr>
              <a:t>відповідність майна хоча б одному з критеріїв, передбачених частиною 2 </a:t>
            </a:r>
            <a:r>
              <a:rPr lang="uk-UA" sz="3200" dirty="0" err="1">
                <a:solidFill>
                  <a:srgbClr val="FFC000"/>
                </a:solidFill>
              </a:rPr>
              <a:t>ста</a:t>
            </a:r>
            <a:r>
              <a:rPr lang="uk-UA" sz="3200" dirty="0">
                <a:solidFill>
                  <a:srgbClr val="FFC000"/>
                </a:solidFill>
              </a:rPr>
              <a:t>тті 167 КПК України. </a:t>
            </a:r>
            <a:endParaRPr lang="uk-UA" sz="3200" dirty="0" smtClean="0">
              <a:solidFill>
                <a:srgbClr val="FFC000"/>
              </a:solidFill>
            </a:endParaRPr>
          </a:p>
          <a:p>
            <a:pPr indent="357188"/>
            <a:endParaRPr lang="uk-UA" sz="3200" b="1" i="1" dirty="0" smtClean="0">
              <a:solidFill>
                <a:srgbClr val="7030A0"/>
              </a:solidFill>
            </a:endParaRPr>
          </a:p>
          <a:p>
            <a:pPr indent="357188"/>
            <a:r>
              <a:rPr lang="uk-UA" sz="3200" b="1" i="1" dirty="0" smtClean="0">
                <a:solidFill>
                  <a:srgbClr val="7030A0"/>
                </a:solidFill>
              </a:rPr>
              <a:t>Тимчасовому </a:t>
            </a:r>
            <a:r>
              <a:rPr lang="uk-UA" sz="3200" b="1" i="1" dirty="0">
                <a:solidFill>
                  <a:srgbClr val="7030A0"/>
                </a:solidFill>
              </a:rPr>
              <a:t>вилученню підлягає майно у вигляді </a:t>
            </a:r>
            <a:r>
              <a:rPr lang="uk-UA" sz="3200" b="1" i="1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dirty="0" smtClean="0">
                <a:solidFill>
                  <a:schemeClr val="accent2"/>
                </a:solidFill>
              </a:rPr>
              <a:t>речей</a:t>
            </a:r>
            <a:r>
              <a:rPr lang="uk-UA" sz="3200" dirty="0">
                <a:solidFill>
                  <a:schemeClr val="accent2"/>
                </a:solidFill>
              </a:rPr>
              <a:t>, </a:t>
            </a:r>
            <a:endParaRPr lang="uk-UA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dirty="0" smtClean="0">
                <a:solidFill>
                  <a:schemeClr val="accent2"/>
                </a:solidFill>
              </a:rPr>
              <a:t>документів</a:t>
            </a:r>
            <a:r>
              <a:rPr lang="uk-UA" sz="3200" dirty="0">
                <a:solidFill>
                  <a:schemeClr val="accent2"/>
                </a:solidFill>
              </a:rPr>
              <a:t>, </a:t>
            </a:r>
            <a:endParaRPr lang="uk-UA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uk-UA" sz="3200" dirty="0" smtClean="0">
                <a:solidFill>
                  <a:schemeClr val="accent2"/>
                </a:solidFill>
              </a:rPr>
              <a:t>грошей</a:t>
            </a:r>
            <a:r>
              <a:rPr lang="uk-UA" sz="3200" dirty="0">
                <a:solidFill>
                  <a:schemeClr val="accent2"/>
                </a:solidFill>
              </a:rPr>
              <a:t>.</a:t>
            </a:r>
            <a:endParaRPr lang="ru-RU" sz="3200" dirty="0">
              <a:solidFill>
                <a:schemeClr val="accent2"/>
              </a:solidFill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096" y="4149080"/>
            <a:ext cx="244792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141" y="4149080"/>
            <a:ext cx="244792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144" y="4221311"/>
            <a:ext cx="2232025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55380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187" y="214313"/>
            <a:ext cx="10955015" cy="1507067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sz="3100" dirty="0" smtClean="0">
                <a:solidFill>
                  <a:srgbClr val="002060"/>
                </a:solidFill>
              </a:rPr>
              <a:t>Тимчасово </a:t>
            </a:r>
            <a:r>
              <a:rPr lang="uk-UA" sz="3100" dirty="0">
                <a:solidFill>
                  <a:srgbClr val="002060"/>
                </a:solidFill>
              </a:rPr>
              <a:t>вилученим може бути майно у вигляді речей, документів, грошей тощо</a:t>
            </a:r>
            <a:r>
              <a:rPr lang="ru-RU" sz="3100" dirty="0">
                <a:solidFill>
                  <a:srgbClr val="002060"/>
                </a:solidFill>
              </a:rPr>
              <a:t/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0087" y="1528763"/>
            <a:ext cx="11219319" cy="2958042"/>
          </a:xfrm>
        </p:spPr>
        <p:txBody>
          <a:bodyPr>
            <a:noAutofit/>
          </a:bodyPr>
          <a:lstStyle/>
          <a:p>
            <a:endParaRPr lang="uk-UA" dirty="0" smtClean="0">
              <a:solidFill>
                <a:srgbClr val="FFFF00"/>
              </a:solidFill>
            </a:endParaRPr>
          </a:p>
          <a:p>
            <a:endParaRPr lang="uk-UA" dirty="0">
              <a:solidFill>
                <a:srgbClr val="FFFF00"/>
              </a:solidFill>
            </a:endParaRPr>
          </a:p>
          <a:p>
            <a:endParaRPr lang="uk-UA" dirty="0" smtClean="0">
              <a:solidFill>
                <a:srgbClr val="FFFF00"/>
              </a:solidFill>
            </a:endParaRPr>
          </a:p>
          <a:p>
            <a:r>
              <a:rPr lang="uk-UA" sz="2400" dirty="0" smtClean="0">
                <a:solidFill>
                  <a:srgbClr val="FFFF00"/>
                </a:solidFill>
              </a:rPr>
              <a:t>Під</a:t>
            </a:r>
            <a:r>
              <a:rPr lang="uk-UA" sz="2800" dirty="0" smtClean="0">
                <a:solidFill>
                  <a:srgbClr val="FFFF00"/>
                </a:solidFill>
              </a:rPr>
              <a:t> </a:t>
            </a:r>
            <a:r>
              <a:rPr lang="uk-UA" sz="2800" b="1" i="1" dirty="0">
                <a:solidFill>
                  <a:srgbClr val="0070C0"/>
                </a:solidFill>
              </a:rPr>
              <a:t>річчю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400" dirty="0">
                <a:solidFill>
                  <a:srgbClr val="FFFF00"/>
                </a:solidFill>
              </a:rPr>
              <a:t>слід розуміти предмет матеріального світу, щодо якого можуть виникати цивільні права та обов’язки (частина 1 статті 179 Цивільного кодексу України). </a:t>
            </a:r>
            <a:r>
              <a:rPr lang="uk-UA" sz="2400" b="1" i="1" dirty="0">
                <a:solidFill>
                  <a:srgbClr val="0070C0"/>
                </a:solidFill>
              </a:rPr>
              <a:t>Речами називають </a:t>
            </a:r>
            <a:r>
              <a:rPr lang="uk-UA" sz="2400" dirty="0">
                <a:solidFill>
                  <a:srgbClr val="FFC000"/>
                </a:solidFill>
              </a:rPr>
              <a:t>предмети матеріального світу, здатні задовольняти певні потреби людини, при цьому головне, щоб людина могла панувати над цими </a:t>
            </a:r>
            <a:r>
              <a:rPr lang="uk-UA" sz="2400" dirty="0" smtClean="0">
                <a:solidFill>
                  <a:srgbClr val="FFC000"/>
                </a:solidFill>
              </a:rPr>
              <a:t>предметами</a:t>
            </a:r>
            <a:r>
              <a:rPr lang="uk-UA" sz="2400" dirty="0" smtClean="0">
                <a:solidFill>
                  <a:srgbClr val="FFFF00"/>
                </a:solidFill>
              </a:rPr>
              <a:t>;</a:t>
            </a:r>
          </a:p>
          <a:p>
            <a:r>
              <a:rPr lang="uk-UA" sz="2400" dirty="0">
                <a:solidFill>
                  <a:srgbClr val="FFFF00"/>
                </a:solidFill>
              </a:rPr>
              <a:t>Відповідно до частини 1 статті 99 КПК України, </a:t>
            </a:r>
            <a:r>
              <a:rPr lang="uk-UA" sz="2800" b="1" dirty="0">
                <a:solidFill>
                  <a:srgbClr val="7030A0"/>
                </a:solidFill>
              </a:rPr>
              <a:t>документом</a:t>
            </a:r>
            <a:r>
              <a:rPr lang="uk-UA" sz="2800" dirty="0">
                <a:solidFill>
                  <a:srgbClr val="FFFF00"/>
                </a:solidFill>
              </a:rPr>
              <a:t> </a:t>
            </a:r>
            <a:r>
              <a:rPr lang="uk-UA" sz="2400" dirty="0">
                <a:solidFill>
                  <a:srgbClr val="FFFF00"/>
                </a:solidFill>
              </a:rPr>
              <a:t>є спеціально створений з метою збереження інформації матеріальний об’єкт, який містить зафіксовані за допомогою письмових знаків, звуку, зображення тощо відомості, які можуть бути використані як доказ факту чи обставини, що встановлюються під час кримінального </a:t>
            </a:r>
            <a:r>
              <a:rPr lang="uk-UA" sz="2400" dirty="0" smtClean="0">
                <a:solidFill>
                  <a:srgbClr val="FFFF00"/>
                </a:solidFill>
              </a:rPr>
              <a:t>провадження</a:t>
            </a:r>
          </a:p>
          <a:p>
            <a:r>
              <a:rPr lang="uk-UA" sz="2800" b="1" i="1" dirty="0">
                <a:solidFill>
                  <a:srgbClr val="00B050"/>
                </a:solidFill>
              </a:rPr>
              <a:t>Гроші</a:t>
            </a:r>
            <a:r>
              <a:rPr lang="uk-UA" sz="2800" b="1" i="1" dirty="0">
                <a:solidFill>
                  <a:srgbClr val="FFFF00"/>
                </a:solidFill>
              </a:rPr>
              <a:t> </a:t>
            </a:r>
            <a:r>
              <a:rPr lang="uk-UA" sz="2400" dirty="0">
                <a:solidFill>
                  <a:srgbClr val="FFFF00"/>
                </a:solidFill>
              </a:rPr>
              <a:t>передбачені державою як платіжний засіб, обов’язковий до приймання за номінальною вартістю на всій території України.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80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2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319</TotalTime>
  <Words>694</Words>
  <Application>Microsoft Office PowerPoint</Application>
  <PresentationFormat>Произвольный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Сектор</vt:lpstr>
      <vt:lpstr>Розділ 3. РЕАЛІЗАЦІЯ ЗАСАДИ НЕДОТОРКАННОСТІ ПРАВА ВЛАСНОСТІ ПІД ЧАС ПРОВЕДЕННЯ ПРОЦЕСУАЛЬНИХ ДІЙ БЕЗ СУДОВОГО РІШЕННЯ </vt:lpstr>
      <vt:lpstr>Презентация PowerPoint</vt:lpstr>
      <vt:lpstr>Презентация PowerPoint</vt:lpstr>
      <vt:lpstr> </vt:lpstr>
      <vt:lpstr>Презентация PowerPoint</vt:lpstr>
      <vt:lpstr>Тимчасово вилученим може бути майно у вигляді речей, документів, грошей тощо, щодо яких є підстави вважати що вони: </vt:lpstr>
      <vt:lpstr>Презентация PowerPoint</vt:lpstr>
      <vt:lpstr>Презентация PowerPoint</vt:lpstr>
      <vt:lpstr>  Тимчасово вилученим може бути майно у вигляді речей, документів, грошей тощо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умов застосування тимчасового вилучення майна припустимо віднести такі: </vt:lpstr>
      <vt:lpstr>Кримінальний процесуальний кодекс України передбачає можливість тимчасового вилучення майна у трьох випадках: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РоЗДІЛ 3: РЕАЛІЗАЦІЯ ЗАСАДИ НЕДОТОРКАННОСТІ ПРАВА ВЛАСНОСТІ ПІД ЧАС ПРОВЕДЕННЯ ПРОЦЕСУАЛЬНИХ ДІЙ БЕЗ СУДОВОГО РІШЕННЯ</dc:title>
  <dc:creator>Анастасия Коваль</dc:creator>
  <cp:lastModifiedBy>User</cp:lastModifiedBy>
  <cp:revision>31</cp:revision>
  <dcterms:created xsi:type="dcterms:W3CDTF">2017-07-03T19:43:39Z</dcterms:created>
  <dcterms:modified xsi:type="dcterms:W3CDTF">2018-10-19T00:21:33Z</dcterms:modified>
</cp:coreProperties>
</file>