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4" r:id="rId8"/>
    <p:sldId id="261" r:id="rId9"/>
    <p:sldId id="262"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0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0D461C5-CA1B-4653-8D22-BA28627C06F8}" type="datetimeFigureOut">
              <a:rPr lang="ru-RU" smtClean="0"/>
              <a:t>19.10.2018</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535677662"/>
      </p:ext>
    </p:extLst>
  </p:cSld>
  <p:clrMapOvr>
    <a:masterClrMapping/>
  </p:clrMapOvr>
  <p:transition spd="slow">
    <p:fade/>
    <p:sndAc>
      <p:stSnd>
        <p:snd r:embed="rId1" name="explod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566082749"/>
      </p:ext>
    </p:extLst>
  </p:cSld>
  <p:clrMapOvr>
    <a:masterClrMapping/>
  </p:clrMapOvr>
  <p:transition spd="slow">
    <p:fade/>
    <p:sndAc>
      <p:stSnd>
        <p:snd r:embed="rId1" name="explod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944909257"/>
      </p:ext>
    </p:extLst>
  </p:cSld>
  <p:clrMapOvr>
    <a:masterClrMapping/>
  </p:clrMapOvr>
  <p:transition spd="slow">
    <p:fade/>
    <p:sndAc>
      <p:stSnd>
        <p:snd r:embed="rId1" name="explod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56335708"/>
      </p:ext>
    </p:extLst>
  </p:cSld>
  <p:clrMapOvr>
    <a:masterClrMapping/>
  </p:clrMapOvr>
  <p:transition spd="slow">
    <p:fade/>
    <p:sndAc>
      <p:stSnd>
        <p:snd r:embed="rId1" name="explod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858702621"/>
      </p:ext>
    </p:extLst>
  </p:cSld>
  <p:clrMapOvr>
    <a:masterClrMapping/>
  </p:clrMapOvr>
  <p:transition spd="slow">
    <p:fade/>
    <p:sndAc>
      <p:stSnd>
        <p:snd r:embed="rId1" name="explod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0D461C5-CA1B-4653-8D22-BA28627C06F8}" type="datetimeFigureOut">
              <a:rPr lang="ru-RU" smtClean="0"/>
              <a:t>19.10.2018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1026145964"/>
      </p:ext>
    </p:extLst>
  </p:cSld>
  <p:clrMapOvr>
    <a:masterClrMapping/>
  </p:clrMapOvr>
  <p:transition spd="slow">
    <p:fade/>
    <p:sndAc>
      <p:stSnd>
        <p:snd r:embed="rId1" name="explod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0D461C5-CA1B-4653-8D22-BA28627C06F8}" type="datetimeFigureOut">
              <a:rPr lang="ru-RU" smtClean="0"/>
              <a:t>19.10.2018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2973978815"/>
      </p:ext>
    </p:extLst>
  </p:cSld>
  <p:clrMapOvr>
    <a:masterClrMapping/>
  </p:clrMapOvr>
  <p:transition spd="slow">
    <p:fade/>
    <p:sndAc>
      <p:stSnd>
        <p:snd r:embed="rId1" name="explod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0D461C5-CA1B-4653-8D22-BA28627C06F8}" type="datetimeFigureOut">
              <a:rPr lang="ru-RU" smtClean="0"/>
              <a:t>19.10.2018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2502878467"/>
      </p:ext>
    </p:extLst>
  </p:cSld>
  <p:clrMapOvr>
    <a:masterClrMapping/>
  </p:clrMapOvr>
  <p:transition spd="slow">
    <p:fade/>
    <p:sndAc>
      <p:stSnd>
        <p:snd r:embed="rId1" name="explod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0D461C5-CA1B-4653-8D22-BA28627C06F8}" type="datetimeFigureOut">
              <a:rPr lang="ru-RU" smtClean="0"/>
              <a:t>19.10.2018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2588507762"/>
      </p:ext>
    </p:extLst>
  </p:cSld>
  <p:clrMapOvr>
    <a:masterClrMapping/>
  </p:clrMapOvr>
  <p:transition spd="slow">
    <p:fade/>
    <p:sndAc>
      <p:stSnd>
        <p:snd r:embed="rId1" name="explod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0D461C5-CA1B-4653-8D22-BA28627C06F8}" type="datetimeFigureOut">
              <a:rPr lang="ru-RU" smtClean="0"/>
              <a:t>19.10.2018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2663258880"/>
      </p:ext>
    </p:extLst>
  </p:cSld>
  <p:clrMapOvr>
    <a:masterClrMapping/>
  </p:clrMapOvr>
  <p:transition spd="slow">
    <p:fade/>
    <p:sndAc>
      <p:stSnd>
        <p:snd r:embed="rId1" name="explod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0D461C5-CA1B-4653-8D22-BA28627C06F8}" type="datetimeFigureOut">
              <a:rPr lang="ru-RU" smtClean="0"/>
              <a:t>19.10.2018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2859779430"/>
      </p:ext>
    </p:extLst>
  </p:cSld>
  <p:clrMapOvr>
    <a:masterClrMapping/>
  </p:clrMapOvr>
  <p:transition spd="slow">
    <p:fade/>
    <p:sndAc>
      <p:stSnd>
        <p:snd r:embed="rId1" name="explod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770823776"/>
      </p:ext>
    </p:extLst>
  </p:cSld>
  <p:clrMapOvr>
    <a:masterClrMapping/>
  </p:clrMapOvr>
  <p:transition spd="slow">
    <p:fade/>
    <p:sndAc>
      <p:stSnd>
        <p:snd r:embed="rId1" name="explod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0D461C5-CA1B-4653-8D22-BA28627C06F8}" type="datetimeFigureOut">
              <a:rPr lang="ru-RU" smtClean="0"/>
              <a:t>19.10.2018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915562664"/>
      </p:ext>
    </p:extLst>
  </p:cSld>
  <p:clrMapOvr>
    <a:masterClrMapping/>
  </p:clrMapOvr>
  <p:transition spd="slow">
    <p:fade/>
    <p:sndAc>
      <p:stSnd>
        <p:snd r:embed="rId1" name="explod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0D461C5-CA1B-4653-8D22-BA28627C06F8}" type="datetimeFigureOut">
              <a:rPr lang="ru-RU" smtClean="0"/>
              <a:t>19.10.2018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053190555"/>
      </p:ext>
    </p:extLst>
  </p:cSld>
  <p:clrMapOvr>
    <a:masterClrMapping/>
  </p:clrMapOvr>
  <p:transition spd="slow">
    <p:fade/>
    <p:sndAc>
      <p:stSnd>
        <p:snd r:embed="rId1" name="explod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461C5-CA1B-4653-8D22-BA28627C06F8}" type="datetimeFigureOut">
              <a:rPr lang="ru-RU" smtClean="0"/>
              <a:t>19.10.2018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386091681"/>
      </p:ext>
    </p:extLst>
  </p:cSld>
  <p:clrMapOvr>
    <a:masterClrMapping/>
  </p:clrMapOvr>
  <p:transition spd="slow">
    <p:fade/>
    <p:sndAc>
      <p:stSnd>
        <p:snd r:embed="rId1" name="explod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3908504623"/>
      </p:ext>
    </p:extLst>
  </p:cSld>
  <p:clrMapOvr>
    <a:masterClrMapping/>
  </p:clrMapOvr>
  <p:transition spd="slow">
    <p:fade/>
    <p:sndAc>
      <p:stSnd>
        <p:snd r:embed="rId1" name="explod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0D461C5-CA1B-4653-8D22-BA28627C06F8}" type="datetimeFigureOut">
              <a:rPr lang="ru-RU" smtClean="0"/>
              <a:t>19.10.2018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32D519-C82C-43B8-9453-48102E55B6EC}" type="slidenum">
              <a:rPr lang="ru-RU" smtClean="0"/>
              <a:t>‹#›</a:t>
            </a:fld>
            <a:endParaRPr lang="ru-RU"/>
          </a:p>
        </p:txBody>
      </p:sp>
    </p:spTree>
    <p:extLst>
      <p:ext uri="{BB962C8B-B14F-4D97-AF65-F5344CB8AC3E}">
        <p14:creationId xmlns:p14="http://schemas.microsoft.com/office/powerpoint/2010/main" val="188818924"/>
      </p:ext>
    </p:extLst>
  </p:cSld>
  <p:clrMapOvr>
    <a:masterClrMapping/>
  </p:clrMapOvr>
  <p:transition spd="slow">
    <p:fade/>
    <p:sndAc>
      <p:stSnd>
        <p:snd r:embed="rId1" name="explod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0D461C5-CA1B-4653-8D22-BA28627C06F8}" type="datetimeFigureOut">
              <a:rPr lang="ru-RU" smtClean="0"/>
              <a:t>19.10.2018</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832D519-C82C-43B8-9453-48102E55B6EC}" type="slidenum">
              <a:rPr lang="ru-RU" smtClean="0"/>
              <a:t>‹#›</a:t>
            </a:fld>
            <a:endParaRPr lang="ru-RU"/>
          </a:p>
        </p:txBody>
      </p:sp>
    </p:spTree>
    <p:extLst>
      <p:ext uri="{BB962C8B-B14F-4D97-AF65-F5344CB8AC3E}">
        <p14:creationId xmlns:p14="http://schemas.microsoft.com/office/powerpoint/2010/main" val="67207336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ransition spd="slow">
    <p:fade/>
    <p:sndAc>
      <p:stSnd>
        <p:snd r:embed="rId19" name="explode.wav"/>
      </p:stSnd>
    </p:sndAc>
  </p:transition>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94361" y="1360515"/>
            <a:ext cx="10888286" cy="3726873"/>
          </a:xfrm>
        </p:spPr>
        <p:txBody>
          <a:bodyPr>
            <a:noAutofit/>
          </a:bodyPr>
          <a:lstStyle/>
          <a:p>
            <a:pPr algn="ctr"/>
            <a:r>
              <a:rPr lang="uk-UA" sz="4000" b="1" cap="none" dirty="0" smtClean="0">
                <a:ln w="9525">
                  <a:solidFill>
                    <a:schemeClr val="bg1"/>
                  </a:solidFill>
                  <a:prstDash val="solid"/>
                </a:ln>
                <a:solidFill>
                  <a:srgbClr val="FFC000"/>
                </a:solidFill>
                <a:effectLst>
                  <a:outerShdw blurRad="12700" dist="38100" dir="2700000" algn="tl" rotWithShape="0">
                    <a:schemeClr val="bg1">
                      <a:lumMod val="50000"/>
                    </a:schemeClr>
                  </a:outerShdw>
                </a:effectLst>
                <a:cs typeface="Times New Roman" panose="02020603050405020304" pitchFamily="18" charset="0"/>
              </a:rPr>
              <a:t>2.2 </a:t>
            </a:r>
            <a:r>
              <a:rPr lang="uk-UA" sz="4000" b="1" cap="none" dirty="0" smtClean="0">
                <a:ln w="9525">
                  <a:solidFill>
                    <a:schemeClr val="bg1"/>
                  </a:solidFill>
                  <a:prstDash val="solid"/>
                </a:ln>
                <a:solidFill>
                  <a:srgbClr val="7030A0"/>
                </a:solidFill>
                <a:effectLst>
                  <a:outerShdw blurRad="12700" dist="38100" dir="2700000" algn="tl" rotWithShape="0">
                    <a:schemeClr val="bg1">
                      <a:lumMod val="50000"/>
                    </a:schemeClr>
                  </a:outerShdw>
                </a:effectLst>
                <a:cs typeface="Times New Roman" panose="02020603050405020304" pitchFamily="18" charset="0"/>
              </a:rPr>
              <a:t>Фактичні </a:t>
            </a:r>
            <a:r>
              <a:rPr lang="uk-UA" sz="4000" b="1" cap="none" dirty="0">
                <a:ln w="9525">
                  <a:solidFill>
                    <a:schemeClr val="bg1"/>
                  </a:solidFill>
                  <a:prstDash val="solid"/>
                </a:ln>
                <a:solidFill>
                  <a:srgbClr val="7030A0"/>
                </a:solidFill>
                <a:effectLst>
                  <a:outerShdw blurRad="12700" dist="38100" dir="2700000" algn="tl" rotWithShape="0">
                    <a:schemeClr val="bg1">
                      <a:lumMod val="50000"/>
                    </a:schemeClr>
                  </a:outerShdw>
                </a:effectLst>
                <a:cs typeface="Times New Roman" panose="02020603050405020304" pitchFamily="18" charset="0"/>
              </a:rPr>
              <a:t>та правові підстави позбавлення або обмеження права власності під час досудового кримінального провадження</a:t>
            </a:r>
            <a:endParaRPr lang="ru-RU" sz="4000" b="1" cap="none" dirty="0">
              <a:ln w="9525">
                <a:solidFill>
                  <a:schemeClr val="bg1"/>
                </a:solidFill>
                <a:prstDash val="solid"/>
              </a:ln>
              <a:solidFill>
                <a:srgbClr val="7030A0"/>
              </a:solidFill>
              <a:effectLst>
                <a:outerShdw blurRad="12700" dist="38100" dir="2700000" algn="tl" rotWithShape="0">
                  <a:schemeClr val="bg1">
                    <a:lumMod val="50000"/>
                  </a:schemeClr>
                </a:outerShdw>
              </a:effectLst>
              <a:cs typeface="Times New Roman" panose="02020603050405020304" pitchFamily="18" charset="0"/>
            </a:endParaRPr>
          </a:p>
        </p:txBody>
      </p:sp>
      <p:sp>
        <p:nvSpPr>
          <p:cNvPr id="3" name="Прямоугольник 2"/>
          <p:cNvSpPr/>
          <p:nvPr/>
        </p:nvSpPr>
        <p:spPr>
          <a:xfrm>
            <a:off x="1051560" y="245626"/>
            <a:ext cx="10607040" cy="2000548"/>
          </a:xfrm>
          <a:prstGeom prst="rect">
            <a:avLst/>
          </a:prstGeom>
        </p:spPr>
        <p:txBody>
          <a:bodyPr wrap="square">
            <a:spAutoFit/>
          </a:bodyPr>
          <a:lstStyle/>
          <a:p>
            <a:pPr algn="ctr"/>
            <a:r>
              <a:rPr lang="ru-RU" sz="2800" b="1" dirty="0" err="1" smtClean="0">
                <a:ln w="12700">
                  <a:solidFill>
                    <a:schemeClr val="accent1"/>
                  </a:solidFill>
                  <a:prstDash val="solid"/>
                </a:ln>
                <a:solidFill>
                  <a:schemeClr val="accent3"/>
                </a:solidFill>
                <a:effectLst>
                  <a:outerShdw dist="38100" dir="2640000" algn="bl" rotWithShape="0">
                    <a:schemeClr val="accent1"/>
                  </a:outerShdw>
                </a:effectLst>
              </a:rPr>
              <a:t>Розділ</a:t>
            </a:r>
            <a:r>
              <a:rPr lang="ru-RU" sz="2800" b="1" dirty="0" smtClean="0">
                <a:ln w="12700">
                  <a:solidFill>
                    <a:schemeClr val="accent1"/>
                  </a:solidFill>
                  <a:prstDash val="solid"/>
                </a:ln>
                <a:solidFill>
                  <a:schemeClr val="accent3"/>
                </a:solidFill>
                <a:effectLst>
                  <a:outerShdw dist="38100" dir="2640000" algn="bl" rotWithShape="0">
                    <a:schemeClr val="accent1"/>
                  </a:outerShdw>
                </a:effectLst>
              </a:rPr>
              <a:t> 2. </a:t>
            </a:r>
          </a:p>
          <a:p>
            <a:pPr algn="ctr"/>
            <a:r>
              <a:rPr lang="uk-UA" sz="3200" b="1" dirty="0" smtClean="0">
                <a:ln w="12700">
                  <a:solidFill>
                    <a:schemeClr val="accent1"/>
                  </a:solidFill>
                  <a:prstDash val="solid"/>
                </a:ln>
                <a:solidFill>
                  <a:srgbClr val="FF0000"/>
                </a:solidFill>
                <a:effectLst>
                  <a:outerShdw dist="38100" dir="2640000" algn="bl" rotWithShape="0">
                    <a:schemeClr val="accent1"/>
                  </a:outerShdw>
                </a:effectLst>
              </a:rPr>
              <a:t>Реалізація засади недоторканості права власності під час проведення процесуальних дій на </a:t>
            </a:r>
            <a:r>
              <a:rPr lang="uk-UA" sz="3200" b="1" smtClean="0">
                <a:ln w="12700">
                  <a:solidFill>
                    <a:schemeClr val="accent1"/>
                  </a:solidFill>
                  <a:prstDash val="solid"/>
                </a:ln>
                <a:solidFill>
                  <a:srgbClr val="FF0000"/>
                </a:solidFill>
                <a:effectLst>
                  <a:outerShdw dist="38100" dir="2640000" algn="bl" rotWithShape="0">
                    <a:schemeClr val="accent1"/>
                  </a:outerShdw>
                </a:effectLst>
              </a:rPr>
              <a:t>підставі вмотивованого </a:t>
            </a:r>
            <a:r>
              <a:rPr lang="uk-UA" sz="3200" b="1" dirty="0" smtClean="0">
                <a:ln w="12700">
                  <a:solidFill>
                    <a:schemeClr val="accent1"/>
                  </a:solidFill>
                  <a:prstDash val="solid"/>
                </a:ln>
                <a:solidFill>
                  <a:srgbClr val="FF0000"/>
                </a:solidFill>
                <a:effectLst>
                  <a:outerShdw dist="38100" dir="2640000" algn="bl" rotWithShape="0">
                    <a:schemeClr val="accent1"/>
                  </a:outerShdw>
                </a:effectLst>
              </a:rPr>
              <a:t>судового рішення</a:t>
            </a:r>
            <a:endParaRPr lang="ru-RU" sz="3200" dirty="0">
              <a:solidFill>
                <a:srgbClr val="FF0000"/>
              </a:solidFill>
            </a:endParaRPr>
          </a:p>
        </p:txBody>
      </p:sp>
    </p:spTree>
    <p:extLst>
      <p:ext uri="{BB962C8B-B14F-4D97-AF65-F5344CB8AC3E}">
        <p14:creationId xmlns:p14="http://schemas.microsoft.com/office/powerpoint/2010/main" val="3710387407"/>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fill="hold" grpId="0" nodeType="withEffect">
                                  <p:stCondLst>
                                    <p:cond delay="0"/>
                                  </p:stCondLst>
                                  <p:childTnLst>
                                    <p:animClr clrSpc="rgb" dir="cw">
                                      <p:cBhvr override="childStyle">
                                        <p:cTn id="6" dur="8000" fill="hold"/>
                                        <p:tgtEl>
                                          <p:spTgt spid="2"/>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328958"/>
            <a:ext cx="9905998" cy="1127155"/>
          </a:xfrm>
        </p:spPr>
        <p:txBody>
          <a:bodyPr>
            <a:noAutofit/>
          </a:bodyPr>
          <a:lstStyle/>
          <a:p>
            <a:pPr algn="ctr"/>
            <a:r>
              <a:rPr lang="ru-RU" sz="2800" dirty="0" err="1">
                <a:solidFill>
                  <a:schemeClr val="bg1"/>
                </a:solidFill>
                <a:latin typeface="Times New Roman" panose="02020603050405020304" pitchFamily="18" charset="0"/>
                <a:cs typeface="Times New Roman" panose="02020603050405020304" pitchFamily="18" charset="0"/>
              </a:rPr>
              <a:t>Стаття</a:t>
            </a:r>
            <a:r>
              <a:rPr lang="ru-RU" sz="2800" dirty="0">
                <a:solidFill>
                  <a:schemeClr val="bg1"/>
                </a:solidFill>
                <a:latin typeface="Times New Roman" panose="02020603050405020304" pitchFamily="18" charset="0"/>
                <a:cs typeface="Times New Roman" panose="02020603050405020304" pitchFamily="18" charset="0"/>
              </a:rPr>
              <a:t> 346 ЦК </a:t>
            </a:r>
            <a:r>
              <a:rPr lang="ru-RU" sz="2800" dirty="0" err="1">
                <a:solidFill>
                  <a:schemeClr val="bg1"/>
                </a:solidFill>
                <a:latin typeface="Times New Roman" panose="02020603050405020304" pitchFamily="18" charset="0"/>
                <a:cs typeface="Times New Roman" panose="02020603050405020304" pitchFamily="18" charset="0"/>
              </a:rPr>
              <a:t>України</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містить</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перелік</a:t>
            </a:r>
            <a:r>
              <a:rPr lang="ru-RU" sz="2800" dirty="0">
                <a:solidFill>
                  <a:schemeClr val="bg1"/>
                </a:solidFill>
                <a:latin typeface="Times New Roman" panose="02020603050405020304" pitchFamily="18" charset="0"/>
                <a:cs typeface="Times New Roman" panose="02020603050405020304" pitchFamily="18" charset="0"/>
              </a:rPr>
              <a:t> як </a:t>
            </a:r>
            <a:r>
              <a:rPr lang="ru-RU" sz="2800" dirty="0" err="1">
                <a:solidFill>
                  <a:schemeClr val="bg1"/>
                </a:solidFill>
                <a:latin typeface="Times New Roman" panose="02020603050405020304" pitchFamily="18" charset="0"/>
                <a:cs typeface="Times New Roman" panose="02020603050405020304" pitchFamily="18" charset="0"/>
              </a:rPr>
              <a:t>добровільних</a:t>
            </a:r>
            <a:r>
              <a:rPr lang="ru-RU" sz="2800" dirty="0">
                <a:solidFill>
                  <a:schemeClr val="bg1"/>
                </a:solidFill>
                <a:latin typeface="Times New Roman" panose="02020603050405020304" pitchFamily="18" charset="0"/>
                <a:cs typeface="Times New Roman" panose="02020603050405020304" pitchFamily="18" charset="0"/>
              </a:rPr>
              <a:t>, так і </a:t>
            </a:r>
            <a:r>
              <a:rPr lang="ru-RU" sz="2800" dirty="0" err="1">
                <a:solidFill>
                  <a:schemeClr val="bg1"/>
                </a:solidFill>
                <a:latin typeface="Times New Roman" panose="02020603050405020304" pitchFamily="18" charset="0"/>
                <a:cs typeface="Times New Roman" panose="02020603050405020304" pitchFamily="18" charset="0"/>
              </a:rPr>
              <a:t>примусових</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оплатних</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чи</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безоплатних</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підстав</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припинення</a:t>
            </a:r>
            <a:r>
              <a:rPr lang="ru-RU" sz="2800" dirty="0">
                <a:solidFill>
                  <a:schemeClr val="bg1"/>
                </a:solidFill>
                <a:latin typeface="Times New Roman" panose="02020603050405020304" pitchFamily="18" charset="0"/>
                <a:cs typeface="Times New Roman" panose="02020603050405020304" pitchFamily="18" charset="0"/>
              </a:rPr>
              <a:t> права </a:t>
            </a:r>
            <a:r>
              <a:rPr lang="ru-RU" sz="2800" dirty="0" err="1" smtClean="0">
                <a:solidFill>
                  <a:schemeClr val="bg1"/>
                </a:solidFill>
                <a:latin typeface="Times New Roman" panose="02020603050405020304" pitchFamily="18" charset="0"/>
                <a:cs typeface="Times New Roman" panose="02020603050405020304" pitchFamily="18" charset="0"/>
              </a:rPr>
              <a:t>власності</a:t>
            </a:r>
            <a:r>
              <a:rPr lang="ru-RU" sz="2800" dirty="0">
                <a:solidFill>
                  <a:schemeClr val="bg1"/>
                </a:solidFill>
                <a:latin typeface="Times New Roman" panose="02020603050405020304" pitchFamily="18" charset="0"/>
                <a:cs typeface="Times New Roman" panose="02020603050405020304" pitchFamily="18" charset="0"/>
              </a:rPr>
              <a:t>.</a:t>
            </a:r>
          </a:p>
        </p:txBody>
      </p:sp>
      <p:sp>
        <p:nvSpPr>
          <p:cNvPr id="3" name="Объект 2"/>
          <p:cNvSpPr>
            <a:spLocks noGrp="1"/>
          </p:cNvSpPr>
          <p:nvPr>
            <p:ph sz="half" idx="1"/>
          </p:nvPr>
        </p:nvSpPr>
        <p:spPr>
          <a:xfrm>
            <a:off x="495994" y="1824644"/>
            <a:ext cx="5493326" cy="3463635"/>
          </a:xfrm>
        </p:spPr>
        <p:txBody>
          <a:bodyPr>
            <a:noAutofit/>
          </a:bodyPr>
          <a:lstStyle/>
          <a:p>
            <a:pPr marL="365125" indent="-365125">
              <a:buNone/>
            </a:pPr>
            <a:r>
              <a:rPr lang="ru-RU" dirty="0" smtClean="0">
                <a:solidFill>
                  <a:srgbClr val="FFFF00"/>
                </a:solidFill>
              </a:rPr>
              <a:t>1) </a:t>
            </a:r>
            <a:r>
              <a:rPr lang="ru-RU" dirty="0" err="1" smtClean="0">
                <a:solidFill>
                  <a:srgbClr val="FFFF00"/>
                </a:solidFill>
              </a:rPr>
              <a:t>відчуження</a:t>
            </a:r>
            <a:r>
              <a:rPr lang="ru-RU" dirty="0" smtClean="0">
                <a:solidFill>
                  <a:srgbClr val="FFFF00"/>
                </a:solidFill>
              </a:rPr>
              <a:t> </a:t>
            </a:r>
            <a:r>
              <a:rPr lang="ru-RU" dirty="0" err="1">
                <a:solidFill>
                  <a:srgbClr val="FFFF00"/>
                </a:solidFill>
              </a:rPr>
              <a:t>власником</a:t>
            </a:r>
            <a:r>
              <a:rPr lang="ru-RU" dirty="0">
                <a:solidFill>
                  <a:srgbClr val="FFFF00"/>
                </a:solidFill>
              </a:rPr>
              <a:t> </a:t>
            </a:r>
            <a:r>
              <a:rPr lang="ru-RU" dirty="0" err="1">
                <a:solidFill>
                  <a:srgbClr val="FFFF00"/>
                </a:solidFill>
              </a:rPr>
              <a:t>свого</a:t>
            </a:r>
            <a:r>
              <a:rPr lang="ru-RU" dirty="0">
                <a:solidFill>
                  <a:srgbClr val="FFFF00"/>
                </a:solidFill>
              </a:rPr>
              <a:t> майна; </a:t>
            </a:r>
            <a:endParaRPr lang="en-US" dirty="0" smtClean="0">
              <a:solidFill>
                <a:srgbClr val="FFFF00"/>
              </a:solidFill>
            </a:endParaRPr>
          </a:p>
          <a:p>
            <a:pPr marL="365125" indent="-365125">
              <a:buNone/>
            </a:pPr>
            <a:r>
              <a:rPr lang="ru-RU" dirty="0" smtClean="0">
                <a:solidFill>
                  <a:srgbClr val="FFFF00"/>
                </a:solidFill>
              </a:rPr>
              <a:t>2) </a:t>
            </a:r>
            <a:r>
              <a:rPr lang="ru-RU" dirty="0" err="1" smtClean="0">
                <a:solidFill>
                  <a:srgbClr val="FFFF00"/>
                </a:solidFill>
              </a:rPr>
              <a:t>відмови</a:t>
            </a:r>
            <a:r>
              <a:rPr lang="ru-RU" dirty="0" smtClean="0">
                <a:solidFill>
                  <a:srgbClr val="FFFF00"/>
                </a:solidFill>
              </a:rPr>
              <a:t> </a:t>
            </a:r>
            <a:r>
              <a:rPr lang="ru-RU" dirty="0" err="1">
                <a:solidFill>
                  <a:srgbClr val="FFFF00"/>
                </a:solidFill>
              </a:rPr>
              <a:t>власника</a:t>
            </a:r>
            <a:r>
              <a:rPr lang="ru-RU" dirty="0">
                <a:solidFill>
                  <a:srgbClr val="FFFF00"/>
                </a:solidFill>
              </a:rPr>
              <a:t> </a:t>
            </a:r>
            <a:r>
              <a:rPr lang="ru-RU" dirty="0" err="1">
                <a:solidFill>
                  <a:srgbClr val="FFFF00"/>
                </a:solidFill>
              </a:rPr>
              <a:t>від</a:t>
            </a:r>
            <a:r>
              <a:rPr lang="ru-RU" dirty="0">
                <a:solidFill>
                  <a:srgbClr val="FFFF00"/>
                </a:solidFill>
              </a:rPr>
              <a:t> права </a:t>
            </a:r>
            <a:r>
              <a:rPr lang="ru-RU" dirty="0" err="1">
                <a:solidFill>
                  <a:srgbClr val="FFFF00"/>
                </a:solidFill>
              </a:rPr>
              <a:t>власності</a:t>
            </a:r>
            <a:r>
              <a:rPr lang="ru-RU" dirty="0">
                <a:solidFill>
                  <a:srgbClr val="FFFF00"/>
                </a:solidFill>
              </a:rPr>
              <a:t>; </a:t>
            </a:r>
            <a:endParaRPr lang="en-US" dirty="0" smtClean="0">
              <a:solidFill>
                <a:srgbClr val="FFFF00"/>
              </a:solidFill>
            </a:endParaRPr>
          </a:p>
          <a:p>
            <a:pPr marL="365125" indent="-365125">
              <a:buNone/>
            </a:pPr>
            <a:r>
              <a:rPr lang="ru-RU" dirty="0" smtClean="0">
                <a:solidFill>
                  <a:srgbClr val="FFFF00"/>
                </a:solidFill>
              </a:rPr>
              <a:t>3) </a:t>
            </a:r>
            <a:r>
              <a:rPr lang="ru-RU" dirty="0" err="1" smtClean="0">
                <a:solidFill>
                  <a:srgbClr val="FFFF00"/>
                </a:solidFill>
              </a:rPr>
              <a:t>припинення</a:t>
            </a:r>
            <a:r>
              <a:rPr lang="ru-RU" dirty="0" smtClean="0">
                <a:solidFill>
                  <a:srgbClr val="FFFF00"/>
                </a:solidFill>
              </a:rPr>
              <a:t> </a:t>
            </a:r>
            <a:r>
              <a:rPr lang="ru-RU" dirty="0">
                <a:solidFill>
                  <a:srgbClr val="FFFF00"/>
                </a:solidFill>
              </a:rPr>
              <a:t>права </a:t>
            </a:r>
            <a:r>
              <a:rPr lang="ru-RU" dirty="0" err="1">
                <a:solidFill>
                  <a:srgbClr val="FFFF00"/>
                </a:solidFill>
              </a:rPr>
              <a:t>власності</a:t>
            </a:r>
            <a:r>
              <a:rPr lang="ru-RU" dirty="0">
                <a:solidFill>
                  <a:srgbClr val="FFFF00"/>
                </a:solidFill>
              </a:rPr>
              <a:t> на </a:t>
            </a:r>
            <a:r>
              <a:rPr lang="ru-RU" dirty="0" err="1">
                <a:solidFill>
                  <a:srgbClr val="FFFF00"/>
                </a:solidFill>
              </a:rPr>
              <a:t>майно</a:t>
            </a:r>
            <a:r>
              <a:rPr lang="ru-RU" dirty="0">
                <a:solidFill>
                  <a:srgbClr val="FFFF00"/>
                </a:solidFill>
              </a:rPr>
              <a:t>, яке за законом не </a:t>
            </a:r>
            <a:r>
              <a:rPr lang="ru-RU" dirty="0" err="1">
                <a:solidFill>
                  <a:srgbClr val="FFFF00"/>
                </a:solidFill>
              </a:rPr>
              <a:t>може</a:t>
            </a:r>
            <a:r>
              <a:rPr lang="ru-RU" dirty="0">
                <a:solidFill>
                  <a:srgbClr val="FFFF00"/>
                </a:solidFill>
              </a:rPr>
              <a:t> </a:t>
            </a:r>
            <a:r>
              <a:rPr lang="ru-RU" dirty="0" err="1">
                <a:solidFill>
                  <a:srgbClr val="FFFF00"/>
                </a:solidFill>
              </a:rPr>
              <a:t>належати</a:t>
            </a:r>
            <a:r>
              <a:rPr lang="ru-RU" dirty="0">
                <a:solidFill>
                  <a:srgbClr val="FFFF00"/>
                </a:solidFill>
              </a:rPr>
              <a:t> </a:t>
            </a:r>
            <a:r>
              <a:rPr lang="ru-RU" dirty="0" err="1">
                <a:solidFill>
                  <a:srgbClr val="FFFF00"/>
                </a:solidFill>
              </a:rPr>
              <a:t>цій</a:t>
            </a:r>
            <a:r>
              <a:rPr lang="ru-RU" dirty="0">
                <a:solidFill>
                  <a:srgbClr val="FFFF00"/>
                </a:solidFill>
              </a:rPr>
              <a:t> </a:t>
            </a:r>
            <a:r>
              <a:rPr lang="ru-RU" dirty="0" err="1">
                <a:solidFill>
                  <a:srgbClr val="FFFF00"/>
                </a:solidFill>
              </a:rPr>
              <a:t>особі</a:t>
            </a:r>
            <a:r>
              <a:rPr lang="ru-RU" dirty="0">
                <a:solidFill>
                  <a:srgbClr val="FFFF00"/>
                </a:solidFill>
              </a:rPr>
              <a:t>; </a:t>
            </a:r>
            <a:endParaRPr lang="en-US" dirty="0" smtClean="0">
              <a:solidFill>
                <a:srgbClr val="FFFF00"/>
              </a:solidFill>
            </a:endParaRPr>
          </a:p>
          <a:p>
            <a:pPr marL="365125" indent="-365125">
              <a:buNone/>
            </a:pPr>
            <a:r>
              <a:rPr lang="ru-RU" dirty="0" smtClean="0">
                <a:solidFill>
                  <a:srgbClr val="FFFF00"/>
                </a:solidFill>
              </a:rPr>
              <a:t>4) </a:t>
            </a:r>
            <a:r>
              <a:rPr lang="ru-RU" dirty="0" err="1" smtClean="0">
                <a:solidFill>
                  <a:srgbClr val="FFFF00"/>
                </a:solidFill>
              </a:rPr>
              <a:t>знищення</a:t>
            </a:r>
            <a:r>
              <a:rPr lang="ru-RU" dirty="0" smtClean="0">
                <a:solidFill>
                  <a:srgbClr val="FFFF00"/>
                </a:solidFill>
              </a:rPr>
              <a:t> </a:t>
            </a:r>
            <a:r>
              <a:rPr lang="ru-RU" dirty="0">
                <a:solidFill>
                  <a:srgbClr val="FFFF00"/>
                </a:solidFill>
              </a:rPr>
              <a:t>майна; </a:t>
            </a:r>
            <a:endParaRPr lang="en-US" dirty="0" smtClean="0">
              <a:solidFill>
                <a:srgbClr val="FFFF00"/>
              </a:solidFill>
            </a:endParaRPr>
          </a:p>
          <a:p>
            <a:pPr marL="365125" indent="-365125">
              <a:buNone/>
            </a:pPr>
            <a:r>
              <a:rPr lang="ru-RU" dirty="0" smtClean="0">
                <a:solidFill>
                  <a:srgbClr val="FFFF00"/>
                </a:solidFill>
              </a:rPr>
              <a:t>5) </a:t>
            </a:r>
            <a:r>
              <a:rPr lang="ru-RU" dirty="0" err="1" smtClean="0">
                <a:solidFill>
                  <a:srgbClr val="FFFF00"/>
                </a:solidFill>
              </a:rPr>
              <a:t>викупу</a:t>
            </a:r>
            <a:r>
              <a:rPr lang="ru-RU" dirty="0" smtClean="0">
                <a:solidFill>
                  <a:srgbClr val="FFFF00"/>
                </a:solidFill>
              </a:rPr>
              <a:t> </a:t>
            </a:r>
            <a:r>
              <a:rPr lang="ru-RU" dirty="0" err="1">
                <a:solidFill>
                  <a:srgbClr val="FFFF00"/>
                </a:solidFill>
              </a:rPr>
              <a:t>пам'яток</a:t>
            </a:r>
            <a:r>
              <a:rPr lang="ru-RU" dirty="0">
                <a:solidFill>
                  <a:srgbClr val="FFFF00"/>
                </a:solidFill>
              </a:rPr>
              <a:t> </a:t>
            </a:r>
            <a:r>
              <a:rPr lang="ru-RU" dirty="0" err="1">
                <a:solidFill>
                  <a:srgbClr val="FFFF00"/>
                </a:solidFill>
              </a:rPr>
              <a:t>історії</a:t>
            </a:r>
            <a:r>
              <a:rPr lang="ru-RU" dirty="0">
                <a:solidFill>
                  <a:srgbClr val="FFFF00"/>
                </a:solidFill>
              </a:rPr>
              <a:t> та </a:t>
            </a:r>
            <a:r>
              <a:rPr lang="ru-RU" dirty="0" err="1">
                <a:solidFill>
                  <a:srgbClr val="FFFF00"/>
                </a:solidFill>
              </a:rPr>
              <a:t>культури</a:t>
            </a:r>
            <a:r>
              <a:rPr lang="ru-RU" dirty="0">
                <a:solidFill>
                  <a:srgbClr val="FFFF00"/>
                </a:solidFill>
              </a:rPr>
              <a:t>; </a:t>
            </a:r>
            <a:endParaRPr lang="en-US" dirty="0" smtClean="0">
              <a:solidFill>
                <a:srgbClr val="FFFF00"/>
              </a:solidFill>
            </a:endParaRPr>
          </a:p>
        </p:txBody>
      </p:sp>
      <p:sp>
        <p:nvSpPr>
          <p:cNvPr id="4" name="Объект 3"/>
          <p:cNvSpPr>
            <a:spLocks noGrp="1"/>
          </p:cNvSpPr>
          <p:nvPr>
            <p:ph sz="half" idx="2"/>
          </p:nvPr>
        </p:nvSpPr>
        <p:spPr>
          <a:xfrm>
            <a:off x="5974080" y="1600200"/>
            <a:ext cx="5913120" cy="4957156"/>
          </a:xfrm>
        </p:spPr>
        <p:txBody>
          <a:bodyPr>
            <a:normAutofit fontScale="77500" lnSpcReduction="20000"/>
          </a:bodyPr>
          <a:lstStyle/>
          <a:p>
            <a:pPr marL="274638" indent="-274638">
              <a:buNone/>
            </a:pPr>
            <a:r>
              <a:rPr lang="ru-RU" sz="2600" dirty="0" smtClean="0">
                <a:solidFill>
                  <a:srgbClr val="FFFF00"/>
                </a:solidFill>
              </a:rPr>
              <a:t>6)  </a:t>
            </a:r>
            <a:r>
              <a:rPr lang="ru-RU" sz="2600" dirty="0" err="1" smtClean="0">
                <a:solidFill>
                  <a:srgbClr val="FFFF00"/>
                </a:solidFill>
              </a:rPr>
              <a:t>викупу</a:t>
            </a:r>
            <a:r>
              <a:rPr lang="ru-RU" sz="2600" dirty="0" smtClean="0">
                <a:solidFill>
                  <a:srgbClr val="FFFF00"/>
                </a:solidFill>
              </a:rPr>
              <a:t> </a:t>
            </a:r>
            <a:r>
              <a:rPr lang="ru-RU" sz="2600" dirty="0" err="1">
                <a:solidFill>
                  <a:srgbClr val="FFFF00"/>
                </a:solidFill>
              </a:rPr>
              <a:t>земельної</a:t>
            </a:r>
            <a:r>
              <a:rPr lang="ru-RU" sz="2600" dirty="0">
                <a:solidFill>
                  <a:srgbClr val="FFFF00"/>
                </a:solidFill>
              </a:rPr>
              <a:t> </a:t>
            </a:r>
            <a:r>
              <a:rPr lang="ru-RU" sz="2600" dirty="0" err="1">
                <a:solidFill>
                  <a:srgbClr val="FFFF00"/>
                </a:solidFill>
              </a:rPr>
              <a:t>ділянки</a:t>
            </a:r>
            <a:r>
              <a:rPr lang="ru-RU" sz="2600" dirty="0">
                <a:solidFill>
                  <a:srgbClr val="FFFF00"/>
                </a:solidFill>
              </a:rPr>
              <a:t> у </a:t>
            </a:r>
            <a:r>
              <a:rPr lang="ru-RU" sz="2600" dirty="0" err="1">
                <a:solidFill>
                  <a:srgbClr val="FFFF00"/>
                </a:solidFill>
              </a:rPr>
              <a:t>зв'язку</a:t>
            </a:r>
            <a:r>
              <a:rPr lang="ru-RU" sz="2600" dirty="0">
                <a:solidFill>
                  <a:srgbClr val="FFFF00"/>
                </a:solidFill>
              </a:rPr>
              <a:t> </a:t>
            </a:r>
            <a:r>
              <a:rPr lang="ru-RU" sz="2600" dirty="0" err="1">
                <a:solidFill>
                  <a:srgbClr val="FFFF00"/>
                </a:solidFill>
              </a:rPr>
              <a:t>із</a:t>
            </a:r>
            <a:r>
              <a:rPr lang="ru-RU" sz="2600" dirty="0">
                <a:solidFill>
                  <a:srgbClr val="FFFF00"/>
                </a:solidFill>
              </a:rPr>
              <a:t> </a:t>
            </a:r>
            <a:r>
              <a:rPr lang="ru-RU" sz="2800" dirty="0" err="1">
                <a:solidFill>
                  <a:srgbClr val="FFFF00"/>
                </a:solidFill>
              </a:rPr>
              <a:t>суспільною</a:t>
            </a:r>
            <a:r>
              <a:rPr lang="ru-RU" sz="2800" dirty="0">
                <a:solidFill>
                  <a:srgbClr val="FFFF00"/>
                </a:solidFill>
              </a:rPr>
              <a:t> </a:t>
            </a:r>
            <a:r>
              <a:rPr lang="ru-RU" sz="2800" dirty="0" err="1">
                <a:solidFill>
                  <a:srgbClr val="FFFF00"/>
                </a:solidFill>
              </a:rPr>
              <a:t>необхідністю</a:t>
            </a:r>
            <a:r>
              <a:rPr lang="ru-RU" sz="2800" dirty="0">
                <a:solidFill>
                  <a:srgbClr val="FFFF00"/>
                </a:solidFill>
              </a:rPr>
              <a:t>; </a:t>
            </a:r>
            <a:endParaRPr lang="en-US" sz="2800" dirty="0">
              <a:solidFill>
                <a:srgbClr val="FFFF00"/>
              </a:solidFill>
            </a:endParaRPr>
          </a:p>
          <a:p>
            <a:pPr marL="274638" indent="-274638">
              <a:buNone/>
            </a:pPr>
            <a:r>
              <a:rPr lang="ru-RU" sz="2800" dirty="0" smtClean="0">
                <a:solidFill>
                  <a:srgbClr val="FFFF00"/>
                </a:solidFill>
              </a:rPr>
              <a:t>7) </a:t>
            </a:r>
            <a:r>
              <a:rPr lang="ru-RU" sz="2800" dirty="0" err="1" smtClean="0">
                <a:solidFill>
                  <a:srgbClr val="FFFF00"/>
                </a:solidFill>
              </a:rPr>
              <a:t>викупу</a:t>
            </a:r>
            <a:r>
              <a:rPr lang="ru-RU" sz="2800" dirty="0" smtClean="0">
                <a:solidFill>
                  <a:srgbClr val="FFFF00"/>
                </a:solidFill>
              </a:rPr>
              <a:t> </a:t>
            </a:r>
            <a:r>
              <a:rPr lang="ru-RU" sz="2800" dirty="0" err="1">
                <a:solidFill>
                  <a:srgbClr val="FFFF00"/>
                </a:solidFill>
              </a:rPr>
              <a:t>нерухомого</a:t>
            </a:r>
            <a:r>
              <a:rPr lang="ru-RU" sz="2800" dirty="0">
                <a:solidFill>
                  <a:srgbClr val="FFFF00"/>
                </a:solidFill>
              </a:rPr>
              <a:t> майна у </a:t>
            </a:r>
            <a:r>
              <a:rPr lang="ru-RU" sz="2800" dirty="0" err="1">
                <a:solidFill>
                  <a:srgbClr val="FFFF00"/>
                </a:solidFill>
              </a:rPr>
              <a:t>зв'язку</a:t>
            </a:r>
            <a:r>
              <a:rPr lang="ru-RU" sz="2800" dirty="0">
                <a:solidFill>
                  <a:srgbClr val="FFFF00"/>
                </a:solidFill>
              </a:rPr>
              <a:t> з </a:t>
            </a:r>
            <a:r>
              <a:rPr lang="ru-RU" sz="2800" dirty="0" err="1">
                <a:solidFill>
                  <a:srgbClr val="FFFF00"/>
                </a:solidFill>
              </a:rPr>
              <a:t>викупом</a:t>
            </a:r>
            <a:r>
              <a:rPr lang="ru-RU" sz="2800" dirty="0">
                <a:solidFill>
                  <a:srgbClr val="FFFF00"/>
                </a:solidFill>
              </a:rPr>
              <a:t> з метою </a:t>
            </a:r>
            <a:r>
              <a:rPr lang="ru-RU" sz="2800" dirty="0" err="1">
                <a:solidFill>
                  <a:srgbClr val="FFFF00"/>
                </a:solidFill>
              </a:rPr>
              <a:t>суспільної</a:t>
            </a:r>
            <a:r>
              <a:rPr lang="ru-RU" sz="2800" dirty="0">
                <a:solidFill>
                  <a:srgbClr val="FFFF00"/>
                </a:solidFill>
              </a:rPr>
              <a:t> </a:t>
            </a:r>
            <a:r>
              <a:rPr lang="ru-RU" sz="2800" dirty="0" err="1">
                <a:solidFill>
                  <a:srgbClr val="FFFF00"/>
                </a:solidFill>
              </a:rPr>
              <a:t>необхідності</a:t>
            </a:r>
            <a:r>
              <a:rPr lang="ru-RU" sz="2800" dirty="0">
                <a:solidFill>
                  <a:srgbClr val="FFFF00"/>
                </a:solidFill>
              </a:rPr>
              <a:t> </a:t>
            </a:r>
            <a:r>
              <a:rPr lang="ru-RU" sz="2800" dirty="0" err="1">
                <a:solidFill>
                  <a:srgbClr val="FFFF00"/>
                </a:solidFill>
              </a:rPr>
              <a:t>земельної</a:t>
            </a:r>
            <a:r>
              <a:rPr lang="ru-RU" sz="2800" dirty="0">
                <a:solidFill>
                  <a:srgbClr val="FFFF00"/>
                </a:solidFill>
              </a:rPr>
              <a:t> </a:t>
            </a:r>
            <a:r>
              <a:rPr lang="ru-RU" sz="2800" dirty="0" err="1">
                <a:solidFill>
                  <a:srgbClr val="FFFF00"/>
                </a:solidFill>
              </a:rPr>
              <a:t>ділянки</a:t>
            </a:r>
            <a:r>
              <a:rPr lang="ru-RU" sz="2800" dirty="0">
                <a:solidFill>
                  <a:srgbClr val="FFFF00"/>
                </a:solidFill>
              </a:rPr>
              <a:t>, на </a:t>
            </a:r>
            <a:r>
              <a:rPr lang="ru-RU" sz="2800" dirty="0" err="1">
                <a:solidFill>
                  <a:srgbClr val="FFFF00"/>
                </a:solidFill>
              </a:rPr>
              <a:t>якій</a:t>
            </a:r>
            <a:r>
              <a:rPr lang="ru-RU" sz="2800" dirty="0">
                <a:solidFill>
                  <a:srgbClr val="FFFF00"/>
                </a:solidFill>
              </a:rPr>
              <a:t> </a:t>
            </a:r>
            <a:r>
              <a:rPr lang="ru-RU" sz="2800" dirty="0" err="1">
                <a:solidFill>
                  <a:srgbClr val="FFFF00"/>
                </a:solidFill>
              </a:rPr>
              <a:t>воно</a:t>
            </a:r>
            <a:r>
              <a:rPr lang="ru-RU" sz="2800" dirty="0">
                <a:solidFill>
                  <a:srgbClr val="FFFF00"/>
                </a:solidFill>
              </a:rPr>
              <a:t> </a:t>
            </a:r>
            <a:r>
              <a:rPr lang="ru-RU" sz="2800" dirty="0" err="1">
                <a:solidFill>
                  <a:srgbClr val="FFFF00"/>
                </a:solidFill>
              </a:rPr>
              <a:t>розміщене</a:t>
            </a:r>
            <a:r>
              <a:rPr lang="ru-RU" sz="2800" dirty="0">
                <a:solidFill>
                  <a:srgbClr val="FFFF00"/>
                </a:solidFill>
              </a:rPr>
              <a:t>; </a:t>
            </a:r>
            <a:endParaRPr lang="en-US" sz="2800" dirty="0">
              <a:solidFill>
                <a:srgbClr val="FFFF00"/>
              </a:solidFill>
            </a:endParaRPr>
          </a:p>
          <a:p>
            <a:pPr marL="274638" indent="-274638">
              <a:buNone/>
            </a:pPr>
            <a:r>
              <a:rPr lang="ru-RU" sz="2800" dirty="0" smtClean="0">
                <a:solidFill>
                  <a:srgbClr val="FFFF00"/>
                </a:solidFill>
              </a:rPr>
              <a:t>8) </a:t>
            </a:r>
            <a:r>
              <a:rPr lang="ru-RU" sz="2800" dirty="0" err="1" smtClean="0">
                <a:solidFill>
                  <a:srgbClr val="FFFF00"/>
                </a:solidFill>
              </a:rPr>
              <a:t>звернення</a:t>
            </a:r>
            <a:r>
              <a:rPr lang="ru-RU" sz="2800" dirty="0" smtClean="0">
                <a:solidFill>
                  <a:srgbClr val="FFFF00"/>
                </a:solidFill>
              </a:rPr>
              <a:t> </a:t>
            </a:r>
            <a:r>
              <a:rPr lang="ru-RU" sz="2800" dirty="0" err="1">
                <a:solidFill>
                  <a:srgbClr val="FFFF00"/>
                </a:solidFill>
              </a:rPr>
              <a:t>стягнення</a:t>
            </a:r>
            <a:r>
              <a:rPr lang="ru-RU" sz="2800" dirty="0">
                <a:solidFill>
                  <a:srgbClr val="FFFF00"/>
                </a:solidFill>
              </a:rPr>
              <a:t> на </a:t>
            </a:r>
            <a:r>
              <a:rPr lang="ru-RU" sz="2800" dirty="0" err="1">
                <a:solidFill>
                  <a:srgbClr val="FFFF00"/>
                </a:solidFill>
              </a:rPr>
              <a:t>майно</a:t>
            </a:r>
            <a:r>
              <a:rPr lang="ru-RU" sz="2800" dirty="0">
                <a:solidFill>
                  <a:srgbClr val="FFFF00"/>
                </a:solidFill>
              </a:rPr>
              <a:t> за </a:t>
            </a:r>
            <a:r>
              <a:rPr lang="ru-RU" sz="2800" dirty="0" err="1">
                <a:solidFill>
                  <a:srgbClr val="FFFF00"/>
                </a:solidFill>
              </a:rPr>
              <a:t>зобов'язаннями</a:t>
            </a:r>
            <a:r>
              <a:rPr lang="ru-RU" sz="2800" dirty="0">
                <a:solidFill>
                  <a:srgbClr val="FFFF00"/>
                </a:solidFill>
              </a:rPr>
              <a:t> </a:t>
            </a:r>
            <a:r>
              <a:rPr lang="ru-RU" sz="2800" dirty="0" err="1">
                <a:solidFill>
                  <a:srgbClr val="FFFF00"/>
                </a:solidFill>
              </a:rPr>
              <a:t>власника</a:t>
            </a:r>
            <a:r>
              <a:rPr lang="ru-RU" sz="2800" dirty="0">
                <a:solidFill>
                  <a:srgbClr val="FFFF00"/>
                </a:solidFill>
              </a:rPr>
              <a:t>; </a:t>
            </a:r>
            <a:endParaRPr lang="en-US" sz="2800" dirty="0">
              <a:solidFill>
                <a:srgbClr val="FFFF00"/>
              </a:solidFill>
            </a:endParaRPr>
          </a:p>
          <a:p>
            <a:pPr marL="274638" indent="-274638">
              <a:buNone/>
            </a:pPr>
            <a:r>
              <a:rPr lang="ru-RU" sz="2800" dirty="0" smtClean="0">
                <a:solidFill>
                  <a:srgbClr val="FFFF00"/>
                </a:solidFill>
              </a:rPr>
              <a:t>9) </a:t>
            </a:r>
            <a:r>
              <a:rPr lang="ru-RU" sz="2800" dirty="0" err="1" smtClean="0">
                <a:solidFill>
                  <a:srgbClr val="FFFF00"/>
                </a:solidFill>
              </a:rPr>
              <a:t>реквізиції</a:t>
            </a:r>
            <a:r>
              <a:rPr lang="ru-RU" sz="2800" dirty="0">
                <a:solidFill>
                  <a:srgbClr val="FFFF00"/>
                </a:solidFill>
              </a:rPr>
              <a:t>; </a:t>
            </a:r>
            <a:endParaRPr lang="en-US" sz="2800" dirty="0">
              <a:solidFill>
                <a:srgbClr val="FFFF00"/>
              </a:solidFill>
            </a:endParaRPr>
          </a:p>
          <a:p>
            <a:pPr marL="274638" indent="-274638">
              <a:buNone/>
            </a:pPr>
            <a:r>
              <a:rPr lang="ru-RU" sz="2800" dirty="0" smtClean="0">
                <a:solidFill>
                  <a:srgbClr val="FFFF00"/>
                </a:solidFill>
              </a:rPr>
              <a:t>10) </a:t>
            </a:r>
            <a:r>
              <a:rPr lang="ru-RU" sz="2800" dirty="0" err="1" smtClean="0">
                <a:solidFill>
                  <a:srgbClr val="FFFF00"/>
                </a:solidFill>
              </a:rPr>
              <a:t>конфіскації</a:t>
            </a:r>
            <a:r>
              <a:rPr lang="ru-RU" sz="2800" dirty="0">
                <a:solidFill>
                  <a:srgbClr val="FFFF00"/>
                </a:solidFill>
              </a:rPr>
              <a:t>; </a:t>
            </a:r>
            <a:endParaRPr lang="en-US" sz="2800" dirty="0">
              <a:solidFill>
                <a:srgbClr val="FFFF00"/>
              </a:solidFill>
            </a:endParaRPr>
          </a:p>
          <a:p>
            <a:pPr marL="274638" indent="-274638">
              <a:buNone/>
            </a:pPr>
            <a:r>
              <a:rPr lang="ru-RU" sz="2800" dirty="0" smtClean="0">
                <a:solidFill>
                  <a:srgbClr val="FFFF00"/>
                </a:solidFill>
              </a:rPr>
              <a:t>11) </a:t>
            </a:r>
            <a:r>
              <a:rPr lang="ru-RU" sz="2800" dirty="0" err="1" smtClean="0">
                <a:solidFill>
                  <a:srgbClr val="FFFF00"/>
                </a:solidFill>
              </a:rPr>
              <a:t>припинення</a:t>
            </a:r>
            <a:r>
              <a:rPr lang="ru-RU" sz="2800" dirty="0" smtClean="0">
                <a:solidFill>
                  <a:srgbClr val="FFFF00"/>
                </a:solidFill>
              </a:rPr>
              <a:t> </a:t>
            </a:r>
            <a:r>
              <a:rPr lang="ru-RU" sz="2800" dirty="0" err="1">
                <a:solidFill>
                  <a:srgbClr val="FFFF00"/>
                </a:solidFill>
              </a:rPr>
              <a:t>юридичної</a:t>
            </a:r>
            <a:r>
              <a:rPr lang="ru-RU" sz="2800" dirty="0">
                <a:solidFill>
                  <a:srgbClr val="FFFF00"/>
                </a:solidFill>
              </a:rPr>
              <a:t> особи </a:t>
            </a:r>
            <a:r>
              <a:rPr lang="ru-RU" sz="2800" dirty="0" err="1">
                <a:solidFill>
                  <a:srgbClr val="FFFF00"/>
                </a:solidFill>
              </a:rPr>
              <a:t>чи</a:t>
            </a:r>
            <a:r>
              <a:rPr lang="ru-RU" sz="2800" dirty="0">
                <a:solidFill>
                  <a:srgbClr val="FFFF00"/>
                </a:solidFill>
              </a:rPr>
              <a:t> </a:t>
            </a:r>
            <a:r>
              <a:rPr lang="ru-RU" sz="2800" dirty="0" err="1">
                <a:solidFill>
                  <a:srgbClr val="FFFF00"/>
                </a:solidFill>
              </a:rPr>
              <a:t>смерті</a:t>
            </a:r>
            <a:r>
              <a:rPr lang="ru-RU" sz="2800" dirty="0">
                <a:solidFill>
                  <a:srgbClr val="FFFF00"/>
                </a:solidFill>
              </a:rPr>
              <a:t> </a:t>
            </a:r>
            <a:r>
              <a:rPr lang="ru-RU" sz="2800" dirty="0" err="1">
                <a:solidFill>
                  <a:srgbClr val="FFFF00"/>
                </a:solidFill>
              </a:rPr>
              <a:t>власника</a:t>
            </a:r>
            <a:r>
              <a:rPr lang="en-US" sz="2800" dirty="0">
                <a:solidFill>
                  <a:srgbClr val="FFFF00"/>
                </a:solidFill>
              </a:rPr>
              <a:t>.</a:t>
            </a:r>
            <a:endParaRPr lang="ru-RU" sz="2800" dirty="0">
              <a:solidFill>
                <a:srgbClr val="FFFF00"/>
              </a:solidFill>
            </a:endParaRPr>
          </a:p>
          <a:p>
            <a:endParaRPr lang="ru-RU" dirty="0"/>
          </a:p>
        </p:txBody>
      </p:sp>
    </p:spTree>
    <p:extLst>
      <p:ext uri="{BB962C8B-B14F-4D97-AF65-F5344CB8AC3E}">
        <p14:creationId xmlns:p14="http://schemas.microsoft.com/office/powerpoint/2010/main" val="306968261"/>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250"/>
                            </p:stCondLst>
                            <p:childTnLst>
                              <p:par>
                                <p:cTn id="14" presetID="2"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0"/>
                            </p:stCondLst>
                            <p:childTnLst>
                              <p:par>
                                <p:cTn id="19" presetID="2" presetClass="entr" presetSubtype="4"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6750"/>
                            </p:stCondLst>
                            <p:childTnLst>
                              <p:par>
                                <p:cTn id="24" presetID="2" presetClass="entr" presetSubtype="4"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8500"/>
                            </p:stCondLst>
                            <p:childTnLst>
                              <p:par>
                                <p:cTn id="29" presetID="2" presetClass="entr" presetSubtype="4"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10250"/>
                            </p:stCondLst>
                            <p:childTnLst>
                              <p:par>
                                <p:cTn id="34" presetID="2" presetClass="entr" presetSubtype="4" fill="hold" nodeType="after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 calcmode="lin" valueType="num">
                                      <p:cBhvr additive="base">
                                        <p:cTn id="36" dur="2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7" dur="2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12750"/>
                            </p:stCondLst>
                            <p:childTnLst>
                              <p:par>
                                <p:cTn id="39" presetID="2" presetClass="entr" presetSubtype="4" fill="hold" nodeType="after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2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2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15250"/>
                            </p:stCondLst>
                            <p:childTnLst>
                              <p:par>
                                <p:cTn id="44" presetID="2" presetClass="entr" presetSubtype="4" fill="hold" nodeType="afterEffect">
                                  <p:stCondLst>
                                    <p:cond delay="0"/>
                                  </p:stCondLst>
                                  <p:childTnLst>
                                    <p:set>
                                      <p:cBhvr>
                                        <p:cTn id="45" dur="1" fill="hold">
                                          <p:stCondLst>
                                            <p:cond delay="0"/>
                                          </p:stCondLst>
                                        </p:cTn>
                                        <p:tgtEl>
                                          <p:spTgt spid="4">
                                            <p:txEl>
                                              <p:pRg st="2" end="2"/>
                                            </p:txEl>
                                          </p:spTgt>
                                        </p:tgtEl>
                                        <p:attrNameLst>
                                          <p:attrName>style.visibility</p:attrName>
                                        </p:attrNameLst>
                                      </p:cBhvr>
                                      <p:to>
                                        <p:strVal val="visible"/>
                                      </p:to>
                                    </p:set>
                                    <p:anim calcmode="lin" valueType="num">
                                      <p:cBhvr additive="base">
                                        <p:cTn id="46" dur="2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7" dur="2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48" fill="hold">
                            <p:stCondLst>
                              <p:cond delay="17750"/>
                            </p:stCondLst>
                            <p:childTnLst>
                              <p:par>
                                <p:cTn id="49" presetID="2" presetClass="entr" presetSubtype="4" fill="hold" nodeType="after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anim calcmode="lin" valueType="num">
                                      <p:cBhvr additive="base">
                                        <p:cTn id="51" dur="2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2" dur="2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53" fill="hold">
                            <p:stCondLst>
                              <p:cond delay="20250"/>
                            </p:stCondLst>
                            <p:childTnLst>
                              <p:par>
                                <p:cTn id="54" presetID="2" presetClass="entr" presetSubtype="4" fill="hold" nodeType="afterEffect">
                                  <p:stCondLst>
                                    <p:cond delay="0"/>
                                  </p:stCondLst>
                                  <p:childTnLst>
                                    <p:set>
                                      <p:cBhvr>
                                        <p:cTn id="55" dur="1" fill="hold">
                                          <p:stCondLst>
                                            <p:cond delay="0"/>
                                          </p:stCondLst>
                                        </p:cTn>
                                        <p:tgtEl>
                                          <p:spTgt spid="4">
                                            <p:txEl>
                                              <p:pRg st="4" end="4"/>
                                            </p:txEl>
                                          </p:spTgt>
                                        </p:tgtEl>
                                        <p:attrNameLst>
                                          <p:attrName>style.visibility</p:attrName>
                                        </p:attrNameLst>
                                      </p:cBhvr>
                                      <p:to>
                                        <p:strVal val="visible"/>
                                      </p:to>
                                    </p:set>
                                    <p:anim calcmode="lin" valueType="num">
                                      <p:cBhvr additive="base">
                                        <p:cTn id="56" dur="2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7" dur="2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58" fill="hold">
                            <p:stCondLst>
                              <p:cond delay="22750"/>
                            </p:stCondLst>
                            <p:childTnLst>
                              <p:par>
                                <p:cTn id="59" presetID="2" presetClass="entr" presetSubtype="4" fill="hold" nodeType="after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 calcmode="lin" valueType="num">
                                      <p:cBhvr additive="base">
                                        <p:cTn id="61" dur="2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2" dur="2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ru-RU" sz="4400" b="1" dirty="0" err="1" smtClean="0">
                <a:solidFill>
                  <a:schemeClr val="bg1"/>
                </a:solidFill>
                <a:latin typeface="Times New Roman" panose="02020603050405020304" pitchFamily="18" charset="0"/>
                <a:cs typeface="Times New Roman" panose="02020603050405020304" pitchFamily="18" charset="0"/>
              </a:rPr>
              <a:t>Обмеження</a:t>
            </a:r>
            <a:r>
              <a:rPr lang="ru-RU" sz="4400" b="1" dirty="0" smtClean="0">
                <a:solidFill>
                  <a:schemeClr val="bg1"/>
                </a:solidFill>
                <a:latin typeface="Times New Roman" panose="02020603050405020304" pitchFamily="18" charset="0"/>
                <a:cs typeface="Times New Roman" panose="02020603050405020304" pitchFamily="18" charset="0"/>
              </a:rPr>
              <a:t> права </a:t>
            </a:r>
            <a:r>
              <a:rPr lang="ru-RU" sz="4400" b="1" dirty="0" err="1" smtClean="0">
                <a:solidFill>
                  <a:schemeClr val="bg1"/>
                </a:solidFill>
                <a:latin typeface="Times New Roman" panose="02020603050405020304" pitchFamily="18" charset="0"/>
                <a:cs typeface="Times New Roman" panose="02020603050405020304" pitchFamily="18" charset="0"/>
              </a:rPr>
              <a:t>власност</a:t>
            </a:r>
            <a:r>
              <a:rPr lang="uk-UA" sz="4400" b="1" dirty="0" smtClean="0">
                <a:solidFill>
                  <a:schemeClr val="bg1"/>
                </a:solidFill>
                <a:latin typeface="Times New Roman" panose="02020603050405020304" pitchFamily="18" charset="0"/>
                <a:cs typeface="Times New Roman" panose="02020603050405020304" pitchFamily="18" charset="0"/>
              </a:rPr>
              <a:t>і </a:t>
            </a:r>
            <a:endParaRPr lang="ru-RU" sz="4400" b="1" dirty="0">
              <a:solidFill>
                <a:schemeClr val="bg1"/>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p:txBody>
          <a:bodyPr>
            <a:normAutofit fontScale="92500" lnSpcReduction="20000"/>
          </a:bodyPr>
          <a:lstStyle/>
          <a:p>
            <a:pPr marL="0" indent="0" algn="ctr">
              <a:buNone/>
            </a:pPr>
            <a:r>
              <a:rPr lang="uk-UA" dirty="0">
                <a:solidFill>
                  <a:srgbClr val="FFFF00"/>
                </a:solidFill>
              </a:rPr>
              <a:t>– </a:t>
            </a:r>
            <a:r>
              <a:rPr lang="uk-UA" sz="3200" b="1" dirty="0">
                <a:solidFill>
                  <a:srgbClr val="FFFF00"/>
                </a:solidFill>
              </a:rPr>
              <a:t>стримувальні фактори, які перешкоджають власнику реалізувати власний приватний інтерес усупереч інтересам публічним. Ці обмеження вводять лише на підставі закону й не вилучають </a:t>
            </a:r>
            <a:r>
              <a:rPr lang="uk-UA" sz="3200" b="1" dirty="0" err="1">
                <a:solidFill>
                  <a:srgbClr val="FFFF00"/>
                </a:solidFill>
              </a:rPr>
              <a:t>правомочностей</a:t>
            </a:r>
            <a:r>
              <a:rPr lang="uk-UA" sz="3200" b="1" dirty="0">
                <a:solidFill>
                  <a:srgbClr val="FFFF00"/>
                </a:solidFill>
              </a:rPr>
              <a:t> зі складу суб’єктивного права власності, а лише блокують, цілком або частково, можливість їх </a:t>
            </a:r>
            <a:r>
              <a:rPr lang="uk-UA" sz="3200" b="1" dirty="0" smtClean="0">
                <a:solidFill>
                  <a:srgbClr val="FFFF00"/>
                </a:solidFill>
              </a:rPr>
              <a:t>здійснення.</a:t>
            </a:r>
            <a:endParaRPr lang="ru-RU" sz="3200" b="1" dirty="0">
              <a:solidFill>
                <a:srgbClr val="FFFF00"/>
              </a:solidFill>
            </a:endParaRPr>
          </a:p>
        </p:txBody>
      </p:sp>
    </p:spTree>
    <p:extLst>
      <p:ext uri="{BB962C8B-B14F-4D97-AF65-F5344CB8AC3E}">
        <p14:creationId xmlns:p14="http://schemas.microsoft.com/office/powerpoint/2010/main" val="843330815"/>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1250"/>
                                        <p:tgtEl>
                                          <p:spTgt spid="5"/>
                                        </p:tgtEl>
                                      </p:cBhvr>
                                    </p:animEffect>
                                  </p:childTnLst>
                                </p:cTn>
                              </p:par>
                            </p:childTnLst>
                          </p:cTn>
                        </p:par>
                        <p:par>
                          <p:cTn id="8" fill="hold">
                            <p:stCondLst>
                              <p:cond delay="1250"/>
                            </p:stCondLst>
                            <p:childTnLst>
                              <p:par>
                                <p:cTn id="9" presetID="3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p:cTn id="11" dur="1250" fill="hold"/>
                                        <p:tgtEl>
                                          <p:spTgt spid="6">
                                            <p:txEl>
                                              <p:pRg st="0" end="0"/>
                                            </p:txEl>
                                          </p:spTgt>
                                        </p:tgtEl>
                                        <p:attrNameLst>
                                          <p:attrName>ppt_w</p:attrName>
                                        </p:attrNameLst>
                                      </p:cBhvr>
                                      <p:tavLst>
                                        <p:tav tm="0">
                                          <p:val>
                                            <p:fltVal val="0"/>
                                          </p:val>
                                        </p:tav>
                                        <p:tav tm="100000">
                                          <p:val>
                                            <p:strVal val="#ppt_w"/>
                                          </p:val>
                                        </p:tav>
                                      </p:tavLst>
                                    </p:anim>
                                    <p:anim calcmode="lin" valueType="num">
                                      <p:cBhvr>
                                        <p:cTn id="12" dur="1250" fill="hold"/>
                                        <p:tgtEl>
                                          <p:spTgt spid="6">
                                            <p:txEl>
                                              <p:pRg st="0" end="0"/>
                                            </p:txEl>
                                          </p:spTgt>
                                        </p:tgtEl>
                                        <p:attrNameLst>
                                          <p:attrName>ppt_h</p:attrName>
                                        </p:attrNameLst>
                                      </p:cBhvr>
                                      <p:tavLst>
                                        <p:tav tm="0">
                                          <p:val>
                                            <p:fltVal val="0"/>
                                          </p:val>
                                        </p:tav>
                                        <p:tav tm="100000">
                                          <p:val>
                                            <p:strVal val="#ppt_h"/>
                                          </p:val>
                                        </p:tav>
                                      </p:tavLst>
                                    </p:anim>
                                    <p:anim calcmode="lin" valueType="num">
                                      <p:cBhvr>
                                        <p:cTn id="13" dur="125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4" dur="125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solidFill>
                  <a:schemeClr val="bg1"/>
                </a:solidFill>
                <a:latin typeface="Times New Roman" panose="02020603050405020304" pitchFamily="18" charset="0"/>
                <a:ea typeface="Times New Roman" panose="02020603050405020304" pitchFamily="18" charset="0"/>
              </a:rPr>
              <a:t>Правомірне обмеження прав і свобод людини та громадянина </a:t>
            </a:r>
            <a:endParaRPr lang="ru-RU" b="1" dirty="0">
              <a:solidFill>
                <a:schemeClr val="bg1"/>
              </a:solidFill>
            </a:endParaRPr>
          </a:p>
        </p:txBody>
      </p:sp>
      <p:sp>
        <p:nvSpPr>
          <p:cNvPr id="3" name="Объект 2"/>
          <p:cNvSpPr>
            <a:spLocks noGrp="1"/>
          </p:cNvSpPr>
          <p:nvPr>
            <p:ph idx="1"/>
          </p:nvPr>
        </p:nvSpPr>
        <p:spPr>
          <a:xfrm>
            <a:off x="1141412" y="2249487"/>
            <a:ext cx="10349548" cy="3541714"/>
          </a:xfrm>
        </p:spPr>
        <p:txBody>
          <a:bodyPr>
            <a:noAutofit/>
          </a:bodyPr>
          <a:lstStyle/>
          <a:p>
            <a:pPr marL="0" indent="0" algn="ctr">
              <a:spcAft>
                <a:spcPts val="0"/>
              </a:spcAft>
              <a:buNone/>
            </a:pPr>
            <a:r>
              <a:rPr lang="uk-UA" sz="26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це обмеження, що встановлене законом та має як постійний, так і тимчасовий характер, відповідає принципам справедливості, пропорційності, законності, зумовлене об’єктивними причинами, метою його є встановлення балансу інтересів індивідуумів і суспільства загалом. Правомочності, які обмежено, не вилучаються зі складу права власності; обмеження права власності є тимчасовими, тобто за умови зникнення підстав, які спричинили застосування обмежень, право власності автоматично відновлюється в повному </a:t>
            </a:r>
            <a:r>
              <a:rPr lang="uk-UA" sz="26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обсязі</a:t>
            </a:r>
            <a:r>
              <a:rPr lang="ru-RU" sz="2600" dirty="0" smtClean="0">
                <a:solidFill>
                  <a:srgbClr val="FFFF00"/>
                </a:solidFill>
                <a:latin typeface="Times New Roman" panose="02020603050405020304" pitchFamily="18" charset="0"/>
                <a:cs typeface="Times New Roman" panose="02020603050405020304" pitchFamily="18" charset="0"/>
              </a:rPr>
              <a:t>.</a:t>
            </a:r>
            <a:endParaRPr lang="ru-RU" sz="2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054341"/>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25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2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618518"/>
            <a:ext cx="9905998" cy="1819882"/>
          </a:xfrm>
        </p:spPr>
        <p:txBody>
          <a:bodyPr>
            <a:normAutofit fontScale="90000"/>
          </a:bodyPr>
          <a:lstStyle/>
          <a:p>
            <a:pPr indent="342900" algn="ctr">
              <a:lnSpc>
                <a:spcPct val="115000"/>
              </a:lnSpc>
              <a:spcAft>
                <a:spcPts val="0"/>
              </a:spcAft>
            </a:pPr>
            <a:r>
              <a:rPr lang="uk-UA" b="1" dirty="0">
                <a:solidFill>
                  <a:schemeClr val="bg1"/>
                </a:solidFill>
                <a:latin typeface="Times New Roman" panose="02020603050405020304" pitchFamily="18" charset="0"/>
                <a:ea typeface="Times New Roman" panose="02020603050405020304" pitchFamily="18" charset="0"/>
              </a:rPr>
              <a:t>З’ясовуючи сутність обмежень права власності, можна визначити такі загальні </a:t>
            </a:r>
            <a:r>
              <a:rPr lang="uk-UA" b="1" dirty="0">
                <a:solidFill>
                  <a:srgbClr val="FFFF00"/>
                </a:solidFill>
                <a:latin typeface="Times New Roman" panose="02020603050405020304" pitchFamily="18" charset="0"/>
                <a:ea typeface="Times New Roman" panose="02020603050405020304" pitchFamily="18" charset="0"/>
              </a:rPr>
              <a:t>ознаки</a:t>
            </a:r>
            <a:r>
              <a:rPr lang="uk-UA" b="1" dirty="0">
                <a:solidFill>
                  <a:schemeClr val="bg1"/>
                </a:solidFill>
                <a:latin typeface="Times New Roman" panose="02020603050405020304" pitchFamily="18" charset="0"/>
                <a:ea typeface="Times New Roman" panose="02020603050405020304" pitchFamily="18" charset="0"/>
              </a:rPr>
              <a:t> зазначеної категорії:</a:t>
            </a:r>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p:txBody>
          <a:bodyPr>
            <a:normAutofit/>
          </a:bodyPr>
          <a:lstStyle/>
          <a:p>
            <a:pPr marL="685800" indent="-457200" algn="just">
              <a:lnSpc>
                <a:spcPct val="115000"/>
              </a:lnSpc>
              <a:spcAft>
                <a:spcPts val="0"/>
              </a:spcAft>
              <a:buClr>
                <a:schemeClr val="bg1"/>
              </a:buClr>
              <a:buFont typeface="+mj-lt"/>
              <a:buAutoNum type="alphaLcParenR"/>
            </a:pPr>
            <a:r>
              <a:rPr lang="uk-UA" sz="2600" dirty="0">
                <a:solidFill>
                  <a:srgbClr val="FFFF00"/>
                </a:solidFill>
                <a:latin typeface="Times New Roman" panose="02020603050405020304" pitchFamily="18" charset="0"/>
                <a:ea typeface="Times New Roman" panose="02020603050405020304" pitchFamily="18" charset="0"/>
              </a:rPr>
              <a:t> це деяке утискання повноти права </a:t>
            </a:r>
            <a:r>
              <a:rPr lang="uk-UA" sz="2600" dirty="0" smtClean="0">
                <a:solidFill>
                  <a:srgbClr val="FFFF00"/>
                </a:solidFill>
                <a:latin typeface="Times New Roman" panose="02020603050405020304" pitchFamily="18" charset="0"/>
                <a:ea typeface="Times New Roman" panose="02020603050405020304" pitchFamily="18" charset="0"/>
              </a:rPr>
              <a:t>власності;</a:t>
            </a:r>
          </a:p>
          <a:p>
            <a:pPr marL="685800" indent="-457200" algn="just">
              <a:lnSpc>
                <a:spcPct val="115000"/>
              </a:lnSpc>
              <a:spcAft>
                <a:spcPts val="0"/>
              </a:spcAft>
              <a:buClr>
                <a:schemeClr val="bg1"/>
              </a:buClr>
              <a:buFont typeface="+mj-lt"/>
              <a:buAutoNum type="alphaLcParenR"/>
            </a:pPr>
            <a:r>
              <a:rPr lang="uk-UA" sz="2600" dirty="0" smtClean="0">
                <a:solidFill>
                  <a:srgbClr val="FFFF00"/>
                </a:solidFill>
                <a:latin typeface="Times New Roman" panose="02020603050405020304" pitchFamily="18" charset="0"/>
                <a:ea typeface="Times New Roman" panose="02020603050405020304" pitchFamily="18" charset="0"/>
              </a:rPr>
              <a:t>обов’язково </a:t>
            </a:r>
            <a:r>
              <a:rPr lang="uk-UA" sz="2600" dirty="0">
                <a:solidFill>
                  <a:srgbClr val="FFFF00"/>
                </a:solidFill>
                <a:latin typeface="Times New Roman" panose="02020603050405020304" pitchFamily="18" charset="0"/>
                <a:ea typeface="Times New Roman" panose="02020603050405020304" pitchFamily="18" charset="0"/>
              </a:rPr>
              <a:t>формально визначене, тобто закріплено в нормативно-правових актах, причому виключно рівня закону й Основного </a:t>
            </a:r>
            <a:r>
              <a:rPr lang="uk-UA" sz="2600" dirty="0" smtClean="0">
                <a:solidFill>
                  <a:srgbClr val="FFFF00"/>
                </a:solidFill>
                <a:latin typeface="Times New Roman" panose="02020603050405020304" pitchFamily="18" charset="0"/>
                <a:ea typeface="Times New Roman" panose="02020603050405020304" pitchFamily="18" charset="0"/>
              </a:rPr>
              <a:t>Закону;</a:t>
            </a:r>
            <a:endParaRPr lang="ru-RU" sz="2600" dirty="0" smtClean="0">
              <a:solidFill>
                <a:srgbClr val="FFFF00"/>
              </a:solidFill>
              <a:latin typeface="Times New Roman" panose="02020603050405020304" pitchFamily="18" charset="0"/>
              <a:ea typeface="Times New Roman" panose="02020603050405020304" pitchFamily="18" charset="0"/>
            </a:endParaRPr>
          </a:p>
          <a:p>
            <a:pPr marL="685800" indent="-457200" algn="just">
              <a:lnSpc>
                <a:spcPct val="115000"/>
              </a:lnSpc>
              <a:spcAft>
                <a:spcPts val="0"/>
              </a:spcAft>
              <a:buClr>
                <a:schemeClr val="bg1"/>
              </a:buClr>
              <a:buFont typeface="+mj-lt"/>
              <a:buAutoNum type="alphaLcParenR"/>
            </a:pPr>
            <a:r>
              <a:rPr lang="uk-UA" sz="2600" dirty="0" smtClean="0">
                <a:solidFill>
                  <a:srgbClr val="FFFF00"/>
                </a:solidFill>
                <a:latin typeface="Times New Roman" panose="02020603050405020304" pitchFamily="18" charset="0"/>
                <a:ea typeface="Times New Roman" panose="02020603050405020304" pitchFamily="18" charset="0"/>
              </a:rPr>
              <a:t>установлюється </a:t>
            </a:r>
            <a:r>
              <a:rPr lang="uk-UA" sz="2600" dirty="0">
                <a:solidFill>
                  <a:srgbClr val="FFFF00"/>
                </a:solidFill>
                <a:latin typeface="Times New Roman" panose="02020603050405020304" pitchFamily="18" charset="0"/>
                <a:ea typeface="Times New Roman" panose="02020603050405020304" pitchFamily="18" charset="0"/>
              </a:rPr>
              <a:t>з огляду на публічні інтереси, а саме з метою правової охорони прав і законних інтересів інших осіб</a:t>
            </a:r>
            <a:endParaRPr lang="ru-RU" sz="2600" dirty="0">
              <a:solidFill>
                <a:srgbClr val="FFFF00"/>
              </a:solidFill>
            </a:endParaRPr>
          </a:p>
        </p:txBody>
      </p:sp>
    </p:spTree>
    <p:extLst>
      <p:ext uri="{BB962C8B-B14F-4D97-AF65-F5344CB8AC3E}">
        <p14:creationId xmlns:p14="http://schemas.microsoft.com/office/powerpoint/2010/main" val="2488803925"/>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75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solidFill>
                  <a:schemeClr val="bg1"/>
                </a:solidFill>
                <a:latin typeface="Times New Roman" panose="02020603050405020304" pitchFamily="18" charset="0"/>
                <a:ea typeface="Times New Roman" panose="02020603050405020304" pitchFamily="18" charset="0"/>
              </a:rPr>
              <a:t>Критеріями обмеження права власності є такі умови:</a:t>
            </a:r>
            <a:endParaRPr lang="ru-RU" b="1" dirty="0">
              <a:solidFill>
                <a:schemeClr val="bg1"/>
              </a:solidFill>
            </a:endParaRPr>
          </a:p>
        </p:txBody>
      </p:sp>
      <p:sp>
        <p:nvSpPr>
          <p:cNvPr id="3" name="Объект 2"/>
          <p:cNvSpPr>
            <a:spLocks noGrp="1"/>
          </p:cNvSpPr>
          <p:nvPr>
            <p:ph idx="1"/>
          </p:nvPr>
        </p:nvSpPr>
        <p:spPr/>
        <p:txBody>
          <a:bodyPr>
            <a:noAutofit/>
          </a:bodyPr>
          <a:lstStyle/>
          <a:p>
            <a:pPr marL="685800" indent="-457200" algn="just">
              <a:lnSpc>
                <a:spcPct val="115000"/>
              </a:lnSpc>
              <a:buClr>
                <a:schemeClr val="bg1"/>
              </a:buClr>
              <a:buFont typeface="+mj-lt"/>
              <a:buAutoNum type="arabicParenR"/>
            </a:pPr>
            <a:r>
              <a:rPr lang="uk-UA" sz="2600" dirty="0">
                <a:latin typeface="Times New Roman" panose="02020603050405020304" pitchFamily="18" charset="0"/>
                <a:ea typeface="Times New Roman" panose="02020603050405020304" pitchFamily="18" charset="0"/>
              </a:rPr>
              <a:t> </a:t>
            </a:r>
            <a:r>
              <a:rPr lang="uk-UA" sz="2600" dirty="0">
                <a:solidFill>
                  <a:srgbClr val="FFFF00"/>
                </a:solidFill>
                <a:latin typeface="Times New Roman" panose="02020603050405020304" pitchFamily="18" charset="0"/>
                <a:ea typeface="Times New Roman" panose="02020603050405020304" pitchFamily="18" charset="0"/>
              </a:rPr>
              <a:t>наявність реальної або можливої шкоди державним і громадським інтересам</a:t>
            </a:r>
            <a:r>
              <a:rPr lang="uk-UA" sz="2600" dirty="0" smtClean="0">
                <a:solidFill>
                  <a:srgbClr val="FFFF00"/>
                </a:solidFill>
                <a:latin typeface="Times New Roman" panose="02020603050405020304" pitchFamily="18" charset="0"/>
                <a:ea typeface="Times New Roman" panose="02020603050405020304" pitchFamily="18" charset="0"/>
              </a:rPr>
              <a:t>;</a:t>
            </a:r>
            <a:r>
              <a:rPr lang="uk-UA" sz="2600" dirty="0">
                <a:solidFill>
                  <a:srgbClr val="FFFF00"/>
                </a:solidFill>
                <a:latin typeface="Times New Roman" panose="02020603050405020304" pitchFamily="18" charset="0"/>
                <a:ea typeface="Times New Roman" panose="02020603050405020304" pitchFamily="18" charset="0"/>
              </a:rPr>
              <a:t> неможливість захисту інших прав і законних інтересів іншими способами</a:t>
            </a:r>
            <a:r>
              <a:rPr lang="uk-UA" sz="2600" dirty="0" smtClean="0">
                <a:solidFill>
                  <a:srgbClr val="FFFF00"/>
                </a:solidFill>
                <a:latin typeface="Times New Roman" panose="02020603050405020304" pitchFamily="18" charset="0"/>
                <a:ea typeface="Times New Roman" panose="02020603050405020304" pitchFamily="18" charset="0"/>
              </a:rPr>
              <a:t>;</a:t>
            </a:r>
            <a:endParaRPr lang="ru-RU" sz="2600" dirty="0" smtClean="0">
              <a:solidFill>
                <a:srgbClr val="FFFF00"/>
              </a:solidFill>
              <a:latin typeface="Times New Roman" panose="02020603050405020304" pitchFamily="18" charset="0"/>
              <a:ea typeface="Times New Roman" panose="02020603050405020304" pitchFamily="18" charset="0"/>
            </a:endParaRPr>
          </a:p>
          <a:p>
            <a:pPr marL="685800" indent="-457200" algn="just">
              <a:lnSpc>
                <a:spcPct val="115000"/>
              </a:lnSpc>
              <a:buClr>
                <a:schemeClr val="bg1"/>
              </a:buClr>
              <a:buFont typeface="+mj-lt"/>
              <a:buAutoNum type="arabicParenR"/>
            </a:pPr>
            <a:r>
              <a:rPr lang="uk-UA" sz="2600" dirty="0">
                <a:solidFill>
                  <a:srgbClr val="FFFF00"/>
                </a:solidFill>
                <a:latin typeface="Times New Roman" panose="02020603050405020304" pitchFamily="18" charset="0"/>
                <a:ea typeface="Times New Roman" panose="02020603050405020304" pitchFamily="18" charset="0"/>
              </a:rPr>
              <a:t> співмірність </a:t>
            </a:r>
            <a:r>
              <a:rPr lang="uk-UA" sz="2600" dirty="0" smtClean="0">
                <a:solidFill>
                  <a:srgbClr val="FFFF00"/>
                </a:solidFill>
                <a:latin typeface="Times New Roman" panose="02020603050405020304" pitchFamily="18" charset="0"/>
                <a:ea typeface="Times New Roman" panose="02020603050405020304" pitchFamily="18" charset="0"/>
              </a:rPr>
              <a:t>обмежень;</a:t>
            </a:r>
            <a:endParaRPr lang="ru-RU" sz="2600" dirty="0" smtClean="0">
              <a:solidFill>
                <a:srgbClr val="FFFF00"/>
              </a:solidFill>
              <a:latin typeface="Times New Roman" panose="02020603050405020304" pitchFamily="18" charset="0"/>
              <a:ea typeface="Times New Roman" panose="02020603050405020304" pitchFamily="18" charset="0"/>
            </a:endParaRPr>
          </a:p>
          <a:p>
            <a:pPr marL="685800" indent="-457200" algn="just">
              <a:lnSpc>
                <a:spcPct val="115000"/>
              </a:lnSpc>
              <a:buClr>
                <a:schemeClr val="bg1"/>
              </a:buClr>
              <a:buFont typeface="+mj-lt"/>
              <a:buAutoNum type="arabicParenR"/>
            </a:pPr>
            <a:r>
              <a:rPr lang="uk-UA" sz="2600" dirty="0" smtClean="0">
                <a:solidFill>
                  <a:srgbClr val="FFFF00"/>
                </a:solidFill>
                <a:latin typeface="Times New Roman" panose="02020603050405020304" pitchFamily="18" charset="0"/>
                <a:ea typeface="Times New Roman" panose="02020603050405020304" pitchFamily="18" charset="0"/>
              </a:rPr>
              <a:t>завдання </a:t>
            </a:r>
            <a:r>
              <a:rPr lang="uk-UA" sz="2600" dirty="0">
                <a:solidFill>
                  <a:srgbClr val="FFFF00"/>
                </a:solidFill>
                <a:latin typeface="Times New Roman" panose="02020603050405020304" pitchFamily="18" charset="0"/>
                <a:ea typeface="Times New Roman" panose="02020603050405020304" pitchFamily="18" charset="0"/>
              </a:rPr>
              <a:t>меншої шкоди, порівняно зі шкодою, якій вдається </a:t>
            </a:r>
            <a:r>
              <a:rPr lang="uk-UA" sz="2600" dirty="0" smtClean="0">
                <a:solidFill>
                  <a:srgbClr val="FFFF00"/>
                </a:solidFill>
                <a:latin typeface="Times New Roman" panose="02020603050405020304" pitchFamily="18" charset="0"/>
                <a:ea typeface="Times New Roman" panose="02020603050405020304" pitchFamily="18" charset="0"/>
              </a:rPr>
              <a:t>запобігти;</a:t>
            </a:r>
            <a:endParaRPr lang="ru-RU" sz="2600" dirty="0" smtClean="0">
              <a:solidFill>
                <a:srgbClr val="FFFF00"/>
              </a:solidFill>
              <a:latin typeface="Times New Roman" panose="02020603050405020304" pitchFamily="18" charset="0"/>
              <a:ea typeface="Times New Roman" panose="02020603050405020304" pitchFamily="18" charset="0"/>
            </a:endParaRPr>
          </a:p>
          <a:p>
            <a:pPr marL="685800" indent="-457200" algn="just">
              <a:lnSpc>
                <a:spcPct val="115000"/>
              </a:lnSpc>
              <a:buClr>
                <a:schemeClr val="bg1"/>
              </a:buClr>
              <a:buFont typeface="+mj-lt"/>
              <a:buAutoNum type="arabicParenR"/>
            </a:pPr>
            <a:r>
              <a:rPr lang="uk-UA" sz="2600" dirty="0" smtClean="0">
                <a:solidFill>
                  <a:srgbClr val="FFFF00"/>
                </a:solidFill>
                <a:latin typeface="Times New Roman" panose="02020603050405020304" pitchFamily="18" charset="0"/>
                <a:ea typeface="Times New Roman" panose="02020603050405020304" pitchFamily="18" charset="0"/>
              </a:rPr>
              <a:t>неперсоніфікований </a:t>
            </a:r>
            <a:r>
              <a:rPr lang="uk-UA" sz="2600" dirty="0">
                <a:solidFill>
                  <a:srgbClr val="FFFF00"/>
                </a:solidFill>
                <a:latin typeface="Times New Roman" panose="02020603050405020304" pitchFamily="18" charset="0"/>
                <a:ea typeface="Times New Roman" panose="02020603050405020304" pitchFamily="18" charset="0"/>
              </a:rPr>
              <a:t>характер </a:t>
            </a:r>
            <a:r>
              <a:rPr lang="uk-UA" sz="2600" dirty="0" smtClean="0">
                <a:solidFill>
                  <a:srgbClr val="FFFF00"/>
                </a:solidFill>
                <a:latin typeface="Times New Roman" panose="02020603050405020304" pitchFamily="18" charset="0"/>
                <a:ea typeface="Times New Roman" panose="02020603050405020304" pitchFamily="18" charset="0"/>
              </a:rPr>
              <a:t>обмежень;</a:t>
            </a:r>
            <a:endParaRPr lang="ru-RU" sz="2600" dirty="0" smtClean="0">
              <a:solidFill>
                <a:srgbClr val="FFFF00"/>
              </a:solidFill>
              <a:latin typeface="Times New Roman" panose="02020603050405020304" pitchFamily="18" charset="0"/>
              <a:ea typeface="Times New Roman" panose="02020603050405020304" pitchFamily="18" charset="0"/>
            </a:endParaRPr>
          </a:p>
          <a:p>
            <a:pPr marL="685800" indent="-457200" algn="just">
              <a:lnSpc>
                <a:spcPct val="115000"/>
              </a:lnSpc>
              <a:buClr>
                <a:schemeClr val="bg1"/>
              </a:buClr>
              <a:buFont typeface="+mj-lt"/>
              <a:buAutoNum type="arabicParenR"/>
            </a:pPr>
            <a:r>
              <a:rPr lang="uk-UA" sz="2600" dirty="0" smtClean="0">
                <a:solidFill>
                  <a:srgbClr val="FFFF00"/>
                </a:solidFill>
                <a:latin typeface="Times New Roman" panose="02020603050405020304" pitchFamily="18" charset="0"/>
                <a:ea typeface="Times New Roman" panose="02020603050405020304" pitchFamily="18" charset="0"/>
              </a:rPr>
              <a:t>чіткість </a:t>
            </a:r>
            <a:r>
              <a:rPr lang="uk-UA" sz="2600" dirty="0">
                <a:solidFill>
                  <a:srgbClr val="FFFF00"/>
                </a:solidFill>
                <a:latin typeface="Times New Roman" panose="02020603050405020304" pitchFamily="18" charset="0"/>
                <a:ea typeface="Times New Roman" panose="02020603050405020304" pitchFamily="18" charset="0"/>
              </a:rPr>
              <a:t>і недвозначність формулювань обмежень</a:t>
            </a:r>
            <a:endParaRPr lang="ru-RU" sz="2600" dirty="0">
              <a:solidFill>
                <a:srgbClr val="FFFF00"/>
              </a:solidFill>
            </a:endParaRPr>
          </a:p>
        </p:txBody>
      </p:sp>
    </p:spTree>
    <p:extLst>
      <p:ext uri="{BB962C8B-B14F-4D97-AF65-F5344CB8AC3E}">
        <p14:creationId xmlns:p14="http://schemas.microsoft.com/office/powerpoint/2010/main" val="1532321588"/>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7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9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11480" y="493098"/>
            <a:ext cx="11033760" cy="4154984"/>
          </a:xfrm>
          <a:prstGeom prst="rect">
            <a:avLst/>
          </a:prstGeom>
        </p:spPr>
        <p:txBody>
          <a:bodyPr wrap="square">
            <a:spAutoFit/>
          </a:bodyPr>
          <a:lstStyle/>
          <a:p>
            <a:pPr indent="365125" algn="ctr"/>
            <a:r>
              <a:rPr lang="uk-UA" sz="3200" b="1" dirty="0">
                <a:solidFill>
                  <a:srgbClr val="FFC000"/>
                </a:solidFill>
              </a:rPr>
              <a:t>Умовами проведення процесуальних дій і прийняття рішень, спрямованих на позбавлення або обмеження права власності, є</a:t>
            </a:r>
            <a:r>
              <a:rPr lang="uk-UA" sz="3200" b="1" dirty="0" smtClean="0">
                <a:solidFill>
                  <a:srgbClr val="FFC000"/>
                </a:solidFill>
              </a:rPr>
              <a:t>:</a:t>
            </a:r>
          </a:p>
          <a:p>
            <a:pPr indent="365125" algn="ctr"/>
            <a:endParaRPr lang="ru-RU" sz="2800" b="1" dirty="0">
              <a:solidFill>
                <a:srgbClr val="FFC000"/>
              </a:solidFill>
            </a:endParaRPr>
          </a:p>
          <a:p>
            <a:pPr indent="365125" algn="just"/>
            <a:r>
              <a:rPr lang="uk-UA" sz="2800" dirty="0">
                <a:solidFill>
                  <a:srgbClr val="FFC000"/>
                </a:solidFill>
              </a:rPr>
              <a:t>а)</a:t>
            </a:r>
            <a:r>
              <a:rPr lang="uk-UA" sz="2800" dirty="0">
                <a:solidFill>
                  <a:srgbClr val="7030A0"/>
                </a:solidFill>
              </a:rPr>
              <a:t> можливість прийняття рішення лише судом</a:t>
            </a:r>
            <a:r>
              <a:rPr lang="uk-UA" sz="2800" dirty="0" smtClean="0">
                <a:solidFill>
                  <a:srgbClr val="7030A0"/>
                </a:solidFill>
              </a:rPr>
              <a:t>;</a:t>
            </a:r>
          </a:p>
          <a:p>
            <a:pPr indent="365125" algn="just"/>
            <a:endParaRPr lang="ru-RU" sz="2800" dirty="0">
              <a:solidFill>
                <a:srgbClr val="7030A0"/>
              </a:solidFill>
            </a:endParaRPr>
          </a:p>
          <a:p>
            <a:pPr indent="365125" algn="just"/>
            <a:r>
              <a:rPr lang="uk-UA" sz="2800" dirty="0">
                <a:solidFill>
                  <a:srgbClr val="FFC000"/>
                </a:solidFill>
              </a:rPr>
              <a:t>б)</a:t>
            </a:r>
            <a:r>
              <a:rPr lang="uk-UA" sz="2800" dirty="0">
                <a:solidFill>
                  <a:srgbClr val="7030A0"/>
                </a:solidFill>
              </a:rPr>
              <a:t> умотивованість цього </a:t>
            </a:r>
            <a:r>
              <a:rPr lang="uk-UA" sz="2800">
                <a:solidFill>
                  <a:srgbClr val="7030A0"/>
                </a:solidFill>
              </a:rPr>
              <a:t>рішення</a:t>
            </a:r>
            <a:r>
              <a:rPr lang="uk-UA" sz="2800" smtClean="0">
                <a:solidFill>
                  <a:srgbClr val="7030A0"/>
                </a:solidFill>
              </a:rPr>
              <a:t>;</a:t>
            </a:r>
          </a:p>
          <a:p>
            <a:pPr indent="365125" algn="just"/>
            <a:endParaRPr lang="ru-RU" sz="2800" dirty="0">
              <a:solidFill>
                <a:srgbClr val="7030A0"/>
              </a:solidFill>
            </a:endParaRPr>
          </a:p>
          <a:p>
            <a:pPr indent="365125" algn="just"/>
            <a:r>
              <a:rPr lang="uk-UA" sz="2800" dirty="0">
                <a:solidFill>
                  <a:srgbClr val="FFC000"/>
                </a:solidFill>
              </a:rPr>
              <a:t>в)</a:t>
            </a:r>
            <a:r>
              <a:rPr lang="uk-UA" sz="2800" dirty="0">
                <a:solidFill>
                  <a:srgbClr val="7030A0"/>
                </a:solidFill>
              </a:rPr>
              <a:t> ухвалення рішення в порядку, передбаченому КПК України.</a:t>
            </a:r>
            <a:endParaRPr lang="ru-RU" sz="2800" dirty="0">
              <a:solidFill>
                <a:srgbClr val="7030A0"/>
              </a:solidFill>
            </a:endParaRPr>
          </a:p>
        </p:txBody>
      </p:sp>
    </p:spTree>
    <p:extLst>
      <p:ext uri="{BB962C8B-B14F-4D97-AF65-F5344CB8AC3E}">
        <p14:creationId xmlns:p14="http://schemas.microsoft.com/office/powerpoint/2010/main" val="3947616060"/>
      </p:ext>
    </p:extLst>
  </p:cSld>
  <p:clrMapOvr>
    <a:masterClrMapping/>
  </p:clrMapOvr>
  <p:transition spd="slow">
    <p:fade/>
    <p:sndAc>
      <p:stSnd>
        <p:snd r:embed="rId2" name="explod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41413" y="327573"/>
            <a:ext cx="9905998" cy="1478570"/>
          </a:xfrm>
        </p:spPr>
        <p:txBody>
          <a:bodyPr>
            <a:normAutofit fontScale="90000"/>
          </a:bodyPr>
          <a:lstStyle/>
          <a:p>
            <a:pPr algn="ctr"/>
            <a:r>
              <a:rPr lang="uk-UA" b="1" dirty="0" smtClean="0">
                <a:solidFill>
                  <a:schemeClr val="bg1"/>
                </a:solidFill>
                <a:latin typeface="Times New Roman" panose="02020603050405020304" pitchFamily="18" charset="0"/>
                <a:ea typeface="Times New Roman" panose="02020603050405020304" pitchFamily="18" charset="0"/>
              </a:rPr>
              <a:t>Поділ  </a:t>
            </a:r>
            <a:r>
              <a:rPr lang="uk-UA" b="1" dirty="0">
                <a:solidFill>
                  <a:schemeClr val="bg1"/>
                </a:solidFill>
                <a:latin typeface="Times New Roman" panose="02020603050405020304" pitchFamily="18" charset="0"/>
                <a:ea typeface="Times New Roman" panose="02020603050405020304" pitchFamily="18" charset="0"/>
              </a:rPr>
              <a:t>підстав на </a:t>
            </a:r>
            <a:r>
              <a:rPr lang="uk-UA" b="1" dirty="0">
                <a:solidFill>
                  <a:srgbClr val="FFFF00"/>
                </a:solidFill>
                <a:latin typeface="Times New Roman" panose="02020603050405020304" pitchFamily="18" charset="0"/>
                <a:ea typeface="Times New Roman" panose="02020603050405020304" pitchFamily="18" charset="0"/>
              </a:rPr>
              <a:t>фактичні</a:t>
            </a:r>
            <a:r>
              <a:rPr lang="uk-UA" b="1" dirty="0">
                <a:solidFill>
                  <a:schemeClr val="bg1"/>
                </a:solidFill>
                <a:latin typeface="Times New Roman" panose="02020603050405020304" pitchFamily="18" charset="0"/>
                <a:ea typeface="Times New Roman" panose="02020603050405020304" pitchFamily="18" charset="0"/>
              </a:rPr>
              <a:t> та </a:t>
            </a:r>
            <a:r>
              <a:rPr lang="uk-UA" b="1" dirty="0">
                <a:solidFill>
                  <a:srgbClr val="FFFF00"/>
                </a:solidFill>
                <a:latin typeface="Times New Roman" panose="02020603050405020304" pitchFamily="18" charset="0"/>
                <a:ea typeface="Times New Roman" panose="02020603050405020304" pitchFamily="18" charset="0"/>
              </a:rPr>
              <a:t>правові</a:t>
            </a:r>
            <a:r>
              <a:rPr lang="uk-UA" b="1" dirty="0">
                <a:solidFill>
                  <a:schemeClr val="bg1"/>
                </a:solidFill>
                <a:latin typeface="Times New Roman" panose="02020603050405020304" pitchFamily="18" charset="0"/>
                <a:ea typeface="Times New Roman" panose="02020603050405020304" pitchFamily="18" charset="0"/>
              </a:rPr>
              <a:t> є найбільшою мірою застосовним до підстав </a:t>
            </a:r>
            <a:r>
              <a:rPr lang="uk-UA" b="1" dirty="0" smtClean="0">
                <a:solidFill>
                  <a:schemeClr val="bg1"/>
                </a:solidFill>
                <a:latin typeface="Times New Roman" panose="02020603050405020304" pitchFamily="18" charset="0"/>
                <a:ea typeface="Times New Roman" panose="02020603050405020304" pitchFamily="18" charset="0"/>
              </a:rPr>
              <a:t> позбавлення або  </a:t>
            </a:r>
            <a:r>
              <a:rPr lang="uk-UA" b="1" dirty="0">
                <a:solidFill>
                  <a:schemeClr val="bg1"/>
                </a:solidFill>
                <a:latin typeface="Times New Roman" panose="02020603050405020304" pitchFamily="18" charset="0"/>
                <a:ea typeface="Times New Roman" panose="02020603050405020304" pitchFamily="18" charset="0"/>
              </a:rPr>
              <a:t>обмеження права </a:t>
            </a:r>
            <a:r>
              <a:rPr lang="uk-UA" b="1" dirty="0" smtClean="0">
                <a:solidFill>
                  <a:schemeClr val="bg1"/>
                </a:solidFill>
                <a:latin typeface="Times New Roman" panose="02020603050405020304" pitchFamily="18" charset="0"/>
                <a:ea typeface="Times New Roman" panose="02020603050405020304" pitchFamily="18" charset="0"/>
              </a:rPr>
              <a:t>власності</a:t>
            </a:r>
            <a:endParaRPr lang="ru-RU" b="1" dirty="0">
              <a:solidFill>
                <a:schemeClr val="bg1"/>
              </a:solidFill>
            </a:endParaRPr>
          </a:p>
        </p:txBody>
      </p:sp>
      <p:sp>
        <p:nvSpPr>
          <p:cNvPr id="5" name="Объект 4"/>
          <p:cNvSpPr>
            <a:spLocks noGrp="1"/>
          </p:cNvSpPr>
          <p:nvPr>
            <p:ph sz="half" idx="1"/>
          </p:nvPr>
        </p:nvSpPr>
        <p:spPr>
          <a:xfrm>
            <a:off x="512619" y="2000103"/>
            <a:ext cx="5581794" cy="4857897"/>
          </a:xfrm>
        </p:spPr>
        <p:txBody>
          <a:bodyPr>
            <a:normAutofit fontScale="62500" lnSpcReduction="20000"/>
          </a:bodyPr>
          <a:lstStyle/>
          <a:p>
            <a:pPr indent="342900" algn="just">
              <a:lnSpc>
                <a:spcPct val="115000"/>
              </a:lnSpc>
              <a:spcAft>
                <a:spcPts val="0"/>
              </a:spcAft>
            </a:pPr>
            <a:r>
              <a:rPr lang="uk-UA" sz="3800" b="1" dirty="0" smtClean="0">
                <a:solidFill>
                  <a:schemeClr val="bg1">
                    <a:lumMod val="95000"/>
                    <a:lumOff val="5000"/>
                  </a:schemeClr>
                </a:solidFill>
                <a:latin typeface="Times New Roman" panose="02020603050405020304" pitchFamily="18" charset="0"/>
                <a:cs typeface="Times New Roman" panose="02020603050405020304" pitchFamily="18" charset="0"/>
              </a:rPr>
              <a:t>Правові підстави </a:t>
            </a:r>
            <a:r>
              <a:rPr lang="uk-UA" sz="3800" dirty="0" smtClean="0">
                <a:solidFill>
                  <a:srgbClr val="FFFF00"/>
                </a:solidFill>
                <a:latin typeface="Times New Roman" panose="02020603050405020304" pitchFamily="18" charset="0"/>
                <a:cs typeface="Times New Roman" panose="02020603050405020304" pitchFamily="18" charset="0"/>
              </a:rPr>
              <a:t>- </a:t>
            </a:r>
            <a:r>
              <a:rPr lang="uk-UA" sz="3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слід </a:t>
            </a:r>
            <a:r>
              <a:rPr lang="uk-UA" sz="3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розуміти як процесуальний документ, який надає слідчому, прокурору право провести процесуальну дію, під час чи за результатами якої можливе позбавлення або обмеження права власності. Для більшості процесуальних дій, проведення яких пов’язане з позбавленням чи обмеженням права власності, цією правовою підставою є ухвала слідчого судді.</a:t>
            </a:r>
            <a:endParaRPr lang="ru-RU" sz="3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
        <p:nvSpPr>
          <p:cNvPr id="6" name="Объект 5"/>
          <p:cNvSpPr>
            <a:spLocks noGrp="1"/>
          </p:cNvSpPr>
          <p:nvPr>
            <p:ph sz="half" idx="2"/>
          </p:nvPr>
        </p:nvSpPr>
        <p:spPr>
          <a:xfrm>
            <a:off x="6172200" y="2000103"/>
            <a:ext cx="5811982" cy="4857897"/>
          </a:xfrm>
        </p:spPr>
        <p:txBody>
          <a:bodyPr>
            <a:normAutofit fontScale="62500" lnSpcReduction="20000"/>
          </a:bodyPr>
          <a:lstStyle/>
          <a:p>
            <a:pPr indent="342900" algn="just">
              <a:lnSpc>
                <a:spcPct val="115000"/>
              </a:lnSpc>
              <a:spcAft>
                <a:spcPts val="0"/>
              </a:spcAft>
            </a:pPr>
            <a:r>
              <a:rPr lang="uk-UA" sz="3800" b="1" dirty="0" smtClean="0">
                <a:solidFill>
                  <a:schemeClr val="bg1">
                    <a:lumMod val="95000"/>
                    <a:lumOff val="5000"/>
                  </a:schemeClr>
                </a:solidFill>
                <a:latin typeface="Times New Roman" panose="02020603050405020304" pitchFamily="18" charset="0"/>
                <a:ea typeface="Times New Roman" panose="02020603050405020304" pitchFamily="18" charset="0"/>
              </a:rPr>
              <a:t>Фактичні підстави </a:t>
            </a:r>
            <a:r>
              <a:rPr lang="uk-UA" sz="3800" dirty="0" smtClean="0">
                <a:solidFill>
                  <a:srgbClr val="FFFF00"/>
                </a:solidFill>
                <a:latin typeface="Times New Roman" panose="02020603050405020304" pitchFamily="18" charset="0"/>
                <a:ea typeface="Times New Roman" panose="02020603050405020304" pitchFamily="18" charset="0"/>
              </a:rPr>
              <a:t>- це </a:t>
            </a:r>
            <a:r>
              <a:rPr lang="uk-UA" sz="3800" dirty="0">
                <a:solidFill>
                  <a:srgbClr val="FFFF00"/>
                </a:solidFill>
                <a:latin typeface="Times New Roman" panose="02020603050405020304" pitchFamily="18" charset="0"/>
                <a:ea typeface="Times New Roman" panose="02020603050405020304" pitchFamily="18" charset="0"/>
              </a:rPr>
              <a:t>відомості, які надають можливість припустити, що проведення процесуальної дії, яке супроводжується позбавленням чи обмеженням права власності, </a:t>
            </a:r>
            <a:r>
              <a:rPr lang="uk-UA" sz="3800" dirty="0" err="1">
                <a:solidFill>
                  <a:srgbClr val="FFFF00"/>
                </a:solidFill>
                <a:latin typeface="Times New Roman" panose="02020603050405020304" pitchFamily="18" charset="0"/>
                <a:ea typeface="Times New Roman" panose="02020603050405020304" pitchFamily="18" charset="0"/>
              </a:rPr>
              <a:t>надасть</a:t>
            </a:r>
            <a:r>
              <a:rPr lang="uk-UA" sz="3800" dirty="0">
                <a:solidFill>
                  <a:srgbClr val="FFFF00"/>
                </a:solidFill>
                <a:latin typeface="Times New Roman" panose="02020603050405020304" pitchFamily="18" charset="0"/>
                <a:ea typeface="Times New Roman" panose="02020603050405020304" pitchFamily="18" charset="0"/>
              </a:rPr>
              <a:t> можливість отримати інформацію, яка має значення для розслідування. Іншими словами, наявність фактичної підстави сприяє вирішенню питання, чому є необхідним позбавлення чи обмеження права власності та під час проведення якої саме процесуальної дії цього можна досягти.</a:t>
            </a:r>
            <a:endParaRPr lang="ru-RU" sz="3800" dirty="0">
              <a:solidFill>
                <a:srgbClr val="FFFF00"/>
              </a:solidFill>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818515325"/>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par>
                          <p:cTn id="8" fill="hold">
                            <p:stCondLst>
                              <p:cond delay="1000"/>
                            </p:stCondLst>
                            <p:childTnLst>
                              <p:par>
                                <p:cTn id="9" presetID="26"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80">
                                          <p:stCondLst>
                                            <p:cond delay="0"/>
                                          </p:stCondLst>
                                        </p:cTn>
                                        <p:tgtEl>
                                          <p:spTgt spid="5">
                                            <p:txEl>
                                              <p:pRg st="0" end="0"/>
                                            </p:txEl>
                                          </p:spTgt>
                                        </p:tgtEl>
                                      </p:cBhvr>
                                    </p:animEffect>
                                    <p:anim calcmode="lin" valueType="num">
                                      <p:cBhvr>
                                        <p:cTn id="12"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5">
                                            <p:txEl>
                                              <p:pRg st="0" end="0"/>
                                            </p:txEl>
                                          </p:spTgt>
                                        </p:tgtEl>
                                      </p:cBhvr>
                                      <p:to x="100000" y="60000"/>
                                    </p:animScale>
                                    <p:animScale>
                                      <p:cBhvr>
                                        <p:cTn id="18" dur="166" decel="50000">
                                          <p:stCondLst>
                                            <p:cond delay="676"/>
                                          </p:stCondLst>
                                        </p:cTn>
                                        <p:tgtEl>
                                          <p:spTgt spid="5">
                                            <p:txEl>
                                              <p:pRg st="0" end="0"/>
                                            </p:txEl>
                                          </p:spTgt>
                                        </p:tgtEl>
                                      </p:cBhvr>
                                      <p:to x="100000" y="100000"/>
                                    </p:animScale>
                                    <p:animScale>
                                      <p:cBhvr>
                                        <p:cTn id="19" dur="26">
                                          <p:stCondLst>
                                            <p:cond delay="1312"/>
                                          </p:stCondLst>
                                        </p:cTn>
                                        <p:tgtEl>
                                          <p:spTgt spid="5">
                                            <p:txEl>
                                              <p:pRg st="0" end="0"/>
                                            </p:txEl>
                                          </p:spTgt>
                                        </p:tgtEl>
                                      </p:cBhvr>
                                      <p:to x="100000" y="80000"/>
                                    </p:animScale>
                                    <p:animScale>
                                      <p:cBhvr>
                                        <p:cTn id="20" dur="166" decel="50000">
                                          <p:stCondLst>
                                            <p:cond delay="1338"/>
                                          </p:stCondLst>
                                        </p:cTn>
                                        <p:tgtEl>
                                          <p:spTgt spid="5">
                                            <p:txEl>
                                              <p:pRg st="0" end="0"/>
                                            </p:txEl>
                                          </p:spTgt>
                                        </p:tgtEl>
                                      </p:cBhvr>
                                      <p:to x="100000" y="100000"/>
                                    </p:animScale>
                                    <p:animScale>
                                      <p:cBhvr>
                                        <p:cTn id="21" dur="26">
                                          <p:stCondLst>
                                            <p:cond delay="1642"/>
                                          </p:stCondLst>
                                        </p:cTn>
                                        <p:tgtEl>
                                          <p:spTgt spid="5">
                                            <p:txEl>
                                              <p:pRg st="0" end="0"/>
                                            </p:txEl>
                                          </p:spTgt>
                                        </p:tgtEl>
                                      </p:cBhvr>
                                      <p:to x="100000" y="90000"/>
                                    </p:animScale>
                                    <p:animScale>
                                      <p:cBhvr>
                                        <p:cTn id="22" dur="166" decel="50000">
                                          <p:stCondLst>
                                            <p:cond delay="1668"/>
                                          </p:stCondLst>
                                        </p:cTn>
                                        <p:tgtEl>
                                          <p:spTgt spid="5">
                                            <p:txEl>
                                              <p:pRg st="0" end="0"/>
                                            </p:txEl>
                                          </p:spTgt>
                                        </p:tgtEl>
                                      </p:cBhvr>
                                      <p:to x="100000" y="100000"/>
                                    </p:animScale>
                                    <p:animScale>
                                      <p:cBhvr>
                                        <p:cTn id="23" dur="26">
                                          <p:stCondLst>
                                            <p:cond delay="1808"/>
                                          </p:stCondLst>
                                        </p:cTn>
                                        <p:tgtEl>
                                          <p:spTgt spid="5">
                                            <p:txEl>
                                              <p:pRg st="0" end="0"/>
                                            </p:txEl>
                                          </p:spTgt>
                                        </p:tgtEl>
                                      </p:cBhvr>
                                      <p:to x="100000" y="95000"/>
                                    </p:animScale>
                                    <p:animScale>
                                      <p:cBhvr>
                                        <p:cTn id="24" dur="166" decel="50000">
                                          <p:stCondLst>
                                            <p:cond delay="1834"/>
                                          </p:stCondLst>
                                        </p:cTn>
                                        <p:tgtEl>
                                          <p:spTgt spid="5">
                                            <p:txEl>
                                              <p:pRg st="0" end="0"/>
                                            </p:txEl>
                                          </p:spTgt>
                                        </p:tgtEl>
                                      </p:cBhvr>
                                      <p:to x="100000" y="100000"/>
                                    </p:animScale>
                                  </p:childTnLst>
                                </p:cTn>
                              </p:par>
                            </p:childTnLst>
                          </p:cTn>
                        </p:par>
                        <p:par>
                          <p:cTn id="25" fill="hold">
                            <p:stCondLst>
                              <p:cond delay="3000"/>
                            </p:stCondLst>
                            <p:childTnLst>
                              <p:par>
                                <p:cTn id="26" presetID="26" presetClass="entr" presetSubtype="0" fill="hold" grpId="0" nodeType="after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down)">
                                      <p:cBhvr>
                                        <p:cTn id="28" dur="580">
                                          <p:stCondLst>
                                            <p:cond delay="0"/>
                                          </p:stCondLst>
                                        </p:cTn>
                                        <p:tgtEl>
                                          <p:spTgt spid="6">
                                            <p:txEl>
                                              <p:pRg st="0" end="0"/>
                                            </p:txEl>
                                          </p:spTgt>
                                        </p:tgtEl>
                                      </p:cBhvr>
                                    </p:animEffect>
                                    <p:anim calcmode="lin" valueType="num">
                                      <p:cBhvr>
                                        <p:cTn id="29"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6">
                                            <p:txEl>
                                              <p:pRg st="0" end="0"/>
                                            </p:txEl>
                                          </p:spTgt>
                                        </p:tgtEl>
                                      </p:cBhvr>
                                      <p:to x="100000" y="60000"/>
                                    </p:animScale>
                                    <p:animScale>
                                      <p:cBhvr>
                                        <p:cTn id="35" dur="166" decel="50000">
                                          <p:stCondLst>
                                            <p:cond delay="676"/>
                                          </p:stCondLst>
                                        </p:cTn>
                                        <p:tgtEl>
                                          <p:spTgt spid="6">
                                            <p:txEl>
                                              <p:pRg st="0" end="0"/>
                                            </p:txEl>
                                          </p:spTgt>
                                        </p:tgtEl>
                                      </p:cBhvr>
                                      <p:to x="100000" y="100000"/>
                                    </p:animScale>
                                    <p:animScale>
                                      <p:cBhvr>
                                        <p:cTn id="36" dur="26">
                                          <p:stCondLst>
                                            <p:cond delay="1312"/>
                                          </p:stCondLst>
                                        </p:cTn>
                                        <p:tgtEl>
                                          <p:spTgt spid="6">
                                            <p:txEl>
                                              <p:pRg st="0" end="0"/>
                                            </p:txEl>
                                          </p:spTgt>
                                        </p:tgtEl>
                                      </p:cBhvr>
                                      <p:to x="100000" y="80000"/>
                                    </p:animScale>
                                    <p:animScale>
                                      <p:cBhvr>
                                        <p:cTn id="37" dur="166" decel="50000">
                                          <p:stCondLst>
                                            <p:cond delay="1338"/>
                                          </p:stCondLst>
                                        </p:cTn>
                                        <p:tgtEl>
                                          <p:spTgt spid="6">
                                            <p:txEl>
                                              <p:pRg st="0" end="0"/>
                                            </p:txEl>
                                          </p:spTgt>
                                        </p:tgtEl>
                                      </p:cBhvr>
                                      <p:to x="100000" y="100000"/>
                                    </p:animScale>
                                    <p:animScale>
                                      <p:cBhvr>
                                        <p:cTn id="38" dur="26">
                                          <p:stCondLst>
                                            <p:cond delay="1642"/>
                                          </p:stCondLst>
                                        </p:cTn>
                                        <p:tgtEl>
                                          <p:spTgt spid="6">
                                            <p:txEl>
                                              <p:pRg st="0" end="0"/>
                                            </p:txEl>
                                          </p:spTgt>
                                        </p:tgtEl>
                                      </p:cBhvr>
                                      <p:to x="100000" y="90000"/>
                                    </p:animScale>
                                    <p:animScale>
                                      <p:cBhvr>
                                        <p:cTn id="39" dur="166" decel="50000">
                                          <p:stCondLst>
                                            <p:cond delay="1668"/>
                                          </p:stCondLst>
                                        </p:cTn>
                                        <p:tgtEl>
                                          <p:spTgt spid="6">
                                            <p:txEl>
                                              <p:pRg st="0" end="0"/>
                                            </p:txEl>
                                          </p:spTgt>
                                        </p:tgtEl>
                                      </p:cBhvr>
                                      <p:to x="100000" y="100000"/>
                                    </p:animScale>
                                    <p:animScale>
                                      <p:cBhvr>
                                        <p:cTn id="40" dur="26">
                                          <p:stCondLst>
                                            <p:cond delay="1808"/>
                                          </p:stCondLst>
                                        </p:cTn>
                                        <p:tgtEl>
                                          <p:spTgt spid="6">
                                            <p:txEl>
                                              <p:pRg st="0" end="0"/>
                                            </p:txEl>
                                          </p:spTgt>
                                        </p:tgtEl>
                                      </p:cBhvr>
                                      <p:to x="100000" y="95000"/>
                                    </p:animScale>
                                    <p:animScale>
                                      <p:cBhvr>
                                        <p:cTn id="41" dur="166" decel="50000">
                                          <p:stCondLst>
                                            <p:cond delay="1834"/>
                                          </p:stCondLst>
                                        </p:cTn>
                                        <p:tgtEl>
                                          <p:spTgt spid="6">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2800" b="1" dirty="0">
                <a:solidFill>
                  <a:schemeClr val="bg1"/>
                </a:solidFill>
                <a:latin typeface="Times New Roman" panose="02020603050405020304" pitchFamily="18" charset="0"/>
                <a:ea typeface="Times New Roman" panose="02020603050405020304" pitchFamily="18" charset="0"/>
              </a:rPr>
              <a:t>До заходів забезпечення кримінального провадження, які обмежують майнові права громадян під час здійснення кримінального провадження, належать:</a:t>
            </a:r>
            <a:endParaRPr lang="ru-RU" sz="2800" b="1" dirty="0">
              <a:solidFill>
                <a:schemeClr val="bg1"/>
              </a:solidFill>
            </a:endParaRPr>
          </a:p>
        </p:txBody>
      </p:sp>
      <p:sp>
        <p:nvSpPr>
          <p:cNvPr id="3" name="Объект 2"/>
          <p:cNvSpPr>
            <a:spLocks noGrp="1"/>
          </p:cNvSpPr>
          <p:nvPr>
            <p:ph sz="half" idx="1"/>
          </p:nvPr>
        </p:nvSpPr>
        <p:spPr>
          <a:xfrm>
            <a:off x="540328" y="2249486"/>
            <a:ext cx="5479472" cy="4345278"/>
          </a:xfrm>
        </p:spPr>
        <p:txBody>
          <a:bodyPr>
            <a:noAutofit/>
          </a:bodyPr>
          <a:lstStyle/>
          <a:p>
            <a:pPr>
              <a:buClr>
                <a:schemeClr val="bg1"/>
              </a:buClr>
              <a:buFont typeface="Wingdings" panose="05000000000000000000" pitchFamily="2" charset="2"/>
              <a:buChar char="Ø"/>
            </a:pPr>
            <a:r>
              <a:rPr lang="uk-UA" sz="2800" dirty="0">
                <a:solidFill>
                  <a:srgbClr val="FFFF00"/>
                </a:solidFill>
                <a:latin typeface="Times New Roman" panose="02020603050405020304" pitchFamily="18" charset="0"/>
                <a:ea typeface="Times New Roman" panose="02020603050405020304" pitchFamily="18" charset="0"/>
              </a:rPr>
              <a:t>накладення грошового </a:t>
            </a:r>
            <a:r>
              <a:rPr lang="uk-UA" sz="2800" dirty="0" smtClean="0">
                <a:solidFill>
                  <a:srgbClr val="FFFF00"/>
                </a:solidFill>
                <a:latin typeface="Times New Roman" panose="02020603050405020304" pitchFamily="18" charset="0"/>
                <a:ea typeface="Times New Roman" panose="02020603050405020304" pitchFamily="18" charset="0"/>
              </a:rPr>
              <a:t>стягнення;</a:t>
            </a:r>
          </a:p>
          <a:p>
            <a:pPr>
              <a:buClr>
                <a:schemeClr val="bg1"/>
              </a:buClr>
              <a:buFont typeface="Wingdings" panose="05000000000000000000" pitchFamily="2" charset="2"/>
              <a:buChar char="Ø"/>
            </a:pPr>
            <a:r>
              <a:rPr lang="uk-UA" sz="2800" dirty="0" smtClean="0">
                <a:solidFill>
                  <a:srgbClr val="FFFF00"/>
                </a:solidFill>
                <a:latin typeface="Times New Roman" panose="02020603050405020304" pitchFamily="18" charset="0"/>
                <a:ea typeface="Times New Roman" panose="02020603050405020304" pitchFamily="18" charset="0"/>
              </a:rPr>
              <a:t>тимчасове </a:t>
            </a:r>
            <a:r>
              <a:rPr lang="uk-UA" sz="2800" dirty="0">
                <a:solidFill>
                  <a:srgbClr val="FFFF00"/>
                </a:solidFill>
                <a:latin typeface="Times New Roman" panose="02020603050405020304" pitchFamily="18" charset="0"/>
                <a:ea typeface="Times New Roman" panose="02020603050405020304" pitchFamily="18" charset="0"/>
              </a:rPr>
              <a:t>вилучення </a:t>
            </a:r>
            <a:r>
              <a:rPr lang="uk-UA" sz="2800" dirty="0" smtClean="0">
                <a:solidFill>
                  <a:srgbClr val="FFFF00"/>
                </a:solidFill>
                <a:latin typeface="Times New Roman" panose="02020603050405020304" pitchFamily="18" charset="0"/>
                <a:ea typeface="Times New Roman" panose="02020603050405020304" pitchFamily="18" charset="0"/>
              </a:rPr>
              <a:t>майна;</a:t>
            </a:r>
          </a:p>
          <a:p>
            <a:pPr>
              <a:buClr>
                <a:schemeClr val="bg1"/>
              </a:buClr>
              <a:buFont typeface="Wingdings" panose="05000000000000000000" pitchFamily="2" charset="2"/>
              <a:buChar char="Ø"/>
            </a:pPr>
            <a:r>
              <a:rPr lang="uk-UA" sz="2800" dirty="0" smtClean="0">
                <a:solidFill>
                  <a:srgbClr val="FFFF00"/>
                </a:solidFill>
                <a:latin typeface="Times New Roman" panose="02020603050405020304" pitchFamily="18" charset="0"/>
                <a:ea typeface="Times New Roman" panose="02020603050405020304" pitchFamily="18" charset="0"/>
              </a:rPr>
              <a:t> </a:t>
            </a:r>
            <a:r>
              <a:rPr lang="uk-UA" sz="2800" dirty="0">
                <a:solidFill>
                  <a:srgbClr val="FFFF00"/>
                </a:solidFill>
                <a:latin typeface="Times New Roman" panose="02020603050405020304" pitchFamily="18" charset="0"/>
                <a:ea typeface="Times New Roman" panose="02020603050405020304" pitchFamily="18" charset="0"/>
              </a:rPr>
              <a:t>арешт </a:t>
            </a:r>
            <a:r>
              <a:rPr lang="uk-UA" sz="2800" dirty="0" smtClean="0">
                <a:solidFill>
                  <a:srgbClr val="FFFF00"/>
                </a:solidFill>
                <a:latin typeface="Times New Roman" panose="02020603050405020304" pitchFamily="18" charset="0"/>
                <a:ea typeface="Times New Roman" panose="02020603050405020304" pitchFamily="18" charset="0"/>
              </a:rPr>
              <a:t>майна</a:t>
            </a:r>
            <a:r>
              <a:rPr lang="uk-UA" sz="2800" dirty="0" smtClean="0">
                <a:solidFill>
                  <a:srgbClr val="FFFF00"/>
                </a:solidFill>
                <a:latin typeface="Times New Roman" panose="02020603050405020304" pitchFamily="18" charset="0"/>
                <a:ea typeface="Times New Roman" panose="02020603050405020304" pitchFamily="18" charset="0"/>
              </a:rPr>
              <a:t>;</a:t>
            </a:r>
          </a:p>
        </p:txBody>
      </p:sp>
      <p:sp>
        <p:nvSpPr>
          <p:cNvPr id="4" name="Объект 3"/>
          <p:cNvSpPr>
            <a:spLocks noGrp="1"/>
          </p:cNvSpPr>
          <p:nvPr>
            <p:ph sz="half" idx="2"/>
          </p:nvPr>
        </p:nvSpPr>
        <p:spPr>
          <a:xfrm>
            <a:off x="5888182" y="2097088"/>
            <a:ext cx="6303818" cy="4497676"/>
          </a:xfrm>
        </p:spPr>
        <p:txBody>
          <a:bodyPr>
            <a:noAutofit/>
          </a:bodyPr>
          <a:lstStyle/>
          <a:p>
            <a:pPr marL="0" indent="0">
              <a:buNone/>
            </a:pPr>
            <a:r>
              <a:rPr lang="uk-UA" dirty="0">
                <a:solidFill>
                  <a:schemeClr val="bg1"/>
                </a:solidFill>
                <a:latin typeface="Times New Roman" panose="02020603050405020304" pitchFamily="18" charset="0"/>
                <a:ea typeface="Times New Roman" panose="02020603050405020304" pitchFamily="18" charset="0"/>
              </a:rPr>
              <a:t>З</a:t>
            </a:r>
            <a:r>
              <a:rPr lang="uk-UA" dirty="0" smtClean="0">
                <a:solidFill>
                  <a:schemeClr val="bg1"/>
                </a:solidFill>
                <a:latin typeface="Times New Roman" panose="02020603050405020304" pitchFamily="18" charset="0"/>
                <a:ea typeface="Times New Roman" panose="02020603050405020304" pitchFamily="18" charset="0"/>
              </a:rPr>
              <a:t>асаду </a:t>
            </a:r>
            <a:r>
              <a:rPr lang="uk-UA" dirty="0">
                <a:solidFill>
                  <a:schemeClr val="bg1"/>
                </a:solidFill>
                <a:latin typeface="Times New Roman" panose="02020603050405020304" pitchFamily="18" charset="0"/>
                <a:ea typeface="Times New Roman" panose="02020603050405020304" pitchFamily="18" charset="0"/>
              </a:rPr>
              <a:t>недоторканності права власності може бути суттєво обмежено в </a:t>
            </a:r>
            <a:r>
              <a:rPr lang="uk-UA" dirty="0" smtClean="0">
                <a:solidFill>
                  <a:schemeClr val="bg1"/>
                </a:solidFill>
                <a:latin typeface="Times New Roman" panose="02020603050405020304" pitchFamily="18" charset="0"/>
                <a:ea typeface="Times New Roman" panose="02020603050405020304" pitchFamily="18" charset="0"/>
              </a:rPr>
              <a:t>разі:</a:t>
            </a:r>
          </a:p>
          <a:p>
            <a:pPr>
              <a:buClr>
                <a:schemeClr val="bg1"/>
              </a:buClr>
              <a:buFont typeface="Wingdings" panose="05000000000000000000" pitchFamily="2" charset="2"/>
              <a:buChar char="Ø"/>
            </a:pPr>
            <a:r>
              <a:rPr lang="uk-UA" dirty="0">
                <a:solidFill>
                  <a:srgbClr val="FFFF00"/>
                </a:solidFill>
                <a:latin typeface="Times New Roman" panose="02020603050405020304" pitchFamily="18" charset="0"/>
                <a:ea typeface="Times New Roman" panose="02020603050405020304" pitchFamily="18" charset="0"/>
              </a:rPr>
              <a:t>вилучення речей під час здійснення тимчасового доступу до речей і документів</a:t>
            </a:r>
            <a:r>
              <a:rPr lang="uk-UA" dirty="0" smtClean="0">
                <a:solidFill>
                  <a:srgbClr val="FFFF00"/>
                </a:solidFill>
                <a:latin typeface="Times New Roman" panose="02020603050405020304" pitchFamily="18" charset="0"/>
                <a:ea typeface="Times New Roman" panose="02020603050405020304" pitchFamily="18" charset="0"/>
              </a:rPr>
              <a:t>;</a:t>
            </a:r>
          </a:p>
          <a:p>
            <a:pPr>
              <a:buClr>
                <a:schemeClr val="bg1"/>
              </a:buClr>
              <a:buFont typeface="Wingdings" panose="05000000000000000000" pitchFamily="2" charset="2"/>
              <a:buChar char="Ø"/>
            </a:pPr>
            <a:r>
              <a:rPr lang="uk-UA" dirty="0" smtClean="0">
                <a:solidFill>
                  <a:srgbClr val="FFFF00"/>
                </a:solidFill>
                <a:latin typeface="Times New Roman" panose="02020603050405020304" pitchFamily="18" charset="0"/>
                <a:ea typeface="Times New Roman" panose="02020603050405020304" pitchFamily="18" charset="0"/>
              </a:rPr>
              <a:t> </a:t>
            </a:r>
            <a:r>
              <a:rPr lang="uk-UA" dirty="0">
                <a:solidFill>
                  <a:srgbClr val="FFFF00"/>
                </a:solidFill>
                <a:latin typeface="Times New Roman" panose="02020603050405020304" pitchFamily="18" charset="0"/>
                <a:ea typeface="Times New Roman" panose="02020603050405020304" pitchFamily="18" charset="0"/>
              </a:rPr>
              <a:t>обшуку, зокрема </a:t>
            </a:r>
            <a:r>
              <a:rPr lang="uk-UA" dirty="0" smtClean="0">
                <a:solidFill>
                  <a:srgbClr val="FFFF00"/>
                </a:solidFill>
                <a:latin typeface="Times New Roman" panose="02020603050405020304" pitchFamily="18" charset="0"/>
                <a:ea typeface="Times New Roman" panose="02020603050405020304" pitchFamily="18" charset="0"/>
              </a:rPr>
              <a:t>особи;</a:t>
            </a:r>
          </a:p>
          <a:p>
            <a:pPr>
              <a:buClr>
                <a:schemeClr val="bg1"/>
              </a:buClr>
              <a:buFont typeface="Wingdings" panose="05000000000000000000" pitchFamily="2" charset="2"/>
              <a:buChar char="Ø"/>
            </a:pPr>
            <a:r>
              <a:rPr lang="uk-UA" dirty="0" smtClean="0">
                <a:solidFill>
                  <a:srgbClr val="FFFF00"/>
                </a:solidFill>
                <a:latin typeface="Times New Roman" panose="02020603050405020304" pitchFamily="18" charset="0"/>
                <a:ea typeface="Times New Roman" panose="02020603050405020304" pitchFamily="18" charset="0"/>
              </a:rPr>
              <a:t> </a:t>
            </a:r>
            <a:r>
              <a:rPr lang="uk-UA" dirty="0">
                <a:solidFill>
                  <a:srgbClr val="FFFF00"/>
                </a:solidFill>
                <a:latin typeface="Times New Roman" panose="02020603050405020304" pitchFamily="18" charset="0"/>
                <a:ea typeface="Times New Roman" panose="02020603050405020304" pitchFamily="18" charset="0"/>
              </a:rPr>
              <a:t>огляду житла чи іншого володіння </a:t>
            </a:r>
            <a:r>
              <a:rPr lang="uk-UA" dirty="0" smtClean="0">
                <a:solidFill>
                  <a:srgbClr val="FFFF00"/>
                </a:solidFill>
                <a:latin typeface="Times New Roman" panose="02020603050405020304" pitchFamily="18" charset="0"/>
                <a:ea typeface="Times New Roman" panose="02020603050405020304" pitchFamily="18" charset="0"/>
              </a:rPr>
              <a:t>особи;</a:t>
            </a:r>
          </a:p>
          <a:p>
            <a:pPr>
              <a:buClr>
                <a:schemeClr val="bg1"/>
              </a:buClr>
              <a:buFont typeface="Wingdings" panose="05000000000000000000" pitchFamily="2" charset="2"/>
              <a:buChar char="Ø"/>
            </a:pPr>
            <a:r>
              <a:rPr lang="uk-UA" dirty="0" smtClean="0">
                <a:solidFill>
                  <a:srgbClr val="FFFF00"/>
                </a:solidFill>
                <a:latin typeface="Times New Roman" panose="02020603050405020304" pitchFamily="18" charset="0"/>
                <a:ea typeface="Times New Roman" panose="02020603050405020304" pitchFamily="18" charset="0"/>
              </a:rPr>
              <a:t>проведення негласної </a:t>
            </a:r>
            <a:r>
              <a:rPr lang="uk-UA" dirty="0">
                <a:solidFill>
                  <a:srgbClr val="FFFF00"/>
                </a:solidFill>
                <a:latin typeface="Times New Roman" panose="02020603050405020304" pitchFamily="18" charset="0"/>
                <a:ea typeface="Times New Roman" panose="02020603050405020304" pitchFamily="18" charset="0"/>
              </a:rPr>
              <a:t>слідчої (розшукової) дії, як обстеження публічно недоступних місць</a:t>
            </a:r>
            <a:endParaRPr lang="uk-UA" dirty="0" smtClean="0">
              <a:solidFill>
                <a:srgbClr val="FFFF00"/>
              </a:solidFill>
              <a:latin typeface="Times New Roman" panose="02020603050405020304" pitchFamily="18" charset="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802203215"/>
      </p:ext>
    </p:extLst>
  </p:cSld>
  <p:clrMapOvr>
    <a:masterClrMapping/>
  </p:clrMapOvr>
  <p:transition spd="slow">
    <p:fade/>
    <p:sndAc>
      <p:stSnd>
        <p:snd r:embed="rId2"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250"/>
                                        <p:tgtEl>
                                          <p:spTgt spid="2"/>
                                        </p:tgtEl>
                                      </p:cBhvr>
                                    </p:animEffect>
                                  </p:childTnLst>
                                </p:cTn>
                              </p:par>
                            </p:childTnLst>
                          </p:cTn>
                        </p:par>
                        <p:par>
                          <p:cTn id="8" fill="hold">
                            <p:stCondLst>
                              <p:cond delay="125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750"/>
                            </p:stCondLst>
                            <p:childTnLst>
                              <p:par>
                                <p:cTn id="14" presetID="2"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6250"/>
                            </p:stCondLst>
                            <p:childTnLst>
                              <p:par>
                                <p:cTn id="19" presetID="2" presetClass="entr" presetSubtype="4"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2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2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8750"/>
                            </p:stCondLst>
                            <p:childTnLst>
                              <p:par>
                                <p:cTn id="24" presetID="22" presetClass="entr" presetSubtype="4" fill="hold" nodeType="after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wipe(down)">
                                      <p:cBhvr>
                                        <p:cTn id="26" dur="1250"/>
                                        <p:tgtEl>
                                          <p:spTgt spid="4">
                                            <p:txEl>
                                              <p:pRg st="0" end="0"/>
                                            </p:txEl>
                                          </p:spTgt>
                                        </p:tgtEl>
                                      </p:cBhvr>
                                    </p:animEffect>
                                  </p:childTnLst>
                                </p:cTn>
                              </p:par>
                            </p:childTnLst>
                          </p:cTn>
                        </p:par>
                        <p:par>
                          <p:cTn id="27" fill="hold">
                            <p:stCondLst>
                              <p:cond delay="10000"/>
                            </p:stCondLst>
                            <p:childTnLst>
                              <p:par>
                                <p:cTn id="28" presetID="2" presetClass="entr" presetSubtype="4" fill="hold" nodeType="after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32" fill="hold">
                            <p:stCondLst>
                              <p:cond delay="12000"/>
                            </p:stCondLst>
                            <p:childTnLst>
                              <p:par>
                                <p:cTn id="33" presetID="2" presetClass="entr" presetSubtype="4" fill="hold" nodeType="after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additive="base">
                                        <p:cTn id="35"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37" fill="hold">
                            <p:stCondLst>
                              <p:cond delay="14000"/>
                            </p:stCondLst>
                            <p:childTnLst>
                              <p:par>
                                <p:cTn id="38" presetID="2" presetClass="entr" presetSubtype="4" fill="hold" nodeType="after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42" fill="hold">
                            <p:stCondLst>
                              <p:cond delay="16000"/>
                            </p:stCondLst>
                            <p:childTnLst>
                              <p:par>
                                <p:cTn id="43" presetID="2" presetClass="entr" presetSubtype="4" fill="hold" nodeType="after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91</TotalTime>
  <Words>552</Words>
  <Application>Microsoft Office PowerPoint</Application>
  <PresentationFormat>Произвольный</PresentationFormat>
  <Paragraphs>48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Контур</vt:lpstr>
      <vt:lpstr>2.2 Фактичні та правові підстави позбавлення або обмеження права власності під час досудового кримінального провадження</vt:lpstr>
      <vt:lpstr>Стаття 346 ЦК України містить перелік як добровільних, так і примусових (оплатних чи безоплатних) підстав припинення права власності.</vt:lpstr>
      <vt:lpstr>Обмеження права власності </vt:lpstr>
      <vt:lpstr>Правомірне обмеження прав і свобод людини та громадянина </vt:lpstr>
      <vt:lpstr>З’ясовуючи сутність обмежень права власності, можна визначити такі загальні ознаки зазначеної категорії: </vt:lpstr>
      <vt:lpstr>Критеріями обмеження права власності є такі умови:</vt:lpstr>
      <vt:lpstr>Презентация PowerPoint</vt:lpstr>
      <vt:lpstr>Поділ  підстав на фактичні та правові є найбільшою мірою застосовним до підстав  позбавлення або  обмеження права власності</vt:lpstr>
      <vt:lpstr>До заходів забезпечення кримінального провадження, які обмежують майнові права громадян під час здійснення кримінального провадження, належать:</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Фактичні та правові підстави позбавлення або обмеження права власності під час досудового кримінального провадження</dc:title>
  <dc:creator>Home</dc:creator>
  <cp:lastModifiedBy>User</cp:lastModifiedBy>
  <cp:revision>13</cp:revision>
  <dcterms:created xsi:type="dcterms:W3CDTF">2017-06-04T08:09:40Z</dcterms:created>
  <dcterms:modified xsi:type="dcterms:W3CDTF">2018-10-19T00:17:15Z</dcterms:modified>
</cp:coreProperties>
</file>