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64" r:id="rId3"/>
    <p:sldId id="257" r:id="rId4"/>
    <p:sldId id="267" r:id="rId5"/>
    <p:sldId id="266" r:id="rId6"/>
    <p:sldId id="260" r:id="rId7"/>
    <p:sldId id="261" r:id="rId8"/>
    <p:sldId id="268" r:id="rId9"/>
    <p:sldId id="269" r:id="rId10"/>
    <p:sldId id="262" r:id="rId11"/>
    <p:sldId id="263" r:id="rId12"/>
    <p:sldId id="270" r:id="rId13"/>
    <p:sldId id="275" r:id="rId14"/>
    <p:sldId id="274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9" autoAdjust="0"/>
  </p:normalViewPr>
  <p:slideViewPr>
    <p:cSldViewPr snapToGrid="0">
      <p:cViewPr varScale="1">
        <p:scale>
          <a:sx n="63" d="100"/>
          <a:sy n="63" d="100"/>
        </p:scale>
        <p:origin x="-9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FD64-7360-4281-9CED-34A083858F06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1E7C-85EF-4C70-BDE6-D241751D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FD64-7360-4281-9CED-34A083858F06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1E7C-85EF-4C70-BDE6-D241751D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9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FD64-7360-4281-9CED-34A083858F06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1E7C-85EF-4C70-BDE6-D241751D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FD64-7360-4281-9CED-34A083858F06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1E7C-85EF-4C70-BDE6-D241751D9DA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2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FD64-7360-4281-9CED-34A083858F06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1E7C-85EF-4C70-BDE6-D241751D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FD64-7360-4281-9CED-34A083858F06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1E7C-85EF-4C70-BDE6-D241751D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FD64-7360-4281-9CED-34A083858F06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1E7C-85EF-4C70-BDE6-D241751D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FD64-7360-4281-9CED-34A083858F06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1E7C-85EF-4C70-BDE6-D241751D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5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FD64-7360-4281-9CED-34A083858F06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1E7C-85EF-4C70-BDE6-D241751D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FD64-7360-4281-9CED-34A083858F06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1E7C-85EF-4C70-BDE6-D241751D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FD64-7360-4281-9CED-34A083858F06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1E7C-85EF-4C70-BDE6-D241751D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FD64-7360-4281-9CED-34A083858F06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1E7C-85EF-4C70-BDE6-D241751D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FD64-7360-4281-9CED-34A083858F06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1E7C-85EF-4C70-BDE6-D241751D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2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FD64-7360-4281-9CED-34A083858F06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1E7C-85EF-4C70-BDE6-D241751D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FD64-7360-4281-9CED-34A083858F06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1E7C-85EF-4C70-BDE6-D241751D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7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FD64-7360-4281-9CED-34A083858F06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1E7C-85EF-4C70-BDE6-D241751D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6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DFD64-7360-4281-9CED-34A083858F06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1E7C-85EF-4C70-BDE6-D241751D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4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5DFD64-7360-4281-9CED-34A083858F06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91E7C-85EF-4C70-BDE6-D241751D9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12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840" y="453544"/>
            <a:ext cx="9966960" cy="441267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uk-UA" sz="3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32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uk-UA" sz="32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3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uk-UA" sz="3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32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РОЗДІЛ</a:t>
            </a:r>
            <a:r>
              <a:rPr lang="uk-UA" sz="32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 1. </a:t>
            </a:r>
            <a:r>
              <a:rPr lang="uk-UA" sz="32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СУТНІСТЬ НЕДОТОРКАННОСТІ ПРАВА ВЛАСНОСТІ ЯК КОНСТИТУЦІЙНОЇ ЗАСАДИ ДОСУДОВОГО КРИМІНАЛЬНОГО </a:t>
            </a:r>
            <a:r>
              <a:rPr lang="uk-UA" sz="3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ПРОВАДЖЕННЯ</a:t>
            </a:r>
            <a:r>
              <a:rPr lang="uk-UA" sz="3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uk-UA" sz="32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4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uk-UA" sz="4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недоторканності права власності й інших засад кримінального провадження, спрямованих на охорону права власності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4" descr="%D0%94%D0%BB%D1%8F%20%D0%BA%D0%BB%D0%BE%D0%BF%D0%BE%D1%82%D0%B0%D0%BD%D0%BD%D1%8F%20%D0%BF%D0%BE%20%D0%97%D0%B0%D0%BB%D1%96%D0%B7%D0%BD%D1%8F%D0%BA%D1%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36" y="4866216"/>
            <a:ext cx="2210544" cy="140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50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764009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Недоторканність особистого життя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03312" y="1981200"/>
            <a:ext cx="10037128" cy="426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uk-UA" sz="28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– це система гарантій захисту прав людини, яка включає охорону таємниці телефонних розмов, особистих щоденників й інших письмових документів та листування, таємниці інтимного й іншого сімейного життя і способу існування, установлює заборону на збирання та поширення інформації про особисте життя людини без її згоди, крім випадків, передбачених </a:t>
            </a:r>
            <a:r>
              <a:rPr lang="uk-UA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законом.</a:t>
            </a:r>
            <a:endParaRPr lang="ru-RU" sz="28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9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31" y="45720"/>
            <a:ext cx="9404723" cy="1685608"/>
          </a:xfrm>
        </p:spPr>
        <p:txBody>
          <a:bodyPr/>
          <a:lstStyle/>
          <a:p>
            <a:r>
              <a:rPr lang="uk-UA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 недоторканності сфери особистого життя передбачають: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" y="1426528"/>
            <a:ext cx="11262360" cy="47830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>
                <a:sym typeface="Symbol" panose="05050102010706020507" pitchFamily="18" charset="2"/>
              </a:rPr>
              <a:t>  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2400" b="1" dirty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24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2400" b="1" dirty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uk-UA" sz="2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uk-UA" sz="2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uk-UA" sz="24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2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24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2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uk-UA" sz="24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 судовий захист порушених прав.</a:t>
            </a:r>
            <a:r>
              <a:rPr lang="ru-RU" sz="2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694" y="1104900"/>
            <a:ext cx="11639549" cy="96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недопустимість свавільного втручання в особисте життя та збирання конфіденційної інформації про особу без її згоди, крім випадків, обумовлених законом;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694" y="2118360"/>
            <a:ext cx="1163954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надання людині права на ознайомлення відповідно до закону з одержаною про неї інформацією;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989" y="3230880"/>
            <a:ext cx="11519536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надання людині права на витребування, знищення та спростування конфіденційної чи недостовірної інформації про неї;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606" y="4107180"/>
            <a:ext cx="11590019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надання людині права на витребування, знищення та спростування конфіденційної чи недостовірної інформації про неї;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272" y="4998720"/>
            <a:ext cx="11575253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 установлення принципу добропорядності людини та дієвого механізму юридичного захисту честі й гідності особи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6707" y="5707380"/>
            <a:ext cx="11513819" cy="624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відшкодування моральної шкоди, завданої безпідставним втручанням у сферу особистого життя та використанням конфіденційної 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інформації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0680" y="2267635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ctr"/>
            <a:r>
              <a:rPr lang="uk-UA" sz="3200" dirty="0">
                <a:solidFill>
                  <a:srgbClr val="FFC000"/>
                </a:solidFill>
              </a:rPr>
              <a:t>Т</a:t>
            </a:r>
            <a:r>
              <a:rPr lang="uk-UA" sz="3200" dirty="0" smtClean="0">
                <a:solidFill>
                  <a:srgbClr val="FFC000"/>
                </a:solidFill>
              </a:rPr>
              <a:t>існо </a:t>
            </a:r>
            <a:r>
              <a:rPr lang="uk-UA" sz="3200" dirty="0">
                <a:solidFill>
                  <a:srgbClr val="FFC000"/>
                </a:solidFill>
              </a:rPr>
              <a:t>пов’язана </a:t>
            </a:r>
            <a:r>
              <a:rPr lang="uk-UA" sz="3200" dirty="0" smtClean="0">
                <a:solidFill>
                  <a:srgbClr val="FFC000"/>
                </a:solidFill>
              </a:rPr>
              <a:t>з засадою </a:t>
            </a:r>
            <a:r>
              <a:rPr lang="uk-UA" sz="3200" dirty="0">
                <a:solidFill>
                  <a:srgbClr val="FFC000"/>
                </a:solidFill>
              </a:rPr>
              <a:t>недоторканності права власності, є </a:t>
            </a:r>
            <a:r>
              <a:rPr lang="uk-UA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публічність. 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429518"/>
            <a:ext cx="10408920" cy="1551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1325"/>
            <a:r>
              <a:rPr lang="uk-UA" sz="2400" b="1" i="1" dirty="0">
                <a:solidFill>
                  <a:srgbClr val="FFFF00"/>
                </a:solidFill>
              </a:rPr>
              <a:t>Засада публічності</a:t>
            </a:r>
            <a:r>
              <a:rPr lang="uk-UA" sz="2400" dirty="0">
                <a:solidFill>
                  <a:srgbClr val="FFFF00"/>
                </a:solidFill>
              </a:rPr>
              <a:t>, на відміну від засади недоторканності права власності, належить до галузевих засад кримінального провадження, є спеціальною, а не конституційною. Крім цього, реалізація засади публічності не вимагає судового контролю.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2960" y="2804160"/>
            <a:ext cx="1034796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1325"/>
            <a:r>
              <a:rPr lang="uk-UA" sz="2000" dirty="0">
                <a:solidFill>
                  <a:srgbClr val="FFC000"/>
                </a:solidFill>
              </a:rPr>
              <a:t>П</a:t>
            </a:r>
            <a:r>
              <a:rPr lang="uk-UA" sz="2000" dirty="0" smtClean="0">
                <a:solidFill>
                  <a:srgbClr val="FFC000"/>
                </a:solidFill>
              </a:rPr>
              <a:t>рокурор</a:t>
            </a:r>
            <a:r>
              <a:rPr lang="uk-UA" sz="2000" dirty="0">
                <a:solidFill>
                  <a:srgbClr val="FFC000"/>
                </a:solidFill>
              </a:rPr>
              <a:t>, слідчий зобов’язані в межах своєї компетенції розпочати досудове розслідування в кожному випадку безпосереднього виявлення ознак кримінального правопорушення (за винятком випадків, коли кримінальне провадження може бути розпочате лише на підставі заяви потерпілого) або в разі надходження заяви (повідомлення) про вчинення кримінального правопорушення, а також ужити всіх передбачених законом заходів для встановлення події кримінального правопорушення й особи, яка його вчинила</a:t>
            </a:r>
            <a:r>
              <a:rPr lang="uk-UA" sz="2000" dirty="0" smtClean="0">
                <a:solidFill>
                  <a:srgbClr val="FFC000"/>
                </a:solidFill>
              </a:rPr>
              <a:t>.</a:t>
            </a:r>
            <a:r>
              <a:rPr lang="uk-UA" sz="2000" dirty="0">
                <a:solidFill>
                  <a:srgbClr val="FFC000"/>
                </a:solidFill>
              </a:rPr>
              <a:t> (</a:t>
            </a:r>
            <a:r>
              <a:rPr lang="uk-UA" sz="2000" dirty="0" smtClean="0">
                <a:solidFill>
                  <a:srgbClr val="FFC000"/>
                </a:solidFill>
              </a:rPr>
              <a:t> ст.</a:t>
            </a:r>
            <a:r>
              <a:rPr lang="uk-UA" sz="2000" dirty="0">
                <a:solidFill>
                  <a:srgbClr val="FFC000"/>
                </a:solidFill>
              </a:rPr>
              <a:t> 25 КПК </a:t>
            </a:r>
            <a:r>
              <a:rPr lang="uk-UA" sz="2000" dirty="0" smtClean="0">
                <a:solidFill>
                  <a:srgbClr val="FFC000"/>
                </a:solidFill>
              </a:rPr>
              <a:t>України)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562600" y="1981200"/>
            <a:ext cx="723900" cy="822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1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360" y="324118"/>
            <a:ext cx="105003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uk-UA" sz="2800" b="1" dirty="0" smtClean="0">
                <a:solidFill>
                  <a:srgbClr val="FFC000"/>
                </a:solidFill>
              </a:rPr>
              <a:t>У кримінальному </a:t>
            </a:r>
            <a:r>
              <a:rPr lang="uk-UA" sz="2800" b="1" dirty="0">
                <a:solidFill>
                  <a:srgbClr val="FFC000"/>
                </a:solidFill>
              </a:rPr>
              <a:t>провадженні є два види інтересів:</a:t>
            </a:r>
            <a:endParaRPr lang="ru-RU" sz="2800" b="1" dirty="0">
              <a:solidFill>
                <a:srgbClr val="FFC000"/>
              </a:solidFill>
            </a:endParaRPr>
          </a:p>
          <a:p>
            <a:pPr indent="365125"/>
            <a:endParaRPr lang="uk-UA" sz="2400" dirty="0" smtClean="0">
              <a:solidFill>
                <a:srgbClr val="FFC000"/>
              </a:solidFill>
            </a:endParaRPr>
          </a:p>
          <a:p>
            <a:pPr indent="365125"/>
            <a:r>
              <a:rPr lang="uk-UA" sz="2400" dirty="0" smtClean="0">
                <a:solidFill>
                  <a:srgbClr val="FFC000"/>
                </a:solidFill>
              </a:rPr>
              <a:t>1</a:t>
            </a:r>
            <a:r>
              <a:rPr lang="uk-UA" sz="2400" dirty="0">
                <a:solidFill>
                  <a:srgbClr val="FFC000"/>
                </a:solidFill>
              </a:rPr>
              <a:t>) </a:t>
            </a:r>
            <a:r>
              <a:rPr lang="uk-UA" sz="2400" dirty="0"/>
              <a:t>інтереси суспільні, заради захисту яких створена та функціонує система кримінальної юстиції;</a:t>
            </a:r>
            <a:endParaRPr lang="ru-RU" sz="2400" dirty="0"/>
          </a:p>
          <a:p>
            <a:pPr indent="365125"/>
            <a:endParaRPr lang="uk-UA" sz="2400" dirty="0" smtClean="0">
              <a:solidFill>
                <a:srgbClr val="FFC000"/>
              </a:solidFill>
            </a:endParaRPr>
          </a:p>
          <a:p>
            <a:pPr indent="365125"/>
            <a:r>
              <a:rPr lang="uk-UA" sz="2400" dirty="0" smtClean="0">
                <a:solidFill>
                  <a:srgbClr val="FFC000"/>
                </a:solidFill>
              </a:rPr>
              <a:t>2</a:t>
            </a:r>
            <a:r>
              <a:rPr lang="uk-UA" sz="2400" dirty="0">
                <a:solidFill>
                  <a:srgbClr val="FFC000"/>
                </a:solidFill>
              </a:rPr>
              <a:t>) </a:t>
            </a:r>
            <a:r>
              <a:rPr lang="uk-UA" sz="2400" dirty="0"/>
              <a:t>інтереси особисті, передусім обвинуваченого, потерпілого й інших учасників процесу, захист яких має бути гарантований від посягань.</a:t>
            </a:r>
            <a:endParaRPr lang="ru-RU" sz="2400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44" y="3501008"/>
            <a:ext cx="4178776" cy="255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7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6840" y="1997839"/>
            <a:ext cx="10180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uk-UA" sz="2400" dirty="0">
                <a:solidFill>
                  <a:srgbClr val="FFC000"/>
                </a:solidFill>
              </a:rPr>
              <a:t>Конвенція Ради Європи посилила гарантії права власності, передбачивши обов’язковість виключно судового порядку прийняття рішень про його обмеження чи позбавлення, а також визначила у переліку підстав, що дозволяють державам-учасницям обмежувати загальновизнаний міжнародний стандарт у галузі забезпечення права власності відповідно до своїх внутрішніх нормативно-правових актів, поняття «державні та суспільні інтереси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2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0160" y="1940898"/>
            <a:ext cx="8808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400" dirty="0">
                <a:solidFill>
                  <a:srgbClr val="FFC000"/>
                </a:solidFill>
              </a:rPr>
              <a:t>П</a:t>
            </a:r>
            <a:r>
              <a:rPr lang="uk-UA" sz="2400" dirty="0" smtClean="0">
                <a:solidFill>
                  <a:srgbClr val="FFC000"/>
                </a:solidFill>
              </a:rPr>
              <a:t>итання </a:t>
            </a:r>
            <a:r>
              <a:rPr lang="uk-UA" sz="2400" dirty="0">
                <a:solidFill>
                  <a:srgbClr val="FFC000"/>
                </a:solidFill>
              </a:rPr>
              <a:t>дотримання балансу суспільного й особистого інтересу має виняткове значення для вирішення справи по суті й, незважаючи на притаманну цим поняттям </a:t>
            </a:r>
            <a:r>
              <a:rPr lang="uk-UA" sz="2400" dirty="0" err="1">
                <a:solidFill>
                  <a:srgbClr val="FFC000"/>
                </a:solidFill>
              </a:rPr>
              <a:t>оціночність</a:t>
            </a:r>
            <a:r>
              <a:rPr lang="uk-UA" sz="2400" dirty="0">
                <a:solidFill>
                  <a:srgbClr val="FFC000"/>
                </a:solidFill>
              </a:rPr>
              <a:t>, він залишається важливим критерієм для визначення наявності чи відсутності порушення засади недоторканності права власності. 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2480" y="1587699"/>
            <a:ext cx="10317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/>
            <a:r>
              <a:rPr lang="uk-UA" sz="2800" dirty="0">
                <a:solidFill>
                  <a:srgbClr val="FFC000"/>
                </a:solidFill>
              </a:rPr>
              <a:t>З аналізу співвідношення недоторканності права власності й інших засад кримінального процесу, пов’язаних з охороною права власності, вбачається їх тісний взаємозв’язок. Він полягає в тому, що порушення однієї засади часто супроводжується порушенням іншої, і навпаки, нерідкісними є випадки, коли дія однієї засади може зупинятися там, де починається сфера дії іншої.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0560" y="289620"/>
            <a:ext cx="99669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C000"/>
                </a:solidFill>
              </a:rPr>
              <a:t>Реалізація завдання охорони права власності у кримінальному провадженні тісно пов’язана з дією низки інших передбачених у КПК України засад кримінального провадження. </a:t>
            </a:r>
            <a:endParaRPr lang="uk-UA" sz="2800" b="1" dirty="0" smtClean="0">
              <a:solidFill>
                <a:srgbClr val="FFC000"/>
              </a:solidFill>
            </a:endParaRPr>
          </a:p>
          <a:p>
            <a:endParaRPr lang="uk-UA" sz="2800" b="1" dirty="0" smtClean="0">
              <a:solidFill>
                <a:srgbClr val="FFC000"/>
              </a:solidFill>
            </a:endParaRPr>
          </a:p>
          <a:p>
            <a:r>
              <a:rPr lang="uk-UA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До них повною мірою слід віднести засади: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забезпечення </a:t>
            </a:r>
            <a:r>
              <a:rPr lang="uk-UA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права на свободу й особисту недоторканність (пункт 5 частини 1 статті 7 КПК України); </a:t>
            </a:r>
            <a:endParaRPr lang="uk-UA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недоторканність </a:t>
            </a:r>
            <a:r>
              <a:rPr lang="uk-UA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житла чи іншого володіння особи (пункт 6 частини 1 статті 7 КПК України); </a:t>
            </a:r>
            <a:endParaRPr lang="uk-UA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невтручання </a:t>
            </a:r>
            <a:r>
              <a:rPr lang="uk-UA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у приватне життя (пункт 8 частини 1 статті 7 КПК України); </a:t>
            </a:r>
            <a:endParaRPr lang="uk-UA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публічність </a:t>
            </a:r>
            <a:r>
              <a:rPr lang="uk-UA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</a:t>
            </a:r>
            <a:r>
              <a:rPr lang="uk-UA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пу</a:t>
            </a:r>
            <a:r>
              <a:rPr lang="uk-UA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нкт 18 частини 1 статті 7 КПК України).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4" descr="%D0%94%D0%BB%D1%8F%20%D0%BA%D0%BB%D0%BE%D0%BF%D0%BE%D1%82%D0%B0%D0%BD%D0%BD%D1%8F%20%D0%BF%D0%BE%20%D0%97%D0%B0%D0%BB%D1%96%D0%B7%D0%BD%D1%8F%D0%BA%D1%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016" y="4761692"/>
            <a:ext cx="2378184" cy="180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46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захисту прав і свобод людини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sz="2600" dirty="0" smtClean="0"/>
              <a:t>означає </a:t>
            </a:r>
            <a:r>
              <a:rPr lang="uk-UA" sz="2600" dirty="0"/>
              <a:t>здійснення процесуальної діяльності в такому порядку, формі та режимі, за яких втручання в гарантовані законом права й свободи людини зовсім не мало б місця або здійснювалося б лише в передбачених законом випадках, в умовах крайньої необхідності, коли іншими способами вирішити завдання правосуддя не можливо. До цих завдань, безумовно, належить забезпечення охорони права власності.</a:t>
            </a:r>
            <a:endParaRPr lang="ru-RU" sz="2600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39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3880" y="1867435"/>
            <a:ext cx="10728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C000"/>
                </a:solidFill>
              </a:rPr>
              <a:t>Безпосередній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>
                <a:solidFill>
                  <a:srgbClr val="FFC000"/>
                </a:solidFill>
              </a:rPr>
              <a:t>зв’язок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>
                <a:solidFill>
                  <a:srgbClr val="FFC000"/>
                </a:solidFill>
              </a:rPr>
              <a:t>із</a:t>
            </a:r>
            <a:r>
              <a:rPr lang="ru-RU" sz="2800" b="1" dirty="0">
                <a:solidFill>
                  <a:srgbClr val="FFC000"/>
                </a:solidFill>
              </a:rPr>
              <a:t> засадою </a:t>
            </a:r>
            <a:r>
              <a:rPr lang="ru-RU" sz="2800" b="1" dirty="0" err="1">
                <a:solidFill>
                  <a:srgbClr val="FFC000"/>
                </a:solidFill>
              </a:rPr>
              <a:t>недоторканності</a:t>
            </a:r>
            <a:r>
              <a:rPr lang="ru-RU" sz="2800" b="1" dirty="0">
                <a:solidFill>
                  <a:srgbClr val="FFC000"/>
                </a:solidFill>
              </a:rPr>
              <a:t> права </a:t>
            </a:r>
            <a:r>
              <a:rPr lang="ru-RU" sz="2800" b="1" dirty="0" err="1">
                <a:solidFill>
                  <a:srgbClr val="FFC000"/>
                </a:solidFill>
              </a:rPr>
              <a:t>власності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>
                <a:solidFill>
                  <a:srgbClr val="FFC000"/>
                </a:solidFill>
              </a:rPr>
              <a:t>має</a:t>
            </a:r>
            <a:r>
              <a:rPr lang="ru-RU" sz="2800" b="1" dirty="0">
                <a:solidFill>
                  <a:srgbClr val="FFC000"/>
                </a:solidFill>
              </a:rPr>
              <a:t> право на свободу й </a:t>
            </a:r>
            <a:r>
              <a:rPr lang="ru-RU" sz="2800" b="1" dirty="0" err="1">
                <a:solidFill>
                  <a:srgbClr val="FFC000"/>
                </a:solidFill>
              </a:rPr>
              <a:t>особисту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>
                <a:solidFill>
                  <a:srgbClr val="FFC000"/>
                </a:solidFill>
              </a:rPr>
              <a:t>недоторканність</a:t>
            </a:r>
            <a:r>
              <a:rPr lang="ru-RU" sz="2800" b="1" dirty="0">
                <a:solidFill>
                  <a:srgbClr val="FFC000"/>
                </a:solidFill>
              </a:rPr>
              <a:t>, </a:t>
            </a:r>
            <a:r>
              <a:rPr lang="ru-RU" sz="2800" b="1" dirty="0" err="1">
                <a:solidFill>
                  <a:srgbClr val="FFC000"/>
                </a:solidFill>
              </a:rPr>
              <a:t>закріплене</a:t>
            </a:r>
            <a:r>
              <a:rPr lang="ru-RU" sz="2800" b="1" dirty="0">
                <a:solidFill>
                  <a:srgbClr val="FFC000"/>
                </a:solidFill>
              </a:rPr>
              <a:t> в </a:t>
            </a:r>
            <a:r>
              <a:rPr lang="ru-RU" sz="2800" b="1" dirty="0" err="1">
                <a:solidFill>
                  <a:srgbClr val="FFC000"/>
                </a:solidFill>
              </a:rPr>
              <a:t>Конституції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України</a:t>
            </a:r>
            <a:r>
              <a:rPr lang="ru-RU" b="1" dirty="0">
                <a:solidFill>
                  <a:srgbClr val="FFC000"/>
                </a:solidFill>
              </a:rPr>
              <a:t/>
            </a:r>
            <a:br>
              <a:rPr lang="ru-RU" b="1" dirty="0">
                <a:solidFill>
                  <a:srgbClr val="FFC000"/>
                </a:solidFill>
              </a:rPr>
            </a:br>
            <a:endParaRPr lang="ru-RU" dirty="0"/>
          </a:p>
        </p:txBody>
      </p:sp>
      <p:pic>
        <p:nvPicPr>
          <p:cNvPr id="5" name="Picture 24" descr="%D0%94%D0%BB%D1%8F%20%D0%BA%D0%BB%D0%BE%D0%BF%D0%BE%D1%82%D0%B0%D0%BD%D0%BD%D1%8F%20%D0%BF%D0%BE%20%D0%97%D0%B0%D0%BB%D1%96%D0%B7%D0%BD%D1%8F%D0%BA%D1%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80" y="3751704"/>
            <a:ext cx="2385586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6497">
            <a:off x="2986233" y="3444074"/>
            <a:ext cx="2160748" cy="286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65492"/>
            <a:ext cx="117805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Право на свободу та особисту недоторканність як європейський стандарт забезпечення прав людини у кримінальному процесі охоплює:</a:t>
            </a:r>
            <a:endParaRPr lang="ru-RU" sz="2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200" dirty="0" smtClean="0">
                <a:solidFill>
                  <a:srgbClr val="FFC000"/>
                </a:solidFill>
              </a:rPr>
              <a:t>право </a:t>
            </a:r>
            <a:r>
              <a:rPr lang="uk-UA" sz="2200" dirty="0">
                <a:solidFill>
                  <a:srgbClr val="FFC000"/>
                </a:solidFill>
              </a:rPr>
              <a:t>на свободу від свавільного затримання та взяття під варту;</a:t>
            </a:r>
            <a:endParaRPr lang="ru-RU" sz="2200" dirty="0">
              <a:solidFill>
                <a:srgbClr val="FFC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200" dirty="0" smtClean="0">
                <a:solidFill>
                  <a:srgbClr val="FFC000"/>
                </a:solidFill>
              </a:rPr>
              <a:t>право </a:t>
            </a:r>
            <a:r>
              <a:rPr lang="uk-UA" sz="2200" dirty="0">
                <a:solidFill>
                  <a:srgbClr val="FFC000"/>
                </a:solidFill>
              </a:rPr>
              <a:t>бути позбавленим свободи лише на підставі закону;</a:t>
            </a:r>
            <a:endParaRPr lang="ru-RU" sz="2200" dirty="0">
              <a:solidFill>
                <a:srgbClr val="FFC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200" dirty="0" smtClean="0">
                <a:solidFill>
                  <a:srgbClr val="FFC000"/>
                </a:solidFill>
              </a:rPr>
              <a:t>право </a:t>
            </a:r>
            <a:r>
              <a:rPr lang="uk-UA" sz="2200" dirty="0">
                <a:solidFill>
                  <a:srgbClr val="FFC000"/>
                </a:solidFill>
              </a:rPr>
              <a:t>бути невідкладно повідомленим про причини затримання або взяття під варту;</a:t>
            </a:r>
            <a:endParaRPr lang="ru-RU" sz="2200" dirty="0">
              <a:solidFill>
                <a:srgbClr val="FFC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200" dirty="0" smtClean="0">
                <a:solidFill>
                  <a:srgbClr val="FFC000"/>
                </a:solidFill>
              </a:rPr>
              <a:t>право </a:t>
            </a:r>
            <a:r>
              <a:rPr lang="uk-UA" sz="2200" dirty="0">
                <a:solidFill>
                  <a:srgbClr val="FFC000"/>
                </a:solidFill>
              </a:rPr>
              <a:t>бути позбавленим волі на законних підставах лише протягом розумного строку;</a:t>
            </a:r>
            <a:endParaRPr lang="ru-RU" sz="2200" dirty="0">
              <a:solidFill>
                <a:srgbClr val="FFC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200" dirty="0">
                <a:solidFill>
                  <a:srgbClr val="FFC000"/>
                </a:solidFill>
              </a:rPr>
              <a:t> право на невідкладний судовий контроль за затриманням і взяттям під варту;</a:t>
            </a:r>
            <a:endParaRPr lang="ru-RU" sz="2200" dirty="0">
              <a:solidFill>
                <a:srgbClr val="FFC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200" dirty="0" smtClean="0">
                <a:solidFill>
                  <a:srgbClr val="FFC000"/>
                </a:solidFill>
              </a:rPr>
              <a:t>право </a:t>
            </a:r>
            <a:r>
              <a:rPr lang="uk-UA" sz="2200" dirty="0">
                <a:solidFill>
                  <a:srgbClr val="FFC000"/>
                </a:solidFill>
              </a:rPr>
              <a:t>бути звільненим з-під варти до судового розгляду за наявності гарантій явки до суду;</a:t>
            </a:r>
            <a:endParaRPr lang="ru-RU" sz="2200" dirty="0">
              <a:solidFill>
                <a:srgbClr val="FFC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200" dirty="0">
                <a:solidFill>
                  <a:srgbClr val="FFC000"/>
                </a:solidFill>
              </a:rPr>
              <a:t> право на можливість оскаржити законність затримання або взяття під варту;</a:t>
            </a:r>
            <a:endParaRPr lang="ru-RU" sz="2200" dirty="0">
              <a:solidFill>
                <a:srgbClr val="FFC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200" dirty="0">
                <a:solidFill>
                  <a:srgbClr val="FFC000"/>
                </a:solidFill>
              </a:rPr>
              <a:t> право на компенсацію за незаконне затримання або взяття під варту</a:t>
            </a:r>
            <a:r>
              <a:rPr lang="uk-UA" sz="2200" dirty="0" smtClean="0">
                <a:solidFill>
                  <a:srgbClr val="FFC00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200" dirty="0"/>
          </a:p>
          <a:p>
            <a:r>
              <a:rPr lang="uk-UA" sz="2200" dirty="0">
                <a:solidFill>
                  <a:srgbClr val="FFFF00"/>
                </a:solidFill>
              </a:rPr>
              <a:t>Це право закріплене в українському кримінальному процесуальному законодавстві як одна із засад кримінального провадження, зміст якої визначено у </a:t>
            </a:r>
            <a:r>
              <a:rPr lang="uk-UA" sz="2200" dirty="0" err="1">
                <a:solidFill>
                  <a:srgbClr val="FFFF00"/>
                </a:solidFill>
              </a:rPr>
              <a:t>ст</a:t>
            </a:r>
            <a:r>
              <a:rPr lang="uk-UA" sz="2200" dirty="0">
                <a:solidFill>
                  <a:srgbClr val="FFFF00"/>
                </a:solidFill>
              </a:rPr>
              <a:t>атті 12 КПК України. </a:t>
            </a:r>
            <a:endParaRPr lang="ru-RU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512155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Особисту свободу та недоторканність обмежують такі заходи кримінального процесуального 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примусу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3103418"/>
            <a:ext cx="8946541" cy="31449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/>
              <a:t>з</a:t>
            </a:r>
            <a:r>
              <a:rPr lang="uk-UA" sz="2800" b="1" dirty="0" smtClean="0"/>
              <a:t>затримання</a:t>
            </a:r>
            <a:r>
              <a:rPr lang="en-US" sz="2800" b="1" dirty="0" smtClean="0"/>
              <a:t>;</a:t>
            </a:r>
            <a:endParaRPr lang="en-US" sz="28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sz="2800" b="1" dirty="0" smtClean="0"/>
              <a:t>запобіжні заходи</a:t>
            </a:r>
            <a:r>
              <a:rPr lang="en-US" sz="2800" b="1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b="1" dirty="0" smtClean="0"/>
              <a:t>поміщення </a:t>
            </a:r>
            <a:r>
              <a:rPr lang="uk-UA" sz="2800" b="1" dirty="0"/>
              <a:t>в медичний </a:t>
            </a:r>
            <a:r>
              <a:rPr lang="uk-UA" sz="2800" b="1" dirty="0" smtClean="0"/>
              <a:t>заклад</a:t>
            </a:r>
            <a:r>
              <a:rPr lang="en-US" sz="2800" b="1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b="1" dirty="0" smtClean="0"/>
              <a:t>привід</a:t>
            </a:r>
            <a:r>
              <a:rPr lang="en-US" sz="2800" b="1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b="1" dirty="0" smtClean="0"/>
              <a:t>обшук </a:t>
            </a:r>
            <a:r>
              <a:rPr lang="uk-UA" sz="2800" b="1" dirty="0"/>
              <a:t>особи та вилучення у неї предметів і документів.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446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4" y="0"/>
            <a:ext cx="9753600" cy="6248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rgbClr val="FFC000"/>
                </a:solidFill>
              </a:rPr>
              <a:t>У цих випадках ризик порушення права на свободу й особисту недоторканність та засади недоторканності права власності дуже високий, оскільки за наведених обставин затримання особи й тимчасове вилучення в неї майна може бути: </a:t>
            </a:r>
            <a:endParaRPr lang="uk-UA" sz="2400" dirty="0" smtClean="0">
              <a:solidFill>
                <a:srgbClr val="FFC000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uk-UA" sz="2400" dirty="0"/>
              <a:t> проведено без ухвали слідчого судді, суду; </a:t>
            </a:r>
            <a:endParaRPr lang="uk-UA" sz="2400" dirty="0" smtClean="0"/>
          </a:p>
          <a:p>
            <a:pPr marL="457200" indent="-457200">
              <a:buFont typeface="+mj-lt"/>
              <a:buAutoNum type="alphaLcParenR"/>
            </a:pPr>
            <a:r>
              <a:rPr lang="uk-UA" sz="2400" dirty="0"/>
              <a:t> здійснено особою, яка не виконує ці дії </a:t>
            </a:r>
            <a:r>
              <a:rPr lang="uk-UA" sz="2400" dirty="0" err="1"/>
              <a:t>професійно</a:t>
            </a:r>
            <a:r>
              <a:rPr lang="uk-UA" sz="2400" dirty="0"/>
              <a:t>, оскільки не є </a:t>
            </a:r>
            <a:r>
              <a:rPr lang="uk-UA" sz="2400" dirty="0" smtClean="0"/>
              <a:t>уповноваженою </a:t>
            </a:r>
            <a:r>
              <a:rPr lang="uk-UA" sz="2400" dirty="0"/>
              <a:t>службовою особою за законом</a:t>
            </a:r>
            <a:r>
              <a:rPr lang="uk-UA" sz="2400" dirty="0" smtClean="0"/>
              <a:t>.</a:t>
            </a:r>
          </a:p>
          <a:p>
            <a:pPr marL="0" indent="0">
              <a:buNone/>
            </a:pPr>
            <a:r>
              <a:rPr lang="uk-UA" sz="2400" dirty="0"/>
              <a:t>На підставі аналізу цих положень можна стверджувати, що спільним у дії засад недоторканності права власності та недоторканності житла за загальним правилом є можливість їх обмеження за умови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наявності судового рішення.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sz="2400" dirty="0"/>
              <a:t>Обидві засади – невтручання у приватне життя і недоторканності права власності – належать до конституційних засад кримінального провадження.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217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1120" y="1809095"/>
            <a:ext cx="8595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C000"/>
                </a:solidFill>
              </a:rPr>
              <a:t>Засада недоторканності права власності пов’язана також із засадою недоторканності житла чи іншого володіння особи. 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5" name="Picture 2" descr="D:\Documents and Settings\Admin\Рабочий стол\hou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86" y="3194090"/>
            <a:ext cx="5727794" cy="333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3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120" y="197346"/>
            <a:ext cx="11719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uk-UA" sz="2400" b="1" dirty="0" smtClean="0">
                <a:solidFill>
                  <a:srgbClr val="FFC000"/>
                </a:solidFill>
              </a:rPr>
              <a:t>Ніхто </a:t>
            </a:r>
            <a:r>
              <a:rPr lang="uk-UA" sz="2400" b="1" dirty="0">
                <a:solidFill>
                  <a:srgbClr val="FFC000"/>
                </a:solidFill>
              </a:rPr>
              <a:t>не має права проникнути до житла чи іншого володіння особи з будь-якою метою, інакше як лише за добровільною згодою особи, яка ними володіє, або на підставі ухвали слідчого судді, крім невідкладних </a:t>
            </a:r>
            <a:r>
              <a:rPr lang="uk-UA" sz="2400" b="1" dirty="0" smtClean="0">
                <a:solidFill>
                  <a:srgbClr val="FFC000"/>
                </a:solidFill>
              </a:rPr>
              <a:t>випадків (ч.</a:t>
            </a:r>
            <a:r>
              <a:rPr lang="uk-UA" sz="2400" b="1" dirty="0">
                <a:solidFill>
                  <a:srgbClr val="FFC000"/>
                </a:solidFill>
              </a:rPr>
              <a:t> 1 </a:t>
            </a:r>
            <a:r>
              <a:rPr lang="uk-UA" sz="2400" b="1" dirty="0" smtClean="0">
                <a:solidFill>
                  <a:srgbClr val="FFC000"/>
                </a:solidFill>
              </a:rPr>
              <a:t>ст.</a:t>
            </a:r>
            <a:r>
              <a:rPr lang="uk-UA" sz="2400" b="1" dirty="0">
                <a:solidFill>
                  <a:srgbClr val="FFC000"/>
                </a:solidFill>
              </a:rPr>
              <a:t> 233  </a:t>
            </a:r>
            <a:r>
              <a:rPr lang="uk-UA" sz="2400" b="1" dirty="0" smtClean="0">
                <a:solidFill>
                  <a:srgbClr val="FFC000"/>
                </a:solidFill>
              </a:rPr>
              <a:t>КПК)</a:t>
            </a:r>
          </a:p>
          <a:p>
            <a:pPr indent="365125" algn="just"/>
            <a:endParaRPr lang="ru-RU" sz="2400" b="1" dirty="0">
              <a:solidFill>
                <a:srgbClr val="FFC000"/>
              </a:solidFill>
            </a:endParaRPr>
          </a:p>
          <a:p>
            <a:pPr indent="365125" algn="just"/>
            <a:r>
              <a:rPr lang="uk-UA" sz="2400" dirty="0"/>
              <a:t>На підставі аналізу цих положень можна стверджувати, що спільним у дії засад недоторканності права власності та недоторканності житла за загальним правилом є можливість їх обмеження за умови наявності судового рішення</a:t>
            </a:r>
            <a:r>
              <a:rPr lang="uk-UA" sz="2400" dirty="0" smtClean="0"/>
              <a:t>.</a:t>
            </a:r>
          </a:p>
          <a:p>
            <a:pPr indent="365125" algn="just"/>
            <a:endParaRPr lang="ru-RU" sz="2400" dirty="0"/>
          </a:p>
          <a:p>
            <a:pPr indent="365125" algn="just"/>
            <a:r>
              <a:rPr lang="uk-UA" sz="2400" dirty="0"/>
              <a:t>Співвідношення порівнюваних засад засвідчує, що в багатьох випадках порушення засади недоторканності житла чи іншого володіння особи означає одночасне порушення засади недоторканності права власності. Так як житло чи інше володіння особи перебуває у власності певної особи, проведення обшуку, огляду чи слідчого експерименту в них без вмотивованого судового рішення за своєю суттю є обмеженням права власності, оскільки ускладнює можливість власника здійснювати певні дії щодо свого майна.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097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193</TotalTime>
  <Words>681</Words>
  <Application>Microsoft Office PowerPoint</Application>
  <PresentationFormat>Произвольный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</vt:lpstr>
      <vt:lpstr>   РОЗДІЛ 1. СУТНІСТЬ НЕДОТОРКАННОСТІ ПРАВА ВЛАСНОСТІ ЯК КОНСТИТУЦІЙНОЇ ЗАСАДИ ДОСУДОВОГО КРИМІНАЛЬНОГО ПРОВАДЖЕННЯ  1.2 Співвідношення недоторканності права власності й інших засад кримінального провадження, спрямованих на охорону права власності</vt:lpstr>
      <vt:lpstr>Презентация PowerPoint</vt:lpstr>
      <vt:lpstr>Забезпечення захисту прав і свобод людини</vt:lpstr>
      <vt:lpstr>Презентация PowerPoint</vt:lpstr>
      <vt:lpstr>Презентация PowerPoint</vt:lpstr>
      <vt:lpstr>Особисту свободу та недоторканність обмежують такі заходи кримінального процесуального примусу:</vt:lpstr>
      <vt:lpstr>Презентация PowerPoint</vt:lpstr>
      <vt:lpstr>Презентация PowerPoint</vt:lpstr>
      <vt:lpstr>Презентация PowerPoint</vt:lpstr>
      <vt:lpstr> Недоторканність особистого життя</vt:lpstr>
      <vt:lpstr>Гарантії недоторканності сфери особистого життя передбачають: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Співвідношення недоторканності права власності й інших засад кримінального провадження, спрямованих на охорону права власності</dc:title>
  <dc:creator>Home</dc:creator>
  <cp:lastModifiedBy>User</cp:lastModifiedBy>
  <cp:revision>19</cp:revision>
  <dcterms:created xsi:type="dcterms:W3CDTF">2017-06-03T08:43:48Z</dcterms:created>
  <dcterms:modified xsi:type="dcterms:W3CDTF">2018-10-18T23:59:35Z</dcterms:modified>
</cp:coreProperties>
</file>