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70" r:id="rId3"/>
    <p:sldId id="271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7E22362-1CF8-4AFC-84D4-937A2E21B721}">
          <p14:sldIdLst>
            <p14:sldId id="256"/>
            <p14:sldId id="270"/>
            <p14:sldId id="271"/>
          </p14:sldIdLst>
        </p14:section>
        <p14:section name="Раздел без заголовка" id="{AEBB88E7-4382-413B-B142-099959E81CD3}">
          <p14:sldIdLst>
            <p14:sldId id="272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76" autoAdjust="0"/>
  </p:normalViewPr>
  <p:slideViewPr>
    <p:cSldViewPr>
      <p:cViewPr varScale="1">
        <p:scale>
          <a:sx n="63" d="100"/>
          <a:sy n="63" d="100"/>
        </p:scale>
        <p:origin x="-15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56F2EA-A030-45F0-95C2-1CB425374E21}" type="doc">
      <dgm:prSet loTypeId="urn:microsoft.com/office/officeart/2005/8/layout/pyramid2" loCatId="pyramid" qsTypeId="urn:microsoft.com/office/officeart/2005/8/quickstyle/3d7" qsCatId="3D" csTypeId="urn:microsoft.com/office/officeart/2005/8/colors/accent1_2" csCatId="accent1" phldr="1"/>
      <dgm:spPr/>
    </dgm:pt>
    <dgm:pt modelId="{56BCCD72-1F41-4778-AA33-16D75C28F6C1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Право володіння</a:t>
          </a:r>
          <a:endParaRPr lang="ru-RU" dirty="0"/>
        </a:p>
      </dgm:t>
    </dgm:pt>
    <dgm:pt modelId="{AE11F2C1-6F44-4833-9856-FA22B1157C8D}" type="parTrans" cxnId="{043FFF45-C584-4F1E-BA26-14EFAA679DD9}">
      <dgm:prSet/>
      <dgm:spPr/>
      <dgm:t>
        <a:bodyPr/>
        <a:lstStyle/>
        <a:p>
          <a:endParaRPr lang="ru-RU"/>
        </a:p>
      </dgm:t>
    </dgm:pt>
    <dgm:pt modelId="{EB1E80F8-FC34-4583-BDA1-CBB4BD2F982B}" type="sibTrans" cxnId="{043FFF45-C584-4F1E-BA26-14EFAA679DD9}">
      <dgm:prSet/>
      <dgm:spPr/>
      <dgm:t>
        <a:bodyPr/>
        <a:lstStyle/>
        <a:p>
          <a:endParaRPr lang="ru-RU"/>
        </a:p>
      </dgm:t>
    </dgm:pt>
    <dgm:pt modelId="{BB13A05B-D660-4FAD-BC61-CFA9A9E8E283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Право користування </a:t>
          </a:r>
          <a:endParaRPr lang="ru-RU" dirty="0"/>
        </a:p>
      </dgm:t>
    </dgm:pt>
    <dgm:pt modelId="{8FD124F6-7764-4F6A-A50A-C4BBFE762FF4}" type="parTrans" cxnId="{A52480F9-3F40-4515-A5C2-2469E1635F8A}">
      <dgm:prSet/>
      <dgm:spPr/>
      <dgm:t>
        <a:bodyPr/>
        <a:lstStyle/>
        <a:p>
          <a:endParaRPr lang="ru-RU"/>
        </a:p>
      </dgm:t>
    </dgm:pt>
    <dgm:pt modelId="{0E68CC3A-1D3D-4146-B5D8-D2588F81475C}" type="sibTrans" cxnId="{A52480F9-3F40-4515-A5C2-2469E1635F8A}">
      <dgm:prSet/>
      <dgm:spPr/>
      <dgm:t>
        <a:bodyPr/>
        <a:lstStyle/>
        <a:p>
          <a:endParaRPr lang="ru-RU"/>
        </a:p>
      </dgm:t>
    </dgm:pt>
    <dgm:pt modelId="{3AEE8095-2B1D-430D-AA36-322C381C8461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Право розпорядження</a:t>
          </a:r>
          <a:endParaRPr lang="ru-RU" dirty="0"/>
        </a:p>
      </dgm:t>
    </dgm:pt>
    <dgm:pt modelId="{F12D7E9D-9124-429E-AF72-6C64C6E39CD7}" type="parTrans" cxnId="{0DC95A87-21EE-458D-95FE-2C852CF9902D}">
      <dgm:prSet/>
      <dgm:spPr/>
      <dgm:t>
        <a:bodyPr/>
        <a:lstStyle/>
        <a:p>
          <a:endParaRPr lang="ru-RU"/>
        </a:p>
      </dgm:t>
    </dgm:pt>
    <dgm:pt modelId="{424B739B-2542-45B6-A116-A242ABF80703}" type="sibTrans" cxnId="{0DC95A87-21EE-458D-95FE-2C852CF9902D}">
      <dgm:prSet/>
      <dgm:spPr/>
      <dgm:t>
        <a:bodyPr/>
        <a:lstStyle/>
        <a:p>
          <a:endParaRPr lang="ru-RU"/>
        </a:p>
      </dgm:t>
    </dgm:pt>
    <dgm:pt modelId="{A45B7856-87B6-47F3-8032-F0D7EF961839}" type="pres">
      <dgm:prSet presAssocID="{BF56F2EA-A030-45F0-95C2-1CB425374E21}" presName="compositeShape" presStyleCnt="0">
        <dgm:presLayoutVars>
          <dgm:dir/>
          <dgm:resizeHandles/>
        </dgm:presLayoutVars>
      </dgm:prSet>
      <dgm:spPr/>
    </dgm:pt>
    <dgm:pt modelId="{F9955237-5B42-4DC1-9EBD-1CD392A2F43F}" type="pres">
      <dgm:prSet presAssocID="{BF56F2EA-A030-45F0-95C2-1CB425374E21}" presName="pyramid" presStyleLbl="node1" presStyleIdx="0" presStyleCnt="1"/>
      <dgm:spPr/>
    </dgm:pt>
    <dgm:pt modelId="{EE02586C-5F15-4350-9C0E-A1AF21E4373F}" type="pres">
      <dgm:prSet presAssocID="{BF56F2EA-A030-45F0-95C2-1CB425374E21}" presName="theList" presStyleCnt="0"/>
      <dgm:spPr/>
    </dgm:pt>
    <dgm:pt modelId="{FECAF150-CC86-4136-879E-BD0811EA1715}" type="pres">
      <dgm:prSet presAssocID="{56BCCD72-1F41-4778-AA33-16D75C28F6C1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D9266-459E-4435-A629-F0C121ED3D6F}" type="pres">
      <dgm:prSet presAssocID="{56BCCD72-1F41-4778-AA33-16D75C28F6C1}" presName="aSpace" presStyleCnt="0"/>
      <dgm:spPr/>
    </dgm:pt>
    <dgm:pt modelId="{F2016B0D-FB5F-470C-9EB0-1F8F9740E407}" type="pres">
      <dgm:prSet presAssocID="{BB13A05B-D660-4FAD-BC61-CFA9A9E8E28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FC3856-9C7C-4A26-ABD5-852D017DE2A4}" type="pres">
      <dgm:prSet presAssocID="{BB13A05B-D660-4FAD-BC61-CFA9A9E8E283}" presName="aSpace" presStyleCnt="0"/>
      <dgm:spPr/>
    </dgm:pt>
    <dgm:pt modelId="{E4CD1245-6839-4E33-9A18-A8349CB9F739}" type="pres">
      <dgm:prSet presAssocID="{3AEE8095-2B1D-430D-AA36-322C381C8461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BE5C56-00E5-4529-9967-6535EF3BDFFB}" type="pres">
      <dgm:prSet presAssocID="{3AEE8095-2B1D-430D-AA36-322C381C8461}" presName="aSpace" presStyleCnt="0"/>
      <dgm:spPr/>
    </dgm:pt>
  </dgm:ptLst>
  <dgm:cxnLst>
    <dgm:cxn modelId="{A52480F9-3F40-4515-A5C2-2469E1635F8A}" srcId="{BF56F2EA-A030-45F0-95C2-1CB425374E21}" destId="{BB13A05B-D660-4FAD-BC61-CFA9A9E8E283}" srcOrd="1" destOrd="0" parTransId="{8FD124F6-7764-4F6A-A50A-C4BBFE762FF4}" sibTransId="{0E68CC3A-1D3D-4146-B5D8-D2588F81475C}"/>
    <dgm:cxn modelId="{0DC95A87-21EE-458D-95FE-2C852CF9902D}" srcId="{BF56F2EA-A030-45F0-95C2-1CB425374E21}" destId="{3AEE8095-2B1D-430D-AA36-322C381C8461}" srcOrd="2" destOrd="0" parTransId="{F12D7E9D-9124-429E-AF72-6C64C6E39CD7}" sibTransId="{424B739B-2542-45B6-A116-A242ABF80703}"/>
    <dgm:cxn modelId="{5E1DB9F6-52CE-48F9-A208-946BE1D20725}" type="presOf" srcId="{3AEE8095-2B1D-430D-AA36-322C381C8461}" destId="{E4CD1245-6839-4E33-9A18-A8349CB9F739}" srcOrd="0" destOrd="0" presId="urn:microsoft.com/office/officeart/2005/8/layout/pyramid2"/>
    <dgm:cxn modelId="{6CF2656C-DD52-48B4-8F3D-EADD6253C7D1}" type="presOf" srcId="{BB13A05B-D660-4FAD-BC61-CFA9A9E8E283}" destId="{F2016B0D-FB5F-470C-9EB0-1F8F9740E407}" srcOrd="0" destOrd="0" presId="urn:microsoft.com/office/officeart/2005/8/layout/pyramid2"/>
    <dgm:cxn modelId="{043FFF45-C584-4F1E-BA26-14EFAA679DD9}" srcId="{BF56F2EA-A030-45F0-95C2-1CB425374E21}" destId="{56BCCD72-1F41-4778-AA33-16D75C28F6C1}" srcOrd="0" destOrd="0" parTransId="{AE11F2C1-6F44-4833-9856-FA22B1157C8D}" sibTransId="{EB1E80F8-FC34-4583-BDA1-CBB4BD2F982B}"/>
    <dgm:cxn modelId="{2EF75B2C-14E3-4F88-AE53-732FC0113DBB}" type="presOf" srcId="{56BCCD72-1F41-4778-AA33-16D75C28F6C1}" destId="{FECAF150-CC86-4136-879E-BD0811EA1715}" srcOrd="0" destOrd="0" presId="urn:microsoft.com/office/officeart/2005/8/layout/pyramid2"/>
    <dgm:cxn modelId="{69F9BA6D-6958-4E55-94C5-ADA816041603}" type="presOf" srcId="{BF56F2EA-A030-45F0-95C2-1CB425374E21}" destId="{A45B7856-87B6-47F3-8032-F0D7EF961839}" srcOrd="0" destOrd="0" presId="urn:microsoft.com/office/officeart/2005/8/layout/pyramid2"/>
    <dgm:cxn modelId="{E17FD049-AB47-4B59-B549-4466FB881B85}" type="presParOf" srcId="{A45B7856-87B6-47F3-8032-F0D7EF961839}" destId="{F9955237-5B42-4DC1-9EBD-1CD392A2F43F}" srcOrd="0" destOrd="0" presId="urn:microsoft.com/office/officeart/2005/8/layout/pyramid2"/>
    <dgm:cxn modelId="{A7008AAF-F1AB-40B0-B18A-6499B77AFBB5}" type="presParOf" srcId="{A45B7856-87B6-47F3-8032-F0D7EF961839}" destId="{EE02586C-5F15-4350-9C0E-A1AF21E4373F}" srcOrd="1" destOrd="0" presId="urn:microsoft.com/office/officeart/2005/8/layout/pyramid2"/>
    <dgm:cxn modelId="{041989B6-DD4C-4622-BEFD-7B57EC5AEE2F}" type="presParOf" srcId="{EE02586C-5F15-4350-9C0E-A1AF21E4373F}" destId="{FECAF150-CC86-4136-879E-BD0811EA1715}" srcOrd="0" destOrd="0" presId="urn:microsoft.com/office/officeart/2005/8/layout/pyramid2"/>
    <dgm:cxn modelId="{8D42E74D-9B3E-480C-80F1-13F12656166E}" type="presParOf" srcId="{EE02586C-5F15-4350-9C0E-A1AF21E4373F}" destId="{936D9266-459E-4435-A629-F0C121ED3D6F}" srcOrd="1" destOrd="0" presId="urn:microsoft.com/office/officeart/2005/8/layout/pyramid2"/>
    <dgm:cxn modelId="{C77D4E79-C5AC-4BE2-A895-D7E75CD4FD8F}" type="presParOf" srcId="{EE02586C-5F15-4350-9C0E-A1AF21E4373F}" destId="{F2016B0D-FB5F-470C-9EB0-1F8F9740E407}" srcOrd="2" destOrd="0" presId="urn:microsoft.com/office/officeart/2005/8/layout/pyramid2"/>
    <dgm:cxn modelId="{B68ACD81-2C05-474E-A926-AC33B1DADD76}" type="presParOf" srcId="{EE02586C-5F15-4350-9C0E-A1AF21E4373F}" destId="{A5FC3856-9C7C-4A26-ABD5-852D017DE2A4}" srcOrd="3" destOrd="0" presId="urn:microsoft.com/office/officeart/2005/8/layout/pyramid2"/>
    <dgm:cxn modelId="{519150C7-5A59-4222-9C2A-92D000F4AED0}" type="presParOf" srcId="{EE02586C-5F15-4350-9C0E-A1AF21E4373F}" destId="{E4CD1245-6839-4E33-9A18-A8349CB9F739}" srcOrd="4" destOrd="0" presId="urn:microsoft.com/office/officeart/2005/8/layout/pyramid2"/>
    <dgm:cxn modelId="{642A2B29-0284-43B3-B5B2-B09CE96A5471}" type="presParOf" srcId="{EE02586C-5F15-4350-9C0E-A1AF21E4373F}" destId="{E4BE5C56-00E5-4529-9967-6535EF3BDFF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955237-5B42-4DC1-9EBD-1CD392A2F43F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2700" dir="5400000" rotWithShape="0">
            <a:srgbClr val="000000">
              <a:alpha val="1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ECAF150-CC86-4136-879E-BD0811EA1715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  <a:shade val="75000"/>
              <a:lumMod val="90000"/>
            </a:schemeClr>
          </a:solidFill>
          <a:prstDash val="solid"/>
        </a:ln>
        <a:effectLst/>
        <a:sp3d z="57200" extrusionH="6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Право володіння</a:t>
          </a:r>
          <a:endParaRPr lang="ru-RU" sz="2800" kern="1200" dirty="0"/>
        </a:p>
      </dsp:txBody>
      <dsp:txXfrm>
        <a:off x="3827652" y="507327"/>
        <a:ext cx="2837275" cy="966780"/>
      </dsp:txXfrm>
    </dsp:sp>
    <dsp:sp modelId="{F2016B0D-FB5F-470C-9EB0-1F8F9740E407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  <a:shade val="75000"/>
              <a:lumMod val="90000"/>
            </a:schemeClr>
          </a:solidFill>
          <a:prstDash val="solid"/>
        </a:ln>
        <a:effectLst/>
        <a:sp3d z="57200" extrusionH="6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Право користування </a:t>
          </a:r>
          <a:endParaRPr lang="ru-RU" sz="2800" kern="1200" dirty="0"/>
        </a:p>
      </dsp:txBody>
      <dsp:txXfrm>
        <a:off x="3827652" y="1712630"/>
        <a:ext cx="2837275" cy="966780"/>
      </dsp:txXfrm>
    </dsp:sp>
    <dsp:sp modelId="{E4CD1245-6839-4E33-9A18-A8349CB9F739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  <a:shade val="75000"/>
              <a:lumMod val="90000"/>
            </a:schemeClr>
          </a:solidFill>
          <a:prstDash val="solid"/>
        </a:ln>
        <a:effectLst/>
        <a:sp3d z="57200" extrusionH="6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Право розпорядження</a:t>
          </a:r>
          <a:endParaRPr lang="ru-RU" sz="2800" kern="1200" dirty="0"/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РОЗДІЛ 1. </a:t>
            </a:r>
            <a:r>
              <a:rPr lang="uk-UA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СУТНІСТЬ НЕДОТОРКАННОСТІ ПРАВА ВЛАСНОСТІ ЯК КОНСТИТУЦІЙНОЇ ЗАСАДИ ДОСУДОВОГО КРИМІНАЛЬНОГО ПРОВАДЖЕННЯ</a:t>
            </a:r>
            <a:endParaRPr lang="ru-RU" sz="32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75260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1.1 Поняття і зміст недоторканності права власності у досудовому кримінальному провадженні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840361"/>
            <a:ext cx="1597855" cy="159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7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розпорядження в об’єктивному розумінні є сукупністю правових норм, які закріплюють можливість визначення долі речі, а в суб’єктивному розумінні – це закріплена в нормах права можливість визначити долю речі, право власника розпоряджатися нею, зокрема, шляхом її відчуження.</a:t>
            </a:r>
            <a:endParaRPr lang="ru-RU"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Право розпорядження	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5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3600" b="1" i="1" u="sng" dirty="0" smtClean="0">
                <a:solidFill>
                  <a:srgbClr val="0070C0"/>
                </a:solidFill>
              </a:rPr>
              <a:t>Законне</a:t>
            </a:r>
            <a:r>
              <a:rPr lang="uk-UA" b="1" dirty="0" smtClean="0">
                <a:solidFill>
                  <a:srgbClr val="0070C0"/>
                </a:solidFill>
              </a:rPr>
              <a:t>  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smtClean="0"/>
              <a:t>                                               </a:t>
            </a:r>
            <a:r>
              <a:rPr lang="uk-UA" sz="3600" b="1" i="1" u="sng" dirty="0" smtClean="0"/>
              <a:t>Незаконне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r>
              <a:rPr lang="vi-V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 володіння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vi-VN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забезпечена законом можливість мати у себе певну річ, утримувати її у своєму господарському </a:t>
            </a:r>
            <a:r>
              <a:rPr lang="vi-VN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підпорядкуванні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solidFill>
                  <a:srgbClr val="002060"/>
                </a:solidFill>
              </a:rPr>
              <a:t>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Право володіння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872208" y="1628800"/>
            <a:ext cx="720080" cy="7920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7524328" y="1628800"/>
            <a:ext cx="720080" cy="7920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68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3816423"/>
          </a:xfrm>
        </p:spPr>
        <p:txBody>
          <a:bodyPr>
            <a:noAutofit/>
          </a:bodyPr>
          <a:lstStyle/>
          <a:p>
            <a:r>
              <a:rPr lang="uk-UA" sz="1800" b="1" dirty="0">
                <a:solidFill>
                  <a:srgbClr val="002060"/>
                </a:solidFill>
                <a:sym typeface="Symbol"/>
              </a:rPr>
              <a:t></a:t>
            </a:r>
            <a:r>
              <a:rPr lang="uk-UA" sz="1800" b="1" dirty="0">
                <a:solidFill>
                  <a:srgbClr val="002060"/>
                </a:solidFill>
              </a:rPr>
              <a:t> позбавлення або обмеження права власності під час кримінального провадження здійснюється лише на підставі вмотивованого судового рішення, ухваленого в порядку, передбаченому КПК України;</a:t>
            </a:r>
            <a:endParaRPr lang="ru-RU" sz="1800" b="1" dirty="0">
              <a:solidFill>
                <a:srgbClr val="002060"/>
              </a:solidFill>
            </a:endParaRPr>
          </a:p>
          <a:p>
            <a:r>
              <a:rPr lang="uk-UA" sz="1800" b="1" dirty="0">
                <a:solidFill>
                  <a:srgbClr val="002060"/>
                </a:solidFill>
                <a:sym typeface="Symbol"/>
              </a:rPr>
              <a:t></a:t>
            </a:r>
            <a:r>
              <a:rPr lang="uk-UA" sz="1800" b="1" dirty="0">
                <a:solidFill>
                  <a:srgbClr val="002060"/>
                </a:solidFill>
              </a:rPr>
              <a:t> допускається тимчасове вилучення майна без судового рішення на підставах і в порядку, передбачених КПК України;</a:t>
            </a:r>
            <a:endParaRPr lang="ru-RU" sz="1800" b="1" dirty="0">
              <a:solidFill>
                <a:srgbClr val="002060"/>
              </a:solidFill>
            </a:endParaRPr>
          </a:p>
          <a:p>
            <a:r>
              <a:rPr lang="uk-UA" sz="1800" b="1" dirty="0">
                <a:solidFill>
                  <a:srgbClr val="002060"/>
                </a:solidFill>
                <a:sym typeface="Symbol"/>
              </a:rPr>
              <a:t></a:t>
            </a:r>
            <a:r>
              <a:rPr lang="uk-UA" sz="1800" b="1" dirty="0">
                <a:solidFill>
                  <a:srgbClr val="002060"/>
                </a:solidFill>
              </a:rPr>
              <a:t> під час досудового розслідування законом передбачено тимчасовий доступ до речей і документів (</a:t>
            </a:r>
            <a:r>
              <a:rPr lang="uk-UA" sz="1800" b="1" dirty="0" err="1">
                <a:solidFill>
                  <a:srgbClr val="002060"/>
                </a:solidFill>
              </a:rPr>
              <a:t>гл</a:t>
            </a:r>
            <a:r>
              <a:rPr lang="uk-UA" sz="1800" b="1" dirty="0">
                <a:solidFill>
                  <a:srgbClr val="002060"/>
                </a:solidFill>
              </a:rPr>
              <a:t>ава 15 КПК України), арешт майна (глава 17 КПК України) лише з дозволу слідчого судді;</a:t>
            </a:r>
            <a:endParaRPr lang="ru-RU" sz="1800" b="1" dirty="0">
              <a:solidFill>
                <a:srgbClr val="002060"/>
              </a:solidFill>
            </a:endParaRPr>
          </a:p>
          <a:p>
            <a:r>
              <a:rPr lang="uk-UA" sz="1800" b="1" dirty="0">
                <a:solidFill>
                  <a:srgbClr val="002060"/>
                </a:solidFill>
                <a:sym typeface="Symbol"/>
              </a:rPr>
              <a:t></a:t>
            </a:r>
            <a:r>
              <a:rPr lang="uk-UA" sz="1800" b="1" dirty="0">
                <a:solidFill>
                  <a:srgbClr val="002060"/>
                </a:solidFill>
              </a:rPr>
              <a:t> цивільно-правовою підставою припинення права власності під час кримінального провадження є конфіскація майна (</a:t>
            </a:r>
            <a:r>
              <a:rPr lang="uk-UA" sz="1800" b="1" dirty="0" err="1">
                <a:solidFill>
                  <a:srgbClr val="002060"/>
                </a:solidFill>
              </a:rPr>
              <a:t>пу</a:t>
            </a:r>
            <a:r>
              <a:rPr lang="uk-UA" sz="1800" b="1" dirty="0">
                <a:solidFill>
                  <a:srgbClr val="002060"/>
                </a:solidFill>
              </a:rPr>
              <a:t>нкт 10 частини 1 статті 346, стаття 354 ЦК України). Право власності може бути припинено в інших випадках, установлених законом (частина 2 </a:t>
            </a:r>
            <a:r>
              <a:rPr lang="uk-UA" sz="1800" b="1" dirty="0" err="1">
                <a:solidFill>
                  <a:srgbClr val="002060"/>
                </a:solidFill>
              </a:rPr>
              <a:t>ста</a:t>
            </a:r>
            <a:r>
              <a:rPr lang="uk-UA" sz="1800" b="1" dirty="0">
                <a:solidFill>
                  <a:srgbClr val="002060"/>
                </a:solidFill>
              </a:rPr>
              <a:t>тті 346 ЦК України). У кримінальному провадженні цим випадком є задоволення судом цивільного позову (глава 9 КПК України);</a:t>
            </a:r>
            <a:endParaRPr lang="ru-RU" sz="1800" b="1" dirty="0">
              <a:solidFill>
                <a:srgbClr val="002060"/>
              </a:solidFill>
            </a:endParaRPr>
          </a:p>
          <a:p>
            <a:r>
              <a:rPr lang="uk-UA" sz="1800" b="1" dirty="0">
                <a:solidFill>
                  <a:srgbClr val="002060"/>
                </a:solidFill>
                <a:sym typeface="Symbol"/>
              </a:rPr>
              <a:t></a:t>
            </a:r>
            <a:r>
              <a:rPr lang="uk-UA" sz="1800" b="1" dirty="0">
                <a:solidFill>
                  <a:srgbClr val="002060"/>
                </a:solidFill>
              </a:rPr>
              <a:t> після визнання особи винною у вчиненні кримінального правопорушення суд ухвалює обвинувальний вирок, у якому вирішує питання про конфіскацію майна як вид кримінального покарання, цивільний позов, інші майнові стягнення (частина 4 </a:t>
            </a:r>
            <a:r>
              <a:rPr lang="uk-UA" sz="1800" b="1" dirty="0" err="1" smtClean="0">
                <a:solidFill>
                  <a:srgbClr val="002060"/>
                </a:solidFill>
              </a:rPr>
              <a:t>ста</a:t>
            </a:r>
            <a:r>
              <a:rPr lang="uk-UA" sz="1800" b="1" dirty="0" smtClean="0">
                <a:solidFill>
                  <a:srgbClr val="002060"/>
                </a:solidFill>
              </a:rPr>
              <a:t>тт</a:t>
            </a:r>
            <a:r>
              <a:rPr lang="uk-UA" sz="1800" b="1" dirty="0">
                <a:solidFill>
                  <a:srgbClr val="002060"/>
                </a:solidFill>
              </a:rPr>
              <a:t> 374 КПК України)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155679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Винятки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недоторканності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зазначені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конституційному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2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155679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 smtClean="0">
                <a:solidFill>
                  <a:srgbClr val="FFC000"/>
                </a:solidFill>
              </a:rPr>
              <a:t>П</a:t>
            </a:r>
            <a:r>
              <a:rPr lang="uk-UA" sz="3600" b="1" i="1" smtClean="0">
                <a:solidFill>
                  <a:srgbClr val="FFC000"/>
                </a:solidFill>
              </a:rPr>
              <a:t>оняття </a:t>
            </a:r>
            <a:r>
              <a:rPr lang="uk-UA" sz="3600" b="1" i="1" dirty="0">
                <a:solidFill>
                  <a:srgbClr val="FFC000"/>
                </a:solidFill>
              </a:rPr>
              <a:t>недоторканності права </a:t>
            </a:r>
            <a:r>
              <a:rPr lang="uk-UA" sz="3600" b="1" i="1" dirty="0" smtClean="0">
                <a:solidFill>
                  <a:srgbClr val="FFC000"/>
                </a:solidFill>
              </a:rPr>
              <a:t>власності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59340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i="1" dirty="0" smtClean="0">
                <a:solidFill>
                  <a:srgbClr val="FFC000"/>
                </a:solidFill>
              </a:rPr>
              <a:t>як </a:t>
            </a:r>
            <a:r>
              <a:rPr lang="uk-UA" sz="2800" i="1" dirty="0">
                <a:solidFill>
                  <a:srgbClr val="FFC000"/>
                </a:solidFill>
              </a:rPr>
              <a:t>засади кримінального провадження можна </a:t>
            </a:r>
            <a:r>
              <a:rPr lang="uk-UA" sz="2800" i="1" dirty="0"/>
              <a:t>визначити як вихідну ідею кримінального процесу нормативного характеру, яка полягає у спрямованості змісту та форми кримінального провадження на убезпечення особи від неправомірних перешкод у її можливості на власний розсуд володіти, користуватися чи розпоряджатися належним їй майном у межах, установлених </a:t>
            </a:r>
            <a:r>
              <a:rPr lang="uk-UA" sz="2800" i="1" dirty="0" smtClean="0"/>
              <a:t>законом</a:t>
            </a:r>
            <a:r>
              <a:rPr lang="uk-UA" sz="2800" dirty="0"/>
              <a:t>.</a:t>
            </a:r>
            <a:endParaRPr lang="ru-RU" sz="2800" dirty="0"/>
          </a:p>
        </p:txBody>
      </p:sp>
      <p:pic>
        <p:nvPicPr>
          <p:cNvPr id="5" name="Picture 24" descr="%D0%94%D0%BB%D1%8F%20%D0%BA%D0%BB%D0%BE%D0%BF%D0%BE%D1%82%D0%B0%D0%BD%D0%BD%D1%8F%20%D0%BF%D0%BE%20%D0%97%D0%B0%D0%BB%D1%96%D0%B7%D0%BD%D1%8F%D0%BA%D1%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373216"/>
            <a:ext cx="2664296" cy="133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59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Інститут права власності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39064" y="2000280"/>
            <a:ext cx="63367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FFFF00"/>
                </a:solidFill>
              </a:rPr>
              <a:t>Інститут права власності </a:t>
            </a:r>
            <a:r>
              <a:rPr lang="uk-UA" dirty="0" smtClean="0">
                <a:solidFill>
                  <a:srgbClr val="FFFF00"/>
                </a:solidFill>
              </a:rPr>
              <a:t>(комплексним (багатогалузевим), </a:t>
            </a:r>
            <a:r>
              <a:rPr lang="uk-UA" dirty="0">
                <a:solidFill>
                  <a:srgbClr val="FFFF00"/>
                </a:solidFill>
              </a:rPr>
              <a:t>тобто таким, що об’єднує норми різних галузей права, </a:t>
            </a:r>
            <a:r>
              <a:rPr lang="uk-UA" dirty="0" smtClean="0">
                <a:solidFill>
                  <a:srgbClr val="FFFF00"/>
                </a:solidFill>
              </a:rPr>
              <a:t>зокрема: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4080" y="3645024"/>
            <a:ext cx="2808312" cy="1168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C000"/>
                </a:solidFill>
              </a:rPr>
              <a:t>конституційного</a:t>
            </a:r>
            <a:r>
              <a:rPr lang="uk-UA" sz="2000" b="1" dirty="0" smtClean="0"/>
              <a:t> </a:t>
            </a:r>
            <a:endParaRPr lang="ru-RU" sz="2000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99152" y="3624064"/>
            <a:ext cx="3028136" cy="109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FFC000"/>
                </a:solidFill>
              </a:rPr>
              <a:t>адміністративного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83568" y="5185808"/>
            <a:ext cx="3456384" cy="952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C000"/>
                </a:solidFill>
              </a:rPr>
              <a:t>цивільного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928240" y="5185808"/>
            <a:ext cx="3676208" cy="952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rgbClr val="FFC000"/>
                </a:solidFill>
              </a:rPr>
              <a:t>кримінального</a:t>
            </a:r>
            <a:endParaRPr lang="ru-RU" sz="2800" dirty="0">
              <a:solidFill>
                <a:srgbClr val="FFC000"/>
              </a:solidFill>
            </a:endParaRPr>
          </a:p>
        </p:txBody>
      </p:sp>
      <p:cxnSp>
        <p:nvCxnSpPr>
          <p:cNvPr id="51" name="Прямая со стрелкой 50"/>
          <p:cNvCxnSpPr>
            <a:stCxn id="21" idx="2"/>
          </p:cNvCxnSpPr>
          <p:nvPr/>
        </p:nvCxnSpPr>
        <p:spPr>
          <a:xfrm>
            <a:off x="4407416" y="3080400"/>
            <a:ext cx="1391736" cy="1091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21" idx="2"/>
          </p:cNvCxnSpPr>
          <p:nvPr/>
        </p:nvCxnSpPr>
        <p:spPr>
          <a:xfrm flipH="1">
            <a:off x="3052392" y="3080400"/>
            <a:ext cx="1355024" cy="1091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21" idx="2"/>
          </p:cNvCxnSpPr>
          <p:nvPr/>
        </p:nvCxnSpPr>
        <p:spPr>
          <a:xfrm>
            <a:off x="4407416" y="3080400"/>
            <a:ext cx="1369208" cy="2094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21" idx="2"/>
          </p:cNvCxnSpPr>
          <p:nvPr/>
        </p:nvCxnSpPr>
        <p:spPr>
          <a:xfrm flipH="1">
            <a:off x="3203848" y="3080400"/>
            <a:ext cx="1203568" cy="2105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63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endParaRPr lang="uk-UA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endParaRPr lang="uk-UA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endParaRPr lang="uk-UA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endParaRPr lang="uk-UA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endParaRPr lang="uk-UA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136375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Засада недоторканності права власності</a:t>
            </a:r>
            <a:endParaRPr lang="ru-RU" b="1" i="1" dirty="0"/>
          </a:p>
        </p:txBody>
      </p:sp>
      <p:sp>
        <p:nvSpPr>
          <p:cNvPr id="5" name="Овал 4"/>
          <p:cNvSpPr/>
          <p:nvPr/>
        </p:nvSpPr>
        <p:spPr>
          <a:xfrm>
            <a:off x="1763688" y="2564904"/>
            <a:ext cx="561662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70C0"/>
                </a:solidFill>
                <a:cs typeface="Times New Roman" pitchFamily="18" charset="0"/>
              </a:rPr>
              <a:t>Право приватної власності є непорушним, ніхто не може бути протиправно позбавлений права власності </a:t>
            </a:r>
          </a:p>
          <a:p>
            <a:pPr algn="ctr"/>
            <a:r>
              <a:rPr lang="uk-UA" sz="2400" b="1" dirty="0" smtClean="0">
                <a:solidFill>
                  <a:srgbClr val="002060"/>
                </a:solidFill>
                <a:cs typeface="Times New Roman" pitchFamily="18" charset="0"/>
              </a:rPr>
              <a:t>Ст</a:t>
            </a:r>
            <a:r>
              <a:rPr lang="uk-UA" sz="2400" b="1" dirty="0">
                <a:solidFill>
                  <a:srgbClr val="002060"/>
                </a:solidFill>
                <a:cs typeface="Times New Roman" pitchFamily="18" charset="0"/>
              </a:rPr>
              <a:t>. 41 Конституції України</a:t>
            </a:r>
            <a:endParaRPr lang="ru-RU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45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Недоторканність </a:t>
            </a: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</a:t>
            </a:r>
            <a:r>
              <a:rPr lang="uk-U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власності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2060" y="2132856"/>
            <a:ext cx="741682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Недоторканність права власності є станом захищеності від посягань, забороною вчиняти будь-які дії всупереч волі </a:t>
            </a:r>
            <a:r>
              <a:rPr lang="uk-UA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власника 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4068" y="3832448"/>
            <a:ext cx="7416824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категорії </a:t>
            </a:r>
            <a:r>
              <a:rPr lang="uk-UA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«недоторканність власності» </a:t>
            </a:r>
            <a:r>
              <a:rPr lang="uk-UA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втілено неприпустимість невиправданого, незаконного втручання у здійснення права на приватну </a:t>
            </a:r>
            <a:r>
              <a:rPr lang="uk-UA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власність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>
            <a:off x="4510472" y="3284984"/>
            <a:ext cx="0" cy="547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33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780928"/>
            <a:ext cx="8229600" cy="2697163"/>
          </a:xfrm>
        </p:spPr>
        <p:txBody>
          <a:bodyPr>
            <a:normAutofit/>
          </a:bodyPr>
          <a:lstStyle/>
          <a:p>
            <a:pPr marL="0" indent="365125">
              <a:buNone/>
            </a:pPr>
            <a:r>
              <a:rPr lang="uk-UA" sz="2800" b="1" dirty="0">
                <a:solidFill>
                  <a:srgbClr val="0070C0"/>
                </a:solidFill>
              </a:rPr>
              <a:t>Прикметник «</a:t>
            </a:r>
            <a:r>
              <a:rPr lang="uk-UA" sz="2800" b="1" i="1" dirty="0" err="1" smtClean="0">
                <a:solidFill>
                  <a:srgbClr val="0070C0"/>
                </a:solidFill>
              </a:rPr>
              <a:t>недоторк</a:t>
            </a:r>
            <a:r>
              <a:rPr lang="ru-RU" sz="2800" b="1" i="1" dirty="0">
                <a:solidFill>
                  <a:srgbClr val="0070C0"/>
                </a:solidFill>
              </a:rPr>
              <a:t>а</a:t>
            </a:r>
            <a:r>
              <a:rPr lang="uk-UA" sz="2800" b="1" i="1" dirty="0" err="1" smtClean="0">
                <a:solidFill>
                  <a:srgbClr val="0070C0"/>
                </a:solidFill>
              </a:rPr>
              <a:t>нний</a:t>
            </a:r>
            <a:r>
              <a:rPr lang="uk-UA" sz="2800" b="1" dirty="0">
                <a:solidFill>
                  <a:srgbClr val="0070C0"/>
                </a:solidFill>
              </a:rPr>
              <a:t>» </a:t>
            </a:r>
            <a:r>
              <a:rPr lang="uk-UA" sz="2800" b="1" dirty="0" smtClean="0">
                <a:solidFill>
                  <a:srgbClr val="0070C0"/>
                </a:solidFill>
              </a:rPr>
              <a:t>означає</a:t>
            </a:r>
            <a:r>
              <a:rPr lang="uk-UA" sz="2800" b="1" dirty="0">
                <a:solidFill>
                  <a:srgbClr val="0070C0"/>
                </a:solidFill>
              </a:rPr>
              <a:t>: </a:t>
            </a:r>
            <a:endParaRPr lang="uk-UA" sz="2800" b="1" dirty="0" smtClean="0">
              <a:solidFill>
                <a:srgbClr val="0070C0"/>
              </a:solidFill>
            </a:endParaRPr>
          </a:p>
          <a:p>
            <a:pPr marL="0" indent="365125">
              <a:buNone/>
            </a:pPr>
            <a:r>
              <a:rPr lang="uk-UA" sz="2800" b="1" dirty="0" smtClean="0">
                <a:solidFill>
                  <a:srgbClr val="FFC000"/>
                </a:solidFill>
              </a:rPr>
              <a:t>1</a:t>
            </a:r>
            <a:r>
              <a:rPr lang="uk-UA" sz="2800" b="1" dirty="0">
                <a:solidFill>
                  <a:srgbClr val="FFC000"/>
                </a:solidFill>
              </a:rPr>
              <a:t>) </a:t>
            </a:r>
            <a:r>
              <a:rPr lang="uk-UA" sz="2800" b="1" dirty="0">
                <a:solidFill>
                  <a:srgbClr val="002060"/>
                </a:solidFill>
              </a:rPr>
              <a:t>який закон охороняє від посягань з боку кого-небудь; </a:t>
            </a:r>
            <a:endParaRPr lang="uk-UA" sz="2800" b="1" dirty="0" smtClean="0">
              <a:solidFill>
                <a:srgbClr val="002060"/>
              </a:solidFill>
            </a:endParaRPr>
          </a:p>
          <a:p>
            <a:pPr marL="0" indent="365125">
              <a:buNone/>
            </a:pPr>
            <a:r>
              <a:rPr lang="uk-UA" sz="2800" b="1" dirty="0" smtClean="0">
                <a:solidFill>
                  <a:srgbClr val="FFC000"/>
                </a:solidFill>
              </a:rPr>
              <a:t>2</a:t>
            </a:r>
            <a:r>
              <a:rPr lang="uk-UA" sz="2800" b="1" dirty="0">
                <a:solidFill>
                  <a:srgbClr val="FFC000"/>
                </a:solidFill>
              </a:rPr>
              <a:t>)</a:t>
            </a:r>
            <a:r>
              <a:rPr lang="uk-UA" sz="2800" b="1" dirty="0">
                <a:solidFill>
                  <a:srgbClr val="002060"/>
                </a:solidFill>
              </a:rPr>
              <a:t> який не можна псувати, знищувати, паплюжити через значущість, важливість </a:t>
            </a:r>
            <a:r>
              <a:rPr lang="uk-UA" sz="2800" b="1" dirty="0" smtClean="0">
                <a:solidFill>
                  <a:srgbClr val="002060"/>
                </a:solidFill>
              </a:rPr>
              <a:t>тощо</a:t>
            </a:r>
            <a:r>
              <a:rPr lang="en-US" sz="2800" b="1" dirty="0" smtClean="0">
                <a:solidFill>
                  <a:srgbClr val="002060"/>
                </a:solidFill>
              </a:rPr>
              <a:t>;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08912" cy="208823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Розгляд питання щодо сутності недоторканності права власності як засади кримінального провадження передбачає з’ясування змісту низки понять, зокрема власне поняття «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недоторканність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8953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3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uk-UA" sz="2600" dirty="0" smtClean="0">
                <a:solidFill>
                  <a:srgbClr val="002060"/>
                </a:solidFill>
              </a:rPr>
              <a:t> </a:t>
            </a:r>
            <a:r>
              <a:rPr lang="uk-UA" sz="2600" b="1" dirty="0" smtClean="0">
                <a:solidFill>
                  <a:srgbClr val="002060"/>
                </a:solidFill>
              </a:rPr>
              <a:t>– це присвоєння </a:t>
            </a:r>
            <a:r>
              <a:rPr lang="uk-UA" sz="2600" b="1" dirty="0">
                <a:solidFill>
                  <a:srgbClr val="002060"/>
                </a:solidFill>
              </a:rPr>
              <a:t>матеріальних благ, суть якого полягає в належності наявних засобів виробництва й одержуваних продуктів праці державі, територіальній громаді, окремому колективу чи індивіду. 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94421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Розгляд засади недоторканності права власності був би неповним без дослідження питання про сутність понять «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» та «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право власності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1710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568952" cy="446449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uk-UA" sz="2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</a:t>
            </a:r>
            <a:r>
              <a:rPr lang="uk-UA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приватної власності фізичної особи в суб’єктивному значенні</a:t>
            </a:r>
            <a:r>
              <a:rPr lang="uk-UA" dirty="0"/>
              <a:t> </a:t>
            </a:r>
            <a:r>
              <a:rPr lang="uk-UA" b="1" dirty="0"/>
              <a:t>– </a:t>
            </a:r>
            <a:r>
              <a:rPr lang="uk-UA" b="1" dirty="0">
                <a:solidFill>
                  <a:srgbClr val="002060"/>
                </a:solidFill>
              </a:rPr>
              <a:t>це передбачене законом право власника здійснювати володіння, користування та розпорядження належним йому майном на власний розсуд і з будь-якою метою, якщо інше не передбачено </a:t>
            </a:r>
            <a:r>
              <a:rPr lang="uk-UA" b="1" dirty="0" smtClean="0">
                <a:solidFill>
                  <a:srgbClr val="002060"/>
                </a:solidFill>
              </a:rPr>
              <a:t>законом.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002060"/>
                </a:solidFill>
              </a:rPr>
              <a:t>В</a:t>
            </a: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об’єктивному розумінні право приватної власності громадян</a:t>
            </a:r>
            <a:r>
              <a:rPr lang="uk-UA" dirty="0"/>
              <a:t> </a:t>
            </a:r>
            <a:r>
              <a:rPr lang="uk-UA" b="1" dirty="0"/>
              <a:t>– </a:t>
            </a:r>
            <a:r>
              <a:rPr lang="uk-UA" b="1" dirty="0">
                <a:solidFill>
                  <a:srgbClr val="002060"/>
                </a:solidFill>
              </a:rPr>
              <a:t>це сукупність правових норм, що встановлюють й охороняють належність громадянам майна споживчого і фінансово-виробничого призначення та забезпечують власникам здійснення права володіти, користуватися та розпоряджатися цим майном на власний розсуд, використовувати його з будь-якою метою, якщо інше не встановлено законом.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08912" cy="191683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цивільно-правовій науці чітко розмежовують поняття права власності в об’єктивному та суб’єктивному розумінні</a:t>
            </a: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828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268717"/>
              </p:ext>
            </p:extLst>
          </p:nvPr>
        </p:nvGraphicFramePr>
        <p:xfrm>
          <a:off x="467544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16824" cy="18002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Суб’єктивне право власності формується як сукупність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трьох</a:t>
            </a:r>
            <a:br>
              <a:rPr lang="uk-UA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найголовніших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правомочностей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25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276872"/>
            <a:ext cx="7745505" cy="3877815"/>
          </a:xfrm>
        </p:spPr>
        <p:txBody>
          <a:bodyPr>
            <a:normAutofit/>
          </a:bodyPr>
          <a:lstStyle/>
          <a:p>
            <a:pPr marL="0" indent="365125">
              <a:buNone/>
            </a:pPr>
            <a:r>
              <a:rPr lang="uk-UA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користування в об’єктивному розумінні є правовими нормами, які встановлюють порядок вилучення корисних властивостей речей для задоволення потреб власника чи інших осіб, а в суб’єктивному значенні – це закріплена нормами права можливість вилучення корисних властивостей речі для задоволення потреб власника чи інших осіб.</a:t>
            </a:r>
            <a:endParaRPr lang="ru-RU"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Право користування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8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156</TotalTime>
  <Words>330</Words>
  <Application>Microsoft Office PowerPoint</Application>
  <PresentationFormat>Экран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РОЗДІЛ 1. СУТНІСТЬ НЕДОТОРКАННОСТІ ПРАВА ВЛАСНОСТІ ЯК КОНСТИТУЦІЙНОЇ ЗАСАДИ ДОСУДОВОГО КРИМІНАЛЬНОГО ПРОВАДЖЕННЯ</vt:lpstr>
      <vt:lpstr>Інститут права власності</vt:lpstr>
      <vt:lpstr>Засада недоторканності права власності</vt:lpstr>
      <vt:lpstr>Недоторканність права власності</vt:lpstr>
      <vt:lpstr>Розгляд питання щодо сутності недоторканності права власності як засади кримінального провадження передбачає з’ясування змісту низки понять, зокрема власне поняття «недоторканність».</vt:lpstr>
      <vt:lpstr>Розгляд засади недоторканності права власності був би неповним без дослідження питання про сутність понять «власність» та «право власності». </vt:lpstr>
      <vt:lpstr>У цивільно-правовій науці чітко розмежовують поняття права власності в об’єктивному та суб’єктивному розумінні.</vt:lpstr>
      <vt:lpstr>Суб’єктивне право власності формується як сукупність трьох найголовніших правомочностей </vt:lpstr>
      <vt:lpstr>Право користування</vt:lpstr>
      <vt:lpstr>Право розпорядження </vt:lpstr>
      <vt:lpstr>Право володіння</vt:lpstr>
      <vt:lpstr>Винятки, щодо недоторканності права власності які зазначені на конституційному рівні</vt:lpstr>
      <vt:lpstr> Поняття недоторканності права власності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РОЗДІЛ 1. СУТНІСТЬ НЕДОТОРКАННОСТІ ПРАВА ВЛАСНОСТІ ЯК КОНСТИТУЦІЙНОЇ ЗАСАДИ ДОСУДОВОГО КРИМІНАЛЬНОГО ПРОВАДЖЕННЯ</dc:title>
  <dc:creator>Назар</dc:creator>
  <cp:lastModifiedBy>User</cp:lastModifiedBy>
  <cp:revision>25</cp:revision>
  <dcterms:created xsi:type="dcterms:W3CDTF">2017-05-09T14:17:55Z</dcterms:created>
  <dcterms:modified xsi:type="dcterms:W3CDTF">2018-10-18T23:27:20Z</dcterms:modified>
</cp:coreProperties>
</file>