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3"/>
  </p:notesMasterIdLst>
  <p:sldIdLst>
    <p:sldId id="316" r:id="rId2"/>
    <p:sldId id="374" r:id="rId3"/>
    <p:sldId id="317" r:id="rId4"/>
    <p:sldId id="375" r:id="rId5"/>
    <p:sldId id="376" r:id="rId6"/>
    <p:sldId id="377" r:id="rId7"/>
    <p:sldId id="378" r:id="rId8"/>
    <p:sldId id="379" r:id="rId9"/>
    <p:sldId id="356" r:id="rId10"/>
    <p:sldId id="380" r:id="rId11"/>
    <p:sldId id="382" r:id="rId12"/>
    <p:sldId id="383" r:id="rId13"/>
    <p:sldId id="384" r:id="rId14"/>
    <p:sldId id="385" r:id="rId15"/>
    <p:sldId id="386" r:id="rId16"/>
    <p:sldId id="387" r:id="rId17"/>
    <p:sldId id="393" r:id="rId18"/>
    <p:sldId id="388" r:id="rId19"/>
    <p:sldId id="389" r:id="rId20"/>
    <p:sldId id="390" r:id="rId21"/>
    <p:sldId id="391" r:id="rId22"/>
    <p:sldId id="392" r:id="rId23"/>
    <p:sldId id="395" r:id="rId24"/>
    <p:sldId id="394" r:id="rId25"/>
    <p:sldId id="396" r:id="rId26"/>
    <p:sldId id="397" r:id="rId27"/>
    <p:sldId id="398" r:id="rId28"/>
    <p:sldId id="401" r:id="rId29"/>
    <p:sldId id="399" r:id="rId30"/>
    <p:sldId id="400" r:id="rId31"/>
    <p:sldId id="381" r:id="rId32"/>
  </p:sldIdLst>
  <p:sldSz cx="12192000" cy="6858000"/>
  <p:notesSz cx="12192000" cy="6858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E9F1F2-5867-4FCC-BD0E-F9AD29DA8500}" type="datetimeFigureOut">
              <a:rPr lang="uk-UA"/>
              <a:pPr>
                <a:defRPr/>
              </a:pPr>
              <a:t>11.04.2021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2ECE02B-84BB-4BA2-8369-4C74F24F7A8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160879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CE02B-84BB-4BA2-8369-4C74F24F7A86}" type="slidenum">
              <a:rPr lang="uk-UA" altLang="en-US" smtClean="0"/>
              <a:pPr>
                <a:defRPr/>
              </a:pPr>
              <a:t>3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5375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CE02B-84BB-4BA2-8369-4C74F24F7A86}" type="slidenum">
              <a:rPr lang="uk-UA" altLang="en-US" smtClean="0"/>
              <a:pPr>
                <a:defRPr/>
              </a:pPr>
              <a:t>4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78634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12192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7781-4CB3-46CE-BA04-A8C7FD9AB8B5}" type="datetimeFigureOut">
              <a:rPr lang="en-US"/>
              <a:pPr>
                <a:defRPr/>
              </a:pPr>
              <a:t>4/11/2021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F8E1C9-A4CD-42C6-99A5-EC4FF288590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F021-EEF1-4669-90AE-BC59914CC981}" type="datetimeFigureOut">
              <a:rPr lang="en-US"/>
              <a:pPr>
                <a:defRPr/>
              </a:pPr>
              <a:t>4/11/2021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C4293-5A4B-4FC8-8996-5D4E422CEF6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8797925" y="0"/>
            <a:ext cx="6191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8863013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10D5-927E-4828-BD53-301EB82CC071}" type="datetimeFigureOut">
              <a:rPr lang="en-US"/>
              <a:pPr>
                <a:defRPr/>
              </a:pPr>
              <a:t>4/11/2021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1075" y="6376988"/>
            <a:ext cx="5114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E5212B-937C-446A-8F0B-5095D3AD4BC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2167" y="1676401"/>
            <a:ext cx="11387667" cy="44227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064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3048000" cy="476250"/>
          </a:xfrm>
        </p:spPr>
        <p:txBody>
          <a:bodyPr/>
          <a:lstStyle>
            <a:lvl1pPr>
              <a:defRPr/>
            </a:lvl1pPr>
          </a:lstStyle>
          <a:p>
            <a:fld id="{69777D0A-5137-4ADB-AFD8-59FBA4D966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172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93C4C-A9D6-42CC-9257-DAFEB9C06144}" type="datetimeFigureOut">
              <a:rPr lang="en-US"/>
              <a:pPr>
                <a:defRPr/>
              </a:pPr>
              <a:t>4/11/2021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6C71-90C4-442A-899B-7B766C0AE96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084D6-9EDA-413B-B09B-5F56E934D4F6}" type="datetimeFigureOut">
              <a:rPr lang="en-US"/>
              <a:pPr>
                <a:defRPr/>
              </a:pPr>
              <a:t>4/11/2021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7A6E48-FE92-4AFF-9E28-A5F61279725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091CB-6993-45AB-B138-A8744C13418C}" type="datetimeFigureOut">
              <a:rPr lang="en-US"/>
              <a:pPr>
                <a:defRPr/>
              </a:pPr>
              <a:t>4/11/2021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F35B-0C89-4609-92CE-CCDE53F023D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9DA6-BD7C-4A5D-A17B-819638709C9C}" type="datetimeFigureOut">
              <a:rPr lang="en-US"/>
              <a:pPr>
                <a:defRPr/>
              </a:pPr>
              <a:t>4/11/2021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B30C-BF8B-4BD4-B466-BC584ECCF69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994E-051D-46B6-BAC3-DC54E1258DF6}" type="datetimeFigureOut">
              <a:rPr lang="en-US"/>
              <a:pPr>
                <a:defRPr/>
              </a:pPr>
              <a:t>4/11/2021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D4DF-E18B-4F6A-9B58-06EBE584D95B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4ACE-6AF4-4983-AFB2-312209488F74}" type="datetimeFigureOut">
              <a:rPr lang="en-US"/>
              <a:pPr>
                <a:defRPr/>
              </a:pPr>
              <a:t>4/11/2021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8DD6E0-E23A-4962-A5C0-FB63B550BCF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3808413" y="0"/>
            <a:ext cx="60325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3808413" y="0"/>
            <a:ext cx="60325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0D108-B934-444D-A6DF-E9AD9465F7F6}" type="datetimeFigureOut">
              <a:rPr lang="en-US"/>
              <a:pPr>
                <a:defRPr/>
              </a:pPr>
              <a:t>4/11/2021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612593-E773-4530-991F-73EF05C848BE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08413" y="0"/>
            <a:ext cx="6032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3808413" y="0"/>
            <a:ext cx="6032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219075" y="1169988"/>
            <a:ext cx="33655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7824-778C-45B0-9D87-9257391D4418}" type="datetimeFigureOut">
              <a:rPr lang="en-US"/>
              <a:pPr>
                <a:defRPr/>
              </a:pPr>
              <a:t>4/11/2021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48125" y="1169988"/>
            <a:ext cx="6924675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118850" y="1169988"/>
            <a:ext cx="979488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CE602-32E7-4474-9113-0BC22CA5832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2B828374-449A-4B61-99E3-6EBFE6F29106}" type="datetimeFigureOut">
              <a:rPr lang="en-US"/>
              <a:pPr>
                <a:defRPr/>
              </a:pPr>
              <a:t>4/11/2021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21075" y="6477000"/>
            <a:ext cx="734377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39463" y="6477000"/>
            <a:ext cx="977900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651AB74B-C8BF-4138-B238-B2D2C36EADBE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3" r:id="rId2"/>
    <p:sldLayoutId id="2147484109" r:id="rId3"/>
    <p:sldLayoutId id="2147484104" r:id="rId4"/>
    <p:sldLayoutId id="2147484105" r:id="rId5"/>
    <p:sldLayoutId id="2147484106" r:id="rId6"/>
    <p:sldLayoutId id="2147484110" r:id="rId7"/>
    <p:sldLayoutId id="2147484111" r:id="rId8"/>
    <p:sldLayoutId id="2147484112" r:id="rId9"/>
    <p:sldLayoutId id="2147484107" r:id="rId10"/>
    <p:sldLayoutId id="2147484113" r:id="rId11"/>
    <p:sldLayoutId id="21474841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376" y="2636912"/>
            <a:ext cx="11116816" cy="3024336"/>
          </a:xfrm>
          <a:scene3d>
            <a:camera prst="orthographicFront"/>
            <a:lightRig rig="threePt" dir="t">
              <a:rot lat="0" lon="0" rev="4800000"/>
            </a:lightRig>
          </a:scene3d>
          <a:sp3d>
            <a:bevelT prst="relaxedInset"/>
          </a:sp3d>
        </p:spPr>
        <p:txBody>
          <a:bodyPr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/>
              <a:t/>
            </a:r>
            <a:br>
              <a:rPr lang="uk-UA" dirty="0"/>
            </a:br>
            <a:r>
              <a:rPr lang="uk-UA" sz="6000" dirty="0">
                <a:solidFill>
                  <a:schemeClr val="accent3">
                    <a:lumMod val="50000"/>
                  </a:schemeClr>
                </a:solidFill>
              </a:rPr>
              <a:t>Формування іміджу </a:t>
            </a:r>
            <a:br>
              <a:rPr lang="uk-UA" sz="6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6000" dirty="0">
                <a:solidFill>
                  <a:schemeClr val="accent3">
                    <a:lumMod val="50000"/>
                  </a:schemeClr>
                </a:solidFill>
              </a:rPr>
              <a:t>як необхідний елемент професійної культури державного службовця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accent3">
                    <a:lumMod val="50000"/>
                  </a:schemeClr>
                </a:solidFill>
              </a:rPr>
            </a:br>
            <a:endParaRPr lang="uk-U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9" name="Рисунок 4" descr="navs_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7248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nav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0"/>
            <a:ext cx="690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67408" y="2204864"/>
            <a:ext cx="10657184" cy="4195936"/>
          </a:xfrm>
        </p:spPr>
        <p:txBody>
          <a:bodyPr/>
          <a:lstStyle/>
          <a:p>
            <a:pPr marL="119062" indent="0" algn="just">
              <a:buNone/>
            </a:pPr>
            <a:r>
              <a:rPr lang="uk-UA" altLang="en-US" b="1" i="1" dirty="0">
                <a:solidFill>
                  <a:srgbClr val="002060"/>
                </a:solidFill>
              </a:rPr>
              <a:t>	</a:t>
            </a:r>
          </a:p>
          <a:p>
            <a:pPr marL="119062" indent="0" algn="just">
              <a:buNone/>
            </a:pPr>
            <a:r>
              <a:rPr lang="uk-UA" altLang="en-US" sz="3600" b="1" i="1" dirty="0">
                <a:solidFill>
                  <a:srgbClr val="002060"/>
                </a:solidFill>
              </a:rPr>
              <a:t>	Позитивний імідж сприяє зростанню престижу, </a:t>
            </a:r>
            <a:r>
              <a:rPr lang="uk-UA" altLang="en-US" sz="3600" dirty="0">
                <a:solidFill>
                  <a:srgbClr val="002060"/>
                </a:solidFill>
              </a:rPr>
              <a:t>а відповідно,</a:t>
            </a:r>
            <a:r>
              <a:rPr lang="uk-UA" altLang="en-US" sz="3600" b="1" dirty="0">
                <a:solidFill>
                  <a:srgbClr val="002060"/>
                </a:solidFill>
              </a:rPr>
              <a:t> </a:t>
            </a:r>
            <a:r>
              <a:rPr lang="uk-UA" altLang="en-US" sz="3600" b="1" i="1" dirty="0">
                <a:solidFill>
                  <a:srgbClr val="002060"/>
                </a:solidFill>
              </a:rPr>
              <a:t>репутації і впливу</a:t>
            </a:r>
            <a:r>
              <a:rPr lang="uk-UA" altLang="en-US" sz="3600" b="1" dirty="0">
                <a:solidFill>
                  <a:srgbClr val="002060"/>
                </a:solidFill>
              </a:rPr>
              <a:t>. </a:t>
            </a:r>
            <a:r>
              <a:rPr lang="uk-UA" altLang="en-US" sz="3600" dirty="0">
                <a:solidFill>
                  <a:schemeClr val="accent4">
                    <a:lumMod val="50000"/>
                  </a:schemeClr>
                </a:solidFill>
              </a:rPr>
              <a:t>Тривалість існування</a:t>
            </a:r>
            <a:r>
              <a:rPr lang="uk-UA" altLang="en-US" sz="3600" dirty="0">
                <a:solidFill>
                  <a:srgbClr val="002060"/>
                </a:solidFill>
              </a:rPr>
              <a:t>, </a:t>
            </a:r>
            <a:r>
              <a:rPr lang="uk-UA" altLang="en-US" sz="3600" dirty="0">
                <a:solidFill>
                  <a:srgbClr val="7030A0"/>
                </a:solidFill>
              </a:rPr>
              <a:t>чіткість і стійкість іміджу</a:t>
            </a:r>
            <a:r>
              <a:rPr lang="uk-UA" altLang="en-US" sz="3600" dirty="0">
                <a:solidFill>
                  <a:srgbClr val="002060"/>
                </a:solidFill>
              </a:rPr>
              <a:t>, </a:t>
            </a:r>
            <a:r>
              <a:rPr lang="uk-UA" altLang="en-US" sz="3600" dirty="0">
                <a:solidFill>
                  <a:schemeClr val="accent3">
                    <a:lumMod val="50000"/>
                  </a:schemeClr>
                </a:solidFill>
              </a:rPr>
              <a:t>рівень позитивності</a:t>
            </a:r>
            <a:r>
              <a:rPr lang="uk-UA" altLang="en-US" sz="3600" dirty="0">
                <a:solidFill>
                  <a:srgbClr val="002060"/>
                </a:solidFill>
              </a:rPr>
              <a:t>, </a:t>
            </a:r>
            <a:r>
              <a:rPr lang="uk-UA" altLang="en-US" sz="3600" dirty="0">
                <a:solidFill>
                  <a:schemeClr val="accent4">
                    <a:lumMod val="50000"/>
                  </a:schemeClr>
                </a:solidFill>
              </a:rPr>
              <a:t>оптимальність</a:t>
            </a:r>
            <a:r>
              <a:rPr lang="uk-UA" altLang="en-US" sz="3600" dirty="0">
                <a:solidFill>
                  <a:srgbClr val="002060"/>
                </a:solidFill>
              </a:rPr>
              <a:t>, </a:t>
            </a:r>
            <a:r>
              <a:rPr lang="uk-UA" altLang="en-US" sz="3600" dirty="0">
                <a:solidFill>
                  <a:srgbClr val="7030A0"/>
                </a:solidFill>
              </a:rPr>
              <a:t>спрямованість діяльності </a:t>
            </a:r>
            <a:r>
              <a:rPr lang="uk-UA" altLang="en-US" sz="3600" dirty="0">
                <a:solidFill>
                  <a:srgbClr val="002060"/>
                </a:solidFill>
              </a:rPr>
              <a:t>і </a:t>
            </a:r>
            <a:r>
              <a:rPr lang="uk-UA" altLang="en-US" sz="3600" dirty="0">
                <a:solidFill>
                  <a:schemeClr val="accent3">
                    <a:lumMod val="50000"/>
                  </a:schemeClr>
                </a:solidFill>
              </a:rPr>
              <a:t>витрати на створення і підтримання іміджу</a:t>
            </a:r>
            <a:r>
              <a:rPr lang="uk-UA" altLang="en-US" sz="3600" dirty="0">
                <a:solidFill>
                  <a:srgbClr val="002060"/>
                </a:solidFill>
              </a:rPr>
              <a:t> так само є значимими характеристиками.</a:t>
            </a:r>
            <a:endParaRPr lang="uk-UA" altLang="en-US" sz="3600" b="1" dirty="0">
              <a:solidFill>
                <a:srgbClr val="002060"/>
              </a:solidFill>
            </a:endParaRPr>
          </a:p>
          <a:p>
            <a:pPr marL="119062" indent="0">
              <a:buNone/>
            </a:pP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0"/>
            <a:ext cx="5807968" cy="23182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810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4581128"/>
            <a:ext cx="1349939" cy="21863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03355" y="1340768"/>
            <a:ext cx="11404848" cy="5058023"/>
          </a:xfrm>
        </p:spPr>
        <p:txBody>
          <a:bodyPr numCol="2"/>
          <a:lstStyle/>
          <a:p>
            <a:pPr algn="just"/>
            <a:r>
              <a:rPr lang="uk-UA" sz="2200" dirty="0">
                <a:solidFill>
                  <a:schemeClr val="accent4">
                    <a:lumMod val="50000"/>
                  </a:schemeClr>
                </a:solidFill>
              </a:rPr>
              <a:t>виокремлює конкретне явище,  створює враження відмінності від інших</a:t>
            </a:r>
          </a:p>
          <a:p>
            <a:pPr algn="just"/>
            <a:endParaRPr lang="uk-UA" sz="2200" dirty="0"/>
          </a:p>
          <a:p>
            <a:pPr algn="just"/>
            <a:r>
              <a:rPr lang="uk-UA" sz="2200" dirty="0">
                <a:solidFill>
                  <a:srgbClr val="0070C0"/>
                </a:solidFill>
              </a:rPr>
              <a:t>ідея, що задає певний напрям для уяви, </a:t>
            </a:r>
            <a:r>
              <a:rPr lang="uk-UA" sz="2200" dirty="0" err="1">
                <a:solidFill>
                  <a:srgbClr val="0070C0"/>
                </a:solidFill>
              </a:rPr>
              <a:t>домислювання</a:t>
            </a:r>
            <a:r>
              <a:rPr lang="uk-UA" sz="2200" dirty="0">
                <a:solidFill>
                  <a:srgbClr val="0070C0"/>
                </a:solidFill>
              </a:rPr>
              <a:t>, спрямована на майбутній контакт з об'єктом</a:t>
            </a:r>
          </a:p>
          <a:p>
            <a:pPr algn="just"/>
            <a:endParaRPr lang="uk-UA" sz="2200" dirty="0"/>
          </a:p>
          <a:p>
            <a:pPr algn="just"/>
            <a:endParaRPr lang="uk-UA" sz="2200" dirty="0"/>
          </a:p>
          <a:p>
            <a:pPr algn="just"/>
            <a:r>
              <a:rPr lang="uk-UA" sz="2200" dirty="0">
                <a:solidFill>
                  <a:schemeClr val="accent3">
                    <a:lumMod val="50000"/>
                  </a:schemeClr>
                </a:solidFill>
              </a:rPr>
              <a:t>прийнятний лише у певному сегменті серед певної аудиторії</a:t>
            </a:r>
          </a:p>
          <a:p>
            <a:pPr algn="just"/>
            <a:endParaRPr lang="uk-UA" sz="2200" dirty="0"/>
          </a:p>
          <a:p>
            <a:pPr algn="just"/>
            <a:endParaRPr lang="uk-UA" sz="2200" dirty="0" smtClean="0"/>
          </a:p>
          <a:p>
            <a:pPr algn="just"/>
            <a:endParaRPr lang="uk-UA" sz="2200" dirty="0" smtClean="0"/>
          </a:p>
          <a:p>
            <a:pPr algn="just"/>
            <a:endParaRPr lang="uk-UA" sz="2200" dirty="0"/>
          </a:p>
          <a:p>
            <a:pPr algn="just"/>
            <a:r>
              <a:rPr lang="uk-UA" sz="2200" dirty="0">
                <a:solidFill>
                  <a:schemeClr val="accent4">
                    <a:lumMod val="50000"/>
                  </a:schemeClr>
                </a:solidFill>
              </a:rPr>
              <a:t>стосується конкретного об'єкта, є його оцінкою</a:t>
            </a:r>
          </a:p>
          <a:p>
            <a:pPr algn="just"/>
            <a:endParaRPr lang="uk-UA" sz="2200" dirty="0"/>
          </a:p>
          <a:p>
            <a:pPr algn="just"/>
            <a:r>
              <a:rPr lang="uk-UA" sz="2200" dirty="0">
                <a:solidFill>
                  <a:srgbClr val="0070C0"/>
                </a:solidFill>
              </a:rPr>
              <a:t>чітко пов'язана з минулим досвідом контактування з об'єктом; конкретна, може бути забарвлена як позитивно/ негативно, так і нейтрально</a:t>
            </a:r>
          </a:p>
          <a:p>
            <a:pPr algn="just"/>
            <a:endParaRPr lang="uk-UA" sz="2200" dirty="0"/>
          </a:p>
          <a:p>
            <a:pPr algn="just"/>
            <a:r>
              <a:rPr lang="uk-UA" sz="2200" dirty="0">
                <a:solidFill>
                  <a:schemeClr val="accent3">
                    <a:lumMod val="50000"/>
                  </a:schemeClr>
                </a:solidFill>
              </a:rPr>
              <a:t>позитивна репутація визначається усіма учасниками соціальних процесів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10972800" cy="1252538"/>
          </a:xfrm>
        </p:spPr>
        <p:txBody>
          <a:bodyPr numCol="2"/>
          <a:lstStyle/>
          <a:p>
            <a:pPr algn="ctr"/>
            <a:r>
              <a:rPr lang="uk-UA" dirty="0"/>
              <a:t>      ІМІДЖ 			РЕПУТАЦІЯ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653" y="140760"/>
            <a:ext cx="2808312" cy="130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3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5" y="5070182"/>
            <a:ext cx="11305256" cy="17614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-36337"/>
            <a:ext cx="11305256" cy="195316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774825"/>
            <a:ext cx="10972800" cy="4625975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 marL="1444752" lvl="5" indent="0">
              <a:buNone/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ІМІДЖ</a:t>
            </a:r>
            <a:r>
              <a:rPr lang="uk-UA" sz="3200" dirty="0"/>
              <a:t>						</a:t>
            </a: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</a:rPr>
              <a:t>РЕПУТАЦІЯ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3712" y="781502"/>
            <a:ext cx="5400600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Ідентичність особи/ організації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3712" y="4257047"/>
            <a:ext cx="5400600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Громадськість </a:t>
            </a:r>
          </a:p>
          <a:p>
            <a:pPr algn="ctr"/>
            <a:r>
              <a:rPr lang="uk-U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(її очікування)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6668120" y="2245178"/>
            <a:ext cx="864096" cy="201600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трелка вниз 6"/>
          <p:cNvSpPr/>
          <p:nvPr/>
        </p:nvSpPr>
        <p:spPr>
          <a:xfrm>
            <a:off x="4431928" y="2224566"/>
            <a:ext cx="864096" cy="20160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87488" y="3925648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816087" y="3925648"/>
            <a:ext cx="296612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6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12072664" cy="125253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Результати, </a:t>
            </a:r>
            <a:br>
              <a:rPr lang="uk-UA" dirty="0"/>
            </a:br>
            <a:r>
              <a:rPr lang="uk-UA" sz="4000" dirty="0"/>
              <a:t>до яких призводять позитивні імідж і репутація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3352" y="1774825"/>
            <a:ext cx="10585176" cy="4625975"/>
          </a:xfrm>
        </p:spPr>
        <p:txBody>
          <a:bodyPr numCol="2"/>
          <a:lstStyle/>
          <a:p>
            <a:pPr marL="119062" indent="0" algn="ctr">
              <a:buNone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Для особи</a:t>
            </a:r>
          </a:p>
          <a:p>
            <a:pPr marL="119062" indent="0">
              <a:buNone/>
            </a:pPr>
            <a:endParaRPr lang="uk-UA" dirty="0"/>
          </a:p>
          <a:p>
            <a:r>
              <a:rPr lang="uk-UA" sz="2800" dirty="0">
                <a:solidFill>
                  <a:srgbClr val="002060"/>
                </a:solidFill>
              </a:rPr>
              <a:t>довіра до особи; </a:t>
            </a:r>
          </a:p>
          <a:p>
            <a:r>
              <a:rPr lang="uk-UA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accent4">
                    <a:lumMod val="50000"/>
                  </a:schemeClr>
                </a:solidFill>
              </a:rPr>
              <a:t>стереотипізація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</a:rPr>
              <a:t> сприймання особи та організації, з якою вона пов’язана (якщо це керівник); </a:t>
            </a:r>
          </a:p>
          <a:p>
            <a:r>
              <a:rPr lang="uk-UA" sz="2800" dirty="0">
                <a:solidFill>
                  <a:srgbClr val="002060"/>
                </a:solidFill>
              </a:rPr>
              <a:t>економічна вигода</a:t>
            </a:r>
          </a:p>
          <a:p>
            <a:pPr marL="119062" indent="0" algn="ctr">
              <a:buNone/>
            </a:pPr>
            <a:endParaRPr lang="uk-UA" dirty="0"/>
          </a:p>
          <a:p>
            <a:pPr marL="119062" indent="0" algn="ctr">
              <a:buNone/>
            </a:pPr>
            <a:endParaRPr lang="uk-UA" dirty="0"/>
          </a:p>
          <a:p>
            <a:pPr marL="119062" indent="0" algn="ctr">
              <a:buNone/>
            </a:pPr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19062" indent="0" algn="ctr">
              <a:buNone/>
            </a:pP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Для організації</a:t>
            </a:r>
          </a:p>
          <a:p>
            <a:pPr marL="119062" indent="0">
              <a:buNone/>
            </a:pPr>
            <a:endParaRPr lang="uk-UA" dirty="0"/>
          </a:p>
          <a:p>
            <a:r>
              <a:rPr lang="uk-UA" sz="2800" dirty="0">
                <a:solidFill>
                  <a:srgbClr val="002060"/>
                </a:solidFill>
              </a:rPr>
              <a:t>довіра до організації; </a:t>
            </a:r>
          </a:p>
          <a:p>
            <a:r>
              <a:rPr lang="uk-UA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2800" dirty="0" err="1">
                <a:solidFill>
                  <a:schemeClr val="accent4">
                    <a:lumMod val="50000"/>
                  </a:schemeClr>
                </a:solidFill>
              </a:rPr>
              <a:t>стереотипізація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</a:rPr>
              <a:t> сприймання організації; </a:t>
            </a:r>
          </a:p>
          <a:p>
            <a:endParaRPr lang="uk-UA" sz="2800" dirty="0"/>
          </a:p>
          <a:p>
            <a:endParaRPr lang="uk-UA" sz="2800" dirty="0"/>
          </a:p>
          <a:p>
            <a:r>
              <a:rPr lang="uk-UA" sz="2800" dirty="0">
                <a:solidFill>
                  <a:srgbClr val="002060"/>
                </a:solidFill>
              </a:rPr>
              <a:t>економія ресурсів </a:t>
            </a:r>
          </a:p>
          <a:p>
            <a:endParaRPr lang="uk-UA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362716"/>
            <a:ext cx="3287688" cy="243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564904"/>
            <a:ext cx="12000656" cy="4176464"/>
          </a:xfrm>
        </p:spPr>
        <p:txBody>
          <a:bodyPr/>
          <a:lstStyle/>
          <a:p>
            <a:pPr marL="119062" indent="0" algn="just">
              <a:buNone/>
            </a:pPr>
            <a:r>
              <a:rPr lang="uk-UA" dirty="0"/>
              <a:t>	</a:t>
            </a:r>
          </a:p>
          <a:p>
            <a:pPr marL="119062" indent="0" algn="just">
              <a:buNone/>
            </a:pPr>
            <a:r>
              <a:rPr lang="uk-UA" b="1" dirty="0">
                <a:solidFill>
                  <a:srgbClr val="002060"/>
                </a:solidFill>
              </a:rPr>
              <a:t>	Імідж органів державної влади </a:t>
            </a:r>
            <a:r>
              <a:rPr lang="uk-UA" b="1" dirty="0" smtClean="0">
                <a:solidFill>
                  <a:srgbClr val="002060"/>
                </a:solidFill>
              </a:rPr>
              <a:t>– </a:t>
            </a:r>
            <a:r>
              <a:rPr lang="uk-UA" dirty="0" smtClean="0">
                <a:solidFill>
                  <a:srgbClr val="002060"/>
                </a:solidFill>
              </a:rPr>
              <a:t>це </a:t>
            </a:r>
            <a:r>
              <a:rPr lang="uk-UA" dirty="0" err="1" smtClean="0">
                <a:solidFill>
                  <a:srgbClr val="002060"/>
                </a:solidFill>
              </a:rPr>
              <a:t>одномоментне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>
                <a:solidFill>
                  <a:srgbClr val="002060"/>
                </a:solidFill>
              </a:rPr>
              <a:t>враження внаслідок правильно вибудованих комунікацій, що виходять з організації; </a:t>
            </a:r>
            <a:r>
              <a:rPr lang="uk-UA" b="1" dirty="0">
                <a:solidFill>
                  <a:srgbClr val="002060"/>
                </a:solidFill>
              </a:rPr>
              <a:t>репутація</a:t>
            </a:r>
            <a:r>
              <a:rPr lang="uk-UA" dirty="0">
                <a:solidFill>
                  <a:srgbClr val="002060"/>
                </a:solidFill>
              </a:rPr>
              <a:t> формується внаслідок спостереження за діяльністю органів державної влади протягом тривалого часу та на основі доказових аргументів, зіставлення оцінок авторитетних експертів.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60648"/>
            <a:ext cx="11057171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4135636"/>
            <a:ext cx="7968208" cy="271966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11856640" cy="12525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>
                <a:solidFill>
                  <a:srgbClr val="FFC000"/>
                </a:solidFill>
              </a:rPr>
              <a:t>Корпоративний або організаційний імідж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12000656" cy="4916487"/>
          </a:xfrm>
        </p:spPr>
        <p:txBody>
          <a:bodyPr/>
          <a:lstStyle/>
          <a:p>
            <a:pPr marL="119062" indent="0" algn="just">
              <a:buNone/>
            </a:pPr>
            <a:r>
              <a:rPr lang="uk-UA" sz="2400" dirty="0"/>
              <a:t>	</a:t>
            </a:r>
            <a:r>
              <a:rPr lang="uk-UA" sz="2800" dirty="0">
                <a:solidFill>
                  <a:srgbClr val="002060"/>
                </a:solidFill>
              </a:rPr>
              <a:t>– це образ організації в уявленні громадськості, базою для формування якого слугують результати діяльності організації. </a:t>
            </a:r>
          </a:p>
          <a:p>
            <a:pPr marL="119062" indent="0" algn="just">
              <a:buNone/>
            </a:pPr>
            <a:r>
              <a:rPr lang="uk-UA" sz="2800" dirty="0">
                <a:solidFill>
                  <a:srgbClr val="002060"/>
                </a:solidFill>
              </a:rPr>
              <a:t>	Позитивний імідж створюється основною діяльністю організації, а також цілеспрямованою інформаційною роботою, орієнтованою на цільові групи громадськості. </a:t>
            </a:r>
            <a:r>
              <a:rPr lang="uk-UA" sz="2800" dirty="0">
                <a:solidFill>
                  <a:schemeClr val="accent4">
                    <a:lumMod val="50000"/>
                  </a:schemeClr>
                </a:solidFill>
              </a:rPr>
              <a:t>Робота зі створення іміджу ведеться цілеспрямовано для кожної групи і різними засобами. </a:t>
            </a:r>
          </a:p>
          <a:p>
            <a:pPr marL="119062" indent="0" algn="just">
              <a:buNone/>
            </a:pPr>
            <a:r>
              <a:rPr lang="uk-UA" sz="2800" dirty="0">
                <a:solidFill>
                  <a:srgbClr val="002060"/>
                </a:solidFill>
              </a:rPr>
              <a:t>	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Процес створення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іміджу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119062" indent="0" algn="just">
              <a:buNone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– невід'ємна частина </a:t>
            </a:r>
          </a:p>
          <a:p>
            <a:pPr marL="119062" indent="0" algn="just">
              <a:buNone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будь-якої організації.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12025336" cy="1252538"/>
          </a:xfrm>
        </p:spPr>
        <p:txBody>
          <a:bodyPr/>
          <a:lstStyle/>
          <a:p>
            <a:pPr algn="ctr"/>
            <a:r>
              <a:rPr lang="uk-UA" dirty="0"/>
              <a:t>Імідж  органу  державної  влади</a:t>
            </a:r>
            <a:endParaRPr lang="en-US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15693966"/>
              </p:ext>
            </p:extLst>
          </p:nvPr>
        </p:nvGraphicFramePr>
        <p:xfrm>
          <a:off x="0" y="1408112"/>
          <a:ext cx="12192000" cy="5449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188">
                  <a:extLst>
                    <a:ext uri="{9D8B030D-6E8A-4147-A177-3AD203B41FA5}">
                      <a16:colId xmlns:a16="http://schemas.microsoft.com/office/drawing/2014/main" val="4025502107"/>
                    </a:ext>
                  </a:extLst>
                </a:gridCol>
                <a:gridCol w="9661812">
                  <a:extLst>
                    <a:ext uri="{9D8B030D-6E8A-4147-A177-3AD203B41FA5}">
                      <a16:colId xmlns:a16="http://schemas.microsoft.com/office/drawing/2014/main" val="1772439048"/>
                    </a:ext>
                  </a:extLst>
                </a:gridCol>
              </a:tblGrid>
              <a:tr h="530833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Вид іміджу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/>
                        <a:t>Характеристика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358806"/>
                  </a:ext>
                </a:extLst>
              </a:tr>
              <a:tr h="1521722"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rgbClr val="002060"/>
                          </a:solidFill>
                        </a:rPr>
                        <a:t>Діловий 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dirty="0">
                          <a:solidFill>
                            <a:srgbClr val="002060"/>
                          </a:solidFill>
                        </a:rPr>
                        <a:t>        Включає наявність навичок ділового етикету та ефективність реалізації будь-яких відносин певного державного органу з державними органами</a:t>
                      </a:r>
                      <a:r>
                        <a:rPr lang="uk-UA" sz="2000" baseline="0" dirty="0">
                          <a:solidFill>
                            <a:srgbClr val="002060"/>
                          </a:solidFill>
                        </a:rPr>
                        <a:t> та іншими суб'єктами державного управління як на горизонтальному, так і на вертикальному рівнях.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03025"/>
                  </a:ext>
                </a:extLst>
              </a:tr>
              <a:tr h="1875610"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rgbClr val="002060"/>
                          </a:solidFill>
                        </a:rPr>
                        <a:t>Візуальний 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dirty="0">
                          <a:solidFill>
                            <a:srgbClr val="002060"/>
                          </a:solidFill>
                        </a:rPr>
                        <a:t>        Чітко окреслений</a:t>
                      </a:r>
                      <a:r>
                        <a:rPr lang="uk-UA" sz="2000" baseline="0" dirty="0">
                          <a:solidFill>
                            <a:srgbClr val="002060"/>
                          </a:solidFill>
                        </a:rPr>
                        <a:t> образ певного соціального факту (об'єкта, предмета, явища), який сприймається миттєво при первинному контакті з ним, що включає: зовнішній вигляд приміщення, естетику оформлення та соціальні реклами. Пов’язаний із </a:t>
                      </a:r>
                      <a:r>
                        <a:rPr lang="uk-UA" sz="2000" baseline="0" dirty="0" err="1">
                          <a:solidFill>
                            <a:srgbClr val="002060"/>
                          </a:solidFill>
                        </a:rPr>
                        <a:t>іміджем</a:t>
                      </a:r>
                      <a:r>
                        <a:rPr lang="uk-UA" sz="2000" baseline="0" dirty="0">
                          <a:solidFill>
                            <a:srgbClr val="002060"/>
                          </a:solidFill>
                        </a:rPr>
                        <a:t> державного органу в цілому та </a:t>
                      </a:r>
                      <a:r>
                        <a:rPr lang="uk-UA" sz="2000" baseline="0" dirty="0" err="1">
                          <a:solidFill>
                            <a:srgbClr val="002060"/>
                          </a:solidFill>
                        </a:rPr>
                        <a:t>іміджем</a:t>
                      </a:r>
                      <a:r>
                        <a:rPr lang="uk-UA" sz="2000" baseline="0" dirty="0">
                          <a:solidFill>
                            <a:srgbClr val="002060"/>
                          </a:solidFill>
                        </a:rPr>
                        <a:t> керівника і кадрів державної служби державного органу зокрема.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372686"/>
                  </a:ext>
                </a:extLst>
              </a:tr>
              <a:tr h="1521722"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rgbClr val="002060"/>
                          </a:solidFill>
                        </a:rPr>
                        <a:t>Соціальний 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dirty="0">
                          <a:solidFill>
                            <a:srgbClr val="002060"/>
                          </a:solidFill>
                        </a:rPr>
                        <a:t>       Уявний образ первинного об'єкта, предмета, явища, що виникає в процесі виявлення соціального ефекту (суспільної корисності чи соціальної ефективності) від їх діяльності. Це рівень</a:t>
                      </a:r>
                      <a:r>
                        <a:rPr lang="uk-UA" sz="2000" baseline="0" dirty="0">
                          <a:solidFill>
                            <a:srgbClr val="002060"/>
                          </a:solidFill>
                        </a:rPr>
                        <a:t> надання соціальних послуг населенню, а також соціальна ефективність діяльності державного органу. 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187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1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104"/>
            <a:ext cx="1779920" cy="1779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91544" y="155575"/>
            <a:ext cx="9793088" cy="1252538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/>
              <a:t>ЕЛЕМЕНТИ  ІМІДЖУ  КЕРІВНИКА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772816"/>
            <a:ext cx="12000656" cy="5085184"/>
          </a:xfrm>
        </p:spPr>
        <p:txBody>
          <a:bodyPr/>
          <a:lstStyle/>
          <a:p>
            <a:pPr algn="just"/>
            <a:r>
              <a:rPr lang="uk-UA" sz="2800" dirty="0">
                <a:solidFill>
                  <a:srgbClr val="00B050"/>
                </a:solidFill>
              </a:rPr>
              <a:t>Індивідуальні особливості особистості</a:t>
            </a:r>
            <a:r>
              <a:rPr lang="uk-UA" sz="2800" dirty="0">
                <a:solidFill>
                  <a:srgbClr val="002060"/>
                </a:solidFill>
              </a:rPr>
              <a:t>: зовнішність, темперамент, манера поведінки, тембр голосу тощо.</a:t>
            </a:r>
          </a:p>
          <a:p>
            <a:pPr algn="just"/>
            <a:r>
              <a:rPr lang="uk-UA" sz="2800" dirty="0">
                <a:solidFill>
                  <a:srgbClr val="7030A0"/>
                </a:solidFill>
              </a:rPr>
              <a:t>Соціальний статус</a:t>
            </a:r>
            <a:r>
              <a:rPr lang="uk-UA" sz="2800" dirty="0">
                <a:solidFill>
                  <a:srgbClr val="002060"/>
                </a:solidFill>
              </a:rPr>
              <a:t>,</a:t>
            </a:r>
            <a:r>
              <a:rPr lang="uk-UA" sz="2800" dirty="0"/>
              <a:t> </a:t>
            </a:r>
            <a:r>
              <a:rPr lang="uk-UA" sz="2800" dirty="0">
                <a:solidFill>
                  <a:srgbClr val="002060"/>
                </a:solidFill>
              </a:rPr>
              <a:t>що формується з таких факторів: посада, освіта, досвід роботи, рівень прибутків.</a:t>
            </a:r>
          </a:p>
          <a:p>
            <a:pPr algn="just"/>
            <a:r>
              <a:rPr lang="uk-UA" sz="2800" dirty="0">
                <a:solidFill>
                  <a:srgbClr val="C00000"/>
                </a:solidFill>
              </a:rPr>
              <a:t>Цінності</a:t>
            </a:r>
            <a:r>
              <a:rPr lang="uk-UA" sz="2800" dirty="0">
                <a:solidFill>
                  <a:srgbClr val="002060"/>
                </a:solidFill>
              </a:rPr>
              <a:t>,</a:t>
            </a:r>
            <a:r>
              <a:rPr lang="uk-UA" sz="2800" dirty="0"/>
              <a:t> </a:t>
            </a:r>
            <a:r>
              <a:rPr lang="uk-UA" sz="2800" dirty="0">
                <a:solidFill>
                  <a:srgbClr val="002060"/>
                </a:solidFill>
              </a:rPr>
              <a:t>внутрішні правила і норми, керуючись якими людина приймає ті чи інші рішення. Особисті принципи керівника здійснюють значний вплив на корпоративну культуру всієї організації/ підрозділу.</a:t>
            </a:r>
          </a:p>
          <a:p>
            <a:pPr algn="just"/>
            <a:r>
              <a:rPr lang="uk-UA" sz="2800" dirty="0">
                <a:solidFill>
                  <a:srgbClr val="FF0000"/>
                </a:solidFill>
              </a:rPr>
              <a:t>Особиста місія</a:t>
            </a:r>
            <a:r>
              <a:rPr lang="uk-UA" sz="2800" dirty="0">
                <a:solidFill>
                  <a:srgbClr val="002060"/>
                </a:solidFill>
              </a:rPr>
              <a:t>, позиція людини відносно того, яким вона бачить своє майбутнє і майбутнє організації/ служби/ підрозділу, який вона очолює.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1502"/>
            <a:ext cx="1775520" cy="187649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988839"/>
            <a:ext cx="12000656" cy="4869159"/>
          </a:xfrm>
        </p:spPr>
        <p:txBody>
          <a:bodyPr/>
          <a:lstStyle/>
          <a:p>
            <a:pPr marL="119062" indent="0" algn="just">
              <a:buNone/>
            </a:pPr>
            <a:r>
              <a:rPr lang="uk-UA" dirty="0"/>
              <a:t>	</a:t>
            </a:r>
          </a:p>
          <a:p>
            <a:pPr marL="119062" indent="0" algn="ctr">
              <a:buNone/>
            </a:pPr>
            <a:r>
              <a:rPr lang="uk-UA" sz="4000" dirty="0">
                <a:solidFill>
                  <a:srgbClr val="002060"/>
                </a:solidFill>
              </a:rPr>
              <a:t>	Важливими складовими іміджу державного службовця </a:t>
            </a:r>
            <a:r>
              <a:rPr lang="uk-UA" sz="4000" dirty="0" smtClean="0">
                <a:solidFill>
                  <a:srgbClr val="002060"/>
                </a:solidFill>
              </a:rPr>
              <a:t>є  </a:t>
            </a:r>
            <a:r>
              <a:rPr lang="uk-UA" sz="4000" i="1" dirty="0">
                <a:solidFill>
                  <a:srgbClr val="0070C0"/>
                </a:solidFill>
              </a:rPr>
              <a:t>професіоналізм</a:t>
            </a:r>
            <a:r>
              <a:rPr lang="uk-UA" sz="4000" dirty="0">
                <a:solidFill>
                  <a:srgbClr val="002060"/>
                </a:solidFill>
              </a:rPr>
              <a:t> і </a:t>
            </a:r>
            <a:r>
              <a:rPr lang="uk-UA" sz="4000" i="1" dirty="0">
                <a:solidFill>
                  <a:srgbClr val="0070C0"/>
                </a:solidFill>
              </a:rPr>
              <a:t>управлінська культура</a:t>
            </a:r>
            <a:r>
              <a:rPr lang="uk-UA" sz="4000" dirty="0">
                <a:solidFill>
                  <a:srgbClr val="002060"/>
                </a:solidFill>
              </a:rPr>
              <a:t>, основою формування яких виступають </a:t>
            </a:r>
            <a:r>
              <a:rPr lang="uk-UA" sz="4000" b="1" dirty="0">
                <a:solidFill>
                  <a:srgbClr val="C00000"/>
                </a:solidFill>
              </a:rPr>
              <a:t>культура спілкування </a:t>
            </a:r>
            <a:r>
              <a:rPr lang="uk-UA" sz="4000" dirty="0">
                <a:solidFill>
                  <a:srgbClr val="002060"/>
                </a:solidFill>
              </a:rPr>
              <a:t>і </a:t>
            </a:r>
            <a:r>
              <a:rPr lang="uk-UA" sz="4000" b="1" dirty="0">
                <a:solidFill>
                  <a:srgbClr val="C00000"/>
                </a:solidFill>
              </a:rPr>
              <a:t>діловий етикет</a:t>
            </a:r>
            <a:r>
              <a:rPr lang="uk-UA" sz="4000" dirty="0">
                <a:solidFill>
                  <a:srgbClr val="002060"/>
                </a:solidFill>
              </a:rPr>
              <a:t>. 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"/>
            <a:ext cx="4943871" cy="24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" y="155575"/>
            <a:ext cx="12036499" cy="1252538"/>
          </a:xfrm>
        </p:spPr>
        <p:txBody>
          <a:bodyPr>
            <a:noAutofit/>
          </a:bodyPr>
          <a:lstStyle/>
          <a:p>
            <a:pPr algn="ctr"/>
            <a:r>
              <a:rPr lang="uk-UA" altLang="ru-RU" sz="4000" dirty="0"/>
              <a:t/>
            </a:r>
            <a:br>
              <a:rPr lang="uk-UA" altLang="ru-RU" sz="4000" dirty="0"/>
            </a:br>
            <a:r>
              <a:rPr lang="uk-UA" altLang="ru-RU" sz="4000" dirty="0"/>
              <a:t>Унормовані форми поведінки існують для:</a:t>
            </a:r>
            <a:br>
              <a:rPr lang="uk-UA" altLang="ru-RU" sz="4000" dirty="0"/>
            </a:b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774825"/>
            <a:ext cx="11856640" cy="462597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uk-UA" altLang="ru-RU" dirty="0">
                <a:solidFill>
                  <a:srgbClr val="7030A0"/>
                </a:solidFill>
              </a:rPr>
              <a:t>а) полегшення взаємодії між соціальними суб’єктами;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uk-UA" altLang="ru-RU" dirty="0">
                <a:solidFill>
                  <a:schemeClr val="accent4">
                    <a:lumMod val="50000"/>
                  </a:schemeClr>
                </a:solidFill>
              </a:rPr>
              <a:t>б) позбавлення людських стосунків надлишкової емоційної напруги;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uk-UA" altLang="ru-RU" dirty="0">
                <a:solidFill>
                  <a:srgbClr val="002060"/>
                </a:solidFill>
              </a:rPr>
              <a:t>в) ствердження наявності між суб’єктами соціальної комунікації єдиного морального і смислового простору, що забезпечує реалізацію самого процесу соціальної взаємодії.</a:t>
            </a:r>
            <a:endParaRPr lang="ru-RU" altLang="ru-RU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4869160"/>
            <a:ext cx="3564235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774825"/>
            <a:ext cx="10972800" cy="4625975"/>
          </a:xfrm>
        </p:spPr>
        <p:txBody>
          <a:bodyPr/>
          <a:lstStyle/>
          <a:p>
            <a:pPr marL="119062" indent="0" algn="just">
              <a:buNone/>
            </a:pPr>
            <a:r>
              <a:rPr lang="uk-UA" dirty="0"/>
              <a:t>	</a:t>
            </a:r>
            <a:r>
              <a:rPr lang="uk-UA" dirty="0">
                <a:solidFill>
                  <a:srgbClr val="002060"/>
                </a:solidFill>
              </a:rPr>
              <a:t>Ти можеш бути скільки завгодно розумним, чесним і професійним, але значимим для суспільства ти станеш тільки тоді, коли зможеш подати себе відповідним чином.</a:t>
            </a:r>
          </a:p>
          <a:p>
            <a:pPr marL="119062" indent="0">
              <a:buNone/>
            </a:pPr>
            <a:endParaRPr lang="uk-UA" dirty="0">
              <a:solidFill>
                <a:srgbClr val="002060"/>
              </a:solidFill>
            </a:endParaRPr>
          </a:p>
          <a:p>
            <a:pPr marL="119062" indent="0" algn="r">
              <a:buNone/>
            </a:pPr>
            <a:r>
              <a:rPr lang="uk-UA" i="1" dirty="0" err="1">
                <a:solidFill>
                  <a:srgbClr val="0070C0"/>
                </a:solidFill>
              </a:rPr>
              <a:t>Філіппа</a:t>
            </a:r>
            <a:r>
              <a:rPr lang="uk-UA" i="1" dirty="0">
                <a:solidFill>
                  <a:srgbClr val="0070C0"/>
                </a:solidFill>
              </a:rPr>
              <a:t> </a:t>
            </a:r>
            <a:r>
              <a:rPr lang="uk-UA" i="1" dirty="0" err="1">
                <a:solidFill>
                  <a:srgbClr val="0070C0"/>
                </a:solidFill>
              </a:rPr>
              <a:t>Девіс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356991"/>
            <a:ext cx="4406281" cy="30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5222189"/>
            <a:ext cx="2592288" cy="16358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12192000" cy="1252538"/>
          </a:xfrm>
        </p:spPr>
        <p:txBody>
          <a:bodyPr/>
          <a:lstStyle/>
          <a:p>
            <a:pPr algn="ctr"/>
            <a:r>
              <a:rPr lang="uk-UA" dirty="0"/>
              <a:t>ДІЛОВИЙ  ЕТИКЕТ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052736"/>
            <a:ext cx="12072664" cy="4549011"/>
          </a:xfrm>
        </p:spPr>
        <p:txBody>
          <a:bodyPr/>
          <a:lstStyle/>
          <a:p>
            <a:pPr marL="119062" indent="0" algn="just" eaLnBrk="1" hangingPunct="1">
              <a:buNone/>
            </a:pPr>
            <a:r>
              <a:rPr lang="uk-UA" alt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нормативно закріплених, історично та традиційно сформованих правил поведінки і спілкування у трудовій та позаслужбовій сферах життєдіяльності, які відповідають </a:t>
            </a:r>
            <a:r>
              <a:rPr lang="uk-UA" alt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етичним цінностям суспільства і засадам національної безпеки</a:t>
            </a:r>
            <a:r>
              <a:rPr lang="uk-UA" alt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3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2" indent="0" algn="just" eaLnBrk="1" hangingPunct="1">
              <a:buNone/>
            </a:pPr>
            <a:r>
              <a:rPr lang="uk-UA" alt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Порядок відносин у діловій сфері регламентований законами та підзаконними нормативно-правовими актами, </a:t>
            </a:r>
            <a:r>
              <a:rPr lang="uk-UA" altLang="ru-RU" sz="3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яких для всіх працівників є обов’язковим</a:t>
            </a:r>
            <a:r>
              <a:rPr lang="uk-UA" altLang="ru-RU" sz="3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2" y="155575"/>
            <a:ext cx="11928648" cy="1252538"/>
          </a:xfrm>
          <a:ln w="12700"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altLang="ru-RU" sz="2800" dirty="0"/>
              <a:t>Ділова поведінка особи визначається </a:t>
            </a:r>
            <a:r>
              <a:rPr lang="uk-UA" altLang="ru-RU" sz="2800" dirty="0" smtClean="0"/>
              <a:t>рольовим </a:t>
            </a:r>
            <a:br>
              <a:rPr lang="uk-UA" altLang="ru-RU" sz="2800" dirty="0" smtClean="0"/>
            </a:br>
            <a:r>
              <a:rPr lang="uk-UA" altLang="ru-RU" sz="2800" dirty="0" smtClean="0"/>
              <a:t>і професійним </a:t>
            </a:r>
            <a:r>
              <a:rPr lang="uk-UA" altLang="ru-RU" sz="2800" dirty="0"/>
              <a:t>статусом. </a:t>
            </a:r>
            <a:r>
              <a:rPr lang="uk-UA" altLang="ru-RU" sz="2800" dirty="0" smtClean="0"/>
              <a:t>Це </a:t>
            </a:r>
            <a:r>
              <a:rPr lang="uk-UA" altLang="ru-RU" sz="2800" dirty="0"/>
              <a:t>означає:</a:t>
            </a: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12000656" cy="5073650"/>
          </a:xfrm>
        </p:spPr>
        <p:txBody>
          <a:bodyPr/>
          <a:lstStyle/>
          <a:p>
            <a:pPr algn="just"/>
            <a:r>
              <a:rPr lang="uk-UA" altLang="ru-RU" sz="2600" dirty="0">
                <a:solidFill>
                  <a:srgbClr val="002060"/>
                </a:solidFill>
              </a:rPr>
              <a:t>дотримання правил поведінки в регламентованому просторі і часі;</a:t>
            </a:r>
          </a:p>
          <a:p>
            <a:pPr algn="just"/>
            <a:r>
              <a:rPr lang="uk-UA" altLang="ru-RU" sz="2600" dirty="0">
                <a:solidFill>
                  <a:srgbClr val="0070C0"/>
                </a:solidFill>
              </a:rPr>
              <a:t>визнання й спільна реалізація службовим колективом ролі керівника. Так службовим колективом сприймається як аксіома, що будь-який захід починається в присутності керівника; будь-які ініціативи проходять сходинками службової ієрархії;</a:t>
            </a:r>
          </a:p>
          <a:p>
            <a:pPr algn="just"/>
            <a:r>
              <a:rPr lang="uk-UA" altLang="ru-RU" sz="2600" dirty="0">
                <a:solidFill>
                  <a:srgbClr val="002060"/>
                </a:solidFill>
              </a:rPr>
              <a:t>визнання і взаємна реалізація ролі організації. Так, аксіомою виступають: визнання інтересів організації як вищих по відношенню до особистих інтересів; лояльність по відношенню до організації; дозування інформації про організацію;</a:t>
            </a:r>
          </a:p>
          <a:p>
            <a:pPr algn="just"/>
            <a:r>
              <a:rPr lang="uk-UA" altLang="ru-RU" sz="2600" dirty="0">
                <a:solidFill>
                  <a:srgbClr val="0070C0"/>
                </a:solidFill>
              </a:rPr>
              <a:t>будь-які реальні відносини (дружні, приятельські, ворожі) маскуються під відношення «керівник-підлеглий», «колеги», «партнери».</a:t>
            </a:r>
            <a:endParaRPr lang="ru-RU" altLang="ru-RU" sz="26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484" y="0"/>
            <a:ext cx="3355082" cy="163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336" y="155575"/>
            <a:ext cx="11881320" cy="1252538"/>
          </a:xfrm>
        </p:spPr>
        <p:txBody>
          <a:bodyPr/>
          <a:lstStyle/>
          <a:p>
            <a:r>
              <a:rPr lang="uk-UA" dirty="0"/>
              <a:t>Принципи  ділового </a:t>
            </a:r>
            <a:r>
              <a:rPr lang="uk-UA" dirty="0" smtClean="0"/>
              <a:t>етикету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408113"/>
            <a:ext cx="11928648" cy="5449887"/>
          </a:xfrm>
        </p:spPr>
        <p:txBody>
          <a:bodyPr/>
          <a:lstStyle/>
          <a:p>
            <a:pPr algn="just"/>
            <a:r>
              <a:rPr lang="uk-UA" altLang="ru-RU" sz="2400" b="1" dirty="0">
                <a:solidFill>
                  <a:srgbClr val="C00000"/>
                </a:solidFill>
              </a:rPr>
              <a:t>Гуманізм, людяність. </a:t>
            </a:r>
            <a:r>
              <a:rPr lang="uk-UA" sz="2400" dirty="0">
                <a:solidFill>
                  <a:schemeClr val="accent4">
                    <a:lumMod val="75000"/>
                  </a:schemeClr>
                </a:solidFill>
              </a:rPr>
              <a:t>Це – повага до інтересів та почуттів інших працівників, усіх громадян, які переступають не лише поріг державної установи, а й контактують у неформальній ситуації. На рівні індивідуальної культури особи цей принцип реалізується</a:t>
            </a:r>
            <a:r>
              <a:rPr lang="uk-UA" altLang="ru-RU" sz="2400" dirty="0">
                <a:solidFill>
                  <a:schemeClr val="accent4">
                    <a:lumMod val="75000"/>
                  </a:schemeClr>
                </a:solidFill>
              </a:rPr>
              <a:t> безпосередньо в етичних вимогах ввічливості, тактовності, скромності, точності.</a:t>
            </a:r>
          </a:p>
          <a:p>
            <a:pPr algn="just"/>
            <a:r>
              <a:rPr lang="uk-UA" altLang="ru-RU" sz="2400" b="1" dirty="0">
                <a:solidFill>
                  <a:srgbClr val="C00000"/>
                </a:solidFill>
              </a:rPr>
              <a:t>Доцільність дій. </a:t>
            </a:r>
            <a:r>
              <a:rPr lang="uk-UA" altLang="ru-RU" sz="2400" dirty="0">
                <a:solidFill>
                  <a:srgbClr val="7030A0"/>
                </a:solidFill>
              </a:rPr>
              <a:t>Сучасний діловий етикет передбачає, що все у спілкуванні має бути поміркованим, простим. </a:t>
            </a:r>
            <a:r>
              <a:rPr lang="uk-UA" sz="2400" dirty="0">
                <a:solidFill>
                  <a:srgbClr val="7030A0"/>
                </a:solidFill>
              </a:rPr>
              <a:t>Якщо не відомо, як поводити себе в нестандартній ситуації, то варто керуватись принципом доцільності і зручності. Проте зручно має бути не лише нам, а й людям, з якими ми спілкуємося. </a:t>
            </a:r>
            <a:endParaRPr lang="uk-UA" altLang="ru-RU" sz="2400" dirty="0">
              <a:solidFill>
                <a:srgbClr val="7030A0"/>
              </a:solidFill>
            </a:endParaRPr>
          </a:p>
          <a:p>
            <a:pPr algn="just"/>
            <a:r>
              <a:rPr lang="uk-UA" altLang="ru-RU" sz="2400" dirty="0">
                <a:solidFill>
                  <a:srgbClr val="0070C0"/>
                </a:solidFill>
              </a:rPr>
              <a:t>Витонченість й ошатність, або </a:t>
            </a:r>
            <a:r>
              <a:rPr lang="uk-UA" altLang="ru-RU" sz="2400" b="1" dirty="0">
                <a:solidFill>
                  <a:srgbClr val="C00000"/>
                </a:solidFill>
              </a:rPr>
              <a:t>естетична привабливість поведінки</a:t>
            </a:r>
            <a:r>
              <a:rPr lang="uk-UA" altLang="ru-RU" sz="2400" dirty="0"/>
              <a:t>. </a:t>
            </a:r>
            <a:r>
              <a:rPr lang="uk-UA" sz="2400" dirty="0">
                <a:solidFill>
                  <a:srgbClr val="0070C0"/>
                </a:solidFill>
              </a:rPr>
              <a:t>Правила етикету визначаються вимогами естетики, їх типове обґрунтування: </a:t>
            </a:r>
            <a:r>
              <a:rPr lang="uk-UA" sz="2400" i="1" dirty="0">
                <a:solidFill>
                  <a:srgbClr val="0070C0"/>
                </a:solidFill>
              </a:rPr>
              <a:t>«непристойно, тому що негарно»</a:t>
            </a:r>
            <a:r>
              <a:rPr lang="uk-UA" sz="2400" dirty="0">
                <a:solidFill>
                  <a:srgbClr val="0070C0"/>
                </a:solidFill>
              </a:rPr>
              <a:t>. </a:t>
            </a:r>
            <a:endParaRPr lang="ru-RU" altLang="ru-RU" sz="24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0"/>
            <a:ext cx="3841258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84" name="Group 76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424987732"/>
              </p:ext>
            </p:extLst>
          </p:nvPr>
        </p:nvGraphicFramePr>
        <p:xfrm>
          <a:off x="119336" y="239713"/>
          <a:ext cx="11881320" cy="6164699"/>
        </p:xfrm>
        <a:graphic>
          <a:graphicData uri="http://schemas.openxmlformats.org/drawingml/2006/table">
            <a:tbl>
              <a:tblPr/>
              <a:tblGrid>
                <a:gridCol w="5977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3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Світський етикет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Діловий етикет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Двері</a:t>
                      </a: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відкриває чоловік, пропускаючи жінку вперед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Двері відкриває той, хто ближче до них стоїть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кабіни ліфта, кафе, ресторану, під’їзду, завжди першим заходить чоловік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кабіни ліфту заходить і виходить із нього людина, котра знаходиться найближче до дверей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6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Чоловік завжди підводиться, щоб вітати жінку або старшу за віком людину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Чоловік і жінка завжди підводяться, щоб привітати клієнта або відвідувача незалежно від його статі  (щодо сторонньої відношенню до службового колективу особи).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6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Першим завжди вітається чоловік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 чоловік, і жінка ручкаються при зустрічі в залежності від ситуації.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47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Першою руку подає завжди жінка.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Немає чітких правил кому першому належить подавати руку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49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кафе, ресторані завжди платить чоловік (якщо жінка не заперечує)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uk-UA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Платить завжди той, хто запрошує (за власною ініціативою може заплатити старший за віком, званням або за соціальним статусом)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12000656" cy="1252538"/>
          </a:xfrm>
        </p:spPr>
        <p:txBody>
          <a:bodyPr/>
          <a:lstStyle/>
          <a:p>
            <a:pPr algn="ctr"/>
            <a:r>
              <a:rPr lang="uk-UA" dirty="0"/>
              <a:t>КУЛЬТУРА  СПІЛКУВАННЯ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1344" y="1774825"/>
            <a:ext cx="11593288" cy="4625975"/>
          </a:xfrm>
        </p:spPr>
        <p:txBody>
          <a:bodyPr/>
          <a:lstStyle/>
          <a:p>
            <a:pPr marL="119062" indent="0" algn="just">
              <a:buNone/>
            </a:pPr>
            <a:r>
              <a:rPr lang="uk-UA" dirty="0">
                <a:solidFill>
                  <a:srgbClr val="002060"/>
                </a:solidFill>
              </a:rPr>
              <a:t>– це вміння встановлювати зворотний зв’язок, відгукнутися на думки, почуття, турботи й проблеми іншої людини (це стосується всіх рівнів спілкування). </a:t>
            </a:r>
          </a:p>
          <a:p>
            <a:pPr marL="119062" indent="0" algn="just">
              <a:buNone/>
            </a:pPr>
            <a:r>
              <a:rPr lang="uk-UA" dirty="0">
                <a:solidFill>
                  <a:srgbClr val="002060"/>
                </a:solidFill>
              </a:rPr>
              <a:t>	Культура спілкування є складовою частиною культури людини в цілому, її освіченості й вихованості; вона моделює поведінку людини — спонукає її у певній ситуації поводитися у відповідний спосіб.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869161"/>
            <a:ext cx="4295800" cy="18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12000656" cy="1252538"/>
          </a:xfrm>
        </p:spPr>
        <p:txBody>
          <a:bodyPr/>
          <a:lstStyle/>
          <a:p>
            <a:pPr algn="ctr"/>
            <a:r>
              <a:rPr lang="uk-UA" dirty="0"/>
              <a:t>Правила  для  мовця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35360" y="1484784"/>
            <a:ext cx="11665296" cy="5373216"/>
          </a:xfrm>
        </p:spPr>
        <p:txBody>
          <a:bodyPr/>
          <a:lstStyle/>
          <a:p>
            <a:pPr marL="119062" indent="0" algn="just">
              <a:lnSpc>
                <a:spcPct val="80000"/>
              </a:lnSpc>
              <a:buNone/>
            </a:pPr>
            <a:r>
              <a:rPr lang="uk-UA" altLang="ru-RU" sz="2600" dirty="0">
                <a:solidFill>
                  <a:srgbClr val="0070C0"/>
                </a:solidFill>
              </a:rPr>
              <a:t>1. Неухильно й послідовно виказувати доброзичливе ставлення до співрозмовника. Не дозволяти собі негативних оцінок співрозмовника та образливих слів на його адресу.</a:t>
            </a:r>
          </a:p>
          <a:p>
            <a:pPr marL="119062" indent="0" algn="just">
              <a:lnSpc>
                <a:spcPct val="80000"/>
              </a:lnSpc>
              <a:buNone/>
            </a:pPr>
            <a:r>
              <a:rPr lang="uk-UA" altLang="ru-RU" sz="2600" dirty="0">
                <a:solidFill>
                  <a:srgbClr val="002060"/>
                </a:solidFill>
              </a:rPr>
              <a:t>2. Виявляти ввічливість, ураховувати вік, стать, статус, реноме, авторитет співрозмовника.</a:t>
            </a:r>
          </a:p>
          <a:p>
            <a:pPr marL="119062" indent="0" algn="just">
              <a:lnSpc>
                <a:spcPct val="80000"/>
              </a:lnSpc>
              <a:buNone/>
            </a:pPr>
            <a:r>
              <a:rPr lang="uk-UA" altLang="ru-RU" sz="2600" dirty="0">
                <a:solidFill>
                  <a:srgbClr val="0070C0"/>
                </a:solidFill>
              </a:rPr>
              <a:t>3. Не надуживати категоричністю тону.</a:t>
            </a:r>
          </a:p>
          <a:p>
            <a:pPr marL="119062" indent="0" algn="just">
              <a:lnSpc>
                <a:spcPct val="80000"/>
              </a:lnSpc>
              <a:buNone/>
            </a:pPr>
            <a:r>
              <a:rPr lang="uk-UA" altLang="ru-RU" sz="2600" dirty="0">
                <a:solidFill>
                  <a:srgbClr val="002060"/>
                </a:solidFill>
              </a:rPr>
              <a:t>4. Не нав’язувати співрозмовнику своїх поглядів, не </a:t>
            </a:r>
            <a:r>
              <a:rPr lang="uk-UA" altLang="ru-RU" sz="2600" dirty="0" err="1">
                <a:solidFill>
                  <a:srgbClr val="002060"/>
                </a:solidFill>
              </a:rPr>
              <a:t>вип'ячувати</a:t>
            </a:r>
            <a:r>
              <a:rPr lang="uk-UA" altLang="ru-RU" sz="2600" dirty="0">
                <a:solidFill>
                  <a:srgbClr val="002060"/>
                </a:solidFill>
              </a:rPr>
              <a:t> своє «я».</a:t>
            </a:r>
          </a:p>
          <a:p>
            <a:pPr marL="119062" indent="0" algn="just">
              <a:lnSpc>
                <a:spcPct val="80000"/>
              </a:lnSpc>
              <a:buNone/>
            </a:pPr>
            <a:r>
              <a:rPr lang="uk-UA" altLang="ru-RU" sz="2600" dirty="0">
                <a:solidFill>
                  <a:srgbClr val="0070C0"/>
                </a:solidFill>
              </a:rPr>
              <a:t>5. Не зловживати терпінням слухача, пам’ятати, що концентрація його уваги обмежена.</a:t>
            </a:r>
          </a:p>
          <a:p>
            <a:pPr marL="119062" indent="0" algn="just">
              <a:lnSpc>
                <a:spcPct val="80000"/>
              </a:lnSpc>
              <a:buNone/>
            </a:pPr>
            <a:r>
              <a:rPr lang="uk-UA" altLang="ru-RU" sz="2600" dirty="0">
                <a:solidFill>
                  <a:srgbClr val="002060"/>
                </a:solidFill>
              </a:rPr>
              <a:t>6. Звільнятися від словарного баласту: паразитичних вигуків (ну, от; до речі).</a:t>
            </a:r>
          </a:p>
          <a:p>
            <a:pPr marL="119062" indent="0" algn="just">
              <a:lnSpc>
                <a:spcPct val="80000"/>
              </a:lnSpc>
              <a:buNone/>
            </a:pPr>
            <a:r>
              <a:rPr lang="uk-UA" altLang="ru-RU" sz="2600" dirty="0">
                <a:solidFill>
                  <a:srgbClr val="0070C0"/>
                </a:solidFill>
              </a:rPr>
              <a:t>7. Уважно прислухатися до свого мовлення, критично аналізувати себе і реакцію слухача</a:t>
            </a:r>
            <a:r>
              <a:rPr lang="uk-UA" altLang="ru-RU" sz="2600" dirty="0"/>
              <a:t>.</a:t>
            </a:r>
          </a:p>
          <a:p>
            <a:pPr marL="119062" indent="0" algn="just">
              <a:lnSpc>
                <a:spcPct val="80000"/>
              </a:lnSpc>
              <a:buNone/>
            </a:pPr>
            <a:r>
              <a:rPr lang="uk-UA" altLang="ru-RU" sz="2600" dirty="0">
                <a:solidFill>
                  <a:srgbClr val="002060"/>
                </a:solidFill>
              </a:rPr>
              <a:t>8. Не забувати, що в усному спілкуванні, крім тону мовлення, значний вплив на слухача справляють жести, пози, міміка.</a:t>
            </a: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38100"/>
            <a:ext cx="1487488" cy="148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09774" y="155575"/>
            <a:ext cx="8018874" cy="1252538"/>
          </a:xfrm>
        </p:spPr>
        <p:txBody>
          <a:bodyPr/>
          <a:lstStyle/>
          <a:p>
            <a:pPr algn="ctr"/>
            <a:r>
              <a:rPr lang="uk-UA" dirty="0"/>
              <a:t>Правила  для  слухача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030" y="2159723"/>
            <a:ext cx="12072664" cy="4542702"/>
          </a:xfrm>
        </p:spPr>
        <p:txBody>
          <a:bodyPr/>
          <a:lstStyle/>
          <a:p>
            <a:pPr marL="119062" indent="0">
              <a:lnSpc>
                <a:spcPct val="90000"/>
              </a:lnSpc>
              <a:buNone/>
            </a:pPr>
            <a:r>
              <a:rPr lang="uk-UA" altLang="ru-RU" sz="2800" dirty="0">
                <a:solidFill>
                  <a:srgbClr val="002060"/>
                </a:solidFill>
              </a:rPr>
              <a:t>1. </a:t>
            </a:r>
            <a:r>
              <a:rPr lang="uk-UA" altLang="ru-RU" dirty="0">
                <a:solidFill>
                  <a:srgbClr val="002060"/>
                </a:solidFill>
              </a:rPr>
              <a:t>Слуханню громадянина слід надавати перевагу над іншими видами діяльності.</a:t>
            </a:r>
          </a:p>
          <a:p>
            <a:pPr marL="119062" indent="0" algn="just">
              <a:lnSpc>
                <a:spcPct val="90000"/>
              </a:lnSpc>
              <a:buNone/>
            </a:pPr>
            <a:r>
              <a:rPr lang="uk-UA" altLang="ru-RU" dirty="0">
                <a:solidFill>
                  <a:srgbClr val="0070C0"/>
                </a:solidFill>
              </a:rPr>
              <a:t>2. Слухати уважно і терпляче.</a:t>
            </a:r>
          </a:p>
          <a:p>
            <a:pPr marL="119062" indent="0" algn="just">
              <a:lnSpc>
                <a:spcPct val="90000"/>
              </a:lnSpc>
              <a:buNone/>
            </a:pPr>
            <a:r>
              <a:rPr lang="uk-UA" altLang="ru-RU" dirty="0">
                <a:solidFill>
                  <a:srgbClr val="002060"/>
                </a:solidFill>
              </a:rPr>
              <a:t>3. Ввічливість не допускає перебивати співрозмовника.</a:t>
            </a:r>
          </a:p>
          <a:p>
            <a:pPr marL="119062" indent="0" algn="just">
              <a:lnSpc>
                <a:spcPct val="90000"/>
              </a:lnSpc>
              <a:buNone/>
            </a:pPr>
            <a:r>
              <a:rPr lang="uk-UA" altLang="ru-RU" dirty="0">
                <a:solidFill>
                  <a:srgbClr val="0070C0"/>
                </a:solidFill>
              </a:rPr>
              <a:t>4. Бажано підкреслювати свою зацікавленість повідомленнями співрозмовника стверджувальними словами (так, добре, правильно, згоден тощо).</a:t>
            </a:r>
          </a:p>
          <a:p>
            <a:pPr marL="119062" indent="0" algn="just">
              <a:lnSpc>
                <a:spcPct val="90000"/>
              </a:lnSpc>
              <a:buNone/>
            </a:pPr>
            <a:r>
              <a:rPr lang="uk-UA" altLang="ru-RU" dirty="0">
                <a:solidFill>
                  <a:srgbClr val="002060"/>
                </a:solidFill>
              </a:rPr>
              <a:t>5. Міміка має бути прикрашена доброзичливою усмішкою та жестами - скупими і нерізкими.</a:t>
            </a:r>
            <a:endParaRPr lang="ru-RU" altLang="ru-RU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0" y="0"/>
            <a:ext cx="3791744" cy="215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12192000" cy="1252538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Головне  правило  ділового  спілкування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774825"/>
            <a:ext cx="12000656" cy="4625975"/>
          </a:xfrm>
        </p:spPr>
        <p:txBody>
          <a:bodyPr/>
          <a:lstStyle/>
          <a:p>
            <a:pPr marL="119062" indent="0" algn="just">
              <a:buNone/>
            </a:pPr>
            <a:r>
              <a:rPr lang="uk-UA" altLang="ru-RU" sz="4000" dirty="0">
                <a:solidFill>
                  <a:srgbClr val="002060"/>
                </a:solidFill>
              </a:rPr>
              <a:t>будь-яке звернення або вияв уваги до колеги має бути </a:t>
            </a:r>
            <a:r>
              <a:rPr lang="uk-UA" altLang="ru-RU" sz="4000" dirty="0">
                <a:solidFill>
                  <a:srgbClr val="00B050"/>
                </a:solidFill>
              </a:rPr>
              <a:t>змістовно продуманим</a:t>
            </a:r>
            <a:r>
              <a:rPr lang="uk-UA" altLang="ru-RU" sz="4000" dirty="0">
                <a:solidFill>
                  <a:srgbClr val="002060"/>
                </a:solidFill>
              </a:rPr>
              <a:t>, </a:t>
            </a:r>
            <a:r>
              <a:rPr lang="uk-UA" altLang="ru-RU" sz="4000" dirty="0">
                <a:solidFill>
                  <a:srgbClr val="7030A0"/>
                </a:solidFill>
              </a:rPr>
              <a:t>інтонаційно вивіреним</a:t>
            </a:r>
            <a:r>
              <a:rPr lang="uk-UA" altLang="ru-RU" sz="4000" dirty="0">
                <a:solidFill>
                  <a:srgbClr val="002060"/>
                </a:solidFill>
              </a:rPr>
              <a:t>, </a:t>
            </a:r>
            <a:r>
              <a:rPr lang="uk-UA" altLang="ru-RU" sz="4000" dirty="0">
                <a:solidFill>
                  <a:srgbClr val="0070C0"/>
                </a:solidFill>
              </a:rPr>
              <a:t>своєчасним</a:t>
            </a:r>
            <a:r>
              <a:rPr lang="uk-UA" altLang="ru-RU" sz="4000" dirty="0">
                <a:solidFill>
                  <a:srgbClr val="002060"/>
                </a:solidFill>
              </a:rPr>
              <a:t>, </a:t>
            </a:r>
            <a:r>
              <a:rPr lang="uk-UA" altLang="ru-RU" sz="4000" dirty="0">
                <a:solidFill>
                  <a:srgbClr val="00B050"/>
                </a:solidFill>
              </a:rPr>
              <a:t>адекватним ситуації і статусу колеги</a:t>
            </a:r>
            <a:r>
              <a:rPr lang="uk-UA" altLang="ru-RU" sz="4000" dirty="0">
                <a:solidFill>
                  <a:srgbClr val="002060"/>
                </a:solidFill>
              </a:rPr>
              <a:t>, </a:t>
            </a:r>
            <a:r>
              <a:rPr lang="uk-UA" altLang="ru-RU" sz="4000" dirty="0">
                <a:solidFill>
                  <a:srgbClr val="7030A0"/>
                </a:solidFill>
              </a:rPr>
              <a:t>характеру взаємовідносин</a:t>
            </a:r>
            <a:r>
              <a:rPr lang="uk-UA" altLang="ru-RU" sz="4000" dirty="0">
                <a:solidFill>
                  <a:srgbClr val="002060"/>
                </a:solidFill>
              </a:rPr>
              <a:t>.</a:t>
            </a:r>
            <a:endParaRPr lang="ru-RU" altLang="ru-RU" sz="4000" dirty="0">
              <a:solidFill>
                <a:srgbClr val="002060"/>
              </a:solidFill>
            </a:endParaRPr>
          </a:p>
          <a:p>
            <a:pPr marL="119062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4495475"/>
            <a:ext cx="4943872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12000656" cy="125253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Чинники, що сприяють створенню негативного ділового іміджу: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774825"/>
            <a:ext cx="11928648" cy="492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sz="3600" dirty="0">
                <a:solidFill>
                  <a:srgbClr val="002060"/>
                </a:solidFill>
              </a:rPr>
              <a:t>запізнення на роботу;</a:t>
            </a:r>
          </a:p>
          <a:p>
            <a:pPr>
              <a:lnSpc>
                <a:spcPct val="90000"/>
              </a:lnSpc>
            </a:pPr>
            <a:r>
              <a:rPr lang="uk-UA" altLang="ru-RU" sz="3600" dirty="0">
                <a:solidFill>
                  <a:srgbClr val="0070C0"/>
                </a:solidFill>
              </a:rPr>
              <a:t>особисті телефонні розмови</a:t>
            </a:r>
            <a:r>
              <a:rPr lang="uk-UA" altLang="ru-RU" sz="3600" dirty="0">
                <a:solidFill>
                  <a:srgbClr val="002060"/>
                </a:solidFill>
              </a:rPr>
              <a:t>;</a:t>
            </a:r>
          </a:p>
          <a:p>
            <a:pPr>
              <a:lnSpc>
                <a:spcPct val="90000"/>
              </a:lnSpc>
            </a:pPr>
            <a:r>
              <a:rPr lang="uk-UA" altLang="ru-RU" sz="3600" dirty="0">
                <a:solidFill>
                  <a:srgbClr val="002060"/>
                </a:solidFill>
              </a:rPr>
              <a:t>численні скарги, невдоволення з боку працівника;</a:t>
            </a:r>
          </a:p>
          <a:p>
            <a:pPr>
              <a:lnSpc>
                <a:spcPct val="90000"/>
              </a:lnSpc>
            </a:pPr>
            <a:r>
              <a:rPr lang="uk-UA" altLang="ru-RU" sz="3600" dirty="0">
                <a:solidFill>
                  <a:srgbClr val="0070C0"/>
                </a:solidFill>
              </a:rPr>
              <a:t>плітки;</a:t>
            </a:r>
          </a:p>
          <a:p>
            <a:pPr>
              <a:lnSpc>
                <a:spcPct val="90000"/>
              </a:lnSpc>
            </a:pPr>
            <a:r>
              <a:rPr lang="uk-UA" altLang="ru-RU" sz="3600" dirty="0">
                <a:solidFill>
                  <a:srgbClr val="002060"/>
                </a:solidFill>
              </a:rPr>
              <a:t>похмурість;</a:t>
            </a:r>
          </a:p>
          <a:p>
            <a:pPr>
              <a:lnSpc>
                <a:spcPct val="90000"/>
              </a:lnSpc>
            </a:pPr>
            <a:r>
              <a:rPr lang="uk-UA" altLang="ru-RU" sz="3600" dirty="0">
                <a:solidFill>
                  <a:srgbClr val="0070C0"/>
                </a:solidFill>
              </a:rPr>
              <a:t>непорядок на робочому столі;</a:t>
            </a:r>
          </a:p>
          <a:p>
            <a:pPr>
              <a:lnSpc>
                <a:spcPct val="90000"/>
              </a:lnSpc>
            </a:pPr>
            <a:r>
              <a:rPr lang="uk-UA" altLang="ru-RU" sz="3600" dirty="0">
                <a:solidFill>
                  <a:srgbClr val="002060"/>
                </a:solidFill>
              </a:rPr>
              <a:t>неохайний зовнішній вигляд.</a:t>
            </a:r>
            <a:r>
              <a:rPr lang="ru-RU" altLang="ru-RU" sz="3600" dirty="0">
                <a:solidFill>
                  <a:srgbClr val="002060"/>
                </a:solidFill>
              </a:rPr>
              <a:t>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59" y="4077072"/>
            <a:ext cx="5268200" cy="280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11928648" cy="125253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Чинники, що впливають на створення позитивного ділового іміджу: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-22052" y="1772816"/>
            <a:ext cx="12094716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sz="3600" dirty="0">
                <a:solidFill>
                  <a:srgbClr val="0070C0"/>
                </a:solidFill>
              </a:rPr>
              <a:t>ввічливі вітання колег зранку й після закінчення роботи;</a:t>
            </a:r>
          </a:p>
          <a:p>
            <a:pPr>
              <a:lnSpc>
                <a:spcPct val="90000"/>
              </a:lnSpc>
            </a:pPr>
            <a:r>
              <a:rPr lang="uk-UA" altLang="ru-RU" sz="3600" dirty="0">
                <a:solidFill>
                  <a:srgbClr val="002060"/>
                </a:solidFill>
              </a:rPr>
              <a:t>вміння слухати та сприймати інформацію;</a:t>
            </a:r>
          </a:p>
          <a:p>
            <a:pPr>
              <a:lnSpc>
                <a:spcPct val="90000"/>
              </a:lnSpc>
            </a:pPr>
            <a:r>
              <a:rPr lang="uk-UA" altLang="ru-RU" sz="3600" dirty="0">
                <a:solidFill>
                  <a:srgbClr val="0070C0"/>
                </a:solidFill>
              </a:rPr>
              <a:t>вміння під час розмови дивитися в очі співрозмовника;</a:t>
            </a:r>
          </a:p>
          <a:p>
            <a:pPr>
              <a:lnSpc>
                <a:spcPct val="90000"/>
              </a:lnSpc>
            </a:pPr>
            <a:r>
              <a:rPr lang="uk-UA" altLang="ru-RU" sz="3600" dirty="0">
                <a:solidFill>
                  <a:srgbClr val="002060"/>
                </a:solidFill>
              </a:rPr>
              <a:t>привітність до колег;</a:t>
            </a:r>
          </a:p>
          <a:p>
            <a:pPr>
              <a:lnSpc>
                <a:spcPct val="90000"/>
              </a:lnSpc>
            </a:pPr>
            <a:r>
              <a:rPr lang="uk-UA" altLang="ru-RU" sz="3600" dirty="0">
                <a:solidFill>
                  <a:srgbClr val="0070C0"/>
                </a:solidFill>
              </a:rPr>
              <a:t>акуратний робочий стіл;</a:t>
            </a:r>
          </a:p>
          <a:p>
            <a:pPr>
              <a:lnSpc>
                <a:spcPct val="90000"/>
              </a:lnSpc>
            </a:pPr>
            <a:r>
              <a:rPr lang="uk-UA" altLang="ru-RU" sz="3600" dirty="0">
                <a:solidFill>
                  <a:srgbClr val="002060"/>
                </a:solidFill>
              </a:rPr>
              <a:t>одяг, відповідний посаді.</a:t>
            </a:r>
            <a:endParaRPr lang="ru-RU" altLang="ru-RU" sz="36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221088"/>
            <a:ext cx="523190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11712624" cy="12525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spc="3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ІМІДЖ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10972800" cy="4987925"/>
          </a:xfrm>
        </p:spPr>
        <p:txBody>
          <a:bodyPr/>
          <a:lstStyle/>
          <a:p>
            <a:pPr algn="just" eaLnBrk="1" hangingPunct="1">
              <a:buNone/>
            </a:pPr>
            <a:r>
              <a:rPr lang="uk-UA" altLang="en-US" sz="4800" dirty="0">
                <a:solidFill>
                  <a:srgbClr val="002060"/>
                </a:solidFill>
              </a:rPr>
              <a:t>- </a:t>
            </a:r>
            <a:r>
              <a:rPr lang="uk-UA" sz="3600" dirty="0"/>
              <a:t>цілеспрямовано сформований образ (особи, явища</a:t>
            </a:r>
            <a:r>
              <a:rPr lang="ru-RU" sz="3600" dirty="0"/>
              <a:t>, предмета), </a:t>
            </a:r>
            <a:r>
              <a:rPr lang="uk-UA" sz="3600" dirty="0"/>
              <a:t>який відокремлює певні ціннісні характеристики, покликаний </a:t>
            </a:r>
            <a:r>
              <a:rPr lang="uk-UA" sz="3600" dirty="0" err="1"/>
              <a:t>емоційно</a:t>
            </a:r>
            <a:r>
              <a:rPr lang="uk-UA" sz="3600" dirty="0"/>
              <a:t>-психологічно впливати </a:t>
            </a:r>
            <a:r>
              <a:rPr lang="ru-RU" sz="3600" dirty="0"/>
              <a:t>на будь-кого з метою </a:t>
            </a:r>
            <a:r>
              <a:rPr lang="uk-UA" sz="3600" dirty="0"/>
              <a:t>популяризації, реклами тощо</a:t>
            </a:r>
            <a:r>
              <a:rPr lang="uk-UA" altLang="en-US" sz="36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Рисунок 6" descr="depositphotos_59158793-stock-photo-integrity-on-wooden-piece-arrang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0" y="4584700"/>
            <a:ext cx="71755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12000656" cy="125253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Щоб не викликати роздратування і невдоволення колег, не можна: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484785"/>
            <a:ext cx="12000656" cy="5373216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uk-UA" altLang="ru-RU" dirty="0">
                <a:solidFill>
                  <a:srgbClr val="00B050"/>
                </a:solidFill>
              </a:rPr>
              <a:t>приходити на зустрічі із запізненням або забувати вибачитися; </a:t>
            </a:r>
          </a:p>
          <a:p>
            <a:pPr lvl="1">
              <a:lnSpc>
                <a:spcPct val="80000"/>
              </a:lnSpc>
            </a:pPr>
            <a:r>
              <a:rPr lang="uk-UA" altLang="ru-RU" dirty="0">
                <a:solidFill>
                  <a:srgbClr val="002060"/>
                </a:solidFill>
              </a:rPr>
              <a:t>перебивати чужі телефонні розмови; </a:t>
            </a:r>
          </a:p>
          <a:p>
            <a:pPr lvl="1">
              <a:lnSpc>
                <a:spcPct val="80000"/>
              </a:lnSpc>
            </a:pPr>
            <a:r>
              <a:rPr lang="uk-UA" altLang="ru-RU" dirty="0">
                <a:solidFill>
                  <a:srgbClr val="00B050"/>
                </a:solidFill>
              </a:rPr>
              <a:t>голосно розмовляти біля чужого робочого столу; </a:t>
            </a:r>
          </a:p>
          <a:p>
            <a:pPr lvl="1">
              <a:lnSpc>
                <a:spcPct val="80000"/>
              </a:lnSpc>
            </a:pPr>
            <a:r>
              <a:rPr lang="uk-UA" altLang="ru-RU" dirty="0">
                <a:solidFill>
                  <a:srgbClr val="002060"/>
                </a:solidFill>
              </a:rPr>
              <a:t>порушувати межу чужого особистісного простору й залишатися у ньому; </a:t>
            </a:r>
          </a:p>
          <a:p>
            <a:pPr lvl="1">
              <a:lnSpc>
                <a:spcPct val="80000"/>
              </a:lnSpc>
            </a:pPr>
            <a:r>
              <a:rPr lang="uk-UA" altLang="ru-RU" dirty="0">
                <a:solidFill>
                  <a:srgbClr val="00B050"/>
                </a:solidFill>
              </a:rPr>
              <a:t>брати на якийсь час чуже робоче приладдя й не повертати його;</a:t>
            </a:r>
            <a:r>
              <a:rPr lang="uk-UA" altLang="ru-RU" dirty="0">
                <a:solidFill>
                  <a:srgbClr val="00206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uk-UA" altLang="ru-RU" dirty="0">
                <a:solidFill>
                  <a:srgbClr val="002060"/>
                </a:solidFill>
              </a:rPr>
              <a:t>забувати сказати секретарю, колегам, де Вас можна знайти; </a:t>
            </a:r>
          </a:p>
          <a:p>
            <a:pPr lvl="1">
              <a:lnSpc>
                <a:spcPct val="80000"/>
              </a:lnSpc>
            </a:pPr>
            <a:r>
              <a:rPr lang="uk-UA" altLang="ru-RU" dirty="0">
                <a:solidFill>
                  <a:srgbClr val="00B050"/>
                </a:solidFill>
              </a:rPr>
              <a:t>кричати колегам через увесь кабінет; </a:t>
            </a:r>
          </a:p>
          <a:p>
            <a:pPr lvl="1">
              <a:lnSpc>
                <a:spcPct val="80000"/>
              </a:lnSpc>
            </a:pPr>
            <a:r>
              <a:rPr lang="uk-UA" altLang="ru-RU" dirty="0">
                <a:solidFill>
                  <a:srgbClr val="002060"/>
                </a:solidFill>
              </a:rPr>
              <a:t>не передзвонювати, коли від Вас чекають дзвінка; </a:t>
            </a:r>
          </a:p>
          <a:p>
            <a:pPr lvl="1">
              <a:lnSpc>
                <a:spcPct val="80000"/>
              </a:lnSpc>
            </a:pPr>
            <a:r>
              <a:rPr lang="uk-UA" altLang="ru-RU" dirty="0">
                <a:solidFill>
                  <a:srgbClr val="00B050"/>
                </a:solidFill>
              </a:rPr>
              <a:t>бути не в змозі швидко відповідати на прості запитання; </a:t>
            </a:r>
          </a:p>
          <a:p>
            <a:pPr lvl="1">
              <a:lnSpc>
                <a:spcPct val="80000"/>
              </a:lnSpc>
            </a:pPr>
            <a:r>
              <a:rPr lang="uk-UA" altLang="ru-RU" dirty="0">
                <a:solidFill>
                  <a:srgbClr val="002060"/>
                </a:solidFill>
              </a:rPr>
              <a:t>переводити ділову розмову у русло обговорення Ваших особистих проблем. </a:t>
            </a:r>
            <a:endParaRPr lang="ru-RU" altLang="ru-RU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"/>
            <a:ext cx="1443998" cy="155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11712624" cy="1252538"/>
          </a:xfrm>
        </p:spPr>
        <p:txBody>
          <a:bodyPr/>
          <a:lstStyle/>
          <a:p>
            <a:pPr algn="ctr"/>
            <a:r>
              <a:rPr lang="uk-UA" dirty="0"/>
              <a:t>ВПРАВА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774825"/>
            <a:ext cx="10972800" cy="4625975"/>
          </a:xfrm>
        </p:spPr>
        <p:txBody>
          <a:bodyPr/>
          <a:lstStyle/>
          <a:p>
            <a:pPr marL="119062" indent="0" algn="just">
              <a:buNone/>
            </a:pPr>
            <a:r>
              <a:rPr lang="uk-UA" dirty="0"/>
              <a:t>		</a:t>
            </a:r>
            <a:r>
              <a:rPr lang="uk-UA" dirty="0">
                <a:solidFill>
                  <a:srgbClr val="002060"/>
                </a:solidFill>
              </a:rPr>
              <a:t>допоможе перевірити, як люди сприймають вас. Це список слів, які описують вашу особистість. </a:t>
            </a:r>
          </a:p>
          <a:p>
            <a:pPr marL="119062" indent="0" algn="ctr">
              <a:buNone/>
            </a:pPr>
            <a:endParaRPr lang="uk-UA" dirty="0">
              <a:solidFill>
                <a:srgbClr val="002060"/>
              </a:solidFill>
            </a:endParaRPr>
          </a:p>
          <a:p>
            <a:pPr marL="119062" indent="0">
              <a:buNone/>
            </a:pPr>
            <a:r>
              <a:rPr lang="uk-UA" sz="28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Спитайте тих, з ким ви </a:t>
            </a:r>
            <a:r>
              <a:rPr lang="uk-UA" sz="28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комунікуєте</a:t>
            </a:r>
            <a:r>
              <a:rPr lang="uk-UA" sz="28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часто:</a:t>
            </a:r>
          </a:p>
          <a:p>
            <a:pPr marL="119062" indent="0">
              <a:buNone/>
            </a:pP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— що люди відчувають завдяки вам?</a:t>
            </a:r>
            <a:br>
              <a:rPr lang="uk-UA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— яку користь отримують від роботи з вами?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dirty="0">
                <a:solidFill>
                  <a:srgbClr val="7030A0"/>
                </a:solidFill>
              </a:rPr>
              <a:t>— чому співпрацюють саме з вами?</a:t>
            </a: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— якими словами описують вас інші?</a:t>
            </a:r>
          </a:p>
          <a:p>
            <a:pPr marL="119062" indent="0"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21" y="2060848"/>
            <a:ext cx="22545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12192000" cy="1252538"/>
          </a:xfrm>
        </p:spPr>
        <p:txBody>
          <a:bodyPr/>
          <a:lstStyle/>
          <a:p>
            <a:pPr algn="ctr"/>
            <a:r>
              <a:rPr lang="uk-UA" dirty="0"/>
              <a:t>Що  дає  імідж  людині?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557338"/>
            <a:ext cx="10972800" cy="4625975"/>
          </a:xfrm>
        </p:spPr>
        <p:txBody>
          <a:bodyPr/>
          <a:lstStyle/>
          <a:p>
            <a:r>
              <a:rPr lang="uk-UA" dirty="0">
                <a:solidFill>
                  <a:srgbClr val="002060"/>
                </a:solidFill>
              </a:rPr>
              <a:t>це візитна картка людини, яка створюється нею для інших, це наше публічне «я»;</a:t>
            </a:r>
          </a:p>
          <a:p>
            <a:endParaRPr lang="uk-UA" dirty="0">
              <a:solidFill>
                <a:srgbClr val="002060"/>
              </a:solidFill>
            </a:endParaRPr>
          </a:p>
          <a:p>
            <a:r>
              <a:rPr lang="uk-UA" dirty="0">
                <a:solidFill>
                  <a:srgbClr val="002060"/>
                </a:solidFill>
              </a:rPr>
              <a:t>цілеспрямоване створення образу у свідомості людей як ефекту особистої презентації.</a:t>
            </a:r>
          </a:p>
          <a:p>
            <a:pPr marL="119062" indent="0">
              <a:buNone/>
            </a:pPr>
            <a:endParaRPr lang="uk-UA" dirty="0">
              <a:solidFill>
                <a:srgbClr val="002060"/>
              </a:solidFill>
            </a:endParaRPr>
          </a:p>
          <a:p>
            <a:pPr marL="119062" indent="0" algn="r">
              <a:buNone/>
            </a:pPr>
            <a:r>
              <a:rPr lang="uk-UA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Імідж – це мистецтво керувати справлянням враження.</a:t>
            </a:r>
          </a:p>
          <a:p>
            <a:pPr marL="119062" indent="0" algn="r">
              <a:buNone/>
            </a:pPr>
            <a:r>
              <a:rPr lang="uk-UA" sz="2800" i="1" dirty="0" err="1">
                <a:solidFill>
                  <a:srgbClr val="0070C0"/>
                </a:solidFill>
              </a:rPr>
              <a:t>Е.Гофман</a:t>
            </a:r>
            <a:endParaRPr lang="en-US" sz="2800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3129903" cy="277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11784632" cy="1252538"/>
          </a:xfrm>
        </p:spPr>
        <p:txBody>
          <a:bodyPr/>
          <a:lstStyle/>
          <a:p>
            <a:r>
              <a:rPr lang="uk-UA" dirty="0"/>
              <a:t>					Властивості  іміджу 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774825"/>
            <a:ext cx="10972800" cy="4625975"/>
          </a:xfrm>
        </p:spPr>
        <p:txBody>
          <a:bodyPr/>
          <a:lstStyle/>
          <a:p>
            <a:pPr algn="just"/>
            <a:r>
              <a:rPr lang="uk-UA" dirty="0">
                <a:solidFill>
                  <a:srgbClr val="002060"/>
                </a:solidFill>
              </a:rPr>
              <a:t>імідж – це свідоме явище, він не існує лише на рівні певної людини, тобто об'єкт має бути відомим певній групі людей (партнерів, споживачів, клієнтів тощо);</a:t>
            </a:r>
          </a:p>
          <a:p>
            <a:pPr algn="just"/>
            <a:r>
              <a:rPr lang="uk-UA" dirty="0">
                <a:solidFill>
                  <a:srgbClr val="002060"/>
                </a:solidFill>
              </a:rPr>
              <a:t>сприятливий імідж повинен мати конкретного адресата, викликати до себе інтерес, приваблювати певні групи партнерів;</a:t>
            </a:r>
          </a:p>
          <a:p>
            <a:pPr algn="just"/>
            <a:r>
              <a:rPr lang="uk-UA" dirty="0">
                <a:solidFill>
                  <a:srgbClr val="002060"/>
                </a:solidFill>
              </a:rPr>
              <a:t>імідж є активним, він здатен впливати на свідомість, емоції, діяльність як окремих людей, так і цілих груп;</a:t>
            </a:r>
          </a:p>
        </p:txBody>
      </p:sp>
      <p:pic>
        <p:nvPicPr>
          <p:cNvPr id="4" name="Рисунок 3" descr="images (4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6780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34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вантаження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3141" y="0"/>
            <a:ext cx="409885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774825"/>
            <a:ext cx="10972800" cy="4625975"/>
          </a:xfrm>
        </p:spPr>
        <p:txBody>
          <a:bodyPr/>
          <a:lstStyle/>
          <a:p>
            <a:pPr algn="just"/>
            <a:r>
              <a:rPr lang="uk-UA" dirty="0">
                <a:solidFill>
                  <a:srgbClr val="002060"/>
                </a:solidFill>
              </a:rPr>
              <a:t>імідж не є чимось раз і назавжди заданим, сформованим; він динамічний. Його атрибути перетворюються, видозмінюються у відповідності зі змінами у самому собі;</a:t>
            </a:r>
          </a:p>
          <a:p>
            <a:pPr algn="just"/>
            <a:r>
              <a:rPr lang="uk-UA" dirty="0">
                <a:solidFill>
                  <a:srgbClr val="002060"/>
                </a:solidFill>
              </a:rPr>
              <a:t>імідж має бути пластичним, </a:t>
            </a:r>
            <a:r>
              <a:rPr lang="uk-UA" dirty="0" err="1">
                <a:solidFill>
                  <a:srgbClr val="002060"/>
                </a:solidFill>
              </a:rPr>
              <a:t>оперативно</a:t>
            </a:r>
            <a:r>
              <a:rPr lang="uk-UA" dirty="0">
                <a:solidFill>
                  <a:srgbClr val="002060"/>
                </a:solidFill>
              </a:rPr>
              <a:t> змінюватись, реагуючи на економічні, психологічні, соціальні умови;</a:t>
            </a:r>
          </a:p>
          <a:p>
            <a:pPr algn="just"/>
            <a:r>
              <a:rPr lang="uk-UA" dirty="0">
                <a:solidFill>
                  <a:srgbClr val="002060"/>
                </a:solidFill>
              </a:rPr>
              <a:t>імідж має бути правдоподібним (відповідати тому, що є насправді або справляти таке враження</a:t>
            </a:r>
            <a:r>
              <a:rPr lang="uk-UA" dirty="0" smtClean="0">
                <a:solidFill>
                  <a:srgbClr val="002060"/>
                </a:solidFill>
              </a:rPr>
              <a:t>), </a:t>
            </a:r>
            <a:r>
              <a:rPr lang="uk-UA" dirty="0">
                <a:solidFill>
                  <a:srgbClr val="002060"/>
                </a:solidFill>
              </a:rPr>
              <a:t>інакше іміджу не вірять і він не досягає поставленої мети.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11975540" cy="1252538"/>
          </a:xfrm>
        </p:spPr>
        <p:txBody>
          <a:bodyPr/>
          <a:lstStyle/>
          <a:p>
            <a:pPr algn="r"/>
            <a:r>
              <a:rPr lang="uk-UA" dirty="0"/>
              <a:t>Характеристики  іміджу  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892" y="1837543"/>
            <a:ext cx="11928648" cy="4772025"/>
          </a:xfrm>
        </p:spPr>
        <p:txBody>
          <a:bodyPr/>
          <a:lstStyle/>
          <a:p>
            <a:pPr algn="just"/>
            <a:r>
              <a:rPr lang="uk-UA" sz="2600" dirty="0">
                <a:solidFill>
                  <a:srgbClr val="002060"/>
                </a:solidFill>
              </a:rPr>
              <a:t>не підлягає прямому обчисленню – оцінити його можна лише за відношеннями, що проявляються у спілкуванні, діяльності, виборі;</a:t>
            </a:r>
          </a:p>
          <a:p>
            <a:pPr algn="just"/>
            <a:r>
              <a:rPr lang="uk-UA" sz="2600" dirty="0">
                <a:solidFill>
                  <a:srgbClr val="002060"/>
                </a:solidFill>
              </a:rPr>
              <a:t>цілісний і несуперечливий, відповідає однозначним узагальненим уявленням;</a:t>
            </a:r>
          </a:p>
          <a:p>
            <a:pPr algn="just"/>
            <a:r>
              <a:rPr lang="uk-UA" sz="2600" dirty="0">
                <a:solidFill>
                  <a:srgbClr val="002060"/>
                </a:solidFill>
              </a:rPr>
              <a:t>нестійкий, його постійно слід «укріплювати» рекламою або різнорідними цільовими акціями;</a:t>
            </a:r>
          </a:p>
          <a:p>
            <a:pPr algn="just"/>
            <a:r>
              <a:rPr lang="uk-UA" sz="2600" dirty="0">
                <a:solidFill>
                  <a:srgbClr val="002060"/>
                </a:solidFill>
              </a:rPr>
              <a:t>містить обмежену кількість компонентів; складність конструкції заважає його сприйняттю, а відповідно, робить ставлення до нього неоднозначним;</a:t>
            </a:r>
          </a:p>
          <a:p>
            <a:pPr algn="just"/>
            <a:r>
              <a:rPr lang="uk-UA" sz="2600" dirty="0">
                <a:solidFill>
                  <a:srgbClr val="002060"/>
                </a:solidFill>
              </a:rPr>
              <a:t>прагматичний, тобто орієнтований на обмежене коло завдань, які відповідають цілям організації або особливостям ситуації, що склалася, її розвитку.</a:t>
            </a: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872d6d596dff6b7423893734444e486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647727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8" descr="depositphotos_78113298-stock-photo-principles-standards-concept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12192000" cy="54864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4655840" y="116632"/>
            <a:ext cx="2808312" cy="12241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ІМІДЖ</a:t>
            </a:r>
            <a:endParaRPr lang="en-US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7388" y="2060848"/>
            <a:ext cx="309634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Етичні компоненти: </a:t>
            </a:r>
            <a:r>
              <a:rPr lang="uk-UA" dirty="0"/>
              <a:t>порядність, надійність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11824" y="2780928"/>
            <a:ext cx="309634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Культурні компоненти: </a:t>
            </a:r>
          </a:p>
          <a:p>
            <a:pPr algn="ctr"/>
            <a:r>
              <a:rPr lang="uk-UA" dirty="0"/>
              <a:t>знання етикету, ввічливість, такт, впевненість у собі</a:t>
            </a:r>
            <a:endParaRPr lang="en-US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01381" y="2186199"/>
            <a:ext cx="309634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Професійні компоненти: </a:t>
            </a:r>
            <a:r>
              <a:rPr lang="uk-UA" dirty="0"/>
              <a:t>компетентність у своїй сфері, комунікативна компетентність</a:t>
            </a:r>
            <a:endParaRPr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44072" y="4751222"/>
            <a:ext cx="309634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Зовнішній вигляд: </a:t>
            </a:r>
            <a:r>
              <a:rPr lang="uk-UA" dirty="0"/>
              <a:t>манера триматися, вираз обличчя, зачіска, одяг, взуття, осанка і хода</a:t>
            </a:r>
            <a:endParaRPr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75520" y="4751222"/>
            <a:ext cx="3096344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Компоненти впливу: </a:t>
            </a:r>
            <a:r>
              <a:rPr lang="uk-UA" dirty="0"/>
              <a:t>вміння переконувати, впливати на поведінку</a:t>
            </a:r>
            <a:endParaRPr lang="en-US" dirty="0"/>
          </a:p>
        </p:txBody>
      </p:sp>
      <p:cxnSp>
        <p:nvCxnSpPr>
          <p:cNvPr id="14" name="Прямая со стрелкой 13"/>
          <p:cNvCxnSpPr>
            <a:cxnSpLocks/>
          </p:cNvCxnSpPr>
          <p:nvPr/>
        </p:nvCxnSpPr>
        <p:spPr>
          <a:xfrm>
            <a:off x="6600056" y="1334735"/>
            <a:ext cx="1656184" cy="9612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  <a:endCxn id="7" idx="0"/>
          </p:cNvCxnSpPr>
          <p:nvPr/>
        </p:nvCxnSpPr>
        <p:spPr>
          <a:xfrm>
            <a:off x="6059996" y="1340768"/>
            <a:ext cx="0" cy="144016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>
            <a:off x="6653210" y="1340768"/>
            <a:ext cx="2107086" cy="34104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EA3D7798-BC83-435D-A353-31B77793DEFE}"/>
              </a:ext>
            </a:extLst>
          </p:cNvPr>
          <p:cNvCxnSpPr>
            <a:endCxn id="6" idx="3"/>
          </p:cNvCxnSpPr>
          <p:nvPr/>
        </p:nvCxnSpPr>
        <p:spPr>
          <a:xfrm flipH="1">
            <a:off x="3683732" y="1340768"/>
            <a:ext cx="1692188" cy="1512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DD345A3F-A1F9-478F-A747-B5483EA76FBD}"/>
              </a:ext>
            </a:extLst>
          </p:cNvPr>
          <p:cNvCxnSpPr/>
          <p:nvPr/>
        </p:nvCxnSpPr>
        <p:spPr>
          <a:xfrm flipH="1">
            <a:off x="3359696" y="1340768"/>
            <a:ext cx="2016224" cy="34104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7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26"/>
            <a:ext cx="4799856" cy="3140967"/>
          </a:xfrm>
          <a:prstGeom prst="rect">
            <a:avLst/>
          </a:prstGeom>
        </p:spPr>
      </p:pic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0" y="1844824"/>
            <a:ext cx="11496600" cy="4555976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uk-UA" altLang="en-US" sz="4800" dirty="0">
              <a:solidFill>
                <a:srgbClr val="002060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uk-UA" altLang="en-US" sz="2800" dirty="0">
                <a:solidFill>
                  <a:srgbClr val="002060"/>
                </a:solidFill>
              </a:rPr>
              <a:t>	</a:t>
            </a:r>
            <a:r>
              <a:rPr lang="uk-UA" altLang="en-US" sz="2600" dirty="0">
                <a:solidFill>
                  <a:srgbClr val="002060"/>
                </a:solidFill>
              </a:rPr>
              <a:t>	</a:t>
            </a:r>
            <a:r>
              <a:rPr lang="uk-UA" altLang="en-US" sz="3600" dirty="0">
                <a:solidFill>
                  <a:srgbClr val="002060"/>
                </a:solidFill>
              </a:rPr>
              <a:t>Основна </a:t>
            </a:r>
            <a:r>
              <a:rPr lang="uk-UA" altLang="en-US" sz="3600" b="1" i="1" dirty="0">
                <a:solidFill>
                  <a:srgbClr val="002060"/>
                </a:solidFill>
              </a:rPr>
              <a:t>функція іміджу – формування позитивного ставлення </a:t>
            </a:r>
            <a:r>
              <a:rPr lang="uk-UA" altLang="en-US" sz="3600" dirty="0">
                <a:solidFill>
                  <a:srgbClr val="002060"/>
                </a:solidFill>
              </a:rPr>
              <a:t>до будь-кого чи будь-чого. У результаті сформованого позитивного ставлення виникає </a:t>
            </a:r>
            <a:r>
              <a:rPr lang="uk-UA" altLang="en-US" sz="3600" i="1" dirty="0">
                <a:solidFill>
                  <a:schemeClr val="accent4">
                    <a:lumMod val="50000"/>
                  </a:schemeClr>
                </a:solidFill>
              </a:rPr>
              <a:t>довіра до організації</a:t>
            </a:r>
            <a:r>
              <a:rPr lang="uk-UA" altLang="en-US" sz="3600" dirty="0">
                <a:solidFill>
                  <a:srgbClr val="002060"/>
                </a:solidFill>
              </a:rPr>
              <a:t>, що, як правило, </a:t>
            </a:r>
            <a:r>
              <a:rPr lang="uk-UA" altLang="en-US" sz="3600" i="1" dirty="0">
                <a:solidFill>
                  <a:schemeClr val="accent3">
                    <a:lumMod val="50000"/>
                  </a:schemeClr>
                </a:solidFill>
              </a:rPr>
              <a:t>породжує високі оцінки її діяльності і робить знаковою у процесі соціальної взаємодії</a:t>
            </a:r>
            <a:r>
              <a:rPr lang="uk-UA" altLang="en-US" sz="3600" dirty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 2" pitchFamily="18" charset="2"/>
              <a:buNone/>
            </a:pPr>
            <a:r>
              <a:rPr lang="uk-UA" altLang="en-US" sz="2600" b="1" dirty="0">
                <a:solidFill>
                  <a:srgbClr val="002060"/>
                </a:solidFill>
              </a:rPr>
              <a:t>		</a:t>
            </a:r>
            <a:endParaRPr lang="uk-UA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6622</TotalTime>
  <Words>1590</Words>
  <Application>Microsoft Office PowerPoint</Application>
  <PresentationFormat>Широкоэкранный</PresentationFormat>
  <Paragraphs>184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2" baseType="lpstr">
      <vt:lpstr>Arial</vt:lpstr>
      <vt:lpstr>Arial Narrow</vt:lpstr>
      <vt:lpstr>Bookman Old Style</vt:lpstr>
      <vt:lpstr>Calibri</vt:lpstr>
      <vt:lpstr>Constantia</vt:lpstr>
      <vt:lpstr>Corbel</vt:lpstr>
      <vt:lpstr>Times New Roman</vt:lpstr>
      <vt:lpstr>Wingdings</vt:lpstr>
      <vt:lpstr>Wingdings 2</vt:lpstr>
      <vt:lpstr>Wingdings 3</vt:lpstr>
      <vt:lpstr>Модульная</vt:lpstr>
      <vt:lpstr> Формування іміджу  як необхідний елемент професійної культури державного службовця </vt:lpstr>
      <vt:lpstr>Презентация PowerPoint</vt:lpstr>
      <vt:lpstr>ІМІДЖ</vt:lpstr>
      <vt:lpstr>Що  дає  імідж  людині?</vt:lpstr>
      <vt:lpstr>     Властивості  іміджу  </vt:lpstr>
      <vt:lpstr>Презентация PowerPoint</vt:lpstr>
      <vt:lpstr>Характеристики  іміджу   </vt:lpstr>
      <vt:lpstr>Презентация PowerPoint</vt:lpstr>
      <vt:lpstr>Презентация PowerPoint</vt:lpstr>
      <vt:lpstr>Презентация PowerPoint</vt:lpstr>
      <vt:lpstr>      ІМІДЖ    РЕПУТАЦІЯ</vt:lpstr>
      <vt:lpstr>Презентация PowerPoint</vt:lpstr>
      <vt:lpstr>Результати,  до яких призводять позитивні імідж і репутація</vt:lpstr>
      <vt:lpstr>Презентация PowerPoint</vt:lpstr>
      <vt:lpstr>Корпоративний або організаційний імідж </vt:lpstr>
      <vt:lpstr>Імідж  органу  державної  влади</vt:lpstr>
      <vt:lpstr>ЕЛЕМЕНТИ  ІМІДЖУ  КЕРІВНИКА</vt:lpstr>
      <vt:lpstr>Презентация PowerPoint</vt:lpstr>
      <vt:lpstr> Унормовані форми поведінки існують для: </vt:lpstr>
      <vt:lpstr>ДІЛОВИЙ  ЕТИКЕТ</vt:lpstr>
      <vt:lpstr>Ділова поведінка особи визначається рольовим  і професійним статусом. Це означає:</vt:lpstr>
      <vt:lpstr>Принципи  ділового етикету</vt:lpstr>
      <vt:lpstr>Презентация PowerPoint</vt:lpstr>
      <vt:lpstr>КУЛЬТУРА  СПІЛКУВАННЯ </vt:lpstr>
      <vt:lpstr>Правила  для  мовця</vt:lpstr>
      <vt:lpstr>Правила  для  слухача</vt:lpstr>
      <vt:lpstr>Головне  правило  ділового  спілкування</vt:lpstr>
      <vt:lpstr>Чинники, що сприяють створенню негативного ділового іміджу:</vt:lpstr>
      <vt:lpstr>Чинники, що впливають на створення позитивного ділового іміджу:</vt:lpstr>
      <vt:lpstr>Щоб не викликати роздратування і невдоволення колег, не можна:</vt:lpstr>
      <vt:lpstr>ВПРАВА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Новели закону україни про національну поліцію</dc:title>
  <dc:creator>Учетная запись Майкрософт</dc:creator>
  <cp:lastModifiedBy>RePack by Diakov</cp:lastModifiedBy>
  <cp:revision>474</cp:revision>
  <dcterms:created xsi:type="dcterms:W3CDTF">2015-11-13T16:06:42Z</dcterms:created>
  <dcterms:modified xsi:type="dcterms:W3CDTF">2021-04-11T14:11:58Z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2015-10-31T00:00:00Z</vt:filetime>
  </property>
  <property fmtid="{D5CDD505-2E9C-101B-9397-08002B2CF9AE}" pid="3" name="LastSaved">
    <vt:filetime>2015-11-13T00:00:00Z</vt:filetime>
  </property>
</Properties>
</file>