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1" r:id="rId4"/>
    <p:sldId id="259" r:id="rId5"/>
    <p:sldId id="266" r:id="rId6"/>
    <p:sldId id="260" r:id="rId7"/>
    <p:sldId id="262" r:id="rId8"/>
    <p:sldId id="263" r:id="rId9"/>
    <p:sldId id="264" r:id="rId10"/>
    <p:sldId id="272" r:id="rId11"/>
    <p:sldId id="265" r:id="rId12"/>
    <p:sldId id="267" r:id="rId13"/>
    <p:sldId id="268" r:id="rId14"/>
    <p:sldId id="269" r:id="rId15"/>
    <p:sldId id="270" r:id="rId16"/>
    <p:sldId id="271" r:id="rId17"/>
    <p:sldId id="273" r:id="rId18"/>
    <p:sldId id="274" r:id="rId19"/>
    <p:sldId id="275" r:id="rId20"/>
    <p:sldId id="276" r:id="rId21"/>
    <p:sldId id="277" r:id="rId22"/>
    <p:sldId id="278" r:id="rId23"/>
    <p:sldId id="279" r:id="rId24"/>
    <p:sldId id="280" r:id="rId25"/>
    <p:sldId id="281" r:id="rId26"/>
    <p:sldId id="282" r:id="rId27"/>
    <p:sldId id="283" r:id="rId28"/>
    <p:sldId id="288" r:id="rId29"/>
    <p:sldId id="289" r:id="rId30"/>
    <p:sldId id="290" r:id="rId31"/>
    <p:sldId id="291" r:id="rId32"/>
    <p:sldId id="292" r:id="rId33"/>
    <p:sldId id="293" r:id="rId34"/>
    <p:sldId id="294" r:id="rId35"/>
    <p:sldId id="284" r:id="rId36"/>
    <p:sldId id="285" r:id="rId37"/>
    <p:sldId id="286" r:id="rId38"/>
    <p:sldId id="287"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0000"/>
    <a:srgbClr val="F2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133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3A9D8BC-3F7A-4360-BB6D-F1FCB3470FB4}" type="datetimeFigureOut">
              <a:rPr lang="en-US" smtClean="0"/>
              <a:t>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08BC49-1B67-4826-A1F3-48AF839B00E7}" type="slidenum">
              <a:rPr lang="en-US" smtClean="0"/>
              <a:t>‹#›</a:t>
            </a:fld>
            <a:endParaRPr lang="en-US"/>
          </a:p>
        </p:txBody>
      </p:sp>
    </p:spTree>
    <p:extLst>
      <p:ext uri="{BB962C8B-B14F-4D97-AF65-F5344CB8AC3E}">
        <p14:creationId xmlns:p14="http://schemas.microsoft.com/office/powerpoint/2010/main" val="2361084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3A9D8BC-3F7A-4360-BB6D-F1FCB3470FB4}" type="datetimeFigureOut">
              <a:rPr lang="en-US" smtClean="0"/>
              <a:t>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08BC49-1B67-4826-A1F3-48AF839B00E7}" type="slidenum">
              <a:rPr lang="en-US" smtClean="0"/>
              <a:t>‹#›</a:t>
            </a:fld>
            <a:endParaRPr lang="en-US"/>
          </a:p>
        </p:txBody>
      </p:sp>
    </p:spTree>
    <p:extLst>
      <p:ext uri="{BB962C8B-B14F-4D97-AF65-F5344CB8AC3E}">
        <p14:creationId xmlns:p14="http://schemas.microsoft.com/office/powerpoint/2010/main" val="3040672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3A9D8BC-3F7A-4360-BB6D-F1FCB3470FB4}" type="datetimeFigureOut">
              <a:rPr lang="en-US" smtClean="0"/>
              <a:t>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08BC49-1B67-4826-A1F3-48AF839B00E7}" type="slidenum">
              <a:rPr lang="en-US" smtClean="0"/>
              <a:t>‹#›</a:t>
            </a:fld>
            <a:endParaRPr lang="en-US"/>
          </a:p>
        </p:txBody>
      </p:sp>
    </p:spTree>
    <p:extLst>
      <p:ext uri="{BB962C8B-B14F-4D97-AF65-F5344CB8AC3E}">
        <p14:creationId xmlns:p14="http://schemas.microsoft.com/office/powerpoint/2010/main" val="4247076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3A9D8BC-3F7A-4360-BB6D-F1FCB3470FB4}" type="datetimeFigureOut">
              <a:rPr lang="en-US" smtClean="0"/>
              <a:t>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08BC49-1B67-4826-A1F3-48AF839B00E7}" type="slidenum">
              <a:rPr lang="en-US" smtClean="0"/>
              <a:t>‹#›</a:t>
            </a:fld>
            <a:endParaRPr lang="en-US"/>
          </a:p>
        </p:txBody>
      </p:sp>
    </p:spTree>
    <p:extLst>
      <p:ext uri="{BB962C8B-B14F-4D97-AF65-F5344CB8AC3E}">
        <p14:creationId xmlns:p14="http://schemas.microsoft.com/office/powerpoint/2010/main" val="2817424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3A9D8BC-3F7A-4360-BB6D-F1FCB3470FB4}" type="datetimeFigureOut">
              <a:rPr lang="en-US" smtClean="0"/>
              <a:t>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08BC49-1B67-4826-A1F3-48AF839B00E7}" type="slidenum">
              <a:rPr lang="en-US" smtClean="0"/>
              <a:t>‹#›</a:t>
            </a:fld>
            <a:endParaRPr lang="en-US"/>
          </a:p>
        </p:txBody>
      </p:sp>
    </p:spTree>
    <p:extLst>
      <p:ext uri="{BB962C8B-B14F-4D97-AF65-F5344CB8AC3E}">
        <p14:creationId xmlns:p14="http://schemas.microsoft.com/office/powerpoint/2010/main" val="1908596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3A9D8BC-3F7A-4360-BB6D-F1FCB3470FB4}" type="datetimeFigureOut">
              <a:rPr lang="en-US" smtClean="0"/>
              <a:t>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08BC49-1B67-4826-A1F3-48AF839B00E7}" type="slidenum">
              <a:rPr lang="en-US" smtClean="0"/>
              <a:t>‹#›</a:t>
            </a:fld>
            <a:endParaRPr lang="en-US"/>
          </a:p>
        </p:txBody>
      </p:sp>
    </p:spTree>
    <p:extLst>
      <p:ext uri="{BB962C8B-B14F-4D97-AF65-F5344CB8AC3E}">
        <p14:creationId xmlns:p14="http://schemas.microsoft.com/office/powerpoint/2010/main" val="145906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3A9D8BC-3F7A-4360-BB6D-F1FCB3470FB4}" type="datetimeFigureOut">
              <a:rPr lang="en-US" smtClean="0"/>
              <a:t>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08BC49-1B67-4826-A1F3-48AF839B00E7}" type="slidenum">
              <a:rPr lang="en-US" smtClean="0"/>
              <a:t>‹#›</a:t>
            </a:fld>
            <a:endParaRPr lang="en-US"/>
          </a:p>
        </p:txBody>
      </p:sp>
    </p:spTree>
    <p:extLst>
      <p:ext uri="{BB962C8B-B14F-4D97-AF65-F5344CB8AC3E}">
        <p14:creationId xmlns:p14="http://schemas.microsoft.com/office/powerpoint/2010/main" val="1674421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3A9D8BC-3F7A-4360-BB6D-F1FCB3470FB4}" type="datetimeFigureOut">
              <a:rPr lang="en-US" smtClean="0"/>
              <a:t>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08BC49-1B67-4826-A1F3-48AF839B00E7}" type="slidenum">
              <a:rPr lang="en-US" smtClean="0"/>
              <a:t>‹#›</a:t>
            </a:fld>
            <a:endParaRPr lang="en-US"/>
          </a:p>
        </p:txBody>
      </p:sp>
    </p:spTree>
    <p:extLst>
      <p:ext uri="{BB962C8B-B14F-4D97-AF65-F5344CB8AC3E}">
        <p14:creationId xmlns:p14="http://schemas.microsoft.com/office/powerpoint/2010/main" val="1299717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A9D8BC-3F7A-4360-BB6D-F1FCB3470FB4}" type="datetimeFigureOut">
              <a:rPr lang="en-US" smtClean="0"/>
              <a:t>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08BC49-1B67-4826-A1F3-48AF839B00E7}" type="slidenum">
              <a:rPr lang="en-US" smtClean="0"/>
              <a:t>‹#›</a:t>
            </a:fld>
            <a:endParaRPr lang="en-US"/>
          </a:p>
        </p:txBody>
      </p:sp>
    </p:spTree>
    <p:extLst>
      <p:ext uri="{BB962C8B-B14F-4D97-AF65-F5344CB8AC3E}">
        <p14:creationId xmlns:p14="http://schemas.microsoft.com/office/powerpoint/2010/main" val="2747036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3A9D8BC-3F7A-4360-BB6D-F1FCB3470FB4}" type="datetimeFigureOut">
              <a:rPr lang="en-US" smtClean="0"/>
              <a:t>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08BC49-1B67-4826-A1F3-48AF839B00E7}" type="slidenum">
              <a:rPr lang="en-US" smtClean="0"/>
              <a:t>‹#›</a:t>
            </a:fld>
            <a:endParaRPr lang="en-US"/>
          </a:p>
        </p:txBody>
      </p:sp>
    </p:spTree>
    <p:extLst>
      <p:ext uri="{BB962C8B-B14F-4D97-AF65-F5344CB8AC3E}">
        <p14:creationId xmlns:p14="http://schemas.microsoft.com/office/powerpoint/2010/main" val="3392575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3A9D8BC-3F7A-4360-BB6D-F1FCB3470FB4}" type="datetimeFigureOut">
              <a:rPr lang="en-US" smtClean="0"/>
              <a:t>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08BC49-1B67-4826-A1F3-48AF839B00E7}" type="slidenum">
              <a:rPr lang="en-US" smtClean="0"/>
              <a:t>‹#›</a:t>
            </a:fld>
            <a:endParaRPr lang="en-US"/>
          </a:p>
        </p:txBody>
      </p:sp>
    </p:spTree>
    <p:extLst>
      <p:ext uri="{BB962C8B-B14F-4D97-AF65-F5344CB8AC3E}">
        <p14:creationId xmlns:p14="http://schemas.microsoft.com/office/powerpoint/2010/main" val="1477509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A9D8BC-3F7A-4360-BB6D-F1FCB3470FB4}" type="datetimeFigureOut">
              <a:rPr lang="en-US" smtClean="0"/>
              <a:t>2/2/2021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08BC49-1B67-4826-A1F3-48AF839B00E7}" type="slidenum">
              <a:rPr lang="en-US" smtClean="0"/>
              <a:t>‹#›</a:t>
            </a:fld>
            <a:endParaRPr lang="en-US"/>
          </a:p>
        </p:txBody>
      </p:sp>
    </p:spTree>
    <p:extLst>
      <p:ext uri="{BB962C8B-B14F-4D97-AF65-F5344CB8AC3E}">
        <p14:creationId xmlns:p14="http://schemas.microsoft.com/office/powerpoint/2010/main" val="724937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72985" y="2318921"/>
            <a:ext cx="5934456" cy="2387600"/>
          </a:xfrm>
          <a:effectLst>
            <a:innerShdw blurRad="114300">
              <a:prstClr val="black"/>
            </a:innerShdw>
          </a:effectLst>
          <a:scene3d>
            <a:camera prst="orthographicFront"/>
            <a:lightRig rig="threePt" dir="t"/>
          </a:scene3d>
          <a:sp3d>
            <a:bevelT/>
          </a:sp3d>
        </p:spPr>
        <p:txBody>
          <a:bodyPr>
            <a:noAutofit/>
          </a:bodyPr>
          <a:lstStyle/>
          <a:p>
            <a:r>
              <a:rPr lang="uk-UA" sz="5400" b="1" dirty="0">
                <a:solidFill>
                  <a:srgbClr val="DA0000"/>
                </a:solidFill>
                <a:effectLst>
                  <a:glow rad="63500">
                    <a:schemeClr val="accent6">
                      <a:satMod val="175000"/>
                      <a:alpha val="40000"/>
                    </a:schemeClr>
                  </a:glow>
                </a:effectLst>
                <a:latin typeface="Cambria" panose="02040503050406030204" pitchFamily="18" charset="0"/>
                <a:ea typeface="Cambria" panose="02040503050406030204" pitchFamily="18" charset="0"/>
              </a:rPr>
              <a:t>АКАДЕМІЧНА  </a:t>
            </a:r>
            <a:br>
              <a:rPr lang="uk-UA" sz="5400" b="1" dirty="0">
                <a:solidFill>
                  <a:srgbClr val="DA0000"/>
                </a:solidFill>
                <a:effectLst>
                  <a:glow rad="63500">
                    <a:schemeClr val="accent6">
                      <a:satMod val="175000"/>
                      <a:alpha val="40000"/>
                    </a:schemeClr>
                  </a:glow>
                </a:effectLst>
                <a:latin typeface="Cambria" panose="02040503050406030204" pitchFamily="18" charset="0"/>
                <a:ea typeface="Cambria" panose="02040503050406030204" pitchFamily="18" charset="0"/>
              </a:rPr>
            </a:br>
            <a:r>
              <a:rPr lang="uk-UA" sz="5400" b="1" dirty="0">
                <a:solidFill>
                  <a:srgbClr val="DA0000"/>
                </a:solidFill>
                <a:effectLst>
                  <a:glow rad="63500">
                    <a:schemeClr val="accent6">
                      <a:satMod val="175000"/>
                      <a:alpha val="40000"/>
                    </a:schemeClr>
                  </a:glow>
                </a:effectLst>
                <a:latin typeface="Cambria" panose="02040503050406030204" pitchFamily="18" charset="0"/>
                <a:ea typeface="Cambria" panose="02040503050406030204" pitchFamily="18" charset="0"/>
              </a:rPr>
              <a:t/>
            </a:r>
            <a:br>
              <a:rPr lang="uk-UA" sz="5400" b="1" dirty="0">
                <a:solidFill>
                  <a:srgbClr val="DA0000"/>
                </a:solidFill>
                <a:effectLst>
                  <a:glow rad="63500">
                    <a:schemeClr val="accent6">
                      <a:satMod val="175000"/>
                      <a:alpha val="40000"/>
                    </a:schemeClr>
                  </a:glow>
                </a:effectLst>
                <a:latin typeface="Cambria" panose="02040503050406030204" pitchFamily="18" charset="0"/>
                <a:ea typeface="Cambria" panose="02040503050406030204" pitchFamily="18" charset="0"/>
              </a:rPr>
            </a:br>
            <a:r>
              <a:rPr lang="uk-UA" sz="5400" b="1" dirty="0">
                <a:solidFill>
                  <a:srgbClr val="DA0000"/>
                </a:solidFill>
                <a:effectLst>
                  <a:glow rad="63500">
                    <a:schemeClr val="accent6">
                      <a:satMod val="175000"/>
                      <a:alpha val="40000"/>
                    </a:schemeClr>
                  </a:glow>
                </a:effectLst>
                <a:latin typeface="Cambria" panose="02040503050406030204" pitchFamily="18" charset="0"/>
                <a:ea typeface="Cambria" panose="02040503050406030204" pitchFamily="18" charset="0"/>
              </a:rPr>
              <a:t>ДОБРОЧЕСНІСТЬ</a:t>
            </a:r>
            <a:endParaRPr lang="en-US" sz="5400" b="1" dirty="0">
              <a:solidFill>
                <a:srgbClr val="DA0000"/>
              </a:solidFill>
              <a:effectLst>
                <a:glow rad="63500">
                  <a:schemeClr val="accent6">
                    <a:satMod val="175000"/>
                    <a:alpha val="40000"/>
                  </a:schemeClr>
                </a:glow>
              </a:effectLst>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9777368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1270817"/>
            <a:ext cx="7886700" cy="1325563"/>
          </a:xfrm>
        </p:spPr>
        <p:txBody>
          <a:bodyPr>
            <a:normAutofit/>
          </a:bodyPr>
          <a:lstStyle/>
          <a:p>
            <a:r>
              <a:rPr lang="uk-UA" sz="3600" b="1" dirty="0">
                <a:solidFill>
                  <a:srgbClr val="DA0000"/>
                </a:solidFill>
                <a:effectLst>
                  <a:glow rad="101600">
                    <a:schemeClr val="accent3">
                      <a:satMod val="175000"/>
                      <a:alpha val="40000"/>
                    </a:schemeClr>
                  </a:glow>
                </a:effectLst>
                <a:latin typeface="Cambria" panose="02040503050406030204" pitchFamily="18" charset="0"/>
                <a:ea typeface="Cambria" panose="02040503050406030204" pitchFamily="18" charset="0"/>
              </a:rPr>
              <a:t>Не є академічною </a:t>
            </a:r>
            <a:r>
              <a:rPr lang="uk-UA" sz="3600" b="1" dirty="0" smtClean="0">
                <a:solidFill>
                  <a:srgbClr val="DA0000"/>
                </a:solidFill>
                <a:effectLst>
                  <a:glow rad="101600">
                    <a:schemeClr val="accent3">
                      <a:satMod val="175000"/>
                      <a:alpha val="40000"/>
                    </a:schemeClr>
                  </a:glow>
                </a:effectLst>
                <a:latin typeface="Cambria" panose="02040503050406030204" pitchFamily="18" charset="0"/>
                <a:ea typeface="Cambria" panose="02040503050406030204" pitchFamily="18" charset="0"/>
              </a:rPr>
              <a:t>доброчесністю:</a:t>
            </a:r>
            <a:endParaRPr lang="en-US" sz="3600" dirty="0">
              <a:solidFill>
                <a:srgbClr val="DA0000"/>
              </a:solidFill>
              <a:effectLst>
                <a:glow rad="101600">
                  <a:schemeClr val="accent3">
                    <a:satMod val="175000"/>
                    <a:alpha val="40000"/>
                  </a:schemeClr>
                </a:glow>
              </a:effectLst>
              <a:latin typeface="Cambria" panose="02040503050406030204" pitchFamily="18" charset="0"/>
              <a:ea typeface="Cambria" panose="02040503050406030204" pitchFamily="18" charset="0"/>
            </a:endParaRPr>
          </a:p>
        </p:txBody>
      </p:sp>
      <p:sp>
        <p:nvSpPr>
          <p:cNvPr id="3" name="Объект 2"/>
          <p:cNvSpPr>
            <a:spLocks noGrp="1"/>
          </p:cNvSpPr>
          <p:nvPr>
            <p:ph idx="1"/>
          </p:nvPr>
        </p:nvSpPr>
        <p:spPr>
          <a:xfrm>
            <a:off x="628650" y="2717073"/>
            <a:ext cx="7886700" cy="3459889"/>
          </a:xfrm>
        </p:spPr>
        <p:txBody>
          <a:bodyPr/>
          <a:lstStyle/>
          <a:p>
            <a:r>
              <a:rPr lang="uk-UA" sz="3200" b="1" dirty="0" err="1">
                <a:solidFill>
                  <a:srgbClr val="002060"/>
                </a:solidFill>
              </a:rPr>
              <a:t>безкаранність</a:t>
            </a:r>
            <a:r>
              <a:rPr lang="uk-UA" sz="3200" b="1" dirty="0">
                <a:solidFill>
                  <a:srgbClr val="002060"/>
                </a:solidFill>
              </a:rPr>
              <a:t>;</a:t>
            </a:r>
          </a:p>
          <a:p>
            <a:r>
              <a:rPr lang="uk-UA" sz="3200" b="1" dirty="0">
                <a:solidFill>
                  <a:srgbClr val="002060"/>
                </a:solidFill>
              </a:rPr>
              <a:t>толерування;</a:t>
            </a:r>
          </a:p>
          <a:p>
            <a:r>
              <a:rPr lang="uk-UA" sz="3200" b="1" dirty="0">
                <a:solidFill>
                  <a:srgbClr val="002060"/>
                </a:solidFill>
              </a:rPr>
              <a:t>пасивність;</a:t>
            </a:r>
          </a:p>
          <a:p>
            <a:r>
              <a:rPr lang="uk-UA" sz="3200" b="1" dirty="0" err="1">
                <a:solidFill>
                  <a:srgbClr val="002060"/>
                </a:solidFill>
              </a:rPr>
              <a:t>необізнанність</a:t>
            </a:r>
            <a:r>
              <a:rPr lang="uk-UA" sz="3200" b="1" dirty="0">
                <a:solidFill>
                  <a:srgbClr val="002060"/>
                </a:solidFill>
              </a:rPr>
              <a:t>;</a:t>
            </a:r>
          </a:p>
          <a:p>
            <a:pPr algn="just"/>
            <a:r>
              <a:rPr lang="uk-UA" sz="3200" b="1" dirty="0">
                <a:solidFill>
                  <a:srgbClr val="002060"/>
                </a:solidFill>
              </a:rPr>
              <a:t>стала практика: відсутність зовнішніх стимулів до реалізації </a:t>
            </a:r>
            <a:r>
              <a:rPr lang="uk-UA" sz="3200" b="1" dirty="0" smtClean="0">
                <a:solidFill>
                  <a:srgbClr val="002060"/>
                </a:solidFill>
              </a:rPr>
              <a:t>доброчесності.</a:t>
            </a:r>
            <a:endParaRPr lang="uk-UA" sz="3200" b="1" dirty="0">
              <a:solidFill>
                <a:srgbClr val="002060"/>
              </a:solidFill>
            </a:endParaRPr>
          </a:p>
          <a:p>
            <a:endParaRPr lang="en-US" dirty="0"/>
          </a:p>
        </p:txBody>
      </p:sp>
    </p:spTree>
    <p:extLst>
      <p:ext uri="{BB962C8B-B14F-4D97-AF65-F5344CB8AC3E}">
        <p14:creationId xmlns:p14="http://schemas.microsoft.com/office/powerpoint/2010/main" val="3456209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1270817"/>
            <a:ext cx="7886700" cy="1325563"/>
          </a:xfrm>
        </p:spPr>
        <p:txBody>
          <a:bodyPr>
            <a:normAutofit/>
          </a:bodyPr>
          <a:lstStyle/>
          <a:p>
            <a:pPr algn="ctr"/>
            <a:r>
              <a:rPr lang="uk-UA" sz="3400" b="1" dirty="0">
                <a:solidFill>
                  <a:srgbClr val="DA0000"/>
                </a:solidFill>
                <a:effectLst>
                  <a:glow rad="101600">
                    <a:schemeClr val="accent3">
                      <a:satMod val="175000"/>
                      <a:alpha val="40000"/>
                    </a:schemeClr>
                  </a:glow>
                </a:effectLst>
                <a:latin typeface="Cambria" panose="02040503050406030204" pitchFamily="18" charset="0"/>
                <a:ea typeface="Cambria" panose="02040503050406030204" pitchFamily="18" charset="0"/>
              </a:rPr>
              <a:t>Вимога академічної доброчесності породжує конфлікт між:</a:t>
            </a:r>
            <a:endParaRPr lang="en-US" sz="3400" dirty="0">
              <a:solidFill>
                <a:srgbClr val="DA0000"/>
              </a:solidFill>
              <a:effectLst>
                <a:glow rad="101600">
                  <a:schemeClr val="accent3">
                    <a:satMod val="175000"/>
                    <a:alpha val="40000"/>
                  </a:schemeClr>
                </a:glow>
              </a:effectLst>
              <a:latin typeface="Cambria" panose="02040503050406030204" pitchFamily="18" charset="0"/>
              <a:ea typeface="Cambria" panose="02040503050406030204" pitchFamily="18" charset="0"/>
            </a:endParaRPr>
          </a:p>
        </p:txBody>
      </p:sp>
      <p:sp>
        <p:nvSpPr>
          <p:cNvPr id="3" name="Объект 2"/>
          <p:cNvSpPr>
            <a:spLocks noGrp="1"/>
          </p:cNvSpPr>
          <p:nvPr>
            <p:ph idx="1"/>
          </p:nvPr>
        </p:nvSpPr>
        <p:spPr>
          <a:xfrm>
            <a:off x="628650" y="2865119"/>
            <a:ext cx="7886700" cy="3311843"/>
          </a:xfrm>
        </p:spPr>
        <p:txBody>
          <a:bodyPr/>
          <a:lstStyle/>
          <a:p>
            <a:r>
              <a:rPr lang="uk-UA" b="1" dirty="0">
                <a:solidFill>
                  <a:srgbClr val="002060"/>
                </a:solidFill>
                <a:latin typeface="Bookman Old Style" pitchFamily="18" charset="0"/>
              </a:rPr>
              <a:t>правдою і лояльністю;</a:t>
            </a:r>
          </a:p>
          <a:p>
            <a:r>
              <a:rPr lang="uk-UA" b="1" dirty="0">
                <a:solidFill>
                  <a:srgbClr val="002060"/>
                </a:solidFill>
                <a:latin typeface="Bookman Old Style" pitchFamily="18" charset="0"/>
              </a:rPr>
              <a:t>чесністю і вихованістю;</a:t>
            </a:r>
          </a:p>
          <a:p>
            <a:pPr algn="just"/>
            <a:r>
              <a:rPr lang="uk-UA" b="1" dirty="0">
                <a:solidFill>
                  <a:srgbClr val="002060"/>
                </a:solidFill>
                <a:latin typeface="Bookman Old Style" pitchFamily="18" charset="0"/>
              </a:rPr>
              <a:t>індивідуальними інтересами і спільною справою;</a:t>
            </a:r>
          </a:p>
          <a:p>
            <a:r>
              <a:rPr lang="uk-UA" b="1" dirty="0">
                <a:solidFill>
                  <a:srgbClr val="002060"/>
                </a:solidFill>
                <a:latin typeface="Bookman Old Style" pitchFamily="18" charset="0"/>
              </a:rPr>
              <a:t>людиною і суспільством.</a:t>
            </a:r>
          </a:p>
          <a:p>
            <a:endParaRPr lang="en-US" dirty="0"/>
          </a:p>
        </p:txBody>
      </p:sp>
    </p:spTree>
    <p:extLst>
      <p:ext uri="{BB962C8B-B14F-4D97-AF65-F5344CB8AC3E}">
        <p14:creationId xmlns:p14="http://schemas.microsoft.com/office/powerpoint/2010/main" val="23089055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8991" y="1234756"/>
            <a:ext cx="7886700" cy="1325563"/>
          </a:xfrm>
        </p:spPr>
        <p:txBody>
          <a:bodyPr/>
          <a:lstStyle/>
          <a:p>
            <a:pPr algn="ctr"/>
            <a:r>
              <a:rPr lang="uk-UA" b="1" dirty="0">
                <a:solidFill>
                  <a:srgbClr val="DA0000"/>
                </a:solidFill>
                <a:latin typeface="Cambria" panose="02040503050406030204" pitchFamily="18" charset="0"/>
                <a:ea typeface="Cambria" panose="02040503050406030204" pitchFamily="18" charset="0"/>
              </a:rPr>
              <a:t>Репутація понад усе</a:t>
            </a:r>
            <a:endParaRPr lang="en-US" dirty="0">
              <a:solidFill>
                <a:srgbClr val="DA0000"/>
              </a:solidFill>
              <a:latin typeface="Cambria" panose="02040503050406030204" pitchFamily="18" charset="0"/>
              <a:ea typeface="Cambria" panose="02040503050406030204" pitchFamily="18" charset="0"/>
            </a:endParaRPr>
          </a:p>
        </p:txBody>
      </p:sp>
      <p:sp>
        <p:nvSpPr>
          <p:cNvPr id="3" name="Объект 2"/>
          <p:cNvSpPr>
            <a:spLocks noGrp="1"/>
          </p:cNvSpPr>
          <p:nvPr>
            <p:ph idx="1"/>
          </p:nvPr>
        </p:nvSpPr>
        <p:spPr>
          <a:xfrm>
            <a:off x="628650" y="2560319"/>
            <a:ext cx="7886700" cy="3616643"/>
          </a:xfrm>
        </p:spPr>
        <p:txBody>
          <a:bodyPr>
            <a:normAutofit/>
          </a:bodyPr>
          <a:lstStyle/>
          <a:p>
            <a:pPr algn="just">
              <a:lnSpc>
                <a:spcPct val="100000"/>
              </a:lnSpc>
              <a:spcBef>
                <a:spcPts val="0"/>
              </a:spcBef>
              <a:buNone/>
            </a:pPr>
            <a:r>
              <a:rPr lang="uk-UA" sz="3200" b="1" dirty="0" smtClean="0">
                <a:solidFill>
                  <a:srgbClr val="002060"/>
                </a:solidFill>
              </a:rPr>
              <a:t>          </a:t>
            </a:r>
            <a:r>
              <a:rPr lang="uk-UA" sz="3200" b="1" dirty="0" smtClean="0">
                <a:solidFill>
                  <a:srgbClr val="002060"/>
                </a:solidFill>
                <a:effectLst>
                  <a:glow rad="101600">
                    <a:schemeClr val="accent3">
                      <a:satMod val="175000"/>
                      <a:alpha val="40000"/>
                    </a:schemeClr>
                  </a:glow>
                </a:effectLst>
              </a:rPr>
              <a:t>Професійна </a:t>
            </a:r>
            <a:r>
              <a:rPr lang="uk-UA" sz="3200" b="1" dirty="0">
                <a:solidFill>
                  <a:srgbClr val="002060"/>
                </a:solidFill>
                <a:effectLst>
                  <a:glow rad="101600">
                    <a:schemeClr val="accent3">
                      <a:satMod val="175000"/>
                      <a:alpha val="40000"/>
                    </a:schemeClr>
                  </a:glow>
                </a:effectLst>
              </a:rPr>
              <a:t>діяльність </a:t>
            </a:r>
            <a:r>
              <a:rPr lang="uk-UA" sz="3200" b="1" dirty="0">
                <a:solidFill>
                  <a:srgbClr val="002060"/>
                </a:solidFill>
              </a:rPr>
              <a:t>– узгоджена і налагоджена – є належним способом реалізації кожного працівника на однакових умовах.</a:t>
            </a:r>
          </a:p>
          <a:p>
            <a:pPr algn="just">
              <a:lnSpc>
                <a:spcPct val="100000"/>
              </a:lnSpc>
              <a:spcBef>
                <a:spcPts val="0"/>
              </a:spcBef>
              <a:buNone/>
            </a:pPr>
            <a:r>
              <a:rPr lang="uk-UA" sz="3200" b="1" dirty="0">
                <a:solidFill>
                  <a:srgbClr val="002060"/>
                </a:solidFill>
              </a:rPr>
              <a:t>        </a:t>
            </a:r>
            <a:r>
              <a:rPr lang="uk-UA" sz="3200" b="1" dirty="0" smtClean="0">
                <a:solidFill>
                  <a:srgbClr val="002060"/>
                </a:solidFill>
              </a:rPr>
              <a:t>  </a:t>
            </a:r>
            <a:r>
              <a:rPr lang="uk-UA" sz="3200" b="1" dirty="0" smtClean="0">
                <a:solidFill>
                  <a:srgbClr val="002060"/>
                </a:solidFill>
                <a:effectLst>
                  <a:glow rad="101600">
                    <a:schemeClr val="accent3">
                      <a:satMod val="175000"/>
                      <a:alpha val="40000"/>
                    </a:schemeClr>
                  </a:glow>
                </a:effectLst>
              </a:rPr>
              <a:t>Академічна </a:t>
            </a:r>
            <a:r>
              <a:rPr lang="uk-UA" sz="3200" b="1" dirty="0">
                <a:solidFill>
                  <a:srgbClr val="002060"/>
                </a:solidFill>
                <a:effectLst>
                  <a:glow rad="101600">
                    <a:schemeClr val="accent3">
                      <a:satMod val="175000"/>
                      <a:alpha val="40000"/>
                    </a:schemeClr>
                  </a:glow>
                </a:effectLst>
              </a:rPr>
              <a:t>недоброчесність – </a:t>
            </a:r>
            <a:r>
              <a:rPr lang="uk-UA" sz="3200" b="1" dirty="0">
                <a:solidFill>
                  <a:srgbClr val="002060"/>
                </a:solidFill>
              </a:rPr>
              <a:t>порушення цих умов, отже – </a:t>
            </a:r>
            <a:r>
              <a:rPr lang="uk-UA" sz="3200" b="1" dirty="0">
                <a:solidFill>
                  <a:srgbClr val="002060"/>
                </a:solidFill>
                <a:effectLst>
                  <a:glow rad="101600">
                    <a:schemeClr val="accent3">
                      <a:satMod val="175000"/>
                      <a:alpha val="40000"/>
                    </a:schemeClr>
                  </a:glow>
                </a:effectLst>
                <a:latin typeface="Cambria" panose="02040503050406030204" pitchFamily="18" charset="0"/>
                <a:ea typeface="Cambria" panose="02040503050406030204" pitchFamily="18" charset="0"/>
              </a:rPr>
              <a:t>правопорушення, злочин.</a:t>
            </a:r>
          </a:p>
          <a:p>
            <a:pPr marL="0" indent="0">
              <a:lnSpc>
                <a:spcPct val="100000"/>
              </a:lnSpc>
              <a:spcBef>
                <a:spcPts val="0"/>
              </a:spcBef>
              <a:buNone/>
            </a:pPr>
            <a:endParaRPr lang="en-US" sz="3200" dirty="0"/>
          </a:p>
        </p:txBody>
      </p:sp>
    </p:spTree>
    <p:extLst>
      <p:ext uri="{BB962C8B-B14F-4D97-AF65-F5344CB8AC3E}">
        <p14:creationId xmlns:p14="http://schemas.microsoft.com/office/powerpoint/2010/main" val="13737362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b="1" dirty="0" smtClean="0">
                <a:solidFill>
                  <a:srgbClr val="DA0000"/>
                </a:solidFill>
                <a:effectLst>
                  <a:glow rad="101600">
                    <a:schemeClr val="accent3">
                      <a:satMod val="175000"/>
                      <a:alpha val="40000"/>
                    </a:schemeClr>
                  </a:glow>
                </a:effectLst>
                <a:latin typeface="Cambria" panose="02040503050406030204" pitchFamily="18" charset="0"/>
                <a:ea typeface="Cambria" panose="02040503050406030204" pitchFamily="18" charset="0"/>
              </a:rPr>
              <a:t>Дотримання академічної доброчесності педагогічними, науково-педагогічними та</a:t>
            </a:r>
            <a:br>
              <a:rPr lang="uk-UA" sz="2800" b="1" dirty="0" smtClean="0">
                <a:solidFill>
                  <a:srgbClr val="DA0000"/>
                </a:solidFill>
                <a:effectLst>
                  <a:glow rad="101600">
                    <a:schemeClr val="accent3">
                      <a:satMod val="175000"/>
                      <a:alpha val="40000"/>
                    </a:schemeClr>
                  </a:glow>
                </a:effectLst>
                <a:latin typeface="Cambria" panose="02040503050406030204" pitchFamily="18" charset="0"/>
                <a:ea typeface="Cambria" panose="02040503050406030204" pitchFamily="18" charset="0"/>
              </a:rPr>
            </a:br>
            <a:r>
              <a:rPr lang="uk-UA" sz="2800" b="1" dirty="0" smtClean="0">
                <a:solidFill>
                  <a:srgbClr val="DA0000"/>
                </a:solidFill>
                <a:effectLst>
                  <a:glow rad="101600">
                    <a:schemeClr val="accent3">
                      <a:satMod val="175000"/>
                      <a:alpha val="40000"/>
                    </a:schemeClr>
                  </a:glow>
                </a:effectLst>
                <a:latin typeface="Cambria" panose="02040503050406030204" pitchFamily="18" charset="0"/>
                <a:ea typeface="Cambria" panose="02040503050406030204" pitchFamily="18" charset="0"/>
              </a:rPr>
              <a:t>науковими працівниками передбачає:</a:t>
            </a:r>
            <a:endParaRPr lang="uk-UA" sz="2800" b="1" dirty="0">
              <a:solidFill>
                <a:srgbClr val="DA0000"/>
              </a:solidFill>
              <a:effectLst>
                <a:glow rad="101600">
                  <a:schemeClr val="accent3">
                    <a:satMod val="175000"/>
                    <a:alpha val="40000"/>
                  </a:schemeClr>
                </a:glow>
              </a:effectLst>
              <a:latin typeface="Cambria" panose="02040503050406030204" pitchFamily="18" charset="0"/>
              <a:ea typeface="Cambria" panose="02040503050406030204" pitchFamily="18" charset="0"/>
            </a:endParaRPr>
          </a:p>
        </p:txBody>
      </p:sp>
      <p:sp>
        <p:nvSpPr>
          <p:cNvPr id="3" name="Объект 2"/>
          <p:cNvSpPr>
            <a:spLocks noGrp="1"/>
          </p:cNvSpPr>
          <p:nvPr>
            <p:ph idx="1"/>
          </p:nvPr>
        </p:nvSpPr>
        <p:spPr/>
        <p:txBody>
          <a:bodyPr>
            <a:normAutofit fontScale="85000" lnSpcReduction="20000"/>
          </a:bodyPr>
          <a:lstStyle/>
          <a:p>
            <a:pPr algn="just">
              <a:lnSpc>
                <a:spcPct val="120000"/>
              </a:lnSpc>
              <a:spcBef>
                <a:spcPts val="0"/>
              </a:spcBef>
            </a:pPr>
            <a:r>
              <a:rPr lang="uk-UA" dirty="0">
                <a:solidFill>
                  <a:srgbClr val="002060"/>
                </a:solidFill>
              </a:rPr>
              <a:t>посилання на джерела інформації у разі використання ідей, розробок, тверджень, відомостей;</a:t>
            </a:r>
          </a:p>
          <a:p>
            <a:pPr algn="just">
              <a:lnSpc>
                <a:spcPct val="120000"/>
              </a:lnSpc>
              <a:spcBef>
                <a:spcPts val="0"/>
              </a:spcBef>
            </a:pPr>
            <a:r>
              <a:rPr lang="uk-UA" dirty="0">
                <a:solidFill>
                  <a:srgbClr val="002060"/>
                </a:solidFill>
              </a:rPr>
              <a:t>дотримання норм законодавства про авторське право і суміжні права;</a:t>
            </a:r>
          </a:p>
          <a:p>
            <a:pPr algn="just">
              <a:lnSpc>
                <a:spcPct val="120000"/>
              </a:lnSpc>
              <a:spcBef>
                <a:spcPts val="0"/>
              </a:spcBef>
            </a:pPr>
            <a:r>
              <a:rPr lang="uk-UA" dirty="0">
                <a:solidFill>
                  <a:srgbClr val="002060"/>
                </a:solidFill>
              </a:rPr>
              <a:t>надання достовірної інформації про методики і результати досліджень, джерела використаної інформації та власну педагогічну (науково-педагогічну, творчу) діяльність;</a:t>
            </a:r>
          </a:p>
          <a:p>
            <a:pPr algn="just">
              <a:lnSpc>
                <a:spcPct val="120000"/>
              </a:lnSpc>
              <a:spcBef>
                <a:spcPts val="0"/>
              </a:spcBef>
            </a:pPr>
            <a:r>
              <a:rPr lang="uk-UA" dirty="0">
                <a:solidFill>
                  <a:srgbClr val="002060"/>
                </a:solidFill>
              </a:rPr>
              <a:t>контроль за дотриманням академічної доброчесності здобувачами освіти;</a:t>
            </a:r>
          </a:p>
          <a:p>
            <a:pPr algn="just">
              <a:lnSpc>
                <a:spcPct val="120000"/>
              </a:lnSpc>
              <a:spcBef>
                <a:spcPts val="0"/>
              </a:spcBef>
            </a:pPr>
            <a:r>
              <a:rPr lang="uk-UA" dirty="0">
                <a:solidFill>
                  <a:srgbClr val="002060"/>
                </a:solidFill>
              </a:rPr>
              <a:t>об’єктивне оцінювання результатів навчання.</a:t>
            </a:r>
          </a:p>
          <a:p>
            <a:endParaRPr lang="en-US" dirty="0"/>
          </a:p>
        </p:txBody>
      </p:sp>
    </p:spTree>
    <p:extLst>
      <p:ext uri="{BB962C8B-B14F-4D97-AF65-F5344CB8AC3E}">
        <p14:creationId xmlns:p14="http://schemas.microsoft.com/office/powerpoint/2010/main" val="26979356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24147" y="339000"/>
            <a:ext cx="7886700" cy="1325563"/>
          </a:xfrm>
        </p:spPr>
        <p:txBody>
          <a:bodyPr>
            <a:normAutofit/>
          </a:bodyPr>
          <a:lstStyle/>
          <a:p>
            <a:pPr algn="ctr"/>
            <a:r>
              <a:rPr lang="uk-UA" sz="2800" b="1" dirty="0" smtClean="0">
                <a:solidFill>
                  <a:srgbClr val="FF0000"/>
                </a:solidFill>
                <a:effectLst>
                  <a:glow rad="101600">
                    <a:schemeClr val="accent3">
                      <a:satMod val="175000"/>
                      <a:alpha val="40000"/>
                    </a:schemeClr>
                  </a:glow>
                </a:effectLst>
                <a:latin typeface="Cambria" panose="02040503050406030204" pitchFamily="18" charset="0"/>
                <a:ea typeface="Cambria" panose="02040503050406030204" pitchFamily="18" charset="0"/>
              </a:rPr>
              <a:t>Дотримання академічної доброчесності здобувачами освіти передбачає:</a:t>
            </a:r>
            <a:endParaRPr lang="uk-UA" sz="2800" b="1" dirty="0">
              <a:effectLst>
                <a:glow rad="101600">
                  <a:schemeClr val="accent3">
                    <a:satMod val="175000"/>
                    <a:alpha val="40000"/>
                  </a:schemeClr>
                </a:glow>
              </a:effectLst>
              <a:latin typeface="Cambria" panose="02040503050406030204" pitchFamily="18" charset="0"/>
              <a:ea typeface="Cambria" panose="02040503050406030204" pitchFamily="18" charset="0"/>
            </a:endParaRPr>
          </a:p>
        </p:txBody>
      </p:sp>
      <p:sp>
        <p:nvSpPr>
          <p:cNvPr id="3" name="Объект 2"/>
          <p:cNvSpPr>
            <a:spLocks noGrp="1"/>
          </p:cNvSpPr>
          <p:nvPr>
            <p:ph idx="1"/>
          </p:nvPr>
        </p:nvSpPr>
        <p:spPr/>
        <p:txBody>
          <a:bodyPr>
            <a:normAutofit fontScale="77500" lnSpcReduction="20000"/>
          </a:bodyPr>
          <a:lstStyle/>
          <a:p>
            <a:pPr algn="just">
              <a:lnSpc>
                <a:spcPct val="120000"/>
              </a:lnSpc>
              <a:spcBef>
                <a:spcPts val="0"/>
              </a:spcBef>
            </a:pPr>
            <a:r>
              <a:rPr lang="uk-UA" dirty="0">
                <a:solidFill>
                  <a:srgbClr val="002060"/>
                </a:solidFill>
              </a:rPr>
              <a:t>самостійне виконання навчальних завдань, завдань поточного та підсумкового контролю результатів навчання (для осіб з особливими освітніми потребами ця вимога застосовується з урахуванням їхніх індивідуальних потреб і можливостей);</a:t>
            </a:r>
          </a:p>
          <a:p>
            <a:pPr algn="just">
              <a:lnSpc>
                <a:spcPct val="120000"/>
              </a:lnSpc>
              <a:spcBef>
                <a:spcPts val="0"/>
              </a:spcBef>
            </a:pPr>
            <a:r>
              <a:rPr lang="uk-UA" dirty="0">
                <a:solidFill>
                  <a:srgbClr val="002060"/>
                </a:solidFill>
              </a:rPr>
              <a:t>посилання на джерела інформації у разі використання ідей, розробок, тверджень, відомостей;</a:t>
            </a:r>
          </a:p>
          <a:p>
            <a:pPr algn="just">
              <a:lnSpc>
                <a:spcPct val="120000"/>
              </a:lnSpc>
              <a:spcBef>
                <a:spcPts val="0"/>
              </a:spcBef>
            </a:pPr>
            <a:r>
              <a:rPr lang="uk-UA" dirty="0">
                <a:solidFill>
                  <a:srgbClr val="002060"/>
                </a:solidFill>
              </a:rPr>
              <a:t>дотримання норм законодавства про авторське право і суміжні права;</a:t>
            </a:r>
          </a:p>
          <a:p>
            <a:pPr algn="just">
              <a:lnSpc>
                <a:spcPct val="120000"/>
              </a:lnSpc>
              <a:spcBef>
                <a:spcPts val="0"/>
              </a:spcBef>
            </a:pPr>
            <a:r>
              <a:rPr lang="uk-UA" dirty="0">
                <a:solidFill>
                  <a:srgbClr val="002060"/>
                </a:solidFill>
              </a:rPr>
              <a:t>надання достовірної інформації про результати власної навчальної (наукової, творчої) діяльності, використані методики досліджень і джерела інформації.</a:t>
            </a:r>
          </a:p>
          <a:p>
            <a:pPr algn="r">
              <a:lnSpc>
                <a:spcPct val="120000"/>
              </a:lnSpc>
              <a:spcBef>
                <a:spcPts val="0"/>
              </a:spcBef>
              <a:buNone/>
            </a:pPr>
            <a:r>
              <a:rPr lang="uk-UA" b="1" i="1" dirty="0">
                <a:solidFill>
                  <a:srgbClr val="DA0000"/>
                </a:solidFill>
                <a:latin typeface="Arial" pitchFamily="34" charset="0"/>
                <a:cs typeface="Arial" pitchFamily="34" charset="0"/>
              </a:rPr>
              <a:t>Стаття 42 Закону України Про освіту</a:t>
            </a:r>
            <a:endParaRPr lang="en-US" dirty="0">
              <a:solidFill>
                <a:srgbClr val="DA0000"/>
              </a:solidFill>
            </a:endParaRPr>
          </a:p>
        </p:txBody>
      </p:sp>
    </p:spTree>
    <p:extLst>
      <p:ext uri="{BB962C8B-B14F-4D97-AF65-F5344CB8AC3E}">
        <p14:creationId xmlns:p14="http://schemas.microsoft.com/office/powerpoint/2010/main" val="34321762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7700" y="618309"/>
            <a:ext cx="7886700" cy="1856153"/>
          </a:xfrm>
        </p:spPr>
        <p:txBody>
          <a:bodyPr>
            <a:noAutofit/>
          </a:bodyPr>
          <a:lstStyle/>
          <a:p>
            <a:pPr algn="r"/>
            <a:r>
              <a:rPr lang="uk-UA" sz="3200" b="1" dirty="0" smtClean="0">
                <a:solidFill>
                  <a:srgbClr val="FF0000"/>
                </a:solidFill>
                <a:effectLst>
                  <a:glow rad="139700">
                    <a:schemeClr val="accent4">
                      <a:satMod val="175000"/>
                      <a:alpha val="40000"/>
                    </a:schemeClr>
                  </a:glow>
                </a:effectLst>
                <a:latin typeface="Cambria" panose="02040503050406030204" pitchFamily="18" charset="0"/>
                <a:ea typeface="Cambria" panose="02040503050406030204" pitchFamily="18" charset="0"/>
              </a:rPr>
              <a:t>Частина 4 статті 42 Закону України «Про освіту» визначає такі основні види порушень академічної доброчесності:</a:t>
            </a:r>
            <a:endParaRPr lang="uk-UA" sz="3200" b="1" dirty="0">
              <a:effectLst>
                <a:glow rad="139700">
                  <a:schemeClr val="accent4">
                    <a:satMod val="175000"/>
                    <a:alpha val="40000"/>
                  </a:schemeClr>
                </a:glow>
              </a:effectLst>
              <a:latin typeface="Cambria" panose="02040503050406030204" pitchFamily="18" charset="0"/>
              <a:ea typeface="Cambria" panose="02040503050406030204" pitchFamily="18" charset="0"/>
            </a:endParaRPr>
          </a:p>
        </p:txBody>
      </p:sp>
      <p:sp>
        <p:nvSpPr>
          <p:cNvPr id="3" name="Объект 2"/>
          <p:cNvSpPr>
            <a:spLocks noGrp="1"/>
          </p:cNvSpPr>
          <p:nvPr>
            <p:ph idx="1"/>
          </p:nvPr>
        </p:nvSpPr>
        <p:spPr>
          <a:xfrm>
            <a:off x="583475" y="2664824"/>
            <a:ext cx="7931876" cy="3512140"/>
          </a:xfrm>
        </p:spPr>
        <p:txBody>
          <a:bodyPr>
            <a:normAutofit lnSpcReduction="10000"/>
          </a:bodyPr>
          <a:lstStyle/>
          <a:p>
            <a:pPr marL="0" indent="0" algn="just">
              <a:buNone/>
            </a:pPr>
            <a:r>
              <a:rPr lang="uk-UA" sz="3200" b="1" dirty="0" smtClean="0">
                <a:solidFill>
                  <a:srgbClr val="DA0000"/>
                </a:solidFill>
                <a:latin typeface="Cambria" panose="02040503050406030204" pitchFamily="18" charset="0"/>
                <a:ea typeface="Cambria" panose="02040503050406030204" pitchFamily="18" charset="0"/>
              </a:rPr>
              <a:t>            </a:t>
            </a:r>
            <a:r>
              <a:rPr lang="uk-UA" sz="3200" b="1" dirty="0" smtClean="0">
                <a:solidFill>
                  <a:srgbClr val="DA0000"/>
                </a:solidFill>
                <a:effectLst>
                  <a:glow rad="101600">
                    <a:schemeClr val="accent3">
                      <a:satMod val="175000"/>
                      <a:alpha val="40000"/>
                    </a:schemeClr>
                  </a:glow>
                </a:effectLst>
                <a:latin typeface="Cambria" panose="02040503050406030204" pitchFamily="18" charset="0"/>
                <a:ea typeface="Cambria" panose="02040503050406030204" pitchFamily="18" charset="0"/>
              </a:rPr>
              <a:t>Академічний </a:t>
            </a:r>
            <a:r>
              <a:rPr lang="uk-UA" sz="3200" b="1" dirty="0">
                <a:solidFill>
                  <a:srgbClr val="DA0000"/>
                </a:solidFill>
                <a:effectLst>
                  <a:glow rad="101600">
                    <a:schemeClr val="accent3">
                      <a:satMod val="175000"/>
                      <a:alpha val="40000"/>
                    </a:schemeClr>
                  </a:glow>
                </a:effectLst>
                <a:latin typeface="Cambria" panose="02040503050406030204" pitchFamily="18" charset="0"/>
                <a:ea typeface="Cambria" panose="02040503050406030204" pitchFamily="18" charset="0"/>
              </a:rPr>
              <a:t>плагіат</a:t>
            </a:r>
            <a:r>
              <a:rPr lang="uk-UA" sz="3200" b="1" dirty="0">
                <a:solidFill>
                  <a:srgbClr val="DA0000"/>
                </a:solidFill>
                <a:latin typeface="Cambria" panose="02040503050406030204" pitchFamily="18" charset="0"/>
                <a:ea typeface="Cambria" panose="02040503050406030204" pitchFamily="18" charset="0"/>
              </a:rPr>
              <a:t> </a:t>
            </a:r>
            <a:r>
              <a:rPr lang="uk-UA" sz="3200" dirty="0">
                <a:solidFill>
                  <a:srgbClr val="DA0000"/>
                </a:solidFill>
                <a:latin typeface="Cambria" panose="02040503050406030204" pitchFamily="18" charset="0"/>
                <a:ea typeface="Cambria" panose="02040503050406030204" pitchFamily="18" charset="0"/>
              </a:rPr>
              <a:t>— </a:t>
            </a:r>
            <a:r>
              <a:rPr lang="uk-UA" sz="3200" b="1" dirty="0">
                <a:solidFill>
                  <a:srgbClr val="002060"/>
                </a:solidFill>
              </a:rPr>
              <a:t>«оприлюднення (частково або повністю) наукових (творчих) результатів, отриманих іншими особами, як результатів власного дослідження (творчості), та/або відтворення опублікованих текстів (оприлюднених творів мистецтва) інших авторів без зазначення авторства».</a:t>
            </a:r>
          </a:p>
          <a:p>
            <a:pPr marL="0" indent="0">
              <a:buNone/>
            </a:pPr>
            <a:endParaRPr lang="en-US" dirty="0"/>
          </a:p>
        </p:txBody>
      </p:sp>
    </p:spTree>
    <p:extLst>
      <p:ext uri="{BB962C8B-B14F-4D97-AF65-F5344CB8AC3E}">
        <p14:creationId xmlns:p14="http://schemas.microsoft.com/office/powerpoint/2010/main" val="14383997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61850" y="1663337"/>
            <a:ext cx="7853499" cy="4513626"/>
          </a:xfrm>
        </p:spPr>
        <p:txBody>
          <a:bodyPr>
            <a:normAutofit fontScale="92500"/>
          </a:bodyPr>
          <a:lstStyle/>
          <a:p>
            <a:pPr marL="0" indent="0" algn="just">
              <a:buNone/>
            </a:pPr>
            <a:r>
              <a:rPr lang="uk-UA" dirty="0" smtClean="0">
                <a:solidFill>
                  <a:srgbClr val="002060"/>
                </a:solidFill>
                <a:latin typeface="Bookman Old Style" pitchFamily="18" charset="0"/>
              </a:rPr>
              <a:t>          Існує </a:t>
            </a:r>
            <a:r>
              <a:rPr lang="uk-UA" b="1" dirty="0">
                <a:solidFill>
                  <a:srgbClr val="002060"/>
                </a:solidFill>
                <a:effectLst>
                  <a:glow rad="101600">
                    <a:schemeClr val="accent3">
                      <a:satMod val="175000"/>
                      <a:alpha val="40000"/>
                    </a:schemeClr>
                  </a:glow>
                </a:effectLst>
                <a:latin typeface="Cambria" panose="02040503050406030204" pitchFamily="18" charset="0"/>
                <a:ea typeface="Cambria" panose="02040503050406030204" pitchFamily="18" charset="0"/>
              </a:rPr>
              <a:t>багато різних визначень академічного плагіату</a:t>
            </a:r>
            <a:r>
              <a:rPr lang="uk-UA" dirty="0">
                <a:solidFill>
                  <a:srgbClr val="002060"/>
                </a:solidFill>
                <a:latin typeface="Bookman Old Style" pitchFamily="18" charset="0"/>
              </a:rPr>
              <a:t>, що зумовлені цілями регулювання та традиціями, які існують у різних галузях знань, сферах професійної діяльності і країнах. Зокрема, дещо різними можуть бути визначення у регулюваннях для студентських і наукових робіт, для журналістики і математики, британських та німецьких університетів тощо. Але спільним для всіх визначень є </a:t>
            </a:r>
            <a:r>
              <a:rPr lang="uk-UA" b="1" dirty="0">
                <a:solidFill>
                  <a:srgbClr val="002060"/>
                </a:solidFill>
                <a:effectLst>
                  <a:glow rad="101600">
                    <a:schemeClr val="accent3">
                      <a:satMod val="175000"/>
                      <a:alpha val="40000"/>
                    </a:schemeClr>
                  </a:glow>
                </a:effectLst>
                <a:latin typeface="Cambria" panose="02040503050406030204" pitchFamily="18" charset="0"/>
                <a:ea typeface="Cambria" panose="02040503050406030204" pitchFamily="18" charset="0"/>
              </a:rPr>
              <a:t>приписування собі результатів, отриманих іншими особами.</a:t>
            </a:r>
          </a:p>
          <a:p>
            <a:pPr marL="0" indent="0">
              <a:buNone/>
            </a:pPr>
            <a:endParaRPr lang="en-US" dirty="0"/>
          </a:p>
        </p:txBody>
      </p:sp>
    </p:spTree>
    <p:extLst>
      <p:ext uri="{BB962C8B-B14F-4D97-AF65-F5344CB8AC3E}">
        <p14:creationId xmlns:p14="http://schemas.microsoft.com/office/powerpoint/2010/main" val="42560360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600" b="1" dirty="0" smtClean="0">
                <a:solidFill>
                  <a:srgbClr val="FF0000"/>
                </a:solidFill>
                <a:effectLst>
                  <a:glow rad="101600">
                    <a:schemeClr val="accent3">
                      <a:satMod val="175000"/>
                      <a:alpha val="40000"/>
                    </a:schemeClr>
                  </a:glow>
                </a:effectLst>
                <a:latin typeface="Cambria" panose="02040503050406030204" pitchFamily="18" charset="0"/>
                <a:ea typeface="Cambria" panose="02040503050406030204" pitchFamily="18" charset="0"/>
              </a:rPr>
              <a:t>Вирізняють такі основні різновиди академічного плагіату:</a:t>
            </a:r>
            <a:endParaRPr lang="uk-UA" sz="3600" b="1" dirty="0">
              <a:effectLst>
                <a:glow rad="101600">
                  <a:schemeClr val="accent3">
                    <a:satMod val="175000"/>
                    <a:alpha val="40000"/>
                  </a:schemeClr>
                </a:glow>
              </a:effectLst>
              <a:latin typeface="Cambria" panose="02040503050406030204" pitchFamily="18" charset="0"/>
              <a:ea typeface="Cambria" panose="02040503050406030204" pitchFamily="18" charset="0"/>
            </a:endParaRPr>
          </a:p>
        </p:txBody>
      </p:sp>
      <p:sp>
        <p:nvSpPr>
          <p:cNvPr id="3" name="Объект 2"/>
          <p:cNvSpPr>
            <a:spLocks noGrp="1"/>
          </p:cNvSpPr>
          <p:nvPr>
            <p:ph idx="1"/>
          </p:nvPr>
        </p:nvSpPr>
        <p:spPr/>
        <p:txBody>
          <a:bodyPr>
            <a:normAutofit fontScale="70000" lnSpcReduction="20000"/>
          </a:bodyPr>
          <a:lstStyle/>
          <a:p>
            <a:pPr algn="just"/>
            <a:r>
              <a:rPr lang="uk-UA" dirty="0">
                <a:solidFill>
                  <a:srgbClr val="002060"/>
                </a:solidFill>
              </a:rPr>
              <a:t>дослівне запозичення текстових фрагментів без оформлення їх як цитат з посиланням на джерело (в окремих випадках некоректним вважають навіть використання одного слова без посилання на джерело, якщо це слово використовують в унікальному значенні, наданому цим джерелом);</a:t>
            </a:r>
          </a:p>
          <a:p>
            <a:pPr algn="just"/>
            <a:r>
              <a:rPr lang="uk-UA" dirty="0">
                <a:solidFill>
                  <a:srgbClr val="002060"/>
                </a:solidFill>
              </a:rPr>
              <a:t>використання інформації (факти, ідеї, формули, числові значення тощо) з джерела без посилання на це джерело;</a:t>
            </a:r>
          </a:p>
          <a:p>
            <a:pPr algn="just"/>
            <a:r>
              <a:rPr lang="uk-UA" dirty="0">
                <a:solidFill>
                  <a:srgbClr val="002060"/>
                </a:solidFill>
              </a:rPr>
              <a:t>перефразування тексту джерела у формі, що є близькою до оригінального тексту, або наведення узагальнення ідей, інтерпретацій чи висновків з певного джерела без посилання на це джерело;</a:t>
            </a:r>
          </a:p>
          <a:p>
            <a:pPr algn="just"/>
            <a:r>
              <a:rPr lang="uk-UA" dirty="0">
                <a:solidFill>
                  <a:srgbClr val="002060"/>
                </a:solidFill>
              </a:rPr>
              <a:t>подання як власних робіт (дисертацій, монографій, навчальних посібників, статей, тез, звітів, контрольних, розрахункових, курсових, дипломних та магістерських робіт, </a:t>
            </a:r>
            <a:r>
              <a:rPr lang="uk-UA" dirty="0" err="1">
                <a:solidFill>
                  <a:srgbClr val="002060"/>
                </a:solidFill>
              </a:rPr>
              <a:t>есеїв</a:t>
            </a:r>
            <a:r>
              <a:rPr lang="uk-UA" dirty="0">
                <a:solidFill>
                  <a:srgbClr val="002060"/>
                </a:solidFill>
              </a:rPr>
              <a:t>, рефератів тощо), виконаних на замовлення іншими особами, </a:t>
            </a:r>
            <a:r>
              <a:rPr lang="uk-UA" b="1" i="1" dirty="0">
                <a:solidFill>
                  <a:srgbClr val="002060"/>
                </a:solidFill>
                <a:effectLst>
                  <a:glow rad="101600">
                    <a:schemeClr val="accent3">
                      <a:satMod val="175000"/>
                      <a:alpha val="40000"/>
                    </a:schemeClr>
                  </a:glow>
                </a:effectLst>
                <a:latin typeface="Cambria" panose="02040503050406030204" pitchFamily="18" charset="0"/>
                <a:ea typeface="Cambria" panose="02040503050406030204" pitchFamily="18" charset="0"/>
              </a:rPr>
              <a:t>у тому числі робіт, стосовно яких справжні автори надали згоду на таке використання.</a:t>
            </a:r>
          </a:p>
          <a:p>
            <a:endParaRPr lang="en-US" dirty="0"/>
          </a:p>
        </p:txBody>
      </p:sp>
    </p:spTree>
    <p:extLst>
      <p:ext uri="{BB962C8B-B14F-4D97-AF65-F5344CB8AC3E}">
        <p14:creationId xmlns:p14="http://schemas.microsoft.com/office/powerpoint/2010/main" val="27385507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0" indent="0" algn="just">
              <a:lnSpc>
                <a:spcPct val="100000"/>
              </a:lnSpc>
              <a:spcBef>
                <a:spcPts val="0"/>
              </a:spcBef>
              <a:buNone/>
            </a:pPr>
            <a:r>
              <a:rPr lang="uk-UA" sz="4000" b="1" dirty="0" smtClean="0">
                <a:solidFill>
                  <a:srgbClr val="DA0000"/>
                </a:solidFill>
                <a:latin typeface="Cambria" panose="02040503050406030204" pitchFamily="18" charset="0"/>
                <a:ea typeface="Cambria" panose="02040503050406030204" pitchFamily="18" charset="0"/>
              </a:rPr>
              <a:t>        </a:t>
            </a:r>
            <a:r>
              <a:rPr lang="uk-UA" sz="5400" b="1" dirty="0" smtClean="0">
                <a:solidFill>
                  <a:srgbClr val="DA0000"/>
                </a:solidFill>
                <a:effectLst>
                  <a:glow rad="101600">
                    <a:schemeClr val="accent3">
                      <a:satMod val="175000"/>
                      <a:alpha val="40000"/>
                    </a:schemeClr>
                  </a:glow>
                </a:effectLst>
                <a:latin typeface="Cambria" panose="02040503050406030204" pitchFamily="18" charset="0"/>
                <a:ea typeface="Cambria" panose="02040503050406030204" pitchFamily="18" charset="0"/>
              </a:rPr>
              <a:t>Самоплагіат</a:t>
            </a:r>
            <a:r>
              <a:rPr lang="uk-UA" sz="4400" b="1" dirty="0" smtClean="0">
                <a:solidFill>
                  <a:srgbClr val="DA0000"/>
                </a:solidFill>
                <a:effectLst>
                  <a:glow rad="101600">
                    <a:schemeClr val="accent3">
                      <a:satMod val="175000"/>
                      <a:alpha val="40000"/>
                    </a:schemeClr>
                  </a:glow>
                </a:effectLst>
                <a:latin typeface="Cambria" panose="02040503050406030204" pitchFamily="18" charset="0"/>
                <a:ea typeface="Cambria" panose="02040503050406030204" pitchFamily="18" charset="0"/>
              </a:rPr>
              <a:t> </a:t>
            </a:r>
            <a:r>
              <a:rPr lang="uk-UA" sz="3600" b="1" dirty="0">
                <a:solidFill>
                  <a:srgbClr val="002060"/>
                </a:solidFill>
                <a:latin typeface="Bookman Old Style" pitchFamily="18" charset="0"/>
              </a:rPr>
              <a:t>— </a:t>
            </a:r>
            <a:endParaRPr lang="uk-UA" sz="3600" b="1" dirty="0" smtClean="0">
              <a:solidFill>
                <a:srgbClr val="002060"/>
              </a:solidFill>
              <a:latin typeface="Bookman Old Style" pitchFamily="18" charset="0"/>
            </a:endParaRPr>
          </a:p>
          <a:p>
            <a:pPr marL="0" indent="0" algn="just">
              <a:lnSpc>
                <a:spcPct val="100000"/>
              </a:lnSpc>
              <a:spcBef>
                <a:spcPts val="0"/>
              </a:spcBef>
              <a:buNone/>
            </a:pPr>
            <a:r>
              <a:rPr lang="uk-UA" sz="3600" dirty="0" smtClean="0">
                <a:solidFill>
                  <a:srgbClr val="002060"/>
                </a:solidFill>
                <a:latin typeface="Bookman Old Style" pitchFamily="18" charset="0"/>
              </a:rPr>
              <a:t>«</a:t>
            </a:r>
            <a:r>
              <a:rPr lang="uk-UA" sz="3600" dirty="0">
                <a:solidFill>
                  <a:srgbClr val="002060"/>
                </a:solidFill>
                <a:latin typeface="Bookman Old Style" pitchFamily="18" charset="0"/>
              </a:rPr>
              <a:t>оприлюднення (частково або повністю) власних раніше опублікованих наукових результатів як нових наукових результатів».</a:t>
            </a:r>
            <a:endParaRPr lang="en-US" sz="3600" dirty="0"/>
          </a:p>
        </p:txBody>
      </p:sp>
    </p:spTree>
    <p:extLst>
      <p:ext uri="{BB962C8B-B14F-4D97-AF65-F5344CB8AC3E}">
        <p14:creationId xmlns:p14="http://schemas.microsoft.com/office/powerpoint/2010/main" val="11400432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just"/>
            <a:r>
              <a:rPr lang="uk-UA" sz="2800" b="1" dirty="0" smtClean="0">
                <a:solidFill>
                  <a:srgbClr val="FF0000"/>
                </a:solidFill>
                <a:effectLst>
                  <a:glow rad="101600">
                    <a:schemeClr val="accent3">
                      <a:satMod val="175000"/>
                      <a:alpha val="40000"/>
                    </a:schemeClr>
                  </a:glow>
                </a:effectLst>
                <a:latin typeface="Cambria" panose="02040503050406030204" pitchFamily="18" charset="0"/>
                <a:ea typeface="Cambria" panose="02040503050406030204" pitchFamily="18" charset="0"/>
              </a:rPr>
              <a:t>Головними причинами виокремлення </a:t>
            </a:r>
            <a:r>
              <a:rPr lang="uk-UA" sz="2800" b="1" dirty="0" err="1" smtClean="0">
                <a:solidFill>
                  <a:srgbClr val="FF0000"/>
                </a:solidFill>
                <a:effectLst>
                  <a:glow rad="101600">
                    <a:schemeClr val="accent3">
                      <a:satMod val="175000"/>
                      <a:alpha val="40000"/>
                    </a:schemeClr>
                  </a:glow>
                </a:effectLst>
                <a:latin typeface="Cambria" panose="02040503050406030204" pitchFamily="18" charset="0"/>
                <a:ea typeface="Cambria" panose="02040503050406030204" pitchFamily="18" charset="0"/>
              </a:rPr>
              <a:t>самоплагіату</a:t>
            </a:r>
            <a:r>
              <a:rPr lang="uk-UA" sz="2800" b="1" dirty="0" smtClean="0">
                <a:solidFill>
                  <a:srgbClr val="FF0000"/>
                </a:solidFill>
                <a:effectLst>
                  <a:glow rad="101600">
                    <a:schemeClr val="accent3">
                      <a:satMod val="175000"/>
                      <a:alpha val="40000"/>
                    </a:schemeClr>
                  </a:glow>
                </a:effectLst>
                <a:latin typeface="Cambria" panose="02040503050406030204" pitchFamily="18" charset="0"/>
                <a:ea typeface="Cambria" panose="02040503050406030204" pitchFamily="18" charset="0"/>
              </a:rPr>
              <a:t> як виду порушень академічної доброчесності є те, що він:</a:t>
            </a:r>
            <a:endParaRPr lang="uk-UA" sz="2800" dirty="0">
              <a:effectLst>
                <a:glow rad="101600">
                  <a:schemeClr val="accent3">
                    <a:satMod val="175000"/>
                    <a:alpha val="40000"/>
                  </a:schemeClr>
                </a:glow>
              </a:effectLst>
              <a:latin typeface="Cambria" panose="02040503050406030204" pitchFamily="18" charset="0"/>
              <a:ea typeface="Cambria" panose="02040503050406030204" pitchFamily="18" charset="0"/>
            </a:endParaRPr>
          </a:p>
        </p:txBody>
      </p:sp>
      <p:sp>
        <p:nvSpPr>
          <p:cNvPr id="3" name="Объект 2"/>
          <p:cNvSpPr>
            <a:spLocks noGrp="1"/>
          </p:cNvSpPr>
          <p:nvPr>
            <p:ph idx="1"/>
          </p:nvPr>
        </p:nvSpPr>
        <p:spPr/>
        <p:txBody>
          <a:bodyPr>
            <a:normAutofit fontScale="92500"/>
          </a:bodyPr>
          <a:lstStyle/>
          <a:p>
            <a:pPr algn="just"/>
            <a:r>
              <a:rPr lang="uk-UA" dirty="0">
                <a:solidFill>
                  <a:srgbClr val="002060"/>
                </a:solidFill>
              </a:rPr>
              <a:t>знижує довіру суспільства до науки у цілому, а також до наукових результатів окремих осіб та інституцій;</a:t>
            </a:r>
          </a:p>
          <a:p>
            <a:pPr algn="just"/>
            <a:r>
              <a:rPr lang="uk-UA" dirty="0">
                <a:solidFill>
                  <a:srgbClr val="002060"/>
                </a:solidFill>
              </a:rPr>
              <a:t>призводить до отримання необґрунтованих переваг за фактично невиконану роботу; ці переваги можуть полягати в отриманні додаткового фінансування на проведення досліджень, що фактично не виконувалися, підвищенні </a:t>
            </a:r>
            <a:r>
              <a:rPr lang="uk-UA" dirty="0" err="1">
                <a:solidFill>
                  <a:srgbClr val="002060"/>
                </a:solidFill>
              </a:rPr>
              <a:t>наукометричних</a:t>
            </a:r>
            <a:r>
              <a:rPr lang="uk-UA" dirty="0">
                <a:solidFill>
                  <a:srgbClr val="002060"/>
                </a:solidFill>
              </a:rPr>
              <a:t> показників автора тощо;</a:t>
            </a:r>
          </a:p>
          <a:p>
            <a:pPr algn="just"/>
            <a:r>
              <a:rPr lang="uk-UA" dirty="0">
                <a:solidFill>
                  <a:srgbClr val="002060"/>
                </a:solidFill>
              </a:rPr>
              <a:t>може порушувати авторські та суміжні права інших фізичних і юридичних осіб, зокрема, видавців та співавторів.</a:t>
            </a:r>
          </a:p>
          <a:p>
            <a:endParaRPr lang="en-US" dirty="0"/>
          </a:p>
        </p:txBody>
      </p:sp>
    </p:spTree>
    <p:extLst>
      <p:ext uri="{BB962C8B-B14F-4D97-AF65-F5344CB8AC3E}">
        <p14:creationId xmlns:p14="http://schemas.microsoft.com/office/powerpoint/2010/main" val="4229346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effectLst>
            <a:outerShdw blurRad="50800" dist="38100" dir="16200000" rotWithShape="0">
              <a:prstClr val="black">
                <a:alpha val="40000"/>
              </a:prstClr>
            </a:outerShdw>
          </a:effectLst>
        </p:spPr>
        <p:txBody>
          <a:bodyPr/>
          <a:lstStyle/>
          <a:p>
            <a:r>
              <a:rPr lang="uk-UA" b="1" dirty="0">
                <a:solidFill>
                  <a:srgbClr val="C00000"/>
                </a:solidFill>
                <a:latin typeface="Cambria" panose="02040503050406030204" pitchFamily="18" charset="0"/>
                <a:ea typeface="Cambria" panose="02040503050406030204" pitchFamily="18" charset="0"/>
              </a:rPr>
              <a:t>Академічна доброчесність - </a:t>
            </a:r>
            <a:endParaRPr lang="en-US" dirty="0">
              <a:solidFill>
                <a:srgbClr val="C00000"/>
              </a:solidFill>
              <a:latin typeface="Cambria" panose="02040503050406030204" pitchFamily="18" charset="0"/>
              <a:ea typeface="Cambria" panose="02040503050406030204" pitchFamily="18" charset="0"/>
            </a:endParaRPr>
          </a:p>
        </p:txBody>
      </p:sp>
      <p:sp>
        <p:nvSpPr>
          <p:cNvPr id="3" name="Объект 2"/>
          <p:cNvSpPr>
            <a:spLocks noGrp="1"/>
          </p:cNvSpPr>
          <p:nvPr>
            <p:ph idx="1"/>
          </p:nvPr>
        </p:nvSpPr>
        <p:spPr/>
        <p:txBody>
          <a:bodyPr>
            <a:normAutofit fontScale="92500"/>
          </a:bodyPr>
          <a:lstStyle/>
          <a:p>
            <a:pPr algn="just">
              <a:buNone/>
            </a:pPr>
            <a:r>
              <a:rPr lang="uk-UA" b="1" dirty="0" smtClean="0">
                <a:solidFill>
                  <a:srgbClr val="002060"/>
                </a:solidFill>
                <a:latin typeface="Bookman Old Style" pitchFamily="18" charset="0"/>
              </a:rPr>
              <a:t>       </a:t>
            </a:r>
          </a:p>
          <a:p>
            <a:pPr algn="just">
              <a:buNone/>
            </a:pPr>
            <a:r>
              <a:rPr lang="uk-UA" b="1" dirty="0">
                <a:solidFill>
                  <a:srgbClr val="002060"/>
                </a:solidFill>
                <a:latin typeface="Bookman Old Style" pitchFamily="18" charset="0"/>
              </a:rPr>
              <a:t> </a:t>
            </a:r>
            <a:r>
              <a:rPr lang="uk-UA" b="1" dirty="0" smtClean="0">
                <a:solidFill>
                  <a:srgbClr val="002060"/>
                </a:solidFill>
                <a:latin typeface="Bookman Old Style" pitchFamily="18" charset="0"/>
              </a:rPr>
              <a:t>       це </a:t>
            </a:r>
            <a:r>
              <a:rPr lang="uk-UA" b="1" dirty="0">
                <a:solidFill>
                  <a:srgbClr val="002060"/>
                </a:solidFill>
                <a:latin typeface="Bookman Old Style" pitchFamily="18" charset="0"/>
              </a:rPr>
              <a:t>сукупність етичних принципів та визначених законом правил, якими мають керуватися учасники освітнього процесу під час навчання, викладання та провадження наукової (творчої) діяльності з метою забезпечення довіри до результатів навчання та/або наукових (творчих) досягнень.</a:t>
            </a:r>
            <a:endParaRPr lang="en-US" b="1" dirty="0">
              <a:solidFill>
                <a:srgbClr val="002060"/>
              </a:solidFill>
              <a:latin typeface="Bookman Old Style" pitchFamily="18" charset="0"/>
            </a:endParaRPr>
          </a:p>
          <a:p>
            <a:pPr algn="r">
              <a:buNone/>
            </a:pPr>
            <a:endParaRPr lang="uk-UA" sz="2400" b="1" i="1" dirty="0">
              <a:solidFill>
                <a:srgbClr val="FF0000"/>
              </a:solidFill>
              <a:latin typeface="Arial" pitchFamily="34" charset="0"/>
              <a:cs typeface="Arial" pitchFamily="34" charset="0"/>
            </a:endParaRPr>
          </a:p>
          <a:p>
            <a:pPr algn="r">
              <a:buNone/>
            </a:pPr>
            <a:r>
              <a:rPr lang="uk-UA" sz="2400" b="1" i="1" dirty="0">
                <a:solidFill>
                  <a:srgbClr val="C00000"/>
                </a:solidFill>
                <a:latin typeface="Arial" pitchFamily="34" charset="0"/>
                <a:cs typeface="Arial" pitchFamily="34" charset="0"/>
              </a:rPr>
              <a:t>Стаття 42 Закону України Про освіту</a:t>
            </a:r>
          </a:p>
          <a:p>
            <a:pPr marL="0" indent="0">
              <a:buNone/>
            </a:pPr>
            <a:endParaRPr lang="en-US" dirty="0">
              <a:solidFill>
                <a:srgbClr val="C00000"/>
              </a:solidFill>
            </a:endParaRPr>
          </a:p>
        </p:txBody>
      </p:sp>
    </p:spTree>
    <p:extLst>
      <p:ext uri="{BB962C8B-B14F-4D97-AF65-F5344CB8AC3E}">
        <p14:creationId xmlns:p14="http://schemas.microsoft.com/office/powerpoint/2010/main" val="29455344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200" b="1" dirty="0">
                <a:solidFill>
                  <a:srgbClr val="FF0000"/>
                </a:solidFill>
                <a:effectLst>
                  <a:glow rad="101600">
                    <a:schemeClr val="accent3">
                      <a:satMod val="175000"/>
                      <a:alpha val="40000"/>
                    </a:schemeClr>
                  </a:glow>
                </a:effectLst>
                <a:latin typeface="Cambria" panose="02040503050406030204" pitchFamily="18" charset="0"/>
                <a:ea typeface="Cambria" panose="02040503050406030204" pitchFamily="18" charset="0"/>
              </a:rPr>
              <a:t>Типовими прикладами </a:t>
            </a:r>
            <a:r>
              <a:rPr lang="uk-UA" sz="3200" b="1" dirty="0" err="1">
                <a:solidFill>
                  <a:srgbClr val="FF0000"/>
                </a:solidFill>
                <a:effectLst>
                  <a:glow rad="101600">
                    <a:schemeClr val="accent3">
                      <a:satMod val="175000"/>
                      <a:alpha val="40000"/>
                    </a:schemeClr>
                  </a:glow>
                </a:effectLst>
                <a:latin typeface="Cambria" panose="02040503050406030204" pitchFamily="18" charset="0"/>
                <a:ea typeface="Cambria" panose="02040503050406030204" pitchFamily="18" charset="0"/>
              </a:rPr>
              <a:t>самоплагіату</a:t>
            </a:r>
            <a:r>
              <a:rPr lang="uk-UA" sz="3200" b="1" dirty="0">
                <a:solidFill>
                  <a:srgbClr val="FF0000"/>
                </a:solidFill>
                <a:effectLst>
                  <a:glow rad="101600">
                    <a:schemeClr val="accent3">
                      <a:satMod val="175000"/>
                      <a:alpha val="40000"/>
                    </a:schemeClr>
                  </a:glow>
                </a:effectLst>
                <a:latin typeface="Cambria" panose="02040503050406030204" pitchFamily="18" charset="0"/>
                <a:ea typeface="Cambria" panose="02040503050406030204" pitchFamily="18" charset="0"/>
              </a:rPr>
              <a:t> є:</a:t>
            </a:r>
            <a:endParaRPr lang="en-US" sz="3200" dirty="0">
              <a:effectLst>
                <a:glow rad="101600">
                  <a:schemeClr val="accent3">
                    <a:satMod val="175000"/>
                    <a:alpha val="40000"/>
                  </a:schemeClr>
                </a:glow>
              </a:effectLst>
              <a:latin typeface="Cambria" panose="02040503050406030204" pitchFamily="18" charset="0"/>
              <a:ea typeface="Cambria" panose="02040503050406030204" pitchFamily="18" charset="0"/>
            </a:endParaRPr>
          </a:p>
        </p:txBody>
      </p:sp>
      <p:sp>
        <p:nvSpPr>
          <p:cNvPr id="3" name="Объект 2"/>
          <p:cNvSpPr>
            <a:spLocks noGrp="1"/>
          </p:cNvSpPr>
          <p:nvPr>
            <p:ph idx="1"/>
          </p:nvPr>
        </p:nvSpPr>
        <p:spPr/>
        <p:txBody>
          <a:bodyPr>
            <a:normAutofit fontScale="70000" lnSpcReduction="20000"/>
          </a:bodyPr>
          <a:lstStyle/>
          <a:p>
            <a:pPr algn="just">
              <a:spcBef>
                <a:spcPts val="600"/>
              </a:spcBef>
            </a:pPr>
            <a:r>
              <a:rPr lang="uk-UA" b="1" dirty="0">
                <a:solidFill>
                  <a:srgbClr val="002060"/>
                </a:solidFill>
              </a:rPr>
              <a:t>дублікація публікацій — публікація однієї і тієї самої наукової роботи (цілком або з несуттєвими змінами) в декількох виданнях, а також повторна публікація (цілком або з несуттєвими змінами) раніше оприлюднених статей, монографій, інших наукових робіт, як нових наукових робіт;</a:t>
            </a:r>
          </a:p>
          <a:p>
            <a:pPr algn="just">
              <a:spcBef>
                <a:spcPts val="600"/>
              </a:spcBef>
            </a:pPr>
            <a:r>
              <a:rPr lang="uk-UA" b="1" dirty="0">
                <a:solidFill>
                  <a:srgbClr val="002060"/>
                </a:solidFill>
              </a:rPr>
              <a:t>дублювання наукових результатів — публікація одних і тих самих наукових результатів, в різних статтях, монографіях, інших наукових працях, як нових результатів, які публікуються вперше;</a:t>
            </a:r>
          </a:p>
          <a:p>
            <a:pPr algn="just">
              <a:spcBef>
                <a:spcPts val="600"/>
              </a:spcBef>
            </a:pPr>
            <a:r>
              <a:rPr lang="uk-UA" b="1" dirty="0">
                <a:solidFill>
                  <a:srgbClr val="002060"/>
                </a:solidFill>
              </a:rPr>
              <a:t>подання у звітах з виконання наукових проектів результатів, що містилися у попередніх роботах, як отриманих при виконанні відповідного проекту;</a:t>
            </a:r>
          </a:p>
          <a:p>
            <a:pPr algn="just">
              <a:spcBef>
                <a:spcPts val="600"/>
              </a:spcBef>
            </a:pPr>
            <a:r>
              <a:rPr lang="uk-UA" b="1" dirty="0">
                <a:solidFill>
                  <a:srgbClr val="002060"/>
                </a:solidFill>
              </a:rPr>
              <a:t>агрегування чи доповнення даних — суміщення старих і нових даних без їх чіткої ідентифікації з відповідними посиланнями на попередні публікації;</a:t>
            </a:r>
          </a:p>
          <a:p>
            <a:pPr algn="just">
              <a:spcBef>
                <a:spcPts val="600"/>
              </a:spcBef>
            </a:pPr>
            <a:r>
              <a:rPr lang="uk-UA" b="1" dirty="0">
                <a:solidFill>
                  <a:srgbClr val="002060"/>
                </a:solidFill>
              </a:rPr>
              <a:t>дезагрегування даних — публікація частини раніше опублікованих даних без посилання на попередню публікацію;</a:t>
            </a:r>
          </a:p>
          <a:p>
            <a:pPr algn="just">
              <a:spcBef>
                <a:spcPts val="600"/>
              </a:spcBef>
            </a:pPr>
            <a:r>
              <a:rPr lang="uk-UA" b="1" dirty="0">
                <a:solidFill>
                  <a:srgbClr val="002060"/>
                </a:solidFill>
              </a:rPr>
              <a:t>повторний аналіз раніше опублікованих даних без посилання на попередню публікацію цих даних та раніше виконаного їх аналізу.</a:t>
            </a:r>
          </a:p>
          <a:p>
            <a:endParaRPr lang="en-US" dirty="0"/>
          </a:p>
        </p:txBody>
      </p:sp>
    </p:spTree>
    <p:extLst>
      <p:ext uri="{BB962C8B-B14F-4D97-AF65-F5344CB8AC3E}">
        <p14:creationId xmlns:p14="http://schemas.microsoft.com/office/powerpoint/2010/main" val="18481829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0" indent="0" algn="just">
              <a:lnSpc>
                <a:spcPct val="100000"/>
              </a:lnSpc>
              <a:spcBef>
                <a:spcPts val="0"/>
              </a:spcBef>
              <a:buNone/>
            </a:pPr>
            <a:r>
              <a:rPr lang="ru-RU" sz="5400" b="1" dirty="0" smtClean="0">
                <a:solidFill>
                  <a:srgbClr val="DA0000"/>
                </a:solidFill>
                <a:effectLst>
                  <a:glow rad="101600">
                    <a:schemeClr val="accent3">
                      <a:satMod val="175000"/>
                      <a:alpha val="40000"/>
                    </a:schemeClr>
                  </a:glow>
                </a:effectLst>
                <a:latin typeface="Bookman Old Style" pitchFamily="18" charset="0"/>
              </a:rPr>
              <a:t>      Фабрикація</a:t>
            </a:r>
            <a:r>
              <a:rPr lang="ru-RU" sz="5400" dirty="0" smtClean="0">
                <a:solidFill>
                  <a:srgbClr val="FF0000"/>
                </a:solidFill>
                <a:latin typeface="Bookman Old Style" pitchFamily="18" charset="0"/>
              </a:rPr>
              <a:t> </a:t>
            </a:r>
            <a:r>
              <a:rPr lang="ru-RU" sz="3600" dirty="0">
                <a:solidFill>
                  <a:srgbClr val="002060"/>
                </a:solidFill>
                <a:latin typeface="Bookman Old Style" pitchFamily="18" charset="0"/>
              </a:rPr>
              <a:t>— </a:t>
            </a:r>
            <a:endParaRPr lang="ru-RU" sz="3600" dirty="0" smtClean="0">
              <a:solidFill>
                <a:srgbClr val="002060"/>
              </a:solidFill>
              <a:latin typeface="Bookman Old Style" pitchFamily="18" charset="0"/>
            </a:endParaRPr>
          </a:p>
          <a:p>
            <a:pPr marL="0" indent="0" algn="just">
              <a:lnSpc>
                <a:spcPct val="100000"/>
              </a:lnSpc>
              <a:spcBef>
                <a:spcPts val="0"/>
              </a:spcBef>
              <a:buNone/>
            </a:pPr>
            <a:r>
              <a:rPr lang="uk-UA" sz="3600" dirty="0" smtClean="0">
                <a:solidFill>
                  <a:srgbClr val="002060"/>
                </a:solidFill>
                <a:latin typeface="Bookman Old Style" pitchFamily="18" charset="0"/>
              </a:rPr>
              <a:t>«</a:t>
            </a:r>
            <a:r>
              <a:rPr lang="uk-UA" sz="3600" dirty="0">
                <a:solidFill>
                  <a:srgbClr val="002060"/>
                </a:solidFill>
                <a:latin typeface="Bookman Old Style" pitchFamily="18" charset="0"/>
              </a:rPr>
              <a:t>вигадування даних чи фактів, що використовуються в освітньому процесі чи наукових дослідженнях».</a:t>
            </a:r>
          </a:p>
          <a:p>
            <a:pPr marL="0" indent="0">
              <a:buNone/>
            </a:pPr>
            <a:endParaRPr lang="en-US" dirty="0"/>
          </a:p>
        </p:txBody>
      </p:sp>
    </p:spTree>
    <p:extLst>
      <p:ext uri="{BB962C8B-B14F-4D97-AF65-F5344CB8AC3E}">
        <p14:creationId xmlns:p14="http://schemas.microsoft.com/office/powerpoint/2010/main" val="28522509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13806" y="1567543"/>
            <a:ext cx="8001544" cy="4609420"/>
          </a:xfrm>
        </p:spPr>
        <p:txBody>
          <a:bodyPr>
            <a:normAutofit/>
          </a:bodyPr>
          <a:lstStyle/>
          <a:p>
            <a:pPr marL="0" indent="0" algn="just">
              <a:buNone/>
            </a:pPr>
            <a:r>
              <a:rPr lang="uk-UA" sz="3200" b="1" dirty="0" smtClean="0">
                <a:solidFill>
                  <a:srgbClr val="002060"/>
                </a:solidFill>
              </a:rPr>
              <a:t>           </a:t>
            </a:r>
            <a:r>
              <a:rPr lang="uk-UA" sz="3200" dirty="0" smtClean="0">
                <a:solidFill>
                  <a:srgbClr val="002060"/>
                </a:solidFill>
                <a:effectLst>
                  <a:glow rad="101600">
                    <a:schemeClr val="accent3">
                      <a:satMod val="175000"/>
                      <a:alpha val="40000"/>
                    </a:schemeClr>
                  </a:glow>
                </a:effectLst>
                <a:latin typeface="Cambria" panose="02040503050406030204" pitchFamily="18" charset="0"/>
                <a:ea typeface="Cambria" panose="02040503050406030204" pitchFamily="18" charset="0"/>
              </a:rPr>
              <a:t>Актуальна </a:t>
            </a:r>
            <a:r>
              <a:rPr lang="uk-UA" sz="3200" dirty="0">
                <a:solidFill>
                  <a:srgbClr val="002060"/>
                </a:solidFill>
                <a:effectLst>
                  <a:glow rad="101600">
                    <a:schemeClr val="accent3">
                      <a:satMod val="175000"/>
                      <a:alpha val="40000"/>
                    </a:schemeClr>
                  </a:glow>
                </a:effectLst>
                <a:latin typeface="Cambria" panose="02040503050406030204" pitchFamily="18" charset="0"/>
                <a:ea typeface="Cambria" panose="02040503050406030204" pitchFamily="18" charset="0"/>
              </a:rPr>
              <a:t>для України і світу проблема наукових публікацій, дисертацій, дипломних і курсових робіт студентів, яка полягає у тому, що в цих роботах нерідко наводяться дані про експерименти, емпіричні дослідження, вимірювання, розрахунки, опитування, інші види досліджень та їх апробацію, які насправді не виконувалися. Пов'язана з дезінформацією.</a:t>
            </a:r>
          </a:p>
          <a:p>
            <a:pPr marL="0" indent="0">
              <a:buNone/>
            </a:pPr>
            <a:endParaRPr lang="en-US" dirty="0"/>
          </a:p>
        </p:txBody>
      </p:sp>
    </p:spTree>
    <p:extLst>
      <p:ext uri="{BB962C8B-B14F-4D97-AF65-F5344CB8AC3E}">
        <p14:creationId xmlns:p14="http://schemas.microsoft.com/office/powerpoint/2010/main" val="9544028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lnSpc>
                <a:spcPct val="100000"/>
              </a:lnSpc>
              <a:spcBef>
                <a:spcPts val="0"/>
              </a:spcBef>
              <a:buNone/>
            </a:pPr>
            <a:r>
              <a:rPr lang="uk-UA" sz="5400" b="1" dirty="0" smtClean="0">
                <a:solidFill>
                  <a:srgbClr val="DA0000"/>
                </a:solidFill>
                <a:effectLst>
                  <a:glow rad="101600">
                    <a:schemeClr val="accent3">
                      <a:satMod val="175000"/>
                      <a:alpha val="40000"/>
                    </a:schemeClr>
                  </a:glow>
                </a:effectLst>
                <a:latin typeface="Bookman Old Style" pitchFamily="18" charset="0"/>
              </a:rPr>
              <a:t>   Фальсифікація</a:t>
            </a:r>
            <a:r>
              <a:rPr lang="uk-UA" sz="5400" dirty="0" smtClean="0">
                <a:effectLst>
                  <a:glow rad="101600">
                    <a:schemeClr val="accent3">
                      <a:satMod val="175000"/>
                      <a:alpha val="40000"/>
                    </a:schemeClr>
                  </a:glow>
                </a:effectLst>
                <a:latin typeface="Bookman Old Style" pitchFamily="18" charset="0"/>
              </a:rPr>
              <a:t> </a:t>
            </a:r>
            <a:r>
              <a:rPr lang="uk-UA" sz="3600" dirty="0">
                <a:solidFill>
                  <a:srgbClr val="002060"/>
                </a:solidFill>
                <a:latin typeface="Bookman Old Style" pitchFamily="18" charset="0"/>
              </a:rPr>
              <a:t>— </a:t>
            </a:r>
            <a:endParaRPr lang="uk-UA" sz="3600" dirty="0" smtClean="0">
              <a:solidFill>
                <a:srgbClr val="002060"/>
              </a:solidFill>
              <a:latin typeface="Bookman Old Style" pitchFamily="18" charset="0"/>
            </a:endParaRPr>
          </a:p>
          <a:p>
            <a:pPr marL="0" indent="0" algn="just">
              <a:lnSpc>
                <a:spcPct val="100000"/>
              </a:lnSpc>
              <a:spcBef>
                <a:spcPts val="0"/>
              </a:spcBef>
              <a:buNone/>
            </a:pPr>
            <a:r>
              <a:rPr lang="uk-UA" sz="3600" dirty="0" smtClean="0">
                <a:solidFill>
                  <a:srgbClr val="002060"/>
                </a:solidFill>
                <a:latin typeface="Bookman Old Style" pitchFamily="18" charset="0"/>
              </a:rPr>
              <a:t>«</a:t>
            </a:r>
            <a:r>
              <a:rPr lang="uk-UA" sz="3600" dirty="0">
                <a:solidFill>
                  <a:srgbClr val="002060"/>
                </a:solidFill>
                <a:latin typeface="Bookman Old Style" pitchFamily="18" charset="0"/>
              </a:rPr>
              <a:t>свідома зміна чи модифікація вже наявних даних, що стосуються освітнього процесу чи наукових досліджень».</a:t>
            </a:r>
          </a:p>
          <a:p>
            <a:pPr marL="0" indent="0">
              <a:lnSpc>
                <a:spcPct val="100000"/>
              </a:lnSpc>
              <a:spcBef>
                <a:spcPts val="0"/>
              </a:spcBef>
              <a:buNone/>
            </a:pPr>
            <a:endParaRPr lang="en-US" sz="3600" dirty="0"/>
          </a:p>
        </p:txBody>
      </p:sp>
    </p:spTree>
    <p:extLst>
      <p:ext uri="{BB962C8B-B14F-4D97-AF65-F5344CB8AC3E}">
        <p14:creationId xmlns:p14="http://schemas.microsoft.com/office/powerpoint/2010/main" val="42726400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66057" y="1227909"/>
            <a:ext cx="7949293" cy="5312228"/>
          </a:xfrm>
        </p:spPr>
        <p:txBody>
          <a:bodyPr>
            <a:normAutofit fontScale="70000" lnSpcReduction="20000"/>
          </a:bodyPr>
          <a:lstStyle/>
          <a:p>
            <a:pPr marL="0" indent="0" algn="just">
              <a:lnSpc>
                <a:spcPct val="120000"/>
              </a:lnSpc>
              <a:spcBef>
                <a:spcPts val="0"/>
              </a:spcBef>
              <a:buNone/>
            </a:pPr>
            <a:r>
              <a:rPr lang="uk-UA" sz="3900" dirty="0" smtClean="0">
                <a:solidFill>
                  <a:srgbClr val="002060"/>
                </a:solidFill>
              </a:rPr>
              <a:t>          </a:t>
            </a:r>
            <a:r>
              <a:rPr lang="uk-UA" sz="4600" dirty="0" smtClean="0">
                <a:solidFill>
                  <a:srgbClr val="002060"/>
                </a:solidFill>
                <a:effectLst>
                  <a:glow rad="101600">
                    <a:schemeClr val="accent3">
                      <a:satMod val="175000"/>
                      <a:alpha val="40000"/>
                    </a:schemeClr>
                  </a:glow>
                </a:effectLst>
                <a:latin typeface="Cambria" panose="02040503050406030204" pitchFamily="18" charset="0"/>
                <a:ea typeface="Cambria" panose="02040503050406030204" pitchFamily="18" charset="0"/>
              </a:rPr>
              <a:t>Актуальна </a:t>
            </a:r>
            <a:r>
              <a:rPr lang="uk-UA" sz="4600" dirty="0">
                <a:solidFill>
                  <a:srgbClr val="002060"/>
                </a:solidFill>
                <a:effectLst>
                  <a:glow rad="101600">
                    <a:schemeClr val="accent3">
                      <a:satMod val="175000"/>
                      <a:alpha val="40000"/>
                    </a:schemeClr>
                  </a:glow>
                </a:effectLst>
                <a:latin typeface="Cambria" panose="02040503050406030204" pitchFamily="18" charset="0"/>
                <a:ea typeface="Cambria" panose="02040503050406030204" pitchFamily="18" charset="0"/>
              </a:rPr>
              <a:t>для України і світу проблема наукових публікацій, дисертацій, дипломних і курсових робіт студентів, яка полягає у тому, що автори вносять зміни до результатів досліджень або приховують окремі результати з метою позбавлення від даних, що спростовують або не підтверджують гіпотези, які вони захищають, висновки, які вони роблять, тощо.</a:t>
            </a:r>
          </a:p>
          <a:p>
            <a:pPr marL="0" indent="0">
              <a:buNone/>
            </a:pPr>
            <a:endParaRPr lang="en-US" dirty="0"/>
          </a:p>
        </p:txBody>
      </p:sp>
    </p:spTree>
    <p:extLst>
      <p:ext uri="{BB962C8B-B14F-4D97-AF65-F5344CB8AC3E}">
        <p14:creationId xmlns:p14="http://schemas.microsoft.com/office/powerpoint/2010/main" val="1975089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22515" y="1219200"/>
            <a:ext cx="7992836" cy="4957763"/>
          </a:xfrm>
        </p:spPr>
        <p:txBody>
          <a:bodyPr>
            <a:noAutofit/>
          </a:bodyPr>
          <a:lstStyle/>
          <a:p>
            <a:pPr marL="0" indent="0" algn="just">
              <a:buNone/>
            </a:pPr>
            <a:r>
              <a:rPr lang="uk-UA" sz="2400" dirty="0" smtClean="0">
                <a:solidFill>
                  <a:srgbClr val="002060"/>
                </a:solidFill>
                <a:effectLst>
                  <a:glow rad="101600">
                    <a:schemeClr val="accent3">
                      <a:satMod val="175000"/>
                      <a:alpha val="40000"/>
                    </a:schemeClr>
                  </a:glow>
                </a:effectLst>
              </a:rPr>
              <a:t>              Фальсифікація </a:t>
            </a:r>
            <a:r>
              <a:rPr lang="uk-UA" sz="2400" dirty="0">
                <a:solidFill>
                  <a:srgbClr val="002060"/>
                </a:solidFill>
                <a:effectLst>
                  <a:glow rad="101600">
                    <a:schemeClr val="accent3">
                      <a:satMod val="175000"/>
                      <a:alpha val="40000"/>
                    </a:schemeClr>
                  </a:glow>
                </a:effectLst>
              </a:rPr>
              <a:t>може стосуватися неповного або свідомо викривленого опису методик дослідження з метою приховування:</a:t>
            </a:r>
          </a:p>
          <a:p>
            <a:pPr algn="just">
              <a:buFontTx/>
              <a:buChar char="-"/>
            </a:pPr>
            <a:r>
              <a:rPr lang="uk-UA" sz="2400" dirty="0">
                <a:solidFill>
                  <a:srgbClr val="002060"/>
                </a:solidFill>
                <a:effectLst>
                  <a:glow rad="101600">
                    <a:schemeClr val="accent3">
                      <a:satMod val="175000"/>
                      <a:alpha val="40000"/>
                    </a:schemeClr>
                  </a:glow>
                </a:effectLst>
              </a:rPr>
              <a:t> виявлених авторами методичних помилок;</a:t>
            </a:r>
          </a:p>
          <a:p>
            <a:pPr algn="just">
              <a:buFontTx/>
              <a:buChar char="-"/>
            </a:pPr>
            <a:r>
              <a:rPr lang="uk-UA" sz="2400" dirty="0">
                <a:solidFill>
                  <a:srgbClr val="002060"/>
                </a:solidFill>
                <a:effectLst>
                  <a:glow rad="101600">
                    <a:schemeClr val="accent3">
                      <a:satMod val="175000"/>
                      <a:alpha val="40000"/>
                    </a:schemeClr>
                  </a:glow>
                </a:effectLst>
              </a:rPr>
              <a:t> використання застарілого або непридатного для відповідних досліджень обладнання;</a:t>
            </a:r>
          </a:p>
          <a:p>
            <a:pPr algn="just">
              <a:buFontTx/>
              <a:buChar char="-"/>
            </a:pPr>
            <a:r>
              <a:rPr lang="uk-UA" sz="2400" dirty="0">
                <a:solidFill>
                  <a:srgbClr val="002060"/>
                </a:solidFill>
                <a:effectLst>
                  <a:glow rad="101600">
                    <a:schemeClr val="accent3">
                      <a:satMod val="175000"/>
                      <a:alpha val="40000"/>
                    </a:schemeClr>
                  </a:glow>
                </a:effectLst>
              </a:rPr>
              <a:t>застосування непридатних для цілей дослідження алгоритмів та програмного забезпечення;</a:t>
            </a:r>
          </a:p>
          <a:p>
            <a:pPr algn="just">
              <a:buFontTx/>
              <a:buChar char="-"/>
            </a:pPr>
            <a:r>
              <a:rPr lang="uk-UA" sz="2400" dirty="0">
                <a:solidFill>
                  <a:srgbClr val="002060"/>
                </a:solidFill>
                <a:effectLst>
                  <a:glow rad="101600">
                    <a:schemeClr val="accent3">
                      <a:satMod val="175000"/>
                      <a:alpha val="40000"/>
                    </a:schemeClr>
                  </a:glow>
                </a:effectLst>
              </a:rPr>
              <a:t> інших хиб, що могли вплинути на достовірність, точність і надійність представлених результатів.</a:t>
            </a:r>
          </a:p>
          <a:p>
            <a:pPr marL="0" indent="0" algn="just">
              <a:buNone/>
            </a:pPr>
            <a:r>
              <a:rPr lang="uk-UA" sz="2400" dirty="0">
                <a:solidFill>
                  <a:srgbClr val="002060"/>
                </a:solidFill>
                <a:effectLst>
                  <a:glow rad="101600">
                    <a:schemeClr val="accent3">
                      <a:satMod val="175000"/>
                      <a:alpha val="40000"/>
                    </a:schemeClr>
                  </a:glow>
                </a:effectLst>
              </a:rPr>
              <a:t>	Фальсифікацією також є </a:t>
            </a:r>
            <a:r>
              <a:rPr lang="uk-UA" sz="2400" i="1" dirty="0">
                <a:solidFill>
                  <a:srgbClr val="002060"/>
                </a:solidFill>
                <a:effectLst>
                  <a:glow rad="101600">
                    <a:schemeClr val="accent3">
                      <a:satMod val="175000"/>
                      <a:alpha val="40000"/>
                    </a:schemeClr>
                  </a:glow>
                </a:effectLst>
                <a:latin typeface="Cambria" panose="02040503050406030204" pitchFamily="18" charset="0"/>
                <a:ea typeface="Cambria" panose="02040503050406030204" pitchFamily="18" charset="0"/>
              </a:rPr>
              <a:t>надання неповної або викривленої інформації про апробацію результатів досліджень та розробок</a:t>
            </a:r>
            <a:r>
              <a:rPr lang="uk-UA" sz="2400" i="1" dirty="0" smtClean="0">
                <a:solidFill>
                  <a:srgbClr val="002060"/>
                </a:solidFill>
                <a:effectLst>
                  <a:glow rad="101600">
                    <a:schemeClr val="accent3">
                      <a:satMod val="175000"/>
                      <a:alpha val="40000"/>
                    </a:schemeClr>
                  </a:glow>
                </a:effectLst>
                <a:latin typeface="Cambria" panose="02040503050406030204" pitchFamily="18" charset="0"/>
                <a:ea typeface="Cambria" panose="02040503050406030204" pitchFamily="18" charset="0"/>
              </a:rPr>
              <a:t>.</a:t>
            </a:r>
            <a:endParaRPr lang="en-US" sz="2400" dirty="0">
              <a:effectLst>
                <a:glow rad="101600">
                  <a:schemeClr val="accent3">
                    <a:satMod val="175000"/>
                    <a:alpha val="40000"/>
                  </a:schemeClr>
                </a:glow>
              </a:effectLst>
            </a:endParaRPr>
          </a:p>
        </p:txBody>
      </p:sp>
    </p:spTree>
    <p:extLst>
      <p:ext uri="{BB962C8B-B14F-4D97-AF65-F5344CB8AC3E}">
        <p14:creationId xmlns:p14="http://schemas.microsoft.com/office/powerpoint/2010/main" val="37827320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0" indent="0" algn="just">
              <a:lnSpc>
                <a:spcPct val="100000"/>
              </a:lnSpc>
              <a:spcBef>
                <a:spcPts val="0"/>
              </a:spcBef>
              <a:buNone/>
            </a:pPr>
            <a:r>
              <a:rPr lang="uk-UA" sz="5400" b="1" dirty="0">
                <a:solidFill>
                  <a:srgbClr val="DA0000"/>
                </a:solidFill>
                <a:effectLst>
                  <a:glow rad="101600">
                    <a:schemeClr val="accent3">
                      <a:satMod val="175000"/>
                      <a:alpha val="40000"/>
                    </a:schemeClr>
                  </a:glow>
                </a:effectLst>
                <a:latin typeface="Bookman Old Style" pitchFamily="18" charset="0"/>
              </a:rPr>
              <a:t>Списування</a:t>
            </a:r>
            <a:r>
              <a:rPr lang="uk-UA" sz="5400" dirty="0">
                <a:effectLst>
                  <a:glow rad="101600">
                    <a:schemeClr val="accent3">
                      <a:satMod val="175000"/>
                      <a:alpha val="40000"/>
                    </a:schemeClr>
                  </a:glow>
                </a:effectLst>
                <a:latin typeface="Bookman Old Style" pitchFamily="18" charset="0"/>
              </a:rPr>
              <a:t> </a:t>
            </a:r>
            <a:r>
              <a:rPr lang="uk-UA" sz="3600" dirty="0">
                <a:solidFill>
                  <a:srgbClr val="002060"/>
                </a:solidFill>
                <a:latin typeface="Bookman Old Style" pitchFamily="18" charset="0"/>
              </a:rPr>
              <a:t>— </a:t>
            </a:r>
            <a:endParaRPr lang="uk-UA" sz="3600" dirty="0" smtClean="0">
              <a:solidFill>
                <a:srgbClr val="002060"/>
              </a:solidFill>
              <a:latin typeface="Bookman Old Style" pitchFamily="18" charset="0"/>
            </a:endParaRPr>
          </a:p>
          <a:p>
            <a:pPr marL="0" indent="0" algn="just">
              <a:lnSpc>
                <a:spcPct val="100000"/>
              </a:lnSpc>
              <a:spcBef>
                <a:spcPts val="0"/>
              </a:spcBef>
              <a:buNone/>
            </a:pPr>
            <a:r>
              <a:rPr lang="uk-UA" sz="3600" dirty="0" smtClean="0">
                <a:solidFill>
                  <a:srgbClr val="002060"/>
                </a:solidFill>
                <a:latin typeface="Bookman Old Style" pitchFamily="18" charset="0"/>
              </a:rPr>
              <a:t>«</a:t>
            </a:r>
            <a:r>
              <a:rPr lang="uk-UA" sz="3600" dirty="0">
                <a:solidFill>
                  <a:srgbClr val="002060"/>
                </a:solidFill>
                <a:latin typeface="Bookman Old Style" pitchFamily="18" charset="0"/>
              </a:rPr>
              <a:t>виконання письмових робіт із залученням зовнішніх джерел інформації, крім дозволених для використання, зокрема під час оцінювання результатів навчання».</a:t>
            </a:r>
          </a:p>
          <a:p>
            <a:pPr marL="0" indent="0">
              <a:buNone/>
            </a:pPr>
            <a:endParaRPr lang="en-US" dirty="0"/>
          </a:p>
        </p:txBody>
      </p:sp>
    </p:spTree>
    <p:extLst>
      <p:ext uri="{BB962C8B-B14F-4D97-AF65-F5344CB8AC3E}">
        <p14:creationId xmlns:p14="http://schemas.microsoft.com/office/powerpoint/2010/main" val="2380459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92183" y="1576251"/>
            <a:ext cx="7923167" cy="4600712"/>
          </a:xfrm>
        </p:spPr>
        <p:txBody>
          <a:bodyPr>
            <a:normAutofit fontScale="85000" lnSpcReduction="10000"/>
          </a:bodyPr>
          <a:lstStyle/>
          <a:p>
            <a:pPr marL="0" indent="0" algn="just">
              <a:lnSpc>
                <a:spcPct val="110000"/>
              </a:lnSpc>
              <a:spcBef>
                <a:spcPts val="0"/>
              </a:spcBef>
              <a:buNone/>
            </a:pPr>
            <a:r>
              <a:rPr lang="uk-UA" dirty="0" smtClean="0">
                <a:solidFill>
                  <a:srgbClr val="002060"/>
                </a:solidFill>
              </a:rPr>
              <a:t>            Бувають </a:t>
            </a:r>
            <a:r>
              <a:rPr lang="uk-UA" dirty="0">
                <a:solidFill>
                  <a:srgbClr val="002060"/>
                </a:solidFill>
              </a:rPr>
              <a:t>випадки, коли викладач неофіційно надає дозвіл на використання певних джерел інформації при виконанні письмових робіт. Це може бути ознакою недосконалості нормативної бази закладу вищої освіти, яка надмірно регулює умови поточного і підсумкового контролю. З іншого боку, це також може бути ознакою необ’єктивного оцінювання здобувачів освіти, коли таке оцінювання відбувається не за змістом роботи, а за іншими показниками. У будь-якому випадку, наявність дозволу, </a:t>
            </a:r>
            <a:r>
              <a:rPr lang="uk-UA" b="1" i="1" dirty="0">
                <a:solidFill>
                  <a:srgbClr val="002060"/>
                </a:solidFill>
                <a:effectLst>
                  <a:glow rad="101600">
                    <a:schemeClr val="accent3">
                      <a:satMod val="175000"/>
                      <a:alpha val="40000"/>
                    </a:schemeClr>
                  </a:glow>
                </a:effectLst>
                <a:latin typeface="Cambria" panose="02040503050406030204" pitchFamily="18" charset="0"/>
                <a:ea typeface="Cambria" panose="02040503050406030204" pitchFamily="18" charset="0"/>
              </a:rPr>
              <a:t>якщо всі здобувачі освіти виконують завдання в рівних умовах, знімає питання про порушення з боку здобувачів</a:t>
            </a:r>
            <a:r>
              <a:rPr lang="uk-UA" dirty="0">
                <a:solidFill>
                  <a:srgbClr val="002060"/>
                </a:solidFill>
                <a:effectLst>
                  <a:glow rad="101600">
                    <a:schemeClr val="accent3">
                      <a:satMod val="175000"/>
                      <a:alpha val="40000"/>
                    </a:schemeClr>
                  </a:glow>
                </a:effectLst>
                <a:latin typeface="Cambria" panose="02040503050406030204" pitchFamily="18" charset="0"/>
                <a:ea typeface="Cambria" panose="02040503050406030204" pitchFamily="18" charset="0"/>
              </a:rPr>
              <a:t>.</a:t>
            </a:r>
          </a:p>
          <a:p>
            <a:pPr marL="0" indent="0">
              <a:buNone/>
            </a:pPr>
            <a:endParaRPr lang="en-US" dirty="0"/>
          </a:p>
        </p:txBody>
      </p:sp>
    </p:spTree>
    <p:extLst>
      <p:ext uri="{BB962C8B-B14F-4D97-AF65-F5344CB8AC3E}">
        <p14:creationId xmlns:p14="http://schemas.microsoft.com/office/powerpoint/2010/main" val="36784327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lnSpcReduction="10000"/>
          </a:bodyPr>
          <a:lstStyle/>
          <a:p>
            <a:pPr marL="0" indent="0" algn="just">
              <a:lnSpc>
                <a:spcPct val="100000"/>
              </a:lnSpc>
              <a:spcBef>
                <a:spcPts val="0"/>
              </a:spcBef>
              <a:buNone/>
            </a:pPr>
            <a:r>
              <a:rPr lang="uk-UA" sz="5400" b="1" dirty="0" smtClean="0">
                <a:solidFill>
                  <a:srgbClr val="DA0000"/>
                </a:solidFill>
                <a:latin typeface="Bookman Old Style" pitchFamily="18" charset="0"/>
              </a:rPr>
              <a:t>         </a:t>
            </a:r>
            <a:r>
              <a:rPr lang="uk-UA" sz="5400" b="1" dirty="0" smtClean="0">
                <a:solidFill>
                  <a:srgbClr val="DA0000"/>
                </a:solidFill>
                <a:effectLst>
                  <a:glow rad="101600">
                    <a:schemeClr val="accent3">
                      <a:satMod val="175000"/>
                      <a:alpha val="40000"/>
                    </a:schemeClr>
                  </a:glow>
                </a:effectLst>
                <a:latin typeface="Bookman Old Style" pitchFamily="18" charset="0"/>
              </a:rPr>
              <a:t>Обман</a:t>
            </a:r>
            <a:r>
              <a:rPr lang="uk-UA" b="1" dirty="0" smtClean="0">
                <a:solidFill>
                  <a:srgbClr val="DA0000"/>
                </a:solidFill>
                <a:latin typeface="Bookman Old Style" pitchFamily="18" charset="0"/>
              </a:rPr>
              <a:t> </a:t>
            </a:r>
            <a:r>
              <a:rPr lang="uk-UA" dirty="0">
                <a:solidFill>
                  <a:srgbClr val="002060"/>
                </a:solidFill>
                <a:latin typeface="Bookman Old Style" pitchFamily="18" charset="0"/>
              </a:rPr>
              <a:t>— </a:t>
            </a:r>
            <a:endParaRPr lang="uk-UA" dirty="0" smtClean="0">
              <a:solidFill>
                <a:srgbClr val="002060"/>
              </a:solidFill>
              <a:latin typeface="Bookman Old Style" pitchFamily="18" charset="0"/>
            </a:endParaRPr>
          </a:p>
          <a:p>
            <a:pPr marL="0" indent="0" algn="just">
              <a:lnSpc>
                <a:spcPct val="100000"/>
              </a:lnSpc>
              <a:spcBef>
                <a:spcPts val="0"/>
              </a:spcBef>
              <a:buNone/>
            </a:pPr>
            <a:r>
              <a:rPr lang="uk-UA" sz="3200" dirty="0" smtClean="0">
                <a:solidFill>
                  <a:srgbClr val="002060"/>
                </a:solidFill>
                <a:latin typeface="Bookman Old Style" pitchFamily="18" charset="0"/>
              </a:rPr>
              <a:t>«</a:t>
            </a:r>
            <a:r>
              <a:rPr lang="uk-UA" sz="3200" dirty="0">
                <a:solidFill>
                  <a:srgbClr val="002060"/>
                </a:solidFill>
                <a:latin typeface="Bookman Old Style" pitchFamily="18" charset="0"/>
              </a:rPr>
              <a:t>надання завідомо неправдивої інформації стосовно власної освітньої (наукової, творчої) діяльності чи організації освітньої процесу; формами обману є, зокрема, академічний плагіат, </a:t>
            </a:r>
            <a:r>
              <a:rPr lang="uk-UA" sz="3200" dirty="0" err="1">
                <a:solidFill>
                  <a:srgbClr val="002060"/>
                </a:solidFill>
                <a:latin typeface="Bookman Old Style" pitchFamily="18" charset="0"/>
              </a:rPr>
              <a:t>самоплагіат</a:t>
            </a:r>
            <a:r>
              <a:rPr lang="uk-UA" sz="3200" dirty="0">
                <a:solidFill>
                  <a:srgbClr val="002060"/>
                </a:solidFill>
                <a:latin typeface="Bookman Old Style" pitchFamily="18" charset="0"/>
              </a:rPr>
              <a:t>, фабрикація, фальсифікація та списування».</a:t>
            </a:r>
          </a:p>
          <a:p>
            <a:pPr marL="0" indent="0">
              <a:buNone/>
            </a:pPr>
            <a:endParaRPr lang="en-US" dirty="0"/>
          </a:p>
        </p:txBody>
      </p:sp>
    </p:spTree>
    <p:extLst>
      <p:ext uri="{BB962C8B-B14F-4D97-AF65-F5344CB8AC3E}">
        <p14:creationId xmlns:p14="http://schemas.microsoft.com/office/powerpoint/2010/main" val="8161812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400" b="1" dirty="0">
                <a:solidFill>
                  <a:srgbClr val="FF0000"/>
                </a:solidFill>
                <a:effectLst>
                  <a:glow rad="101600">
                    <a:schemeClr val="accent3">
                      <a:satMod val="175000"/>
                      <a:alpha val="40000"/>
                    </a:schemeClr>
                  </a:glow>
                </a:effectLst>
                <a:latin typeface="Cambria" panose="02040503050406030204" pitchFamily="18" charset="0"/>
                <a:ea typeface="Cambria" panose="02040503050406030204" pitchFamily="18" charset="0"/>
              </a:rPr>
              <a:t>Крім зазначених вище формами обману також є:</a:t>
            </a:r>
            <a:endParaRPr lang="en-US" sz="2400" b="1" dirty="0">
              <a:effectLst>
                <a:glow rad="101600">
                  <a:schemeClr val="accent3">
                    <a:satMod val="175000"/>
                    <a:alpha val="40000"/>
                  </a:schemeClr>
                </a:glow>
              </a:effectLst>
              <a:latin typeface="Cambria" panose="02040503050406030204" pitchFamily="18" charset="0"/>
              <a:ea typeface="Cambria" panose="02040503050406030204" pitchFamily="18" charset="0"/>
            </a:endParaRPr>
          </a:p>
        </p:txBody>
      </p:sp>
      <p:sp>
        <p:nvSpPr>
          <p:cNvPr id="3" name="Объект 2"/>
          <p:cNvSpPr>
            <a:spLocks noGrp="1"/>
          </p:cNvSpPr>
          <p:nvPr>
            <p:ph idx="1"/>
          </p:nvPr>
        </p:nvSpPr>
        <p:spPr>
          <a:xfrm>
            <a:off x="566057" y="1567542"/>
            <a:ext cx="7949293" cy="5042263"/>
          </a:xfrm>
        </p:spPr>
        <p:txBody>
          <a:bodyPr>
            <a:normAutofit fontScale="70000" lnSpcReduction="20000"/>
          </a:bodyPr>
          <a:lstStyle/>
          <a:p>
            <a:pPr marL="0" indent="0" algn="just">
              <a:spcBef>
                <a:spcPts val="0"/>
              </a:spcBef>
              <a:buNone/>
            </a:pPr>
            <a:r>
              <a:rPr lang="uk-UA" dirty="0" smtClean="0">
                <a:solidFill>
                  <a:srgbClr val="002060"/>
                </a:solidFill>
              </a:rPr>
              <a:t>- </a:t>
            </a:r>
            <a:r>
              <a:rPr lang="uk-UA" b="1" dirty="0" smtClean="0">
                <a:solidFill>
                  <a:srgbClr val="002060"/>
                </a:solidFill>
              </a:rPr>
              <a:t>  </a:t>
            </a:r>
            <a:r>
              <a:rPr lang="uk-UA" sz="3100" b="1" dirty="0" smtClean="0">
                <a:solidFill>
                  <a:srgbClr val="002060"/>
                </a:solidFill>
                <a:effectLst>
                  <a:glow rad="101600">
                    <a:schemeClr val="accent3">
                      <a:satMod val="175000"/>
                      <a:alpha val="40000"/>
                    </a:schemeClr>
                  </a:glow>
                </a:effectLst>
              </a:rPr>
              <a:t>імітація </a:t>
            </a:r>
            <a:r>
              <a:rPr lang="uk-UA" sz="3100" b="1" dirty="0">
                <a:solidFill>
                  <a:srgbClr val="002060"/>
                </a:solidFill>
                <a:effectLst>
                  <a:glow rad="101600">
                    <a:schemeClr val="accent3">
                      <a:satMod val="175000"/>
                      <a:alpha val="40000"/>
                    </a:schemeClr>
                  </a:glow>
                </a:effectLst>
              </a:rPr>
              <a:t>освітньої та наукової діяльності;</a:t>
            </a:r>
          </a:p>
          <a:p>
            <a:pPr algn="just">
              <a:spcBef>
                <a:spcPts val="0"/>
              </a:spcBef>
              <a:buFontTx/>
              <a:buChar char="-"/>
            </a:pPr>
            <a:r>
              <a:rPr lang="uk-UA" sz="3100" b="1" dirty="0">
                <a:solidFill>
                  <a:srgbClr val="002060"/>
                </a:solidFill>
                <a:effectLst>
                  <a:glow rad="101600">
                    <a:schemeClr val="accent3">
                      <a:satMod val="175000"/>
                      <a:alpha val="40000"/>
                    </a:schemeClr>
                  </a:glow>
                </a:effectLst>
              </a:rPr>
              <a:t>неправдиве співавторство:</a:t>
            </a:r>
          </a:p>
          <a:p>
            <a:pPr algn="just">
              <a:spcBef>
                <a:spcPts val="0"/>
              </a:spcBef>
            </a:pPr>
            <a:r>
              <a:rPr lang="uk-UA" sz="3100" b="1" dirty="0">
                <a:solidFill>
                  <a:srgbClr val="002060"/>
                </a:solidFill>
                <a:effectLst>
                  <a:glow rad="101600">
                    <a:schemeClr val="accent3">
                      <a:satMod val="175000"/>
                      <a:alpha val="40000"/>
                    </a:schemeClr>
                  </a:glow>
                </a:effectLst>
              </a:rPr>
              <a:t>приписування співавторства особам, які не брали кваліфікованої участі у дослідженні та підготовці публікації (зокрема, це стосується зарахування до авторів керівників установ і підрозділів, які безпосередньо не брали участі у виконанні роботи, працівників чи студентів, які здійснювали лише технічну допомогу, тощо);</a:t>
            </a:r>
          </a:p>
          <a:p>
            <a:pPr algn="just">
              <a:spcBef>
                <a:spcPts val="0"/>
              </a:spcBef>
            </a:pPr>
            <a:r>
              <a:rPr lang="uk-UA" sz="3100" b="1" dirty="0" err="1">
                <a:solidFill>
                  <a:srgbClr val="002060"/>
                </a:solidFill>
                <a:effectLst>
                  <a:glow rad="101600">
                    <a:schemeClr val="accent3">
                      <a:satMod val="175000"/>
                      <a:alpha val="40000"/>
                    </a:schemeClr>
                  </a:glow>
                </a:effectLst>
              </a:rPr>
              <a:t>невключення</a:t>
            </a:r>
            <a:r>
              <a:rPr lang="uk-UA" sz="3100" b="1" dirty="0">
                <a:solidFill>
                  <a:srgbClr val="002060"/>
                </a:solidFill>
                <a:effectLst>
                  <a:glow rad="101600">
                    <a:schemeClr val="accent3">
                      <a:satMod val="175000"/>
                      <a:alpha val="40000"/>
                    </a:schemeClr>
                  </a:glow>
                </a:effectLst>
              </a:rPr>
              <a:t> до співавторів осіб, які брали активну кваліфіковану участь у дослідженні та підготовці публікації, зокрема у постановці цілей та завдань роботи, формулюванні її висновків, розробці алгоритмів, аналізі результатів експериментів та розрахунків, написанні тексту тощо;</a:t>
            </a:r>
          </a:p>
          <a:p>
            <a:pPr algn="just">
              <a:spcBef>
                <a:spcPts val="0"/>
              </a:spcBef>
              <a:buFontTx/>
              <a:buChar char="-"/>
            </a:pPr>
            <a:r>
              <a:rPr lang="uk-UA" sz="3100" b="1" dirty="0">
                <a:solidFill>
                  <a:srgbClr val="002060"/>
                </a:solidFill>
                <a:effectLst>
                  <a:glow rad="101600">
                    <a:schemeClr val="accent3">
                      <a:satMod val="175000"/>
                      <a:alpha val="40000"/>
                    </a:schemeClr>
                  </a:glow>
                </a:effectLst>
              </a:rPr>
              <a:t>свідоме викривлення посилань на джерела, свідоме викривлення інформації, що міститься у джерелах, на які зроблені посилання (в деяких випадках це може також бути академічним плагіатом);</a:t>
            </a:r>
          </a:p>
          <a:p>
            <a:pPr algn="just">
              <a:spcBef>
                <a:spcPts val="0"/>
              </a:spcBef>
              <a:buFontTx/>
              <a:buChar char="-"/>
            </a:pPr>
            <a:r>
              <a:rPr lang="uk-UA" sz="3100" b="1" dirty="0">
                <a:solidFill>
                  <a:srgbClr val="002060"/>
                </a:solidFill>
                <a:effectLst>
                  <a:glow rad="101600">
                    <a:schemeClr val="accent3">
                      <a:satMod val="175000"/>
                      <a:alpha val="40000"/>
                    </a:schemeClr>
                  </a:glow>
                </a:effectLst>
              </a:rPr>
              <a:t>проходження процедур контролю та оцінювання результатів навчання підставними особами;</a:t>
            </a:r>
          </a:p>
          <a:p>
            <a:endParaRPr lang="en-US" dirty="0"/>
          </a:p>
        </p:txBody>
      </p:sp>
    </p:spTree>
    <p:extLst>
      <p:ext uri="{BB962C8B-B14F-4D97-AF65-F5344CB8AC3E}">
        <p14:creationId xmlns:p14="http://schemas.microsoft.com/office/powerpoint/2010/main" val="1685947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effectLst>
            <a:outerShdw blurRad="50800" dist="38100" dir="13500000" algn="br" rotWithShape="0">
              <a:prstClr val="black">
                <a:alpha val="40000"/>
              </a:prstClr>
            </a:outerShdw>
          </a:effectLst>
        </p:spPr>
        <p:txBody>
          <a:bodyPr/>
          <a:lstStyle/>
          <a:p>
            <a:pPr algn="ctr"/>
            <a:r>
              <a:rPr lang="uk-UA" b="1" dirty="0">
                <a:solidFill>
                  <a:srgbClr val="C00000"/>
                </a:solidFill>
                <a:effectLst>
                  <a:glow rad="63500">
                    <a:schemeClr val="accent3">
                      <a:satMod val="175000"/>
                      <a:alpha val="40000"/>
                    </a:schemeClr>
                  </a:glow>
                </a:effectLst>
                <a:latin typeface="Cambria" panose="02040503050406030204" pitchFamily="18" charset="0"/>
                <a:ea typeface="Cambria" panose="02040503050406030204" pitchFamily="18" charset="0"/>
              </a:rPr>
              <a:t>Етичні принципи професійної діяльності - </a:t>
            </a:r>
            <a:endParaRPr lang="en-US" dirty="0">
              <a:solidFill>
                <a:srgbClr val="C00000"/>
              </a:solidFill>
              <a:effectLst>
                <a:glow rad="63500">
                  <a:schemeClr val="accent3">
                    <a:satMod val="175000"/>
                    <a:alpha val="40000"/>
                  </a:schemeClr>
                </a:glow>
              </a:effectLst>
              <a:latin typeface="Cambria" panose="02040503050406030204" pitchFamily="18" charset="0"/>
              <a:ea typeface="Cambria" panose="02040503050406030204" pitchFamily="18" charset="0"/>
            </a:endParaRPr>
          </a:p>
        </p:txBody>
      </p:sp>
      <p:sp>
        <p:nvSpPr>
          <p:cNvPr id="3" name="Объект 2"/>
          <p:cNvSpPr>
            <a:spLocks noGrp="1"/>
          </p:cNvSpPr>
          <p:nvPr>
            <p:ph idx="1"/>
          </p:nvPr>
        </p:nvSpPr>
        <p:spPr/>
        <p:txBody>
          <a:bodyPr/>
          <a:lstStyle/>
          <a:p>
            <a:pPr algn="just">
              <a:buNone/>
            </a:pPr>
            <a:r>
              <a:rPr lang="uk-UA" b="1" dirty="0" smtClean="0">
                <a:solidFill>
                  <a:srgbClr val="002060"/>
                </a:solidFill>
              </a:rPr>
              <a:t>             це </a:t>
            </a:r>
            <a:r>
              <a:rPr lang="uk-UA" b="1" dirty="0">
                <a:solidFill>
                  <a:srgbClr val="002060"/>
                </a:solidFill>
              </a:rPr>
              <a:t>загальні вимоги до професіонала, в яких фіксується ціннісні та ідеологічні засади публічного життя суспільства. </a:t>
            </a:r>
          </a:p>
          <a:p>
            <a:pPr algn="just">
              <a:buNone/>
            </a:pPr>
            <a:r>
              <a:rPr lang="uk-UA" b="1" dirty="0">
                <a:solidFill>
                  <a:srgbClr val="002060"/>
                </a:solidFill>
              </a:rPr>
              <a:t>               Недотримання цих вимог ставить під сумнів легітимність здійснення професійної діяльності, підриває довіру до професіоналізму як до певної кваліфікаційної якості людини, загрожує загальною недовірою громадськості як до якості надання освітніх послуг, так і до інституту освіти в цілому.</a:t>
            </a:r>
          </a:p>
          <a:p>
            <a:pPr marL="0" indent="0">
              <a:buNone/>
            </a:pPr>
            <a:endParaRPr lang="en-US" dirty="0"/>
          </a:p>
        </p:txBody>
      </p:sp>
    </p:spTree>
    <p:extLst>
      <p:ext uri="{BB962C8B-B14F-4D97-AF65-F5344CB8AC3E}">
        <p14:creationId xmlns:p14="http://schemas.microsoft.com/office/powerpoint/2010/main" val="13939253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1554" y="1224733"/>
            <a:ext cx="7958001" cy="5132523"/>
          </a:xfrm>
        </p:spPr>
        <p:txBody>
          <a:bodyPr>
            <a:noAutofit/>
          </a:bodyPr>
          <a:lstStyle/>
          <a:p>
            <a:pPr algn="just"/>
            <a:r>
              <a:rPr lang="uk-UA" sz="2200" b="1" dirty="0">
                <a:solidFill>
                  <a:srgbClr val="002060"/>
                </a:solidFill>
                <a:effectLst>
                  <a:glow rad="101600">
                    <a:schemeClr val="accent3">
                      <a:satMod val="175000"/>
                      <a:alpha val="40000"/>
                    </a:schemeClr>
                  </a:glow>
                </a:effectLst>
              </a:rPr>
              <a:t> - продаж, поширення, </a:t>
            </a:r>
            <a:r>
              <a:rPr lang="uk-UA" sz="2200" b="1" dirty="0" err="1">
                <a:solidFill>
                  <a:srgbClr val="002060"/>
                </a:solidFill>
                <a:effectLst>
                  <a:glow rad="101600">
                    <a:schemeClr val="accent3">
                      <a:satMod val="175000"/>
                      <a:alpha val="40000"/>
                    </a:schemeClr>
                  </a:glow>
                </a:effectLst>
              </a:rPr>
              <a:t>постінг</a:t>
            </a:r>
            <a:r>
              <a:rPr lang="uk-UA" sz="2200" b="1" dirty="0">
                <a:solidFill>
                  <a:srgbClr val="002060"/>
                </a:solidFill>
                <a:effectLst>
                  <a:glow rad="101600">
                    <a:schemeClr val="accent3">
                      <a:satMod val="175000"/>
                      <a:alpha val="40000"/>
                    </a:schemeClr>
                  </a:glow>
                </a:effectLst>
              </a:rPr>
              <a:t> або публікація курсів лекцій, роздаткових матеріалів, записів або іншої інформації, наданої викладачем, а також використання їх для будь-яких комерційних цілей без письмового дозволу викладача;</a:t>
            </a:r>
          </a:p>
          <a:p>
            <a:pPr algn="just">
              <a:buFontTx/>
              <a:buChar char="-"/>
            </a:pPr>
            <a:r>
              <a:rPr lang="uk-UA" sz="2200" b="1" dirty="0" smtClean="0">
                <a:solidFill>
                  <a:srgbClr val="002060"/>
                </a:solidFill>
                <a:effectLst>
                  <a:glow rad="101600">
                    <a:schemeClr val="accent3">
                      <a:satMod val="175000"/>
                      <a:alpha val="40000"/>
                    </a:schemeClr>
                  </a:glow>
                </a:effectLst>
              </a:rPr>
              <a:t> </a:t>
            </a:r>
            <a:r>
              <a:rPr lang="uk-UA" sz="2200" b="1" dirty="0">
                <a:solidFill>
                  <a:srgbClr val="002060"/>
                </a:solidFill>
                <a:effectLst>
                  <a:glow rad="101600">
                    <a:schemeClr val="accent3">
                      <a:satMod val="175000"/>
                      <a:alpha val="40000"/>
                    </a:schemeClr>
                  </a:glow>
                </a:effectLst>
              </a:rPr>
              <a:t>симуляція погіршення стану здоров’я, хвороби з метою уникнення контрольних заходів;</a:t>
            </a:r>
          </a:p>
          <a:p>
            <a:pPr algn="just">
              <a:buFontTx/>
              <a:buChar char="-"/>
            </a:pPr>
            <a:r>
              <a:rPr lang="uk-UA" sz="2200" b="1" dirty="0" smtClean="0">
                <a:solidFill>
                  <a:srgbClr val="002060"/>
                </a:solidFill>
                <a:effectLst>
                  <a:glow rad="101600">
                    <a:schemeClr val="accent3">
                      <a:satMod val="175000"/>
                      <a:alpha val="40000"/>
                    </a:schemeClr>
                  </a:glow>
                </a:effectLst>
              </a:rPr>
              <a:t> </a:t>
            </a:r>
            <a:r>
              <a:rPr lang="uk-UA" sz="2200" b="1" dirty="0">
                <a:solidFill>
                  <a:srgbClr val="002060"/>
                </a:solidFill>
                <a:effectLst>
                  <a:glow rad="101600">
                    <a:schemeClr val="accent3">
                      <a:satMod val="175000"/>
                      <a:alpha val="40000"/>
                    </a:schemeClr>
                  </a:glow>
                </a:effectLst>
              </a:rPr>
              <a:t>отримання копії екзаменаційних білетів, питань чи завдань раніше, ніж буде дозволено викладачем;</a:t>
            </a:r>
          </a:p>
          <a:p>
            <a:pPr algn="just">
              <a:buFontTx/>
              <a:buChar char="-"/>
            </a:pPr>
            <a:r>
              <a:rPr lang="uk-UA" sz="2200" b="1" dirty="0" smtClean="0">
                <a:solidFill>
                  <a:srgbClr val="002060"/>
                </a:solidFill>
                <a:effectLst>
                  <a:glow rad="101600">
                    <a:schemeClr val="accent3">
                      <a:satMod val="175000"/>
                      <a:alpha val="40000"/>
                    </a:schemeClr>
                  </a:glow>
                </a:effectLst>
              </a:rPr>
              <a:t> </a:t>
            </a:r>
            <a:r>
              <a:rPr lang="uk-UA" sz="2200" b="1" dirty="0">
                <a:solidFill>
                  <a:srgbClr val="002060"/>
                </a:solidFill>
                <a:effectLst>
                  <a:glow rad="101600">
                    <a:schemeClr val="accent3">
                      <a:satMod val="175000"/>
                      <a:alpha val="40000"/>
                    </a:schemeClr>
                  </a:glow>
                </a:effectLst>
              </a:rPr>
              <a:t>недозволене співробітництво, зокрема при виконанні студентських проектів, що подаються як результати самостійної роботи; використання недозволеної допомоги при виконанні індивідуальних та контрольних завдань;</a:t>
            </a:r>
          </a:p>
          <a:p>
            <a:pPr algn="just"/>
            <a:r>
              <a:rPr lang="uk-UA" sz="2200" b="1" dirty="0">
                <a:solidFill>
                  <a:srgbClr val="002060"/>
                </a:solidFill>
                <a:effectLst>
                  <a:glow rad="101600">
                    <a:schemeClr val="accent3">
                      <a:satMod val="175000"/>
                      <a:alpha val="40000"/>
                    </a:schemeClr>
                  </a:glow>
                </a:effectLst>
              </a:rPr>
              <a:t>- повторне подання здобувачами освіти письмових робіт, які вже подавалися як звітність з інших дисциплін, без дозволу викладача (іноді це розглядають як різновид </a:t>
            </a:r>
            <a:r>
              <a:rPr lang="uk-UA" sz="2200" b="1" dirty="0" err="1">
                <a:solidFill>
                  <a:srgbClr val="002060"/>
                </a:solidFill>
                <a:effectLst>
                  <a:glow rad="101600">
                    <a:schemeClr val="accent3">
                      <a:satMod val="175000"/>
                      <a:alpha val="40000"/>
                    </a:schemeClr>
                  </a:glow>
                </a:effectLst>
              </a:rPr>
              <a:t>самоплагіату</a:t>
            </a:r>
            <a:r>
              <a:rPr lang="uk-UA" sz="2200" b="1" dirty="0">
                <a:solidFill>
                  <a:srgbClr val="002060"/>
                </a:solidFill>
                <a:effectLst>
                  <a:glow rad="101600">
                    <a:schemeClr val="accent3">
                      <a:satMod val="175000"/>
                      <a:alpha val="40000"/>
                    </a:schemeClr>
                  </a:glow>
                </a:effectLst>
              </a:rPr>
              <a:t>);</a:t>
            </a:r>
          </a:p>
          <a:p>
            <a:endParaRPr lang="en-US" sz="2200" dirty="0">
              <a:effectLst>
                <a:glow rad="101600">
                  <a:schemeClr val="accent3">
                    <a:satMod val="175000"/>
                    <a:alpha val="40000"/>
                  </a:schemeClr>
                </a:glow>
              </a:effectLst>
            </a:endParaRPr>
          </a:p>
        </p:txBody>
      </p:sp>
    </p:spTree>
    <p:extLst>
      <p:ext uri="{BB962C8B-B14F-4D97-AF65-F5344CB8AC3E}">
        <p14:creationId xmlns:p14="http://schemas.microsoft.com/office/powerpoint/2010/main" val="40757627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85000" lnSpcReduction="20000"/>
          </a:bodyPr>
          <a:lstStyle/>
          <a:p>
            <a:pPr algn="just"/>
            <a:r>
              <a:rPr lang="uk-UA" dirty="0">
                <a:effectLst>
                  <a:glow rad="101600">
                    <a:schemeClr val="accent3">
                      <a:satMod val="175000"/>
                      <a:alpha val="40000"/>
                    </a:schemeClr>
                  </a:glow>
                </a:effectLst>
              </a:rPr>
              <a:t>- </a:t>
            </a:r>
            <a:r>
              <a:rPr lang="uk-UA" b="1" dirty="0">
                <a:solidFill>
                  <a:srgbClr val="002060"/>
                </a:solidFill>
                <a:effectLst>
                  <a:glow rad="101600">
                    <a:schemeClr val="accent3">
                      <a:satMod val="175000"/>
                      <a:alpha val="40000"/>
                    </a:schemeClr>
                  </a:glow>
                </a:effectLst>
              </a:rPr>
              <a:t>підробка підписів в офіційних документах (залікових книжках, актах, звітах, угодах тощо);</a:t>
            </a:r>
          </a:p>
          <a:p>
            <a:pPr algn="just">
              <a:buFontTx/>
              <a:buChar char="-"/>
            </a:pPr>
            <a:r>
              <a:rPr lang="uk-UA" b="1" dirty="0">
                <a:solidFill>
                  <a:srgbClr val="002060"/>
                </a:solidFill>
                <a:effectLst>
                  <a:glow rad="101600">
                    <a:schemeClr val="accent3">
                      <a:satMod val="175000"/>
                      <a:alpha val="40000"/>
                    </a:schemeClr>
                  </a:glow>
                </a:effectLst>
              </a:rPr>
              <a:t> надання відгуків або рецензій на наукові або навчальні роботи без належного проведення їх експертизи;</a:t>
            </a:r>
          </a:p>
          <a:p>
            <a:pPr algn="just"/>
            <a:r>
              <a:rPr lang="uk-UA" b="1" dirty="0">
                <a:solidFill>
                  <a:srgbClr val="002060"/>
                </a:solidFill>
                <a:effectLst>
                  <a:glow rad="101600">
                    <a:schemeClr val="accent3">
                      <a:satMod val="175000"/>
                      <a:alpha val="40000"/>
                    </a:schemeClr>
                  </a:glow>
                </a:effectLst>
              </a:rPr>
              <a:t>- надання закладом вищої освіти або його співробітниками недостовірної інформації про заклад, його освітні програми, систему оцінювання, результати навчання, конкурси тощо;</a:t>
            </a:r>
          </a:p>
          <a:p>
            <a:pPr algn="just"/>
            <a:r>
              <a:rPr lang="uk-UA" b="1" dirty="0">
                <a:solidFill>
                  <a:srgbClr val="002060"/>
                </a:solidFill>
                <a:effectLst>
                  <a:glow rad="101600">
                    <a:schemeClr val="accent3">
                      <a:satMod val="175000"/>
                      <a:alpha val="40000"/>
                    </a:schemeClr>
                  </a:glow>
                </a:effectLst>
              </a:rPr>
              <a:t>- неправдиві повідомлення здобувачів освіти про події, які вимагають припинення освітнього процесу, перенесення контрольних заходів тощо (техногенні аварії, стихійні лиха, загроза вибуху тощо);</a:t>
            </a:r>
          </a:p>
          <a:p>
            <a:pPr algn="just"/>
            <a:r>
              <a:rPr lang="uk-UA" b="1" dirty="0">
                <a:solidFill>
                  <a:srgbClr val="002060"/>
                </a:solidFill>
                <a:effectLst>
                  <a:glow rad="101600">
                    <a:schemeClr val="accent3">
                      <a:satMod val="175000"/>
                      <a:alpha val="40000"/>
                    </a:schemeClr>
                  </a:glow>
                </a:effectLst>
              </a:rPr>
              <a:t>- інше.</a:t>
            </a:r>
          </a:p>
          <a:p>
            <a:endParaRPr lang="en-US" dirty="0"/>
          </a:p>
        </p:txBody>
      </p:sp>
    </p:spTree>
    <p:extLst>
      <p:ext uri="{BB962C8B-B14F-4D97-AF65-F5344CB8AC3E}">
        <p14:creationId xmlns:p14="http://schemas.microsoft.com/office/powerpoint/2010/main" val="901216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0" indent="0" algn="just">
              <a:lnSpc>
                <a:spcPct val="100000"/>
              </a:lnSpc>
              <a:spcBef>
                <a:spcPts val="0"/>
              </a:spcBef>
              <a:buNone/>
            </a:pPr>
            <a:r>
              <a:rPr lang="uk-UA" sz="5400" b="1" dirty="0" smtClean="0">
                <a:solidFill>
                  <a:srgbClr val="DA0000"/>
                </a:solidFill>
                <a:latin typeface="Bookman Old Style" pitchFamily="18" charset="0"/>
              </a:rPr>
              <a:t>     </a:t>
            </a:r>
            <a:r>
              <a:rPr lang="uk-UA" sz="5400" b="1" dirty="0" smtClean="0">
                <a:solidFill>
                  <a:srgbClr val="DA0000"/>
                </a:solidFill>
                <a:effectLst>
                  <a:glow rad="101600">
                    <a:schemeClr val="accent3">
                      <a:satMod val="175000"/>
                      <a:alpha val="40000"/>
                    </a:schemeClr>
                  </a:glow>
                </a:effectLst>
                <a:latin typeface="Bookman Old Style" pitchFamily="18" charset="0"/>
              </a:rPr>
              <a:t>Хабарництво</a:t>
            </a:r>
            <a:r>
              <a:rPr lang="uk-UA" sz="5400" dirty="0" smtClean="0">
                <a:solidFill>
                  <a:srgbClr val="DA0000"/>
                </a:solidFill>
                <a:effectLst>
                  <a:glow rad="101600">
                    <a:schemeClr val="accent3">
                      <a:satMod val="175000"/>
                      <a:alpha val="40000"/>
                    </a:schemeClr>
                  </a:glow>
                </a:effectLst>
                <a:latin typeface="Bookman Old Style" pitchFamily="18" charset="0"/>
              </a:rPr>
              <a:t> </a:t>
            </a:r>
            <a:r>
              <a:rPr lang="uk-UA" dirty="0">
                <a:solidFill>
                  <a:srgbClr val="002060"/>
                </a:solidFill>
                <a:latin typeface="Bookman Old Style" pitchFamily="18" charset="0"/>
              </a:rPr>
              <a:t>— </a:t>
            </a:r>
            <a:endParaRPr lang="uk-UA" dirty="0" smtClean="0">
              <a:solidFill>
                <a:srgbClr val="002060"/>
              </a:solidFill>
              <a:latin typeface="Bookman Old Style" pitchFamily="18" charset="0"/>
            </a:endParaRPr>
          </a:p>
          <a:p>
            <a:pPr marL="0" indent="0" algn="just">
              <a:lnSpc>
                <a:spcPct val="100000"/>
              </a:lnSpc>
              <a:spcBef>
                <a:spcPts val="0"/>
              </a:spcBef>
              <a:buNone/>
            </a:pPr>
            <a:r>
              <a:rPr lang="uk-UA" dirty="0" smtClean="0">
                <a:solidFill>
                  <a:srgbClr val="002060"/>
                </a:solidFill>
                <a:latin typeface="Bookman Old Style" pitchFamily="18" charset="0"/>
              </a:rPr>
              <a:t>«</a:t>
            </a:r>
            <a:r>
              <a:rPr lang="uk-UA" dirty="0">
                <a:solidFill>
                  <a:srgbClr val="002060"/>
                </a:solidFill>
                <a:latin typeface="Bookman Old Style" pitchFamily="18" charset="0"/>
              </a:rPr>
              <a:t>надання (отримання) учасником освітнього процесу чи пропозиція щодо надання (отримання) коштів, майна, послуг, пільг чи будь-яких інших благ матеріального або нематеріального характеру з метою отримання неправомірної переваги в освітньому процесі».</a:t>
            </a:r>
          </a:p>
          <a:p>
            <a:pPr marL="0" indent="0">
              <a:buNone/>
            </a:pPr>
            <a:endParaRPr lang="en-US" dirty="0"/>
          </a:p>
        </p:txBody>
      </p:sp>
    </p:spTree>
    <p:extLst>
      <p:ext uri="{BB962C8B-B14F-4D97-AF65-F5344CB8AC3E}">
        <p14:creationId xmlns:p14="http://schemas.microsoft.com/office/powerpoint/2010/main" val="11614940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1223" y="1471748"/>
            <a:ext cx="7992836" cy="5111931"/>
          </a:xfrm>
        </p:spPr>
        <p:txBody>
          <a:bodyPr>
            <a:normAutofit fontScale="77500" lnSpcReduction="20000"/>
          </a:bodyPr>
          <a:lstStyle/>
          <a:p>
            <a:pPr marL="0" indent="0" algn="just">
              <a:lnSpc>
                <a:spcPct val="120000"/>
              </a:lnSpc>
              <a:spcBef>
                <a:spcPts val="0"/>
              </a:spcBef>
              <a:buNone/>
            </a:pPr>
            <a:r>
              <a:rPr lang="uk-UA" sz="4700" b="1" dirty="0" smtClean="0">
                <a:solidFill>
                  <a:srgbClr val="DA0000"/>
                </a:solidFill>
                <a:effectLst>
                  <a:glow rad="101600">
                    <a:schemeClr val="accent3">
                      <a:satMod val="175000"/>
                      <a:alpha val="40000"/>
                    </a:schemeClr>
                  </a:glow>
                </a:effectLst>
                <a:latin typeface="Bookman Old Style" pitchFamily="18" charset="0"/>
              </a:rPr>
              <a:t>    Необ’єктивне </a:t>
            </a:r>
            <a:r>
              <a:rPr lang="uk-UA" sz="4700" b="1" dirty="0">
                <a:solidFill>
                  <a:srgbClr val="DA0000"/>
                </a:solidFill>
                <a:effectLst>
                  <a:glow rad="101600">
                    <a:schemeClr val="accent3">
                      <a:satMod val="175000"/>
                      <a:alpha val="40000"/>
                    </a:schemeClr>
                  </a:glow>
                </a:effectLst>
                <a:latin typeface="Bookman Old Style" pitchFamily="18" charset="0"/>
              </a:rPr>
              <a:t>оцінювання </a:t>
            </a:r>
            <a:r>
              <a:rPr lang="uk-UA" sz="4000" dirty="0">
                <a:latin typeface="Bookman Old Style" pitchFamily="18" charset="0"/>
              </a:rPr>
              <a:t>— </a:t>
            </a:r>
            <a:endParaRPr lang="uk-UA" sz="4000" dirty="0" smtClean="0">
              <a:latin typeface="Bookman Old Style" pitchFamily="18" charset="0"/>
            </a:endParaRPr>
          </a:p>
          <a:p>
            <a:pPr marL="0" indent="0" algn="just">
              <a:lnSpc>
                <a:spcPct val="120000"/>
              </a:lnSpc>
              <a:spcBef>
                <a:spcPts val="0"/>
              </a:spcBef>
              <a:buNone/>
            </a:pPr>
            <a:r>
              <a:rPr lang="uk-UA" sz="4000" dirty="0" smtClean="0">
                <a:solidFill>
                  <a:srgbClr val="002060"/>
                </a:solidFill>
                <a:latin typeface="Bookman Old Style" pitchFamily="18" charset="0"/>
              </a:rPr>
              <a:t>«</a:t>
            </a:r>
            <a:r>
              <a:rPr lang="uk-UA" sz="4000" dirty="0">
                <a:solidFill>
                  <a:srgbClr val="002060"/>
                </a:solidFill>
                <a:latin typeface="Bookman Old Style" pitchFamily="18" charset="0"/>
              </a:rPr>
              <a:t>свідоме завищення або заниження оцінки результатів навчання здобувачів освіти».</a:t>
            </a:r>
          </a:p>
          <a:p>
            <a:pPr marL="0" indent="0" algn="just">
              <a:lnSpc>
                <a:spcPct val="120000"/>
              </a:lnSpc>
              <a:spcBef>
                <a:spcPts val="0"/>
              </a:spcBef>
              <a:buNone/>
            </a:pPr>
            <a:endParaRPr lang="uk-UA" sz="4000" dirty="0">
              <a:solidFill>
                <a:srgbClr val="002060"/>
              </a:solidFill>
            </a:endParaRPr>
          </a:p>
          <a:p>
            <a:pPr marL="0" indent="0" algn="just">
              <a:lnSpc>
                <a:spcPct val="120000"/>
              </a:lnSpc>
              <a:spcBef>
                <a:spcPts val="0"/>
              </a:spcBef>
              <a:buNone/>
            </a:pPr>
            <a:r>
              <a:rPr lang="uk-UA" dirty="0">
                <a:solidFill>
                  <a:srgbClr val="002060"/>
                </a:solidFill>
              </a:rPr>
              <a:t>	</a:t>
            </a:r>
            <a:r>
              <a:rPr lang="uk-UA" b="1" dirty="0">
                <a:solidFill>
                  <a:srgbClr val="002060"/>
                </a:solidFill>
                <a:effectLst>
                  <a:glow rad="101600">
                    <a:schemeClr val="accent3">
                      <a:satMod val="175000"/>
                      <a:alpha val="40000"/>
                    </a:schemeClr>
                  </a:glow>
                </a:effectLst>
              </a:rPr>
              <a:t>До необ’єктивного оцінювання також може бути зараховано використання незрозумілої здобувачам освіти системи оцінювання; невчасне повідомлення здобувачів освіти про систему оцінювання результатів навчання; створення системи оцінювання, що не відповідає декларованим цілям та завданням теми, дисципліни, практики, освітньої програми тощо.</a:t>
            </a:r>
          </a:p>
          <a:p>
            <a:pPr marL="0" indent="0">
              <a:lnSpc>
                <a:spcPct val="120000"/>
              </a:lnSpc>
              <a:spcBef>
                <a:spcPts val="0"/>
              </a:spcBef>
              <a:buNone/>
            </a:pPr>
            <a:endParaRPr lang="en-US" dirty="0"/>
          </a:p>
        </p:txBody>
      </p:sp>
    </p:spTree>
    <p:extLst>
      <p:ext uri="{BB962C8B-B14F-4D97-AF65-F5344CB8AC3E}">
        <p14:creationId xmlns:p14="http://schemas.microsoft.com/office/powerpoint/2010/main" val="19016444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339001"/>
            <a:ext cx="7886700" cy="1325563"/>
          </a:xfrm>
        </p:spPr>
        <p:txBody>
          <a:bodyPr>
            <a:normAutofit fontScale="90000"/>
          </a:bodyPr>
          <a:lstStyle/>
          <a:p>
            <a:pPr algn="just"/>
            <a:r>
              <a:rPr lang="uk-UA" sz="2700" b="1" dirty="0">
                <a:solidFill>
                  <a:srgbClr val="FF0000"/>
                </a:solidFill>
                <a:effectLst>
                  <a:glow rad="101600">
                    <a:schemeClr val="accent3">
                      <a:satMod val="175000"/>
                      <a:alpha val="40000"/>
                    </a:schemeClr>
                  </a:glow>
                </a:effectLst>
                <a:latin typeface="Cambria" panose="02040503050406030204" pitchFamily="18" charset="0"/>
                <a:ea typeface="Cambria" panose="02040503050406030204" pitchFamily="18" charset="0"/>
              </a:rPr>
              <a:t>Нормативно-правове забезпечення впровадження принципів академічної доброчесності в Україні </a:t>
            </a:r>
            <a:r>
              <a:rPr lang="uk-UA" sz="2700" b="1" dirty="0" smtClean="0">
                <a:solidFill>
                  <a:srgbClr val="FF0000"/>
                </a:solidFill>
                <a:effectLst>
                  <a:glow rad="101600">
                    <a:schemeClr val="accent3">
                      <a:satMod val="175000"/>
                      <a:alpha val="40000"/>
                    </a:schemeClr>
                  </a:glow>
                </a:effectLst>
                <a:latin typeface="Cambria" panose="02040503050406030204" pitchFamily="18" charset="0"/>
                <a:ea typeface="Cambria" panose="02040503050406030204" pitchFamily="18" charset="0"/>
              </a:rPr>
              <a:t>складається із:                   </a:t>
            </a:r>
            <a:r>
              <a:rPr lang="uk-UA" dirty="0">
                <a:solidFill>
                  <a:srgbClr val="FF0000"/>
                </a:solidFill>
              </a:rPr>
              <a:t/>
            </a:r>
            <a:br>
              <a:rPr lang="uk-UA" dirty="0">
                <a:solidFill>
                  <a:srgbClr val="FF0000"/>
                </a:solidFill>
              </a:rPr>
            </a:br>
            <a:endParaRPr lang="en-US" dirty="0"/>
          </a:p>
        </p:txBody>
      </p:sp>
      <p:sp>
        <p:nvSpPr>
          <p:cNvPr id="3" name="Объект 2"/>
          <p:cNvSpPr>
            <a:spLocks noGrp="1"/>
          </p:cNvSpPr>
          <p:nvPr>
            <p:ph idx="1"/>
          </p:nvPr>
        </p:nvSpPr>
        <p:spPr/>
        <p:txBody>
          <a:bodyPr>
            <a:normAutofit fontScale="77500" lnSpcReduction="20000"/>
          </a:bodyPr>
          <a:lstStyle/>
          <a:p>
            <a:pPr marL="0" indent="0" algn="just">
              <a:buNone/>
            </a:pPr>
            <a:r>
              <a:rPr lang="uk-UA" b="1" dirty="0">
                <a:solidFill>
                  <a:srgbClr val="002060"/>
                </a:solidFill>
                <a:effectLst>
                  <a:glow rad="101600">
                    <a:schemeClr val="accent3">
                      <a:satMod val="175000"/>
                      <a:alpha val="40000"/>
                    </a:schemeClr>
                  </a:glow>
                </a:effectLst>
              </a:rPr>
              <a:t> - Закону України «Про освіту»;</a:t>
            </a:r>
          </a:p>
          <a:p>
            <a:pPr marL="0" indent="0" algn="just">
              <a:buNone/>
            </a:pPr>
            <a:r>
              <a:rPr lang="uk-UA" b="1" dirty="0">
                <a:solidFill>
                  <a:srgbClr val="002060"/>
                </a:solidFill>
                <a:effectLst>
                  <a:glow rad="101600">
                    <a:schemeClr val="accent3">
                      <a:satMod val="175000"/>
                      <a:alpha val="40000"/>
                    </a:schemeClr>
                  </a:glow>
                </a:effectLst>
              </a:rPr>
              <a:t> - спеціальних законів України «Про вищу освіту», «Про професійну освіту», «Про фахову </a:t>
            </a:r>
            <a:r>
              <a:rPr lang="uk-UA" b="1" dirty="0" err="1">
                <a:solidFill>
                  <a:srgbClr val="002060"/>
                </a:solidFill>
                <a:effectLst>
                  <a:glow rad="101600">
                    <a:schemeClr val="accent3">
                      <a:satMod val="175000"/>
                      <a:alpha val="40000"/>
                    </a:schemeClr>
                  </a:glow>
                </a:effectLst>
              </a:rPr>
              <a:t>передвищу</a:t>
            </a:r>
            <a:r>
              <a:rPr lang="uk-UA" b="1" dirty="0">
                <a:solidFill>
                  <a:srgbClr val="002060"/>
                </a:solidFill>
                <a:effectLst>
                  <a:glow rad="101600">
                    <a:schemeClr val="accent3">
                      <a:satMod val="175000"/>
                      <a:alpha val="40000"/>
                    </a:schemeClr>
                  </a:glow>
                </a:effectLst>
              </a:rPr>
              <a:t> освіту», «Про загальну середню освіту», «Про дошкільну освіту», «Про позашкільну освіту» (деякі з цих законів ще розробляються або поки не містять відповідних норм);</a:t>
            </a:r>
          </a:p>
          <a:p>
            <a:pPr marL="0" indent="0" algn="just">
              <a:buNone/>
            </a:pPr>
            <a:r>
              <a:rPr lang="uk-UA" b="1" dirty="0">
                <a:solidFill>
                  <a:srgbClr val="002060"/>
                </a:solidFill>
                <a:effectLst>
                  <a:glow rad="101600">
                    <a:schemeClr val="accent3">
                      <a:satMod val="175000"/>
                      <a:alpha val="40000"/>
                    </a:schemeClr>
                  </a:glow>
                </a:effectLst>
              </a:rPr>
              <a:t>- Закону України «Про наукову та науково-технічну діяльність»;</a:t>
            </a:r>
          </a:p>
          <a:p>
            <a:pPr marL="0" indent="0" algn="just">
              <a:buNone/>
            </a:pPr>
            <a:r>
              <a:rPr lang="uk-UA" b="1" dirty="0">
                <a:solidFill>
                  <a:srgbClr val="002060"/>
                </a:solidFill>
                <a:effectLst>
                  <a:glow rad="101600">
                    <a:schemeClr val="accent3">
                      <a:satMod val="175000"/>
                      <a:alpha val="40000"/>
                    </a:schemeClr>
                  </a:glow>
                </a:effectLst>
              </a:rPr>
              <a:t> - нормативних актів Кабінету Міністрів України, центральних органів виконавчої влади, що мають у сфері свого підпорядкування заклади освіти та/або наукові установи;</a:t>
            </a:r>
          </a:p>
          <a:p>
            <a:pPr marL="0" indent="0" algn="just">
              <a:buNone/>
            </a:pPr>
            <a:r>
              <a:rPr lang="uk-UA" b="1" dirty="0">
                <a:solidFill>
                  <a:srgbClr val="002060"/>
                </a:solidFill>
                <a:effectLst>
                  <a:glow rad="101600">
                    <a:schemeClr val="accent3">
                      <a:satMod val="175000"/>
                      <a:alpha val="40000"/>
                    </a:schemeClr>
                  </a:glow>
                </a:effectLst>
              </a:rPr>
              <a:t>- статутів та інших внутрішніх нормативних документів (кодекси честі, правила внутрішнього розпорядку, процедури прийняття рішень з питань імовірних порушень академічної доброчесності тощо) закладів освіти та наукових установ.</a:t>
            </a:r>
          </a:p>
          <a:p>
            <a:endParaRPr lang="en-US" dirty="0"/>
          </a:p>
        </p:txBody>
      </p:sp>
    </p:spTree>
    <p:extLst>
      <p:ext uri="{BB962C8B-B14F-4D97-AF65-F5344CB8AC3E}">
        <p14:creationId xmlns:p14="http://schemas.microsoft.com/office/powerpoint/2010/main" val="1580657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600" b="1" dirty="0">
                <a:solidFill>
                  <a:srgbClr val="DA0000"/>
                </a:solidFill>
                <a:latin typeface="Cambria" panose="02040503050406030204" pitchFamily="18" charset="0"/>
                <a:ea typeface="Cambria" panose="02040503050406030204" pitchFamily="18" charset="0"/>
              </a:rPr>
              <a:t>АКАДЕМІЧНА </a:t>
            </a:r>
            <a:r>
              <a:rPr lang="uk-UA" sz="3600" b="1" dirty="0" smtClean="0">
                <a:solidFill>
                  <a:srgbClr val="DA0000"/>
                </a:solidFill>
                <a:latin typeface="Cambria" panose="02040503050406030204" pitchFamily="18" charset="0"/>
                <a:ea typeface="Cambria" panose="02040503050406030204" pitchFamily="18" charset="0"/>
              </a:rPr>
              <a:t> ВІДПОВІДАЛЬНІСТЬ</a:t>
            </a:r>
            <a:endParaRPr lang="en-US" sz="3600" b="1" dirty="0">
              <a:solidFill>
                <a:srgbClr val="DA0000"/>
              </a:solidFill>
              <a:latin typeface="Cambria" panose="02040503050406030204" pitchFamily="18" charset="0"/>
              <a:ea typeface="Cambria" panose="02040503050406030204" pitchFamily="18" charset="0"/>
            </a:endParaRPr>
          </a:p>
        </p:txBody>
      </p:sp>
      <p:sp>
        <p:nvSpPr>
          <p:cNvPr id="3" name="Объект 2"/>
          <p:cNvSpPr>
            <a:spLocks noGrp="1"/>
          </p:cNvSpPr>
          <p:nvPr>
            <p:ph idx="1"/>
          </p:nvPr>
        </p:nvSpPr>
        <p:spPr/>
        <p:txBody>
          <a:bodyPr>
            <a:normAutofit fontScale="85000" lnSpcReduction="20000"/>
          </a:bodyPr>
          <a:lstStyle/>
          <a:p>
            <a:pPr marL="108000" algn="just">
              <a:spcBef>
                <a:spcPts val="0"/>
              </a:spcBef>
              <a:buNone/>
            </a:pPr>
            <a:r>
              <a:rPr lang="uk-UA" dirty="0" smtClean="0">
                <a:solidFill>
                  <a:srgbClr val="002060"/>
                </a:solidFill>
              </a:rPr>
              <a:t>             </a:t>
            </a:r>
            <a:r>
              <a:rPr lang="uk-UA" dirty="0" smtClean="0">
                <a:solidFill>
                  <a:srgbClr val="002060"/>
                </a:solidFill>
                <a:effectLst>
                  <a:glow rad="101600">
                    <a:schemeClr val="accent3">
                      <a:satMod val="175000"/>
                      <a:alpha val="40000"/>
                    </a:schemeClr>
                  </a:glow>
                </a:effectLst>
              </a:rPr>
              <a:t>На </a:t>
            </a:r>
            <a:r>
              <a:rPr lang="uk-UA" dirty="0">
                <a:solidFill>
                  <a:srgbClr val="002060"/>
                </a:solidFill>
                <a:effectLst>
                  <a:glow rad="101600">
                    <a:schemeClr val="accent3">
                      <a:satMod val="175000"/>
                      <a:alpha val="40000"/>
                    </a:schemeClr>
                  </a:glow>
                </a:effectLst>
              </a:rPr>
              <a:t>рівні закладів вищої освіти і наукових установ академічна відповідальність за порушення академічної доброчесності може встановлюватися для здобувачів освіти, науково-педагогічних, наукових і педагогічних працівників, а також для структурних підрозділів відповідних закладів освіти (наукових установ).</a:t>
            </a:r>
          </a:p>
          <a:p>
            <a:pPr marL="108000" algn="just">
              <a:spcBef>
                <a:spcPts val="0"/>
              </a:spcBef>
              <a:buNone/>
            </a:pPr>
            <a:r>
              <a:rPr lang="uk-UA" dirty="0">
                <a:solidFill>
                  <a:srgbClr val="002060"/>
                </a:solidFill>
                <a:effectLst>
                  <a:glow rad="101600">
                    <a:schemeClr val="accent3">
                      <a:satMod val="175000"/>
                      <a:alpha val="40000"/>
                    </a:schemeClr>
                  </a:glow>
                </a:effectLst>
              </a:rPr>
              <a:t>		На загальнодержавному рівні академічна відповідальність може застосовуватися до закладів освіти і наукових установ, а також до спеціалізованих вчених рад із захисту дисертацій.</a:t>
            </a:r>
          </a:p>
          <a:p>
            <a:pPr marL="108000" algn="just">
              <a:spcBef>
                <a:spcPts val="0"/>
              </a:spcBef>
              <a:buNone/>
            </a:pPr>
            <a:r>
              <a:rPr lang="uk-UA" dirty="0">
                <a:solidFill>
                  <a:srgbClr val="002060"/>
                </a:solidFill>
                <a:effectLst>
                  <a:glow rad="101600">
                    <a:schemeClr val="accent3">
                      <a:satMod val="175000"/>
                      <a:alpha val="40000"/>
                    </a:schemeClr>
                  </a:glow>
                </a:effectLst>
              </a:rPr>
              <a:t>		Академічна відповідальність не є різновидом юридичної відповідальності і не заважає притягненню осіб чи закладів (установ) до юридичної (кримінальної, адміністративної, цивільної чи дисциплінарної) відповідальності у випадках, передбачених законами.</a:t>
            </a:r>
          </a:p>
          <a:p>
            <a:pPr marL="0" indent="0">
              <a:buNone/>
            </a:pPr>
            <a:endParaRPr lang="en-US" dirty="0">
              <a:effectLst>
                <a:glow rad="101600">
                  <a:schemeClr val="accent3">
                    <a:satMod val="175000"/>
                    <a:alpha val="40000"/>
                  </a:schemeClr>
                </a:glow>
              </a:effectLst>
            </a:endParaRPr>
          </a:p>
        </p:txBody>
      </p:sp>
    </p:spTree>
    <p:extLst>
      <p:ext uri="{BB962C8B-B14F-4D97-AF65-F5344CB8AC3E}">
        <p14:creationId xmlns:p14="http://schemas.microsoft.com/office/powerpoint/2010/main" val="1118364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85000" lnSpcReduction="20000"/>
          </a:bodyPr>
          <a:lstStyle/>
          <a:p>
            <a:pPr marL="0" indent="0" algn="just">
              <a:buNone/>
            </a:pPr>
            <a:r>
              <a:rPr lang="uk-UA" dirty="0" smtClean="0">
                <a:solidFill>
                  <a:srgbClr val="002060"/>
                </a:solidFill>
              </a:rPr>
              <a:t>           Основні </a:t>
            </a:r>
            <a:r>
              <a:rPr lang="uk-UA" dirty="0">
                <a:solidFill>
                  <a:srgbClr val="002060"/>
                </a:solidFill>
              </a:rPr>
              <a:t>види академічної відповідальності встановлені </a:t>
            </a:r>
            <a:r>
              <a:rPr lang="uk-UA" dirty="0">
                <a:solidFill>
                  <a:srgbClr val="002060"/>
                </a:solidFill>
                <a:effectLst>
                  <a:glow rad="101600">
                    <a:schemeClr val="accent3">
                      <a:satMod val="175000"/>
                      <a:alpha val="40000"/>
                    </a:schemeClr>
                  </a:glow>
                </a:effectLst>
                <a:latin typeface="Cambria" panose="02040503050406030204" pitchFamily="18" charset="0"/>
                <a:ea typeface="Cambria" panose="02040503050406030204" pitchFamily="18" charset="0"/>
              </a:rPr>
              <a:t>Законом України «Про освіту». </a:t>
            </a:r>
            <a:r>
              <a:rPr lang="uk-UA" dirty="0">
                <a:solidFill>
                  <a:srgbClr val="002060"/>
                </a:solidFill>
              </a:rPr>
              <a:t>Відповідно до </a:t>
            </a:r>
            <a:r>
              <a:rPr lang="uk-UA" b="1" dirty="0">
                <a:solidFill>
                  <a:srgbClr val="002060"/>
                </a:solidFill>
                <a:latin typeface="Cambria" panose="02040503050406030204" pitchFamily="18" charset="0"/>
                <a:ea typeface="Cambria" panose="02040503050406030204" pitchFamily="18" charset="0"/>
              </a:rPr>
              <a:t>частини 5 статті 42</a:t>
            </a:r>
            <a:r>
              <a:rPr lang="uk-UA" dirty="0">
                <a:solidFill>
                  <a:srgbClr val="002060"/>
                </a:solidFill>
              </a:rPr>
              <a:t>, до основних видів академічної відповідальності науково-педагогічних, наукових і педагогічних працівників належать:</a:t>
            </a:r>
          </a:p>
          <a:p>
            <a:pPr algn="just"/>
            <a:endParaRPr lang="uk-UA" dirty="0">
              <a:solidFill>
                <a:srgbClr val="002060"/>
              </a:solidFill>
            </a:endParaRPr>
          </a:p>
          <a:p>
            <a:pPr marL="0" indent="0" algn="just">
              <a:buNone/>
            </a:pPr>
            <a:r>
              <a:rPr lang="uk-UA" dirty="0">
                <a:solidFill>
                  <a:srgbClr val="002060"/>
                </a:solidFill>
              </a:rPr>
              <a:t>- </a:t>
            </a:r>
            <a:r>
              <a:rPr lang="uk-UA" dirty="0">
                <a:solidFill>
                  <a:srgbClr val="002060"/>
                </a:solidFill>
                <a:effectLst>
                  <a:glow rad="101600">
                    <a:schemeClr val="accent3">
                      <a:satMod val="175000"/>
                      <a:alpha val="40000"/>
                    </a:schemeClr>
                  </a:glow>
                </a:effectLst>
              </a:rPr>
              <a:t>відмова у присудженні наукового ступеня чи присвоєнні </a:t>
            </a:r>
            <a:r>
              <a:rPr lang="uk-UA" dirty="0" smtClean="0">
                <a:solidFill>
                  <a:srgbClr val="002060"/>
                </a:solidFill>
                <a:effectLst>
                  <a:glow rad="101600">
                    <a:schemeClr val="accent3">
                      <a:satMod val="175000"/>
                      <a:alpha val="40000"/>
                    </a:schemeClr>
                  </a:glow>
                </a:effectLst>
              </a:rPr>
              <a:t>                      вченого </a:t>
            </a:r>
            <a:r>
              <a:rPr lang="uk-UA" dirty="0">
                <a:solidFill>
                  <a:srgbClr val="002060"/>
                </a:solidFill>
                <a:effectLst>
                  <a:glow rad="101600">
                    <a:schemeClr val="accent3">
                      <a:satMod val="175000"/>
                      <a:alpha val="40000"/>
                    </a:schemeClr>
                  </a:glow>
                </a:effectLst>
              </a:rPr>
              <a:t>звання;</a:t>
            </a:r>
          </a:p>
          <a:p>
            <a:pPr algn="just">
              <a:buFontTx/>
              <a:buChar char="-"/>
            </a:pPr>
            <a:r>
              <a:rPr lang="uk-UA" dirty="0">
                <a:solidFill>
                  <a:srgbClr val="002060"/>
                </a:solidFill>
                <a:effectLst>
                  <a:glow rad="101600">
                    <a:schemeClr val="accent3">
                      <a:satMod val="175000"/>
                      <a:alpha val="40000"/>
                    </a:schemeClr>
                  </a:glow>
                </a:effectLst>
              </a:rPr>
              <a:t>позбавлення присудженого наукового ступеня чи присвоєного вченого звання;</a:t>
            </a:r>
          </a:p>
          <a:p>
            <a:pPr algn="just">
              <a:buFontTx/>
              <a:buChar char="-"/>
            </a:pPr>
            <a:r>
              <a:rPr lang="uk-UA" dirty="0">
                <a:solidFill>
                  <a:srgbClr val="002060"/>
                </a:solidFill>
                <a:effectLst>
                  <a:glow rad="101600">
                    <a:schemeClr val="accent3">
                      <a:satMod val="175000"/>
                      <a:alpha val="40000"/>
                    </a:schemeClr>
                  </a:glow>
                </a:effectLst>
              </a:rPr>
              <a:t>відмова в присудженні або позбавлення присудженого педагогічного звання, кваліфікаційної категорії;</a:t>
            </a:r>
          </a:p>
          <a:p>
            <a:pPr algn="just">
              <a:buFontTx/>
              <a:buChar char="-"/>
            </a:pPr>
            <a:r>
              <a:rPr lang="uk-UA" dirty="0">
                <a:solidFill>
                  <a:srgbClr val="002060"/>
                </a:solidFill>
                <a:effectLst>
                  <a:glow rad="101600">
                    <a:schemeClr val="accent3">
                      <a:satMod val="175000"/>
                      <a:alpha val="40000"/>
                    </a:schemeClr>
                  </a:glow>
                </a:effectLst>
              </a:rPr>
              <a:t> позбавлення права брати участь у роботі визначених законом органів чи займати визначені законом посади.</a:t>
            </a:r>
          </a:p>
          <a:p>
            <a:pPr marL="0" indent="0">
              <a:buNone/>
            </a:pPr>
            <a:endParaRPr lang="en-US" dirty="0"/>
          </a:p>
        </p:txBody>
      </p:sp>
    </p:spTree>
    <p:extLst>
      <p:ext uri="{BB962C8B-B14F-4D97-AF65-F5344CB8AC3E}">
        <p14:creationId xmlns:p14="http://schemas.microsoft.com/office/powerpoint/2010/main" val="31269898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lnSpcReduction="20000"/>
          </a:bodyPr>
          <a:lstStyle/>
          <a:p>
            <a:pPr marL="0" indent="0" algn="just">
              <a:buNone/>
            </a:pPr>
            <a:r>
              <a:rPr lang="uk-UA" dirty="0" smtClean="0">
                <a:solidFill>
                  <a:srgbClr val="002060"/>
                </a:solidFill>
              </a:rPr>
              <a:t>             Згідно </a:t>
            </a:r>
            <a:r>
              <a:rPr lang="uk-UA" dirty="0">
                <a:solidFill>
                  <a:srgbClr val="002060"/>
                </a:solidFill>
              </a:rPr>
              <a:t>із </a:t>
            </a:r>
            <a:r>
              <a:rPr lang="uk-UA" dirty="0">
                <a:solidFill>
                  <a:srgbClr val="002060"/>
                </a:solidFill>
                <a:latin typeface="Cambria" panose="02040503050406030204" pitchFamily="18" charset="0"/>
                <a:ea typeface="Cambria" panose="02040503050406030204" pitchFamily="18" charset="0"/>
              </a:rPr>
              <a:t>частиною 6 статті 42 </a:t>
            </a:r>
            <a:r>
              <a:rPr lang="uk-UA" dirty="0">
                <a:solidFill>
                  <a:srgbClr val="002060"/>
                </a:solidFill>
              </a:rPr>
              <a:t>до основних видів академічної відповідальності здобувачів освіти належать:</a:t>
            </a:r>
          </a:p>
          <a:p>
            <a:pPr marL="0" indent="0" algn="just">
              <a:buNone/>
            </a:pPr>
            <a:endParaRPr lang="uk-UA" dirty="0">
              <a:solidFill>
                <a:srgbClr val="002060"/>
              </a:solidFill>
            </a:endParaRPr>
          </a:p>
          <a:p>
            <a:pPr marL="0" indent="0" algn="just">
              <a:buNone/>
            </a:pPr>
            <a:r>
              <a:rPr lang="uk-UA" dirty="0">
                <a:solidFill>
                  <a:srgbClr val="002060"/>
                </a:solidFill>
              </a:rPr>
              <a:t>- </a:t>
            </a:r>
            <a:r>
              <a:rPr lang="uk-UA" dirty="0">
                <a:solidFill>
                  <a:srgbClr val="002060"/>
                </a:solidFill>
                <a:effectLst>
                  <a:glow rad="101600">
                    <a:schemeClr val="accent3">
                      <a:satMod val="175000"/>
                      <a:alpha val="40000"/>
                    </a:schemeClr>
                  </a:glow>
                </a:effectLst>
              </a:rPr>
              <a:t>повторне проходження оцінювання (контрольна робота, іспит, залік тощо);</a:t>
            </a:r>
          </a:p>
          <a:p>
            <a:pPr marL="0" indent="0" algn="just">
              <a:buNone/>
            </a:pPr>
            <a:r>
              <a:rPr lang="uk-UA" dirty="0">
                <a:solidFill>
                  <a:srgbClr val="002060"/>
                </a:solidFill>
                <a:effectLst>
                  <a:glow rad="101600">
                    <a:schemeClr val="accent3">
                      <a:satMod val="175000"/>
                      <a:alpha val="40000"/>
                    </a:schemeClr>
                  </a:glow>
                </a:effectLst>
              </a:rPr>
              <a:t>- повторне проходження відповідного освітнього компонента освітньої програми;</a:t>
            </a:r>
          </a:p>
          <a:p>
            <a:pPr marL="0" indent="0" algn="just">
              <a:buNone/>
            </a:pPr>
            <a:r>
              <a:rPr lang="uk-UA" dirty="0">
                <a:solidFill>
                  <a:srgbClr val="002060"/>
                </a:solidFill>
                <a:effectLst>
                  <a:glow rad="101600">
                    <a:schemeClr val="accent3">
                      <a:satMod val="175000"/>
                      <a:alpha val="40000"/>
                    </a:schemeClr>
                  </a:glow>
                </a:effectLst>
              </a:rPr>
              <a:t>- відрахування із закладу освіти;</a:t>
            </a:r>
          </a:p>
          <a:p>
            <a:pPr marL="0" indent="0" algn="just">
              <a:buNone/>
            </a:pPr>
            <a:r>
              <a:rPr lang="uk-UA" dirty="0">
                <a:solidFill>
                  <a:srgbClr val="002060"/>
                </a:solidFill>
                <a:effectLst>
                  <a:glow rad="101600">
                    <a:schemeClr val="accent3">
                      <a:satMod val="175000"/>
                      <a:alpha val="40000"/>
                    </a:schemeClr>
                  </a:glow>
                </a:effectLst>
              </a:rPr>
              <a:t>- позбавлення академічної стипендії;</a:t>
            </a:r>
          </a:p>
          <a:p>
            <a:pPr marL="0" indent="0" algn="just">
              <a:buNone/>
            </a:pPr>
            <a:r>
              <a:rPr lang="uk-UA" dirty="0">
                <a:solidFill>
                  <a:srgbClr val="002060"/>
                </a:solidFill>
                <a:effectLst>
                  <a:glow rad="101600">
                    <a:schemeClr val="accent3">
                      <a:satMod val="175000"/>
                      <a:alpha val="40000"/>
                    </a:schemeClr>
                  </a:glow>
                </a:effectLst>
              </a:rPr>
              <a:t>- позбавлення наданих закладом освіти пільг з оплати за навчання.</a:t>
            </a:r>
          </a:p>
          <a:p>
            <a:pPr marL="0" indent="0">
              <a:buNone/>
            </a:pPr>
            <a:endParaRPr lang="en-US" dirty="0"/>
          </a:p>
        </p:txBody>
      </p:sp>
    </p:spTree>
    <p:extLst>
      <p:ext uri="{BB962C8B-B14F-4D97-AF65-F5344CB8AC3E}">
        <p14:creationId xmlns:p14="http://schemas.microsoft.com/office/powerpoint/2010/main" val="16323249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lnSpcReduction="20000"/>
          </a:bodyPr>
          <a:lstStyle/>
          <a:p>
            <a:pPr marL="0" indent="0" algn="just">
              <a:lnSpc>
                <a:spcPct val="100000"/>
              </a:lnSpc>
              <a:spcBef>
                <a:spcPts val="0"/>
              </a:spcBef>
              <a:buNone/>
            </a:pPr>
            <a:r>
              <a:rPr lang="uk-UA" dirty="0" smtClean="0">
                <a:solidFill>
                  <a:srgbClr val="002060"/>
                </a:solidFill>
                <a:effectLst>
                  <a:glow rad="101600">
                    <a:schemeClr val="accent3">
                      <a:satMod val="175000"/>
                      <a:alpha val="40000"/>
                    </a:schemeClr>
                  </a:glow>
                </a:effectLst>
              </a:rPr>
              <a:t>            Відповідно </a:t>
            </a:r>
            <a:r>
              <a:rPr lang="uk-UA" dirty="0">
                <a:solidFill>
                  <a:srgbClr val="002060"/>
                </a:solidFill>
                <a:effectLst>
                  <a:glow rad="101600">
                    <a:schemeClr val="accent3">
                      <a:satMod val="175000"/>
                      <a:alpha val="40000"/>
                    </a:schemeClr>
                  </a:glow>
                </a:effectLst>
              </a:rPr>
              <a:t>до частини 9 статті 42, спеціальні закони, у тому числі й Закон України «Про вищу освіту», мають встановлювати академічну відповідальність закладів освіти за порушення академічної доброчесності. На сьогодні закон не містить відповідних норм.</a:t>
            </a:r>
          </a:p>
          <a:p>
            <a:pPr marL="0" indent="0" algn="just">
              <a:lnSpc>
                <a:spcPct val="100000"/>
              </a:lnSpc>
              <a:spcBef>
                <a:spcPts val="0"/>
              </a:spcBef>
              <a:buNone/>
            </a:pPr>
            <a:r>
              <a:rPr lang="uk-UA" dirty="0">
                <a:solidFill>
                  <a:srgbClr val="002060"/>
                </a:solidFill>
                <a:effectLst>
                  <a:glow rad="101600">
                    <a:schemeClr val="accent3">
                      <a:satMod val="175000"/>
                      <a:alpha val="40000"/>
                    </a:schemeClr>
                  </a:glow>
                </a:effectLst>
              </a:rPr>
              <a:t>	Але, виходячи із загальної логіки законодавства, такою відповідальністю можуть бути анулювання ліцензій на провадження освітньої діяльності, сертифікатів акредитації освітніх програм та спеціалізованих вчених рад із захисту дисертацій, звільнення керівника засновником тощо.</a:t>
            </a:r>
          </a:p>
          <a:p>
            <a:pPr marL="0" indent="0">
              <a:lnSpc>
                <a:spcPct val="100000"/>
              </a:lnSpc>
              <a:spcBef>
                <a:spcPts val="0"/>
              </a:spcBef>
              <a:buNone/>
            </a:pPr>
            <a:endParaRPr lang="en-US" dirty="0">
              <a:effectLst>
                <a:glow rad="101600">
                  <a:schemeClr val="accent3">
                    <a:satMod val="175000"/>
                    <a:alpha val="40000"/>
                  </a:schemeClr>
                </a:glow>
              </a:effectLst>
            </a:endParaRPr>
          </a:p>
        </p:txBody>
      </p:sp>
    </p:spTree>
    <p:extLst>
      <p:ext uri="{BB962C8B-B14F-4D97-AF65-F5344CB8AC3E}">
        <p14:creationId xmlns:p14="http://schemas.microsoft.com/office/powerpoint/2010/main" val="3211745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02524" y="1076688"/>
            <a:ext cx="7886700" cy="4351338"/>
          </a:xfrm>
          <a:effectLst/>
        </p:spPr>
        <p:txBody>
          <a:bodyPr>
            <a:normAutofit fontScale="77500" lnSpcReduction="20000"/>
          </a:bodyPr>
          <a:lstStyle/>
          <a:p>
            <a:pPr marL="0" indent="0" algn="ctr">
              <a:buNone/>
            </a:pPr>
            <a:endParaRPr lang="uk-UA" sz="4400" b="1" dirty="0" smtClean="0">
              <a:solidFill>
                <a:srgbClr val="C00000"/>
              </a:solidFill>
            </a:endParaRPr>
          </a:p>
          <a:p>
            <a:pPr marL="0" indent="0" algn="ctr">
              <a:lnSpc>
                <a:spcPct val="120000"/>
              </a:lnSpc>
              <a:spcBef>
                <a:spcPts val="0"/>
              </a:spcBef>
              <a:buNone/>
            </a:pPr>
            <a:r>
              <a:rPr lang="uk-UA" sz="5700" b="1" dirty="0" smtClean="0">
                <a:solidFill>
                  <a:srgbClr val="C00000"/>
                </a:solidFill>
                <a:effectLst>
                  <a:glow rad="101600">
                    <a:schemeClr val="accent3">
                      <a:satMod val="175000"/>
                      <a:alpha val="40000"/>
                    </a:schemeClr>
                  </a:glow>
                </a:effectLst>
                <a:latin typeface="Cambria" panose="02040503050406030204" pitchFamily="18" charset="0"/>
                <a:ea typeface="Cambria" panose="02040503050406030204" pitchFamily="18" charset="0"/>
              </a:rPr>
              <a:t>Академічна </a:t>
            </a:r>
            <a:r>
              <a:rPr lang="uk-UA" sz="5700" b="1" dirty="0">
                <a:solidFill>
                  <a:srgbClr val="C00000"/>
                </a:solidFill>
                <a:effectLst>
                  <a:glow rad="101600">
                    <a:schemeClr val="accent3">
                      <a:satMod val="175000"/>
                      <a:alpha val="40000"/>
                    </a:schemeClr>
                  </a:glow>
                </a:effectLst>
                <a:latin typeface="Cambria" panose="02040503050406030204" pitchFamily="18" charset="0"/>
                <a:ea typeface="Cambria" panose="02040503050406030204" pitchFamily="18" charset="0"/>
              </a:rPr>
              <a:t>доброчесність – </a:t>
            </a:r>
            <a:endParaRPr lang="uk-UA" sz="5700" b="1" dirty="0" smtClean="0">
              <a:solidFill>
                <a:srgbClr val="C00000"/>
              </a:solidFill>
              <a:effectLst>
                <a:glow rad="101600">
                  <a:schemeClr val="accent3">
                    <a:satMod val="175000"/>
                    <a:alpha val="40000"/>
                  </a:schemeClr>
                </a:glow>
              </a:effectLst>
              <a:latin typeface="Cambria" panose="02040503050406030204" pitchFamily="18" charset="0"/>
              <a:ea typeface="Cambria" panose="02040503050406030204" pitchFamily="18" charset="0"/>
            </a:endParaRPr>
          </a:p>
          <a:p>
            <a:pPr marL="0" indent="0" algn="ctr">
              <a:lnSpc>
                <a:spcPct val="120000"/>
              </a:lnSpc>
              <a:spcBef>
                <a:spcPts val="0"/>
              </a:spcBef>
              <a:buNone/>
            </a:pPr>
            <a:r>
              <a:rPr lang="uk-UA" sz="4000" b="1" dirty="0" smtClean="0">
                <a:solidFill>
                  <a:srgbClr val="002060"/>
                </a:solidFill>
              </a:rPr>
              <a:t>поняття</a:t>
            </a:r>
            <a:r>
              <a:rPr lang="uk-UA" sz="4000" b="1" dirty="0">
                <a:solidFill>
                  <a:srgbClr val="002060"/>
                </a:solidFill>
              </a:rPr>
              <a:t>, утворене для перекладу сталого англомовного виразу </a:t>
            </a:r>
            <a:endParaRPr lang="uk-UA" sz="4000" b="1" dirty="0" smtClean="0">
              <a:solidFill>
                <a:srgbClr val="002060"/>
              </a:solidFill>
            </a:endParaRPr>
          </a:p>
          <a:p>
            <a:pPr marL="0" indent="0" algn="ctr">
              <a:lnSpc>
                <a:spcPct val="120000"/>
              </a:lnSpc>
              <a:spcBef>
                <a:spcPts val="0"/>
              </a:spcBef>
              <a:buNone/>
            </a:pPr>
            <a:r>
              <a:rPr lang="en-US" sz="4000" b="1" dirty="0" smtClean="0">
                <a:solidFill>
                  <a:srgbClr val="C00000"/>
                </a:solidFill>
                <a:latin typeface="Cambria" panose="02040503050406030204" pitchFamily="18" charset="0"/>
                <a:ea typeface="Cambria" panose="02040503050406030204" pitchFamily="18" charset="0"/>
              </a:rPr>
              <a:t>Academic </a:t>
            </a:r>
            <a:r>
              <a:rPr lang="en-US" sz="4000" b="1" dirty="0">
                <a:solidFill>
                  <a:srgbClr val="C00000"/>
                </a:solidFill>
                <a:latin typeface="Cambria" panose="02040503050406030204" pitchFamily="18" charset="0"/>
                <a:ea typeface="Cambria" panose="02040503050406030204" pitchFamily="18" charset="0"/>
              </a:rPr>
              <a:t>integrity</a:t>
            </a:r>
            <a:r>
              <a:rPr lang="uk-UA" sz="4000" b="1" dirty="0"/>
              <a:t>; </a:t>
            </a:r>
            <a:endParaRPr lang="uk-UA" sz="4000" b="1" dirty="0" smtClean="0"/>
          </a:p>
          <a:p>
            <a:pPr marL="0" indent="0" algn="ctr">
              <a:lnSpc>
                <a:spcPct val="120000"/>
              </a:lnSpc>
              <a:spcBef>
                <a:spcPts val="0"/>
              </a:spcBef>
              <a:buNone/>
            </a:pPr>
            <a:r>
              <a:rPr lang="uk-UA" sz="4000" b="1" dirty="0" smtClean="0">
                <a:solidFill>
                  <a:srgbClr val="002060"/>
                </a:solidFill>
              </a:rPr>
              <a:t>основними </a:t>
            </a:r>
            <a:r>
              <a:rPr lang="uk-UA" sz="4000" b="1" dirty="0">
                <a:solidFill>
                  <a:srgbClr val="002060"/>
                </a:solidFill>
              </a:rPr>
              <a:t>значеннями поняття </a:t>
            </a:r>
            <a:r>
              <a:rPr lang="en-US" sz="4000" b="1" dirty="0">
                <a:solidFill>
                  <a:srgbClr val="C00000"/>
                </a:solidFill>
                <a:latin typeface="Cambria" panose="02040503050406030204" pitchFamily="18" charset="0"/>
                <a:ea typeface="Cambria" panose="02040503050406030204" pitchFamily="18" charset="0"/>
              </a:rPr>
              <a:t>Integrity</a:t>
            </a:r>
            <a:r>
              <a:rPr lang="uk-UA" sz="4000" b="1" dirty="0">
                <a:solidFill>
                  <a:srgbClr val="C00000"/>
                </a:solidFill>
                <a:latin typeface="Cambria" panose="02040503050406030204" pitchFamily="18" charset="0"/>
                <a:ea typeface="Cambria" panose="02040503050406030204" pitchFamily="18" charset="0"/>
              </a:rPr>
              <a:t> </a:t>
            </a:r>
            <a:r>
              <a:rPr lang="uk-UA" sz="4000" b="1" dirty="0">
                <a:solidFill>
                  <a:srgbClr val="002060"/>
                </a:solidFill>
              </a:rPr>
              <a:t>у перекладі на українську постають </a:t>
            </a:r>
            <a:endParaRPr lang="uk-UA" sz="4000" b="1" dirty="0" smtClean="0">
              <a:solidFill>
                <a:srgbClr val="002060"/>
              </a:solidFill>
            </a:endParaRPr>
          </a:p>
          <a:p>
            <a:pPr marL="0" indent="0" algn="ctr">
              <a:lnSpc>
                <a:spcPct val="120000"/>
              </a:lnSpc>
              <a:spcBef>
                <a:spcPts val="0"/>
              </a:spcBef>
              <a:buNone/>
            </a:pPr>
            <a:r>
              <a:rPr lang="uk-UA" sz="4000" b="1" u="sng" dirty="0" smtClean="0">
                <a:solidFill>
                  <a:srgbClr val="002060"/>
                </a:solidFill>
                <a:latin typeface="Bookman Old Style" panose="02050604050505020204" pitchFamily="18" charset="0"/>
              </a:rPr>
              <a:t>чесність</a:t>
            </a:r>
            <a:r>
              <a:rPr lang="uk-UA" sz="4000" b="1" u="sng" dirty="0">
                <a:solidFill>
                  <a:srgbClr val="002060"/>
                </a:solidFill>
                <a:latin typeface="Bookman Old Style" panose="02050604050505020204" pitchFamily="18" charset="0"/>
              </a:rPr>
              <a:t>, цілісність і повнота</a:t>
            </a:r>
            <a:r>
              <a:rPr lang="uk-UA" sz="4000" b="1" dirty="0">
                <a:solidFill>
                  <a:srgbClr val="002060"/>
                </a:solidFill>
                <a:latin typeface="Bookman Old Style" panose="02050604050505020204" pitchFamily="18" charset="0"/>
              </a:rPr>
              <a:t>.</a:t>
            </a:r>
            <a:endParaRPr lang="uk-UA" sz="4000" dirty="0">
              <a:solidFill>
                <a:srgbClr val="002060"/>
              </a:solidFill>
              <a:latin typeface="Bookman Old Style" panose="02050604050505020204" pitchFamily="18" charset="0"/>
            </a:endParaRPr>
          </a:p>
          <a:p>
            <a:pPr marL="0" indent="0" algn="ctr">
              <a:lnSpc>
                <a:spcPct val="120000"/>
              </a:lnSpc>
              <a:spcBef>
                <a:spcPts val="0"/>
              </a:spcBef>
              <a:buNone/>
            </a:pPr>
            <a:endParaRPr lang="en-US" sz="4000" dirty="0"/>
          </a:p>
        </p:txBody>
      </p:sp>
    </p:spTree>
    <p:extLst>
      <p:ext uri="{BB962C8B-B14F-4D97-AF65-F5344CB8AC3E}">
        <p14:creationId xmlns:p14="http://schemas.microsoft.com/office/powerpoint/2010/main" val="2188170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67690" y="946060"/>
            <a:ext cx="7886700" cy="4351338"/>
          </a:xfrm>
        </p:spPr>
        <p:txBody>
          <a:bodyPr/>
          <a:lstStyle/>
          <a:p>
            <a:pPr marL="0" indent="0" algn="ctr">
              <a:lnSpc>
                <a:spcPct val="100000"/>
              </a:lnSpc>
              <a:spcBef>
                <a:spcPts val="0"/>
              </a:spcBef>
              <a:buNone/>
            </a:pPr>
            <a:endParaRPr lang="uk-UA" sz="4800" b="1" dirty="0" smtClean="0">
              <a:solidFill>
                <a:srgbClr val="C00000"/>
              </a:solidFill>
              <a:latin typeface="Cambria" panose="02040503050406030204" pitchFamily="18" charset="0"/>
              <a:ea typeface="Cambria" panose="02040503050406030204" pitchFamily="18" charset="0"/>
            </a:endParaRPr>
          </a:p>
          <a:p>
            <a:pPr marL="0" indent="0" algn="ctr">
              <a:lnSpc>
                <a:spcPct val="100000"/>
              </a:lnSpc>
              <a:spcBef>
                <a:spcPts val="0"/>
              </a:spcBef>
              <a:buNone/>
            </a:pPr>
            <a:r>
              <a:rPr lang="uk-UA" sz="5400" b="1" dirty="0" smtClean="0">
                <a:solidFill>
                  <a:srgbClr val="C00000"/>
                </a:solidFill>
                <a:effectLst>
                  <a:glow rad="101600">
                    <a:schemeClr val="accent3">
                      <a:satMod val="175000"/>
                      <a:alpha val="40000"/>
                    </a:schemeClr>
                  </a:glow>
                </a:effectLst>
                <a:latin typeface="Cambria" panose="02040503050406030204" pitchFamily="18" charset="0"/>
                <a:ea typeface="Cambria" panose="02040503050406030204" pitchFamily="18" charset="0"/>
              </a:rPr>
              <a:t>Академічна </a:t>
            </a:r>
            <a:r>
              <a:rPr lang="uk-UA" sz="5400" b="1" dirty="0">
                <a:solidFill>
                  <a:srgbClr val="C00000"/>
                </a:solidFill>
                <a:effectLst>
                  <a:glow rad="101600">
                    <a:schemeClr val="accent3">
                      <a:satMod val="175000"/>
                      <a:alpha val="40000"/>
                    </a:schemeClr>
                  </a:glow>
                </a:effectLst>
                <a:latin typeface="Cambria" panose="02040503050406030204" pitchFamily="18" charset="0"/>
                <a:ea typeface="Cambria" panose="02040503050406030204" pitchFamily="18" charset="0"/>
              </a:rPr>
              <a:t>доброчесність – </a:t>
            </a:r>
            <a:endParaRPr lang="uk-UA" sz="5400" b="1" dirty="0" smtClean="0">
              <a:solidFill>
                <a:srgbClr val="C00000"/>
              </a:solidFill>
              <a:effectLst>
                <a:glow rad="101600">
                  <a:schemeClr val="accent3">
                    <a:satMod val="175000"/>
                    <a:alpha val="40000"/>
                  </a:schemeClr>
                </a:glow>
              </a:effectLst>
              <a:latin typeface="Cambria" panose="02040503050406030204" pitchFamily="18" charset="0"/>
              <a:ea typeface="Cambria" panose="02040503050406030204" pitchFamily="18" charset="0"/>
            </a:endParaRPr>
          </a:p>
          <a:p>
            <a:pPr marL="0" indent="0" algn="ctr">
              <a:lnSpc>
                <a:spcPct val="100000"/>
              </a:lnSpc>
              <a:spcBef>
                <a:spcPts val="0"/>
              </a:spcBef>
              <a:buNone/>
            </a:pPr>
            <a:r>
              <a:rPr lang="uk-UA" sz="5400" b="1" dirty="0" smtClean="0">
                <a:solidFill>
                  <a:srgbClr val="002060"/>
                </a:solidFill>
              </a:rPr>
              <a:t>частина </a:t>
            </a:r>
            <a:r>
              <a:rPr lang="uk-UA" sz="5400" b="1" dirty="0">
                <a:solidFill>
                  <a:srgbClr val="002060"/>
                </a:solidFill>
              </a:rPr>
              <a:t>загальної культури суспільства</a:t>
            </a:r>
            <a:endParaRPr lang="uk-UA" sz="5400" b="1" dirty="0"/>
          </a:p>
          <a:p>
            <a:pPr marL="0" indent="0">
              <a:buNone/>
            </a:pPr>
            <a:endParaRPr lang="en-US" dirty="0"/>
          </a:p>
        </p:txBody>
      </p:sp>
    </p:spTree>
    <p:extLst>
      <p:ext uri="{BB962C8B-B14F-4D97-AF65-F5344CB8AC3E}">
        <p14:creationId xmlns:p14="http://schemas.microsoft.com/office/powerpoint/2010/main" val="2010177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02524" y="954768"/>
            <a:ext cx="7886700" cy="4351338"/>
          </a:xfrm>
        </p:spPr>
        <p:txBody>
          <a:bodyPr>
            <a:normAutofit fontScale="92500"/>
          </a:bodyPr>
          <a:lstStyle/>
          <a:p>
            <a:pPr marL="0" indent="0" algn="ctr">
              <a:lnSpc>
                <a:spcPct val="100000"/>
              </a:lnSpc>
              <a:spcBef>
                <a:spcPts val="0"/>
              </a:spcBef>
              <a:buNone/>
            </a:pPr>
            <a:endParaRPr lang="uk-UA" sz="4800" b="1" dirty="0" smtClean="0">
              <a:solidFill>
                <a:srgbClr val="002060"/>
              </a:solidFill>
            </a:endParaRPr>
          </a:p>
          <a:p>
            <a:pPr marL="0" indent="0" algn="ctr">
              <a:lnSpc>
                <a:spcPct val="100000"/>
              </a:lnSpc>
              <a:spcBef>
                <a:spcPts val="0"/>
              </a:spcBef>
              <a:buNone/>
            </a:pPr>
            <a:r>
              <a:rPr lang="uk-UA" sz="4800" b="1" dirty="0" smtClean="0">
                <a:solidFill>
                  <a:srgbClr val="002060"/>
                </a:solidFill>
              </a:rPr>
              <a:t>Разом </a:t>
            </a:r>
            <a:r>
              <a:rPr lang="uk-UA" sz="4800" b="1" dirty="0">
                <a:solidFill>
                  <a:srgbClr val="002060"/>
                </a:solidFill>
              </a:rPr>
              <a:t>із тим, </a:t>
            </a:r>
            <a:endParaRPr lang="uk-UA" sz="4800" b="1" dirty="0" smtClean="0">
              <a:solidFill>
                <a:srgbClr val="002060"/>
              </a:solidFill>
            </a:endParaRPr>
          </a:p>
          <a:p>
            <a:pPr marL="0" indent="0" algn="ctr">
              <a:lnSpc>
                <a:spcPct val="100000"/>
              </a:lnSpc>
              <a:spcBef>
                <a:spcPts val="0"/>
              </a:spcBef>
              <a:buNone/>
            </a:pPr>
            <a:r>
              <a:rPr lang="uk-UA" sz="4800" b="1" dirty="0" smtClean="0">
                <a:solidFill>
                  <a:srgbClr val="002060"/>
                </a:solidFill>
                <a:latin typeface="Cambria" panose="02040503050406030204" pitchFamily="18" charset="0"/>
                <a:ea typeface="Cambria" panose="02040503050406030204" pitchFamily="18" charset="0"/>
              </a:rPr>
              <a:t>академічна </a:t>
            </a:r>
            <a:r>
              <a:rPr lang="uk-UA" sz="4800" b="1" dirty="0">
                <a:solidFill>
                  <a:srgbClr val="002060"/>
                </a:solidFill>
                <a:latin typeface="Cambria" panose="02040503050406030204" pitchFamily="18" charset="0"/>
                <a:ea typeface="Cambria" panose="02040503050406030204" pitchFamily="18" charset="0"/>
              </a:rPr>
              <a:t>доброчесність </a:t>
            </a:r>
            <a:r>
              <a:rPr lang="uk-UA" sz="4800" b="1" dirty="0">
                <a:solidFill>
                  <a:srgbClr val="002060"/>
                </a:solidFill>
              </a:rPr>
              <a:t>– </a:t>
            </a:r>
            <a:r>
              <a:rPr lang="uk-UA" sz="4800" b="1" dirty="0">
                <a:solidFill>
                  <a:srgbClr val="002060"/>
                </a:solidFill>
                <a:effectLst>
                  <a:glow rad="101600">
                    <a:schemeClr val="accent3">
                      <a:satMod val="175000"/>
                      <a:alpha val="40000"/>
                    </a:schemeClr>
                  </a:glow>
                </a:effectLst>
              </a:rPr>
              <a:t>складова</a:t>
            </a:r>
            <a:r>
              <a:rPr lang="uk-UA" sz="4800" b="1" i="1" dirty="0">
                <a:solidFill>
                  <a:srgbClr val="002060"/>
                </a:solidFill>
                <a:effectLst>
                  <a:glow rad="101600">
                    <a:schemeClr val="accent3">
                      <a:satMod val="175000"/>
                      <a:alpha val="40000"/>
                    </a:schemeClr>
                  </a:glow>
                </a:effectLst>
              </a:rPr>
              <a:t> </a:t>
            </a:r>
            <a:endParaRPr lang="uk-UA" sz="4800" b="1" i="1" dirty="0" smtClean="0">
              <a:solidFill>
                <a:srgbClr val="002060"/>
              </a:solidFill>
              <a:effectLst>
                <a:glow rad="101600">
                  <a:schemeClr val="accent3">
                    <a:satMod val="175000"/>
                    <a:alpha val="40000"/>
                  </a:schemeClr>
                </a:glow>
              </a:effectLst>
            </a:endParaRPr>
          </a:p>
          <a:p>
            <a:pPr marL="0" indent="0" algn="ctr">
              <a:lnSpc>
                <a:spcPct val="100000"/>
              </a:lnSpc>
              <a:spcBef>
                <a:spcPts val="0"/>
              </a:spcBef>
              <a:buNone/>
            </a:pPr>
            <a:r>
              <a:rPr lang="uk-UA" sz="4800" b="1" i="1" dirty="0" smtClean="0">
                <a:solidFill>
                  <a:srgbClr val="002060"/>
                </a:solidFill>
                <a:effectLst>
                  <a:glow rad="101600">
                    <a:schemeClr val="accent3">
                      <a:satMod val="175000"/>
                      <a:alpha val="40000"/>
                    </a:schemeClr>
                  </a:glow>
                </a:effectLst>
                <a:latin typeface="Cambria" panose="02040503050406030204" pitchFamily="18" charset="0"/>
                <a:ea typeface="Cambria" panose="02040503050406030204" pitchFamily="18" charset="0"/>
              </a:rPr>
              <a:t>антикорупційних </a:t>
            </a:r>
            <a:r>
              <a:rPr lang="uk-UA" sz="4800" b="1" i="1" dirty="0">
                <a:solidFill>
                  <a:srgbClr val="002060"/>
                </a:solidFill>
                <a:effectLst>
                  <a:glow rad="101600">
                    <a:schemeClr val="accent3">
                      <a:satMod val="175000"/>
                      <a:alpha val="40000"/>
                    </a:schemeClr>
                  </a:glow>
                </a:effectLst>
                <a:latin typeface="Cambria" panose="02040503050406030204" pitchFamily="18" charset="0"/>
                <a:ea typeface="Cambria" panose="02040503050406030204" pitchFamily="18" charset="0"/>
              </a:rPr>
              <a:t>ініціатив</a:t>
            </a:r>
            <a:r>
              <a:rPr lang="uk-UA" sz="4800" b="1" dirty="0">
                <a:solidFill>
                  <a:srgbClr val="002060"/>
                </a:solidFill>
                <a:effectLst>
                  <a:glow rad="101600">
                    <a:schemeClr val="accent3">
                      <a:satMod val="175000"/>
                      <a:alpha val="40000"/>
                    </a:schemeClr>
                  </a:glow>
                </a:effectLst>
                <a:latin typeface="Cambria" panose="02040503050406030204" pitchFamily="18" charset="0"/>
                <a:ea typeface="Cambria" panose="02040503050406030204" pitchFamily="18" charset="0"/>
              </a:rPr>
              <a:t> </a:t>
            </a:r>
            <a:r>
              <a:rPr lang="uk-UA" sz="4800" b="1" dirty="0">
                <a:solidFill>
                  <a:srgbClr val="002060"/>
                </a:solidFill>
              </a:rPr>
              <a:t>закладів освіти  і науки</a:t>
            </a:r>
            <a:endParaRPr lang="uk-UA" sz="4800" b="1" dirty="0"/>
          </a:p>
          <a:p>
            <a:pPr marL="0" indent="0">
              <a:lnSpc>
                <a:spcPct val="100000"/>
              </a:lnSpc>
              <a:spcBef>
                <a:spcPts val="0"/>
              </a:spcBef>
              <a:buNone/>
            </a:pPr>
            <a:endParaRPr lang="en-US" dirty="0"/>
          </a:p>
        </p:txBody>
      </p:sp>
    </p:spTree>
    <p:extLst>
      <p:ext uri="{BB962C8B-B14F-4D97-AF65-F5344CB8AC3E}">
        <p14:creationId xmlns:p14="http://schemas.microsoft.com/office/powerpoint/2010/main" val="8619218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solidFill>
                  <a:srgbClr val="C00000"/>
                </a:solidFill>
                <a:latin typeface="Cambria" panose="02040503050406030204" pitchFamily="18" charset="0"/>
                <a:ea typeface="Cambria" panose="02040503050406030204" pitchFamily="18" charset="0"/>
              </a:rPr>
              <a:t>Важливо!</a:t>
            </a:r>
            <a:endParaRPr lang="en-US" b="1" dirty="0">
              <a:solidFill>
                <a:srgbClr val="C00000"/>
              </a:solidFill>
              <a:latin typeface="Cambria" panose="02040503050406030204" pitchFamily="18" charset="0"/>
              <a:ea typeface="Cambria" panose="02040503050406030204" pitchFamily="18" charset="0"/>
            </a:endParaRPr>
          </a:p>
        </p:txBody>
      </p:sp>
      <p:sp>
        <p:nvSpPr>
          <p:cNvPr id="3" name="Объект 2"/>
          <p:cNvSpPr>
            <a:spLocks noGrp="1"/>
          </p:cNvSpPr>
          <p:nvPr>
            <p:ph idx="1"/>
          </p:nvPr>
        </p:nvSpPr>
        <p:spPr/>
        <p:txBody>
          <a:bodyPr>
            <a:normAutofit/>
          </a:bodyPr>
          <a:lstStyle/>
          <a:p>
            <a:pPr marL="0" indent="0" algn="ctr">
              <a:lnSpc>
                <a:spcPct val="100000"/>
              </a:lnSpc>
              <a:spcBef>
                <a:spcPts val="0"/>
              </a:spcBef>
              <a:buNone/>
            </a:pPr>
            <a:r>
              <a:rPr lang="uk-UA" sz="4400" b="1" dirty="0">
                <a:solidFill>
                  <a:srgbClr val="002060"/>
                </a:solidFill>
                <a:effectLst>
                  <a:glow rad="101600">
                    <a:schemeClr val="accent3">
                      <a:satMod val="175000"/>
                      <a:alpha val="40000"/>
                    </a:schemeClr>
                  </a:glow>
                </a:effectLst>
                <a:latin typeface="Cambria" panose="02040503050406030204" pitchFamily="18" charset="0"/>
                <a:ea typeface="Cambria" panose="02040503050406030204" pitchFamily="18" charset="0"/>
              </a:rPr>
              <a:t>Академічна доброчесність </a:t>
            </a:r>
            <a:r>
              <a:rPr lang="uk-UA" sz="4400" b="1" dirty="0">
                <a:solidFill>
                  <a:srgbClr val="002060"/>
                </a:solidFill>
                <a:latin typeface="Cambria" panose="02040503050406030204" pitchFamily="18" charset="0"/>
                <a:ea typeface="Cambria" panose="02040503050406030204" pitchFamily="18" charset="0"/>
              </a:rPr>
              <a:t>– </a:t>
            </a:r>
            <a:r>
              <a:rPr lang="uk-UA" sz="4400" b="1" dirty="0">
                <a:solidFill>
                  <a:srgbClr val="002060"/>
                </a:solidFill>
              </a:rPr>
              <a:t>це, </a:t>
            </a:r>
            <a:r>
              <a:rPr lang="uk-UA" sz="4400" b="1" i="1" dirty="0">
                <a:solidFill>
                  <a:srgbClr val="002060"/>
                </a:solidFill>
                <a:latin typeface="Cambria" panose="02040503050406030204" pitchFamily="18" charset="0"/>
                <a:ea typeface="Cambria" panose="02040503050406030204" pitchFamily="18" charset="0"/>
              </a:rPr>
              <a:t>в першу чергу</a:t>
            </a:r>
            <a:r>
              <a:rPr lang="uk-UA" sz="4400" b="1" dirty="0">
                <a:solidFill>
                  <a:srgbClr val="002060"/>
                </a:solidFill>
              </a:rPr>
              <a:t>, </a:t>
            </a:r>
            <a:r>
              <a:rPr lang="uk-UA" sz="4400" b="1" dirty="0">
                <a:solidFill>
                  <a:srgbClr val="002060"/>
                </a:solidFill>
                <a:effectLst>
                  <a:glow rad="101600">
                    <a:schemeClr val="accent3">
                      <a:satMod val="175000"/>
                      <a:alpha val="40000"/>
                    </a:schemeClr>
                  </a:glow>
                </a:effectLst>
                <a:latin typeface="Bookman Old Style" panose="02050604050505020204" pitchFamily="18" charset="0"/>
              </a:rPr>
              <a:t>прагнення, орієнтир та </a:t>
            </a:r>
            <a:r>
              <a:rPr lang="uk-UA" sz="4400" b="1" dirty="0" err="1">
                <a:solidFill>
                  <a:srgbClr val="002060"/>
                </a:solidFill>
                <a:effectLst>
                  <a:glow rad="101600">
                    <a:schemeClr val="accent3">
                      <a:satMod val="175000"/>
                      <a:alpha val="40000"/>
                    </a:schemeClr>
                  </a:glow>
                </a:effectLst>
                <a:latin typeface="Bookman Old Style" panose="02050604050505020204" pitchFamily="18" charset="0"/>
              </a:rPr>
              <a:t>фундуюча</a:t>
            </a:r>
            <a:r>
              <a:rPr lang="uk-UA" sz="4400" b="1" dirty="0">
                <a:solidFill>
                  <a:srgbClr val="002060"/>
                </a:solidFill>
                <a:effectLst>
                  <a:glow rad="101600">
                    <a:schemeClr val="accent3">
                      <a:satMod val="175000"/>
                      <a:alpha val="40000"/>
                    </a:schemeClr>
                  </a:glow>
                </a:effectLst>
                <a:latin typeface="Bookman Old Style" panose="02050604050505020204" pitchFamily="18" charset="0"/>
              </a:rPr>
              <a:t> ідея </a:t>
            </a:r>
            <a:endParaRPr lang="uk-UA" sz="4400" b="1" dirty="0" smtClean="0">
              <a:solidFill>
                <a:srgbClr val="002060"/>
              </a:solidFill>
              <a:effectLst>
                <a:glow rad="101600">
                  <a:schemeClr val="accent3">
                    <a:satMod val="175000"/>
                    <a:alpha val="40000"/>
                  </a:schemeClr>
                </a:glow>
              </a:effectLst>
              <a:latin typeface="Bookman Old Style" panose="02050604050505020204" pitchFamily="18" charset="0"/>
            </a:endParaRPr>
          </a:p>
          <a:p>
            <a:pPr marL="0" indent="0" algn="ctr">
              <a:lnSpc>
                <a:spcPct val="100000"/>
              </a:lnSpc>
              <a:spcBef>
                <a:spcPts val="0"/>
              </a:spcBef>
              <a:buNone/>
            </a:pPr>
            <a:r>
              <a:rPr lang="uk-UA" sz="4400" b="1" dirty="0" smtClean="0">
                <a:solidFill>
                  <a:srgbClr val="002060"/>
                </a:solidFill>
              </a:rPr>
              <a:t>освітнього </a:t>
            </a:r>
            <a:r>
              <a:rPr lang="uk-UA" sz="4400" b="1" dirty="0">
                <a:solidFill>
                  <a:srgbClr val="002060"/>
                </a:solidFill>
              </a:rPr>
              <a:t>процесу і науки, </a:t>
            </a:r>
            <a:endParaRPr lang="uk-UA" sz="4400" b="1" dirty="0" smtClean="0">
              <a:solidFill>
                <a:srgbClr val="002060"/>
              </a:solidFill>
            </a:endParaRPr>
          </a:p>
          <a:p>
            <a:pPr marL="0" indent="0" algn="ctr">
              <a:lnSpc>
                <a:spcPct val="100000"/>
              </a:lnSpc>
              <a:spcBef>
                <a:spcPts val="0"/>
              </a:spcBef>
              <a:buNone/>
            </a:pPr>
            <a:r>
              <a:rPr lang="uk-UA" sz="4400" b="1" dirty="0" smtClean="0">
                <a:solidFill>
                  <a:srgbClr val="002060"/>
                </a:solidFill>
              </a:rPr>
              <a:t>а </a:t>
            </a:r>
            <a:r>
              <a:rPr lang="uk-UA" sz="4400" b="1" i="1" dirty="0">
                <a:solidFill>
                  <a:srgbClr val="002060"/>
                </a:solidFill>
              </a:rPr>
              <a:t>не набір сталих правил</a:t>
            </a:r>
            <a:r>
              <a:rPr lang="uk-UA" sz="4400" b="1" dirty="0">
                <a:solidFill>
                  <a:srgbClr val="002060"/>
                </a:solidFill>
              </a:rPr>
              <a:t>.</a:t>
            </a:r>
            <a:endParaRPr lang="en-US" sz="4400" dirty="0"/>
          </a:p>
        </p:txBody>
      </p:sp>
    </p:spTree>
    <p:extLst>
      <p:ext uri="{BB962C8B-B14F-4D97-AF65-F5344CB8AC3E}">
        <p14:creationId xmlns:p14="http://schemas.microsoft.com/office/powerpoint/2010/main" val="1626159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76399" y="1729832"/>
            <a:ext cx="7886700" cy="4351338"/>
          </a:xfrm>
        </p:spPr>
        <p:txBody>
          <a:bodyPr>
            <a:normAutofit fontScale="85000" lnSpcReduction="20000"/>
          </a:bodyPr>
          <a:lstStyle/>
          <a:p>
            <a:pPr marL="0" indent="0" algn="just">
              <a:lnSpc>
                <a:spcPct val="110000"/>
              </a:lnSpc>
              <a:spcBef>
                <a:spcPts val="0"/>
              </a:spcBef>
              <a:buNone/>
            </a:pPr>
            <a:r>
              <a:rPr lang="uk-UA" b="1" dirty="0" smtClean="0">
                <a:solidFill>
                  <a:srgbClr val="002060"/>
                </a:solidFill>
              </a:rPr>
              <a:t>          </a:t>
            </a:r>
            <a:r>
              <a:rPr lang="uk-UA" sz="3600" b="1" dirty="0" smtClean="0">
                <a:solidFill>
                  <a:srgbClr val="002060"/>
                </a:solidFill>
              </a:rPr>
              <a:t>Академічна </a:t>
            </a:r>
            <a:r>
              <a:rPr lang="uk-UA" sz="3600" b="1" dirty="0">
                <a:solidFill>
                  <a:srgbClr val="002060"/>
                </a:solidFill>
              </a:rPr>
              <a:t>доброчесність виступає </a:t>
            </a:r>
            <a:r>
              <a:rPr lang="uk-UA" sz="3600" b="1" i="1" dirty="0">
                <a:solidFill>
                  <a:srgbClr val="002060"/>
                </a:solidFill>
                <a:effectLst>
                  <a:glow rad="101600">
                    <a:schemeClr val="accent3">
                      <a:satMod val="175000"/>
                      <a:alpha val="40000"/>
                    </a:schemeClr>
                  </a:glow>
                </a:effectLst>
                <a:latin typeface="Cambria" panose="02040503050406030204" pitchFamily="18" charset="0"/>
                <a:ea typeface="Cambria" panose="02040503050406030204" pitchFamily="18" charset="0"/>
              </a:rPr>
              <a:t>механізмом забезпечення якості кваліфікації</a:t>
            </a:r>
            <a:r>
              <a:rPr lang="uk-UA" sz="3600" b="1" dirty="0">
                <a:solidFill>
                  <a:srgbClr val="002060"/>
                </a:solidFill>
                <a:latin typeface="Cambria" panose="02040503050406030204" pitchFamily="18" charset="0"/>
                <a:ea typeface="Cambria" panose="02040503050406030204" pitchFamily="18" charset="0"/>
              </a:rPr>
              <a:t>.</a:t>
            </a:r>
          </a:p>
          <a:p>
            <a:pPr marL="0" indent="0" algn="just">
              <a:lnSpc>
                <a:spcPct val="110000"/>
              </a:lnSpc>
              <a:spcBef>
                <a:spcPts val="0"/>
              </a:spcBef>
              <a:buNone/>
            </a:pPr>
            <a:r>
              <a:rPr lang="uk-UA" sz="3600" b="1" dirty="0">
                <a:solidFill>
                  <a:srgbClr val="002060"/>
                </a:solidFill>
              </a:rPr>
              <a:t>          Заклади вищої і середньої освіти забезпечують формування етичних громадян і професіоналів. Люди, які сформовані в середовищі академічної доброчесності, навчені мислити етично, навіть коли немає законів або у ситуації, коли закони не діють.</a:t>
            </a:r>
            <a:endParaRPr lang="uk-UA" sz="3600" dirty="0">
              <a:solidFill>
                <a:srgbClr val="002060"/>
              </a:solidFill>
            </a:endParaRPr>
          </a:p>
          <a:p>
            <a:pPr marL="0" indent="0">
              <a:buNone/>
            </a:pPr>
            <a:endParaRPr lang="en-US" dirty="0"/>
          </a:p>
        </p:txBody>
      </p:sp>
    </p:spTree>
    <p:extLst>
      <p:ext uri="{BB962C8B-B14F-4D97-AF65-F5344CB8AC3E}">
        <p14:creationId xmlns:p14="http://schemas.microsoft.com/office/powerpoint/2010/main" val="105448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1619160"/>
            <a:ext cx="7886700" cy="1325563"/>
          </a:xfrm>
        </p:spPr>
        <p:txBody>
          <a:bodyPr/>
          <a:lstStyle/>
          <a:p>
            <a:pPr algn="ctr"/>
            <a:r>
              <a:rPr lang="uk-UA" b="1" dirty="0">
                <a:solidFill>
                  <a:srgbClr val="DA0000"/>
                </a:solidFill>
                <a:effectLst>
                  <a:glow rad="101600">
                    <a:schemeClr val="accent3">
                      <a:satMod val="175000"/>
                      <a:alpha val="40000"/>
                    </a:schemeClr>
                  </a:glow>
                </a:effectLst>
                <a:latin typeface="Cambria" panose="02040503050406030204" pitchFamily="18" charset="0"/>
                <a:ea typeface="Cambria" panose="02040503050406030204" pitchFamily="18" charset="0"/>
              </a:rPr>
              <a:t>Етика -</a:t>
            </a:r>
            <a:endParaRPr lang="en-US" dirty="0">
              <a:solidFill>
                <a:srgbClr val="DA0000"/>
              </a:solidFill>
              <a:effectLst>
                <a:glow rad="101600">
                  <a:schemeClr val="accent3">
                    <a:satMod val="175000"/>
                    <a:alpha val="40000"/>
                  </a:schemeClr>
                </a:glow>
              </a:effectLst>
              <a:latin typeface="Cambria" panose="02040503050406030204" pitchFamily="18" charset="0"/>
              <a:ea typeface="Cambria" panose="02040503050406030204" pitchFamily="18" charset="0"/>
            </a:endParaRPr>
          </a:p>
        </p:txBody>
      </p:sp>
      <p:sp>
        <p:nvSpPr>
          <p:cNvPr id="3" name="Объект 2"/>
          <p:cNvSpPr>
            <a:spLocks noGrp="1"/>
          </p:cNvSpPr>
          <p:nvPr>
            <p:ph idx="1"/>
          </p:nvPr>
        </p:nvSpPr>
        <p:spPr>
          <a:xfrm>
            <a:off x="628650" y="3222171"/>
            <a:ext cx="7886700" cy="2954792"/>
          </a:xfrm>
        </p:spPr>
        <p:txBody>
          <a:bodyPr/>
          <a:lstStyle/>
          <a:p>
            <a:pPr marL="0" indent="0" algn="just">
              <a:buNone/>
            </a:pPr>
            <a:r>
              <a:rPr lang="uk-UA" sz="3600" b="1" dirty="0" smtClean="0">
                <a:solidFill>
                  <a:srgbClr val="002060"/>
                </a:solidFill>
              </a:rPr>
              <a:t>          це </a:t>
            </a:r>
            <a:r>
              <a:rPr lang="uk-UA" sz="3600" b="1" dirty="0">
                <a:solidFill>
                  <a:srgbClr val="002060"/>
                </a:solidFill>
              </a:rPr>
              <a:t>набір моральних принципів і цінностей, які керують поведінкою людини чи групи людей і визначають позитивні і негативні оцінки їхніх думок і дій.</a:t>
            </a:r>
          </a:p>
          <a:p>
            <a:pPr marL="0" indent="0">
              <a:buNone/>
            </a:pPr>
            <a:endParaRPr lang="en-US" dirty="0"/>
          </a:p>
        </p:txBody>
      </p:sp>
    </p:spTree>
    <p:extLst>
      <p:ext uri="{BB962C8B-B14F-4D97-AF65-F5344CB8AC3E}">
        <p14:creationId xmlns:p14="http://schemas.microsoft.com/office/powerpoint/2010/main" val="159886741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203</TotalTime>
  <Words>2196</Words>
  <Application>Microsoft Office PowerPoint</Application>
  <PresentationFormat>Экран (4:3)</PresentationFormat>
  <Paragraphs>142</Paragraphs>
  <Slides>38</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38</vt:i4>
      </vt:variant>
    </vt:vector>
  </HeadingPairs>
  <TitlesOfParts>
    <vt:vector size="44" baseType="lpstr">
      <vt:lpstr>Arial</vt:lpstr>
      <vt:lpstr>Bookman Old Style</vt:lpstr>
      <vt:lpstr>Calibri</vt:lpstr>
      <vt:lpstr>Calibri Light</vt:lpstr>
      <vt:lpstr>Cambria</vt:lpstr>
      <vt:lpstr>Office Theme</vt:lpstr>
      <vt:lpstr>АКАДЕМІЧНА    ДОБРОЧЕСНІСТЬ</vt:lpstr>
      <vt:lpstr>Академічна доброчесність - </vt:lpstr>
      <vt:lpstr>Етичні принципи професійної діяльності - </vt:lpstr>
      <vt:lpstr>Презентация PowerPoint</vt:lpstr>
      <vt:lpstr>Презентация PowerPoint</vt:lpstr>
      <vt:lpstr>Презентация PowerPoint</vt:lpstr>
      <vt:lpstr>Важливо!</vt:lpstr>
      <vt:lpstr>Презентация PowerPoint</vt:lpstr>
      <vt:lpstr>Етика -</vt:lpstr>
      <vt:lpstr>Не є академічною доброчесністю:</vt:lpstr>
      <vt:lpstr>Вимога академічної доброчесності породжує конфлікт між:</vt:lpstr>
      <vt:lpstr>Репутація понад усе</vt:lpstr>
      <vt:lpstr>Дотримання академічної доброчесності педагогічними, науково-педагогічними та науковими працівниками передбачає:</vt:lpstr>
      <vt:lpstr>Дотримання академічної доброчесності здобувачами освіти передбачає:</vt:lpstr>
      <vt:lpstr>Частина 4 статті 42 Закону України «Про освіту» визначає такі основні види порушень академічної доброчесності:</vt:lpstr>
      <vt:lpstr>Презентация PowerPoint</vt:lpstr>
      <vt:lpstr>Вирізняють такі основні різновиди академічного плагіату:</vt:lpstr>
      <vt:lpstr>Презентация PowerPoint</vt:lpstr>
      <vt:lpstr>Головними причинами виокремлення самоплагіату як виду порушень академічної доброчесності є те, що він:</vt:lpstr>
      <vt:lpstr>Типовими прикладами самоплагіату є:</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Крім зазначених вище формами обману також є:</vt:lpstr>
      <vt:lpstr>Презентация PowerPoint</vt:lpstr>
      <vt:lpstr>Презентация PowerPoint</vt:lpstr>
      <vt:lpstr>Презентация PowerPoint</vt:lpstr>
      <vt:lpstr>Презентация PowerPoint</vt:lpstr>
      <vt:lpstr>Нормативно-правове забезпечення впровадження принципів академічної доброчесності в Україні складається із:                    </vt:lpstr>
      <vt:lpstr>АКАДЕМІЧНА  ВІДПОВІДАЛЬНІСТЬ</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media_penpp2</dc:title>
  <dc:creator>User</dc:creator>
  <cp:lastModifiedBy>RePack by Diakov</cp:lastModifiedBy>
  <cp:revision>19</cp:revision>
  <dcterms:created xsi:type="dcterms:W3CDTF">2019-02-21T15:01:25Z</dcterms:created>
  <dcterms:modified xsi:type="dcterms:W3CDTF">2021-02-02T08:50:55Z</dcterms:modified>
</cp:coreProperties>
</file>