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258" r:id="rId3"/>
    <p:sldId id="332" r:id="rId4"/>
    <p:sldId id="306" r:id="rId5"/>
    <p:sldId id="333" r:id="rId6"/>
    <p:sldId id="307" r:id="rId7"/>
    <p:sldId id="308" r:id="rId8"/>
    <p:sldId id="281" r:id="rId9"/>
    <p:sldId id="334" r:id="rId10"/>
    <p:sldId id="313" r:id="rId11"/>
    <p:sldId id="315" r:id="rId12"/>
    <p:sldId id="316" r:id="rId13"/>
    <p:sldId id="318" r:id="rId14"/>
    <p:sldId id="319" r:id="rId15"/>
    <p:sldId id="320" r:id="rId16"/>
    <p:sldId id="321" r:id="rId17"/>
    <p:sldId id="314" r:id="rId18"/>
    <p:sldId id="322" r:id="rId19"/>
    <p:sldId id="323" r:id="rId20"/>
    <p:sldId id="324" r:id="rId21"/>
    <p:sldId id="335" r:id="rId22"/>
    <p:sldId id="326" r:id="rId23"/>
    <p:sldId id="327" r:id="rId24"/>
    <p:sldId id="328" r:id="rId25"/>
    <p:sldId id="329" r:id="rId26"/>
    <p:sldId id="330" r:id="rId27"/>
    <p:sldId id="354" r:id="rId28"/>
  </p:sldIdLst>
  <p:sldSz cx="9144000" cy="6858000" type="screen4x3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00CC"/>
    <a:srgbClr val="9A268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62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60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1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4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7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0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8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2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9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6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3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D8BC-3F7A-4360-BB6D-F1FCB3470FB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9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270750" cy="13668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sz="5400" i="1" dirty="0">
                <a:solidFill>
                  <a:srgbClr val="7030A0"/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Тема 2</a:t>
            </a:r>
            <a:r>
              <a:rPr lang="uk-UA" sz="4000" dirty="0"/>
              <a:t/>
            </a:r>
            <a:br>
              <a:rPr lang="uk-UA" sz="4000" dirty="0"/>
            </a:br>
            <a:endParaRPr lang="uk-UA" sz="4000" dirty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700214"/>
            <a:ext cx="8352928" cy="4824412"/>
          </a:xfrm>
        </p:spPr>
        <p:txBody>
          <a:bodyPr/>
          <a:lstStyle/>
          <a:p>
            <a:r>
              <a:rPr lang="uk-UA" sz="5400" b="1" dirty="0">
                <a:solidFill>
                  <a:srgbClr val="C00000"/>
                </a:solidFill>
                <a:effectLst/>
              </a:rPr>
              <a:t>Формування системи моральних принципів і цінностей </a:t>
            </a:r>
            <a:endParaRPr lang="ru-RU" sz="5400" dirty="0">
              <a:solidFill>
                <a:srgbClr val="C00000"/>
              </a:solidFill>
              <a:effectLst/>
            </a:endParaRPr>
          </a:p>
          <a:p>
            <a:r>
              <a:rPr lang="uk-UA" sz="5400" b="1" dirty="0">
                <a:solidFill>
                  <a:srgbClr val="C00000"/>
                </a:solidFill>
                <a:effectLst/>
              </a:rPr>
              <a:t>професійної діяльності</a:t>
            </a:r>
            <a:endParaRPr lang="ru-RU" sz="5400" dirty="0">
              <a:solidFill>
                <a:srgbClr val="C00000"/>
              </a:soli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96544"/>
          </a:xfrm>
        </p:spPr>
        <p:txBody>
          <a:bodyPr>
            <a:normAutofit/>
          </a:bodyPr>
          <a:lstStyle/>
          <a:p>
            <a:pPr algn="just"/>
            <a:r>
              <a:rPr lang="uk-UA" sz="3200" b="1" dirty="0">
                <a:solidFill>
                  <a:srgbClr val="C00000"/>
                </a:solidFill>
                <a:effectLst/>
              </a:rPr>
              <a:t>Вищі моральні цінності –</a:t>
            </a:r>
            <a:r>
              <a:rPr lang="uk-UA" sz="3200" dirty="0">
                <a:solidFill>
                  <a:srgbClr val="C00000"/>
                </a:solidFill>
                <a:effectLst/>
              </a:rPr>
              <a:t> </a:t>
            </a:r>
            <a:r>
              <a:rPr lang="uk-UA" sz="3200" dirty="0">
                <a:solidFill>
                  <a:srgbClr val="7030A0"/>
                </a:solidFill>
                <a:effectLst/>
              </a:rPr>
              <a:t>(добро, свобода, сенс життя, щастя) – поняття, що мають регулятивний характер, організовують моральне життя загалом; ідеї, що роблять моральну поведінку можливою. </a:t>
            </a:r>
          </a:p>
          <a:p>
            <a:pPr algn="just"/>
            <a:r>
              <a:rPr lang="uk-UA" sz="3200" dirty="0">
                <a:solidFill>
                  <a:srgbClr val="9A2681"/>
                </a:solidFill>
                <a:effectLst/>
              </a:rPr>
              <a:t>Моральні норма, принцип, оцінка, ідеал, ціннісна орієнтація, моральні якості </a:t>
            </a:r>
            <a:r>
              <a:rPr lang="uk-UA" sz="3200" dirty="0">
                <a:solidFill>
                  <a:srgbClr val="7030A0"/>
                </a:solidFill>
                <a:effectLst/>
              </a:rPr>
              <a:t>особистості – це і є моральні цінності, або цінності моральної свідомості. 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114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1080121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>
                <a:solidFill>
                  <a:srgbClr val="C00000"/>
                </a:solidFill>
              </a:rPr>
              <a:t>Властивості моральних цінностей: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6600CC"/>
                </a:solidFill>
                <a:effectLst/>
              </a:rPr>
              <a:t>об’єктивність, </a:t>
            </a:r>
          </a:p>
          <a:p>
            <a:r>
              <a:rPr lang="uk-UA" dirty="0">
                <a:solidFill>
                  <a:srgbClr val="6600CC"/>
                </a:solidFill>
                <a:effectLst/>
              </a:rPr>
              <a:t>трансцендентність, </a:t>
            </a:r>
          </a:p>
          <a:p>
            <a:r>
              <a:rPr lang="uk-UA" dirty="0" err="1">
                <a:solidFill>
                  <a:srgbClr val="6600CC"/>
                </a:solidFill>
                <a:effectLst/>
              </a:rPr>
              <a:t>всезагальність</a:t>
            </a:r>
            <a:r>
              <a:rPr lang="uk-UA" dirty="0">
                <a:solidFill>
                  <a:srgbClr val="6600CC"/>
                </a:solidFill>
                <a:effectLst/>
              </a:rPr>
              <a:t>, </a:t>
            </a:r>
          </a:p>
          <a:p>
            <a:r>
              <a:rPr lang="uk-UA" dirty="0">
                <a:solidFill>
                  <a:srgbClr val="6600CC"/>
                </a:solidFill>
                <a:effectLst/>
              </a:rPr>
              <a:t>єдність, </a:t>
            </a:r>
          </a:p>
          <a:p>
            <a:r>
              <a:rPr lang="uk-UA" dirty="0">
                <a:solidFill>
                  <a:srgbClr val="6600CC"/>
                </a:solidFill>
                <a:effectLst/>
              </a:rPr>
              <a:t>одиничність, </a:t>
            </a:r>
          </a:p>
          <a:p>
            <a:r>
              <a:rPr lang="uk-UA" dirty="0">
                <a:solidFill>
                  <a:srgbClr val="6600CC"/>
                </a:solidFill>
                <a:effectLst/>
              </a:rPr>
              <a:t>ієрархічність, </a:t>
            </a:r>
          </a:p>
          <a:p>
            <a:r>
              <a:rPr lang="uk-UA" dirty="0" err="1">
                <a:solidFill>
                  <a:srgbClr val="6600CC"/>
                </a:solidFill>
                <a:effectLst/>
              </a:rPr>
              <a:t>інтенціональність</a:t>
            </a:r>
            <a:r>
              <a:rPr lang="uk-UA" dirty="0">
                <a:solidFill>
                  <a:srgbClr val="6600CC"/>
                </a:solidFill>
                <a:effectLst/>
              </a:rPr>
              <a:t>. </a:t>
            </a:r>
            <a:endParaRPr lang="ru-RU" dirty="0">
              <a:solidFill>
                <a:srgbClr val="66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944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869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dirty="0" smtClean="0">
                <a:solidFill>
                  <a:srgbClr val="C00000"/>
                </a:solidFill>
                <a:effectLst/>
              </a:rPr>
              <a:t>      «</a:t>
            </a:r>
            <a:r>
              <a:rPr lang="uk-UA" sz="3200" i="1" dirty="0">
                <a:solidFill>
                  <a:srgbClr val="C00000"/>
                </a:solidFill>
                <a:effectLst/>
              </a:rPr>
              <a:t>Життєвий світ»</a:t>
            </a:r>
            <a:r>
              <a:rPr lang="uk-UA" sz="3200" dirty="0">
                <a:solidFill>
                  <a:srgbClr val="7030A0"/>
                </a:solidFill>
                <a:effectLst/>
              </a:rPr>
              <a:t> – це світ донаукового життя з його хаосом невпорядкованого споглядання, з його здогадками, забобонами й передбаченнями, а також як ціннісна основа всіх ідеальних утворень і теоретичних конструкцій науки. </a:t>
            </a:r>
          </a:p>
          <a:p>
            <a:endParaRPr lang="uk-UA" sz="3200" dirty="0">
              <a:solidFill>
                <a:srgbClr val="7030A0"/>
              </a:solidFill>
              <a:effectLst/>
            </a:endParaRPr>
          </a:p>
          <a:p>
            <a:pPr algn="r"/>
            <a:r>
              <a:rPr lang="uk-UA" sz="3200" dirty="0">
                <a:solidFill>
                  <a:srgbClr val="7030A0"/>
                </a:solidFill>
                <a:effectLst/>
              </a:rPr>
              <a:t>(</a:t>
            </a:r>
            <a:r>
              <a:rPr lang="uk-UA" sz="3200" dirty="0" err="1">
                <a:solidFill>
                  <a:srgbClr val="7030A0"/>
                </a:solidFill>
                <a:effectLst/>
              </a:rPr>
              <a:t>Е.Гессерль</a:t>
            </a:r>
            <a:r>
              <a:rPr lang="uk-UA" sz="3200" dirty="0">
                <a:solidFill>
                  <a:srgbClr val="7030A0"/>
                </a:solidFill>
                <a:effectLst/>
              </a:rPr>
              <a:t>)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08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7666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>
                <a:solidFill>
                  <a:srgbClr val="C00000"/>
                </a:solidFill>
                <a:effectLst/>
              </a:rPr>
              <a:t>Базові властивості особистості </a:t>
            </a:r>
            <a:br>
              <a:rPr lang="uk-UA" sz="3600" b="1" dirty="0">
                <a:solidFill>
                  <a:srgbClr val="C00000"/>
                </a:solidFill>
                <a:effectLst/>
              </a:rPr>
            </a:br>
            <a:r>
              <a:rPr lang="uk-UA" sz="3600" b="1" dirty="0">
                <a:solidFill>
                  <a:srgbClr val="C00000"/>
                </a:solidFill>
                <a:effectLst/>
              </a:rPr>
              <a:t>(за Н. </a:t>
            </a:r>
            <a:r>
              <a:rPr lang="uk-UA" sz="3600" b="1" dirty="0" err="1">
                <a:solidFill>
                  <a:srgbClr val="C00000"/>
                </a:solidFill>
                <a:effectLst/>
              </a:rPr>
              <a:t>Рейнвальд</a:t>
            </a:r>
            <a:r>
              <a:rPr lang="uk-UA" sz="3600" b="1" dirty="0">
                <a:solidFill>
                  <a:srgbClr val="C00000"/>
                </a:solidFill>
                <a:effectLst/>
              </a:rPr>
              <a:t>):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>
                <a:solidFill>
                  <a:srgbClr val="7030A0"/>
                </a:solidFill>
                <a:effectLst/>
              </a:rPr>
              <a:t>колективізм, </a:t>
            </a:r>
          </a:p>
          <a:p>
            <a:r>
              <a:rPr lang="uk-UA" sz="3600" dirty="0">
                <a:solidFill>
                  <a:srgbClr val="7030A0"/>
                </a:solidFill>
                <a:effectLst/>
              </a:rPr>
              <a:t>працьовитість, </a:t>
            </a:r>
          </a:p>
          <a:p>
            <a:r>
              <a:rPr lang="uk-UA" sz="3600" dirty="0">
                <a:solidFill>
                  <a:srgbClr val="7030A0"/>
                </a:solidFill>
                <a:effectLst/>
              </a:rPr>
              <a:t>допитливість, </a:t>
            </a:r>
          </a:p>
          <a:p>
            <a:r>
              <a:rPr lang="uk-UA" sz="3600" dirty="0">
                <a:solidFill>
                  <a:srgbClr val="7030A0"/>
                </a:solidFill>
                <a:effectLst/>
              </a:rPr>
              <a:t>естетичність, </a:t>
            </a:r>
          </a:p>
          <a:p>
            <a:r>
              <a:rPr lang="uk-UA" sz="3600" dirty="0">
                <a:solidFill>
                  <a:srgbClr val="7030A0"/>
                </a:solidFill>
                <a:effectLst/>
              </a:rPr>
              <a:t>організованість.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711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866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>
                <a:solidFill>
                  <a:srgbClr val="C00000"/>
                </a:solidFill>
                <a:effectLst/>
              </a:rPr>
              <a:t>Типи відхилень, або девіантної поведінки: 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2816"/>
            <a:ext cx="9036496" cy="50851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3200" dirty="0">
                <a:solidFill>
                  <a:srgbClr val="7030A0"/>
                </a:solidFill>
                <a:effectLst/>
              </a:rPr>
              <a:t>1) негативні – відхилення від норм, які передбачають санкцію, тобто тягнуть за собою покарання, ізоляцію, перевиховання, лікування чи інше (сфера права); </a:t>
            </a:r>
            <a:endParaRPr lang="ru-RU" sz="3200" dirty="0">
              <a:solidFill>
                <a:srgbClr val="7030A0"/>
              </a:solidFill>
              <a:effectLst/>
            </a:endParaRPr>
          </a:p>
          <a:p>
            <a:pPr algn="just"/>
            <a:r>
              <a:rPr lang="uk-UA" sz="3200" dirty="0">
                <a:solidFill>
                  <a:srgbClr val="7030A0"/>
                </a:solidFill>
                <a:effectLst/>
              </a:rPr>
              <a:t>2) нейтральні – відхилення, які не мають характеру явної, відкритої загрози суспільному життю та не тягнуть за собою чітко встановлених покарань (сфера моралі, моди, мистецтва тощо); </a:t>
            </a:r>
            <a:endParaRPr lang="ru-RU" sz="3200" dirty="0">
              <a:solidFill>
                <a:srgbClr val="7030A0"/>
              </a:solidFill>
              <a:effectLst/>
            </a:endParaRPr>
          </a:p>
          <a:p>
            <a:pPr algn="just"/>
            <a:r>
              <a:rPr lang="uk-UA" sz="3200" dirty="0">
                <a:solidFill>
                  <a:srgbClr val="7030A0"/>
                </a:solidFill>
                <a:effectLst/>
              </a:rPr>
              <a:t>3) позитивні – відхилення від застарілих норм, термін дії яких вичерпався в ході розвитку системи, й нові обставини вимагають їх перегляду і навіть усунення як зайвих, невиправданих часом перешкод. </a:t>
            </a:r>
            <a:endParaRPr lang="ru-RU" sz="3200" dirty="0">
              <a:solidFill>
                <a:srgbClr val="7030A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246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76660"/>
          </a:xfrm>
        </p:spPr>
        <p:txBody>
          <a:bodyPr/>
          <a:lstStyle/>
          <a:p>
            <a:pPr algn="ctr"/>
            <a:r>
              <a:rPr lang="uk-UA" sz="3600" b="1" dirty="0">
                <a:solidFill>
                  <a:srgbClr val="C00000"/>
                </a:solidFill>
              </a:rPr>
              <a:t>Правова культура включає: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00808"/>
            <a:ext cx="9036496" cy="5157192"/>
          </a:xfrm>
        </p:spPr>
        <p:txBody>
          <a:bodyPr/>
          <a:lstStyle/>
          <a:p>
            <a:pPr lvl="0"/>
            <a:r>
              <a:rPr lang="uk-UA" sz="3200" dirty="0">
                <a:solidFill>
                  <a:srgbClr val="7030A0"/>
                </a:solidFill>
                <a:effectLst/>
              </a:rPr>
              <a:t>повагу до права;</a:t>
            </a:r>
            <a:endParaRPr lang="ru-RU" sz="3200" dirty="0">
              <a:solidFill>
                <a:srgbClr val="7030A0"/>
              </a:solidFill>
              <a:effectLst/>
            </a:endParaRPr>
          </a:p>
          <a:p>
            <a:pPr lvl="0"/>
            <a:r>
              <a:rPr lang="uk-UA" sz="3200" dirty="0">
                <a:solidFill>
                  <a:srgbClr val="7030A0"/>
                </a:solidFill>
                <a:effectLst/>
              </a:rPr>
              <a:t>юридичні знання й уявлення;</a:t>
            </a:r>
            <a:endParaRPr lang="ru-RU" sz="3200" dirty="0">
              <a:solidFill>
                <a:srgbClr val="7030A0"/>
              </a:solidFill>
              <a:effectLst/>
            </a:endParaRPr>
          </a:p>
          <a:p>
            <a:pPr lvl="0"/>
            <a:r>
              <a:rPr lang="uk-UA" sz="3200" dirty="0">
                <a:solidFill>
                  <a:srgbClr val="7030A0"/>
                </a:solidFill>
                <a:effectLst/>
              </a:rPr>
              <a:t>традиції, потреби, навички діяльності відповідно до закону;</a:t>
            </a:r>
            <a:endParaRPr lang="ru-RU" sz="3200" dirty="0">
              <a:solidFill>
                <a:srgbClr val="7030A0"/>
              </a:solidFill>
              <a:effectLst/>
            </a:endParaRPr>
          </a:p>
          <a:p>
            <a:pPr lvl="0"/>
            <a:r>
              <a:rPr lang="uk-UA" sz="3200" dirty="0">
                <a:solidFill>
                  <a:srgbClr val="7030A0"/>
                </a:solidFill>
                <a:effectLst/>
              </a:rPr>
              <a:t>реальну діяльність громадян у режимі законності відповідно до правових установок та переконань;</a:t>
            </a:r>
            <a:endParaRPr lang="ru-RU" sz="3200" dirty="0">
              <a:solidFill>
                <a:srgbClr val="7030A0"/>
              </a:solidFill>
              <a:effectLst/>
            </a:endParaRPr>
          </a:p>
          <a:p>
            <a:pPr lvl="0"/>
            <a:r>
              <a:rPr lang="uk-UA" sz="3200" dirty="0">
                <a:solidFill>
                  <a:srgbClr val="7030A0"/>
                </a:solidFill>
                <a:effectLst/>
              </a:rPr>
              <a:t>правосвідомість, що адекватна правовій системі;</a:t>
            </a:r>
            <a:endParaRPr lang="ru-RU" sz="3200" dirty="0">
              <a:solidFill>
                <a:srgbClr val="7030A0"/>
              </a:solidFill>
              <a:effectLst/>
            </a:endParaRPr>
          </a:p>
          <a:p>
            <a:r>
              <a:rPr lang="uk-UA" sz="3200" dirty="0">
                <a:solidFill>
                  <a:srgbClr val="7030A0"/>
                </a:solidFill>
                <a:effectLst/>
              </a:rPr>
              <a:t>правову активність населення, посадових осіб та законодавців, урядовців та інших осіб.</a:t>
            </a:r>
            <a:endParaRPr lang="ru-RU" sz="3200" dirty="0">
              <a:solidFill>
                <a:srgbClr val="7030A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566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/>
          <a:lstStyle/>
          <a:p>
            <a:r>
              <a:rPr lang="uk-UA" sz="3600" b="1" dirty="0">
                <a:solidFill>
                  <a:srgbClr val="C00000"/>
                </a:solidFill>
                <a:effectLst/>
              </a:rPr>
              <a:t>Права людини – </a:t>
            </a:r>
            <a:r>
              <a:rPr lang="uk-UA" sz="3600" dirty="0">
                <a:solidFill>
                  <a:srgbClr val="7030A0"/>
                </a:solidFill>
                <a:effectLst/>
              </a:rPr>
              <a:t>це все те, що робить людину людиною, це права індивіда, без яких він не може існувати як член суспільства, це – умова і засіб безпеки і розвитку індивіда (забезпечення життя людини, її гідності і свободи діяльності в усіх сферах суспільного життя), спосіб збереження необхідних для особи природних і соціальних якостей.</a:t>
            </a:r>
            <a:endParaRPr lang="ru-RU" sz="3600" dirty="0">
              <a:solidFill>
                <a:srgbClr val="7030A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56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2816"/>
            <a:ext cx="9036496" cy="5085184"/>
          </a:xfrm>
        </p:spPr>
        <p:txBody>
          <a:bodyPr>
            <a:normAutofit lnSpcReduction="10000"/>
          </a:bodyPr>
          <a:lstStyle/>
          <a:p>
            <a:r>
              <a:rPr lang="uk-UA" sz="3200" b="1" dirty="0">
                <a:solidFill>
                  <a:srgbClr val="C00000"/>
                </a:solidFill>
                <a:effectLst/>
              </a:rPr>
              <a:t>Культурні права </a:t>
            </a:r>
            <a:r>
              <a:rPr lang="uk-UA" sz="3200" dirty="0">
                <a:solidFill>
                  <a:srgbClr val="C00000"/>
                </a:solidFill>
                <a:effectLst/>
              </a:rPr>
              <a:t>(див. Міжнародний пакт про економічні, соціальні та культурні права (1966 р.))</a:t>
            </a:r>
            <a:r>
              <a:rPr lang="uk-UA" sz="3200" dirty="0">
                <a:effectLst/>
              </a:rPr>
              <a:t> </a:t>
            </a: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за своєю суттю є мірою духовності, яку гарантує особі держава із урахуванням умов життя й діяльності громадян, суспільства і держави. </a:t>
            </a:r>
          </a:p>
          <a:p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За своїм змістом культурні права і свободи – це суб'єктивні (особистісні) права людини в культурній (духовній, ідеологічній) сфері, це – певні можливості доступу до духовних здобутків свого народу і всього людства, їх засвоєння, використання й участі у подальшому їх розвитку. 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165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74976"/>
          </a:xfrm>
        </p:spPr>
        <p:txBody>
          <a:bodyPr/>
          <a:lstStyle/>
          <a:p>
            <a:r>
              <a:rPr lang="uk-UA" sz="3200" b="1" dirty="0">
                <a:solidFill>
                  <a:srgbClr val="C00000"/>
                </a:solidFill>
                <a:effectLst/>
              </a:rPr>
              <a:t>Дискримінація</a:t>
            </a:r>
            <a:r>
              <a:rPr lang="uk-UA" sz="3200" dirty="0">
                <a:solidFill>
                  <a:srgbClr val="C00000"/>
                </a:solidFill>
                <a:effectLst/>
              </a:rPr>
              <a:t> </a:t>
            </a: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(латин. </a:t>
            </a:r>
            <a:r>
              <a:rPr lang="uk-UA" sz="3200" dirty="0" err="1">
                <a:solidFill>
                  <a:schemeClr val="accent5">
                    <a:lumMod val="50000"/>
                  </a:schemeClr>
                </a:solidFill>
                <a:effectLst/>
              </a:rPr>
              <a:t>discriminatio</a:t>
            </a:r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 – «розрізнення») – невиправдана відмінність у правах і обов’язках людини за певною ознакою. </a:t>
            </a:r>
          </a:p>
          <a:p>
            <a:r>
              <a:rPr lang="uk-UA" sz="3200" dirty="0">
                <a:solidFill>
                  <a:schemeClr val="accent5">
                    <a:lumMod val="50000"/>
                  </a:schemeClr>
                </a:solidFill>
                <a:effectLst/>
              </a:rPr>
              <a:t>В якості ознаки може виступати будь-яка значуща відмінність людини, наприклад, раса, національність, громадянство, стать, релігійні переконання, сексуальна орієнтація, вік, інвалідність, рід занять тощо.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4836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16832"/>
            <a:ext cx="9036496" cy="4680520"/>
          </a:xfrm>
        </p:spPr>
        <p:txBody>
          <a:bodyPr/>
          <a:lstStyle/>
          <a:p>
            <a:r>
              <a:rPr lang="uk-UA" sz="3200" b="1" dirty="0">
                <a:solidFill>
                  <a:srgbClr val="C00000"/>
                </a:solidFill>
                <a:effectLst/>
              </a:rPr>
              <a:t>Расизм –</a:t>
            </a:r>
            <a:r>
              <a:rPr lang="uk-UA" sz="3200" dirty="0">
                <a:solidFill>
                  <a:srgbClr val="C00000"/>
                </a:solidFill>
                <a:effectLst/>
              </a:rPr>
              <a:t> </a:t>
            </a:r>
            <a:r>
              <a:rPr lang="uk-UA" sz="3200" dirty="0">
                <a:solidFill>
                  <a:srgbClr val="7030A0"/>
                </a:solidFill>
                <a:effectLst/>
              </a:rPr>
              <a:t>сукупність концепцій, основу яких складають положення про фізичну і психічну нерівноцінність людських рас і вирішальний вплив расових відмінностей на історію і культуру суспільства, про споконвічний поділ людей на вищі і нижчі раси. При цьому перші визнаються єдиними творцями цивілізації, покликаними до панування, другі – нездатними до створення і навіть засвоєння високої культури та приреченими на експлуатацію. </a:t>
            </a:r>
            <a:endParaRPr lang="ru-RU" sz="3200" dirty="0">
              <a:solidFill>
                <a:srgbClr val="7030A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4996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7219" y="116632"/>
            <a:ext cx="7929562" cy="100811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uk-UA" b="1" i="1">
                <a:solidFill>
                  <a:srgbClr val="C00000"/>
                </a:solidFill>
              </a:rPr>
              <a:t>Навчальні питання:</a:t>
            </a:r>
            <a:endParaRPr lang="uk-UA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844823"/>
            <a:ext cx="8964488" cy="5031617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rgbClr val="7030A0"/>
                </a:solidFill>
                <a:effectLst/>
              </a:rPr>
              <a:t>1. </a:t>
            </a:r>
            <a:r>
              <a:rPr lang="uk-UA" sz="3200" dirty="0">
                <a:solidFill>
                  <a:srgbClr val="7030A0"/>
                </a:solidFill>
              </a:rPr>
              <a:t>Формування цілісності особистості як запорука професіоналізму </a:t>
            </a:r>
            <a:endParaRPr lang="ru-RU" sz="3200" dirty="0">
              <a:solidFill>
                <a:srgbClr val="7030A0"/>
              </a:solidFill>
            </a:endParaRPr>
          </a:p>
          <a:p>
            <a:r>
              <a:rPr lang="uk-UA" sz="3200" dirty="0">
                <a:solidFill>
                  <a:srgbClr val="7030A0"/>
                </a:solidFill>
              </a:rPr>
              <a:t>2. Моральні цінності, їх роль у житті людини</a:t>
            </a:r>
            <a:endParaRPr lang="ru-RU" sz="3200" dirty="0">
              <a:solidFill>
                <a:srgbClr val="7030A0"/>
              </a:solidFill>
            </a:endParaRPr>
          </a:p>
          <a:p>
            <a:r>
              <a:rPr lang="uk-UA" sz="3200" dirty="0">
                <a:solidFill>
                  <a:srgbClr val="7030A0"/>
                </a:solidFill>
              </a:rPr>
              <a:t>3. Право як цінність. Етичні цінності правової держави</a:t>
            </a:r>
            <a:endParaRPr lang="ru-RU" sz="3200" dirty="0">
              <a:solidFill>
                <a:srgbClr val="7030A0"/>
              </a:solidFill>
            </a:endParaRPr>
          </a:p>
          <a:p>
            <a:r>
              <a:rPr lang="uk-UA" sz="3200" dirty="0">
                <a:solidFill>
                  <a:srgbClr val="7030A0"/>
                </a:solidFill>
              </a:rPr>
              <a:t>4. Роль Етичного кодексу психолога у формуванні ціннісних орієнтацій професіонала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/>
          <a:lstStyle/>
          <a:p>
            <a:r>
              <a:rPr lang="uk-UA" sz="3600" b="1" dirty="0">
                <a:solidFill>
                  <a:srgbClr val="C00000"/>
                </a:solidFill>
                <a:effectLst/>
              </a:rPr>
              <a:t>Апартеїд –</a:t>
            </a:r>
            <a:r>
              <a:rPr lang="uk-UA" sz="3600" dirty="0">
                <a:solidFill>
                  <a:srgbClr val="C00000"/>
                </a:solidFill>
                <a:effectLst/>
              </a:rPr>
              <a:t> </a:t>
            </a:r>
            <a:r>
              <a:rPr lang="uk-UA" sz="3600" dirty="0">
                <a:solidFill>
                  <a:srgbClr val="7030A0"/>
                </a:solidFill>
                <a:effectLst/>
              </a:rPr>
              <a:t>крайня форма расової дискримінації, що полягає в позбавленні за расовою належністю цілих груп населення політичних і громадянських прав, аж до територіальної ізоляції. Розглядається сучасним міжнародним правом як злочин проти людства.</a:t>
            </a:r>
            <a:endParaRPr lang="ru-RU" sz="3600" dirty="0">
              <a:solidFill>
                <a:srgbClr val="7030A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9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B8B19A-15F8-49E7-A4AE-AE6DF0E06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8892480" cy="4915743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Гендер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англ</a:t>
            </a:r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gender</a:t>
            </a:r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— «стать», від лат. </a:t>
            </a:r>
            <a:r>
              <a:rPr lang="uk-UA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genus</a:t>
            </a:r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— «рід»)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uk-UA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феміністичних та гендерних дослідженнях соціально-біологічна характеристика, через яку визначаються поняття «чоловік» і «жінка», психосоціальні, соціокультурні ролі чоловіка і жінки як особистостей, а також </a:t>
            </a:r>
            <a:r>
              <a:rPr lang="uk-UA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</a:t>
            </a:r>
            <a:r>
              <a:rPr lang="uk-UA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-біологічні особливості, на які впливає біологічна стать, цілісна психічна репрезентація статі, сповнена динамічним глибинним, когнітивним та поведінковим поняттям жіночого та чоловічого, здобута індивідом у результаті набуття індивідуального гендерного досвіду. 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519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04652"/>
          </a:xfrm>
        </p:spPr>
        <p:txBody>
          <a:bodyPr/>
          <a:lstStyle/>
          <a:p>
            <a:pPr algn="ctr"/>
            <a:r>
              <a:rPr lang="uk-UA" sz="3600" b="1" dirty="0">
                <a:solidFill>
                  <a:srgbClr val="C00000"/>
                </a:solidFill>
              </a:rPr>
              <a:t>Рівність статей може розумітися як: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2816"/>
            <a:ext cx="9036496" cy="5184576"/>
          </a:xfrm>
        </p:spPr>
        <p:txBody>
          <a:bodyPr/>
          <a:lstStyle/>
          <a:p>
            <a:r>
              <a:rPr lang="uk-UA" sz="3200" dirty="0">
                <a:solidFill>
                  <a:schemeClr val="accent6">
                    <a:lumMod val="50000"/>
                  </a:schemeClr>
                </a:solidFill>
                <a:effectLst/>
              </a:rPr>
              <a:t>а) формальна рівність (рівність юридична, закріплена законодавчо); </a:t>
            </a:r>
            <a:endParaRPr lang="ru-RU" sz="320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r>
              <a:rPr lang="uk-UA" sz="3200" dirty="0">
                <a:solidFill>
                  <a:schemeClr val="accent6">
                    <a:lumMod val="50000"/>
                  </a:schemeClr>
                </a:solidFill>
                <a:effectLst/>
              </a:rPr>
              <a:t>б) рівність можливостей (надання певної законодавчо закріпленої переваги певній соціально-демографічній групі для створення однакових з іншими групами умов на старті); </a:t>
            </a:r>
            <a:endParaRPr lang="ru-RU" sz="320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r>
              <a:rPr lang="uk-UA" sz="3200" dirty="0">
                <a:solidFill>
                  <a:schemeClr val="accent6">
                    <a:lumMod val="50000"/>
                  </a:schemeClr>
                </a:solidFill>
                <a:effectLst/>
              </a:rPr>
              <a:t>в) рівність результату (цілеспрямоване забезпечення ліквідації для конкуруючих сторін перешкод, які можуть бути зумовлені попередньою дискримінацією). </a:t>
            </a:r>
            <a:endParaRPr lang="ru-RU" sz="320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206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2816"/>
            <a:ext cx="8686800" cy="4896544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rgbClr val="7030A0"/>
                </a:solidFill>
                <a:effectLst/>
              </a:rPr>
              <a:t>Свобода совісті </a:t>
            </a:r>
            <a:r>
              <a:rPr lang="uk-UA" sz="3200" dirty="0">
                <a:solidFill>
                  <a:srgbClr val="002060"/>
                </a:solidFill>
                <a:effectLst/>
              </a:rPr>
              <a:t>виступає як можливість і здатність людини вільно, без будь-якого зовнішнього силового тиску, лише за велінням власної совісті обирати незалежну світоглядну позицію і на цій основі робити власний вибір та нести відповідальність за свої вчинки й думки. </a:t>
            </a:r>
          </a:p>
          <a:p>
            <a:r>
              <a:rPr lang="uk-UA" sz="3200" dirty="0">
                <a:solidFill>
                  <a:srgbClr val="002060"/>
                </a:solidFill>
                <a:effectLst/>
              </a:rPr>
              <a:t>Свобода совісті у такому значенні є найширшою свободою думки про світ, свободою людини по-своєму розуміти його. Людина може обирати собі той світогляд, який вважає правильним. 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1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76063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>
                <a:solidFill>
                  <a:srgbClr val="C00000"/>
                </a:solidFill>
              </a:rPr>
              <a:t>Свобода релігійних уподобань передбачає: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46984"/>
          </a:xfrm>
        </p:spPr>
        <p:txBody>
          <a:bodyPr/>
          <a:lstStyle/>
          <a:p>
            <a:r>
              <a:rPr lang="uk-UA" sz="3600" dirty="0">
                <a:solidFill>
                  <a:srgbClr val="7030A0"/>
                </a:solidFill>
                <a:effectLst/>
              </a:rPr>
              <a:t>1) право обирати і сповідувати будь-яку релігію або не сповідувати жодної;</a:t>
            </a:r>
            <a:endParaRPr lang="ru-RU" sz="3600" dirty="0">
              <a:solidFill>
                <a:srgbClr val="7030A0"/>
              </a:solidFill>
              <a:effectLst/>
            </a:endParaRPr>
          </a:p>
          <a:p>
            <a:r>
              <a:rPr lang="uk-UA" sz="3600" dirty="0">
                <a:solidFill>
                  <a:srgbClr val="7030A0"/>
                </a:solidFill>
                <a:effectLst/>
              </a:rPr>
              <a:t>2) рівність усіх віруючих і невіруючих перед законом;</a:t>
            </a:r>
            <a:endParaRPr lang="ru-RU" sz="3600" dirty="0">
              <a:solidFill>
                <a:srgbClr val="7030A0"/>
              </a:solidFill>
              <a:effectLst/>
            </a:endParaRPr>
          </a:p>
          <a:p>
            <a:r>
              <a:rPr lang="uk-UA" sz="3600" dirty="0">
                <a:solidFill>
                  <a:srgbClr val="7030A0"/>
                </a:solidFill>
                <a:effectLst/>
              </a:rPr>
              <a:t>3) рівні можливості для віруючих і невіруючих у користуванні політичними і громадськими правами.</a:t>
            </a:r>
            <a:endParaRPr lang="ru-RU" sz="3600" dirty="0">
              <a:solidFill>
                <a:srgbClr val="7030A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097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Autofit/>
          </a:bodyPr>
          <a:lstStyle/>
          <a:p>
            <a:r>
              <a:rPr lang="uk-UA" sz="3000" b="1" dirty="0">
                <a:solidFill>
                  <a:srgbClr val="C00000"/>
                </a:solidFill>
                <a:effectLst/>
              </a:rPr>
              <a:t>Свобода совісті </a:t>
            </a:r>
            <a:r>
              <a:rPr lang="uk-UA" sz="3000" dirty="0">
                <a:solidFill>
                  <a:schemeClr val="accent6">
                    <a:lumMod val="50000"/>
                  </a:schemeClr>
                </a:solidFill>
                <a:effectLst/>
              </a:rPr>
              <a:t>- право, що гарантує недоторканість совісті людини в питаннях ставлення до релігії, тобто право особистості на свободу мати, приймати, змінювати релігійні вірування за власним вибором або ж дотримуватись нерелігійних переконань; свободу індивідуально або ж спільно з іншими, публічно або ж приватно сповідувати свою релігію або вірування, брати участь у богослужіннях, обрядах, ритуалах, вільно поширювати свої релігійні або нерелігійні погляди та переконання. </a:t>
            </a:r>
            <a:endParaRPr lang="ru-RU" sz="3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81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C00000"/>
                </a:solidFill>
                <a:effectLst/>
              </a:rPr>
              <a:t>Деонтологія </a:t>
            </a:r>
            <a:r>
              <a:rPr lang="uk-UA" sz="2800" dirty="0">
                <a:solidFill>
                  <a:schemeClr val="accent6">
                    <a:lumMod val="50000"/>
                  </a:schemeClr>
                </a:solidFill>
                <a:effectLst/>
              </a:rPr>
              <a:t>(від </a:t>
            </a:r>
            <a:r>
              <a:rPr lang="uk-UA" sz="28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грецьк</a:t>
            </a:r>
            <a:r>
              <a:rPr lang="uk-UA" sz="2800" dirty="0">
                <a:solidFill>
                  <a:schemeClr val="accent6">
                    <a:lumMod val="50000"/>
                  </a:schemeClr>
                </a:solidFill>
                <a:effectLst/>
              </a:rPr>
              <a:t>. </a:t>
            </a:r>
            <a:r>
              <a:rPr lang="uk-UA" sz="28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deonthos</a:t>
            </a:r>
            <a:r>
              <a:rPr lang="uk-UA" sz="2800" dirty="0">
                <a:solidFill>
                  <a:schemeClr val="accent6">
                    <a:lumMod val="50000"/>
                  </a:schemeClr>
                </a:solidFill>
                <a:effectLst/>
              </a:rPr>
              <a:t> - повинний) - вчення про належну поведінку, вчинки, спосіб дій. Виникнення деонтології пов'язане з ім'ям англійського священика, філософа І. </a:t>
            </a:r>
            <a:r>
              <a:rPr lang="uk-UA" sz="2800" dirty="0" err="1">
                <a:solidFill>
                  <a:schemeClr val="accent6">
                    <a:lumMod val="50000"/>
                  </a:schemeClr>
                </a:solidFill>
                <a:effectLst/>
              </a:rPr>
              <a:t>Бентама</a:t>
            </a:r>
            <a:r>
              <a:rPr lang="uk-UA" sz="2800" dirty="0">
                <a:solidFill>
                  <a:schemeClr val="accent6">
                    <a:lumMod val="50000"/>
                  </a:schemeClr>
                </a:solidFill>
                <a:effectLst/>
              </a:rPr>
              <a:t> (ХVIII ст.), який вкладав у це поняття релігійно-моральний зміст. </a:t>
            </a:r>
          </a:p>
          <a:p>
            <a:r>
              <a:rPr lang="uk-UA" sz="2800" dirty="0">
                <a:solidFill>
                  <a:schemeClr val="accent6">
                    <a:lumMod val="50000"/>
                  </a:schemeClr>
                </a:solidFill>
                <a:effectLst/>
              </a:rPr>
              <a:t>У сферу деонтології входить вивчення моральних якостей спеціалістів, які визначають виконання професійного обов'язку і ставлення до об'єкта діяльності, а також вивчення взаємостосунків всередині колективу, особливостей професійного виховання, а також аналіз тих специфічних моральних норм, які властиві даній професії.</a:t>
            </a:r>
            <a:endParaRPr lang="ru-RU" sz="280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15726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7C577EE-7D78-4B0C-814E-475A7A3C5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5" y="1730326"/>
            <a:ext cx="8890781" cy="4909625"/>
          </a:xfrm>
        </p:spPr>
        <p:txBody>
          <a:bodyPr>
            <a:normAutofit/>
          </a:bodyPr>
          <a:lstStyle/>
          <a:p>
            <a:pPr marL="180340"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Етичний кодекс </a:t>
            </a:r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психолога прийнято на І Установчому з’їзді Товариства психологів України 20 грудня 1990 року в м. Києві. Він є сукупністю етичних норм, правил поведінки, що склалися у психологічному співтоваристві й регулюють його життєдіяльність.</a:t>
            </a:r>
          </a:p>
          <a:p>
            <a:pPr marL="180340"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Цей нормативний акт є гарантом високопрофесійної, гуманної, високоморальної діяльності психологів України, здійснюваної залежно від спеціалізації та сфери їх інтересів.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22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1E49B9-A3B3-4F3C-8ED7-8E09A145B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836713"/>
          </a:xfrm>
        </p:spPr>
        <p:txBody>
          <a:bodyPr>
            <a:normAutofit/>
          </a:bodyPr>
          <a:lstStyle/>
          <a:p>
            <a:pPr algn="ctr"/>
            <a:r>
              <a:rPr lang="uk-UA" sz="4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</a:t>
            </a:r>
            <a:r>
              <a:rPr lang="uk-UA" sz="4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EA3C036-39FB-4DCB-B842-2C090FC91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70000" lnSpcReduction="20000"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14300" algn="l"/>
                <a:tab pos="228600" algn="l"/>
                <a:tab pos="685800" algn="l"/>
              </a:tabLst>
            </a:pPr>
            <a:r>
              <a:rPr lang="uk-UA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Бауман</a:t>
            </a:r>
            <a:r>
              <a:rPr lang="uk-UA" i="1" dirty="0">
                <a:latin typeface="Arial" panose="020B0604020202020204" pitchFamily="34" charset="0"/>
                <a:ea typeface="Times New Roman" panose="02020603050405020304" pitchFamily="18" charset="0"/>
              </a:rPr>
              <a:t> З., </a:t>
            </a:r>
            <a:r>
              <a:rPr lang="uk-UA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Донскіс</a:t>
            </a:r>
            <a:r>
              <a:rPr lang="uk-UA" i="1" dirty="0">
                <a:latin typeface="Arial" panose="020B0604020202020204" pitchFamily="34" charset="0"/>
                <a:ea typeface="Times New Roman" panose="02020603050405020304" pitchFamily="18" charset="0"/>
              </a:rPr>
              <a:t> Л.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Моральна сліпота. Втрата чутливості у плинній сучасності / Пер. з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англ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О.Буценка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К.: ДУХ І ЛІТЕРА, 2014. 280 с.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uk-UA" i="1" dirty="0">
                <a:latin typeface="Arial" panose="020B0604020202020204" pitchFamily="34" charset="0"/>
                <a:ea typeface="Times New Roman" panose="02020603050405020304" pitchFamily="18" charset="0"/>
              </a:rPr>
              <a:t>Кумеда Т.А.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Ціннісні орієнтації особистості в сучасному суспільстві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Практична філософія.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2010. № 4. С. 211 – 217.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800100" algn="l"/>
              </a:tabLst>
            </a:pPr>
            <a:r>
              <a:rPr lang="uk-UA" i="1" dirty="0">
                <a:latin typeface="Arial" panose="020B0604020202020204" pitchFamily="34" charset="0"/>
                <a:ea typeface="Times New Roman" panose="02020603050405020304" pitchFamily="18" charset="0"/>
              </a:rPr>
              <a:t>Марценюк Т.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Гендер для всіх. Виклик стереотипам. К.: Основи, 2017. 256 c.</a:t>
            </a:r>
            <a:r>
              <a:rPr lang="uk-UA" dirty="0">
                <a:latin typeface="Times New Roman" panose="02020603050405020304" pitchFamily="18" charset="0"/>
                <a:ea typeface="TimesNewRoman,BoldItalic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800100" algn="l"/>
              </a:tabLst>
            </a:pPr>
            <a:r>
              <a:rPr lang="uk-UA" i="1" dirty="0">
                <a:latin typeface="Arial" panose="020B0604020202020204" pitchFamily="34" charset="0"/>
                <a:ea typeface="Times New Roman" panose="02020603050405020304" pitchFamily="18" charset="0"/>
              </a:rPr>
              <a:t>Основи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професійної етики та естетичної культури: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./ За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заг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ред.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канд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філос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наук Г.М. Петрової,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канд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мист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Т.А.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Кумеди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К.: КНТ, 2012. 192 с.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90170" algn="l"/>
                <a:tab pos="450215" algn="l"/>
              </a:tabLst>
            </a:pPr>
            <a:r>
              <a:rPr lang="ru-RU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Основні</a:t>
            </a:r>
            <a:r>
              <a:rPr lang="ru-RU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поліцейського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пам’ятка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 В. М. 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Кравець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 А. Кумеда, О. В. 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Павлишин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Г. М. Петрова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; за наук. ред. М. В. 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Костицького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Київ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: Нац. акад.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внутр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справ, 2020. 48 с.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i="1" dirty="0">
                <a:latin typeface="Arial" panose="020B0604020202020204" pitchFamily="34" charset="0"/>
                <a:ea typeface="Times New Roman" panose="02020603050405020304" pitchFamily="18" charset="0"/>
              </a:rPr>
              <a:t>Правові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засади захисту особистісних цінностей та суспільної моралі: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зб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нормативних актів України / Ю.Ж.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Шайгородський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(уклад.), К.П.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Меркотан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(уклад.). К.: Український центр політичного менеджменту, 2007. 440 c.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i="1" dirty="0">
                <a:latin typeface="Arial" panose="020B0604020202020204" pitchFamily="34" charset="0"/>
                <a:ea typeface="Times New Roman" panose="02020603050405020304" pitchFamily="18" charset="0"/>
              </a:rPr>
              <a:t>Про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забезпечення рівних прав та можливостей жінок і чоловіків: Закон України від 08.09.2005.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Скейлз</a:t>
            </a:r>
            <a:r>
              <a:rPr lang="uk-UA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uk-UA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Енн</a:t>
            </a:r>
            <a:r>
              <a:rPr lang="uk-UA" i="1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Фемінізм у праві: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активізм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юридична практика та правова теорія. К., 2019. 215 с.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Тюріна</a:t>
            </a:r>
            <a:r>
              <a:rPr lang="uk-UA" i="1" dirty="0">
                <a:latin typeface="Arial" panose="020B0604020202020204" pitchFamily="34" charset="0"/>
                <a:ea typeface="Times New Roman" panose="02020603050405020304" pitchFamily="18" charset="0"/>
              </a:rPr>
              <a:t> Т.Г.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Феномен духовності особистості: монографія:: для педагогів, психологів, філософів. Л.: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Сполом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2009. 232 с.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Франкл</a:t>
            </a:r>
            <a:r>
              <a:rPr lang="uk-UA" i="1" dirty="0">
                <a:latin typeface="Arial" panose="020B0604020202020204" pitchFamily="34" charset="0"/>
                <a:ea typeface="Times New Roman" panose="02020603050405020304" pitchFamily="18" charset="0"/>
              </a:rPr>
              <a:t> В.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Людина в пошуках справжнього сенсу. Психолог у концтаборі. Харків, 2016. 160 с.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9798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 b="1" dirty="0">
                <a:solidFill>
                  <a:srgbClr val="C00000"/>
                </a:solidFill>
              </a:rPr>
              <a:t>Механізм свідомого включення людини до лона культури</a:t>
            </a:r>
            <a:r>
              <a:rPr lang="uk-UA" altLang="ru-RU" sz="4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18293" y="2132856"/>
            <a:ext cx="8507413" cy="4525963"/>
          </a:xfrm>
        </p:spPr>
        <p:txBody>
          <a:bodyPr/>
          <a:lstStyle/>
          <a:p>
            <a:pPr marL="177800" indent="-177800"/>
            <a:r>
              <a:rPr lang="uk-UA" altLang="ru-RU" dirty="0">
                <a:solidFill>
                  <a:srgbClr val="6600CC"/>
                </a:solidFill>
              </a:rPr>
              <a:t>вироблення ставлення до людини (людства в цілому) </a:t>
            </a:r>
            <a:r>
              <a:rPr lang="uk-UA" altLang="ru-RU" dirty="0">
                <a:solidFill>
                  <a:srgbClr val="6600CC"/>
                </a:solidFill>
                <a:sym typeface="Symbol" panose="05050102010706020507" pitchFamily="18" charset="2"/>
              </a:rPr>
              <a:t></a:t>
            </a:r>
            <a:endParaRPr lang="uk-UA" altLang="ru-RU" dirty="0">
              <a:solidFill>
                <a:srgbClr val="6600CC"/>
              </a:solidFill>
            </a:endParaRPr>
          </a:p>
          <a:p>
            <a:pPr marL="177800" indent="-177800"/>
            <a:r>
              <a:rPr lang="uk-UA" altLang="ru-RU" dirty="0">
                <a:solidFill>
                  <a:srgbClr val="6600CC"/>
                </a:solidFill>
              </a:rPr>
              <a:t>вироблення ставлення до світу в цілому </a:t>
            </a:r>
            <a:r>
              <a:rPr lang="uk-UA" altLang="ru-RU" dirty="0">
                <a:solidFill>
                  <a:srgbClr val="6600CC"/>
                </a:solidFill>
                <a:sym typeface="Symbol" panose="05050102010706020507" pitchFamily="18" charset="2"/>
              </a:rPr>
              <a:t></a:t>
            </a:r>
            <a:endParaRPr lang="uk-UA" altLang="ru-RU" dirty="0">
              <a:solidFill>
                <a:srgbClr val="6600CC"/>
              </a:solidFill>
            </a:endParaRPr>
          </a:p>
          <a:p>
            <a:pPr marL="177800" indent="-177800"/>
            <a:r>
              <a:rPr lang="uk-UA" altLang="ru-RU" dirty="0">
                <a:solidFill>
                  <a:srgbClr val="6600CC"/>
                </a:solidFill>
              </a:rPr>
              <a:t>формування світогляду </a:t>
            </a:r>
            <a:r>
              <a:rPr lang="uk-UA" altLang="ru-RU" dirty="0">
                <a:solidFill>
                  <a:srgbClr val="6600CC"/>
                </a:solidFill>
                <a:sym typeface="Symbol" panose="05050102010706020507" pitchFamily="18" charset="2"/>
              </a:rPr>
              <a:t></a:t>
            </a:r>
            <a:endParaRPr lang="uk-UA" altLang="ru-RU" dirty="0">
              <a:solidFill>
                <a:srgbClr val="6600CC"/>
              </a:solidFill>
            </a:endParaRPr>
          </a:p>
          <a:p>
            <a:pPr marL="177800" indent="-177800"/>
            <a:r>
              <a:rPr lang="uk-UA" altLang="ru-RU" dirty="0">
                <a:solidFill>
                  <a:srgbClr val="6600CC"/>
                </a:solidFill>
              </a:rPr>
              <a:t>ставлення до цінностей </a:t>
            </a:r>
            <a:r>
              <a:rPr lang="uk-UA" altLang="ru-RU" dirty="0">
                <a:solidFill>
                  <a:srgbClr val="6600CC"/>
                </a:solidFill>
                <a:sym typeface="Symbol" panose="05050102010706020507" pitchFamily="18" charset="2"/>
              </a:rPr>
              <a:t></a:t>
            </a:r>
            <a:endParaRPr lang="uk-UA" altLang="ru-RU" dirty="0">
              <a:solidFill>
                <a:srgbClr val="6600CC"/>
              </a:solidFill>
            </a:endParaRPr>
          </a:p>
          <a:p>
            <a:pPr marL="177800" indent="-177800"/>
            <a:r>
              <a:rPr lang="uk-UA" altLang="ru-RU" dirty="0">
                <a:solidFill>
                  <a:srgbClr val="6600CC"/>
                </a:solidFill>
              </a:rPr>
              <a:t>ставлення до  культури</a:t>
            </a:r>
          </a:p>
        </p:txBody>
      </p:sp>
    </p:spTree>
    <p:extLst>
      <p:ext uri="{BB962C8B-B14F-4D97-AF65-F5344CB8AC3E}">
        <p14:creationId xmlns:p14="http://schemas.microsoft.com/office/powerpoint/2010/main" val="2136398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936038D-1048-4228-A261-866BAFC68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altLang="ru-RU" dirty="0">
                <a:solidFill>
                  <a:srgbClr val="7030A0"/>
                </a:solidFill>
              </a:rPr>
              <a:t>В понятті “особистість” знімається протилежність зовнішнього і внутрішнього життя індивідуальної людини; власне, процес особистісного буття і відбувається як постійне зняття протилежностей між зовнішнім і внутрішнім у самореалізації людини. При цьому, особистість, узята поза зв’язком з індивідуальністю, поза її власним способом буття, є абстракцією і реально не існує.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232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48242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uk-UA" altLang="ru-RU" dirty="0" smtClean="0">
                <a:solidFill>
                  <a:srgbClr val="7030A0"/>
                </a:solidFill>
              </a:rPr>
              <a:t>             </a:t>
            </a:r>
            <a:r>
              <a:rPr lang="uk-UA" altLang="ru-RU" dirty="0" smtClean="0">
                <a:solidFill>
                  <a:srgbClr val="FF0000"/>
                </a:solidFill>
              </a:rPr>
              <a:t>Самовизначення </a:t>
            </a:r>
            <a:r>
              <a:rPr lang="uk-UA" altLang="ru-RU" dirty="0">
                <a:solidFill>
                  <a:srgbClr val="FF0000"/>
                </a:solidFill>
              </a:rPr>
              <a:t>себе як особистості </a:t>
            </a:r>
            <a:r>
              <a:rPr lang="uk-UA" altLang="ru-RU" dirty="0">
                <a:solidFill>
                  <a:srgbClr val="7030A0"/>
                </a:solidFill>
              </a:rPr>
              <a:t>– це розуміння, що людина є не лише даною конкретною </a:t>
            </a:r>
            <a:r>
              <a:rPr lang="uk-UA" altLang="ru-RU" dirty="0" err="1">
                <a:solidFill>
                  <a:srgbClr val="7030A0"/>
                </a:solidFill>
              </a:rPr>
              <a:t>істотою</a:t>
            </a:r>
            <a:r>
              <a:rPr lang="uk-UA" altLang="ru-RU" dirty="0">
                <a:solidFill>
                  <a:srgbClr val="7030A0"/>
                </a:solidFill>
              </a:rPr>
              <a:t>, тілом, із усвідомленням і “вкоріненням” у власну тілесність (</a:t>
            </a:r>
            <a:r>
              <a:rPr lang="uk-UA" altLang="ru-RU" dirty="0" err="1">
                <a:solidFill>
                  <a:srgbClr val="7030A0"/>
                </a:solidFill>
              </a:rPr>
              <a:t>В.Розін</a:t>
            </a:r>
            <a:r>
              <a:rPr lang="uk-UA" altLang="ru-RU" dirty="0">
                <a:solidFill>
                  <a:srgbClr val="7030A0"/>
                </a:solidFill>
              </a:rPr>
              <a:t>), виразником не лише сформованої </a:t>
            </a:r>
            <a:r>
              <a:rPr lang="uk-UA" altLang="ru-RU" dirty="0" err="1">
                <a:solidFill>
                  <a:srgbClr val="7030A0"/>
                </a:solidFill>
              </a:rPr>
              <a:t>наративності</a:t>
            </a:r>
            <a:r>
              <a:rPr lang="uk-UA" altLang="ru-RU" dirty="0">
                <a:solidFill>
                  <a:srgbClr val="7030A0"/>
                </a:solidFill>
              </a:rPr>
              <a:t> одиничного буття, але й є частиною деякого ідеального світу, суб`єктом цінностей, членом роду людського, котрий виробив у ході історії моральні закони, і тому має у цій якості певні </a:t>
            </a:r>
            <a:r>
              <a:rPr lang="uk-UA" altLang="ru-RU" dirty="0" err="1">
                <a:solidFill>
                  <a:srgbClr val="7030A0"/>
                </a:solidFill>
              </a:rPr>
              <a:t>надзавдання</a:t>
            </a:r>
            <a:r>
              <a:rPr lang="uk-UA" altLang="ru-RU" dirty="0">
                <a:solidFill>
                  <a:srgbClr val="7030A0"/>
                </a:solidFill>
              </a:rPr>
              <a:t>, у тому числі – моральні. </a:t>
            </a:r>
          </a:p>
        </p:txBody>
      </p:sp>
    </p:spTree>
    <p:extLst>
      <p:ext uri="{BB962C8B-B14F-4D97-AF65-F5344CB8AC3E}">
        <p14:creationId xmlns:p14="http://schemas.microsoft.com/office/powerpoint/2010/main" val="515485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74976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9A2681"/>
                </a:solidFill>
                <a:effectLst/>
              </a:rPr>
              <a:t>Індивід –</a:t>
            </a:r>
            <a:r>
              <a:rPr lang="uk-UA" sz="3200" b="1" dirty="0">
                <a:solidFill>
                  <a:srgbClr val="C00000"/>
                </a:solidFill>
                <a:effectLst/>
              </a:rPr>
              <a:t> </a:t>
            </a:r>
            <a:r>
              <a:rPr lang="uk-UA" sz="3200" dirty="0">
                <a:solidFill>
                  <a:srgbClr val="7030A0"/>
                </a:solidFill>
                <a:effectLst/>
              </a:rPr>
              <a:t>це окремо взятий представник людського роду, якому властиві неповторні природні і соціальні якості. </a:t>
            </a:r>
          </a:p>
          <a:p>
            <a:r>
              <a:rPr lang="uk-UA" sz="3200" dirty="0">
                <a:solidFill>
                  <a:srgbClr val="7030A0"/>
                </a:solidFill>
                <a:effectLst/>
              </a:rPr>
              <a:t>Поняття ж особистості акцентує увагу на соціально значущих рисах людського індивіда. </a:t>
            </a:r>
            <a:r>
              <a:rPr lang="uk-UA" sz="3200" b="1" dirty="0">
                <a:solidFill>
                  <a:srgbClr val="9A2681"/>
                </a:solidFill>
                <a:effectLst/>
              </a:rPr>
              <a:t>Особистість –</a:t>
            </a:r>
            <a:r>
              <a:rPr lang="uk-UA" sz="3200" dirty="0">
                <a:solidFill>
                  <a:srgbClr val="9A2681"/>
                </a:solidFill>
                <a:effectLst/>
              </a:rPr>
              <a:t> </a:t>
            </a:r>
            <a:r>
              <a:rPr lang="uk-UA" sz="3200" dirty="0">
                <a:solidFill>
                  <a:srgbClr val="7030A0"/>
                </a:solidFill>
                <a:effectLst/>
              </a:rPr>
              <a:t>це суспільний індивід, якому притаманні соціально значущі риси, що утворюють стійку систему.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212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uk-UA" sz="3200" b="1" dirty="0">
                <a:solidFill>
                  <a:srgbClr val="9A2681"/>
                </a:solidFill>
                <a:effectLst/>
              </a:rPr>
              <a:t>Індивідуальність - </a:t>
            </a:r>
            <a:r>
              <a:rPr lang="uk-UA" sz="3200" dirty="0">
                <a:solidFill>
                  <a:srgbClr val="7030A0"/>
                </a:solidFill>
                <a:effectLst/>
              </a:rPr>
              <a:t>це</a:t>
            </a:r>
            <a:r>
              <a:rPr lang="uk-UA" sz="3200" b="1" dirty="0">
                <a:solidFill>
                  <a:srgbClr val="7030A0"/>
                </a:solidFill>
                <a:effectLst/>
              </a:rPr>
              <a:t> </a:t>
            </a:r>
            <a:r>
              <a:rPr lang="uk-UA" sz="3200" dirty="0">
                <a:solidFill>
                  <a:srgbClr val="7030A0"/>
                </a:solidFill>
                <a:effectLst/>
              </a:rPr>
              <a:t>своєрідність особистості, її неповторність, сукупність її соціально значущих відмінностей від інших людей, це відмінність кожної конкретної особи від іншої в залежності від інтелекту, характеру, темпераменту, потреб, інтересів, здібностей, </a:t>
            </a:r>
            <a:r>
              <a:rPr lang="uk-UA" sz="3200" dirty="0" err="1">
                <a:solidFill>
                  <a:srgbClr val="7030A0"/>
                </a:solidFill>
                <a:effectLst/>
              </a:rPr>
              <a:t>схильностей</a:t>
            </a:r>
            <a:r>
              <a:rPr lang="uk-UA" sz="3200" dirty="0">
                <a:solidFill>
                  <a:srgbClr val="7030A0"/>
                </a:solidFill>
                <a:effectLst/>
              </a:rPr>
              <a:t>, це така системна якість, яка виражає </a:t>
            </a: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</a:rPr>
              <a:t>неповторну, оригінальну єдність природних та соціальних рис людини.</a:t>
            </a:r>
            <a:endParaRPr lang="uk-UA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2496261-3D26-4686-9C49-02F923749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6201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600" b="1" dirty="0" smtClean="0">
                <a:solidFill>
                  <a:srgbClr val="9A2681"/>
                </a:solidFill>
                <a:ea typeface="Times New Roman" panose="02020603050405020304" pitchFamily="18" charset="0"/>
              </a:rPr>
              <a:t>       Ціннісна </a:t>
            </a:r>
            <a:r>
              <a:rPr lang="uk-UA" sz="3600" b="1" dirty="0">
                <a:solidFill>
                  <a:srgbClr val="9A2681"/>
                </a:solidFill>
                <a:ea typeface="Times New Roman" panose="02020603050405020304" pitchFamily="18" charset="0"/>
              </a:rPr>
              <a:t>орієнтація</a:t>
            </a:r>
            <a:r>
              <a:rPr lang="uk-UA" sz="3600" dirty="0">
                <a:solidFill>
                  <a:srgbClr val="9A268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 спрямованість всіх проявів життєдіяльності людини на певну систему цінностей, що надає життю сенс і значення. Основним змістом ціннісних орієнтацій особистості є політичні, </a:t>
            </a:r>
            <a:r>
              <a:rPr lang="uk-UA" sz="3600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філософсько</a:t>
            </a:r>
            <a: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-світоглядні, моральні переконання, глибинні й усталені симпатії та прихильності, моральні принципи поведінки. 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040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</TotalTime>
  <Words>1451</Words>
  <Application>Microsoft Office PowerPoint</Application>
  <PresentationFormat>Экран (4:3)</PresentationFormat>
  <Paragraphs>84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Segoe UI Semibold</vt:lpstr>
      <vt:lpstr>Symbol</vt:lpstr>
      <vt:lpstr>Tahoma</vt:lpstr>
      <vt:lpstr>Times New Roman</vt:lpstr>
      <vt:lpstr>TimesNewRoman,BoldItalic</vt:lpstr>
      <vt:lpstr>Office Theme</vt:lpstr>
      <vt:lpstr>Тема 2 </vt:lpstr>
      <vt:lpstr>Навчальні питання:</vt:lpstr>
      <vt:lpstr>Рекомендована література:</vt:lpstr>
      <vt:lpstr>Механізм свідомого включення людини до лона культури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Властивості моральних цінностей:</vt:lpstr>
      <vt:lpstr>Презентация PowerPoint</vt:lpstr>
      <vt:lpstr>Базові властивості особистості  (за Н. Рейнвальд): </vt:lpstr>
      <vt:lpstr>Типи відхилень, або девіантної поведінки:  </vt:lpstr>
      <vt:lpstr>Правова культура включає: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Рівність статей може розумітися як: </vt:lpstr>
      <vt:lpstr>Презентация PowerPoint</vt:lpstr>
      <vt:lpstr>Свобода релігійних уподобань передбачає:</vt:lpstr>
      <vt:lpstr>Презентация PowerPoint</vt:lpstr>
      <vt:lpstr>Презентация PowerPoint</vt:lpstr>
      <vt:lpstr>Презентация PowerPoint</vt:lpstr>
    </vt:vector>
  </TitlesOfParts>
  <Company>NhT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ТЕМА2</dc:title>
  <dc:creator>ALEX</dc:creator>
  <cp:lastModifiedBy>RePack by Diakov</cp:lastModifiedBy>
  <cp:revision>50</cp:revision>
  <dcterms:created xsi:type="dcterms:W3CDTF">2010-05-29T18:23:30Z</dcterms:created>
  <dcterms:modified xsi:type="dcterms:W3CDTF">2021-02-02T17:44:07Z</dcterms:modified>
</cp:coreProperties>
</file>