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0"/>
  </p:notesMasterIdLst>
  <p:sldIdLst>
    <p:sldId id="261" r:id="rId3"/>
    <p:sldId id="257" r:id="rId4"/>
    <p:sldId id="25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353" r:id="rId17"/>
    <p:sldId id="282" r:id="rId18"/>
    <p:sldId id="283" r:id="rId19"/>
    <p:sldId id="284" r:id="rId20"/>
    <p:sldId id="348" r:id="rId21"/>
    <p:sldId id="349" r:id="rId22"/>
    <p:sldId id="286" r:id="rId23"/>
    <p:sldId id="350" r:id="rId24"/>
    <p:sldId id="351" r:id="rId25"/>
    <p:sldId id="287" r:id="rId26"/>
    <p:sldId id="288" r:id="rId27"/>
    <p:sldId id="289" r:id="rId28"/>
    <p:sldId id="290" r:id="rId29"/>
    <p:sldId id="354" r:id="rId30"/>
    <p:sldId id="291" r:id="rId31"/>
    <p:sldId id="265" r:id="rId32"/>
    <p:sldId id="264" r:id="rId33"/>
    <p:sldId id="292" r:id="rId34"/>
    <p:sldId id="293" r:id="rId35"/>
    <p:sldId id="294" r:id="rId36"/>
    <p:sldId id="295" r:id="rId37"/>
    <p:sldId id="266" r:id="rId38"/>
    <p:sldId id="26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58267E"/>
    <a:srgbClr val="3A1953"/>
    <a:srgbClr val="E0C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0E1D0-BC20-4733-960E-756D4F3485D5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A3DC3-6EEA-4E42-AE18-7F457BDE0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122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6273ED-F5AF-490A-89A2-148ED87E6EF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93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>
            <a:extLst>
              <a:ext uri="{FF2B5EF4-FFF2-40B4-BE49-F238E27FC236}">
                <a16:creationId xmlns:a16="http://schemas.microsoft.com/office/drawing/2014/main" id="{57159A99-6BE6-4CAC-9E4C-8ADE7DCAB0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>
            <a:extLst>
              <a:ext uri="{FF2B5EF4-FFF2-40B4-BE49-F238E27FC236}">
                <a16:creationId xmlns:a16="http://schemas.microsoft.com/office/drawing/2014/main" id="{9E07F227-404C-4226-959E-AD1BA60660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9700" name="Номер слайда 3">
            <a:extLst>
              <a:ext uri="{FF2B5EF4-FFF2-40B4-BE49-F238E27FC236}">
                <a16:creationId xmlns:a16="http://schemas.microsoft.com/office/drawing/2014/main" id="{CCDB87F5-0AD5-4BF2-8E4C-579A0934FA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1A103C-9399-482C-9C2D-E8304BADA91F}" type="slidenum">
              <a:rPr lang="uk-UA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uk-UA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E9BEE0E6-7B65-49BA-A670-761146B79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10D290-7ED8-46DF-8813-79E0FBA88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4891-E6AD-4C54-8B38-D6FF042B34A6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207FD5-2D69-4B06-A4DC-DD6FBCB62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DE1989-9EEA-462C-B78A-D2FB30AAC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F6336-AAA5-49C9-8A01-08F7F877380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56855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88152-AB1D-455E-ABE6-B8109D97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16266-AA63-4E60-A628-14CC6C50A6EE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F7FA-71AD-4469-BA60-1337C717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27113-D1DC-4DF0-B576-401FD4DDB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5C65F-E9D9-4D73-8B3C-AE050E67451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05620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63B48-25D7-4392-9DB8-A7F61DD06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DCEEA-A71F-44F1-8D64-72F8CE2EB78A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5313-17AF-432D-8199-9B320356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7E1A5-F351-43FB-B5EC-25F4CA550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0EDA3-DE76-4DD1-855A-09210F6F021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29263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8044A7-AF60-443F-B56E-2BF01E24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C70E-63D9-442B-9A30-6FF24CF948DC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BDCC6A-CAC4-47EF-8B75-F1E73798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C9A3AC-72ED-482C-B1D3-4290A4BF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72501-9838-4A08-BD23-24201F2F3AA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45841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8F8EDF8-C1B2-4856-AC03-9E59E39AD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5884-FB30-4FB0-9D08-554077CDA3DD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9DEDC5-5B3D-4AC3-BCF2-F5A6B8D4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617632-B720-4C4A-B3A4-60C182AF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B7B30-7ED4-416B-AE0C-717A36AA26A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88124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4059EFB-FB3D-4012-A852-F4CBD22A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AD5B1-0CB5-456E-B349-140628866441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399CB0E-D78D-4F5F-8890-88F43342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406A77-6E5A-4104-96A7-3AC32734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DF281-FFEB-4FE9-B200-5410CEE3F67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27423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7F68F9D-705D-4AF4-8F23-A4B08D64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24A7-7F5D-48F2-BED4-B5E2C702D952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CB62A7E-002F-4342-9F24-36D4F666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30C7920-7CA9-4D3A-BA6F-EF4DC5864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5ACC4-D709-4C8A-B19A-9D3E5F6BD43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23376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E5D3A1-762B-40D2-9638-506A4BBA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CBF90-2720-4283-A8E1-7C449D35956C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92EC70-201D-48C8-9E04-0B69063C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1EFAE0-EEF0-4942-AC0E-186BBFD5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47252-F88D-44FA-A989-2C7727CA01F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8454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B19AEC-5427-4FF6-85DE-C6982B3B4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F98CD-B0F5-412B-A4A9-963BCEF69E3C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416A99-BA34-4E67-95E4-823034D7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072A0B-B043-4406-A42C-B089F9BE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017F7-535D-4671-AF4E-0DB61562762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01355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81B11-6984-40D4-8B9F-B56790526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2A2E-3A29-4EAE-B0E8-CCCE244FC3EE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89FEF-59E3-4356-9CFD-8208C780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5FCDB-EADF-4A00-BD16-975E6016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4AA33-25ED-49CE-ABBD-6BFA54C55B1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00248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00A53-B7B4-4046-AB19-8404AD61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731CB-41A4-445F-84F9-9F4C722F4FEB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6B539-04DD-48DD-B893-6222B91D2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B4BE0-DF74-4FC3-9610-D8991BC0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935E1-BBC5-49C0-B55C-C0E9939A034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116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>
            <a:extLst>
              <a:ext uri="{FF2B5EF4-FFF2-40B4-BE49-F238E27FC236}">
                <a16:creationId xmlns:a16="http://schemas.microsoft.com/office/drawing/2014/main" id="{7605936B-002A-4B90-8177-8B7BB3ABCDF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0E19AC17-2D69-40F4-B515-49E4A2BE34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CF0E76-A17A-4072-8A9D-CB4D9E4BC6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A5A1B-59A3-4C00-A74D-D4C5C9B58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41697D-B905-4946-B271-713D472A255C}" type="datetimeFigureOut">
              <a:rPr lang="en-US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51F7C-D09D-4B11-8220-60067D3E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F9888-059E-4E12-A462-36CEE0D12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Georgia" panose="02040502050405020303" pitchFamily="18" charset="0"/>
              </a:defRPr>
            </a:lvl1pPr>
          </a:lstStyle>
          <a:p>
            <a:fld id="{9422A8F8-F97F-4346-946F-C84E3192000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8618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21F12-F180-4E36-8F54-A8D2E615B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2521"/>
            <a:ext cx="7886700" cy="6480313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pPr algn="ctr"/>
            <a:r>
              <a:rPr lang="uk-UA" sz="5400" i="1" dirty="0">
                <a:solidFill>
                  <a:srgbClr val="7030A0"/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Тема 1</a:t>
            </a:r>
            <a:r>
              <a:rPr lang="uk-UA" sz="5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5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5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5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5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Професійна етика: сутність, завдання, історія виникнення та розвитку</a:t>
            </a:r>
            <a:endParaRPr lang="uk-UA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6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45774"/>
            <a:ext cx="7886700" cy="861391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effectLst/>
              </a:rPr>
              <a:t>Види компетентності у професійній діяльності: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812" y="1825625"/>
            <a:ext cx="8721970" cy="4715852"/>
          </a:xfrm>
        </p:spPr>
        <p:txBody>
          <a:bodyPr/>
          <a:lstStyle/>
          <a:p>
            <a:pPr marL="0" indent="0">
              <a:buNone/>
            </a:pPr>
            <a:r>
              <a:rPr lang="uk-UA" sz="3200" dirty="0">
                <a:solidFill>
                  <a:srgbClr val="002060"/>
                </a:solidFill>
                <a:effectLst/>
              </a:rPr>
              <a:t>– 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спеціальна (знання своєї справи);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технологічна;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правова;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економічна;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суб’єктивна;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</a:t>
            </a:r>
            <a:r>
              <a:rPr lang="uk-UA" sz="3200" dirty="0" err="1">
                <a:solidFill>
                  <a:schemeClr val="accent5">
                    <a:lumMod val="50000"/>
                  </a:schemeClr>
                </a:solidFill>
                <a:effectLst/>
              </a:rPr>
              <a:t>професіологічна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 (поінформованість в світі професій).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0696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272209"/>
          </a:xfrm>
        </p:spPr>
        <p:txBody>
          <a:bodyPr>
            <a:normAutofit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effectLst/>
              </a:rPr>
              <a:t>Види компетентності у професійному спілкуванні: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41" y="1825625"/>
            <a:ext cx="8876713" cy="489873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3200" dirty="0">
                <a:solidFill>
                  <a:srgbClr val="002060"/>
                </a:solidFill>
                <a:effectLst/>
              </a:rPr>
              <a:t>– 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комунікативна, </a:t>
            </a:r>
            <a:r>
              <a:rPr lang="uk-UA" sz="3200" dirty="0" err="1">
                <a:solidFill>
                  <a:schemeClr val="accent5">
                    <a:lumMod val="50000"/>
                  </a:schemeClr>
                </a:solidFill>
                <a:effectLst/>
              </a:rPr>
              <a:t>спілкувальна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 (здатність до співпраці);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соціально-</a:t>
            </a:r>
            <a:r>
              <a:rPr lang="uk-UA" sz="3200" dirty="0" err="1">
                <a:solidFill>
                  <a:schemeClr val="accent5">
                    <a:lumMod val="50000"/>
                  </a:schemeClr>
                </a:solidFill>
                <a:effectLst/>
              </a:rPr>
              <a:t>перцептивна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 (здатність до сприйняття іншої людини);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діагностична (здатність до вивчення іншої людини);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етична;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</a:t>
            </a:r>
            <a:r>
              <a:rPr lang="uk-UA" sz="3200" dirty="0" err="1">
                <a:solidFill>
                  <a:schemeClr val="accent5">
                    <a:lumMod val="50000"/>
                  </a:schemeClr>
                </a:solidFill>
                <a:effectLst/>
              </a:rPr>
              <a:t>емпатійна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міжкультурна, соціокультурна (терпимість до інших культур);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– конфліктна.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008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45774"/>
            <a:ext cx="7886700" cy="100716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effectLst/>
              </a:rPr>
              <a:t>Види компетентності в розвитку особистості професіонала: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609" y="1825625"/>
            <a:ext cx="860942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– індивідуальна, ауто психологічна (вміння вивчати себе);</a:t>
            </a:r>
            <a:endParaRPr lang="ru-RU" sz="36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– культурна (здатність до засвоєння культурних норм, які прийняті в даному суспільстві, як еталонів для розвитку своєї особистості);</a:t>
            </a:r>
            <a:endParaRPr lang="ru-RU" sz="36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– рефлексивна.</a:t>
            </a:r>
            <a:endParaRPr lang="ru-RU" sz="36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80756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55304"/>
            <a:ext cx="7886700" cy="432165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4000" b="1" dirty="0">
                <a:solidFill>
                  <a:srgbClr val="C00000"/>
                </a:solidFill>
                <a:effectLst/>
              </a:rPr>
              <a:t>           Корпоративна етика</a:t>
            </a:r>
            <a:r>
              <a:rPr lang="uk-UA" sz="4000" dirty="0">
                <a:solidFill>
                  <a:srgbClr val="C00000"/>
                </a:solidFill>
                <a:effectLst/>
              </a:rPr>
              <a:t> </a:t>
            </a:r>
            <a:r>
              <a:rPr lang="uk-UA" sz="4000" dirty="0">
                <a:solidFill>
                  <a:srgbClr val="7030A0"/>
                </a:solidFill>
                <a:effectLst/>
              </a:rPr>
              <a:t>– це сукупність норм, принципів і традицій, що формують моделі поведінки у колективі. Інакше кажучи, це система норм і принципів поведінки, що </a:t>
            </a:r>
            <a:r>
              <a:rPr lang="uk-UA" sz="4000" dirty="0">
                <a:solidFill>
                  <a:srgbClr val="002060"/>
                </a:solidFill>
                <a:effectLst/>
              </a:rPr>
              <a:t>регулюють відносини </a:t>
            </a:r>
            <a:r>
              <a:rPr lang="uk-UA" sz="4000" i="1" dirty="0">
                <a:solidFill>
                  <a:srgbClr val="002060"/>
                </a:solidFill>
                <a:effectLst/>
              </a:rPr>
              <a:t>всередині однієї професійної спільноти</a:t>
            </a:r>
            <a:r>
              <a:rPr lang="uk-UA" sz="4000" dirty="0">
                <a:solidFill>
                  <a:srgbClr val="002060"/>
                </a:solidFill>
                <a:effectLst/>
              </a:rPr>
              <a:t>.</a:t>
            </a:r>
            <a:endParaRPr lang="ru-RU" sz="4000" dirty="0">
              <a:solidFill>
                <a:srgbClr val="00206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650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83026"/>
            <a:ext cx="8388626" cy="51749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4000" b="1" dirty="0">
                <a:solidFill>
                  <a:srgbClr val="7030A0"/>
                </a:solidFill>
                <a:effectLst/>
              </a:rPr>
              <a:t>           Професійна етика</a:t>
            </a:r>
            <a:r>
              <a:rPr lang="uk-UA" sz="4000" dirty="0">
                <a:solidFill>
                  <a:srgbClr val="7030A0"/>
                </a:solidFill>
                <a:effectLst/>
              </a:rPr>
              <a:t> </a:t>
            </a:r>
            <a:r>
              <a:rPr lang="uk-UA" sz="3200" dirty="0">
                <a:solidFill>
                  <a:srgbClr val="002060"/>
                </a:solidFill>
                <a:effectLst/>
              </a:rPr>
              <a:t>– це система цінностей, принципів і правил поведінки певної професійної спільноти, які формують моральні стандарти професійної діяльності. Також під цим поняттям розуміють галузь етичної науки, яка вивчає дану систему. Норми професійної етики регулюють насамперед професійну взаємодію з владними інституціями та громадянським суспільством, а не лише відносини всередині колективу.</a:t>
            </a:r>
            <a:endParaRPr lang="ru-RU" sz="32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0A1A0686-872A-43A7-AB65-FFD6F0C1858A}"/>
              </a:ext>
            </a:extLst>
          </p:cNvPr>
          <p:cNvSpPr/>
          <p:nvPr/>
        </p:nvSpPr>
        <p:spPr>
          <a:xfrm>
            <a:off x="775856" y="248754"/>
            <a:ext cx="8044872" cy="2011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C00000"/>
                </a:solidFill>
                <a:latin typeface="Bahnschrift SemiLight Condensed" panose="020B0502040204020203" pitchFamily="34" charset="0"/>
                <a:ea typeface="+mj-ea"/>
                <a:cs typeface="+mj-cs"/>
              </a:rPr>
              <a:t>Конститутивна модель професійної етики</a:t>
            </a:r>
            <a:endParaRPr lang="ru-RU" sz="4000" dirty="0">
              <a:solidFill>
                <a:srgbClr val="C000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44670A51-2D3F-43CA-BC3B-4098D60959FC}"/>
              </a:ext>
            </a:extLst>
          </p:cNvPr>
          <p:cNvSpPr/>
          <p:nvPr/>
        </p:nvSpPr>
        <p:spPr>
          <a:xfrm>
            <a:off x="2948777" y="3705450"/>
            <a:ext cx="4793376" cy="1941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uk-UA" sz="2600" b="1" i="1" u="none" strike="noStrike" kern="1200" cap="none" spc="0" normalizeH="0" baseline="0" noProof="0" dirty="0">
                <a:ln/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недискримінація</a:t>
            </a:r>
            <a:endParaRPr kumimoji="0" lang="ru-RU" sz="2600" b="1" i="1" u="none" strike="noStrike" kern="1200" cap="none" spc="0" normalizeH="0" baseline="0" noProof="0" dirty="0">
              <a:ln/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435D4D7F-E8AD-4940-890B-BB90EB91D640}"/>
              </a:ext>
            </a:extLst>
          </p:cNvPr>
          <p:cNvSpPr/>
          <p:nvPr/>
        </p:nvSpPr>
        <p:spPr>
          <a:xfrm>
            <a:off x="4798292" y="5150308"/>
            <a:ext cx="4492486" cy="1941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i="1" dirty="0">
                <a:ln/>
                <a:solidFill>
                  <a:srgbClr val="FF0000"/>
                </a:solidFill>
                <a:latin typeface="Georgia"/>
              </a:rPr>
              <a:t>г</a:t>
            </a:r>
            <a:r>
              <a:rPr kumimoji="0" lang="uk-UA" sz="2400" b="1" i="1" u="none" strike="noStrike" kern="1200" cap="none" spc="0" normalizeH="0" baseline="0" noProof="0" dirty="0" err="1">
                <a:ln/>
                <a:solidFill>
                  <a:srgbClr val="FF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ендерна</a:t>
            </a:r>
            <a:r>
              <a:rPr kumimoji="0" lang="uk-UA" sz="2400" b="1" i="1" u="none" strike="noStrike" kern="1200" cap="none" spc="0" normalizeH="0" baseline="0" noProof="0" dirty="0">
                <a:ln/>
                <a:solidFill>
                  <a:srgbClr val="FF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рівність</a:t>
            </a:r>
            <a:endParaRPr kumimoji="0" lang="ru-RU" sz="2400" b="1" i="1" u="none" strike="noStrike" kern="1200" cap="none" spc="0" normalizeH="0" baseline="0" noProof="0" dirty="0">
              <a:ln/>
              <a:solidFill>
                <a:srgbClr val="FF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/>
              <a:solidFill>
                <a:srgbClr val="FFC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6E73370-D965-495D-9833-FB9D0FB0855C}"/>
              </a:ext>
            </a:extLst>
          </p:cNvPr>
          <p:cNvSpPr/>
          <p:nvPr/>
        </p:nvSpPr>
        <p:spPr>
          <a:xfrm>
            <a:off x="940969" y="2610076"/>
            <a:ext cx="3687212" cy="19476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i="1" dirty="0">
                <a:ln/>
                <a:solidFill>
                  <a:schemeClr val="accent6">
                    <a:lumMod val="75000"/>
                  </a:schemeClr>
                </a:solidFill>
                <a:latin typeface="Georgia"/>
              </a:rPr>
              <a:t>п</a:t>
            </a:r>
            <a:r>
              <a:rPr kumimoji="0" lang="uk-UA" sz="2800" b="1" i="1" u="none" strike="noStrike" kern="1200" cap="none" spc="0" normalizeH="0" baseline="0" noProof="0" dirty="0" err="1">
                <a:ln/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Georgia"/>
              </a:rPr>
              <a:t>рава</a:t>
            </a:r>
            <a:r>
              <a:rPr kumimoji="0" lang="uk-UA" sz="2800" b="1" i="1" u="none" strike="noStrike" kern="1200" cap="none" spc="0" normalizeH="0" baseline="0" noProof="0" dirty="0">
                <a:ln/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Georgia"/>
              </a:rPr>
              <a:t> людини</a:t>
            </a:r>
            <a:endParaRPr kumimoji="0" lang="ru-RU" sz="2800" b="1" i="1" u="none" strike="noStrike" kern="1200" cap="none" spc="0" normalizeH="0" baseline="0" noProof="0" dirty="0">
              <a:ln/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Georgi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/>
              <a:solidFill>
                <a:srgbClr val="FFC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5C2220-AED8-4B03-8131-40C65A62329D}"/>
              </a:ext>
            </a:extLst>
          </p:cNvPr>
          <p:cNvSpPr/>
          <p:nvPr/>
        </p:nvSpPr>
        <p:spPr>
          <a:xfrm>
            <a:off x="-277094" y="1328909"/>
            <a:ext cx="3714849" cy="18633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i="1" dirty="0">
                <a:ln/>
                <a:solidFill>
                  <a:srgbClr val="002060"/>
                </a:solidFill>
                <a:latin typeface="Georgia"/>
              </a:rPr>
              <a:t>л</a:t>
            </a:r>
            <a:r>
              <a:rPr kumimoji="0" lang="uk-UA" sz="3200" b="1" i="1" u="none" strike="noStrike" kern="1200" cap="none" spc="0" normalizeH="0" baseline="0" noProof="0" dirty="0" err="1">
                <a:ln/>
                <a:solidFill>
                  <a:srgbClr val="002060"/>
                </a:solidFill>
                <a:effectLst/>
                <a:uLnTx/>
                <a:uFillTx/>
                <a:latin typeface="Georgia"/>
              </a:rPr>
              <a:t>юдська</a:t>
            </a:r>
            <a:r>
              <a:rPr kumimoji="0" lang="uk-UA" sz="3200" b="1" i="1" u="none" strike="noStrike" kern="1200" cap="none" spc="0" normalizeH="0" baseline="0" noProof="0" dirty="0">
                <a:ln/>
                <a:solidFill>
                  <a:srgbClr val="002060"/>
                </a:solidFill>
                <a:effectLst/>
                <a:uLnTx/>
                <a:uFillTx/>
                <a:latin typeface="Georgia"/>
              </a:rPr>
              <a:t> гідність</a:t>
            </a:r>
            <a:endParaRPr kumimoji="0" lang="ru-RU" sz="3200" b="1" i="1" u="none" strike="noStrike" kern="1200" cap="none" spc="0" normalizeH="0" baseline="0" noProof="0" dirty="0">
              <a:ln/>
              <a:solidFill>
                <a:srgbClr val="002060"/>
              </a:solidFill>
              <a:effectLst/>
              <a:uLnTx/>
              <a:uFillTx/>
              <a:latin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4000" dirty="0">
                <a:solidFill>
                  <a:srgbClr val="7030A0"/>
                </a:solidFill>
                <a:effectLst/>
              </a:rPr>
              <a:t>           </a:t>
            </a:r>
            <a:r>
              <a:rPr lang="uk-UA" sz="4000" dirty="0">
                <a:solidFill>
                  <a:srgbClr val="002060"/>
                </a:solidFill>
                <a:effectLst/>
              </a:rPr>
              <a:t>На відміну від </a:t>
            </a:r>
            <a:r>
              <a:rPr lang="uk-UA" sz="4000" dirty="0">
                <a:solidFill>
                  <a:srgbClr val="002060"/>
                </a:solidFill>
              </a:rPr>
              <a:t>суспільної моралі, </a:t>
            </a:r>
            <a:r>
              <a:rPr lang="uk-UA" sz="4000" dirty="0">
                <a:solidFill>
                  <a:srgbClr val="002060"/>
                </a:solidFill>
                <a:effectLst/>
              </a:rPr>
              <a:t>професійна етика, і частково, професійна мораль, є </a:t>
            </a:r>
            <a:r>
              <a:rPr lang="uk-UA" sz="4000" i="1" dirty="0" err="1">
                <a:solidFill>
                  <a:srgbClr val="002060"/>
                </a:solidFill>
                <a:effectLst/>
              </a:rPr>
              <a:t>інституалізованими</a:t>
            </a:r>
            <a:r>
              <a:rPr lang="uk-UA" sz="4000" i="1" dirty="0">
                <a:solidFill>
                  <a:srgbClr val="002060"/>
                </a:solidFill>
                <a:effectLst/>
              </a:rPr>
              <a:t> формами суспільної регуляції</a:t>
            </a:r>
            <a:r>
              <a:rPr lang="uk-UA" sz="4000" dirty="0">
                <a:solidFill>
                  <a:srgbClr val="002060"/>
                </a:solidFill>
                <a:effectLst/>
              </a:rPr>
              <a:t>. </a:t>
            </a:r>
            <a:endParaRPr lang="ru-RU" sz="4000" dirty="0">
              <a:solidFill>
                <a:srgbClr val="00206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393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effectLst/>
              </a:rPr>
              <a:t>Основні напрямки </a:t>
            </a:r>
            <a:r>
              <a:rPr lang="uk-UA" sz="3600" b="1" i="1" dirty="0" err="1">
                <a:solidFill>
                  <a:srgbClr val="C00000"/>
                </a:solidFill>
                <a:effectLst/>
              </a:rPr>
              <a:t>інституціоналізації</a:t>
            </a:r>
            <a:r>
              <a:rPr lang="uk-UA" sz="3600" b="1" i="1" dirty="0">
                <a:solidFill>
                  <a:srgbClr val="C00000"/>
                </a:solidFill>
                <a:effectLst/>
              </a:rPr>
              <a:t>: 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791" y="1825625"/>
            <a:ext cx="8263559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3600" dirty="0">
                <a:solidFill>
                  <a:srgbClr val="002060"/>
                </a:solidFill>
                <a:effectLst/>
              </a:rPr>
              <a:t>1</a:t>
            </a: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) мораль вибірково санкціонує механізми правового регулювання і політичного прийняття рішень;</a:t>
            </a:r>
            <a:endParaRPr lang="ru-RU" sz="36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2) мораль втілюється в системі спеціалізованих кодексів, підтримуваних авторитетом спільнот різного типу: територіальних, професійних, пов’язаних з участю індивідів у діяльності організацій тощо. </a:t>
            </a:r>
            <a:endParaRPr lang="ru-RU" sz="36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78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8066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</a:rPr>
              <a:t>Ідеальний тип професіоналізму включає</a:t>
            </a:r>
            <a:br>
              <a:rPr lang="uk-UA" sz="3600" b="1" i="1" dirty="0">
                <a:solidFill>
                  <a:srgbClr val="C00000"/>
                </a:solidFill>
              </a:rPr>
            </a:br>
            <a:r>
              <a:rPr lang="uk-UA" sz="3600" b="1" i="1" dirty="0">
                <a:solidFill>
                  <a:srgbClr val="C00000"/>
                </a:solidFill>
              </a:rPr>
              <a:t>(за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Е. </a:t>
            </a:r>
            <a:r>
              <a:rPr lang="uk-UA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Грінвудом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k-UA" sz="3600" b="1" i="1" dirty="0">
                <a:solidFill>
                  <a:srgbClr val="C00000"/>
                </a:solidFill>
              </a:rPr>
              <a:t>: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270" y="1825625"/>
            <a:ext cx="874643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1) фундамент системи теоретичних знань, 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2) авторитет професійної групи серед клієнтів, 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3) широку суспільну підтримку і схвалення цього авторитету, 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4) моральний кодекс, який регулює відносини професіонала з клієнтами, 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5) професійну культуру, яка забезпечується в рамках офіційних професійних асоціацій. 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014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89773E-DC0E-4154-9797-6427BDFCE781}"/>
              </a:ext>
            </a:extLst>
          </p:cNvPr>
          <p:cNvSpPr/>
          <p:nvPr/>
        </p:nvSpPr>
        <p:spPr>
          <a:xfrm>
            <a:off x="238539" y="2153795"/>
            <a:ext cx="3739340" cy="3756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800" b="1" dirty="0">
                <a:solidFill>
                  <a:srgbClr val="002060"/>
                </a:solidFill>
              </a:rPr>
              <a:t>ПРОФЕСІЙНА ЕТИКА</a:t>
            </a:r>
          </a:p>
          <a:p>
            <a:pPr algn="ctr" eaLnBrk="1" hangingPunct="1">
              <a:defRPr/>
            </a:pPr>
            <a:r>
              <a:rPr lang="uk-UA" sz="2800" dirty="0">
                <a:solidFill>
                  <a:srgbClr val="002060"/>
                </a:solidFill>
              </a:rPr>
              <a:t>артикулює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51198BAB-10C4-4096-BB4B-FFBE54C3D6E3}"/>
              </a:ext>
            </a:extLst>
          </p:cNvPr>
          <p:cNvSpPr/>
          <p:nvPr/>
        </p:nvSpPr>
        <p:spPr>
          <a:xfrm>
            <a:off x="5166123" y="1603514"/>
            <a:ext cx="3401615" cy="15505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400" b="1" dirty="0">
                <a:solidFill>
                  <a:srgbClr val="7030A0"/>
                </a:solidFill>
              </a:rPr>
              <a:t>Які</a:t>
            </a:r>
            <a:endParaRPr lang="uk-UA" sz="2400" dirty="0">
              <a:solidFill>
                <a:srgbClr val="7030A0"/>
              </a:solidFill>
            </a:endParaRPr>
          </a:p>
          <a:p>
            <a:pPr algn="ctr" eaLnBrk="1" hangingPunct="1">
              <a:defRPr/>
            </a:pPr>
            <a:r>
              <a:rPr lang="uk-UA" sz="2400" b="1" dirty="0">
                <a:solidFill>
                  <a:srgbClr val="002060"/>
                </a:solidFill>
              </a:rPr>
              <a:t>ЦІННОСТІ та ПРИНЦИПИ </a:t>
            </a:r>
            <a:r>
              <a:rPr lang="uk-UA" sz="2400" b="1" dirty="0">
                <a:solidFill>
                  <a:srgbClr val="7030A0"/>
                </a:solidFill>
              </a:rPr>
              <a:t>реалізовувати?</a:t>
            </a:r>
            <a:endParaRPr lang="uk-UA" sz="2400" dirty="0">
              <a:solidFill>
                <a:srgbClr val="7030A0"/>
              </a:solidFill>
            </a:endParaRPr>
          </a:p>
          <a:p>
            <a:pPr algn="ctr" eaLnBrk="1" hangingPunct="1">
              <a:defRPr/>
            </a:pPr>
            <a:endParaRPr lang="uk-UA" sz="1350" dirty="0"/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E9B1EA55-1DF3-4380-8273-F9F669740EC0}"/>
              </a:ext>
            </a:extLst>
          </p:cNvPr>
          <p:cNvSpPr/>
          <p:nvPr/>
        </p:nvSpPr>
        <p:spPr>
          <a:xfrm>
            <a:off x="5166123" y="4763016"/>
            <a:ext cx="3402806" cy="157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400" b="1" dirty="0">
                <a:solidFill>
                  <a:srgbClr val="7030A0"/>
                </a:solidFill>
              </a:rPr>
              <a:t>Яких </a:t>
            </a:r>
          </a:p>
          <a:p>
            <a:pPr algn="ctr" eaLnBrk="1" hangingPunct="1">
              <a:defRPr/>
            </a:pPr>
            <a:r>
              <a:rPr lang="uk-UA" sz="2400" b="1" dirty="0">
                <a:solidFill>
                  <a:srgbClr val="002060"/>
                </a:solidFill>
              </a:rPr>
              <a:t>НОРМ та СТАНДАРТІВ </a:t>
            </a:r>
            <a:r>
              <a:rPr lang="uk-UA" sz="2400" b="1" dirty="0">
                <a:solidFill>
                  <a:srgbClr val="7030A0"/>
                </a:solidFill>
              </a:rPr>
              <a:t>дотримуватись?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27064DEA-B78A-4BCE-8403-08E21548AA51}"/>
              </a:ext>
            </a:extLst>
          </p:cNvPr>
          <p:cNvSpPr/>
          <p:nvPr/>
        </p:nvSpPr>
        <p:spPr>
          <a:xfrm>
            <a:off x="5164932" y="3154017"/>
            <a:ext cx="3402806" cy="157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400" b="1" dirty="0">
                <a:solidFill>
                  <a:srgbClr val="7030A0"/>
                </a:solidFill>
              </a:rPr>
              <a:t>Які </a:t>
            </a:r>
          </a:p>
          <a:p>
            <a:pPr algn="ctr" eaLnBrk="1" hangingPunct="1">
              <a:defRPr/>
            </a:pPr>
            <a:r>
              <a:rPr lang="uk-UA" sz="2400" b="1" dirty="0">
                <a:solidFill>
                  <a:srgbClr val="002060"/>
                </a:solidFill>
              </a:rPr>
              <a:t>ЯКОСТІ  та ЧЕСНОТИ </a:t>
            </a:r>
            <a:r>
              <a:rPr lang="uk-UA" sz="2400" b="1" dirty="0">
                <a:solidFill>
                  <a:srgbClr val="7030A0"/>
                </a:solidFill>
              </a:rPr>
              <a:t>виявляти?</a:t>
            </a:r>
          </a:p>
        </p:txBody>
      </p:sp>
      <p:sp>
        <p:nvSpPr>
          <p:cNvPr id="17" name="Стрелка вправо 16">
            <a:extLst>
              <a:ext uri="{FF2B5EF4-FFF2-40B4-BE49-F238E27FC236}">
                <a16:creationId xmlns:a16="http://schemas.microsoft.com/office/drawing/2014/main" id="{111C338F-6C26-409B-9D7B-6D4D9A67D4A3}"/>
              </a:ext>
            </a:extLst>
          </p:cNvPr>
          <p:cNvSpPr/>
          <p:nvPr/>
        </p:nvSpPr>
        <p:spPr>
          <a:xfrm>
            <a:off x="4031457" y="2153794"/>
            <a:ext cx="1026319" cy="702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350"/>
          </a:p>
        </p:txBody>
      </p:sp>
      <p:sp>
        <p:nvSpPr>
          <p:cNvPr id="18" name="Стрелка вправо 17">
            <a:extLst>
              <a:ext uri="{FF2B5EF4-FFF2-40B4-BE49-F238E27FC236}">
                <a16:creationId xmlns:a16="http://schemas.microsoft.com/office/drawing/2014/main" id="{2C7D507B-263C-41DE-BA21-C0302C15558E}"/>
              </a:ext>
            </a:extLst>
          </p:cNvPr>
          <p:cNvSpPr/>
          <p:nvPr/>
        </p:nvSpPr>
        <p:spPr>
          <a:xfrm>
            <a:off x="4031457" y="3644504"/>
            <a:ext cx="1026319" cy="702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350"/>
          </a:p>
        </p:txBody>
      </p:sp>
      <p:sp>
        <p:nvSpPr>
          <p:cNvPr id="19" name="Стрелка вправо 18">
            <a:extLst>
              <a:ext uri="{FF2B5EF4-FFF2-40B4-BE49-F238E27FC236}">
                <a16:creationId xmlns:a16="http://schemas.microsoft.com/office/drawing/2014/main" id="{0367AE16-60EA-481A-A70F-A35B88E4BFC5}"/>
              </a:ext>
            </a:extLst>
          </p:cNvPr>
          <p:cNvSpPr/>
          <p:nvPr/>
        </p:nvSpPr>
        <p:spPr>
          <a:xfrm>
            <a:off x="4031457" y="5096647"/>
            <a:ext cx="1026319" cy="70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3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1A82F6-BA27-4B16-827A-E1354F8D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>
                <a:solidFill>
                  <a:srgbClr val="C00000"/>
                </a:solidFill>
              </a:rPr>
              <a:t>Навчальні питання: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812BA3-8EC8-49AA-89A3-CAD027517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1825625"/>
            <a:ext cx="8653670" cy="4351338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Професіоналізм як </a:t>
            </a:r>
            <a:r>
              <a:rPr lang="uk-UA" sz="3600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моральнісна</a:t>
            </a: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риса особистості. 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і соціальна обумовленість професійної етики.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 етичного забезпечення професійної діяльності у західноєвропейському культурному просторі.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Справедливість, законність і гуманізм як основні принципи професійної етики.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178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26F033-EE68-45EB-AFBA-D3C04152E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56" y="1706355"/>
            <a:ext cx="8759687" cy="5039001"/>
          </a:xfrm>
        </p:spPr>
        <p:txBody>
          <a:bodyPr>
            <a:normAutofit fontScale="92500" lnSpcReduction="20000"/>
          </a:bodyPr>
          <a:lstStyle/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33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uk-UA" sz="3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Довіра</a:t>
            </a:r>
            <a:r>
              <a:rPr lang="uk-UA" sz="33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3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3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 до іншої особи та до її дій, яка ґрунтується на впевненості в її правоті, вірності, добросовісності, чесності.</a:t>
            </a:r>
            <a:endParaRPr lang="ru-RU" sz="3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3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 довірою найчастіше мають на увазі:</a:t>
            </a:r>
            <a:endParaRPr lang="ru-RU" sz="3300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3300" dirty="0">
                <a:solidFill>
                  <a:schemeClr val="accent5">
                    <a:lumMod val="50000"/>
                  </a:schemeClr>
                </a:solidFill>
              </a:rPr>
              <a:t>надійність виконання зобов’язань;</a:t>
            </a:r>
            <a:endParaRPr lang="ru-RU" sz="33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3300" dirty="0">
                <a:solidFill>
                  <a:schemeClr val="accent5">
                    <a:lumMod val="50000"/>
                  </a:schemeClr>
                </a:solidFill>
              </a:rPr>
              <a:t>передбачуваність;</a:t>
            </a:r>
            <a:endParaRPr lang="ru-RU" sz="33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3300" dirty="0">
                <a:solidFill>
                  <a:schemeClr val="accent5">
                    <a:lumMod val="50000"/>
                  </a:schemeClr>
                </a:solidFill>
              </a:rPr>
              <a:t>точність, ефективність виконання обов’язків. </a:t>
            </a:r>
            <a:endParaRPr lang="ru-RU" sz="33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7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b="1" dirty="0">
                <a:solidFill>
                  <a:srgbClr val="7030A0"/>
                </a:solidFill>
                <a:effectLst/>
              </a:rPr>
              <a:t>            Перші форми етичної регламентації професійної діяльності були створені в </a:t>
            </a:r>
            <a:r>
              <a:rPr lang="uk-UA" sz="3200" b="1" dirty="0">
                <a:solidFill>
                  <a:srgbClr val="002060"/>
                </a:solidFill>
                <a:effectLst/>
              </a:rPr>
              <a:t>добу </a:t>
            </a:r>
            <a:r>
              <a:rPr lang="uk-UA" sz="3200" b="1" dirty="0">
                <a:solidFill>
                  <a:schemeClr val="accent5">
                    <a:lumMod val="50000"/>
                  </a:schemeClr>
                </a:solidFill>
                <a:effectLst/>
              </a:rPr>
              <a:t>античності</a:t>
            </a:r>
            <a:r>
              <a:rPr lang="uk-UA" sz="32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uk-UA" sz="3200" b="1" dirty="0">
                <a:solidFill>
                  <a:schemeClr val="accent5">
                    <a:lumMod val="50000"/>
                  </a:schemeClr>
                </a:solidFill>
                <a:effectLst/>
              </a:rPr>
              <a:t> </a:t>
            </a:r>
            <a:r>
              <a:rPr lang="uk-UA" sz="3200" b="1" dirty="0">
                <a:solidFill>
                  <a:srgbClr val="7030A0"/>
                </a:solidFill>
                <a:effectLst/>
              </a:rPr>
              <a:t>Їх особливістю була акцентуація комунікативного аспекту дій фахівців при зневажливому ставленні до праці самої по собі. </a:t>
            </a:r>
          </a:p>
          <a:p>
            <a:pPr marL="0" indent="0" algn="just">
              <a:buNone/>
            </a:pPr>
            <a:r>
              <a:rPr lang="uk-UA" sz="3200" b="1" dirty="0">
                <a:solidFill>
                  <a:srgbClr val="7030A0"/>
                </a:solidFill>
                <a:effectLst/>
              </a:rPr>
              <a:t>            З </a:t>
            </a:r>
            <a:r>
              <a:rPr lang="uk-UA" sz="3200" b="1" dirty="0">
                <a:solidFill>
                  <a:srgbClr val="002060"/>
                </a:solidFill>
                <a:effectLst/>
              </a:rPr>
              <a:t>ХІІ ст. </a:t>
            </a:r>
            <a:r>
              <a:rPr lang="uk-UA" sz="3200" b="1" dirty="0">
                <a:solidFill>
                  <a:srgbClr val="7030A0"/>
                </a:solidFill>
                <a:effectLst/>
              </a:rPr>
              <a:t>у слововжиток увійшов термін </a:t>
            </a:r>
            <a:r>
              <a:rPr lang="uk-UA" sz="3200" b="1" dirty="0">
                <a:solidFill>
                  <a:srgbClr val="002060"/>
                </a:solidFill>
                <a:effectLst/>
              </a:rPr>
              <a:t>«професія» </a:t>
            </a:r>
            <a:r>
              <a:rPr lang="uk-UA" sz="3200" b="1" dirty="0">
                <a:solidFill>
                  <a:srgbClr val="7030A0"/>
                </a:solidFill>
                <a:effectLst/>
              </a:rPr>
              <a:t>із самого початку з чіткими ціннісними змістами. </a:t>
            </a:r>
            <a:endParaRPr lang="ru-RU" sz="3200" b="1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878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5C2892-F3D1-4B1A-A4BC-8260C559E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6035"/>
            <a:ext cx="9144000" cy="5121964"/>
          </a:xfrm>
        </p:spPr>
        <p:txBody>
          <a:bodyPr>
            <a:normAutofit fontScale="62500" lnSpcReduction="20000"/>
          </a:bodyPr>
          <a:lstStyle/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uk-UA" sz="3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Легітимність</a:t>
            </a:r>
            <a:r>
              <a:rPr lang="uk-UA" sz="3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(від лат. </a:t>
            </a:r>
            <a:r>
              <a:rPr lang="uk-UA" sz="3800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legitimus</a:t>
            </a:r>
            <a:r>
              <a:rPr lang="uk-UA" sz="3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— згідно з законами, правомірний, законний)  – </a:t>
            </a:r>
            <a:r>
              <a:rPr lang="uk-UA" sz="3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 процесу, в ході якого: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авторитет (влада, начальство) набуває визнання з боку підвладних, – коли йдеться про службову/ соціальну «вертикаль», </a:t>
            </a:r>
            <a:r>
              <a:rPr lang="uk-UA" sz="38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 ж</a:t>
            </a:r>
            <a:r>
              <a:rPr lang="uk-UA" sz="3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 усі учасники соціальних / публічних відносин визнають / виробляють загальні стандарти (мірила) цих відносин як символічного посередника, що забезпечує взаємне виконання зобов’язань, – коли йдеться про «горизонталь», як от: взаємодія поліції з населенням на засадах партнерства. </a:t>
            </a:r>
            <a:endParaRPr lang="ru-RU" sz="38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uk-UA" sz="3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Легітимність – це переконаність людей у тому, що авторитет, який стоїть перед ними, несе вагомий моральний зміст.</a:t>
            </a:r>
            <a:endParaRPr lang="ru-RU" sz="3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988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8D138B-3726-473E-B2B8-B5A1C4C751A7}"/>
              </a:ext>
            </a:extLst>
          </p:cNvPr>
          <p:cNvSpPr/>
          <p:nvPr/>
        </p:nvSpPr>
        <p:spPr>
          <a:xfrm>
            <a:off x="278690" y="66696"/>
            <a:ext cx="8797601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/>
                <a:solidFill>
                  <a:srgbClr val="990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Складові професійної етики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5C2220-AED8-4B03-8131-40C65A62329D}"/>
              </a:ext>
            </a:extLst>
          </p:cNvPr>
          <p:cNvSpPr/>
          <p:nvPr/>
        </p:nvSpPr>
        <p:spPr>
          <a:xfrm>
            <a:off x="0" y="2555209"/>
            <a:ext cx="3033377" cy="1941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hardEdge"/>
            </a:sp3d>
          </a:bodyPr>
          <a:lstStyle/>
          <a:p>
            <a:pPr algn="ctr" eaLnBrk="1" hangingPunct="1">
              <a:defRPr/>
            </a:pPr>
            <a:r>
              <a:rPr lang="uk-UA" sz="3200" b="1" i="1" dirty="0">
                <a:ln/>
                <a:solidFill>
                  <a:srgbClr val="990033"/>
                </a:solidFill>
              </a:rPr>
              <a:t>норми</a:t>
            </a:r>
            <a:endParaRPr lang="ru-RU" sz="3200" b="1" i="1" dirty="0">
              <a:ln/>
              <a:solidFill>
                <a:srgbClr val="990033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44670A51-2D3F-43CA-BC3B-4098D60959FC}"/>
              </a:ext>
            </a:extLst>
          </p:cNvPr>
          <p:cNvSpPr/>
          <p:nvPr/>
        </p:nvSpPr>
        <p:spPr>
          <a:xfrm>
            <a:off x="1902006" y="4543016"/>
            <a:ext cx="4596385" cy="1870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hardEdge"/>
            </a:sp3d>
          </a:bodyPr>
          <a:lstStyle/>
          <a:p>
            <a:pPr algn="ctr" eaLnBrk="1" hangingPunct="1">
              <a:defRPr/>
            </a:pPr>
            <a:r>
              <a:rPr lang="uk-UA" sz="2800" b="1" i="1" dirty="0">
                <a:ln/>
                <a:solidFill>
                  <a:srgbClr val="990033"/>
                </a:solidFill>
                <a:effectLst>
                  <a:innerShdw blurRad="114300">
                    <a:prstClr val="black"/>
                  </a:innerShdw>
                </a:effectLst>
              </a:rPr>
              <a:t>етичний </a:t>
            </a:r>
            <a:r>
              <a:rPr lang="uk-UA" sz="2400" b="1" i="1" dirty="0">
                <a:ln/>
                <a:solidFill>
                  <a:srgbClr val="990033"/>
                </a:solidFill>
                <a:effectLst>
                  <a:innerShdw blurRad="114300">
                    <a:prstClr val="black"/>
                  </a:innerShdw>
                </a:effectLst>
              </a:rPr>
              <a:t>інструментарій </a:t>
            </a:r>
            <a:endParaRPr lang="ru-RU" sz="2400" b="1" i="1" dirty="0">
              <a:ln/>
              <a:solidFill>
                <a:srgbClr val="990033"/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6E73370-D965-495D-9833-FB9D0FB0855C}"/>
              </a:ext>
            </a:extLst>
          </p:cNvPr>
          <p:cNvSpPr/>
          <p:nvPr/>
        </p:nvSpPr>
        <p:spPr>
          <a:xfrm>
            <a:off x="2449660" y="921802"/>
            <a:ext cx="3244346" cy="1797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hangingPunct="1">
              <a:defRPr/>
            </a:pPr>
            <a:r>
              <a:rPr lang="uk-UA" sz="3200" b="1" i="1" dirty="0">
                <a:ln/>
                <a:solidFill>
                  <a:srgbClr val="990033"/>
                </a:solidFill>
              </a:rPr>
              <a:t>цінності</a:t>
            </a:r>
            <a:r>
              <a:rPr lang="uk-UA" sz="3200" b="1" i="1" dirty="0">
                <a:ln/>
                <a:solidFill>
                  <a:srgbClr val="02044A"/>
                </a:solidFill>
              </a:rPr>
              <a:t> </a:t>
            </a:r>
            <a:endParaRPr lang="ru-RU" sz="3200" b="1" i="1" dirty="0">
              <a:ln/>
              <a:solidFill>
                <a:srgbClr val="02044A"/>
              </a:solidFill>
            </a:endParaRPr>
          </a:p>
          <a:p>
            <a:pPr algn="ctr" eaLnBrk="1" hangingPunct="1">
              <a:defRPr/>
            </a:pPr>
            <a:endParaRPr lang="ru-RU" b="1" dirty="0">
              <a:ln/>
              <a:solidFill>
                <a:schemeClr val="accent4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435D4D7F-E8AD-4940-890B-BB90EB91D640}"/>
              </a:ext>
            </a:extLst>
          </p:cNvPr>
          <p:cNvSpPr/>
          <p:nvPr/>
        </p:nvSpPr>
        <p:spPr>
          <a:xfrm>
            <a:off x="5325473" y="2753102"/>
            <a:ext cx="3511826" cy="17236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hangingPunct="1">
              <a:defRPr/>
            </a:pPr>
            <a:r>
              <a:rPr lang="uk-UA" sz="3200" b="1" i="1" dirty="0">
                <a:ln/>
                <a:solidFill>
                  <a:srgbClr val="990033"/>
                </a:solidFill>
              </a:rPr>
              <a:t>принципи</a:t>
            </a:r>
            <a:endParaRPr lang="ru-RU" sz="3200" b="1" i="1" dirty="0">
              <a:ln/>
              <a:solidFill>
                <a:srgbClr val="990033"/>
              </a:solidFill>
            </a:endParaRPr>
          </a:p>
          <a:p>
            <a:pPr algn="ctr" eaLnBrk="1" hangingPunct="1">
              <a:defRPr/>
            </a:pPr>
            <a:endParaRPr lang="ru-RU" b="1" dirty="0">
              <a:ln/>
              <a:solidFill>
                <a:schemeClr val="accent4"/>
              </a:solidFill>
            </a:endParaRPr>
          </a:p>
        </p:txBody>
      </p:sp>
      <p:sp>
        <p:nvSpPr>
          <p:cNvPr id="12" name="Счетверенная стрелка 11"/>
          <p:cNvSpPr/>
          <p:nvPr/>
        </p:nvSpPr>
        <p:spPr>
          <a:xfrm>
            <a:off x="3120199" y="2743923"/>
            <a:ext cx="2160000" cy="175564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dirty="0">
                <a:solidFill>
                  <a:srgbClr val="7030A0"/>
                </a:solidFill>
                <a:effectLst/>
              </a:rPr>
              <a:t>          Виникнення перших </a:t>
            </a:r>
            <a:r>
              <a:rPr lang="uk-UA" sz="3200" dirty="0" err="1">
                <a:solidFill>
                  <a:srgbClr val="002060"/>
                </a:solidFill>
                <a:effectLst/>
              </a:rPr>
              <a:t>професійно</a:t>
            </a:r>
            <a:r>
              <a:rPr lang="uk-UA" sz="3200" dirty="0">
                <a:solidFill>
                  <a:srgbClr val="002060"/>
                </a:solidFill>
                <a:effectLst/>
              </a:rPr>
              <a:t>-етичних кодексів</a:t>
            </a:r>
            <a:r>
              <a:rPr lang="uk-UA" sz="3200" dirty="0">
                <a:solidFill>
                  <a:srgbClr val="7030A0"/>
                </a:solidFill>
                <a:effectLst/>
              </a:rPr>
              <a:t> відноситься до періоду ремісничого поділу праці в умовах становлення середньовічних </a:t>
            </a:r>
            <a:r>
              <a:rPr lang="uk-UA" sz="3200" dirty="0" err="1">
                <a:solidFill>
                  <a:srgbClr val="7030A0"/>
                </a:solidFill>
                <a:effectLst/>
              </a:rPr>
              <a:t>цехів</a:t>
            </a:r>
            <a:r>
              <a:rPr lang="uk-UA" sz="3200" dirty="0">
                <a:solidFill>
                  <a:srgbClr val="7030A0"/>
                </a:solidFill>
                <a:effectLst/>
              </a:rPr>
              <a:t> у </a:t>
            </a:r>
            <a:r>
              <a:rPr lang="uk-UA" sz="3200" dirty="0">
                <a:solidFill>
                  <a:srgbClr val="002060"/>
                </a:solidFill>
                <a:effectLst/>
              </a:rPr>
              <a:t>XI-XII ст.</a:t>
            </a:r>
            <a:r>
              <a:rPr lang="uk-UA" sz="3200" dirty="0">
                <a:solidFill>
                  <a:srgbClr val="7030A0"/>
                </a:solidFill>
                <a:effectLst/>
              </a:rPr>
              <a:t> Саме тоді вперше констатується наявність в цехових статутах ряду моральних вимог по відношенню до професії, характеру праці, співучасників праці.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222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>
                <a:solidFill>
                  <a:srgbClr val="7030A0"/>
                </a:solidFill>
                <a:effectLst/>
              </a:rPr>
              <a:t>             У </a:t>
            </a:r>
            <a:r>
              <a:rPr lang="uk-UA" sz="3600" dirty="0">
                <a:solidFill>
                  <a:srgbClr val="002060"/>
                </a:solidFill>
                <a:effectLst/>
              </a:rPr>
              <a:t>добу Відродження </a:t>
            </a:r>
            <a:r>
              <a:rPr lang="uk-UA" sz="3600" dirty="0">
                <a:solidFill>
                  <a:srgbClr val="7030A0"/>
                </a:solidFill>
                <a:effectLst/>
              </a:rPr>
              <a:t>були створені етичні програми професійної діяльності в галузі державного управління</a:t>
            </a:r>
          </a:p>
          <a:p>
            <a:pPr marL="0" indent="0" algn="just">
              <a:buNone/>
            </a:pPr>
            <a:endParaRPr lang="uk-UA" sz="3600" dirty="0">
              <a:solidFill>
                <a:srgbClr val="7030A0"/>
              </a:solidFill>
              <a:effectLst/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rgbClr val="002060"/>
                </a:solidFill>
                <a:effectLst/>
              </a:rPr>
              <a:t>Б. </a:t>
            </a:r>
            <a:r>
              <a:rPr lang="uk-UA" sz="3600" dirty="0" err="1">
                <a:solidFill>
                  <a:srgbClr val="002060"/>
                </a:solidFill>
                <a:effectLst/>
              </a:rPr>
              <a:t>Кастільйоне</a:t>
            </a:r>
            <a:r>
              <a:rPr lang="uk-UA" sz="3600" dirty="0">
                <a:solidFill>
                  <a:srgbClr val="002060"/>
                </a:solidFill>
                <a:effectLst/>
              </a:rPr>
              <a:t> «Придворний» (1528),</a:t>
            </a:r>
          </a:p>
          <a:p>
            <a:pPr marL="0" indent="0" algn="just">
              <a:buNone/>
            </a:pPr>
            <a:r>
              <a:rPr lang="uk-UA" sz="3600" dirty="0">
                <a:solidFill>
                  <a:srgbClr val="002060"/>
                </a:solidFill>
                <a:effectLst/>
              </a:rPr>
              <a:t>Н. Макіавеллі «Державець» (1531).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4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600" dirty="0">
                <a:solidFill>
                  <a:srgbClr val="7030A0"/>
                </a:solidFill>
                <a:effectLst/>
              </a:rPr>
              <a:t>           </a:t>
            </a:r>
            <a:r>
              <a:rPr lang="uk-UA" sz="3600" dirty="0">
                <a:solidFill>
                  <a:srgbClr val="002060"/>
                </a:solidFill>
                <a:effectLst/>
              </a:rPr>
              <a:t>«Нюрнберзький кодекс» (1947)</a:t>
            </a:r>
            <a:r>
              <a:rPr lang="uk-UA" sz="3600" dirty="0">
                <a:solidFill>
                  <a:srgbClr val="7030A0"/>
                </a:solidFill>
                <a:effectLst/>
              </a:rPr>
              <a:t>, в якому зафіксовані етичні правила і застереження щодо проведення медико-біологічних експериментів на людях, ним був започаткований процес етичної регламентації медицини на міжнародному та національному рівнях. 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314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783" y="1825625"/>
            <a:ext cx="8316567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3600" b="1" dirty="0">
                <a:solidFill>
                  <a:srgbClr val="C00000"/>
                </a:solidFill>
                <a:effectLst/>
              </a:rPr>
              <a:t>          Кодекси етики </a:t>
            </a:r>
            <a:r>
              <a:rPr lang="uk-UA" sz="3600" b="1" dirty="0">
                <a:solidFill>
                  <a:srgbClr val="7030A0"/>
                </a:solidFill>
                <a:effectLst/>
              </a:rPr>
              <a:t>– </a:t>
            </a:r>
            <a:r>
              <a:rPr lang="uk-UA" sz="3600" dirty="0">
                <a:solidFill>
                  <a:srgbClr val="7030A0"/>
                </a:solidFill>
                <a:effectLst/>
              </a:rPr>
              <a:t>це сукупність норм правильної, належної поведінки для представників певної професії. Вони є певною гарантією якості для суспільства, оскільки містять інформацію про стандарти і обмеження діяльності працівників певної сфери. </a:t>
            </a:r>
            <a:r>
              <a:rPr lang="uk-UA" sz="3600" dirty="0">
                <a:solidFill>
                  <a:srgbClr val="002060"/>
                </a:solidFill>
                <a:effectLst/>
              </a:rPr>
              <a:t>Метою створення етичних кодексів є запобігання неетичній поведінці. </a:t>
            </a:r>
            <a:endParaRPr lang="ru-RU" sz="3600" dirty="0">
              <a:solidFill>
                <a:srgbClr val="00206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641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C577EE-7D78-4B0C-814E-475A7A3C5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1730326"/>
            <a:ext cx="8890781" cy="4909625"/>
          </a:xfrm>
        </p:spPr>
        <p:txBody>
          <a:bodyPr>
            <a:normAutofit/>
          </a:bodyPr>
          <a:lstStyle/>
          <a:p>
            <a:pPr marL="180340"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Етичний кодекс 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психолога прийнято на І Установчому з’їзді Товариства психологів України 20 грудня 1990 року в м. Києві. Він є сукупністю етичних норм, правил поведінки, що склалися у психологічному співтоваристві й регулюють його життєдіяльність.</a:t>
            </a:r>
          </a:p>
          <a:p>
            <a:pPr marL="180340"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Цей нормативний акт є гарантом високопрофесійної, гуманної, високоморальної діяльності психологів України, здійснюваної залежно від спеціалізації та сфери їх інтересів.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229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48705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>
              <a:effectLst/>
            </a:endParaRPr>
          </a:p>
          <a:p>
            <a:pPr algn="just">
              <a:buNone/>
              <a:defRPr/>
            </a:pPr>
            <a:r>
              <a:rPr lang="uk-UA" sz="3600" b="1" dirty="0">
                <a:solidFill>
                  <a:srgbClr val="C00000"/>
                </a:solidFill>
                <a:effectLst/>
              </a:rPr>
              <a:t>          Основні принципи професійної етики</a:t>
            </a:r>
            <a:r>
              <a:rPr lang="uk-UA" sz="3600" b="1" dirty="0">
                <a:solidFill>
                  <a:srgbClr val="7030A0"/>
                </a:solidFill>
                <a:effectLst/>
              </a:rPr>
              <a:t> – </a:t>
            </a:r>
            <a:r>
              <a:rPr lang="uk-UA" sz="3600" b="1" dirty="0">
                <a:solidFill>
                  <a:srgbClr val="002060"/>
                </a:solidFill>
              </a:rPr>
              <a:t>це загальні вимоги до професіонала, в яких фіксується </a:t>
            </a:r>
            <a:r>
              <a:rPr lang="uk-UA" sz="3600" b="1" i="1" dirty="0">
                <a:solidFill>
                  <a:srgbClr val="7030A0"/>
                </a:solidFill>
              </a:rPr>
              <a:t>ціннісні</a:t>
            </a:r>
            <a:r>
              <a:rPr lang="uk-UA" sz="3600" b="1" dirty="0">
                <a:solidFill>
                  <a:srgbClr val="002060"/>
                </a:solidFill>
              </a:rPr>
              <a:t> та </a:t>
            </a:r>
            <a:r>
              <a:rPr lang="uk-UA" sz="3600" b="1" i="1" dirty="0">
                <a:solidFill>
                  <a:srgbClr val="7030A0"/>
                </a:solidFill>
              </a:rPr>
              <a:t>ідеологічні</a:t>
            </a:r>
            <a:r>
              <a:rPr lang="uk-UA" sz="3600" b="1" dirty="0">
                <a:solidFill>
                  <a:srgbClr val="002060"/>
                </a:solidFill>
              </a:rPr>
              <a:t> засади публічного життя суспільства. </a:t>
            </a:r>
          </a:p>
          <a:p>
            <a:pPr algn="ctr">
              <a:buNone/>
              <a:defRPr/>
            </a:pPr>
            <a:r>
              <a:rPr lang="uk-UA" sz="3600" b="1" dirty="0">
                <a:solidFill>
                  <a:srgbClr val="002060"/>
                </a:solidFill>
              </a:rPr>
              <a:t>    Недотримання цих вимог: </a:t>
            </a:r>
          </a:p>
          <a:p>
            <a:pPr>
              <a:buNone/>
              <a:defRPr/>
            </a:pPr>
            <a:r>
              <a:rPr lang="uk-UA" sz="3600" b="1" dirty="0">
                <a:solidFill>
                  <a:srgbClr val="7030A0"/>
                </a:solidFill>
              </a:rPr>
              <a:t>- </a:t>
            </a:r>
            <a:r>
              <a:rPr lang="uk-UA" sz="3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ставить під сумнів легітимність здійснення професійної діяльності, </a:t>
            </a:r>
          </a:p>
          <a:p>
            <a:pPr>
              <a:buNone/>
              <a:defRPr/>
            </a:pPr>
            <a:r>
              <a:rPr lang="uk-UA" sz="3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- підриває довіру до професіоналізму як до певної кваліфікаційної якості людини, </a:t>
            </a:r>
          </a:p>
          <a:p>
            <a:pPr>
              <a:buNone/>
              <a:defRPr/>
            </a:pPr>
            <a:r>
              <a:rPr lang="uk-UA" sz="3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- загрожує загальною недовірою громадськості до програм державного менеджменту та, у крайніх своїх виявах, соціальними заворушеннями. </a:t>
            </a:r>
          </a:p>
        </p:txBody>
      </p:sp>
    </p:spTree>
    <p:extLst>
      <p:ext uri="{BB962C8B-B14F-4D97-AF65-F5344CB8AC3E}">
        <p14:creationId xmlns:p14="http://schemas.microsoft.com/office/powerpoint/2010/main" val="303879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69B4A-8F79-47BE-AF04-748CA3446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649357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  <a:r>
              <a:rPr lang="uk-UA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C1C35C-778B-4B2A-AA26-DE4F5A377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9357"/>
            <a:ext cx="9144000" cy="6056243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Василевська Т.Е.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Етика в публічній службі: Підручник. К.: НАДУ, 2018. 256 с..</a:t>
            </a:r>
            <a:endParaRPr lang="ru-RU" sz="24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70510" algn="l"/>
                <a:tab pos="800100" algn="l"/>
              </a:tabLst>
            </a:pPr>
            <a:r>
              <a:rPr lang="uk-UA" i="1" dirty="0" err="1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Лазор</a:t>
            </a: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О.Д., </a:t>
            </a:r>
            <a:r>
              <a:rPr lang="uk-UA" i="1" dirty="0" err="1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Лазор</a:t>
            </a: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О.Я.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Державна служба в Україні: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/ Львівський регіональний ін-т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держ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управління Національної академії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держ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управління при Президентові України. Вид. 3-тє,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і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переробл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К.: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Дакор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2009. 560 с.</a:t>
            </a:r>
            <a:endParaRPr lang="ru-RU" sz="24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70510" algn="l"/>
                <a:tab pos="800100" algn="l"/>
              </a:tabLst>
            </a:pP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Основи</a:t>
            </a:r>
            <a:r>
              <a:rPr lang="uk-UA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професійної етики та естетичної культури: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./ За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ред.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філос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наук Г.М. Петрової,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мист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Т.А.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Кумеди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К.: КНТ, 2012. 192 с.</a:t>
            </a:r>
            <a:endParaRPr lang="ru-RU" sz="24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457200" algn="l"/>
              </a:tabLst>
            </a:pPr>
            <a:r>
              <a:rPr lang="ru-RU" i="1" dirty="0" err="1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Основні</a:t>
            </a:r>
            <a:r>
              <a:rPr lang="ru-RU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етики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поліцейського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пам’ятка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В. М. 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Кравець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Т. А. Кумеда, О. В. 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Павлишин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Г. М. Петрова та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.; за наук. ред. М. В. 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Костицького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Київ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Нац. акад. </a:t>
            </a:r>
            <a:r>
              <a:rPr lang="ru-RU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</a:t>
            </a:r>
            <a:r>
              <a:rPr lang="ru-RU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справ, 2020. 48 с.</a:t>
            </a:r>
            <a:endParaRPr lang="ru-RU" sz="24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800100" algn="l"/>
              </a:tabLst>
            </a:pP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Петрова Г.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Основні цінності і принципи професійної етики поліцейського. </a:t>
            </a:r>
            <a:r>
              <a:rPr lang="uk-UA" i="1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Філософські і методологічні проблеми права.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№ 1, 2020. С. 32-43.</a:t>
            </a:r>
            <a:endParaRPr lang="ru-RU" sz="12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800100" algn="l"/>
              </a:tabLst>
            </a:pP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Правові 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засади захисту особистісних цінностей та суспільної моралі: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нормативних актів України / Ю.Ж.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Шайгородський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(уклад.), К.П.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Меркотан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(уклад.). К. : Український центр політичного менеджменту, 2007. 440 c.</a:t>
            </a:r>
            <a:endParaRPr lang="ru-RU" sz="12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70510" algn="l"/>
                <a:tab pos="800100" algn="l"/>
              </a:tabLst>
            </a:pPr>
            <a:r>
              <a:rPr lang="uk-UA" i="1" dirty="0" err="1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Скейлз</a:t>
            </a: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Енн</a:t>
            </a:r>
            <a:r>
              <a:rPr lang="uk-UA" i="1" dirty="0">
                <a:solidFill>
                  <a:srgbClr val="58267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Фемінізм у праві: </a:t>
            </a:r>
            <a:r>
              <a:rPr lang="uk-UA" dirty="0" err="1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активізм</a:t>
            </a:r>
            <a:r>
              <a:rPr lang="uk-UA" dirty="0">
                <a:solidFill>
                  <a:srgbClr val="58267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юридична практика та правова теорія. К., 2019. 215 с.</a:t>
            </a:r>
            <a:endParaRPr lang="ru-RU" sz="2400" dirty="0">
              <a:solidFill>
                <a:srgbClr val="58267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6047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02541" y="314036"/>
            <a:ext cx="7886700" cy="848139"/>
          </a:xfrm>
        </p:spPr>
        <p:txBody>
          <a:bodyPr>
            <a:noAutofit/>
          </a:bodyPr>
          <a:lstStyle/>
          <a:p>
            <a:pPr algn="ctr"/>
            <a:r>
              <a:rPr lang="uk-UA" altLang="ru-RU" sz="32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Умови, дотримання яких вимагає справедливість покарання: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5530" y="1828799"/>
            <a:ext cx="8662906" cy="4638261"/>
          </a:xfrm>
        </p:spPr>
        <p:txBody>
          <a:bodyPr>
            <a:noAutofit/>
          </a:bodyPr>
          <a:lstStyle/>
          <a:p>
            <a:pPr marL="444500" indent="-444500" algn="just">
              <a:buFontTx/>
              <a:buNone/>
            </a:pPr>
            <a:r>
              <a:rPr lang="uk-UA" altLang="ru-RU" sz="3200" b="1" dirty="0">
                <a:solidFill>
                  <a:schemeClr val="accent5">
                    <a:lumMod val="50000"/>
                  </a:schemeClr>
                </a:solidFill>
              </a:rPr>
              <a:t>1) щоб покарання було накладене із застосуванням певних процедур тільки на тих, хто був визнаний винним у скоєнні правопорушення;</a:t>
            </a:r>
          </a:p>
          <a:p>
            <a:pPr marL="444500" indent="-444500" algn="just">
              <a:buFontTx/>
              <a:buNone/>
            </a:pPr>
            <a:r>
              <a:rPr lang="uk-UA" altLang="ru-RU" sz="3200" b="1" dirty="0">
                <a:solidFill>
                  <a:schemeClr val="accent5">
                    <a:lumMod val="50000"/>
                  </a:schemeClr>
                </a:solidFill>
              </a:rPr>
              <a:t>2) щоб покарання було однаковим для всіх, тобто міра покарання завжди має залежати від тяжкості правопорушення;</a:t>
            </a:r>
          </a:p>
          <a:p>
            <a:pPr marL="444500" indent="-444500" algn="just">
              <a:buFontTx/>
              <a:buNone/>
            </a:pPr>
            <a:r>
              <a:rPr lang="uk-UA" altLang="ru-RU" sz="3200" b="1" dirty="0">
                <a:solidFill>
                  <a:schemeClr val="accent5">
                    <a:lumMod val="50000"/>
                  </a:schemeClr>
                </a:solidFill>
              </a:rPr>
              <a:t>3) щоб покарання було пропорційним злочину: не </a:t>
            </a:r>
            <a:r>
              <a:rPr lang="uk-UA" altLang="ru-RU" sz="3200" b="1" dirty="0">
                <a:solidFill>
                  <a:srgbClr val="002060"/>
                </a:solidFill>
              </a:rPr>
              <a:t>надто суворим і не надто м’яким.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b="1" i="1" dirty="0">
                <a:solidFill>
                  <a:schemeClr val="accent2">
                    <a:lumMod val="75000"/>
                  </a:schemeClr>
                </a:solidFill>
              </a:rPr>
              <a:t>Справедливість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5287" y="1825624"/>
            <a:ext cx="8547652" cy="46672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altLang="ru-RU" sz="3200" b="1" dirty="0">
                <a:solidFill>
                  <a:srgbClr val="002060"/>
                </a:solidFill>
              </a:rPr>
              <a:t>            Справедливість</a:t>
            </a:r>
            <a:r>
              <a:rPr lang="uk-UA" altLang="ru-RU" sz="3200" b="1" dirty="0">
                <a:solidFill>
                  <a:srgbClr val="7030A0"/>
                </a:solidFill>
              </a:rPr>
              <a:t> – це принцип, що регулює відношення між людьми як членами співтовариства, які внаслідок останнього мають певний статус, наділені обов’язками і правами. Оскільки саме </a:t>
            </a:r>
            <a:r>
              <a:rPr lang="uk-UA" altLang="ru-RU" sz="3200" b="1" dirty="0">
                <a:solidFill>
                  <a:srgbClr val="002060"/>
                </a:solidFill>
              </a:rPr>
              <a:t>справедливість зміцнює зв’язки між людьми у спільноті на основі законності і гуманності</a:t>
            </a:r>
            <a:r>
              <a:rPr lang="uk-UA" altLang="ru-RU" sz="3200" b="1" dirty="0">
                <a:solidFill>
                  <a:srgbClr val="7030A0"/>
                </a:solidFill>
              </a:rPr>
              <a:t>, тому вважається, що </a:t>
            </a:r>
            <a:r>
              <a:rPr lang="uk-UA" altLang="ru-RU" sz="3200" b="1" dirty="0">
                <a:solidFill>
                  <a:srgbClr val="002060"/>
                </a:solidFill>
              </a:rPr>
              <a:t>справедливість – це те, що сприяє загальному благу.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141" y="304799"/>
            <a:ext cx="7886700" cy="104370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концепції справедливості: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782" y="1773381"/>
            <a:ext cx="8691418" cy="508461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Егалітарна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вимагає, щоб всі члени суспільства отримали рівні блага, тобто, щоб розподіл благ здійснювався за принципом відплатної (</a:t>
            </a:r>
            <a:r>
              <a:rPr lang="uk-UA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ретрибутивної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справедливості. </a:t>
            </a:r>
          </a:p>
          <a:p>
            <a:pPr algn="just"/>
            <a:r>
              <a:rPr lang="uk-UA" sz="4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Ліберальна</a:t>
            </a:r>
            <a:r>
              <a:rPr lang="uk-UA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істиною вважається розподільча (дистрибутивна) справедливість стосовно праці, яка реалізується через вільний розподіл. </a:t>
            </a:r>
          </a:p>
          <a:p>
            <a:pPr algn="just"/>
            <a:r>
              <a:rPr lang="uk-UA" sz="4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Демократична </a:t>
            </a:r>
            <a:r>
              <a:rPr lang="uk-UA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 основний принцип полягає в </a:t>
            </a:r>
            <a:r>
              <a:rPr lang="uk-UA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максималізації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благ для всіх і кожного члена суспільства. </a:t>
            </a:r>
          </a:p>
          <a:p>
            <a:pPr algn="just"/>
            <a:r>
              <a:rPr lang="uk-UA" sz="4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Елітарна</a:t>
            </a:r>
            <a:r>
              <a:rPr lang="uk-UA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 розуміється як рівно відкритий доступ талантам. </a:t>
            </a:r>
          </a:p>
          <a:p>
            <a:pPr algn="just"/>
            <a:r>
              <a:rPr lang="uk-UA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 як </a:t>
            </a:r>
            <a:r>
              <a:rPr lang="uk-UA" sz="4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чесність 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Ролз</a:t>
            </a:r>
            <a:r>
              <a:rPr lang="uk-UA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припускає рівність основних прав і свобод і нерівність у розподілі благ, якщо вона сприяє покращенню життя найменш пристосованих. </a:t>
            </a:r>
            <a:endParaRPr lang="ru-RU" sz="400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83123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276" y="277091"/>
            <a:ext cx="7886700" cy="967409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Базові принципи справедливості </a:t>
            </a:r>
            <a:br>
              <a:rPr lang="uk-UA" sz="32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2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(за </a:t>
            </a:r>
            <a:r>
              <a:rPr lang="uk-UA" sz="3200" b="1" i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Дж</a:t>
            </a:r>
            <a:r>
              <a:rPr lang="uk-UA" sz="32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200" b="1" i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Ролзом</a:t>
            </a:r>
            <a:r>
              <a:rPr lang="uk-UA" sz="32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043" y="1913206"/>
            <a:ext cx="8627166" cy="4944794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solidFill>
                  <a:schemeClr val="accent5">
                    <a:lumMod val="50000"/>
                  </a:schemeClr>
                </a:solidFill>
                <a:effectLst/>
              </a:rPr>
              <a:t>1. Кожен має рівні права та цілком задовільну систему однакових основних свобод, яка є однаково можливою для всіх; </a:t>
            </a:r>
            <a:endParaRPr lang="ru-RU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accent5">
                    <a:lumMod val="50000"/>
                  </a:schemeClr>
                </a:solidFill>
                <a:effectLst/>
              </a:rPr>
              <a:t>2. Соціальні та економічні нерівності мусять розподілятись так, щоб: </a:t>
            </a:r>
            <a:endParaRPr lang="ru-RU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accent5">
                    <a:lumMod val="75000"/>
                  </a:schemeClr>
                </a:solidFill>
                <a:effectLst/>
              </a:rPr>
              <a:t>а) бути найкориснішими для найменш забезпечених членів суспільства; </a:t>
            </a:r>
            <a:endParaRPr lang="ru-RU" dirty="0">
              <a:solidFill>
                <a:schemeClr val="accent5">
                  <a:lumMod val="75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accent5">
                    <a:lumMod val="75000"/>
                  </a:schemeClr>
                </a:solidFill>
                <a:effectLst/>
              </a:rPr>
              <a:t>б) бути пов’язаними зі становищем та посадами, доступними для всіх за умов чесної рівності можливостей. </a:t>
            </a:r>
            <a:endParaRPr lang="ru-RU" dirty="0">
              <a:solidFill>
                <a:schemeClr val="accent5">
                  <a:lumMod val="75000"/>
                </a:schemeClr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764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24464"/>
            <a:ext cx="7886700" cy="715617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Трактування соціальної справедливості: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dirty="0">
                <a:solidFill>
                  <a:srgbClr val="7030A0"/>
                </a:solidFill>
                <a:effectLst/>
              </a:rPr>
              <a:t>1) в аспекті соціальних проблем: безробіття, відсутність підтримки при хворобі чи старості, неможливість отримати освіту тощо;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marL="0" indent="0" algn="just">
              <a:buNone/>
            </a:pPr>
            <a:r>
              <a:rPr lang="uk-UA" sz="3200" dirty="0">
                <a:solidFill>
                  <a:srgbClr val="7030A0"/>
                </a:solidFill>
                <a:effectLst/>
              </a:rPr>
              <a:t>2) у контексті корекційної справедливості, яка випливає із несправедливих соціальних відносин минулого (аборигени, раби, поневолені народи та ін.), охоплює досить конкретний зміст.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08730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995" y="535709"/>
            <a:ext cx="7886700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 справедливості (</a:t>
            </a:r>
            <a:r>
              <a:rPr lang="uk-UA" sz="3600" b="1" i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Дж</a:t>
            </a:r>
            <a:r>
              <a:rPr lang="uk-UA" sz="36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600" b="1" i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Колквіт</a:t>
            </a:r>
            <a:r>
              <a:rPr lang="uk-UA" sz="3600" b="1" i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539" y="1825625"/>
            <a:ext cx="8905461" cy="4351338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дистрибутивна </a:t>
            </a:r>
            <a:r>
              <a:rPr lang="uk-UA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(розуміється як неупередженість та розподіл стосовно зусиль), </a:t>
            </a:r>
          </a:p>
          <a:p>
            <a:r>
              <a:rPr lang="uk-UA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процедурна</a:t>
            </a:r>
            <a:r>
              <a:rPr lang="uk-UA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(стосується організації процесу винесення рішення), </a:t>
            </a:r>
          </a:p>
          <a:p>
            <a:r>
              <a:rPr lang="uk-UA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міжособистісна</a:t>
            </a:r>
            <a:r>
              <a:rPr lang="uk-UA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(пов’язана з тим, наскільки чемно та поважно обійшлись з учасником взаємодії),</a:t>
            </a:r>
          </a:p>
          <a:p>
            <a:r>
              <a:rPr lang="uk-UA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uk-UA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(визначається мірою поінформованості учасників щодо процедури прийняття рішення). 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465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0218"/>
            <a:ext cx="7886700" cy="1139687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ru-RU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концепції законності: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762538"/>
            <a:ext cx="9011478" cy="5095461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uk-UA" altLang="ru-RU" dirty="0">
                <a:solidFill>
                  <a:srgbClr val="002060"/>
                </a:solidFill>
              </a:rPr>
              <a:t>феномен законності має надприродне походження, або ж це такі закони, що відображають притаманні природі цілі (вони лежать поза сферою людської діяльності);</a:t>
            </a:r>
          </a:p>
          <a:p>
            <a:pPr algn="just">
              <a:lnSpc>
                <a:spcPct val="90000"/>
              </a:lnSpc>
            </a:pPr>
            <a:r>
              <a:rPr lang="uk-UA" altLang="ru-RU" dirty="0">
                <a:solidFill>
                  <a:srgbClr val="7030A0"/>
                </a:solidFill>
              </a:rPr>
              <a:t>сучасне життя має договірний характер; тому питання законності обмежується тими договорами, які впорядковують відносини між громадянином і державою і забезпечують таку законність шляхом досягнення раціональної згоди громадян;</a:t>
            </a:r>
          </a:p>
          <a:p>
            <a:pPr algn="just">
              <a:lnSpc>
                <a:spcPct val="90000"/>
              </a:lnSpc>
            </a:pPr>
            <a:r>
              <a:rPr lang="uk-UA" altLang="ru-RU" dirty="0">
                <a:solidFill>
                  <a:srgbClr val="002060"/>
                </a:solidFill>
              </a:rPr>
              <a:t>концепції, в яких стверджується, що запровадження умовних норм і стандартів охоплює всі сфери життя, у них намагаються застосувати критерій взаємної згоди до всього способу життя, а не лише громадянського.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92766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uk-UA" altLang="ru-RU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Гуманізм</a:t>
            </a:r>
            <a:r>
              <a:rPr lang="uk-UA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b="1" i="1" dirty="0">
                <a:solidFill>
                  <a:srgbClr val="7030A0"/>
                </a:solidFill>
                <a:effectLst/>
              </a:rPr>
              <a:t>          </a:t>
            </a:r>
            <a:r>
              <a:rPr lang="uk-UA" sz="3600" b="1" i="1" dirty="0">
                <a:solidFill>
                  <a:srgbClr val="002060"/>
                </a:solidFill>
                <a:effectLst/>
              </a:rPr>
              <a:t>Гуманізм </a:t>
            </a:r>
            <a:r>
              <a:rPr lang="uk-UA" sz="3600" dirty="0">
                <a:solidFill>
                  <a:srgbClr val="002060"/>
                </a:solidFill>
                <a:effectLst/>
              </a:rPr>
              <a:t>–</a:t>
            </a:r>
            <a:r>
              <a:rPr lang="uk-UA" sz="3600" dirty="0">
                <a:solidFill>
                  <a:srgbClr val="7030A0"/>
                </a:solidFill>
                <a:effectLst/>
              </a:rPr>
              <a:t> це світоглядний принцип і принцип моральності, що означає визнання людини вищою цінністю, віру в людину, її здатність до самовдосконалення, вимога свободи і захисту гідності особи, ідею про право людини на щастя, про те, що </a:t>
            </a:r>
            <a:r>
              <a:rPr lang="uk-UA" sz="3600" dirty="0">
                <a:solidFill>
                  <a:srgbClr val="002060"/>
                </a:solidFill>
                <a:effectLst/>
              </a:rPr>
              <a:t>розвиток і внутрішнє зростання особи має бути кінцевою метою суспільства.</a:t>
            </a:r>
            <a:endParaRPr lang="ru-RU" sz="36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744394"/>
            <a:ext cx="9003322" cy="4432569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3600" b="1" dirty="0">
                <a:solidFill>
                  <a:srgbClr val="C00000"/>
                </a:solidFill>
                <a:effectLst/>
              </a:rPr>
              <a:t>Професіоналізм</a:t>
            </a:r>
            <a:r>
              <a:rPr lang="uk-UA" sz="3600" dirty="0">
                <a:solidFill>
                  <a:srgbClr val="C00000"/>
                </a:solidFill>
                <a:effectLst/>
              </a:rPr>
              <a:t> </a:t>
            </a:r>
            <a:r>
              <a:rPr lang="uk-UA" sz="3600" dirty="0">
                <a:solidFill>
                  <a:srgbClr val="7030A0"/>
                </a:solidFill>
                <a:effectLst/>
              </a:rPr>
              <a:t>– це інтегральна психологічна характеристика людини праці, яка відображає рівень і характер оволодіння людиною професією, яка означає, що людина виконує свою трудову діяльність на високому рівні.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pPr algn="just"/>
            <a:r>
              <a:rPr lang="uk-UA" sz="3600" dirty="0">
                <a:solidFill>
                  <a:srgbClr val="002060"/>
                </a:solidFill>
                <a:effectLst/>
              </a:rPr>
              <a:t>Професіоналізм охоплює три сторони праці: </a:t>
            </a:r>
            <a:r>
              <a:rPr lang="uk-UA" sz="3600" i="1" dirty="0">
                <a:solidFill>
                  <a:srgbClr val="C00000"/>
                </a:solidFill>
                <a:effectLst/>
              </a:rPr>
              <a:t>професійну діяльність, професійне спілкування, особистість професіонала</a:t>
            </a:r>
            <a:r>
              <a:rPr lang="uk-UA" sz="3600" i="1" dirty="0">
                <a:solidFill>
                  <a:srgbClr val="7030A0"/>
                </a:solidFill>
                <a:effectLst/>
              </a:rPr>
              <a:t>.</a:t>
            </a:r>
            <a:endParaRPr lang="ru-RU" sz="3600" i="1" dirty="0">
              <a:solidFill>
                <a:srgbClr val="7030A0"/>
              </a:solidFill>
              <a:effectLst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738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652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Вияви трудової моралі: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844824"/>
            <a:ext cx="9108504" cy="4824536"/>
          </a:xfrm>
        </p:spPr>
        <p:txBody>
          <a:bodyPr>
            <a:noAutofit/>
          </a:bodyPr>
          <a:lstStyle/>
          <a:p>
            <a:pPr lvl="0"/>
            <a:r>
              <a:rPr lang="uk-UA" sz="3200" b="1" dirty="0">
                <a:solidFill>
                  <a:srgbClr val="7030A0"/>
                </a:solidFill>
                <a:effectLst/>
              </a:rPr>
              <a:t>міра поширення трудових порушень трудової дисципліни;</a:t>
            </a:r>
            <a:endParaRPr lang="ru-RU" sz="3200" b="1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b="1" dirty="0">
                <a:solidFill>
                  <a:srgbClr val="7030A0"/>
                </a:solidFill>
                <a:effectLst/>
              </a:rPr>
              <a:t>ставлення до якості продукції;</a:t>
            </a:r>
            <a:endParaRPr lang="ru-RU" sz="3200" b="1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b="1" dirty="0">
                <a:solidFill>
                  <a:srgbClr val="7030A0"/>
                </a:solidFill>
                <a:effectLst/>
              </a:rPr>
              <a:t>структура потреб, що задовольняються працею;</a:t>
            </a:r>
            <a:endParaRPr lang="ru-RU" sz="3200" b="1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b="1" dirty="0">
                <a:solidFill>
                  <a:srgbClr val="7030A0"/>
                </a:solidFill>
                <a:effectLst/>
              </a:rPr>
              <a:t>співвідношення старанності та ініціативності у структурі основних характеристик особистості працівника;</a:t>
            </a:r>
            <a:endParaRPr lang="ru-RU" sz="3200" b="1" dirty="0">
              <a:solidFill>
                <a:srgbClr val="7030A0"/>
              </a:solidFill>
              <a:effectLst/>
            </a:endParaRPr>
          </a:p>
          <a:p>
            <a:r>
              <a:rPr lang="uk-UA" sz="3200" b="1" dirty="0">
                <a:solidFill>
                  <a:srgbClr val="7030A0"/>
                </a:solidFill>
                <a:effectLst/>
              </a:rPr>
              <a:t>відносини "керівництво - підпорядкування" у процесі трудової діяльності 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475" y="1789043"/>
            <a:ext cx="8848578" cy="4969566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>
                <a:solidFill>
                  <a:srgbClr val="C00000"/>
                </a:solidFill>
                <a:effectLst/>
              </a:rPr>
              <a:t>Професійна діяльність </a:t>
            </a:r>
            <a:r>
              <a:rPr lang="uk-UA" sz="3200" b="1" dirty="0">
                <a:solidFill>
                  <a:srgbClr val="002060"/>
                </a:solidFill>
                <a:effectLst/>
              </a:rPr>
              <a:t>– </a:t>
            </a:r>
            <a:r>
              <a:rPr lang="uk-UA" sz="3200" dirty="0">
                <a:solidFill>
                  <a:srgbClr val="002060"/>
                </a:solidFill>
                <a:effectLst/>
              </a:rPr>
              <a:t>це активність людини, яка спрямована на перетворення предмету праці з метою отримання результату, який відповідає суспільним і особистісним потребам. </a:t>
            </a:r>
          </a:p>
          <a:p>
            <a:pPr algn="just"/>
            <a:r>
              <a:rPr lang="uk-UA" sz="3200" b="1" dirty="0">
                <a:solidFill>
                  <a:srgbClr val="C00000"/>
                </a:solidFill>
                <a:effectLst/>
              </a:rPr>
              <a:t>Професійне спілкування </a:t>
            </a:r>
            <a:r>
              <a:rPr lang="uk-UA" sz="3200" b="1" dirty="0">
                <a:solidFill>
                  <a:srgbClr val="7030A0"/>
                </a:solidFill>
                <a:effectLst/>
              </a:rPr>
              <a:t>– </a:t>
            </a:r>
            <a:r>
              <a:rPr lang="uk-UA" sz="3200" dirty="0">
                <a:solidFill>
                  <a:srgbClr val="7030A0"/>
                </a:solidFill>
                <a:effectLst/>
              </a:rPr>
              <a:t>це активність людини, яка спрямована на встановлення взаємодії і співробітництва з іншими людьми у процесі перетворення предмету праці; таке спілкування може виступати як один із засобів підвищення ефективності професіональної діяльності.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06067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3600" b="1" dirty="0">
                <a:solidFill>
                  <a:srgbClr val="C00000"/>
                </a:solidFill>
                <a:effectLst/>
              </a:rPr>
              <a:t>Особистість професіонала </a:t>
            </a:r>
            <a:r>
              <a:rPr lang="uk-UA" sz="3600" b="1" dirty="0">
                <a:solidFill>
                  <a:srgbClr val="7030A0"/>
                </a:solidFill>
                <a:effectLst/>
              </a:rPr>
              <a:t>– </a:t>
            </a:r>
            <a:r>
              <a:rPr lang="uk-UA" sz="3600" dirty="0">
                <a:solidFill>
                  <a:srgbClr val="7030A0"/>
                </a:solidFill>
                <a:effectLst/>
              </a:rPr>
              <a:t>це сукупність психічних якостей, властивостей, станів людини праці, які дають можливості для виконання ним професіональної діяльності і, разом із тим, які змінюються і удосконалюються у процесі праці.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90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217"/>
          </a:xfrm>
        </p:spPr>
        <p:txBody>
          <a:bodyPr>
            <a:normAutofit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effectLst/>
              </a:rPr>
              <a:t>Показники ефективності професійної діяльності: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3600" dirty="0">
                <a:solidFill>
                  <a:srgbClr val="002060"/>
                </a:solidFill>
              </a:rPr>
              <a:t>1. </a:t>
            </a:r>
            <a:r>
              <a:rPr lang="uk-UA" sz="3600" dirty="0">
                <a:solidFill>
                  <a:srgbClr val="002060"/>
                </a:solidFill>
                <a:effectLst/>
              </a:rPr>
              <a:t>Результативні показники</a:t>
            </a:r>
            <a:endParaRPr lang="ru-RU" sz="3600" dirty="0">
              <a:solidFill>
                <a:srgbClr val="002060"/>
              </a:solidFill>
              <a:effectLst/>
            </a:endParaRPr>
          </a:p>
          <a:p>
            <a:pPr marL="0" indent="0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2. Процесуальні показники</a:t>
            </a:r>
          </a:p>
          <a:p>
            <a:pPr marL="0" indent="0" algn="just">
              <a:buNone/>
            </a:pPr>
            <a:r>
              <a:rPr lang="uk-UA" sz="3600" dirty="0">
                <a:solidFill>
                  <a:srgbClr val="002060"/>
                </a:solidFill>
                <a:effectLst/>
              </a:rPr>
              <a:t>3. Показники професійного </a:t>
            </a: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спілкування</a:t>
            </a:r>
          </a:p>
          <a:p>
            <a:pPr marL="0" indent="0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4. Показники зрілості особистості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2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59987"/>
            <a:ext cx="9144000" cy="50503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b="1" dirty="0">
                <a:solidFill>
                  <a:srgbClr val="C000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Професійна компетентність </a:t>
            </a:r>
            <a:r>
              <a:rPr lang="uk-UA" sz="3600" b="1" dirty="0">
                <a:solidFill>
                  <a:srgbClr val="7030A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uk-UA" sz="3600" dirty="0">
                <a:solidFill>
                  <a:srgbClr val="7030A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це здатність людини розв’язувати певне коло професійних завдань.</a:t>
            </a:r>
          </a:p>
          <a:p>
            <a:endParaRPr lang="uk-UA" sz="3600" dirty="0">
              <a:solidFill>
                <a:srgbClr val="7030A0"/>
              </a:solidFill>
              <a:effectLst/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rgbClr val="002060"/>
                </a:solidFill>
                <a:effectLst/>
              </a:rPr>
              <a:t>- компетентність у професійній діяльності, </a:t>
            </a:r>
          </a:p>
          <a:p>
            <a:pPr marL="0" indent="0" algn="just">
              <a:buNone/>
            </a:pPr>
            <a:r>
              <a:rPr lang="uk-UA" sz="3600" dirty="0">
                <a:solidFill>
                  <a:schemeClr val="accent5">
                    <a:lumMod val="50000"/>
                  </a:schemeClr>
                </a:solidFill>
                <a:effectLst/>
              </a:rPr>
              <a:t>- компетентність у професійному спілкуванні,</a:t>
            </a:r>
          </a:p>
          <a:p>
            <a:pPr marL="0" indent="0" algn="just">
              <a:buNone/>
            </a:pPr>
            <a:r>
              <a:rPr lang="uk-UA" sz="3600" dirty="0">
                <a:solidFill>
                  <a:srgbClr val="002060"/>
                </a:solidFill>
                <a:effectLst/>
              </a:rPr>
              <a:t>- компетентність в реалізації особистості професіонала.</a:t>
            </a:r>
            <a:endParaRPr lang="ru-RU" sz="3600" dirty="0">
              <a:solidFill>
                <a:srgbClr val="002060"/>
              </a:solidFill>
              <a:effectLst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08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1812</Words>
  <Application>Microsoft Office PowerPoint</Application>
  <PresentationFormat>Экран (4:3)</PresentationFormat>
  <Paragraphs>143</Paragraphs>
  <Slides>37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49" baseType="lpstr">
      <vt:lpstr>Arial</vt:lpstr>
      <vt:lpstr>Bahnschrift SemiLight Condensed</vt:lpstr>
      <vt:lpstr>Calibri</vt:lpstr>
      <vt:lpstr>Calibri Light</vt:lpstr>
      <vt:lpstr>Georgia</vt:lpstr>
      <vt:lpstr>Segoe UI Semibold</vt:lpstr>
      <vt:lpstr>Symbol</vt:lpstr>
      <vt:lpstr>Tahoma</vt:lpstr>
      <vt:lpstr>Times New Roman</vt:lpstr>
      <vt:lpstr>Trebuchet MS</vt:lpstr>
      <vt:lpstr>Office Theme</vt:lpstr>
      <vt:lpstr>1_Office Theme</vt:lpstr>
      <vt:lpstr>Тема 1  Професійна етика: сутність, завдання, історія виникнення та розвитку</vt:lpstr>
      <vt:lpstr>Навчальні питання:</vt:lpstr>
      <vt:lpstr>Рекомендована література:</vt:lpstr>
      <vt:lpstr>Презентация PowerPoint</vt:lpstr>
      <vt:lpstr>Вияви трудової моралі:</vt:lpstr>
      <vt:lpstr>Презентация PowerPoint</vt:lpstr>
      <vt:lpstr>Презентация PowerPoint</vt:lpstr>
      <vt:lpstr>Показники ефективності професійної діяльності:</vt:lpstr>
      <vt:lpstr>Презентация PowerPoint</vt:lpstr>
      <vt:lpstr>Види компетентності у професійній діяльності:</vt:lpstr>
      <vt:lpstr>Види компетентності у професійному спілкуванні:</vt:lpstr>
      <vt:lpstr>Види компетентності в розвитку особистості професіонала: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напрямки інституціоналізації: </vt:lpstr>
      <vt:lpstr>Ідеальний тип професіоналізму включає (за Е. Грінвудом):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Умови, дотримання яких вимагає справедливість покарання:</vt:lpstr>
      <vt:lpstr>Справедливість </vt:lpstr>
      <vt:lpstr>Сучасні концепції справедливості:</vt:lpstr>
      <vt:lpstr>Базові принципи справедливості  (за Дж. Ролзом): </vt:lpstr>
      <vt:lpstr>Трактування соціальної справедливості:</vt:lpstr>
      <vt:lpstr>Види справедливості (Дж. Колквіт):</vt:lpstr>
      <vt:lpstr>Сучасні концепції законності:</vt:lpstr>
      <vt:lpstr>Гуманізм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RePack by Diakov</cp:lastModifiedBy>
  <cp:revision>30</cp:revision>
  <dcterms:created xsi:type="dcterms:W3CDTF">2019-02-21T15:01:25Z</dcterms:created>
  <dcterms:modified xsi:type="dcterms:W3CDTF">2021-02-02T17:45:03Z</dcterms:modified>
</cp:coreProperties>
</file>