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4"/>
  </p:notesMasterIdLst>
  <p:sldIdLst>
    <p:sldId id="316" r:id="rId2"/>
    <p:sldId id="317" r:id="rId3"/>
    <p:sldId id="356" r:id="rId4"/>
    <p:sldId id="335" r:id="rId5"/>
    <p:sldId id="337" r:id="rId6"/>
    <p:sldId id="366" r:id="rId7"/>
    <p:sldId id="357" r:id="rId8"/>
    <p:sldId id="339" r:id="rId9"/>
    <p:sldId id="306" r:id="rId10"/>
    <p:sldId id="346" r:id="rId11"/>
    <p:sldId id="351" r:id="rId12"/>
    <p:sldId id="348" r:id="rId13"/>
    <p:sldId id="372" r:id="rId14"/>
    <p:sldId id="358" r:id="rId15"/>
    <p:sldId id="352" r:id="rId16"/>
    <p:sldId id="360" r:id="rId17"/>
    <p:sldId id="361" r:id="rId18"/>
    <p:sldId id="350" r:id="rId19"/>
    <p:sldId id="319" r:id="rId20"/>
    <p:sldId id="307" r:id="rId21"/>
    <p:sldId id="323" r:id="rId22"/>
    <p:sldId id="359" r:id="rId23"/>
    <p:sldId id="343" r:id="rId24"/>
    <p:sldId id="368" r:id="rId25"/>
    <p:sldId id="369" r:id="rId26"/>
    <p:sldId id="370" r:id="rId27"/>
    <p:sldId id="349" r:id="rId28"/>
    <p:sldId id="367" r:id="rId29"/>
    <p:sldId id="340" r:id="rId30"/>
    <p:sldId id="329" r:id="rId31"/>
    <p:sldId id="321" r:id="rId32"/>
    <p:sldId id="322" r:id="rId33"/>
  </p:sldIdLst>
  <p:sldSz cx="12192000" cy="6858000"/>
  <p:notesSz cx="12192000" cy="6858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7" d="100"/>
          <a:sy n="77" d="100"/>
        </p:scale>
        <p:origin x="72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E9F1F2-5867-4FCC-BD0E-F9AD29DA8500}" type="datetimeFigureOut">
              <a:rPr lang="uk-UA"/>
              <a:pPr>
                <a:defRPr/>
              </a:pPr>
              <a:t>03.02.2021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ECE02B-84BB-4BA2-8369-4C74F24F7A8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6B8F16-D85D-4FFC-A340-0958A79156B3}" type="slidenum">
              <a:rPr lang="uk-UA" altLang="en-US"/>
              <a:pPr/>
              <a:t>12</a:t>
            </a:fld>
            <a:endParaRPr lang="uk-U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781-4CB3-46CE-BA04-A8C7FD9AB8B5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F8E1C9-A4CD-42C6-99A5-EC4FF288590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F021-EEF1-4669-90AE-BC59914CC981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4293-5A4B-4FC8-8996-5D4E422CEF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8797925" y="0"/>
            <a:ext cx="6191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8863013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10D5-927E-4828-BD53-301EB82CC071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1075" y="6376988"/>
            <a:ext cx="5114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5212B-937C-446A-8F0B-5095D3AD4BC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7FA2-CD19-4CF7-8DA3-1E99A259E921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778FA-DBAF-4694-9805-8C732AD69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3C4C-A9D6-42CC-9257-DAFEB9C0614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6C71-90C4-442A-899B-7B766C0AE9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84D6-9EDA-413B-B09B-5F56E934D4F6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6E48-FE92-4AFF-9E28-A5F61279725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91CB-6993-45AB-B138-A8744C13418C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F35B-0C89-4609-92CE-CCDE53F023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9DA6-BD7C-4A5D-A17B-819638709C9C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30C-BF8B-4BD4-B466-BC584ECCF6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94E-051D-46B6-BAC3-DC54E1258DF6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D4DF-E18B-4F6A-9B58-06EBE584D95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4ACE-6AF4-4983-AFB2-312209488F7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DD6E0-E23A-4962-A5C0-FB63B550BCF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D108-B934-444D-A6DF-E9AD9465F7F6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12593-E773-4530-991F-73EF05C848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19075" y="1169988"/>
            <a:ext cx="33655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7824-778C-45B0-9D87-9257391D4418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8125" y="1169988"/>
            <a:ext cx="6924675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948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CE602-32E7-4474-9113-0BC22CA5832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B828374-449A-4B61-99E3-6EBFE6F29106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1075" y="6477000"/>
            <a:ext cx="734377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651AB74B-C8BF-4138-B238-B2D2C36EAD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09" r:id="rId3"/>
    <p:sldLayoutId id="2147484104" r:id="rId4"/>
    <p:sldLayoutId id="2147484105" r:id="rId5"/>
    <p:sldLayoutId id="2147484106" r:id="rId6"/>
    <p:sldLayoutId id="2147484110" r:id="rId7"/>
    <p:sldLayoutId id="2147484111" r:id="rId8"/>
    <p:sldLayoutId id="2147484112" r:id="rId9"/>
    <p:sldLayoutId id="2147484107" r:id="rId10"/>
    <p:sldLayoutId id="2147484113" r:id="rId11"/>
    <p:sldLayoutId id="21474841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636912"/>
            <a:ext cx="11116816" cy="3024336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  <a:t>Принципи і стандарти </a:t>
            </a:r>
            <a:b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професійної етики </a:t>
            </a:r>
            <a: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  <a:t>як складової </a:t>
            </a:r>
            <a:b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запобігання і протидії корупції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Рисунок 4" descr="navs_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7248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nav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0"/>
            <a:ext cx="690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i="1" dirty="0" smtClean="0"/>
              <a:t>		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000" b="1" i="1" dirty="0" smtClean="0">
                <a:solidFill>
                  <a:srgbClr val="002060"/>
                </a:solidFill>
              </a:rPr>
              <a:t>			Професійна етика державного службовця має </a:t>
            </a:r>
            <a:r>
              <a:rPr lang="uk-UA" altLang="en-US" sz="4000" b="1" i="1" dirty="0" smtClean="0">
                <a:solidFill>
                  <a:srgbClr val="7030A0"/>
                </a:solidFill>
              </a:rPr>
              <a:t>деонтологічний характер</a:t>
            </a:r>
            <a:r>
              <a:rPr lang="uk-UA" altLang="en-US" sz="4000" b="1" i="1" dirty="0" smtClean="0">
                <a:solidFill>
                  <a:srgbClr val="002060"/>
                </a:solidFill>
              </a:rPr>
              <a:t>:</a:t>
            </a:r>
            <a:r>
              <a:rPr lang="uk-UA" altLang="en-US" sz="4000" dirty="0" smtClean="0">
                <a:solidFill>
                  <a:srgbClr val="002060"/>
                </a:solidFill>
              </a:rPr>
              <a:t> </a:t>
            </a:r>
            <a:r>
              <a:rPr lang="uk-UA" altLang="en-US" sz="4000" i="1" dirty="0" smtClean="0">
                <a:solidFill>
                  <a:srgbClr val="002060"/>
                </a:solidFill>
              </a:rPr>
              <a:t>від чіткості, зрозумілості та належного відображення у нормативній базі її вимог і норм залежить ефективність роботи працівника.</a:t>
            </a:r>
            <a:endParaRPr lang="uk-UA" altLang="en-US" sz="40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872d6d596dff6b7423893734444e48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0655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/>
              <a:t>Виявлення та чітке формулювання призначення державної служби – </a:t>
            </a:r>
            <a:endParaRPr lang="uk-UA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    основа для побудови всієї системи етики державних службовців і фактор ствердження моральних відносин між </a:t>
            </a:r>
            <a:r>
              <a:rPr lang="uk-UA" altLang="en-US" i="1" dirty="0" smtClean="0">
                <a:solidFill>
                  <a:srgbClr val="002060"/>
                </a:solidFill>
              </a:rPr>
              <a:t>органами державної влади і громадянами</a:t>
            </a:r>
            <a:r>
              <a:rPr lang="uk-UA" altLang="en-US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		Призначення державної служби </a:t>
            </a:r>
            <a:r>
              <a:rPr lang="uk-UA" altLang="en-US" b="1" i="1" dirty="0" smtClean="0">
                <a:solidFill>
                  <a:srgbClr val="002060"/>
                </a:solidFill>
              </a:rPr>
              <a:t>формує розуміння місця державних службовців у суспільстві; воно є стрижнем для побудови засад професійної діяльності та відповідних вимог до представників органів державної влади, масштабом для оцінки їхньої діяльності</a:t>
            </a:r>
            <a:r>
              <a:rPr lang="uk-UA" alt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0"/>
            <a:ext cx="10972800" cy="14413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000" dirty="0" smtClean="0"/>
              <a:t>Навколо призначення професії </a:t>
            </a:r>
            <a:br>
              <a:rPr lang="uk-UA" sz="3000" dirty="0" smtClean="0"/>
            </a:br>
            <a:r>
              <a:rPr lang="uk-UA" sz="3000" dirty="0" smtClean="0"/>
              <a:t>будується вся професійно-етична система </a:t>
            </a:r>
            <a:br>
              <a:rPr lang="uk-UA" sz="3000" dirty="0" smtClean="0"/>
            </a:br>
            <a:r>
              <a:rPr lang="uk-UA" sz="3000" dirty="0" smtClean="0"/>
              <a:t>діяльності   публічної   служби:</a:t>
            </a:r>
            <a:endParaRPr lang="uk-UA" sz="3000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31950" y="3213100"/>
            <a:ext cx="3671888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ЕТИКА</a:t>
            </a:r>
            <a:endParaRPr lang="uk-UA" sz="28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ДЕРЖАВНОГО СЛУЖБОВЦЯ</a:t>
            </a:r>
            <a:endParaRPr lang="uk-UA" sz="2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8163" y="1989138"/>
            <a:ext cx="4535487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ЦІННОСТІ та ПРИНЦИПИ реалізовувати?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88163" y="5013325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Яких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НОРМ та СТАНДАРТІВ дотримуватись?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8163" y="3500438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ЯКОСТІ  та ЧЕСНОТИ виявляти?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375275" y="2276475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5375275" y="3716338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5375275" y="5157788"/>
            <a:ext cx="1368425" cy="93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0A1A0686-872A-43A7-AB65-FFD6F0C1858A}"/>
              </a:ext>
            </a:extLst>
          </p:cNvPr>
          <p:cNvSpPr/>
          <p:nvPr/>
        </p:nvSpPr>
        <p:spPr>
          <a:xfrm>
            <a:off x="3863752" y="32767"/>
            <a:ext cx="8286218" cy="2876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Конститутивна модель </a:t>
            </a:r>
            <a:endParaRPr lang="uk-UA" sz="4400" b="1" i="1" dirty="0" smtClean="0">
              <a:solidFill>
                <a:srgbClr val="C00000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uk-UA" sz="4400" b="1" i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професійної </a:t>
            </a:r>
            <a:r>
              <a:rPr lang="uk-UA" sz="4400" b="1" i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етики</a:t>
            </a:r>
            <a:endParaRPr lang="ru-RU" sz="4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4670A51-2D3F-43CA-BC3B-4098D60959FC}"/>
              </a:ext>
            </a:extLst>
          </p:cNvPr>
          <p:cNvSpPr/>
          <p:nvPr/>
        </p:nvSpPr>
        <p:spPr>
          <a:xfrm>
            <a:off x="5087888" y="3356992"/>
            <a:ext cx="4793376" cy="1941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ln/>
                <a:solidFill>
                  <a:schemeClr val="accent2">
                    <a:lumMod val="75000"/>
                  </a:schemeClr>
                </a:solidFill>
                <a:latin typeface="Georgia"/>
              </a:rPr>
              <a:t>недискримінація</a:t>
            </a:r>
            <a:endParaRPr lang="ru-RU" sz="2600" b="1" i="1" dirty="0">
              <a:ln/>
              <a:solidFill>
                <a:schemeClr val="accent2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5D4D7F-E8AD-4940-890B-BB90EB91D640}"/>
              </a:ext>
            </a:extLst>
          </p:cNvPr>
          <p:cNvSpPr/>
          <p:nvPr/>
        </p:nvSpPr>
        <p:spPr>
          <a:xfrm>
            <a:off x="7392144" y="4653136"/>
            <a:ext cx="4492486" cy="1941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FF0000"/>
                </a:solidFill>
                <a:latin typeface="Georgia"/>
              </a:rPr>
              <a:t>г</a:t>
            </a:r>
            <a:r>
              <a:rPr lang="uk-UA" sz="2400" b="1" i="1" dirty="0" err="1">
                <a:ln/>
                <a:solidFill>
                  <a:srgbClr val="FF0000"/>
                </a:solidFill>
                <a:latin typeface="Georgia"/>
              </a:rPr>
              <a:t>ендерна</a:t>
            </a:r>
            <a:r>
              <a:rPr lang="uk-UA" sz="2400" b="1" i="1" dirty="0">
                <a:ln/>
                <a:solidFill>
                  <a:srgbClr val="FF0000"/>
                </a:solidFill>
                <a:latin typeface="Georgia"/>
              </a:rPr>
              <a:t> рівність</a:t>
            </a:r>
            <a:endParaRPr lang="ru-RU" sz="2400" b="1" i="1" dirty="0">
              <a:ln/>
              <a:solidFill>
                <a:srgbClr val="FF000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rgbClr val="FFC000"/>
              </a:solidFill>
              <a:latin typeface="Georgi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3863752" cy="28575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46E73370-D965-495D-9833-FB9D0FB0855C}"/>
              </a:ext>
            </a:extLst>
          </p:cNvPr>
          <p:cNvSpPr/>
          <p:nvPr/>
        </p:nvSpPr>
        <p:spPr>
          <a:xfrm>
            <a:off x="2299856" y="2564904"/>
            <a:ext cx="3687212" cy="1947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ln/>
                <a:solidFill>
                  <a:schemeClr val="accent6">
                    <a:lumMod val="75000"/>
                  </a:schemeClr>
                </a:solidFill>
                <a:latin typeface="Georgia"/>
              </a:rPr>
              <a:t>п</a:t>
            </a:r>
            <a:r>
              <a:rPr lang="uk-UA" sz="2800" b="1" i="1" dirty="0" err="1">
                <a:ln/>
                <a:solidFill>
                  <a:schemeClr val="accent6">
                    <a:lumMod val="75000"/>
                  </a:schemeClr>
                </a:solidFill>
                <a:latin typeface="Georgia"/>
              </a:rPr>
              <a:t>рава</a:t>
            </a:r>
            <a:r>
              <a:rPr lang="uk-UA" sz="2800" b="1" i="1" dirty="0">
                <a:ln/>
                <a:solidFill>
                  <a:schemeClr val="accent6">
                    <a:lumMod val="75000"/>
                  </a:schemeClr>
                </a:solidFill>
                <a:latin typeface="Georgia"/>
              </a:rPr>
              <a:t> людини</a:t>
            </a:r>
            <a:endParaRPr lang="ru-RU" sz="2800" b="1" i="1" dirty="0">
              <a:ln/>
              <a:solidFill>
                <a:schemeClr val="accent6">
                  <a:lumMod val="75000"/>
                </a:schemeClr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rgbClr val="FFC000"/>
              </a:solidFill>
              <a:latin typeface="Georgia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5C2220-AED8-4B03-8131-40C65A62329D}"/>
              </a:ext>
            </a:extLst>
          </p:cNvPr>
          <p:cNvSpPr/>
          <p:nvPr/>
        </p:nvSpPr>
        <p:spPr>
          <a:xfrm>
            <a:off x="612197" y="1328910"/>
            <a:ext cx="3714849" cy="1863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200" b="1" i="1" dirty="0">
                <a:ln/>
                <a:solidFill>
                  <a:srgbClr val="002060"/>
                </a:solidFill>
                <a:latin typeface="Georgia"/>
              </a:rPr>
              <a:t>л</a:t>
            </a:r>
            <a:r>
              <a:rPr lang="uk-UA" sz="3200" b="1" i="1" dirty="0" err="1">
                <a:ln/>
                <a:solidFill>
                  <a:srgbClr val="002060"/>
                </a:solidFill>
                <a:latin typeface="Georgia"/>
              </a:rPr>
              <a:t>юдська</a:t>
            </a:r>
            <a:r>
              <a:rPr lang="uk-UA" sz="3200" b="1" i="1" dirty="0">
                <a:ln/>
                <a:solidFill>
                  <a:srgbClr val="002060"/>
                </a:solidFill>
                <a:latin typeface="Georgia"/>
              </a:rPr>
              <a:t> гідність</a:t>
            </a:r>
            <a:endParaRPr lang="ru-RU" sz="3200" b="1" i="1" dirty="0">
              <a:ln/>
              <a:solidFill>
                <a:srgbClr val="00206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2096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epositphotos_78113298-stock-photo-principles-standards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77439"/>
            <a:ext cx="12192000" cy="538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5400" dirty="0" smtClean="0"/>
              <a:t>СКЛАДОВІ  ПРОФЕСІЙНОЇ  ЕТИКИ</a:t>
            </a:r>
            <a:endParaRPr lang="uk-UA" sz="5400" dirty="0"/>
          </a:p>
        </p:txBody>
      </p:sp>
      <p:sp>
        <p:nvSpPr>
          <p:cNvPr id="4" name="Овал 3"/>
          <p:cNvSpPr/>
          <p:nvPr/>
        </p:nvSpPr>
        <p:spPr>
          <a:xfrm>
            <a:off x="2063552" y="2060848"/>
            <a:ext cx="3341687" cy="22272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ЦІННОСТІ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5663952" y="2060848"/>
            <a:ext cx="3716338" cy="2052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6" name="Овал 5"/>
          <p:cNvSpPr/>
          <p:nvPr/>
        </p:nvSpPr>
        <p:spPr>
          <a:xfrm>
            <a:off x="1487488" y="4581128"/>
            <a:ext cx="3144838" cy="2097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7" name="Овал 6"/>
          <p:cNvSpPr/>
          <p:nvPr/>
        </p:nvSpPr>
        <p:spPr>
          <a:xfrm>
            <a:off x="6888088" y="4437112"/>
            <a:ext cx="3932237" cy="2620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ЕТИЧНИЙ ІНСТРУМЕН-ТАРІЙ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/>
              <a:t>Цінності  </a:t>
            </a:r>
            <a:br>
              <a:rPr lang="uk-UA" dirty="0" smtClean="0"/>
            </a:br>
            <a:r>
              <a:rPr lang="uk-UA" dirty="0" smtClean="0"/>
              <a:t>професійної  діяльності</a:t>
            </a:r>
            <a:endParaRPr lang="uk-UA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Цінності, які відстоює публічна служба у демократичному суспільстві – наголошення на людській, соціальній та культурній важливості, якими виступають </a:t>
            </a:r>
            <a:r>
              <a:rPr lang="uk-UA" sz="2800" b="1" i="1" dirty="0" smtClean="0">
                <a:solidFill>
                  <a:srgbClr val="7030A0"/>
                </a:solidFill>
              </a:rPr>
              <a:t>життя та гідність людини, повага до неї, справедливість, солідарність </a:t>
            </a:r>
            <a:r>
              <a:rPr lang="uk-UA" sz="2800" dirty="0" smtClean="0">
                <a:solidFill>
                  <a:srgbClr val="002060"/>
                </a:solidFill>
              </a:rPr>
              <a:t>тощо.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Верховенство права</a:t>
            </a:r>
            <a:r>
              <a:rPr lang="uk-UA" sz="2800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гуманізм</a:t>
            </a:r>
            <a:r>
              <a:rPr lang="uk-UA" sz="2800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</a:t>
            </a:r>
            <a:r>
              <a:rPr lang="uk-UA" sz="2800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- базові цінності професійної діяльності державного службовця; вони мають регулятивну значущість, </a:t>
            </a:r>
            <a:r>
              <a:rPr lang="uk-UA" sz="2800" dirty="0" err="1" smtClean="0">
                <a:solidFill>
                  <a:srgbClr val="002060"/>
                </a:solidFill>
              </a:rPr>
              <a:t>конститутивність</a:t>
            </a:r>
            <a:r>
              <a:rPr lang="uk-UA" sz="2800" dirty="0" smtClean="0">
                <a:solidFill>
                  <a:srgbClr val="002060"/>
                </a:solidFill>
              </a:rPr>
              <a:t> використання, </a:t>
            </a:r>
            <a:r>
              <a:rPr lang="uk-UA" sz="2800" i="1" dirty="0" smtClean="0">
                <a:solidFill>
                  <a:srgbClr val="002060"/>
                </a:solidFill>
              </a:rPr>
              <a:t>формують фундамент розуміння сутності і призначення професійної діяльності</a:t>
            </a:r>
            <a:r>
              <a:rPr lang="uk-UA" sz="28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888" y="1412875"/>
            <a:ext cx="10972800" cy="4625975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		</a:t>
            </a:r>
            <a:r>
              <a:rPr lang="uk-UA" sz="26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Верховенство права</a:t>
            </a:r>
            <a:r>
              <a:rPr lang="uk-UA" sz="26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smtClean="0">
                <a:solidFill>
                  <a:srgbClr val="002060"/>
                </a:solidFill>
              </a:rPr>
              <a:t>є гарантованою Конституцією основою співіснування людей в українському суспільстві; має закріплення і реалізацію у політичних програмах, зокрема у політичному курсі на євроінтеграцію.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600" b="1" i="1" dirty="0" smtClean="0">
                <a:solidFill>
                  <a:srgbClr val="002060"/>
                </a:solidFill>
              </a:rPr>
              <a:t>		</a:t>
            </a:r>
            <a:r>
              <a:rPr lang="uk-UA" sz="26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Гуманізм</a:t>
            </a:r>
            <a:r>
              <a:rPr lang="uk-UA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smtClean="0">
                <a:solidFill>
                  <a:srgbClr val="002060"/>
                </a:solidFill>
              </a:rPr>
              <a:t>як визнання людини найвищою соціальною цінністю, тобто всебічне утвердження цінності людської особи й особистості є вихідним у побудові будь-якого політичного, економічного, соціального чи освітнього проекту.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600" b="1" i="1" dirty="0" smtClean="0">
                <a:solidFill>
                  <a:srgbClr val="002060"/>
                </a:solidFill>
              </a:rPr>
              <a:t>		</a:t>
            </a:r>
            <a:r>
              <a:rPr lang="uk-UA" sz="26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</a:t>
            </a:r>
            <a:r>
              <a:rPr lang="uk-UA" sz="2600" dirty="0" smtClean="0">
                <a:solidFill>
                  <a:srgbClr val="002060"/>
                </a:solidFill>
              </a:rPr>
              <a:t> як форма самовизначення, стилю життя, способів діяльності і алгоритмів дій, що розгортаються у публічній сфері, є ознакою соціальної зрілості, автономії  і  суверенності особи.</a:t>
            </a:r>
          </a:p>
          <a:p>
            <a:pPr>
              <a:buFont typeface="Wingdings 2" pitchFamily="18" charset="2"/>
              <a:buNone/>
              <a:defRPr/>
            </a:pPr>
            <a:endParaRPr lang="uk-UA" dirty="0" smtClean="0"/>
          </a:p>
          <a:p>
            <a:pPr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23392" y="1412776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		</a:t>
            </a:r>
            <a:r>
              <a:rPr lang="uk-UA" altLang="en-US" sz="3000" dirty="0" smtClean="0">
                <a:solidFill>
                  <a:srgbClr val="002060"/>
                </a:solidFill>
              </a:rPr>
              <a:t>Цінності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верховенства права, гуманізму, професіоналізму</a:t>
            </a:r>
            <a:r>
              <a:rPr lang="uk-UA" altLang="en-US" sz="3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en-US" sz="3000" dirty="0" smtClean="0">
                <a:solidFill>
                  <a:srgbClr val="002060"/>
                </a:solidFill>
              </a:rPr>
              <a:t>постають «формулами» моральності професіонала, 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суб’єктивний характер сприйняття яких залежить від рівня освіти і життєвих ціннісних орієнтацій працівника</a:t>
            </a:r>
            <a:r>
              <a:rPr lang="uk-UA" altLang="en-US" sz="3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3000" i="1" dirty="0" smtClean="0">
                <a:solidFill>
                  <a:srgbClr val="002060"/>
                </a:solidFill>
              </a:rPr>
              <a:t>		Професійна діяльність, професіоналізм – це не лише знання про процесуальність / певний алгоритм дій, а й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розуміння та виконання етичних норм і приписів щодо здійснення професійної діяльності</a:t>
            </a:r>
            <a:r>
              <a:rPr lang="uk-UA" altLang="en-US" sz="30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 Ці норми і приписи є похідними від основних принципів професійної етики.</a:t>
            </a:r>
            <a:endParaRPr lang="uk-UA" altLang="en-US" sz="3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5400" dirty="0" smtClean="0"/>
              <a:t>Принципи професійної етики</a:t>
            </a:r>
            <a:endParaRPr lang="uk-UA" sz="5400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50863" y="1412875"/>
            <a:ext cx="10972800" cy="4625975"/>
          </a:xfrm>
        </p:spPr>
        <p:txBody>
          <a:bodyPr/>
          <a:lstStyle/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відображають у загальній формі об’єктивно обумовлену вимогу щодо учасників суспільних відносин;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слугують засобом самообмеження державної влади;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виступають керівництвом для досягнення цілей правового регулювання;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формують ідейне поле </a:t>
            </a:r>
            <a:r>
              <a:rPr lang="uk-UA" altLang="en-US" sz="3400" b="1" i="1" smtClean="0">
                <a:solidFill>
                  <a:srgbClr val="002060"/>
                </a:solidFill>
              </a:rPr>
              <a:t>філософії професійної діяльності</a:t>
            </a:r>
            <a:r>
              <a:rPr lang="uk-UA" altLang="en-US" sz="3400" b="1" smtClean="0">
                <a:solidFill>
                  <a:srgbClr val="002060"/>
                </a:solidFill>
              </a:rPr>
              <a:t>.</a:t>
            </a:r>
          </a:p>
          <a:p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ОСНОВНІ  ПРИНЦИПИ  ПРОФЕСІЙНОЇ ЕТИКИ </a:t>
            </a:r>
            <a:endParaRPr lang="uk-U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550863" y="1628775"/>
            <a:ext cx="10972800" cy="46259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- це загальні вимоги до професіонала, в яких фіксується </a:t>
            </a:r>
            <a:r>
              <a:rPr lang="uk-UA" sz="2800" b="1" i="1" dirty="0" smtClean="0">
                <a:solidFill>
                  <a:srgbClr val="7030A0"/>
                </a:solidFill>
              </a:rPr>
              <a:t>ціннісні</a:t>
            </a:r>
            <a:r>
              <a:rPr lang="uk-UA" sz="2800" b="1" dirty="0" smtClean="0">
                <a:solidFill>
                  <a:srgbClr val="002060"/>
                </a:solidFill>
              </a:rPr>
              <a:t> та </a:t>
            </a:r>
            <a:r>
              <a:rPr lang="uk-UA" sz="2800" b="1" i="1" dirty="0" smtClean="0">
                <a:solidFill>
                  <a:srgbClr val="7030A0"/>
                </a:solidFill>
              </a:rPr>
              <a:t>ідеологічні</a:t>
            </a:r>
            <a:r>
              <a:rPr lang="uk-UA" sz="2800" b="1" dirty="0" smtClean="0">
                <a:solidFill>
                  <a:srgbClr val="002060"/>
                </a:solidFill>
              </a:rPr>
              <a:t> засади публічного життя суспільства.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    Недотримання цих вимог: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- ставить під сумнів легітимність здійснення професійної діяльності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- підриває довіру до професіоналізму як до певної кваліфікаційної якості людини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- загрожує загальною недовірою громадськості до програм державного менеджменту та, у крайніх своїх виявах, соціальними заворушеннями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spc="3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ЕТИКА</a:t>
            </a:r>
            <a:endParaRPr lang="uk-UA" sz="6000" spc="30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altLang="en-US" sz="4800" dirty="0" smtClean="0">
                <a:solidFill>
                  <a:srgbClr val="002060"/>
                </a:solidFill>
              </a:rPr>
              <a:t>- </a:t>
            </a:r>
            <a:r>
              <a:rPr lang="uk-UA" altLang="en-US" sz="4600" dirty="0" smtClean="0">
                <a:solidFill>
                  <a:srgbClr val="002060"/>
                </a:solidFill>
              </a:rPr>
              <a:t>це набір моральних принципів і цінностей, які керують поведінкою людини чи групи людей і визначають позитивні і негативні оцінки їхніх думок і дій.</a:t>
            </a:r>
          </a:p>
        </p:txBody>
      </p:sp>
      <p:pic>
        <p:nvPicPr>
          <p:cNvPr id="10244" name="Рисунок 3" descr="ethics-K-300x1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4492260"/>
            <a:ext cx="7824192" cy="23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10871200" cy="436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Принципи  професійної  етики державного службовця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0723" name="Текст 2"/>
          <p:cNvSpPr>
            <a:spLocks noGrp="1"/>
          </p:cNvSpPr>
          <p:nvPr>
            <p:ph idx="1"/>
          </p:nvPr>
        </p:nvSpPr>
        <p:spPr>
          <a:xfrm>
            <a:off x="623392" y="1484784"/>
            <a:ext cx="10972800" cy="4625975"/>
          </a:xfrm>
        </p:spPr>
        <p:txBody>
          <a:bodyPr/>
          <a:lstStyle/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верховенство права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законність</a:t>
            </a: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патріотизм</a:t>
            </a: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доброчесність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ефективність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забезпечення рівного доступу до державної служби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політична неупередженість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прозорість</a:t>
            </a:r>
          </a:p>
          <a:p>
            <a:pPr eaLnBrk="1" hangingPunct="1"/>
            <a:r>
              <a:rPr lang="uk-UA" altLang="en-US" b="1" dirty="0" smtClean="0">
                <a:solidFill>
                  <a:srgbClr val="002060"/>
                </a:solidFill>
              </a:rPr>
              <a:t>стабільність</a:t>
            </a:r>
            <a:endParaRPr lang="ru-R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Зміст принципів професійної етики  державних службовців викладено у: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5602" name="Содержимое 4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marL="442913" indent="-323850" algn="just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	</a:t>
            </a:r>
            <a:r>
              <a:rPr lang="uk-UA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		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Законах України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000" b="1" i="1" spc="3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Державну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службу”</a:t>
            </a:r>
            <a:r>
              <a:rPr lang="uk-UA" sz="4000" b="1" i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та  </a:t>
            </a:r>
            <a:r>
              <a:rPr lang="uk-UA" sz="4000" b="1" i="1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000" b="1" i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запобігання </a:t>
            </a:r>
            <a:r>
              <a:rPr lang="uk-UA" sz="4000" b="1" i="1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корупції”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,</a:t>
            </a:r>
          </a:p>
          <a:p>
            <a:pPr algn="just">
              <a:buFont typeface="Wingdings 2" pitchFamily="18" charset="2"/>
              <a:buNone/>
              <a:tabLst>
                <a:tab pos="1787525" algn="l"/>
              </a:tabLst>
              <a:defRPr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		Наказі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000" b="1" i="1" spc="300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затвердження  Загальних правил етичної поведінки державних службовців та посадових осіб місцевого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самоврядування”</a:t>
            </a: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fontAlgn="t" hangingPunct="1">
              <a:buFont typeface="Wingdings 2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uk-UA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задають загальний напрямок професійної діяльності. </a:t>
            </a:r>
          </a:p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	</a:t>
            </a:r>
            <a:r>
              <a:rPr lang="uk-UA" sz="36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вказують, які конкретно вчинки має здійснити державний службовець, як він мусить поводитися у типових ситуаціях.</a:t>
            </a:r>
          </a:p>
        </p:txBody>
      </p:sp>
      <p:pic>
        <p:nvPicPr>
          <p:cNvPr id="32771" name="Рисунок 3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28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800" dirty="0" smtClean="0"/>
              <a:t>Нормативні вимоги професійної етики</a:t>
            </a:r>
            <a:endParaRPr lang="uk-UA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50863" y="1700808"/>
            <a:ext cx="8497465" cy="4409480"/>
          </a:xfrm>
        </p:spPr>
        <p:txBody>
          <a:bodyPr/>
          <a:lstStyle/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b="1" dirty="0" smtClean="0">
                <a:solidFill>
                  <a:srgbClr val="002060"/>
                </a:solidFill>
                <a:latin typeface="Calibri" pitchFamily="34" charset="0"/>
              </a:rPr>
              <a:t> конкретні вказівки щодо того, як мають діяти представники публічної служби, щоб їхня поведінка відповідала їх суспільно-правовому статусу.</a:t>
            </a: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endParaRPr lang="ru-RU" altLang="en-U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b="1" dirty="0" smtClean="0">
                <a:solidFill>
                  <a:srgbClr val="002060"/>
                </a:solidFill>
                <a:latin typeface="Calibri" pitchFamily="34" charset="0"/>
              </a:rPr>
              <a:t>зафіксовані у </a:t>
            </a:r>
            <a:r>
              <a:rPr lang="uk-UA" altLang="en-US" b="1" dirty="0" err="1" smtClean="0">
                <a:solidFill>
                  <a:srgbClr val="002060"/>
                </a:solidFill>
                <a:latin typeface="Calibri" pitchFamily="34" charset="0"/>
              </a:rPr>
              <a:t>“Загальних</a:t>
            </a:r>
            <a:r>
              <a:rPr lang="uk-UA" altLang="en-US" b="1" dirty="0" smtClean="0">
                <a:solidFill>
                  <a:srgbClr val="002060"/>
                </a:solidFill>
                <a:latin typeface="Calibri" pitchFamily="34" charset="0"/>
              </a:rPr>
              <a:t> правилах етичної поведінки державних службовців та посадових осіб місцевого </a:t>
            </a:r>
            <a:r>
              <a:rPr lang="uk-UA" altLang="en-US" b="1" dirty="0" err="1" smtClean="0">
                <a:solidFill>
                  <a:srgbClr val="002060"/>
                </a:solidFill>
                <a:latin typeface="Calibri" pitchFamily="34" charset="0"/>
              </a:rPr>
              <a:t>самоврядування”</a:t>
            </a:r>
            <a:r>
              <a:rPr lang="uk-UA" altLang="en-US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ru-RU" altLang="en-U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uk-UA" altLang="en-US" dirty="0" smtClean="0"/>
          </a:p>
        </p:txBody>
      </p:sp>
      <p:pic>
        <p:nvPicPr>
          <p:cNvPr id="5" name="Рисунок 4" descr="Screenshot_20200831_234752УУУ_com.android.ch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9459" y="1124744"/>
            <a:ext cx="3172541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Діяльність  публічного  службовця регламентується  нормами і стандартами: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поведінки у взаємодіях та спілкуванні з громадянами, представниками релігійних та громадських об'єднань, ЗМІ</a:t>
            </a:r>
            <a:r>
              <a:rPr lang="uk-UA" sz="2400" b="1" dirty="0" smtClean="0">
                <a:solidFill>
                  <a:srgbClr val="002060"/>
                </a:solidFill>
              </a:rPr>
              <a:t> (служіння інтересам громадян, верховенство права, чесність, повага, доброзичливість, відкритість, прозорість, справедливість, толерантність, конкретність тощо);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ставлення до професійних обов'язків </a:t>
            </a:r>
            <a:r>
              <a:rPr lang="uk-UA" sz="2400" b="1" dirty="0" smtClean="0">
                <a:solidFill>
                  <a:srgbClr val="002060"/>
                </a:solidFill>
              </a:rPr>
              <a:t>(професіоналізм, відповідальність, дисциплінованість, прозорість, результативність, ефективність, раціональне використання ресурсів держави чи територіальної громади, якнайкраще застосування здібностей, знань, підвищення власного професійного рівня, дії в громадських інтересах і відповідно до обставин справи тощо);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внутрішньослужбової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поведінки – поведінки  у відносинах із керівниками, колегами, підлеглими </a:t>
            </a:r>
            <a:r>
              <a:rPr lang="uk-UA" sz="2400" b="1" dirty="0" smtClean="0">
                <a:solidFill>
                  <a:srgbClr val="002060"/>
                </a:solidFill>
              </a:rPr>
              <a:t>(повага, доброзичливість, ввічливість, стриманість, неупередженість, визнання помилок, бажання надати допомогу, визнання іншої позиції тощо);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участі в об'єднаннях та політичної або іншої неупередженості 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ділових відносин представників різних гілок влади, взаємодій з іноземними делегаціями;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антикорупційного поводження</a:t>
            </a:r>
            <a:r>
              <a:rPr lang="uk-UA" sz="2400" b="1" dirty="0" smtClean="0">
                <a:solidFill>
                  <a:srgbClr val="002060"/>
                </a:solidFill>
              </a:rPr>
              <a:t> (урегульовуються питання несумісних сторін інтересів, побічної діяльності, працевлаштування після закінчення служби, службових привілеїв, послуг і подарунків, реагування на неправомірні пропозиції, заборони зловживання службовим становищем тощо);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управління конфліктом інтересів;</a:t>
            </a:r>
          </a:p>
          <a:p>
            <a:pPr algn="just"/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поводження з конфіденційною, службовою інформацією </a:t>
            </a:r>
            <a:r>
              <a:rPr lang="uk-UA" sz="2400" b="1" dirty="0" smtClean="0">
                <a:solidFill>
                  <a:srgbClr val="002060"/>
                </a:solidFill>
              </a:rPr>
              <a:t>(щодо оприлюднення інформації відповідно до правил, вимог; ужиття відповідних заходів для забезпечення захисту та конфіденційності інформації; заборони на намагання отримати доступ до інформації, якою посадовцю не слід володіти; заборони на неналежне використання інформації, що отримана в процесі виконання службових обов'язків або у зв'язку з ними)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прав співробітників </a:t>
            </a:r>
            <a:r>
              <a:rPr lang="uk-UA" sz="2400" b="1" dirty="0" smtClean="0">
                <a:solidFill>
                  <a:srgbClr val="002060"/>
                </a:solidFill>
              </a:rPr>
              <a:t>(щодо відповідного правового і матеріального  середовища для ефективної діяльності, доступу до офіційної інформації, соціального захисту, відповідного статусу, кар'єрного просування за заслугами, захисту приватного життя, захисту від неправомірних звинувачень)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службових викриттів тощо.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4000" dirty="0" smtClean="0"/>
              <a:t>Інструментарій </a:t>
            </a:r>
            <a:br>
              <a:rPr lang="uk-UA" sz="4000" dirty="0" smtClean="0"/>
            </a:br>
            <a:r>
              <a:rPr lang="uk-UA" sz="4000" dirty="0" smtClean="0"/>
              <a:t>професійної етики державного службовця</a:t>
            </a:r>
            <a:endParaRPr lang="uk-UA" sz="4000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Особистісна </a:t>
            </a:r>
            <a:r>
              <a:rPr lang="uk-UA" alt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моральнісна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саморегуляція 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з орієнтацією на 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чесноти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: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доброчесності, професійної відповідальності, професійної честі та гідності, толерантності.</a:t>
            </a:r>
          </a:p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Інституціональна підтримка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, що здійснюється шляхом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створення і функціонування етичної інфраструктури публічної служби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.</a:t>
            </a:r>
          </a:p>
          <a:p>
            <a:pPr marL="2147888" indent="527050" algn="r">
              <a:spcBef>
                <a:spcPts val="400"/>
              </a:spcBef>
              <a:buNone/>
            </a:pPr>
            <a:r>
              <a:rPr lang="uk-UA" altLang="en-US" sz="2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Етична інфраструктура публічної служби</a:t>
            </a:r>
            <a:r>
              <a:rPr lang="uk-UA" altLang="en-US" sz="2600" b="1" dirty="0" smtClean="0">
                <a:solidFill>
                  <a:srgbClr val="002060"/>
                </a:solidFill>
                <a:latin typeface="Cambria" pitchFamily="18" charset="0"/>
              </a:rPr>
              <a:t> – сукупність засобів, що використовуються для регулювання неналежної і заохочення належної поведінки публічних службовців.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ЕТИЧНА   ІНФРАСТРУКТУРА  </a:t>
            </a:r>
            <a:br>
              <a:rPr lang="uk-UA" dirty="0" smtClean="0"/>
            </a:br>
            <a:r>
              <a:rPr lang="uk-UA" dirty="0" smtClean="0"/>
              <a:t>ПУБЛІЧНОЇ   СЛУЖБИ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844823"/>
          <a:ext cx="11175033" cy="3261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4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4600"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baseline="0" dirty="0" smtClean="0">
                          <a:latin typeface="Cambria" pitchFamily="18" charset="0"/>
                        </a:rPr>
                        <a:t>Функція керування</a:t>
                      </a:r>
                      <a:endParaRPr lang="uk-UA" sz="2800" baseline="0" dirty="0">
                        <a:latin typeface="Cambria" pitchFamily="18" charset="0"/>
                      </a:endParaRPr>
                    </a:p>
                  </a:txBody>
                  <a:tcPr vert="vert27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політична воля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Cambria" pitchFamily="18" charset="0"/>
                        </a:rPr>
                        <a:t>Функція управління</a:t>
                      </a:r>
                      <a:endParaRPr lang="uk-UA" sz="2800" dirty="0">
                        <a:latin typeface="Cambria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координуючі органи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Cambria" pitchFamily="18" charset="0"/>
                        </a:rPr>
                        <a:t>Функція контролю</a:t>
                      </a:r>
                      <a:endParaRPr lang="uk-UA" sz="2800" dirty="0">
                        <a:latin typeface="Cambria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законодавство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16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етичні кодекси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умови підтримки публічної служби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механізми звітності та нагляду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професійна соціалізація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громадянське суспільство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/>
              <a:t>ЛЮДСЬКИЙ   ФАКТОР</a:t>
            </a:r>
            <a:endParaRPr lang="uk-UA" dirty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dirty="0" smtClean="0">
                <a:solidFill>
                  <a:srgbClr val="002060"/>
                </a:solidFill>
              </a:rPr>
              <a:t>		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Професійна діяльність має ставати  реалізацією особистісних смислів людини-працівника в межах правового і морального поля професії. Якщо у професії людина не має можливості для самореалізації, то тоді професійна етика перетворюється виключно на </a:t>
            </a:r>
            <a:r>
              <a:rPr lang="uk-UA" altLang="en-US" sz="4000" b="1" dirty="0" smtClean="0">
                <a:solidFill>
                  <a:srgbClr val="7030A0"/>
                </a:solidFill>
              </a:rPr>
              <a:t>засіб тиску та примусу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65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uk-UA" altLang="en-US" sz="480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uk-UA" altLang="en-US" sz="4800" smtClean="0">
                <a:solidFill>
                  <a:srgbClr val="002060"/>
                </a:solidFill>
              </a:rPr>
              <a:t>Етичне мислення “починається”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smtClean="0">
                <a:solidFill>
                  <a:srgbClr val="002060"/>
                </a:solidFill>
              </a:rPr>
              <a:t>з розмежування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 smtClean="0">
                <a:solidFill>
                  <a:srgbClr val="002060"/>
                </a:solidFill>
              </a:rPr>
              <a:t>наявного і належного</a:t>
            </a:r>
            <a:r>
              <a:rPr lang="uk-UA" altLang="en-US" sz="4800" smtClean="0">
                <a:solidFill>
                  <a:srgbClr val="002060"/>
                </a:solidFill>
              </a:rPr>
              <a:t>,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 smtClean="0">
                <a:solidFill>
                  <a:srgbClr val="002060"/>
                </a:solidFill>
              </a:rPr>
              <a:t>реального і бажаного</a:t>
            </a:r>
          </a:p>
          <a:p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         Існування </a:t>
            </a:r>
            <a:r>
              <a:rPr lang="uk-UA" sz="40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системної корупції </a:t>
            </a:r>
            <a:r>
              <a:rPr lang="uk-UA" sz="4000" b="1" dirty="0" smtClean="0">
                <a:solidFill>
                  <a:srgbClr val="002060"/>
                </a:solidFill>
              </a:rPr>
              <a:t>в організації є свідченням того, що її </a:t>
            </a:r>
            <a:r>
              <a:rPr lang="uk-UA" sz="40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мотиваційні механізми </a:t>
            </a:r>
            <a:r>
              <a:rPr lang="uk-UA" sz="4000" b="1" dirty="0" smtClean="0">
                <a:solidFill>
                  <a:srgbClr val="002060"/>
                </a:solidFill>
              </a:rPr>
              <a:t>не працюють і що вони більше не відповідають очікуванням працівників цієї організації з точки зору забезпечення їх потреб.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dirty="0" smtClean="0"/>
              <a:t>Рекомендації зі створення </a:t>
            </a:r>
            <a:br>
              <a:rPr lang="uk-UA" sz="3600" dirty="0" smtClean="0"/>
            </a:br>
            <a:r>
              <a:rPr lang="uk-UA" sz="3600" dirty="0" smtClean="0"/>
              <a:t>мотиваційних механізмів етичної  поведінки:</a:t>
            </a:r>
            <a:endParaRPr lang="uk-UA" sz="3600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50863" y="1341438"/>
            <a:ext cx="10972800" cy="4625975"/>
          </a:xfrm>
        </p:spPr>
        <p:txBody>
          <a:bodyPr/>
          <a:lstStyle/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встановлення чітких вимог до діяльності в усіх напрямках; 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запровадження чітко визначених процедур, які будуть ефективно працювати, а їх вимог будуть суворо дотримуватись;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активне культивування нових вимог і процедур серед керівного складу;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створення серед керівництва організації належної мотивації до впровадження нової, ефективної, добре функціонуючої системи;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en-US" b="1" smtClean="0">
                <a:solidFill>
                  <a:srgbClr val="002060"/>
                </a:solidFill>
              </a:rPr>
              <a:t>застосування інформаційних заходів, які допоможуть донести нові вимоги і принципи до працівників поліції усіх рівнів;</a:t>
            </a:r>
          </a:p>
          <a:p>
            <a:pPr algn="just" eaLnBrk="1" hangingPunct="1"/>
            <a:r>
              <a:rPr lang="uk-UA" altLang="en-US" b="1" smtClean="0">
                <a:solidFill>
                  <a:srgbClr val="002060"/>
                </a:solidFill>
              </a:rPr>
              <a:t>впровадження чітко визначених санкцій за порушення вимог і стандартів, які мають адекватно відображати рівень порушення; </a:t>
            </a:r>
          </a:p>
          <a:p>
            <a:pPr algn="just" eaLnBrk="1" hangingPunct="1"/>
            <a:r>
              <a:rPr lang="uk-UA" altLang="en-US" b="1" smtClean="0">
                <a:solidFill>
                  <a:srgbClr val="002060"/>
                </a:solidFill>
              </a:rPr>
              <a:t>регулярний аналіз та оцінка досягнутих результатів разом з усіма учасниками.</a:t>
            </a:r>
          </a:p>
          <a:p>
            <a:pPr eaLnBrk="1" hangingPunct="1"/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sz="4400" smtClean="0">
                <a:solidFill>
                  <a:srgbClr val="002060"/>
                </a:solidFill>
              </a:rPr>
              <a:t>Всі норми етики мають </a:t>
            </a:r>
            <a:r>
              <a:rPr lang="uk-UA" altLang="en-US" sz="4400" i="1" smtClean="0">
                <a:solidFill>
                  <a:srgbClr val="002060"/>
                </a:solidFill>
              </a:rPr>
              <a:t>імперативний характер</a:t>
            </a:r>
            <a:r>
              <a:rPr lang="uk-UA" altLang="en-US" sz="440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400" b="1" smtClean="0">
                <a:solidFill>
                  <a:srgbClr val="002060"/>
                </a:solidFill>
              </a:rPr>
              <a:t>Імператив</a:t>
            </a:r>
            <a:r>
              <a:rPr lang="uk-UA" altLang="en-US" sz="4400" smtClean="0">
                <a:solidFill>
                  <a:srgbClr val="002060"/>
                </a:solidFill>
              </a:rPr>
              <a:t> – це вимога дії, яку людина виказує до самої себе і змушує себе слідувати їй.</a:t>
            </a:r>
          </a:p>
        </p:txBody>
      </p:sp>
      <p:pic>
        <p:nvPicPr>
          <p:cNvPr id="12291" name="Рисунок 2" descr="starry-sky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depositphotos_129286826-stock-photo-business-ethics-conce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788" y="0"/>
            <a:ext cx="436721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ЕТИКА ЗВЕРНЕНА ДО </a:t>
            </a:r>
            <a:br>
              <a:rPr lang="uk-UA" dirty="0" smtClean="0"/>
            </a:br>
            <a:r>
              <a:rPr lang="uk-UA" dirty="0" smtClean="0"/>
              <a:t>			ЛЮДИНИ, яка</a:t>
            </a:r>
            <a:endParaRPr lang="uk-UA" dirty="0"/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uk-UA" altLang="en-US" sz="5400" b="1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розуміє свої потреби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наділена свободою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має здатність вибору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Аристотель зауважував, що той, хто не може керувати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своїми пристрастями, не може керувати собою.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 тим, хто не може керувати собою, будуть керувати інші.</a:t>
            </a:r>
            <a:endParaRPr lang="uk-UA" altLang="en-US" sz="28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</a:rPr>
              <a:t>			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40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uk-UA" sz="3600" b="1" i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Етика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орієнтується на вироблення нових, більш універсальних форм співжиття людей, на заохочення співавторства </a:t>
            </a:r>
            <a:r>
              <a:rPr lang="uk-UA" sz="36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рівних у своїй гідності громадян</a:t>
            </a:r>
            <a:r>
              <a:rPr lang="uk-UA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шляхом включення до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спільної справи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суспільного упорядкування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задля</a:t>
            </a: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реалізації </a:t>
            </a:r>
            <a:r>
              <a:rPr lang="uk-UA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спільного суспільного блага</a:t>
            </a:r>
            <a:r>
              <a:rPr lang="uk-UA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Рисунок 6" descr="depositphotos_59158793-stock-photo-integrity-on-wooden-piece-arrang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755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b="1" i="1" dirty="0" smtClean="0">
                <a:ln/>
                <a:solidFill>
                  <a:srgbClr val="02044A"/>
                </a:solidFill>
              </a:rPr>
              <a:t>		</a:t>
            </a:r>
            <a:r>
              <a:rPr lang="uk-UA" sz="3600" b="1" i="1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Етику</a:t>
            </a:r>
            <a:r>
              <a:rPr lang="uk-UA" sz="3600" b="1" i="1" dirty="0" smtClean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визначають як прагнення осмислити наш індивідуальний та суспільний досвід таким чином, щоб встановити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правила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, які повинні управляти поведінкою людей, виробити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цінності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, яких варто дотримуватися, а також виховати такі </a:t>
            </a:r>
            <a:r>
              <a:rPr lang="uk-UA" sz="3600" b="1" i="1" u="sng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риси  характеру</a:t>
            </a:r>
            <a:r>
              <a:rPr lang="uk-UA" sz="3600" b="1" i="1" spc="300" dirty="0" smtClean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 smtClean="0">
                <a:ln/>
                <a:solidFill>
                  <a:srgbClr val="02044A"/>
                </a:solidFill>
              </a:rPr>
              <a:t>людей, які їм корисно в собі розвивати.</a:t>
            </a:r>
            <a:endParaRPr lang="uk-UA" sz="3600" b="1" dirty="0" smtClean="0">
              <a:ln/>
              <a:solidFill>
                <a:srgbClr val="02044A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79425" y="1268413"/>
            <a:ext cx="10972800" cy="4625975"/>
          </a:xfrm>
        </p:spPr>
        <p:txBody>
          <a:bodyPr/>
          <a:lstStyle/>
          <a:p>
            <a:pPr algn="r">
              <a:buFont typeface="Wingdings 2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Обираючи професію,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ми одночасно </a:t>
            </a:r>
            <a:r>
              <a:rPr lang="uk-UA" sz="3800" b="1" i="1" dirty="0" smtClean="0">
                <a:solidFill>
                  <a:srgbClr val="002060"/>
                </a:solidFill>
              </a:rPr>
              <a:t>даємо згоду </a:t>
            </a:r>
            <a:r>
              <a:rPr lang="uk-UA" sz="3800" b="1" dirty="0" smtClean="0">
                <a:solidFill>
                  <a:srgbClr val="002060"/>
                </a:solidFill>
              </a:rPr>
              <a:t>дотримуватися принципів і норм професійної етики. </a:t>
            </a:r>
          </a:p>
          <a:p>
            <a:pPr algn="ctr">
              <a:buFont typeface="Wingdings 2" pitchFamily="18" charset="2"/>
              <a:buNone/>
              <a:defRPr/>
            </a:pPr>
            <a:endParaRPr lang="uk-UA" sz="3800" b="1" dirty="0" smtClean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Реалізація в професійній діяльності професійних знань та етичних вимог  є ознакою </a:t>
            </a:r>
            <a:r>
              <a:rPr lang="uk-UA" sz="3800" b="1" spc="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професіоналізму</a:t>
            </a:r>
            <a:r>
              <a:rPr lang="uk-UA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7" name="Рисунок 4" descr="65731653_474619549999178_1266238908132229120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8008" cy="26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11520488" cy="899790"/>
          </a:xfrm>
        </p:spPr>
        <p:txBody>
          <a:bodyPr>
            <a:noAutofit/>
          </a:bodyPr>
          <a:lstStyle/>
          <a:p>
            <a:pPr indent="457200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4400" dirty="0" smtClean="0">
                <a:solidFill>
                  <a:schemeClr val="accent1">
                    <a:satMod val="150000"/>
                  </a:schemeClr>
                </a:solidFill>
              </a:rPr>
              <a:t>ПРОФЕСІЙНА   ЕТИКА 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—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враховуючи </a:t>
            </a:r>
            <a:r>
              <a:rPr lang="uk-UA" sz="3600" i="1" dirty="0" smtClean="0">
                <a:solidFill>
                  <a:srgbClr val="7030A0"/>
                </a:solidFill>
              </a:rPr>
              <a:t>очікування і запити суспільства </a:t>
            </a:r>
            <a:r>
              <a:rPr lang="uk-UA" sz="3600" dirty="0" smtClean="0">
                <a:solidFill>
                  <a:srgbClr val="002060"/>
                </a:solidFill>
              </a:rPr>
              <a:t>щодо певної професії, а також </a:t>
            </a:r>
            <a:r>
              <a:rPr lang="uk-UA" sz="3600" i="1" dirty="0" smtClean="0">
                <a:solidFill>
                  <a:srgbClr val="7030A0"/>
                </a:solidFill>
              </a:rPr>
              <a:t>окреслення меж </a:t>
            </a:r>
            <a:r>
              <a:rPr lang="uk-UA" sz="3600" dirty="0" smtClean="0">
                <a:solidFill>
                  <a:srgbClr val="002060"/>
                </a:solidFill>
              </a:rPr>
              <a:t>професійної діяльності та професійної компетенції.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+mn-lt"/>
              </a:rPr>
            </a:br>
            <a:endParaRPr lang="ru-RU" sz="3200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5573</TotalTime>
  <Words>969</Words>
  <Application>Microsoft Office PowerPoint</Application>
  <PresentationFormat>Широкоэкранный</PresentationFormat>
  <Paragraphs>129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Cambria</vt:lpstr>
      <vt:lpstr>Constantia</vt:lpstr>
      <vt:lpstr>Corbel</vt:lpstr>
      <vt:lpstr>Georgia</vt:lpstr>
      <vt:lpstr>Times New Roman</vt:lpstr>
      <vt:lpstr>Wingdings</vt:lpstr>
      <vt:lpstr>Wingdings 2</vt:lpstr>
      <vt:lpstr>Wingdings 3</vt:lpstr>
      <vt:lpstr>Модульная</vt:lpstr>
      <vt:lpstr> Принципи і стандарти  професійної етики  як складової  запобігання і протидії корупції  </vt:lpstr>
      <vt:lpstr>ЕТИКА</vt:lpstr>
      <vt:lpstr>Презентация PowerPoint</vt:lpstr>
      <vt:lpstr>Презентация PowerPoint</vt:lpstr>
      <vt:lpstr>ЕТИКА ЗВЕРНЕНА ДО     ЛЮДИНИ, яка</vt:lpstr>
      <vt:lpstr>Презентация PowerPoint</vt:lpstr>
      <vt:lpstr>Презентация PowerPoint</vt:lpstr>
      <vt:lpstr>Презентация PowerPoint</vt:lpstr>
      <vt:lpstr>                  ПРОФЕСІЙНА   ЕТИКА    — 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 враховуючи очікування і запити суспільства щодо певної професії, а також окреслення меж професійної діяльності та професійної компетенції.  </vt:lpstr>
      <vt:lpstr>Презентация PowerPoint</vt:lpstr>
      <vt:lpstr>Виявлення та чітке формулювання призначення державної служби – </vt:lpstr>
      <vt:lpstr>Навколо призначення професії  будується вся професійно-етична система  діяльності   публічної   служби:</vt:lpstr>
      <vt:lpstr>Презентация PowerPoint</vt:lpstr>
      <vt:lpstr>СКЛАДОВІ  ПРОФЕСІЙНОЇ  ЕТИКИ</vt:lpstr>
      <vt:lpstr>Цінності   професійної  діяльності</vt:lpstr>
      <vt:lpstr>Презентация PowerPoint</vt:lpstr>
      <vt:lpstr>Презентация PowerPoint</vt:lpstr>
      <vt:lpstr>Принципи професійної етики</vt:lpstr>
      <vt:lpstr>ОСНОВНІ  ПРИНЦИПИ  ПРОФЕСІЙНОЇ ЕТИКИ </vt:lpstr>
      <vt:lpstr>Принципи  професійної  етики державного службовця</vt:lpstr>
      <vt:lpstr>Зміст принципів професійної етики  державних службовців викладено у: </vt:lpstr>
      <vt:lpstr>Презентация PowerPoint</vt:lpstr>
      <vt:lpstr>Нормативні вимоги професійної етики</vt:lpstr>
      <vt:lpstr>Діяльність  публічного  службовця регламентується  нормами і стандартами:</vt:lpstr>
      <vt:lpstr>Презентация PowerPoint</vt:lpstr>
      <vt:lpstr>Презентация PowerPoint</vt:lpstr>
      <vt:lpstr>Інструментарій  професійної етики державного службовця</vt:lpstr>
      <vt:lpstr>ЕТИЧНА   ІНФРАСТРУКТУРА   ПУБЛІЧНОЇ   СЛУЖБИ</vt:lpstr>
      <vt:lpstr>ЛЮДСЬКИЙ   ФАКТОР</vt:lpstr>
      <vt:lpstr>Презентация PowerPoint</vt:lpstr>
      <vt:lpstr>Рекомендації зі створення  мотиваційних механізмів етичної  поведінки: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Новели закону україни про національну поліцію</dc:title>
  <dc:creator>Учетная запись Майкрософт</dc:creator>
  <cp:lastModifiedBy>RePack by Diakov</cp:lastModifiedBy>
  <cp:revision>417</cp:revision>
  <dcterms:created xsi:type="dcterms:W3CDTF">2015-11-13T16:06:42Z</dcterms:created>
  <dcterms:modified xsi:type="dcterms:W3CDTF">2021-02-03T08:13:18Z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LastSaved">
    <vt:filetime>2015-11-13T00:00:00Z</vt:filetime>
  </property>
</Properties>
</file>