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74" r:id="rId13"/>
    <p:sldId id="275" r:id="rId14"/>
    <p:sldId id="278" r:id="rId15"/>
    <p:sldId id="279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10229"/>
    <a:srgbClr val="020340"/>
    <a:srgbClr val="02044A"/>
    <a:srgbClr val="CC0066"/>
    <a:srgbClr val="401B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6F37347-88C6-4FFE-96D3-20C2A1BF7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76EF20-79D1-440B-970E-C1BF24BA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BE5A-18E4-46FA-800D-06C560DC292F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2A67B6-38FD-4B30-9774-D16CA5A8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F8AE8-F570-48EF-A296-44948053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30F1E-73A6-4FB1-8FA4-C0C3D13B49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497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5054-2EFC-4E51-87C8-3C347AB5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35AF-9161-4175-BF10-6C60BE911CD9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2315-1200-4146-A5B5-676FB2D2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1506-6B6C-4B06-8873-D4AAC3E2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B98-3E0B-46E1-AE8E-1783864AD8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12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992CE-FCBE-44C1-9720-C36B45A2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9DFC-C6FF-4ADC-8B60-2ED9BC69F33A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339F-7697-4A1F-8308-2FB0A6E3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56DA-A4B7-429D-99BB-9507CDAF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F129-B1D3-4C15-8EA1-029540F322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4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0F5A-B4B1-4517-A555-A82B5DD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4E4B-426C-4F55-BD3E-ECFFE40FE7A2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2250-69EA-4ABF-9024-88283959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9AA2-79D9-4E42-AF19-F4D00372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3B72-9417-4F46-8FFE-81F21FA59E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494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F3E1-A481-4976-9E19-0882A4CD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88C3-0063-4828-9AAE-9B6FA28EEA34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946D-D218-4127-AA67-03A2992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56F0-3145-40A0-9889-AC27FA5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FEA8-48B8-49B6-A872-A3FC509ACF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511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FFA313-7054-4F85-9FDF-4251DE47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B56E-A878-48F0-BD1D-EF4E0A4E232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087EB-D7D7-4929-8F6C-6DF94D00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FC376-432C-445B-897F-2DEDEFF5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47D6-3C61-4CC0-A021-087A12A474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64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7C62BE-6279-41B1-9ACB-712F1208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A6EA-6E9F-49F6-B56D-E0C9E30BF25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D5B361-BC85-4D8C-B24E-B3BCBCC3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6BE-6CD3-49BD-A776-0414759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9C4A-E7DF-45C3-AE3E-3DF2A83EBD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0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9C70BE-8E99-46C0-823D-29F48C20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4F88-0AAE-4436-8878-BF649F4614F4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34DA16-73EF-4C6F-9954-AA4D5FA2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95B3E-D5C5-40F4-A68E-DC786FAB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DD3B-4539-408D-B244-99B8689B25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69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3E441B-A36D-4D41-8042-9AB39F6B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82D9-62EF-4A92-9D7A-F78C3211290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9E5E20-CDB4-4573-BCAC-4C3E28DD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70EB94-CDC4-4E4B-85E0-263998B1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30A6-E5BB-4FE1-B417-CA1A2C69FB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4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3743E-A4CF-450C-93FE-2497BD93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D0E4-9F9B-4EC6-A324-0A596FC78D9A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B5B05B-D484-4ACD-8B42-932D0FF9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295F70-813E-4D7E-91DD-1986211B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46FD-A063-4F14-A20D-17DEEAC7A9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98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08645-3AAD-48C9-9774-F7FA79B1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5B33-7140-45D6-8200-43BA997A504B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4C7B8-E575-4802-9431-BA33B5D4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21160D-A1D2-49E8-846F-4645E20F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B896-F82D-411C-AA16-83AC4069ED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842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B6758196-F81F-461E-BBA0-4C0497CC33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566AC4F-A232-4C1C-8208-6AE2D98508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DB09FD1-EAC5-42EC-9D97-21BD44181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5A1B-59A3-4C00-A74D-D4C5C9B58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9ED5-8805-4EF9-B4F8-7F4F4258D560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1F7C-D09D-4B11-8220-60067D3EF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9888-059E-4E12-A462-36CEE0D12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14E33D8-B975-4FAC-A0C1-42D038FF73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zakon.rada.gov.ua/laws/show/995_78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zakon.rada.gov.ua/laws/show/z0175-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zakon.rada.gov.ua/laws/show/58-2018-%D0%B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760BCED2-5BBF-4A0F-B026-AF3DD48B8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016"/>
            <a:ext cx="9144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1989B-324A-4D85-954C-8E6AB3FB5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3438144"/>
            <a:ext cx="7949184" cy="2351722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endParaRPr lang="en-US" sz="8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Рисунок 5">
            <a:extLst>
              <a:ext uri="{FF2B5EF4-FFF2-40B4-BE49-F238E27FC236}">
                <a16:creationId xmlns:a16="http://schemas.microsoft.com/office/drawing/2014/main" id="{5B7FB280-A42D-4E18-BCA0-C5674ED26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" y="0"/>
            <a:ext cx="2670048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B87ACE-6F43-47BD-9FB6-D1E87004CC08}"/>
              </a:ext>
            </a:extLst>
          </p:cNvPr>
          <p:cNvSpPr/>
          <p:nvPr/>
        </p:nvSpPr>
        <p:spPr>
          <a:xfrm>
            <a:off x="341884" y="3867404"/>
            <a:ext cx="86487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/>
                <a:solidFill>
                  <a:srgbClr val="990033"/>
                </a:solidFill>
                <a:latin typeface="+mn-lt"/>
                <a:cs typeface="Aharoni" pitchFamily="2" charset="-79"/>
              </a:rPr>
              <a:t>ПРОФЕСІЙНА  			ЕТИКА</a:t>
            </a:r>
            <a:endParaRPr lang="uk-UA" sz="8000" b="1" dirty="0">
              <a:ln/>
              <a:solidFill>
                <a:srgbClr val="990033"/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navs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7856" y="-6568"/>
            <a:ext cx="6486144" cy="8736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>
            <a:extLst>
              <a:ext uri="{FF2B5EF4-FFF2-40B4-BE49-F238E27FC236}">
                <a16:creationId xmlns:a16="http://schemas.microsoft.com/office/drawing/2014/main" id="{B1F28E94-A9F6-4A1D-A2FD-A33ABBA8C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050925"/>
            <a:ext cx="269081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D06699A7-F114-4633-A968-CF22A844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98425"/>
            <a:ext cx="7886700" cy="1449388"/>
          </a:xfrm>
        </p:spPr>
        <p:txBody>
          <a:bodyPr/>
          <a:lstStyle/>
          <a:p>
            <a:pPr algn="ctr"/>
            <a:r>
              <a:rPr lang="uk-UA" altLang="ru-RU" b="1">
                <a:solidFill>
                  <a:srgbClr val="990033"/>
                </a:solidFill>
              </a:rPr>
              <a:t>Принципи  професійної етики поліцейського</a:t>
            </a:r>
            <a:br>
              <a:rPr lang="uk-UA" altLang="ru-RU" b="1">
                <a:solidFill>
                  <a:srgbClr val="990033"/>
                </a:solidFill>
              </a:rPr>
            </a:br>
            <a:endParaRPr lang="uk-UA" altLang="ru-RU"/>
          </a:p>
        </p:txBody>
      </p:sp>
      <p:sp>
        <p:nvSpPr>
          <p:cNvPr id="4" name="Блок-схема: перфострічка 3">
            <a:extLst>
              <a:ext uri="{FF2B5EF4-FFF2-40B4-BE49-F238E27FC236}">
                <a16:creationId xmlns:a16="http://schemas.microsoft.com/office/drawing/2014/main" id="{41C9440C-5BF7-46FC-A2AA-1FCA68D892A2}"/>
              </a:ext>
            </a:extLst>
          </p:cNvPr>
          <p:cNvSpPr/>
          <p:nvPr/>
        </p:nvSpPr>
        <p:spPr>
          <a:xfrm>
            <a:off x="0" y="1325563"/>
            <a:ext cx="6254750" cy="56784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верховенство права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дотримання прав і свобод людини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законність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відкритість та прозорість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справедливість, неупередженість і рівність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взаємодія з населенням на засадах партнерства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політична нейтральність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підзвітність та відповідальність</a:t>
            </a:r>
          </a:p>
          <a:p>
            <a:pPr algn="r">
              <a:defRPr/>
            </a:pPr>
            <a:r>
              <a:rPr lang="uk-UA" altLang="ru-RU" sz="1200" b="1" i="1" dirty="0">
                <a:solidFill>
                  <a:srgbClr val="002060"/>
                </a:solidFill>
              </a:rPr>
              <a:t>Конституція України, Закон України “Про Національну поліцію”, </a:t>
            </a:r>
          </a:p>
          <a:p>
            <a:pPr eaLnBrk="1" hangingPunct="1">
              <a:defRPr/>
            </a:pPr>
            <a:endParaRPr lang="uk-UA" altLang="ru-RU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uk-UA" altLang="ru-RU" sz="1200" b="1" i="1" dirty="0">
                <a:solidFill>
                  <a:srgbClr val="002060"/>
                </a:solidFill>
              </a:rPr>
              <a:t>Наказ МВС України № 1179“Про затвердження  Правил етичної поведінки поліцейського”</a:t>
            </a:r>
            <a:endParaRPr lang="uk-UA" altLang="ru-RU" sz="1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2293" name="Рисунок 6">
            <a:extLst>
              <a:ext uri="{FF2B5EF4-FFF2-40B4-BE49-F238E27FC236}">
                <a16:creationId xmlns:a16="http://schemas.microsoft.com/office/drawing/2014/main" id="{46A74093-075F-4ED6-AFBF-84FFAA1E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224213"/>
            <a:ext cx="1504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>
            <a:extLst>
              <a:ext uri="{FF2B5EF4-FFF2-40B4-BE49-F238E27FC236}">
                <a16:creationId xmlns:a16="http://schemas.microsoft.com/office/drawing/2014/main" id="{E8B242EB-D805-42CE-957A-B2EDA253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862388"/>
            <a:ext cx="15049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>
            <a:extLst>
              <a:ext uri="{FF2B5EF4-FFF2-40B4-BE49-F238E27FC236}">
                <a16:creationId xmlns:a16="http://schemas.microsoft.com/office/drawing/2014/main" id="{6AEE9D05-814A-416F-97DB-D22660CD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103688"/>
            <a:ext cx="15049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>
            <a:extLst>
              <a:ext uri="{FF2B5EF4-FFF2-40B4-BE49-F238E27FC236}">
                <a16:creationId xmlns:a16="http://schemas.microsoft.com/office/drawing/2014/main" id="{5E810D6E-BFEF-44B4-9A33-AC31FC927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46050"/>
            <a:ext cx="6162675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2FE4DD-A1E2-4F13-A632-F2E801DAF58C}"/>
              </a:ext>
            </a:extLst>
          </p:cNvPr>
          <p:cNvSpPr/>
          <p:nvPr/>
        </p:nvSpPr>
        <p:spPr>
          <a:xfrm>
            <a:off x="2981738" y="358246"/>
            <a:ext cx="617648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CC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Нормативні вимоги професійної етики</a:t>
            </a:r>
          </a:p>
        </p:txBody>
      </p:sp>
      <p:sp>
        <p:nvSpPr>
          <p:cNvPr id="2" name="Блок-схема: перфострічка 1">
            <a:extLst>
              <a:ext uri="{FF2B5EF4-FFF2-40B4-BE49-F238E27FC236}">
                <a16:creationId xmlns:a16="http://schemas.microsoft.com/office/drawing/2014/main" id="{680E5AD2-C7CC-4D29-8F29-8210A7FFDFDC}"/>
              </a:ext>
            </a:extLst>
          </p:cNvPr>
          <p:cNvSpPr/>
          <p:nvPr/>
        </p:nvSpPr>
        <p:spPr>
          <a:xfrm>
            <a:off x="145287" y="145774"/>
            <a:ext cx="2703444" cy="23108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  <a:latin typeface="Calibri" pitchFamily="34" charset="0"/>
              </a:rPr>
              <a:t>Обов'язкові принципи та правила поведінки</a:t>
            </a:r>
            <a:endParaRPr lang="ru-RU" sz="2400" b="1" i="1" dirty="0">
              <a:ln/>
              <a:solidFill>
                <a:srgbClr val="02044A"/>
              </a:solidFill>
            </a:endParaRPr>
          </a:p>
        </p:txBody>
      </p:sp>
      <p:sp>
        <p:nvSpPr>
          <p:cNvPr id="3" name="Блок-схема: перфострічка 2">
            <a:extLst>
              <a:ext uri="{FF2B5EF4-FFF2-40B4-BE49-F238E27FC236}">
                <a16:creationId xmlns:a16="http://schemas.microsoft.com/office/drawing/2014/main" id="{8293417F-DA02-4DAF-A188-F36B16F01D7B}"/>
              </a:ext>
            </a:extLst>
          </p:cNvPr>
          <p:cNvSpPr/>
          <p:nvPr/>
        </p:nvSpPr>
        <p:spPr>
          <a:xfrm>
            <a:off x="158053" y="2019869"/>
            <a:ext cx="2677912" cy="48381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Міжнародні стандарти:</a:t>
            </a:r>
          </a:p>
          <a:p>
            <a:pPr algn="ctr" eaLnBrk="1" hangingPunct="1">
              <a:defRPr/>
            </a:pPr>
            <a:endParaRPr lang="uk-UA" sz="2000" b="1" dirty="0">
              <a:ln/>
              <a:solidFill>
                <a:srgbClr val="02044A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 «Кодекс поведінки посадових осіб по підтриманню правопорядку» </a:t>
            </a:r>
          </a:p>
          <a:p>
            <a:pPr algn="ctr" eaLnBrk="1" hangingPunct="1">
              <a:defRPr/>
            </a:pPr>
            <a:endParaRPr lang="uk-UA" sz="2000" b="1" dirty="0">
              <a:ln/>
              <a:solidFill>
                <a:srgbClr val="02044A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 «Декларація про поліцію Ради Європи» </a:t>
            </a:r>
            <a:endParaRPr lang="ru-RU" sz="2000" b="1" dirty="0">
              <a:ln/>
              <a:solidFill>
                <a:srgbClr val="02044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2C7EBD24-A193-4F81-BAD0-25E0693A4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2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E2ADE43-3B79-4C9F-9B8B-316A74C70532}"/>
              </a:ext>
            </a:extLst>
          </p:cNvPr>
          <p:cNvSpPr/>
          <p:nvPr/>
        </p:nvSpPr>
        <p:spPr>
          <a:xfrm>
            <a:off x="6350" y="1236663"/>
            <a:ext cx="9131300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обирати захід, застосування якого призведе до настання найменш негативних наслідків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5B9B0D2-7EC5-41FB-BF64-644E424702C9}"/>
              </a:ext>
            </a:extLst>
          </p:cNvPr>
          <p:cNvSpPr/>
          <p:nvPr/>
        </p:nvSpPr>
        <p:spPr>
          <a:xfrm>
            <a:off x="0" y="2843213"/>
            <a:ext cx="9131300" cy="153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справедливо та неупереджено ставитися до людини, виявляти повагу до її гідності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AB4B43B-8FC2-42A1-9038-362A98D45641}"/>
              </a:ext>
            </a:extLst>
          </p:cNvPr>
          <p:cNvSpPr/>
          <p:nvPr/>
        </p:nvSpPr>
        <p:spPr>
          <a:xfrm>
            <a:off x="16562" y="4851193"/>
            <a:ext cx="9144000" cy="115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мати охайний зовнішній вигляд, бути у встановленій формі одягу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68E4A39-1CA2-4163-A2C3-784AAAAE0838}"/>
              </a:ext>
            </a:extLst>
          </p:cNvPr>
          <p:cNvSpPr/>
          <p:nvPr/>
        </p:nvSpPr>
        <p:spPr>
          <a:xfrm>
            <a:off x="49687" y="5868606"/>
            <a:ext cx="9077751" cy="881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дотримуватися норм ділового мовлення</a:t>
            </a:r>
          </a:p>
        </p:txBody>
      </p:sp>
      <p:sp>
        <p:nvSpPr>
          <p:cNvPr id="19" name="Місце для вмісту 18">
            <a:extLst>
              <a:ext uri="{FF2B5EF4-FFF2-40B4-BE49-F238E27FC236}">
                <a16:creationId xmlns:a16="http://schemas.microsoft.com/office/drawing/2014/main" id="{17353481-33BE-4944-820F-FE23A755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562" y="3972100"/>
            <a:ext cx="9144000" cy="101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дотримуватись антикорупційного законодавства</a:t>
            </a:r>
            <a:r>
              <a:rPr lang="uk-UA" sz="2400" i="1" dirty="0">
                <a:ln/>
                <a:solidFill>
                  <a:srgbClr val="02044A"/>
                </a:solidFill>
              </a:rPr>
              <a:t> </a:t>
            </a:r>
            <a:r>
              <a:rPr lang="uk-UA" sz="2400" dirty="0">
                <a:ln/>
                <a:solidFill>
                  <a:srgbClr val="02044A"/>
                </a:solidFill>
              </a:rPr>
              <a:t>та обмежень, пов’язаних зі службою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700EA7-C1FF-4B4F-AD84-54DE002CB8DB}"/>
              </a:ext>
            </a:extLst>
          </p:cNvPr>
          <p:cNvSpPr/>
          <p:nvPr/>
        </p:nvSpPr>
        <p:spPr>
          <a:xfrm>
            <a:off x="16562" y="2243656"/>
            <a:ext cx="9144000" cy="1020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поважати і не порушувати права та свободи людини</a:t>
            </a:r>
            <a:endParaRPr lang="ru-RU" sz="2400" dirty="0">
              <a:ln/>
              <a:solidFill>
                <a:srgbClr val="02044A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B989B6-799C-4E74-99E7-BCD322C2D7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062" y="0"/>
            <a:ext cx="1503938" cy="1503938"/>
          </a:xfrm>
          <a:prstGeom prst="rect">
            <a:avLst/>
          </a:prstGeom>
        </p:spPr>
      </p:pic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4A8D3A2C-B0E3-4B60-BA9F-18DAE564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3600" b="1" dirty="0">
                <a:solidFill>
                  <a:srgbClr val="990033"/>
                </a:solidFill>
              </a:rPr>
              <a:t>            Поліцейський повинен:</a:t>
            </a:r>
            <a:r>
              <a:rPr lang="uk-UA" altLang="ru-RU" b="1" dirty="0">
                <a:solidFill>
                  <a:srgbClr val="990033"/>
                </a:solidFill>
              </a:rPr>
              <a:t/>
            </a:r>
            <a:br>
              <a:rPr lang="uk-UA" altLang="ru-RU" b="1" dirty="0">
                <a:solidFill>
                  <a:srgbClr val="990033"/>
                </a:solidFill>
              </a:rPr>
            </a:br>
            <a:endParaRPr lang="uk-UA" alt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73DBC01-E8A2-4AA2-9A6B-5E095518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122"/>
          </a:xfrm>
        </p:spPr>
        <p:txBody>
          <a:bodyPr/>
          <a:lstStyle/>
          <a:p>
            <a:pPr algn="ctr"/>
            <a:r>
              <a:rPr lang="uk-UA" altLang="ru-RU" sz="3400" b="1" dirty="0">
                <a:solidFill>
                  <a:srgbClr val="990033"/>
                </a:solidFill>
              </a:rPr>
              <a:t>Поліцейському заборонено:</a:t>
            </a:r>
            <a:endParaRPr lang="uk-UA" altLang="ru-RU" dirty="0"/>
          </a:p>
        </p:txBody>
      </p:sp>
      <p:pic>
        <p:nvPicPr>
          <p:cNvPr id="15363" name="Содержимое 3">
            <a:extLst>
              <a:ext uri="{FF2B5EF4-FFF2-40B4-BE49-F238E27FC236}">
                <a16:creationId xmlns:a16="http://schemas.microsoft.com/office/drawing/2014/main" id="{1B842F05-C3E0-48EC-AD23-D1E476E47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29429"/>
            <a:ext cx="2968447" cy="2228571"/>
          </a:xfr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38F662DC-AA3A-49D9-97E4-AE130ACC6BC7}"/>
              </a:ext>
            </a:extLst>
          </p:cNvPr>
          <p:cNvSpPr/>
          <p:nvPr/>
        </p:nvSpPr>
        <p:spPr>
          <a:xfrm>
            <a:off x="5950229" y="615124"/>
            <a:ext cx="3154019" cy="208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використовувати символіка політичних партій, провадити політичну діяльність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30C9D12-8000-4E39-AB4B-F4CDAC1657D9}"/>
              </a:ext>
            </a:extLst>
          </p:cNvPr>
          <p:cNvSpPr/>
          <p:nvPr/>
        </p:nvSpPr>
        <p:spPr>
          <a:xfrm>
            <a:off x="0" y="622852"/>
            <a:ext cx="3220278" cy="208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>
                <a:ln/>
                <a:solidFill>
                  <a:srgbClr val="020340"/>
                </a:solidFill>
              </a:rPr>
              <a:t>здійснювати, терпимо ставитися до будь-яких форм катування, жорстокого, нелюдського ставлення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4AAB7719-937E-427E-B377-287812CD94FC}"/>
              </a:ext>
            </a:extLst>
          </p:cNvPr>
          <p:cNvSpPr/>
          <p:nvPr/>
        </p:nvSpPr>
        <p:spPr>
          <a:xfrm>
            <a:off x="3246784" y="872439"/>
            <a:ext cx="2703445" cy="152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допускати будь-які привілеї чи обмеження за різними ознаками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9D48C782-A7EB-4F83-B345-C56FFF9607CC}"/>
              </a:ext>
            </a:extLst>
          </p:cNvPr>
          <p:cNvSpPr/>
          <p:nvPr/>
        </p:nvSpPr>
        <p:spPr>
          <a:xfrm>
            <a:off x="39762" y="2754248"/>
            <a:ext cx="4545496" cy="159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розголошувати та використовувати інформацію з обмеженим доступом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ADE71B26-04B2-4C0E-AD22-31F12509FCEA}"/>
              </a:ext>
            </a:extLst>
          </p:cNvPr>
          <p:cNvSpPr/>
          <p:nvPr/>
        </p:nvSpPr>
        <p:spPr>
          <a:xfrm>
            <a:off x="4598504" y="2754249"/>
            <a:ext cx="4545496" cy="1590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знімати з однострою чи приховувати жетон,</a:t>
            </a: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перешкоджати прочитанню інформації на ньому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C78AAC76-F00A-4C45-B8B1-A28AA0F6F2C3}"/>
              </a:ext>
            </a:extLst>
          </p:cNvPr>
          <p:cNvSpPr/>
          <p:nvPr/>
        </p:nvSpPr>
        <p:spPr>
          <a:xfrm>
            <a:off x="3151327" y="4659464"/>
            <a:ext cx="3432353" cy="1954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перебувати на службі в нетверезому стані, у стані наркотичного або токсичного сп’яніння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pic>
        <p:nvPicPr>
          <p:cNvPr id="12" name="Місце для вмісту 4">
            <a:extLst>
              <a:ext uri="{FF2B5EF4-FFF2-40B4-BE49-F238E27FC236}">
                <a16:creationId xmlns:a16="http://schemas.microsoft.com/office/drawing/2014/main" id="{F9ABC5BD-7EDB-4FC4-852B-66E03C38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59" y="4294794"/>
            <a:ext cx="2383915" cy="256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>
            <a:extLst>
              <a:ext uri="{FF2B5EF4-FFF2-40B4-BE49-F238E27FC236}">
                <a16:creationId xmlns:a16="http://schemas.microsoft.com/office/drawing/2014/main" id="{7F38A5C5-8D3F-44F0-89F9-EC5BD8799F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0011" y="1717589"/>
            <a:ext cx="6902830" cy="3881927"/>
          </a:xfrm>
        </p:spPr>
      </p:pic>
      <p:sp>
        <p:nvSpPr>
          <p:cNvPr id="18436" name="Заголовок 1">
            <a:extLst>
              <a:ext uri="{FF2B5EF4-FFF2-40B4-BE49-F238E27FC236}">
                <a16:creationId xmlns:a16="http://schemas.microsoft.com/office/drawing/2014/main" id="{03E6249B-5703-497F-AC65-19BCDB25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018" y="0"/>
            <a:ext cx="9144000" cy="95415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altLang="ru-RU" sz="4000" b="1" dirty="0">
                <a:ln/>
                <a:solidFill>
                  <a:srgbClr val="C00000"/>
                </a:solidFill>
              </a:rPr>
              <a:t>Поведінка із затриманою особою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BAD9D773-090D-43DC-8E2B-D28F548EFE4C}"/>
              </a:ext>
            </a:extLst>
          </p:cNvPr>
          <p:cNvSpPr/>
          <p:nvPr/>
        </p:nvSpPr>
        <p:spPr>
          <a:xfrm>
            <a:off x="609600" y="781878"/>
            <a:ext cx="3412816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пояснити підстави для затримання та права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F6516E4-CD58-40B6-91E7-D7BB454B2DFD}"/>
              </a:ext>
            </a:extLst>
          </p:cNvPr>
          <p:cNvSpPr/>
          <p:nvPr/>
        </p:nvSpPr>
        <p:spPr>
          <a:xfrm>
            <a:off x="5121586" y="779657"/>
            <a:ext cx="3617843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надати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можливість захищати себе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5466CFB-24B3-4281-949E-7F23232A86AE}"/>
              </a:ext>
            </a:extLst>
          </p:cNvPr>
          <p:cNvSpPr/>
          <p:nvPr/>
        </p:nvSpPr>
        <p:spPr>
          <a:xfrm>
            <a:off x="0" y="2738115"/>
            <a:ext cx="2398643" cy="233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повідомити про затримання третій особі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AE8334C-BC86-41EB-8B35-E8B71482D1A5}"/>
              </a:ext>
            </a:extLst>
          </p:cNvPr>
          <p:cNvSpPr/>
          <p:nvPr/>
        </p:nvSpPr>
        <p:spPr>
          <a:xfrm>
            <a:off x="6639342" y="2738114"/>
            <a:ext cx="2504658" cy="2339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забезпечити  надання медичної допомоги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DEC37243-1A42-4D8F-97CE-247F8B364731}"/>
              </a:ext>
            </a:extLst>
          </p:cNvPr>
          <p:cNvSpPr/>
          <p:nvPr/>
        </p:nvSpPr>
        <p:spPr>
          <a:xfrm>
            <a:off x="1" y="5191989"/>
            <a:ext cx="4386470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забезпечити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коректне ставлення та повагу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E01E96B-4911-43CA-A3E1-287950FEE485}"/>
              </a:ext>
            </a:extLst>
          </p:cNvPr>
          <p:cNvSpPr/>
          <p:nvPr/>
        </p:nvSpPr>
        <p:spPr>
          <a:xfrm>
            <a:off x="4598506" y="5214750"/>
            <a:ext cx="4545494" cy="155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застосовувати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заходи примусу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лише у передбачених законом випадках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07FE9F51-4970-4107-B902-732C3141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12033"/>
            <a:ext cx="5727008" cy="95415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altLang="ru-RU" sz="3600" b="1" dirty="0">
                <a:ln/>
                <a:solidFill>
                  <a:srgbClr val="990033"/>
                </a:solidFill>
              </a:rPr>
              <a:t>Правила спілкування з громадянами</a:t>
            </a:r>
            <a:endParaRPr lang="uk-UA" altLang="ru-RU" sz="3000" b="1" dirty="0">
              <a:ln/>
              <a:solidFill>
                <a:srgbClr val="990033"/>
              </a:solidFill>
            </a:endParaRPr>
          </a:p>
        </p:txBody>
      </p:sp>
      <p:pic>
        <p:nvPicPr>
          <p:cNvPr id="19458" name="Содержимое 3">
            <a:extLst>
              <a:ext uri="{FF2B5EF4-FFF2-40B4-BE49-F238E27FC236}">
                <a16:creationId xmlns:a16="http://schemas.microsoft.com/office/drawing/2014/main" id="{B7A59339-9D51-42C7-A5C3-83D789260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" b="-5"/>
          <a:stretch/>
        </p:blipFill>
        <p:spPr>
          <a:xfrm>
            <a:off x="5872163" y="306910"/>
            <a:ext cx="3253546" cy="1999354"/>
          </a:xfrm>
          <a:prstGeom prst="rect">
            <a:avLst/>
          </a:prstGeom>
        </p:spPr>
      </p:pic>
      <p:pic>
        <p:nvPicPr>
          <p:cNvPr id="19460" name="Рисунок 4">
            <a:extLst>
              <a:ext uri="{FF2B5EF4-FFF2-40B4-BE49-F238E27FC236}">
                <a16:creationId xmlns:a16="http://schemas.microsoft.com/office/drawing/2014/main" id="{80B5DC53-E2B0-4587-899E-0A8E3441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30568"/>
          <a:stretch/>
        </p:blipFill>
        <p:spPr bwMode="auto">
          <a:xfrm>
            <a:off x="5216979" y="1994906"/>
            <a:ext cx="3031807" cy="18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війна хвиля 4">
            <a:extLst>
              <a:ext uri="{FF2B5EF4-FFF2-40B4-BE49-F238E27FC236}">
                <a16:creationId xmlns:a16="http://schemas.microsoft.com/office/drawing/2014/main" id="{1956CD0F-8137-46B2-8868-99AF6C58A668}"/>
              </a:ext>
            </a:extLst>
          </p:cNvPr>
          <p:cNvSpPr/>
          <p:nvPr/>
        </p:nvSpPr>
        <p:spPr>
          <a:xfrm>
            <a:off x="273051" y="1185824"/>
            <a:ext cx="2649564" cy="1120440"/>
          </a:xfrm>
          <a:prstGeom prst="doubleWave">
            <a:avLst>
              <a:gd name="adj1" fmla="val 6250"/>
              <a:gd name="adj2" fmla="val 1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починати з привітання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7" name="Подвійна хвиля 6">
            <a:extLst>
              <a:ext uri="{FF2B5EF4-FFF2-40B4-BE49-F238E27FC236}">
                <a16:creationId xmlns:a16="http://schemas.microsoft.com/office/drawing/2014/main" id="{A6945CDB-A18F-45E3-A2A1-C15F735D86A1}"/>
              </a:ext>
            </a:extLst>
          </p:cNvPr>
          <p:cNvSpPr/>
          <p:nvPr/>
        </p:nvSpPr>
        <p:spPr>
          <a:xfrm>
            <a:off x="947531" y="2391108"/>
            <a:ext cx="3909390" cy="157700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назвати посаду, спеціальне звання, прізвище, повідомити мету і причину звернення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8" name="Подвійна хвиля 7">
            <a:extLst>
              <a:ext uri="{FF2B5EF4-FFF2-40B4-BE49-F238E27FC236}">
                <a16:creationId xmlns:a16="http://schemas.microsoft.com/office/drawing/2014/main" id="{821B502B-B04D-4456-AA92-135FFE53F798}"/>
              </a:ext>
            </a:extLst>
          </p:cNvPr>
          <p:cNvSpPr/>
          <p:nvPr/>
        </p:nvSpPr>
        <p:spPr>
          <a:xfrm>
            <a:off x="132522" y="4137806"/>
            <a:ext cx="2649563" cy="194494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>
                <a:ln/>
                <a:solidFill>
                  <a:schemeClr val="accent4"/>
                </a:solidFill>
              </a:rPr>
              <a:t> </a:t>
            </a:r>
            <a:r>
              <a:rPr lang="uk-UA" sz="2000" b="1" dirty="0">
                <a:ln/>
                <a:solidFill>
                  <a:srgbClr val="020340"/>
                </a:solidFill>
              </a:rPr>
              <a:t>висловлюватися </a:t>
            </a:r>
            <a:r>
              <a:rPr lang="uk-UA" sz="2000" b="1" dirty="0" err="1">
                <a:ln/>
                <a:solidFill>
                  <a:srgbClr val="020340"/>
                </a:solidFill>
              </a:rPr>
              <a:t>коректно</a:t>
            </a:r>
            <a:r>
              <a:rPr lang="uk-UA" sz="2000" b="1" dirty="0">
                <a:ln/>
                <a:solidFill>
                  <a:srgbClr val="020340"/>
                </a:solidFill>
              </a:rPr>
              <a:t> і переконливо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11" name="Подвійна хвиля 10">
            <a:extLst>
              <a:ext uri="{FF2B5EF4-FFF2-40B4-BE49-F238E27FC236}">
                <a16:creationId xmlns:a16="http://schemas.microsoft.com/office/drawing/2014/main" id="{3EB6832B-FA26-47A5-8876-642AF833CA35}"/>
              </a:ext>
            </a:extLst>
          </p:cNvPr>
          <p:cNvSpPr/>
          <p:nvPr/>
        </p:nvSpPr>
        <p:spPr>
          <a:xfrm>
            <a:off x="2902226" y="4137806"/>
            <a:ext cx="2731121" cy="205215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слухати уважно, не перебиваючи, виявляючи доброзичливість і повагу</a:t>
            </a:r>
            <a:endParaRPr lang="ru-RU" sz="2000" b="1" dirty="0">
              <a:ln/>
              <a:solidFill>
                <a:srgbClr val="020340"/>
              </a:solidFill>
            </a:endParaRPr>
          </a:p>
          <a:p>
            <a:pPr algn="ctr"/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Подвійна хвиля 11">
            <a:extLst>
              <a:ext uri="{FF2B5EF4-FFF2-40B4-BE49-F238E27FC236}">
                <a16:creationId xmlns:a16="http://schemas.microsoft.com/office/drawing/2014/main" id="{E1EB0426-7035-42B9-85DF-2CD83E0D5773}"/>
              </a:ext>
            </a:extLst>
          </p:cNvPr>
          <p:cNvSpPr/>
          <p:nvPr/>
        </p:nvSpPr>
        <p:spPr>
          <a:xfrm>
            <a:off x="2943004" y="1166190"/>
            <a:ext cx="2690343" cy="116019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обрати необхідний тон розмови</a:t>
            </a:r>
            <a:endParaRPr lang="ru-RU" sz="2000" b="1" dirty="0">
              <a:ln/>
              <a:solidFill>
                <a:srgbClr val="020340"/>
              </a:solidFill>
            </a:endParaRPr>
          </a:p>
          <a:p>
            <a:pPr algn="ctr"/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5" name="Сувій: вертикальний 14">
            <a:extLst>
              <a:ext uri="{FF2B5EF4-FFF2-40B4-BE49-F238E27FC236}">
                <a16:creationId xmlns:a16="http://schemas.microsoft.com/office/drawing/2014/main" id="{3A4838CB-0E43-4EDA-96F7-3517B25D24BF}"/>
              </a:ext>
            </a:extLst>
          </p:cNvPr>
          <p:cNvSpPr/>
          <p:nvPr/>
        </p:nvSpPr>
        <p:spPr>
          <a:xfrm>
            <a:off x="5633347" y="3429001"/>
            <a:ext cx="3510653" cy="33705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990033"/>
                </a:solidFill>
              </a:rPr>
              <a:t>Неприпустимі: </a:t>
            </a:r>
          </a:p>
          <a:p>
            <a:pPr algn="ctr"/>
            <a:endParaRPr lang="uk-UA" sz="2000" b="1" dirty="0">
              <a:ln/>
              <a:solidFill>
                <a:srgbClr val="990033"/>
              </a:solidFill>
            </a:endParaRP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зверхність, грубість, зарозумілість; іронічність, неввічливість образи людської гідності,</a:t>
            </a: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 погрози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>
            <a:extLst>
              <a:ext uri="{FF2B5EF4-FFF2-40B4-BE49-F238E27FC236}">
                <a16:creationId xmlns:a16="http://schemas.microsoft.com/office/drawing/2014/main" id="{9418AC4D-B45E-49DC-A40C-5BFBCE39E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" y="1931"/>
            <a:ext cx="5506990" cy="30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FFC0D6-A971-44FB-8EBB-82F7D0B5E77D}"/>
              </a:ext>
            </a:extLst>
          </p:cNvPr>
          <p:cNvSpPr/>
          <p:nvPr/>
        </p:nvSpPr>
        <p:spPr>
          <a:xfrm>
            <a:off x="4349579" y="143133"/>
            <a:ext cx="449202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/>
                <a:solidFill>
                  <a:srgbClr val="9900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Інструментарій професійної етики поліцейського</a:t>
            </a:r>
          </a:p>
        </p:txBody>
      </p:sp>
      <p:pic>
        <p:nvPicPr>
          <p:cNvPr id="20483" name="Рисунок 6">
            <a:extLst>
              <a:ext uri="{FF2B5EF4-FFF2-40B4-BE49-F238E27FC236}">
                <a16:creationId xmlns:a16="http://schemas.microsoft.com/office/drawing/2014/main" id="{C9A1A92E-CF49-4E5A-AA96-99E760796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73" y="3232709"/>
            <a:ext cx="5434427" cy="36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ерфострічка 10">
            <a:extLst>
              <a:ext uri="{FF2B5EF4-FFF2-40B4-BE49-F238E27FC236}">
                <a16:creationId xmlns:a16="http://schemas.microsoft.com/office/drawing/2014/main" id="{3AD3EE0D-AC6C-45C0-A5BD-344E14FD51B1}"/>
              </a:ext>
            </a:extLst>
          </p:cNvPr>
          <p:cNvSpPr/>
          <p:nvPr/>
        </p:nvSpPr>
        <p:spPr>
          <a:xfrm>
            <a:off x="3420831" y="2546416"/>
            <a:ext cx="3496503" cy="1557128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Громадська думка</a:t>
            </a:r>
            <a:endParaRPr lang="ru-RU" sz="2400" i="1" dirty="0">
              <a:solidFill>
                <a:srgbClr val="02044A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Блок-схема: перфострічка 1">
            <a:extLst>
              <a:ext uri="{FF2B5EF4-FFF2-40B4-BE49-F238E27FC236}">
                <a16:creationId xmlns:a16="http://schemas.microsoft.com/office/drawing/2014/main" id="{8BD9A0CC-5A2F-4E54-A0EC-596818909FD5}"/>
              </a:ext>
            </a:extLst>
          </p:cNvPr>
          <p:cNvSpPr/>
          <p:nvPr/>
        </p:nvSpPr>
        <p:spPr>
          <a:xfrm>
            <a:off x="3616771" y="5045354"/>
            <a:ext cx="2810015" cy="149339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Присяга</a:t>
            </a:r>
          </a:p>
          <a:p>
            <a:pPr algn="ctr"/>
            <a:endParaRPr lang="ru-RU" dirty="0"/>
          </a:p>
        </p:txBody>
      </p:sp>
      <p:sp>
        <p:nvSpPr>
          <p:cNvPr id="3" name="Блок-схема: перфострічка 2">
            <a:extLst>
              <a:ext uri="{FF2B5EF4-FFF2-40B4-BE49-F238E27FC236}">
                <a16:creationId xmlns:a16="http://schemas.microsoft.com/office/drawing/2014/main" id="{0E04DF19-85CE-476A-97D0-F32C4B4851B2}"/>
              </a:ext>
            </a:extLst>
          </p:cNvPr>
          <p:cNvSpPr/>
          <p:nvPr/>
        </p:nvSpPr>
        <p:spPr>
          <a:xfrm>
            <a:off x="83837" y="2011050"/>
            <a:ext cx="3285021" cy="162039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Дисциплінарний статут</a:t>
            </a:r>
          </a:p>
          <a:p>
            <a:pPr algn="ctr"/>
            <a:endParaRPr lang="ru-RU" dirty="0"/>
          </a:p>
        </p:txBody>
      </p:sp>
      <p:sp>
        <p:nvSpPr>
          <p:cNvPr id="5" name="Блок-схема: перфострічка 4">
            <a:extLst>
              <a:ext uri="{FF2B5EF4-FFF2-40B4-BE49-F238E27FC236}">
                <a16:creationId xmlns:a16="http://schemas.microsoft.com/office/drawing/2014/main" id="{0F8563BB-46C2-4B60-A35E-DBC3604A6BB9}"/>
              </a:ext>
            </a:extLst>
          </p:cNvPr>
          <p:cNvSpPr/>
          <p:nvPr/>
        </p:nvSpPr>
        <p:spPr>
          <a:xfrm>
            <a:off x="60491" y="-78350"/>
            <a:ext cx="3244133" cy="162039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Етичний кодекс </a:t>
            </a:r>
            <a:endParaRPr lang="ru-RU" sz="2400" i="1" dirty="0">
              <a:solidFill>
                <a:srgbClr val="02044A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перфострічка 11">
            <a:extLst>
              <a:ext uri="{FF2B5EF4-FFF2-40B4-BE49-F238E27FC236}">
                <a16:creationId xmlns:a16="http://schemas.microsoft.com/office/drawing/2014/main" id="{5D4F526E-6303-4171-AEB1-836F8AF2B18E}"/>
              </a:ext>
            </a:extLst>
          </p:cNvPr>
          <p:cNvSpPr/>
          <p:nvPr/>
        </p:nvSpPr>
        <p:spPr>
          <a:xfrm>
            <a:off x="60416" y="4103544"/>
            <a:ext cx="3235049" cy="162039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Поліцейські комісії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A4846E11-DCC6-4C93-97A6-1BC2B0D1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425"/>
            <a:ext cx="14271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0C9AC0E2-646C-4B9F-8952-5D4E3E24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8900"/>
            <a:ext cx="7886700" cy="1325563"/>
          </a:xfrm>
        </p:spPr>
        <p:txBody>
          <a:bodyPr/>
          <a:lstStyle/>
          <a:p>
            <a:pPr algn="r" eaLnBrk="1" hangingPunct="1"/>
            <a:r>
              <a:rPr lang="uk-UA" altLang="ru-RU">
                <a:solidFill>
                  <a:srgbClr val="990033"/>
                </a:solidFill>
              </a:rPr>
              <a:t>Нормативно-правова база</a:t>
            </a:r>
          </a:p>
        </p:txBody>
      </p:sp>
      <p:sp>
        <p:nvSpPr>
          <p:cNvPr id="21508" name="Содержимое 2">
            <a:extLst>
              <a:ext uri="{FF2B5EF4-FFF2-40B4-BE49-F238E27FC236}">
                <a16:creationId xmlns:a16="http://schemas.microsoft.com/office/drawing/2014/main" id="{8E23F8A5-B951-4FDC-AC50-C7CB9798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200150"/>
            <a:ext cx="8415338" cy="565785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Загальна декларація прав людини: затв. резолюцією 217 А (ІІІ) Генеральної Асамблеї ООН від 10.12.1948 р. https://zakon.rada.gov.ua/laws/show/995_015.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про права дитини: редакц. затв. резолюцією 50/155 Генеральної Асамблеї ООН від 21.12.1995 р. URL: https://zakon.rada.gov.ua/laws/show/995_021.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про захист прав людини і основоположних свобод: прийнята Радою Європи 04.11.1950 р. URL: https://zakon.rada.gov.ua/laws/show/995_004.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Декларація принципів толерантності: затв. резолюцією 5.61 Генеральної конференції ЮНЕСКО від 16.11.1995 р. URL: https://zakon.rada.gov.ua/laws/show/995_503.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Організації Об'єднаних Націй проти корупції: ратиф. Законом України від 18.10.2006 р. № 251-V. URL: https://zakon.rada.gov.ua/laws/show/251-16.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uk-UA" altLang="ru-RU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BA7267-E586-49D5-89E8-6A9A7FE9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484313"/>
            <a:ext cx="8470900" cy="5672137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uk-UA" altLang="ru-RU" sz="3600" dirty="0">
                <a:solidFill>
                  <a:srgbClr val="02044A"/>
                </a:solidFill>
              </a:rPr>
              <a:t>Міжнародний кодекс поведінки державних посадових осіб: </a:t>
            </a:r>
            <a:r>
              <a:rPr lang="uk-UA" altLang="ru-RU" sz="3600" dirty="0" err="1">
                <a:solidFill>
                  <a:srgbClr val="02044A"/>
                </a:solidFill>
              </a:rPr>
              <a:t>затв</a:t>
            </a:r>
            <a:r>
              <a:rPr lang="uk-UA" altLang="ru-RU" sz="3600" dirty="0">
                <a:solidFill>
                  <a:srgbClr val="02044A"/>
                </a:solidFill>
              </a:rPr>
              <a:t>. резолюцією 51/59 Генеральної Асамблеї ООН від 12.12.1996 р. URL: </a:t>
            </a:r>
            <a:r>
              <a:rPr lang="uk-UA" altLang="ru-RU" sz="3600" dirty="0">
                <a:solidFill>
                  <a:srgbClr val="02044A"/>
                </a:solidFill>
                <a:hlinkClick r:id="rId2"/>
              </a:rPr>
              <a:t>https://zakon.rada.gov.ua/laws/show/995_788</a:t>
            </a:r>
            <a:r>
              <a:rPr lang="uk-UA" altLang="ru-RU" sz="3600" dirty="0">
                <a:solidFill>
                  <a:srgbClr val="02044A"/>
                </a:solidFill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uk-UA" altLang="ru-RU" sz="3600" dirty="0">
                <a:solidFill>
                  <a:srgbClr val="02044A"/>
                </a:solidFill>
              </a:rPr>
              <a:t>Декларація про поліцію: </a:t>
            </a:r>
            <a:r>
              <a:rPr lang="uk-UA" altLang="ru-RU" sz="3600" dirty="0" err="1">
                <a:solidFill>
                  <a:srgbClr val="02044A"/>
                </a:solidFill>
              </a:rPr>
              <a:t>затв</a:t>
            </a:r>
            <a:r>
              <a:rPr lang="uk-UA" altLang="ru-RU" sz="3600" dirty="0">
                <a:solidFill>
                  <a:srgbClr val="02044A"/>
                </a:solidFill>
              </a:rPr>
              <a:t>. резолюцією № 690 (1979) Парламентської асамблеї Ради Європи від 08.05.1979 р. URL: https://zakon.rada.gov.ua/laws/show/994_803.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Кодекс поведінки посадових осіб з підтримання правопорядку: </a:t>
            </a:r>
            <a:r>
              <a:rPr lang="uk-UA" sz="3600" dirty="0" err="1">
                <a:solidFill>
                  <a:srgbClr val="02044A"/>
                </a:solidFill>
              </a:rPr>
              <a:t>затв</a:t>
            </a:r>
            <a:r>
              <a:rPr lang="uk-UA" sz="3600" dirty="0">
                <a:solidFill>
                  <a:srgbClr val="02044A"/>
                </a:solidFill>
              </a:rPr>
              <a:t>. резолюцією 34/169 Генеральної Асамблеї ООН від 17.12.1979 р. URL: https://zakon.rada.gov.ua/laws/show/995_282.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Європейський кодекс поліцейської етики: ухвал. рекомендацією</a:t>
            </a:r>
            <a:r>
              <a:rPr lang="uk-UA" sz="3600" i="1" dirty="0">
                <a:solidFill>
                  <a:srgbClr val="02044A"/>
                </a:solidFill>
              </a:rPr>
              <a:t> </a:t>
            </a:r>
            <a:r>
              <a:rPr lang="uk-UA" sz="3600" dirty="0" err="1">
                <a:solidFill>
                  <a:srgbClr val="02044A"/>
                </a:solidFill>
              </a:rPr>
              <a:t>Rec</a:t>
            </a:r>
            <a:r>
              <a:rPr lang="uk-UA" sz="3600" dirty="0">
                <a:solidFill>
                  <a:srgbClr val="02044A"/>
                </a:solidFill>
              </a:rPr>
              <a:t> (2001) 10 Комітету Міністрів Ради Європи від 19.09.2001 р. URL: http://pravo.org.ua/files/Criminal%20justice/rec1.pdf.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Основоположні принципи застосування сили та вогнепальної зброї службовцями органів правопорядку: </a:t>
            </a:r>
            <a:r>
              <a:rPr lang="uk-UA" sz="3600" dirty="0" err="1">
                <a:solidFill>
                  <a:srgbClr val="02044A"/>
                </a:solidFill>
              </a:rPr>
              <a:t>затв</a:t>
            </a:r>
            <a:r>
              <a:rPr lang="uk-UA" sz="3600" dirty="0">
                <a:solidFill>
                  <a:srgbClr val="02044A"/>
                </a:solidFill>
              </a:rPr>
              <a:t>. резолюцією восьмого Конгресу ООН з попередження злочинності та поводження з порушниками від 07.09.1990 р. URL: https://zakon.rada.gov.ua/laws/show/995_334.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AF087335-64E1-444F-812D-40336C7B0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2075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5ECEF5B-2F40-473E-A811-48393446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670050"/>
            <a:ext cx="8351837" cy="5187950"/>
          </a:xfrm>
        </p:spPr>
        <p:txBody>
          <a:bodyPr rtlCol="0">
            <a:normAutofit fontScale="3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Конституція України: Закон України від 28.06.1996 р. № 254к/96. Дата оновлення: 07.02.2019. URL: https://zakon.rada.gov.ua/laws/show/254к/96-вр.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i="1" dirty="0">
                <a:solidFill>
                  <a:srgbClr val="02044A"/>
                </a:solidFill>
              </a:rPr>
              <a:t>Про внесення </a:t>
            </a:r>
            <a:r>
              <a:rPr lang="uk-UA" sz="6200" dirty="0">
                <a:solidFill>
                  <a:srgbClr val="02044A"/>
                </a:solidFill>
              </a:rPr>
              <a:t>змін до Порядку забезпечення поліцейських одностроєм (у мирний час): Наказ Міністерства внутрішніх справ України від 24.12.2019 № 1100. URL: </a:t>
            </a:r>
            <a:r>
              <a:rPr lang="ru-RU" sz="6200" dirty="0">
                <a:solidFill>
                  <a:srgbClr val="02044A"/>
                </a:solidFill>
                <a:hlinkClick r:id="rId2"/>
              </a:rPr>
              <a:t>https://zakon.rada.gov.ua/laws/show/z0175-20</a:t>
            </a:r>
            <a:endParaRPr lang="ru-RU" sz="6200" dirty="0">
              <a:solidFill>
                <a:srgbClr val="02044A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забезпечення рівних прав та можливостей жінок і чоловіків: Закон України від 08.09.2005 № 2866-IV. Дата оновлення: 07.01.2018 р. URL: https://zakon.rada.gov.ua/laws/show/2866-15.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захист суспільної моралі: Закон України від 20.11.2003 № 1296-IV. Дата оновлення: 09.12.2015 р. URL: https://zakon.rada.gov.ua/laws/show/1296-15.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запобігання корупції: Закон України від 14.10.2014 р. № 1700-VII. Дата оновлення: 16.07.2019. . URL: https://zakon.rada.gov.ua/laws/show/1700-18 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3555" name="Рисунок 3">
            <a:extLst>
              <a:ext uri="{FF2B5EF4-FFF2-40B4-BE49-F238E27FC236}">
                <a16:creationId xmlns:a16="http://schemas.microsoft.com/office/drawing/2014/main" id="{8F980C6D-9FA3-4662-B053-B7A6B8FCF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6716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4">
            <a:extLst>
              <a:ext uri="{FF2B5EF4-FFF2-40B4-BE49-F238E27FC236}">
                <a16:creationId xmlns:a16="http://schemas.microsoft.com/office/drawing/2014/main" id="{DDF8D3D5-1D01-4735-B61A-F7D153F24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>
            <a:extLst>
              <a:ext uri="{FF2B5EF4-FFF2-40B4-BE49-F238E27FC236}">
                <a16:creationId xmlns:a16="http://schemas.microsoft.com/office/drawing/2014/main" id="{339A4297-1BB8-4037-BB90-126D86967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0"/>
            <a:ext cx="25384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A67879C8-B9C7-49A0-B71D-2558D45C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3433"/>
            <a:ext cx="9144000" cy="435133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002060"/>
                </a:solidFill>
              </a:rPr>
              <a:t>       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i="1" dirty="0">
              <a:ln w="1587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101" name="Рисунок 12">
            <a:extLst>
              <a:ext uri="{FF2B5EF4-FFF2-40B4-BE49-F238E27FC236}">
                <a16:creationId xmlns:a16="http://schemas.microsoft.com/office/drawing/2014/main" id="{449900FF-3D02-4868-9BAA-5A0E39E98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267200"/>
            <a:ext cx="3448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7651761-AB7E-4959-8BE8-B0538C098CC5}"/>
              </a:ext>
            </a:extLst>
          </p:cNvPr>
          <p:cNvSpPr/>
          <p:nvPr/>
        </p:nvSpPr>
        <p:spPr>
          <a:xfrm>
            <a:off x="4137301" y="1541925"/>
            <a:ext cx="296747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ЕТИКА -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0B71E6-E811-4731-8283-492BE0AD7687}"/>
              </a:ext>
            </a:extLst>
          </p:cNvPr>
          <p:cNvSpPr/>
          <p:nvPr/>
        </p:nvSpPr>
        <p:spPr>
          <a:xfrm>
            <a:off x="229108" y="2296775"/>
            <a:ext cx="867105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/>
                <a:solidFill>
                  <a:srgbClr val="02044A"/>
                </a:solidFill>
                <a:latin typeface="+mn-lt"/>
                <a:cs typeface="+mn-cs"/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</a:t>
            </a:r>
            <a:endParaRPr lang="uk-UA" sz="2800" b="1" dirty="0">
              <a:ln/>
              <a:solidFill>
                <a:srgbClr val="02044A"/>
              </a:solidFill>
              <a:latin typeface="+mn-lt"/>
              <a:cs typeface="+mn-cs"/>
            </a:endParaRPr>
          </a:p>
        </p:txBody>
      </p:sp>
      <p:sp>
        <p:nvSpPr>
          <p:cNvPr id="4104" name="TextBox 1">
            <a:extLst>
              <a:ext uri="{FF2B5EF4-FFF2-40B4-BE49-F238E27FC236}">
                <a16:creationId xmlns:a16="http://schemas.microsoft.com/office/drawing/2014/main" id="{B371F0D0-BBA5-4B69-9901-E2BD323E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4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5" name="TextBox 5">
            <a:extLst>
              <a:ext uri="{FF2B5EF4-FFF2-40B4-BE49-F238E27FC236}">
                <a16:creationId xmlns:a16="http://schemas.microsoft.com/office/drawing/2014/main" id="{D46E886B-FB5B-441D-A33E-523458B1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3863" y="4624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Місце для вмісту 2">
            <a:extLst>
              <a:ext uri="{FF2B5EF4-FFF2-40B4-BE49-F238E27FC236}">
                <a16:creationId xmlns:a16="http://schemas.microsoft.com/office/drawing/2014/main" id="{5D1D1317-1D07-4DE7-A00C-4123F6E2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82750"/>
            <a:ext cx="8643938" cy="5019675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Національну поліцію: Закон України від 02.07.2015 № 580-VIII. Дата оновлення: 01.01.2019. URL: https://zakon.rada.gov.ua/laws/show/580-19.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Дисциплінарний статут Національної поліції України: Закон України від 15.03.2018 № 2337-VIII.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 i="1">
                <a:solidFill>
                  <a:srgbClr val="02044A"/>
                </a:solidFill>
              </a:rPr>
              <a:t>Про затвердження</a:t>
            </a:r>
            <a:r>
              <a:rPr lang="uk-UA" altLang="ru-RU" sz="2000">
                <a:solidFill>
                  <a:srgbClr val="02044A"/>
                </a:solidFill>
              </a:rPr>
              <a:t> Порядку проведення оцінки рівня довіри населення до Національної поліції : Постанова Кабінету Міністрів України від 7 лют. 2018 р. № 58. URL: </a:t>
            </a:r>
            <a:r>
              <a:rPr lang="uk-UA" altLang="ru-RU" sz="2000">
                <a:solidFill>
                  <a:srgbClr val="02044A"/>
                </a:solidFill>
                <a:hlinkClick r:id="rId2"/>
              </a:rPr>
              <a:t>https://zakon.rada.gov.ua/laws/show/58-2018-%D0%BF#n10 </a:t>
            </a:r>
            <a:endParaRPr lang="uk-UA" altLang="ru-RU" sz="2000">
              <a:solidFill>
                <a:srgbClr val="02044A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затвердження Правил етичної поведінки поліцейських: Наказ МВС України від 09.11.2016 № 1179. URL: https://zakon.rada.gov.ua/laws/show/z1576-16.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затвердження Правил носіння однострою поліцейських: Наказ МВС України від 19.08.2017 р. № 718. URL: https://zakon.rada.gov.ua/laws/show/z1122-17.</a:t>
            </a:r>
          </a:p>
          <a:p>
            <a:endParaRPr lang="ru-RU" altLang="ru-RU"/>
          </a:p>
        </p:txBody>
      </p:sp>
      <p:pic>
        <p:nvPicPr>
          <p:cNvPr id="24579" name="Рисунок 3">
            <a:extLst>
              <a:ext uri="{FF2B5EF4-FFF2-40B4-BE49-F238E27FC236}">
                <a16:creationId xmlns:a16="http://schemas.microsoft.com/office/drawing/2014/main" id="{72EC9F28-FCE0-41DA-87C2-FDE88ADB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5575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E9BE578A-F568-457E-A8E6-F49237993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4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>
            <a:extLst>
              <a:ext uri="{FF2B5EF4-FFF2-40B4-BE49-F238E27FC236}">
                <a16:creationId xmlns:a16="http://schemas.microsoft.com/office/drawing/2014/main" id="{F775182B-2905-4D4D-960E-8C014345A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17925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0AEFA9C-0D31-478E-98B8-3A511F5C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70" y="1130681"/>
            <a:ext cx="7886700" cy="435133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		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241A92F-2A27-4849-B778-4934CCF1F22F}"/>
              </a:ext>
            </a:extLst>
          </p:cNvPr>
          <p:cNvSpPr/>
          <p:nvPr/>
        </p:nvSpPr>
        <p:spPr>
          <a:xfrm>
            <a:off x="5205413" y="0"/>
            <a:ext cx="3938587" cy="363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Етику визначають як прагнення осмислити наш індивідуальний та суспільний досвід таким чином, щоб встановити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правила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, які повинні управляти поведінкою людей, </a:t>
            </a:r>
            <a:endParaRPr lang="ru-RU" sz="24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092CEF6-FBC3-44FD-9DE5-8D5FCC07C9F7}"/>
              </a:ext>
            </a:extLst>
          </p:cNvPr>
          <p:cNvSpPr/>
          <p:nvPr/>
        </p:nvSpPr>
        <p:spPr>
          <a:xfrm>
            <a:off x="0" y="3713163"/>
            <a:ext cx="4699000" cy="298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виробити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цінності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риси характеру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 людей, які їм корисно в собі розвивати</a:t>
            </a:r>
            <a:endParaRPr lang="uk-UA" sz="24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>
            <a:extLst>
              <a:ext uri="{FF2B5EF4-FFF2-40B4-BE49-F238E27FC236}">
                <a16:creationId xmlns:a16="http://schemas.microsoft.com/office/drawing/2014/main" id="{39F53ABE-3CA2-4781-87AF-4DB8FF932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37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>
            <a:extLst>
              <a:ext uri="{FF2B5EF4-FFF2-40B4-BE49-F238E27FC236}">
                <a16:creationId xmlns:a16="http://schemas.microsoft.com/office/drawing/2014/main" id="{7BBC8369-2F29-4D2B-ACB4-2B535F4CA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0" y="3364992"/>
            <a:ext cx="5234299" cy="3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CA927A-F822-4ECC-A3DB-8AD55EB85059}"/>
              </a:ext>
            </a:extLst>
          </p:cNvPr>
          <p:cNvSpPr/>
          <p:nvPr/>
        </p:nvSpPr>
        <p:spPr>
          <a:xfrm>
            <a:off x="5473700" y="305876"/>
            <a:ext cx="3670300" cy="28069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Професія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вимагає обов'язкового  дотримання принципів і норм професійної етики.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3DAB29-0F56-43D7-9EFF-D6749C649AF4}"/>
              </a:ext>
            </a:extLst>
          </p:cNvPr>
          <p:cNvSpPr/>
          <p:nvPr/>
        </p:nvSpPr>
        <p:spPr>
          <a:xfrm>
            <a:off x="158496" y="3749457"/>
            <a:ext cx="3564835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Реалізація у професійній діяльності професійних знань та етичних вимог  є ознакою </a:t>
            </a:r>
            <a:r>
              <a:rPr lang="uk-UA" sz="2800" b="1" i="1" dirty="0">
                <a:ln/>
                <a:solidFill>
                  <a:srgbClr val="02044A"/>
                </a:solidFill>
                <a:latin typeface="+mn-lt"/>
                <a:cs typeface="+mn-cs"/>
              </a:rPr>
              <a:t>професіоналізму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BA11D95F-C990-43CF-8E91-1C68813B2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20065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>
            <a:extLst>
              <a:ext uri="{FF2B5EF4-FFF2-40B4-BE49-F238E27FC236}">
                <a16:creationId xmlns:a16="http://schemas.microsoft.com/office/drawing/2014/main" id="{9CAB2FCC-1945-4B90-B6B0-14B2C99BC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925"/>
            <a:ext cx="457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6555A4-D329-4C73-AA50-C884E0C02A62}"/>
              </a:ext>
            </a:extLst>
          </p:cNvPr>
          <p:cNvSpPr/>
          <p:nvPr/>
        </p:nvSpPr>
        <p:spPr>
          <a:xfrm>
            <a:off x="730969" y="72004"/>
            <a:ext cx="7614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/>
                <a:solidFill>
                  <a:srgbClr val="990033"/>
                </a:solidFill>
                <a:latin typeface="+mj-lt"/>
                <a:cs typeface="Aharoni" panose="02010803020104030203" pitchFamily="2" charset="-79"/>
              </a:rPr>
              <a:t>ПРОФЕСІЙНА  ЕТИКА -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7813A1-1CD5-4D7E-9B3C-BB3DAD4B2825}"/>
              </a:ext>
            </a:extLst>
          </p:cNvPr>
          <p:cNvSpPr/>
          <p:nvPr/>
        </p:nvSpPr>
        <p:spPr>
          <a:xfrm>
            <a:off x="0" y="899036"/>
            <a:ext cx="4678017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</a:t>
            </a:r>
            <a:b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</a:br>
            <a:endParaRPr lang="uk-UA" sz="2800" b="1" dirty="0">
              <a:ln/>
              <a:solidFill>
                <a:srgbClr val="02044A"/>
              </a:solidFill>
              <a:latin typeface="+mn-lt"/>
              <a:cs typeface="+mn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CE4CF24-3214-482A-9FDB-50A89699130E}"/>
              </a:ext>
            </a:extLst>
          </p:cNvPr>
          <p:cNvSpPr/>
          <p:nvPr/>
        </p:nvSpPr>
        <p:spPr>
          <a:xfrm>
            <a:off x="4572000" y="4987925"/>
            <a:ext cx="4572000" cy="187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очікування, </a:t>
            </a: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запити,</a:t>
            </a: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окреслення меж </a:t>
            </a:r>
            <a:r>
              <a:rPr lang="uk-UA" sz="2400" b="1" dirty="0">
                <a:ln/>
                <a:solidFill>
                  <a:srgbClr val="02044A"/>
                </a:solidFill>
              </a:rPr>
              <a:t>професійної діяльності та професійної компетенції</a:t>
            </a:r>
            <a:endParaRPr lang="ru-RU" sz="24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6DC2D34-0B38-466C-AE67-FAC6C3AB27B7}"/>
              </a:ext>
            </a:extLst>
          </p:cNvPr>
          <p:cNvSpPr/>
          <p:nvPr/>
        </p:nvSpPr>
        <p:spPr>
          <a:xfrm>
            <a:off x="4824413" y="4987925"/>
            <a:ext cx="515937" cy="112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>
            <a:extLst>
              <a:ext uri="{FF2B5EF4-FFF2-40B4-BE49-F238E27FC236}">
                <a16:creationId xmlns:a16="http://schemas.microsoft.com/office/drawing/2014/main" id="{CD014634-422E-4773-BF7A-A8F92A9DE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530350"/>
            <a:ext cx="521652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8">
            <a:extLst>
              <a:ext uri="{FF2B5EF4-FFF2-40B4-BE49-F238E27FC236}">
                <a16:creationId xmlns:a16="http://schemas.microsoft.com/office/drawing/2014/main" id="{27E0C943-911C-452F-B985-C57CCE0C1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8425"/>
            <a:ext cx="44894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Содержимое 2">
            <a:extLst>
              <a:ext uri="{FF2B5EF4-FFF2-40B4-BE49-F238E27FC236}">
                <a16:creationId xmlns:a16="http://schemas.microsoft.com/office/drawing/2014/main" id="{9A3C5C42-1991-4AEF-8A5C-E7F20D58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311275"/>
            <a:ext cx="3706812" cy="25971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2044A"/>
                </a:solidFill>
              </a:rPr>
              <a:t>- які цінності та принципи реалізовувати;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2044A"/>
                </a:solidFill>
              </a:rPr>
              <a:t>- яких норм і стандартів дотримуватись;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/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A35E03-8741-48EB-9FBC-603BAC51A7B2}"/>
              </a:ext>
            </a:extLst>
          </p:cNvPr>
          <p:cNvSpPr/>
          <p:nvPr/>
        </p:nvSpPr>
        <p:spPr>
          <a:xfrm>
            <a:off x="4516438" y="395288"/>
            <a:ext cx="184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4000" b="1" spc="50" dirty="0">
              <a:ln w="190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2D46C-EEEB-4796-941B-540700860A55}"/>
              </a:ext>
            </a:extLst>
          </p:cNvPr>
          <p:cNvSpPr/>
          <p:nvPr/>
        </p:nvSpPr>
        <p:spPr>
          <a:xfrm>
            <a:off x="427038" y="1755775"/>
            <a:ext cx="87169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05EE1A-4A9A-4185-97C0-7AE93F0F1F16}"/>
              </a:ext>
            </a:extLst>
          </p:cNvPr>
          <p:cNvSpPr/>
          <p:nvPr/>
        </p:nvSpPr>
        <p:spPr>
          <a:xfrm>
            <a:off x="4785519" y="5254988"/>
            <a:ext cx="4389917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 які якості і чесноти виявляти</a:t>
            </a:r>
            <a:endParaRPr lang="uk-UA" sz="2800" b="1" dirty="0">
              <a:ln/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E88F2E9-B94C-4E26-B85A-B255E8F57F31}"/>
              </a:ext>
            </a:extLst>
          </p:cNvPr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Професійна етика поліцейського дає відповіді на питання:</a:t>
            </a:r>
            <a:endParaRPr lang="ru-RU" sz="3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71115_13.5ed543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152" y="3028003"/>
            <a:ext cx="2523744" cy="3688548"/>
          </a:xfrm>
          <a:prstGeom prst="rect">
            <a:avLst/>
          </a:prstGeom>
        </p:spPr>
      </p:pic>
      <p:pic>
        <p:nvPicPr>
          <p:cNvPr id="9218" name="Рисунок 5">
            <a:extLst>
              <a:ext uri="{FF2B5EF4-FFF2-40B4-BE49-F238E27FC236}">
                <a16:creationId xmlns:a16="http://schemas.microsoft.com/office/drawing/2014/main" id="{DCF4052E-094E-43A7-B3BF-C0B1A9D4A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95" y="755903"/>
            <a:ext cx="5089229" cy="33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D8DE238-C5B0-40CF-8CFC-071413EF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465"/>
            <a:ext cx="3633216" cy="43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8D138B-3726-473E-B2B8-B5A1C4C751A7}"/>
              </a:ext>
            </a:extLst>
          </p:cNvPr>
          <p:cNvSpPr/>
          <p:nvPr/>
        </p:nvSpPr>
        <p:spPr>
          <a:xfrm>
            <a:off x="278690" y="66696"/>
            <a:ext cx="87976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Складові професійної етики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0" y="2805232"/>
            <a:ext cx="3033377" cy="1941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hardEdge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норми</a:t>
            </a:r>
            <a:endParaRPr lang="ru-RU" sz="3200" b="1" i="1" dirty="0">
              <a:ln/>
              <a:solidFill>
                <a:srgbClr val="990033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2292096" y="4474464"/>
            <a:ext cx="4596385" cy="18701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hardEdge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990033"/>
                </a:solidFill>
                <a:effectLst>
                  <a:innerShdw blurRad="114300">
                    <a:prstClr val="black"/>
                  </a:innerShdw>
                </a:effectLst>
              </a:rPr>
              <a:t>етичний </a:t>
            </a:r>
            <a:r>
              <a:rPr lang="uk-UA" sz="2400" b="1" i="1" dirty="0">
                <a:ln/>
                <a:solidFill>
                  <a:srgbClr val="990033"/>
                </a:solidFill>
                <a:effectLst>
                  <a:innerShdw blurRad="114300">
                    <a:prstClr val="black"/>
                  </a:innerShdw>
                </a:effectLst>
              </a:rPr>
              <a:t>інструментарій </a:t>
            </a:r>
            <a:endParaRPr lang="ru-RU" sz="2400" b="1" i="1" dirty="0">
              <a:ln/>
              <a:solidFill>
                <a:srgbClr val="990033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181805" y="921481"/>
            <a:ext cx="3244346" cy="179735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цінності</a:t>
            </a:r>
            <a:r>
              <a:rPr lang="uk-UA" sz="3200" b="1" i="1" dirty="0">
                <a:ln/>
                <a:solidFill>
                  <a:srgbClr val="02044A"/>
                </a:solidFill>
              </a:rPr>
              <a:t> </a:t>
            </a:r>
            <a:endParaRPr lang="ru-RU" sz="3200" b="1" i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5229838" y="2368619"/>
            <a:ext cx="3511826" cy="172365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принципи</a:t>
            </a:r>
            <a:endParaRPr lang="ru-RU" sz="3200" b="1" i="1" dirty="0">
              <a:ln/>
              <a:solidFill>
                <a:srgbClr val="990033"/>
              </a:solidFill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3060192" y="2755392"/>
            <a:ext cx="2160000" cy="1755648"/>
          </a:xfrm>
          <a:prstGeom prst="quad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>
            <a:extLst>
              <a:ext uri="{FF2B5EF4-FFF2-40B4-BE49-F238E27FC236}">
                <a16:creationId xmlns:a16="http://schemas.microsoft.com/office/drawing/2014/main" id="{5E318BB6-2B79-462F-8B1A-2B14780B8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788"/>
            <a:ext cx="46815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>
            <a:extLst>
              <a:ext uri="{FF2B5EF4-FFF2-40B4-BE49-F238E27FC236}">
                <a16:creationId xmlns:a16="http://schemas.microsoft.com/office/drawing/2014/main" id="{03307C1C-DDA9-4923-94B1-0F6AB596B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113"/>
            <a:ext cx="57308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D91545B-8CEF-425F-8C99-5B493F24AA4B}"/>
              </a:ext>
            </a:extLst>
          </p:cNvPr>
          <p:cNvSpPr/>
          <p:nvPr/>
        </p:nvSpPr>
        <p:spPr>
          <a:xfrm>
            <a:off x="0" y="10565"/>
            <a:ext cx="3511826" cy="3885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dirty="0">
                <a:ln/>
                <a:solidFill>
                  <a:srgbClr val="990033"/>
                </a:solidFill>
              </a:rPr>
              <a:t>Цінності професійної етики:</a:t>
            </a:r>
            <a:endParaRPr lang="uk-UA" sz="26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uk-UA" sz="2600" b="1" dirty="0">
              <a:ln/>
              <a:solidFill>
                <a:schemeClr val="accent4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Верховенство права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Гуманізм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Професіоналізм</a:t>
            </a:r>
            <a:endParaRPr lang="ru-RU" sz="2400" b="1" dirty="0">
              <a:ln/>
              <a:solidFill>
                <a:srgbClr val="02044A"/>
              </a:solidFill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05A65B5B-475C-42A7-8ABD-AF32A4A12D0C}"/>
              </a:ext>
            </a:extLst>
          </p:cNvPr>
          <p:cNvSpPr/>
          <p:nvPr/>
        </p:nvSpPr>
        <p:spPr>
          <a:xfrm>
            <a:off x="4253948" y="3896138"/>
            <a:ext cx="4890053" cy="2951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</a:rPr>
              <a:t>Регулятивна значущість,  </a:t>
            </a:r>
            <a:r>
              <a:rPr lang="uk-UA" sz="2400" b="1" dirty="0" err="1">
                <a:ln/>
                <a:solidFill>
                  <a:srgbClr val="02044A"/>
                </a:solidFill>
              </a:rPr>
              <a:t>конститутивність</a:t>
            </a:r>
            <a:r>
              <a:rPr lang="uk-UA" sz="2400" b="1" dirty="0">
                <a:ln/>
                <a:solidFill>
                  <a:srgbClr val="02044A"/>
                </a:solidFill>
              </a:rPr>
              <a:t> використання</a:t>
            </a:r>
          </a:p>
          <a:p>
            <a:pPr algn="ctr" eaLnBrk="1" hangingPunct="1">
              <a:defRPr/>
            </a:pPr>
            <a:endParaRPr lang="uk-UA" sz="24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фундамент розуміння сутності і призначення професії поліцейського</a:t>
            </a:r>
            <a:endParaRPr lang="ru-RU" sz="2400" b="1" dirty="0">
              <a:ln/>
              <a:solidFill>
                <a:srgbClr val="02044A"/>
              </a:solidFill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CA6E4232-CAA9-4AF4-AD0F-29A8AAEACBCF}"/>
              </a:ext>
            </a:extLst>
          </p:cNvPr>
          <p:cNvSpPr/>
          <p:nvPr/>
        </p:nvSpPr>
        <p:spPr>
          <a:xfrm>
            <a:off x="6519863" y="5181600"/>
            <a:ext cx="317500" cy="384175"/>
          </a:xfrm>
          <a:prstGeom prst="downArrow">
            <a:avLst/>
          </a:prstGeom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946ce3dae63a9eec3ee59011b9c80c1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0221" y="3119492"/>
            <a:ext cx="6023779" cy="3738508"/>
          </a:xfrm>
          <a:prstGeom prst="rect">
            <a:avLst/>
          </a:prstGeom>
        </p:spPr>
      </p:pic>
      <p:pic>
        <p:nvPicPr>
          <p:cNvPr id="11267" name="Рисунок 5">
            <a:extLst>
              <a:ext uri="{FF2B5EF4-FFF2-40B4-BE49-F238E27FC236}">
                <a16:creationId xmlns:a16="http://schemas.microsoft.com/office/drawing/2014/main" id="{8DD9A381-3846-4FE1-850E-1EC4F3C99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165" cy="262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C84E7C-2F92-4922-A6FA-99A39B5C1360}"/>
              </a:ext>
            </a:extLst>
          </p:cNvPr>
          <p:cNvSpPr/>
          <p:nvPr/>
        </p:nvSpPr>
        <p:spPr>
          <a:xfrm>
            <a:off x="254001" y="-57294"/>
            <a:ext cx="8661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Основні принципи професійної етики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D208E3-E983-4011-BC8F-2A4C98944710}"/>
              </a:ext>
            </a:extLst>
          </p:cNvPr>
          <p:cNvSpPr/>
          <p:nvPr/>
        </p:nvSpPr>
        <p:spPr>
          <a:xfrm>
            <a:off x="3281363" y="1428750"/>
            <a:ext cx="5862637" cy="181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</a:rPr>
              <a:t>- це вимоги до професіонала, в яких фіксуються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ціннісні</a:t>
            </a:r>
            <a:r>
              <a:rPr lang="uk-UA" sz="2400" b="1" dirty="0">
                <a:ln/>
                <a:solidFill>
                  <a:srgbClr val="02044A"/>
                </a:solidFill>
              </a:rPr>
              <a:t> та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ідеологічні</a:t>
            </a:r>
            <a:r>
              <a:rPr lang="uk-UA" sz="2400" b="1" dirty="0">
                <a:ln/>
                <a:solidFill>
                  <a:srgbClr val="02044A"/>
                </a:solidFill>
              </a:rPr>
              <a:t> засади публічного життя суспільства 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B5B91DE-02A3-4C2C-8C1C-7AA55CA56D76}"/>
              </a:ext>
            </a:extLst>
          </p:cNvPr>
          <p:cNvSpPr/>
          <p:nvPr/>
        </p:nvSpPr>
        <p:spPr>
          <a:xfrm>
            <a:off x="0" y="2405063"/>
            <a:ext cx="3281363" cy="44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Їх н</a:t>
            </a:r>
            <a:r>
              <a:rPr lang="uk-UA" sz="2000" b="1" i="1" dirty="0">
                <a:ln/>
                <a:solidFill>
                  <a:srgbClr val="02044A"/>
                </a:solidFill>
              </a:rPr>
              <a:t>едотримання: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ln/>
              <a:solidFill>
                <a:srgbClr val="02044A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ставить під сумнів легітимність професійної діяльності,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підриває довіру до професіоналізму,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загрожує загальною недовірою громадськості до програм державного менеджменту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601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Office Theme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 професійної етики поліцейського </vt:lpstr>
      <vt:lpstr>Презентация PowerPoint</vt:lpstr>
      <vt:lpstr>            Поліцейський повинен: </vt:lpstr>
      <vt:lpstr>Поліцейському заборонено:</vt:lpstr>
      <vt:lpstr>Поведінка із затриманою особою</vt:lpstr>
      <vt:lpstr>Правила спілкування з громадянами</vt:lpstr>
      <vt:lpstr>Презентация PowerPoint</vt:lpstr>
      <vt:lpstr>Нормативно-правова база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Таня</dc:creator>
  <cp:lastModifiedBy>RePack by Diakov</cp:lastModifiedBy>
  <cp:revision>18</cp:revision>
  <dcterms:created xsi:type="dcterms:W3CDTF">2020-05-28T16:07:19Z</dcterms:created>
  <dcterms:modified xsi:type="dcterms:W3CDTF">2020-12-09T08:39:27Z</dcterms:modified>
</cp:coreProperties>
</file>