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42"/>
  </p:notesMasterIdLst>
  <p:sldIdLst>
    <p:sldId id="316" r:id="rId2"/>
    <p:sldId id="317" r:id="rId3"/>
    <p:sldId id="356" r:id="rId4"/>
    <p:sldId id="335" r:id="rId5"/>
    <p:sldId id="337" r:id="rId6"/>
    <p:sldId id="366" r:id="rId7"/>
    <p:sldId id="357" r:id="rId8"/>
    <p:sldId id="339" r:id="rId9"/>
    <p:sldId id="306" r:id="rId10"/>
    <p:sldId id="346" r:id="rId11"/>
    <p:sldId id="348" r:id="rId12"/>
    <p:sldId id="388" r:id="rId13"/>
    <p:sldId id="358" r:id="rId14"/>
    <p:sldId id="352" r:id="rId15"/>
    <p:sldId id="361" r:id="rId16"/>
    <p:sldId id="350" r:id="rId17"/>
    <p:sldId id="319" r:id="rId18"/>
    <p:sldId id="307" r:id="rId19"/>
    <p:sldId id="323" r:id="rId20"/>
    <p:sldId id="371" r:id="rId21"/>
    <p:sldId id="373" r:id="rId22"/>
    <p:sldId id="374" r:id="rId23"/>
    <p:sldId id="375" r:id="rId24"/>
    <p:sldId id="376" r:id="rId25"/>
    <p:sldId id="377" r:id="rId26"/>
    <p:sldId id="359" r:id="rId27"/>
    <p:sldId id="343" r:id="rId28"/>
    <p:sldId id="378" r:id="rId29"/>
    <p:sldId id="349" r:id="rId30"/>
    <p:sldId id="340" r:id="rId31"/>
    <p:sldId id="329" r:id="rId32"/>
    <p:sldId id="380" r:id="rId33"/>
    <p:sldId id="384" r:id="rId34"/>
    <p:sldId id="381" r:id="rId35"/>
    <p:sldId id="382" r:id="rId36"/>
    <p:sldId id="386" r:id="rId37"/>
    <p:sldId id="387" r:id="rId38"/>
    <p:sldId id="383" r:id="rId39"/>
    <p:sldId id="321" r:id="rId40"/>
    <p:sldId id="322" r:id="rId41"/>
  </p:sldIdLst>
  <p:sldSz cx="12192000" cy="6858000"/>
  <p:notesSz cx="12192000" cy="6858000"/>
  <p:defaultTextStyle>
    <a:defPPr>
      <a:defRPr lang="uk-U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95" autoAdjust="0"/>
  </p:normalViewPr>
  <p:slideViewPr>
    <p:cSldViewPr>
      <p:cViewPr varScale="1">
        <p:scale>
          <a:sx n="83" d="100"/>
          <a:sy n="83" d="100"/>
        </p:scale>
        <p:origin x="658" y="6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E9F1F2-5867-4FCC-BD0E-F9AD29DA8500}" type="datetimeFigureOut">
              <a:rPr lang="uk-UA"/>
              <a:pPr>
                <a:defRPr/>
              </a:pPr>
              <a:t>21.02.2021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 smtClean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2ECE02B-84BB-4BA2-8369-4C74F24F7A86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76B8F16-D85D-4FFC-A340-0958A79156B3}" type="slidenum">
              <a:rPr lang="uk-UA" altLang="en-US"/>
              <a:pPr/>
              <a:t>11</a:t>
            </a:fld>
            <a:endParaRPr lang="uk-UA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0"/>
            <a:ext cx="12192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0" y="5127625"/>
            <a:ext cx="12192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D7781-4CB3-46CE-BA04-A8C7FD9AB8B5}" type="datetimeFigureOut">
              <a:rPr lang="en-US"/>
              <a:pPr>
                <a:defRPr/>
              </a:pPr>
              <a:t>2/21/2021</a:t>
            </a:fld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3F8E1C9-A4CD-42C6-99A5-EC4FF2885901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EF021-EEF1-4669-90AE-BC59914CC981}" type="datetimeFigureOut">
              <a:rPr lang="en-US"/>
              <a:pPr>
                <a:defRPr/>
              </a:pPr>
              <a:t>2/21/2021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C4293-5A4B-4FC8-8996-5D4E422CEF66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invGray">
          <a:xfrm>
            <a:off x="8797925" y="0"/>
            <a:ext cx="61913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ltGray">
          <a:xfrm>
            <a:off x="8863013" y="0"/>
            <a:ext cx="33528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810D5-927E-4828-BD53-301EB82CC071}" type="datetimeFigureOut">
              <a:rPr lang="en-US"/>
              <a:pPr>
                <a:defRPr/>
              </a:pPr>
              <a:t>2/21/2021</a:t>
            </a:fld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21075" y="6376988"/>
            <a:ext cx="5114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E5212B-937C-446A-8F0B-5095D3AD4BCA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27FA2-CD19-4CF7-8DA3-1E99A259E921}" type="datetimeFigureOut">
              <a:rPr lang="en-US"/>
              <a:pPr>
                <a:defRPr/>
              </a:pPr>
              <a:t>2/21/2021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5778FA-DBAF-4694-9805-8C732AD69A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93C4C-A9D6-42CC-9257-DAFEB9C06144}" type="datetimeFigureOut">
              <a:rPr lang="en-US"/>
              <a:pPr>
                <a:defRPr/>
              </a:pPr>
              <a:t>2/21/2021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46C71-90C4-442A-899B-7B766C0AE966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0"/>
            <a:ext cx="12192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0" y="2601913"/>
            <a:ext cx="12192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084D6-9EDA-413B-B09B-5F56E934D4F6}" type="datetimeFigureOut">
              <a:rPr lang="en-US"/>
              <a:pPr>
                <a:defRPr/>
              </a:pPr>
              <a:t>2/21/2021</a:t>
            </a:fld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27A6E48-FE92-4AFF-9E28-A5F61279725D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091CB-6993-45AB-B138-A8744C13418C}" type="datetimeFigureOut">
              <a:rPr lang="en-US"/>
              <a:pPr>
                <a:defRPr/>
              </a:pPr>
              <a:t>2/21/2021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3F35B-0C89-4609-92CE-CCDE53F023DF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49DA6-BD7C-4A5D-A17B-819638709C9C}" type="datetimeFigureOut">
              <a:rPr lang="en-US"/>
              <a:pPr>
                <a:defRPr/>
              </a:pPr>
              <a:t>2/21/2021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8B30C-BF8B-4BD4-B466-BC584ECCF698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6994E-051D-46B6-BAC3-DC54E1258DF6}" type="datetimeFigureOut">
              <a:rPr lang="en-US"/>
              <a:pPr>
                <a:defRPr/>
              </a:pPr>
              <a:t>2/21/2021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1D4DF-E18B-4F6A-9B58-06EBE584D95B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24ACE-6AF4-4983-AFB2-312209488F74}" type="datetimeFigureOut">
              <a:rPr lang="en-US"/>
              <a:pPr>
                <a:defRPr/>
              </a:pPr>
              <a:t>2/21/2021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8DD6E0-E23A-4962-A5C0-FB63B550BCF3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invGray">
          <a:xfrm>
            <a:off x="3808413" y="0"/>
            <a:ext cx="60325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3808413" y="0"/>
            <a:ext cx="60325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0D108-B934-444D-A6DF-E9AD9465F7F6}" type="datetimeFigureOut">
              <a:rPr lang="en-US"/>
              <a:pPr>
                <a:defRPr/>
              </a:pPr>
              <a:t>2/21/2021</a:t>
            </a:fld>
            <a:endParaRPr lang="en-US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612593-E773-4530-991F-73EF05C848BE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08413" y="0"/>
            <a:ext cx="60325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3808413" y="0"/>
            <a:ext cx="60325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>
          <a:xfrm>
            <a:off x="219075" y="1169988"/>
            <a:ext cx="3365500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B7824-778C-45B0-9D87-9257391D4418}" type="datetimeFigureOut">
              <a:rPr lang="en-US"/>
              <a:pPr>
                <a:defRPr/>
              </a:pPr>
              <a:t>2/21/2021</a:t>
            </a:fld>
            <a:endParaRPr lang="en-US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48125" y="1169988"/>
            <a:ext cx="6924675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118850" y="1169988"/>
            <a:ext cx="979488" cy="2016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CE602-32E7-4474-9113-0BC22CA5832F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6688"/>
            <a:ext cx="12192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12192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774825"/>
            <a:ext cx="109728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en-US" altLang="en-US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477000"/>
            <a:ext cx="28448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2B828374-449A-4B61-99E3-6EBFE6F29106}" type="datetimeFigureOut">
              <a:rPr lang="en-US"/>
              <a:pPr>
                <a:defRPr/>
              </a:pPr>
              <a:t>2/21/2021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21075" y="6477000"/>
            <a:ext cx="734377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939463" y="6477000"/>
            <a:ext cx="977900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3F3F3F"/>
                </a:solidFill>
              </a:defRPr>
            </a:lvl1pPr>
          </a:lstStyle>
          <a:p>
            <a:pPr>
              <a:defRPr/>
            </a:pPr>
            <a:fld id="{651AB74B-C8BF-4138-B238-B2D2C36EADBE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3" r:id="rId2"/>
    <p:sldLayoutId id="2147484109" r:id="rId3"/>
    <p:sldLayoutId id="2147484104" r:id="rId4"/>
    <p:sldLayoutId id="2147484105" r:id="rId5"/>
    <p:sldLayoutId id="2147484106" r:id="rId6"/>
    <p:sldLayoutId id="2147484110" r:id="rId7"/>
    <p:sldLayoutId id="2147484111" r:id="rId8"/>
    <p:sldLayoutId id="2147484112" r:id="rId9"/>
    <p:sldLayoutId id="2147484107" r:id="rId10"/>
    <p:sldLayoutId id="2147484113" r:id="rId11"/>
    <p:sldLayoutId id="214748411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9376" y="2636912"/>
            <a:ext cx="11116816" cy="3024336"/>
          </a:xfrm>
          <a:scene3d>
            <a:camera prst="orthographicFront"/>
            <a:lightRig rig="threePt" dir="t">
              <a:rot lat="0" lon="0" rev="4800000"/>
            </a:lightRig>
          </a:scene3d>
          <a:sp3d>
            <a:bevelT prst="relaxedInset"/>
          </a:sp3d>
        </p:spPr>
        <p:txBody>
          <a:bodyPr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sz="5300" dirty="0" smtClean="0">
                <a:solidFill>
                  <a:srgbClr val="C00000"/>
                </a:solidFill>
              </a:rPr>
              <a:t>ПРОФЕСІЙНА ЕТИКА</a:t>
            </a:r>
            <a:r>
              <a:rPr lang="ru-RU" sz="5300" dirty="0" smtClean="0">
                <a:solidFill>
                  <a:srgbClr val="C00000"/>
                </a:solidFill>
              </a:rPr>
              <a:t> та КОРПОРАТИВНА КУЛЬТУРА</a:t>
            </a:r>
            <a:r>
              <a:rPr lang="en-US" sz="5300" dirty="0" smtClean="0">
                <a:solidFill>
                  <a:srgbClr val="C00000"/>
                </a:solidFill>
              </a:rPr>
              <a:t/>
            </a:r>
            <a:br>
              <a:rPr lang="en-US" sz="5300" dirty="0" smtClean="0">
                <a:solidFill>
                  <a:srgbClr val="C00000"/>
                </a:solidFill>
              </a:rPr>
            </a:br>
            <a:r>
              <a:rPr lang="uk-UA" sz="5300" dirty="0" smtClean="0">
                <a:solidFill>
                  <a:srgbClr val="C00000"/>
                </a:solidFill>
              </a:rPr>
              <a:t>в діяльності </a:t>
            </a:r>
            <a:br>
              <a:rPr lang="uk-UA" sz="5300" dirty="0" smtClean="0">
                <a:solidFill>
                  <a:srgbClr val="C00000"/>
                </a:solidFill>
              </a:rPr>
            </a:br>
            <a:r>
              <a:rPr lang="uk-UA" sz="5300" dirty="0" smtClean="0">
                <a:solidFill>
                  <a:srgbClr val="C00000"/>
                </a:solidFill>
              </a:rPr>
              <a:t>науково-педагогічного працівника</a:t>
            </a:r>
            <a:r>
              <a:rPr lang="ru-RU" sz="5400" dirty="0" smtClean="0">
                <a:solidFill>
                  <a:srgbClr val="FF0000"/>
                </a:solidFill>
              </a:rPr>
              <a:t/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uk-UA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219" name="Рисунок 4" descr="navs_z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13"/>
            <a:ext cx="72485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3" descr="nav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3200" y="0"/>
            <a:ext cx="6908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uk-UA" altLang="en-US" b="1" i="1" dirty="0" smtClean="0"/>
              <a:t>		</a:t>
            </a:r>
          </a:p>
          <a:p>
            <a:pPr algn="just">
              <a:buFont typeface="Wingdings 2" pitchFamily="18" charset="2"/>
              <a:buNone/>
            </a:pPr>
            <a:r>
              <a:rPr lang="uk-UA" altLang="en-US" sz="4000" b="1" i="1" dirty="0" smtClean="0">
                <a:solidFill>
                  <a:srgbClr val="002060"/>
                </a:solidFill>
              </a:rPr>
              <a:t>			Професійна етика має </a:t>
            </a:r>
            <a:r>
              <a:rPr lang="uk-UA" altLang="en-US" sz="4000" b="1" i="1" dirty="0" smtClean="0">
                <a:solidFill>
                  <a:srgbClr val="7030A0"/>
                </a:solidFill>
              </a:rPr>
              <a:t>деонтологічний характер</a:t>
            </a:r>
            <a:r>
              <a:rPr lang="uk-UA" altLang="en-US" sz="4000" b="1" i="1" dirty="0" smtClean="0">
                <a:solidFill>
                  <a:srgbClr val="002060"/>
                </a:solidFill>
              </a:rPr>
              <a:t>.</a:t>
            </a:r>
            <a:r>
              <a:rPr lang="uk-UA" altLang="en-US" sz="4000" dirty="0" smtClean="0">
                <a:solidFill>
                  <a:srgbClr val="002060"/>
                </a:solidFill>
              </a:rPr>
              <a:t> </a:t>
            </a:r>
            <a:r>
              <a:rPr lang="uk-UA" altLang="en-US" sz="4000" i="1" dirty="0" smtClean="0">
                <a:solidFill>
                  <a:srgbClr val="002060"/>
                </a:solidFill>
              </a:rPr>
              <a:t>Від чіткості, зрозумілості та належного відображення у нормативній базі її вимог і норм залежить ефективність роботи працівника.</a:t>
            </a:r>
            <a:endParaRPr lang="uk-UA" altLang="en-US" sz="4000" dirty="0" smtClean="0">
              <a:solidFill>
                <a:srgbClr val="002060"/>
              </a:solidFill>
            </a:endParaRPr>
          </a:p>
        </p:txBody>
      </p:sp>
      <p:pic>
        <p:nvPicPr>
          <p:cNvPr id="4" name="Рисунок 3" descr="872d6d596dff6b7423893734444e486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380655" cy="2420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12" descr="images (2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340768"/>
            <a:ext cx="6312024" cy="18002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84" y="0"/>
            <a:ext cx="10972800" cy="144136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uk-UA" sz="3000" dirty="0" smtClean="0">
                <a:solidFill>
                  <a:srgbClr val="FFFF00"/>
                </a:solidFill>
              </a:rPr>
              <a:t>Навколо призначення професії </a:t>
            </a:r>
            <a:br>
              <a:rPr lang="uk-UA" sz="3000" dirty="0" smtClean="0">
                <a:solidFill>
                  <a:srgbClr val="FFFF00"/>
                </a:solidFill>
              </a:rPr>
            </a:br>
            <a:r>
              <a:rPr lang="uk-UA" sz="3000" dirty="0" smtClean="0">
                <a:solidFill>
                  <a:srgbClr val="FFFF00"/>
                </a:solidFill>
              </a:rPr>
              <a:t>будується вся професійно-етична  система </a:t>
            </a:r>
            <a:br>
              <a:rPr lang="uk-UA" sz="3000" dirty="0" smtClean="0">
                <a:solidFill>
                  <a:srgbClr val="FFFF00"/>
                </a:solidFill>
              </a:rPr>
            </a:br>
            <a:r>
              <a:rPr lang="uk-UA" sz="3000" dirty="0" smtClean="0">
                <a:solidFill>
                  <a:srgbClr val="FFFF00"/>
                </a:solidFill>
              </a:rPr>
              <a:t>освітньої   діяльності:</a:t>
            </a:r>
            <a:endParaRPr lang="uk-UA" sz="30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31950" y="3213100"/>
            <a:ext cx="3671888" cy="2160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uk-UA" sz="2800" b="1" dirty="0" smtClean="0">
                <a:solidFill>
                  <a:srgbClr val="002060"/>
                </a:solidFill>
              </a:rPr>
              <a:t>ЕТИКА</a:t>
            </a:r>
            <a:endParaRPr lang="uk-UA" sz="2800" dirty="0">
              <a:solidFill>
                <a:srgbClr val="002060"/>
              </a:solidFill>
            </a:endParaRPr>
          </a:p>
          <a:p>
            <a:pPr eaLnBrk="1" hangingPunct="1">
              <a:defRPr/>
            </a:pPr>
            <a:r>
              <a:rPr lang="uk-UA" sz="2800" b="1" dirty="0" smtClean="0">
                <a:solidFill>
                  <a:srgbClr val="002060"/>
                </a:solidFill>
              </a:rPr>
              <a:t>НАУКОВО-ПЕДАГОГІЧНОГО ПРАЦІВНИКА</a:t>
            </a:r>
            <a:endParaRPr lang="uk-UA" sz="2800" dirty="0"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endParaRPr lang="uk-UA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88163" y="1989138"/>
            <a:ext cx="4535487" cy="1368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400" b="1" dirty="0">
                <a:solidFill>
                  <a:srgbClr val="002060"/>
                </a:solidFill>
              </a:rPr>
              <a:t>Які</a:t>
            </a:r>
            <a:endParaRPr lang="uk-UA" sz="2400" dirty="0"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r>
              <a:rPr lang="uk-UA" sz="2400" b="1" dirty="0">
                <a:solidFill>
                  <a:srgbClr val="002060"/>
                </a:solidFill>
              </a:rPr>
              <a:t>ЦІННОСТІ та ПРИНЦИПИ реалізовувати?</a:t>
            </a:r>
            <a:endParaRPr lang="uk-UA" sz="2400" dirty="0"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endParaRPr lang="uk-UA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88163" y="5013325"/>
            <a:ext cx="4537075" cy="1368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400" b="1" dirty="0">
                <a:solidFill>
                  <a:srgbClr val="002060"/>
                </a:solidFill>
              </a:rPr>
              <a:t>Яких </a:t>
            </a:r>
          </a:p>
          <a:p>
            <a:pPr algn="ctr" eaLnBrk="1" hangingPunct="1">
              <a:defRPr/>
            </a:pPr>
            <a:r>
              <a:rPr lang="uk-UA" sz="2400" b="1" dirty="0">
                <a:solidFill>
                  <a:srgbClr val="002060"/>
                </a:solidFill>
              </a:rPr>
              <a:t>НОРМ та СТАНДАРТІВ дотримуватись?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88163" y="3500438"/>
            <a:ext cx="4537075" cy="1368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400" b="1" dirty="0">
                <a:solidFill>
                  <a:srgbClr val="002060"/>
                </a:solidFill>
              </a:rPr>
              <a:t>Які </a:t>
            </a:r>
          </a:p>
          <a:p>
            <a:pPr algn="ctr" eaLnBrk="1" hangingPunct="1">
              <a:defRPr/>
            </a:pPr>
            <a:r>
              <a:rPr lang="uk-UA" sz="2400" b="1" dirty="0">
                <a:solidFill>
                  <a:srgbClr val="002060"/>
                </a:solidFill>
              </a:rPr>
              <a:t>ЯКОСТІ  та ЧЕСНОТИ виявляти?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5375275" y="2276475"/>
            <a:ext cx="1368425" cy="936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18" name="Стрелка вправо 17"/>
          <p:cNvSpPr/>
          <p:nvPr/>
        </p:nvSpPr>
        <p:spPr>
          <a:xfrm>
            <a:off x="5375275" y="3716338"/>
            <a:ext cx="1368425" cy="936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19" name="Стрелка вправо 18"/>
          <p:cNvSpPr/>
          <p:nvPr/>
        </p:nvSpPr>
        <p:spPr>
          <a:xfrm>
            <a:off x="5375275" y="5157788"/>
            <a:ext cx="1368425" cy="935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64" y="-29139"/>
            <a:ext cx="5458792" cy="45040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73" y="4474919"/>
            <a:ext cx="3614166" cy="23399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1124744"/>
            <a:ext cx="9336361" cy="5826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5271353"/>
            <a:ext cx="2872332" cy="1719913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44670A51-2D3F-43CA-BC3B-4098D60959FC}"/>
              </a:ext>
            </a:extLst>
          </p:cNvPr>
          <p:cNvSpPr/>
          <p:nvPr/>
        </p:nvSpPr>
        <p:spPr>
          <a:xfrm>
            <a:off x="6695950" y="3919270"/>
            <a:ext cx="4304892" cy="113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dirty="0">
                <a:ln/>
                <a:solidFill>
                  <a:srgbClr val="002060"/>
                </a:solidFill>
                <a:latin typeface="Georgia"/>
              </a:rPr>
              <a:t>недискримінація</a:t>
            </a:r>
            <a:endParaRPr lang="ru-RU" sz="2400" b="1" i="1" dirty="0">
              <a:ln/>
              <a:solidFill>
                <a:srgbClr val="002060"/>
              </a:solidFill>
              <a:latin typeface="Georgia"/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0A1A0686-872A-43A7-AB65-FFD6F0C1858A}"/>
              </a:ext>
            </a:extLst>
          </p:cNvPr>
          <p:cNvSpPr/>
          <p:nvPr/>
        </p:nvSpPr>
        <p:spPr>
          <a:xfrm>
            <a:off x="5322107" y="109334"/>
            <a:ext cx="5984650" cy="26805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300" b="1" i="1" dirty="0">
                <a:solidFill>
                  <a:srgbClr val="C00000"/>
                </a:solidFill>
                <a:ea typeface="+mj-ea"/>
                <a:cs typeface="+mj-cs"/>
              </a:rPr>
              <a:t>Конститутивна модель </a:t>
            </a:r>
          </a:p>
          <a:p>
            <a:pPr algn="ctr"/>
            <a:r>
              <a:rPr lang="uk-UA" sz="3300" b="1" i="1" dirty="0">
                <a:solidFill>
                  <a:srgbClr val="C00000"/>
                </a:solidFill>
                <a:ea typeface="+mj-ea"/>
                <a:cs typeface="+mj-cs"/>
              </a:rPr>
              <a:t>професійної етики</a:t>
            </a:r>
            <a:endParaRPr lang="ru-RU" sz="3300" dirty="0">
              <a:solidFill>
                <a:srgbClr val="C00000"/>
              </a:solidFill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B35C2220-AED8-4B03-8131-40C65A62329D}"/>
              </a:ext>
            </a:extLst>
          </p:cNvPr>
          <p:cNvSpPr/>
          <p:nvPr/>
        </p:nvSpPr>
        <p:spPr>
          <a:xfrm>
            <a:off x="1343472" y="1139486"/>
            <a:ext cx="3396301" cy="14464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hangingPunct="1">
              <a:defRPr/>
            </a:pPr>
            <a:r>
              <a:rPr lang="uk-UA" sz="3000" b="1" i="1" dirty="0">
                <a:ln/>
                <a:solidFill>
                  <a:srgbClr val="002060"/>
                </a:solidFill>
                <a:latin typeface="Georgia"/>
              </a:rPr>
              <a:t>людська гідність</a:t>
            </a:r>
            <a:endParaRPr lang="ru-RU" sz="3000" b="1" i="1" dirty="0">
              <a:ln/>
              <a:solidFill>
                <a:srgbClr val="002060"/>
              </a:solidFill>
              <a:latin typeface="Georgia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435D4D7F-E8AD-4940-890B-BB90EB91D640}"/>
              </a:ext>
            </a:extLst>
          </p:cNvPr>
          <p:cNvSpPr/>
          <p:nvPr/>
        </p:nvSpPr>
        <p:spPr>
          <a:xfrm>
            <a:off x="3911848" y="5271353"/>
            <a:ext cx="3874770" cy="1171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hangingPunct="1">
              <a:defRPr/>
            </a:pPr>
            <a:r>
              <a:rPr lang="uk-UA" sz="2400" b="1" i="1" dirty="0">
                <a:ln/>
                <a:solidFill>
                  <a:srgbClr val="002060"/>
                </a:solidFill>
                <a:latin typeface="Georgia"/>
              </a:rPr>
              <a:t>г</a:t>
            </a:r>
            <a:r>
              <a:rPr lang="uk-UA" sz="2400" b="1" i="1" dirty="0" err="1">
                <a:ln/>
                <a:solidFill>
                  <a:srgbClr val="002060"/>
                </a:solidFill>
                <a:latin typeface="Georgia"/>
              </a:rPr>
              <a:t>ендерна</a:t>
            </a:r>
            <a:r>
              <a:rPr lang="uk-UA" sz="2400" b="1" i="1" dirty="0">
                <a:ln/>
                <a:solidFill>
                  <a:srgbClr val="002060"/>
                </a:solidFill>
                <a:latin typeface="Georgia"/>
              </a:rPr>
              <a:t> рівність</a:t>
            </a:r>
            <a:endParaRPr lang="ru-RU" sz="2400" b="1" i="1" dirty="0">
              <a:ln/>
              <a:solidFill>
                <a:srgbClr val="002060"/>
              </a:solidFill>
              <a:latin typeface="Georgia"/>
            </a:endParaRPr>
          </a:p>
          <a:p>
            <a:pPr algn="ctr" eaLnBrk="1" hangingPunct="1">
              <a:defRPr/>
            </a:pPr>
            <a:endParaRPr lang="ru-RU" b="1" dirty="0">
              <a:ln/>
              <a:solidFill>
                <a:srgbClr val="FFC000"/>
              </a:solidFill>
              <a:latin typeface="Georgia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46E73370-D965-495D-9833-FB9D0FB0855C}"/>
              </a:ext>
            </a:extLst>
          </p:cNvPr>
          <p:cNvSpPr/>
          <p:nvPr/>
        </p:nvSpPr>
        <p:spPr>
          <a:xfrm>
            <a:off x="2519703" y="3297724"/>
            <a:ext cx="3241280" cy="1243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hangingPunct="1">
              <a:defRPr/>
            </a:pPr>
            <a:r>
              <a:rPr lang="uk-UA" sz="2800" b="1" i="1" dirty="0">
                <a:ln/>
                <a:solidFill>
                  <a:srgbClr val="002060"/>
                </a:solidFill>
                <a:latin typeface="Georgia"/>
              </a:rPr>
              <a:t>права людини</a:t>
            </a:r>
            <a:endParaRPr lang="ru-RU" sz="2800" b="1" i="1" dirty="0">
              <a:ln/>
              <a:solidFill>
                <a:srgbClr val="002060"/>
              </a:solidFill>
              <a:latin typeface="Georgia"/>
            </a:endParaRPr>
          </a:p>
          <a:p>
            <a:pPr algn="ctr" eaLnBrk="1" hangingPunct="1">
              <a:defRPr/>
            </a:pPr>
            <a:endParaRPr lang="ru-RU" sz="2800" b="1" dirty="0">
              <a:ln/>
              <a:solidFill>
                <a:srgbClr val="FFC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004168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depositphotos_78113298-stock-photo-principles-standards-concep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77439"/>
            <a:ext cx="12192000" cy="538056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sz="5400" dirty="0" smtClean="0">
                <a:solidFill>
                  <a:srgbClr val="FFFF00"/>
                </a:solidFill>
              </a:rPr>
              <a:t>СКЛАДОВІ  ПРОФЕСІЙНОЇ  ЕТИКИ</a:t>
            </a:r>
            <a:endParaRPr lang="uk-UA" sz="5400" dirty="0">
              <a:solidFill>
                <a:srgbClr val="FFFF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063552" y="2060848"/>
            <a:ext cx="3341687" cy="222726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ЦІННОСТІ</a:t>
            </a:r>
          </a:p>
          <a:p>
            <a:pPr algn="ctr" eaLnBrk="1" hangingPunct="1">
              <a:defRPr/>
            </a:pPr>
            <a:endParaRPr lang="uk-UA" sz="2800" dirty="0"/>
          </a:p>
        </p:txBody>
      </p:sp>
      <p:sp>
        <p:nvSpPr>
          <p:cNvPr id="5" name="Овал 4"/>
          <p:cNvSpPr/>
          <p:nvPr/>
        </p:nvSpPr>
        <p:spPr>
          <a:xfrm>
            <a:off x="5663952" y="2060848"/>
            <a:ext cx="3716338" cy="205263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ПРИНЦИПИ</a:t>
            </a:r>
          </a:p>
          <a:p>
            <a:pPr algn="ctr" eaLnBrk="1" hangingPunct="1">
              <a:defRPr/>
            </a:pPr>
            <a:endParaRPr lang="uk-UA" sz="2800" dirty="0"/>
          </a:p>
        </p:txBody>
      </p:sp>
      <p:sp>
        <p:nvSpPr>
          <p:cNvPr id="6" name="Овал 5"/>
          <p:cNvSpPr/>
          <p:nvPr/>
        </p:nvSpPr>
        <p:spPr>
          <a:xfrm>
            <a:off x="1487488" y="4581128"/>
            <a:ext cx="3144838" cy="209708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3200" b="1" spc="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НОРМИ</a:t>
            </a:r>
          </a:p>
          <a:p>
            <a:pPr algn="ctr" eaLnBrk="1" hangingPunct="1">
              <a:defRPr/>
            </a:pPr>
            <a:endParaRPr lang="uk-UA" sz="2800" dirty="0"/>
          </a:p>
        </p:txBody>
      </p:sp>
      <p:sp>
        <p:nvSpPr>
          <p:cNvPr id="7" name="Овал 6"/>
          <p:cNvSpPr/>
          <p:nvPr/>
        </p:nvSpPr>
        <p:spPr>
          <a:xfrm>
            <a:off x="6888088" y="4437112"/>
            <a:ext cx="3932237" cy="262096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ЕТИЧНИЙ ІНСТРУМЕН-ТАРІЙ</a:t>
            </a:r>
          </a:p>
          <a:p>
            <a:pPr algn="ctr" eaLnBrk="1" hangingPunct="1">
              <a:defRPr/>
            </a:pP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dirty="0" smtClean="0">
                <a:solidFill>
                  <a:srgbClr val="FFFF00"/>
                </a:solidFill>
              </a:rPr>
              <a:t>Цінності  </a:t>
            </a:r>
            <a:br>
              <a:rPr lang="uk-UA" dirty="0" smtClean="0">
                <a:solidFill>
                  <a:srgbClr val="FFFF00"/>
                </a:solidFill>
              </a:rPr>
            </a:br>
            <a:r>
              <a:rPr lang="uk-UA" dirty="0" smtClean="0">
                <a:solidFill>
                  <a:srgbClr val="FFFF00"/>
                </a:solidFill>
              </a:rPr>
              <a:t>професійної  діяльності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 2" pitchFamily="18" charset="2"/>
              <a:buNone/>
              <a:defRPr/>
            </a:pPr>
            <a:r>
              <a:rPr lang="uk-UA" sz="2800" dirty="0" smtClean="0">
                <a:solidFill>
                  <a:srgbClr val="002060"/>
                </a:solidFill>
              </a:rPr>
              <a:t>Цінності, які стверджуються у демократичному суспільстві – наголошення на людській, соціальній та культурній важливості, якими виступають </a:t>
            </a:r>
            <a:r>
              <a:rPr lang="uk-UA" sz="2800" b="1" i="1" dirty="0" smtClean="0">
                <a:solidFill>
                  <a:srgbClr val="7030A0"/>
                </a:solidFill>
              </a:rPr>
              <a:t>життя та гідність людини, повага до неї, справедливість, солідарність </a:t>
            </a:r>
            <a:r>
              <a:rPr lang="uk-UA" sz="2800" dirty="0" smtClean="0">
                <a:solidFill>
                  <a:srgbClr val="002060"/>
                </a:solidFill>
              </a:rPr>
              <a:t>тощо.</a:t>
            </a:r>
          </a:p>
          <a:p>
            <a:pPr algn="just">
              <a:buFont typeface="Wingdings 2" pitchFamily="18" charset="2"/>
              <a:buNone/>
              <a:defRPr/>
            </a:pPr>
            <a:r>
              <a:rPr lang="uk-UA" sz="2800" b="1" i="1" spc="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Верховенство права</a:t>
            </a:r>
            <a:r>
              <a:rPr lang="uk-UA" sz="2800" i="1" spc="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uk-UA" sz="2800" b="1" i="1" spc="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гуманізм</a:t>
            </a:r>
            <a:r>
              <a:rPr lang="uk-UA" sz="2800" i="1" spc="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uk-UA" sz="2800" b="1" i="1" spc="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професіоналізм</a:t>
            </a:r>
            <a:r>
              <a:rPr lang="uk-UA" sz="2800" spc="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800" dirty="0" smtClean="0">
                <a:solidFill>
                  <a:srgbClr val="002060"/>
                </a:solidFill>
              </a:rPr>
              <a:t>- базові цінності професійної діяльності; вони мають регулятивну значущість, </a:t>
            </a:r>
            <a:r>
              <a:rPr lang="uk-UA" sz="2800" dirty="0" err="1" smtClean="0">
                <a:solidFill>
                  <a:srgbClr val="002060"/>
                </a:solidFill>
              </a:rPr>
              <a:t>конститутивність</a:t>
            </a:r>
            <a:r>
              <a:rPr lang="uk-UA" sz="2800" dirty="0" smtClean="0">
                <a:solidFill>
                  <a:srgbClr val="002060"/>
                </a:solidFill>
              </a:rPr>
              <a:t> використання, </a:t>
            </a:r>
            <a:r>
              <a:rPr lang="uk-UA" sz="2800" i="1" dirty="0" smtClean="0">
                <a:solidFill>
                  <a:srgbClr val="002060"/>
                </a:solidFill>
              </a:rPr>
              <a:t>формують фундамент розуміння сутності і призначення професійної діяльності</a:t>
            </a:r>
            <a:r>
              <a:rPr lang="uk-UA" sz="2800" dirty="0" smtClean="0">
                <a:solidFill>
                  <a:srgbClr val="002060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623392" y="1412776"/>
            <a:ext cx="10972800" cy="4916487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uk-UA" altLang="en-US" dirty="0" smtClean="0">
                <a:solidFill>
                  <a:srgbClr val="002060"/>
                </a:solidFill>
              </a:rPr>
              <a:t>		</a:t>
            </a:r>
            <a:r>
              <a:rPr lang="uk-UA" altLang="en-US" sz="3000" dirty="0" smtClean="0">
                <a:solidFill>
                  <a:srgbClr val="002060"/>
                </a:solidFill>
              </a:rPr>
              <a:t>Цінності </a:t>
            </a:r>
            <a:r>
              <a:rPr lang="uk-UA" altLang="en-US" sz="3000" b="1" i="1" dirty="0" smtClean="0">
                <a:solidFill>
                  <a:schemeClr val="accent3">
                    <a:lumMod val="50000"/>
                  </a:schemeClr>
                </a:solidFill>
              </a:rPr>
              <a:t>верховенства права, гуманізму, професіоналізму</a:t>
            </a:r>
            <a:r>
              <a:rPr lang="uk-UA" altLang="en-US" sz="3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altLang="en-US" sz="3000" dirty="0" smtClean="0">
                <a:solidFill>
                  <a:srgbClr val="002060"/>
                </a:solidFill>
              </a:rPr>
              <a:t>постають «формулами» моральності професіонала, </a:t>
            </a:r>
            <a:r>
              <a:rPr lang="uk-UA" altLang="en-US" sz="3000" i="1" dirty="0" smtClean="0">
                <a:solidFill>
                  <a:srgbClr val="002060"/>
                </a:solidFill>
              </a:rPr>
              <a:t>суб’єктивний характер сприйняття яких залежить від рівня освіти і життєвих ціннісних орієнтацій працівника</a:t>
            </a:r>
            <a:r>
              <a:rPr lang="uk-UA" altLang="en-US" sz="3000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buFont typeface="Wingdings 2" pitchFamily="18" charset="2"/>
              <a:buNone/>
            </a:pPr>
            <a:r>
              <a:rPr lang="uk-UA" altLang="en-US" sz="3000" i="1" dirty="0" smtClean="0">
                <a:solidFill>
                  <a:srgbClr val="002060"/>
                </a:solidFill>
              </a:rPr>
              <a:t>		Професійна діяльність, професіоналізм – це не лише знання про процесуальність / певний алгоритм дій, а й </a:t>
            </a:r>
            <a:r>
              <a:rPr lang="uk-UA" altLang="en-US" sz="3000" b="1" i="1" dirty="0" smtClean="0">
                <a:solidFill>
                  <a:schemeClr val="accent3">
                    <a:lumMod val="50000"/>
                  </a:schemeClr>
                </a:solidFill>
              </a:rPr>
              <a:t>розуміння та виконання етичних норм і приписів щодо здійснення професійної діяльності</a:t>
            </a:r>
            <a:r>
              <a:rPr lang="uk-UA" altLang="en-US" sz="3000" i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uk-UA" altLang="en-US" sz="3000" i="1" dirty="0" smtClean="0">
                <a:solidFill>
                  <a:srgbClr val="002060"/>
                </a:solidFill>
              </a:rPr>
              <a:t> Ці норми і приписи є похідними від основних принципів професійної етики.</a:t>
            </a:r>
            <a:endParaRPr lang="uk-UA" altLang="en-US" sz="3000" dirty="0" smtClean="0">
              <a:solidFill>
                <a:srgbClr val="002060"/>
              </a:solidFill>
            </a:endParaRPr>
          </a:p>
        </p:txBody>
      </p:sp>
      <p:pic>
        <p:nvPicPr>
          <p:cNvPr id="3" name="Рисунок 2" descr="Bez-nazvaniya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12024" y="0"/>
            <a:ext cx="5879976" cy="1556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uk-UA" sz="5400" dirty="0" smtClean="0">
                <a:solidFill>
                  <a:srgbClr val="FFFF00"/>
                </a:solidFill>
              </a:rPr>
              <a:t>Принципи професійної етики</a:t>
            </a:r>
            <a:endParaRPr lang="uk-UA" sz="5400" dirty="0">
              <a:solidFill>
                <a:srgbClr val="FFFF00"/>
              </a:solidFill>
            </a:endParaRP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550863" y="1412875"/>
            <a:ext cx="10972800" cy="4625975"/>
          </a:xfrm>
        </p:spPr>
        <p:txBody>
          <a:bodyPr/>
          <a:lstStyle/>
          <a:p>
            <a:pPr algn="just"/>
            <a:r>
              <a:rPr lang="uk-UA" altLang="en-US" sz="3400" b="1" smtClean="0">
                <a:solidFill>
                  <a:srgbClr val="002060"/>
                </a:solidFill>
              </a:rPr>
              <a:t>відображають у загальній формі об’єктивно обумовлену вимогу щодо учасників суспільних відносин;</a:t>
            </a:r>
          </a:p>
          <a:p>
            <a:pPr algn="just"/>
            <a:r>
              <a:rPr lang="uk-UA" altLang="en-US" sz="3400" b="1" smtClean="0">
                <a:solidFill>
                  <a:srgbClr val="002060"/>
                </a:solidFill>
              </a:rPr>
              <a:t>слугують засобом самообмеження державної влади;</a:t>
            </a:r>
          </a:p>
          <a:p>
            <a:pPr algn="just"/>
            <a:r>
              <a:rPr lang="uk-UA" altLang="en-US" sz="3400" b="1" smtClean="0">
                <a:solidFill>
                  <a:srgbClr val="002060"/>
                </a:solidFill>
              </a:rPr>
              <a:t>виступають керівництвом для досягнення цілей правового регулювання;</a:t>
            </a:r>
          </a:p>
          <a:p>
            <a:pPr algn="just"/>
            <a:r>
              <a:rPr lang="uk-UA" altLang="en-US" sz="3400" b="1" smtClean="0">
                <a:solidFill>
                  <a:srgbClr val="002060"/>
                </a:solidFill>
              </a:rPr>
              <a:t>формують ідейне поле </a:t>
            </a:r>
            <a:r>
              <a:rPr lang="uk-UA" altLang="en-US" sz="3400" b="1" i="1" smtClean="0">
                <a:solidFill>
                  <a:srgbClr val="002060"/>
                </a:solidFill>
              </a:rPr>
              <a:t>філософії професійної діяльності</a:t>
            </a:r>
            <a:r>
              <a:rPr lang="uk-UA" altLang="en-US" sz="3400" b="1" smtClean="0">
                <a:solidFill>
                  <a:srgbClr val="002060"/>
                </a:solidFill>
              </a:rPr>
              <a:t>.</a:t>
            </a:r>
          </a:p>
          <a:p>
            <a:endParaRPr lang="uk-UA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rgbClr val="FFFF00"/>
                </a:solidFill>
              </a:rPr>
              <a:t>ОСНОВНІ  ПРИНЦИПИ  ПРОФЕСІЙНОЇ ЕТИКИ 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23555" name="Содержимое 3"/>
          <p:cNvSpPr>
            <a:spLocks noGrp="1"/>
          </p:cNvSpPr>
          <p:nvPr>
            <p:ph idx="1"/>
          </p:nvPr>
        </p:nvSpPr>
        <p:spPr>
          <a:xfrm>
            <a:off x="550863" y="1628775"/>
            <a:ext cx="10972800" cy="4625975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  <a:defRPr/>
            </a:pPr>
            <a:r>
              <a:rPr lang="uk-UA" sz="2800" b="1" dirty="0" smtClean="0">
                <a:solidFill>
                  <a:srgbClr val="002060"/>
                </a:solidFill>
              </a:rPr>
              <a:t>- це загальні вимоги до професіонала, в яких фіксується </a:t>
            </a:r>
            <a:r>
              <a:rPr lang="uk-UA" sz="2800" b="1" i="1" dirty="0" smtClean="0">
                <a:solidFill>
                  <a:srgbClr val="7030A0"/>
                </a:solidFill>
              </a:rPr>
              <a:t>ціннісні</a:t>
            </a:r>
            <a:r>
              <a:rPr lang="uk-UA" sz="2800" b="1" dirty="0" smtClean="0">
                <a:solidFill>
                  <a:srgbClr val="002060"/>
                </a:solidFill>
              </a:rPr>
              <a:t> та </a:t>
            </a:r>
            <a:r>
              <a:rPr lang="uk-UA" sz="2800" b="1" i="1" dirty="0" smtClean="0">
                <a:solidFill>
                  <a:srgbClr val="7030A0"/>
                </a:solidFill>
              </a:rPr>
              <a:t>ідеологічні</a:t>
            </a:r>
            <a:r>
              <a:rPr lang="uk-UA" sz="2800" b="1" dirty="0" smtClean="0">
                <a:solidFill>
                  <a:srgbClr val="002060"/>
                </a:solidFill>
              </a:rPr>
              <a:t> засади публічного життя суспільства. 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uk-UA" sz="2800" b="1" dirty="0" smtClean="0">
                <a:solidFill>
                  <a:srgbClr val="002060"/>
                </a:solidFill>
              </a:rPr>
              <a:t>    Недотримання цих вимог: </a:t>
            </a:r>
          </a:p>
          <a:p>
            <a:pPr algn="just" eaLnBrk="1" hangingPunct="1">
              <a:buFont typeface="Wingdings 2" pitchFamily="18" charset="2"/>
              <a:buNone/>
              <a:defRPr/>
            </a:pPr>
            <a:r>
              <a:rPr lang="uk-UA" sz="2800" b="1" dirty="0" smtClean="0">
                <a:solidFill>
                  <a:srgbClr val="7030A0"/>
                </a:solidFill>
              </a:rPr>
              <a:t>- ставить під сумнів легітимність здійснення професійної діяльності</a:t>
            </a:r>
            <a:r>
              <a:rPr lang="uk-UA" sz="2800" b="1" dirty="0" smtClean="0">
                <a:solidFill>
                  <a:srgbClr val="002060"/>
                </a:solidFill>
              </a:rPr>
              <a:t>, </a:t>
            </a:r>
          </a:p>
          <a:p>
            <a:pPr algn="just" eaLnBrk="1" hangingPunct="1">
              <a:buFont typeface="Wingdings 2" pitchFamily="18" charset="2"/>
              <a:buNone/>
              <a:defRPr/>
            </a:pP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- підриває довіру до професіоналізму як до певної кваліфікаційної якості людини</a:t>
            </a:r>
            <a:r>
              <a:rPr lang="uk-UA" sz="2800" b="1" dirty="0" smtClean="0">
                <a:solidFill>
                  <a:srgbClr val="002060"/>
                </a:solidFill>
              </a:rPr>
              <a:t>, </a:t>
            </a:r>
          </a:p>
          <a:p>
            <a:pPr algn="just" eaLnBrk="1" hangingPunct="1">
              <a:buFont typeface="Wingdings 2" pitchFamily="18" charset="2"/>
              <a:buNone/>
              <a:defRPr/>
            </a:pP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</a:rPr>
              <a:t>- загрожує загальною недовірою громадськості до програм державного менеджменту та, у крайніх своїх виявах, соціальними заворушеннями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60119131911-shutterstock-12627848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015880" cy="2431727"/>
          </a:xfrm>
          <a:prstGeom prst="rect">
            <a:avLst/>
          </a:prstGeom>
        </p:spPr>
      </p:pic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695400" y="548680"/>
            <a:ext cx="10871200" cy="436563"/>
          </a:xfrm>
        </p:spPr>
        <p:txBody>
          <a:bodyPr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extrusionH="57150" prstMaterial="matte">
              <a:bevelT w="50800" h="1016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rgbClr val="FFFF00"/>
                </a:solidFill>
              </a:rPr>
              <a:t>Принципи  професійної  етики науково-педагогічного працівника</a:t>
            </a:r>
            <a:endParaRPr lang="ru-RU" dirty="0" smtClean="0">
              <a:solidFill>
                <a:srgbClr val="FFFF00"/>
              </a:solidFill>
            </a:endParaRPr>
          </a:p>
        </p:txBody>
      </p:sp>
      <p:sp>
        <p:nvSpPr>
          <p:cNvPr id="30723" name="Текст 2"/>
          <p:cNvSpPr>
            <a:spLocks noGrp="1"/>
          </p:cNvSpPr>
          <p:nvPr>
            <p:ph idx="1"/>
          </p:nvPr>
        </p:nvSpPr>
        <p:spPr>
          <a:xfrm>
            <a:off x="623392" y="1484784"/>
            <a:ext cx="10972800" cy="504056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uk-UA" sz="2200" b="1" dirty="0" err="1" smtClean="0">
                <a:solidFill>
                  <a:srgbClr val="002060"/>
                </a:solidFill>
              </a:rPr>
              <a:t>людиноцентризм</a:t>
            </a:r>
            <a:r>
              <a:rPr lang="uk-UA" sz="2200" b="1" dirty="0" smtClean="0">
                <a:solidFill>
                  <a:srgbClr val="002060"/>
                </a:solidFill>
              </a:rPr>
              <a:t>;</a:t>
            </a:r>
          </a:p>
          <a:p>
            <a:pPr algn="just"/>
            <a:r>
              <a:rPr lang="uk-UA" sz="2200" b="1" dirty="0" smtClean="0">
                <a:solidFill>
                  <a:srgbClr val="002060"/>
                </a:solidFill>
              </a:rPr>
              <a:t>забезпечення рівного доступу до освіти без дискримінації за будь-якими ознаками, у тому числі за ознакою інвалідності;</a:t>
            </a:r>
          </a:p>
          <a:p>
            <a:pPr algn="just"/>
            <a:r>
              <a:rPr lang="uk-UA" sz="2200" b="1" dirty="0" smtClean="0">
                <a:solidFill>
                  <a:srgbClr val="002060"/>
                </a:solidFill>
              </a:rPr>
              <a:t>прозорість і публічність прийняття та виконання управлінських рішень;</a:t>
            </a:r>
          </a:p>
          <a:p>
            <a:pPr algn="just"/>
            <a:r>
              <a:rPr lang="uk-UA" sz="2200" b="1" dirty="0" smtClean="0">
                <a:solidFill>
                  <a:srgbClr val="002060"/>
                </a:solidFill>
              </a:rPr>
              <a:t>відповідальність і підзвітність органів управління освітою та закладів освіти, інших суб’єктів освітньої діяльності перед суспільством;</a:t>
            </a:r>
          </a:p>
          <a:p>
            <a:pPr algn="just"/>
            <a:r>
              <a:rPr lang="uk-UA" sz="2200" b="1" dirty="0" smtClean="0">
                <a:solidFill>
                  <a:srgbClr val="002060"/>
                </a:solidFill>
              </a:rPr>
              <a:t>нерозривний зв’язок із світовою та національною історією, культурою, національними традиціями;</a:t>
            </a:r>
          </a:p>
          <a:p>
            <a:pPr algn="just"/>
            <a:r>
              <a:rPr lang="uk-UA" sz="2200" b="1" dirty="0" smtClean="0">
                <a:solidFill>
                  <a:srgbClr val="002060"/>
                </a:solidFill>
              </a:rPr>
              <a:t>академічна доброчесність;</a:t>
            </a:r>
          </a:p>
          <a:p>
            <a:pPr algn="just"/>
            <a:r>
              <a:rPr lang="uk-UA" sz="2200" b="1" dirty="0" smtClean="0">
                <a:solidFill>
                  <a:srgbClr val="002060"/>
                </a:solidFill>
              </a:rPr>
              <a:t>демократизм;</a:t>
            </a:r>
          </a:p>
          <a:p>
            <a:pPr algn="just"/>
            <a:r>
              <a:rPr lang="uk-UA" sz="2200" b="1" dirty="0" smtClean="0">
                <a:solidFill>
                  <a:srgbClr val="002060"/>
                </a:solidFill>
              </a:rPr>
              <a:t>формування поваги до прав і свобод людини, нетерпимості до приниження її честі та гідності, фізичного або психологічного насильства, а також до дискримінації за будь-якими ознаками;</a:t>
            </a:r>
          </a:p>
          <a:p>
            <a:pPr algn="just"/>
            <a:r>
              <a:rPr lang="uk-UA" sz="2200" b="1" dirty="0" smtClean="0">
                <a:solidFill>
                  <a:srgbClr val="002060"/>
                </a:solidFill>
              </a:rPr>
              <a:t>формування громадянської культури та культури демократії;</a:t>
            </a:r>
          </a:p>
          <a:p>
            <a:pPr algn="just"/>
            <a:r>
              <a:rPr lang="uk-UA" sz="2200" b="1" dirty="0" smtClean="0">
                <a:solidFill>
                  <a:srgbClr val="002060"/>
                </a:solidFill>
              </a:rPr>
              <a:t>сприяння навчанню впродовж життя.</a:t>
            </a:r>
            <a:endParaRPr lang="ru-RU" altLang="en-US" sz="22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40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Зміст принципів професійної етики  науково-педагогічних працівників викладено у:</a:t>
            </a:r>
            <a:r>
              <a:rPr lang="uk-UA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25602" name="Содержимое 4"/>
          <p:cNvSpPr>
            <a:spLocks noGrp="1"/>
          </p:cNvSpPr>
          <p:nvPr>
            <p:ph idx="1"/>
          </p:nvPr>
        </p:nvSpPr>
        <p:spPr>
          <a:xfrm>
            <a:off x="609600" y="1556793"/>
            <a:ext cx="8438728" cy="4844008"/>
          </a:xfrm>
        </p:spPr>
        <p:txBody>
          <a:bodyPr/>
          <a:lstStyle/>
          <a:p>
            <a:pPr marL="179388" indent="-179388" algn="ctr">
              <a:buFont typeface="Wingdings 2" pitchFamily="18" charset="2"/>
              <a:buNone/>
              <a:tabLst>
                <a:tab pos="1260475" algn="l"/>
                <a:tab pos="1620838" algn="l"/>
              </a:tabLst>
              <a:defRPr/>
            </a:pPr>
            <a:r>
              <a:rPr lang="uk-UA" sz="4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	</a:t>
            </a:r>
          </a:p>
          <a:p>
            <a:pPr marL="179388" indent="-179388" algn="ctr">
              <a:buFont typeface="Wingdings 2" pitchFamily="18" charset="2"/>
              <a:buNone/>
              <a:tabLst>
                <a:tab pos="1260475" algn="l"/>
                <a:tab pos="1620838" algn="l"/>
              </a:tabLst>
              <a:defRPr/>
            </a:pPr>
            <a:r>
              <a:rPr lang="uk-UA" sz="48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Законах України </a:t>
            </a:r>
          </a:p>
          <a:p>
            <a:pPr marL="442913" indent="-323850" algn="ctr">
              <a:buFont typeface="Wingdings 2" pitchFamily="18" charset="2"/>
              <a:buNone/>
              <a:tabLst>
                <a:tab pos="1260475" algn="l"/>
                <a:tab pos="1620838" algn="l"/>
              </a:tabLst>
              <a:defRPr/>
            </a:pPr>
            <a:r>
              <a:rPr lang="uk-UA" sz="4800" b="1" i="1" spc="300" dirty="0" err="1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“Про</a:t>
            </a:r>
            <a:r>
              <a:rPr lang="uk-UA" sz="4800" b="1" i="1" spc="300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 </a:t>
            </a:r>
            <a:r>
              <a:rPr lang="uk-UA" sz="4800" b="1" i="1" spc="300" dirty="0" err="1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освіту”</a:t>
            </a:r>
            <a:r>
              <a:rPr lang="uk-UA" sz="4800" b="1" i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  </a:t>
            </a:r>
            <a:r>
              <a:rPr lang="uk-UA" sz="48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та  </a:t>
            </a:r>
          </a:p>
          <a:p>
            <a:pPr marL="442913" indent="-323850" algn="ctr">
              <a:buFont typeface="Wingdings 2" pitchFamily="18" charset="2"/>
              <a:buNone/>
              <a:tabLst>
                <a:tab pos="1260475" algn="l"/>
                <a:tab pos="1620838" algn="l"/>
              </a:tabLst>
              <a:defRPr/>
            </a:pPr>
            <a:r>
              <a:rPr lang="uk-UA" sz="4800" b="1" i="1" dirty="0" err="1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“Про</a:t>
            </a:r>
            <a:r>
              <a:rPr lang="uk-UA" sz="4800" b="1" i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 запобігання </a:t>
            </a:r>
            <a:r>
              <a:rPr lang="uk-UA" sz="4800" b="1" i="1" dirty="0" err="1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корупції”</a:t>
            </a:r>
            <a:r>
              <a:rPr lang="uk-UA" sz="48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.</a:t>
            </a:r>
          </a:p>
          <a:p>
            <a:pPr algn="just">
              <a:buFont typeface="Wingdings 2" pitchFamily="18" charset="2"/>
              <a:buNone/>
              <a:tabLst>
                <a:tab pos="1787525" algn="l"/>
              </a:tabLst>
              <a:defRPr/>
            </a:pP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		</a:t>
            </a:r>
            <a:endParaRPr lang="uk-UA" sz="4000" b="1" i="1" dirty="0" smtClean="0">
              <a:solidFill>
                <a:schemeClr val="accent3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algn="just" eaLnBrk="1" fontAlgn="t" hangingPunct="1">
              <a:buFont typeface="Wingdings 2" pitchFamily="18" charset="2"/>
              <a:buNone/>
              <a:defRPr/>
            </a:pPr>
            <a:endParaRPr lang="uk-UA" sz="40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uk-UA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Рисунок 4" descr="zak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76320" y="3573016"/>
            <a:ext cx="3215680" cy="3284984"/>
          </a:xfrm>
          <a:prstGeom prst="rect">
            <a:avLst/>
          </a:prstGeom>
        </p:spPr>
      </p:pic>
      <p:pic>
        <p:nvPicPr>
          <p:cNvPr id="6" name="Рисунок 5" descr="unna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08368" y="1628800"/>
            <a:ext cx="2400300" cy="269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6000" spc="3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ЕТИКА</a:t>
            </a:r>
            <a:endParaRPr lang="uk-UA" sz="6000" spc="3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609600" y="1412777"/>
            <a:ext cx="10972800" cy="4988024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uk-UA" altLang="en-US" sz="4800" dirty="0" smtClean="0">
                <a:solidFill>
                  <a:srgbClr val="002060"/>
                </a:solidFill>
              </a:rPr>
              <a:t>- </a:t>
            </a:r>
            <a:r>
              <a:rPr lang="uk-UA" altLang="en-US" sz="4600" dirty="0" smtClean="0">
                <a:solidFill>
                  <a:srgbClr val="002060"/>
                </a:solidFill>
              </a:rPr>
              <a:t>це набір моральних принципів і цінностей, які керують поведінкою людини чи групи людей і визначають позитивні і негативні оцінки їхніх думок і дій.</a:t>
            </a:r>
          </a:p>
        </p:txBody>
      </p:sp>
      <p:pic>
        <p:nvPicPr>
          <p:cNvPr id="10244" name="Рисунок 3" descr="ethics-K-300x19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7808" y="4492260"/>
            <a:ext cx="7824192" cy="236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  <a:latin typeface="Bookman Old Style" pitchFamily="18" charset="0"/>
              </a:rPr>
              <a:t>Академічна доброчесність -</a:t>
            </a:r>
            <a:endParaRPr lang="uk-UA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61963" algn="just">
              <a:buNone/>
            </a:pPr>
            <a:r>
              <a:rPr lang="uk-UA" b="1" dirty="0" smtClean="0">
                <a:solidFill>
                  <a:srgbClr val="002060"/>
                </a:solidFill>
                <a:latin typeface="Bookman Old Style" pitchFamily="18" charset="0"/>
              </a:rPr>
              <a:t>це сукупність етичних принципів та визначених законом правил, якими мають керуватися учасники освітнього процесу під час навчання, викладання та провадження наукової (творчої) діяльності з метою забезпечення довіри до результатів навчання та/або наукових (творчих) досягнень.</a:t>
            </a:r>
          </a:p>
          <a:p>
            <a:pPr indent="461963" algn="r">
              <a:buNone/>
            </a:pPr>
            <a:r>
              <a:rPr lang="uk-UA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Стаття 42 Закону України Про освіту</a:t>
            </a:r>
          </a:p>
          <a:p>
            <a:pPr indent="461963" algn="just">
              <a:buNone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epositphotos_59158793-stock-photo-integrity-on-wooden-piece-arrang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4007768" cy="225103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27448" y="476672"/>
            <a:ext cx="9652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 smtClean="0">
                <a:solidFill>
                  <a:srgbClr val="FFFF00"/>
                </a:solidFill>
              </a:rPr>
              <a:t>Академічна доброчесність </a:t>
            </a:r>
          </a:p>
          <a:p>
            <a:pPr algn="ctr"/>
            <a:endParaRPr lang="uk-UA" sz="5400" b="1" dirty="0" smtClean="0">
              <a:solidFill>
                <a:srgbClr val="FFFF00"/>
              </a:solidFill>
            </a:endParaRPr>
          </a:p>
          <a:p>
            <a:pPr algn="ctr"/>
            <a:r>
              <a:rPr lang="uk-UA" sz="4000" b="1" dirty="0" smtClean="0">
                <a:solidFill>
                  <a:srgbClr val="002060"/>
                </a:solidFill>
              </a:rPr>
              <a:t>– поняття, утворене для перекладу сталого англомовного виразу </a:t>
            </a:r>
            <a:r>
              <a:rPr lang="en-US" sz="4400" b="1" dirty="0" smtClean="0">
                <a:solidFill>
                  <a:srgbClr val="C00000"/>
                </a:solidFill>
              </a:rPr>
              <a:t>Academic integrity</a:t>
            </a:r>
            <a:r>
              <a:rPr lang="uk-UA" sz="4000" b="1" dirty="0" smtClean="0"/>
              <a:t>; </a:t>
            </a:r>
            <a:r>
              <a:rPr lang="uk-UA" sz="4000" b="1" dirty="0" smtClean="0">
                <a:solidFill>
                  <a:srgbClr val="002060"/>
                </a:solidFill>
              </a:rPr>
              <a:t>основними значеннями поняття </a:t>
            </a:r>
            <a:r>
              <a:rPr lang="en-US" sz="4400" b="1" dirty="0" smtClean="0">
                <a:solidFill>
                  <a:srgbClr val="C00000"/>
                </a:solidFill>
              </a:rPr>
              <a:t>Integrity</a:t>
            </a:r>
            <a:r>
              <a:rPr lang="uk-UA" sz="4000" b="1" dirty="0" smtClean="0"/>
              <a:t> </a:t>
            </a:r>
            <a:r>
              <a:rPr lang="uk-UA" sz="4000" b="1" dirty="0" smtClean="0">
                <a:solidFill>
                  <a:srgbClr val="002060"/>
                </a:solidFill>
              </a:rPr>
              <a:t>у перекладі на українську постають </a:t>
            </a:r>
            <a:r>
              <a:rPr lang="uk-UA" sz="4800" b="1" dirty="0" smtClean="0">
                <a:solidFill>
                  <a:srgbClr val="C00000"/>
                </a:solidFill>
              </a:rPr>
              <a:t>чесність, цілісність </a:t>
            </a:r>
            <a:r>
              <a:rPr lang="uk-UA" sz="4800" b="1" dirty="0" smtClean="0"/>
              <a:t>і</a:t>
            </a:r>
            <a:r>
              <a:rPr lang="uk-UA" sz="4800" b="1" dirty="0" smtClean="0">
                <a:solidFill>
                  <a:srgbClr val="C00000"/>
                </a:solidFill>
              </a:rPr>
              <a:t> повнота</a:t>
            </a:r>
            <a:r>
              <a:rPr lang="uk-UA" sz="4000" b="1" dirty="0" smtClean="0">
                <a:solidFill>
                  <a:srgbClr val="002060"/>
                </a:solidFill>
              </a:rPr>
              <a:t>.</a:t>
            </a:r>
            <a:endParaRPr lang="uk-UA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30_360_1547125894_659_500x3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95425" y="0"/>
            <a:ext cx="5496575" cy="590465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1384" y="1412776"/>
            <a:ext cx="5400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 smtClean="0">
                <a:solidFill>
                  <a:srgbClr val="C00000"/>
                </a:solidFill>
              </a:rPr>
              <a:t>Академічна доброчесність </a:t>
            </a:r>
            <a:r>
              <a:rPr lang="uk-UA" sz="5400" b="1" dirty="0" smtClean="0">
                <a:solidFill>
                  <a:srgbClr val="002060"/>
                </a:solidFill>
              </a:rPr>
              <a:t>– частина загальної культури суспільства</a:t>
            </a:r>
            <a:endParaRPr lang="uk-UA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tic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01920" cy="390144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791744" y="1340768"/>
            <a:ext cx="8064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002060"/>
                </a:solidFill>
              </a:rPr>
              <a:t>Разом із тим, </a:t>
            </a:r>
          </a:p>
          <a:p>
            <a:pPr algn="ctr"/>
            <a:r>
              <a:rPr lang="uk-UA" sz="4800" b="1" dirty="0" smtClean="0">
                <a:solidFill>
                  <a:srgbClr val="C00000"/>
                </a:solidFill>
              </a:rPr>
              <a:t>академічна доброчесність – </a:t>
            </a:r>
            <a:r>
              <a:rPr lang="uk-UA" sz="4800" b="1" i="1" dirty="0" smtClean="0">
                <a:solidFill>
                  <a:srgbClr val="002060"/>
                </a:solidFill>
              </a:rPr>
              <a:t>складова антикорупційних ініціатив</a:t>
            </a:r>
            <a:r>
              <a:rPr lang="uk-UA" sz="4800" b="1" dirty="0" smtClean="0">
                <a:solidFill>
                  <a:srgbClr val="002060"/>
                </a:solidFill>
              </a:rPr>
              <a:t> закладів освіти  і науки</a:t>
            </a:r>
            <a:endParaRPr lang="uk-UA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1201" y="914401"/>
            <a:ext cx="10712329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4000" b="1" u="sng" dirty="0" smtClean="0">
              <a:solidFill>
                <a:srgbClr val="FF0000"/>
              </a:solidFill>
            </a:endParaRPr>
          </a:p>
          <a:p>
            <a:r>
              <a:rPr lang="uk-UA" sz="5400" b="1" u="sng" dirty="0" smtClean="0">
                <a:solidFill>
                  <a:srgbClr val="C00000"/>
                </a:solidFill>
              </a:rPr>
              <a:t>Важливо:</a:t>
            </a:r>
          </a:p>
          <a:p>
            <a:endParaRPr lang="uk-UA" sz="4000" b="1" u="sng" dirty="0" smtClean="0">
              <a:solidFill>
                <a:srgbClr val="C00000"/>
              </a:solidFill>
            </a:endParaRPr>
          </a:p>
          <a:p>
            <a:pPr algn="just"/>
            <a:r>
              <a:rPr lang="uk-UA" sz="4400" b="1" dirty="0" smtClean="0">
                <a:solidFill>
                  <a:srgbClr val="002060"/>
                </a:solidFill>
              </a:rPr>
              <a:t>Академічна доброчесність – це, </a:t>
            </a:r>
            <a:r>
              <a:rPr lang="uk-UA" sz="4400" b="1" i="1" dirty="0" smtClean="0">
                <a:solidFill>
                  <a:srgbClr val="002060"/>
                </a:solidFill>
              </a:rPr>
              <a:t>в першу чергу</a:t>
            </a:r>
            <a:r>
              <a:rPr lang="uk-UA" sz="4400" b="1" dirty="0" smtClean="0">
                <a:solidFill>
                  <a:srgbClr val="002060"/>
                </a:solidFill>
              </a:rPr>
              <a:t>, </a:t>
            </a:r>
            <a:r>
              <a:rPr lang="uk-UA" sz="4400" b="1" dirty="0" smtClean="0">
                <a:solidFill>
                  <a:srgbClr val="C00000"/>
                </a:solidFill>
              </a:rPr>
              <a:t>прагнення, орієнтир </a:t>
            </a:r>
            <a:r>
              <a:rPr lang="uk-UA" sz="4400" b="1" dirty="0" smtClean="0">
                <a:solidFill>
                  <a:srgbClr val="002060"/>
                </a:solidFill>
              </a:rPr>
              <a:t>та </a:t>
            </a:r>
            <a:r>
              <a:rPr lang="uk-UA" sz="4400" b="1" dirty="0" err="1" smtClean="0">
                <a:solidFill>
                  <a:srgbClr val="C00000"/>
                </a:solidFill>
              </a:rPr>
              <a:t>фундуюча</a:t>
            </a:r>
            <a:r>
              <a:rPr lang="uk-UA" sz="4400" b="1" dirty="0" smtClean="0">
                <a:solidFill>
                  <a:srgbClr val="C00000"/>
                </a:solidFill>
              </a:rPr>
              <a:t> ідея </a:t>
            </a:r>
            <a:r>
              <a:rPr lang="uk-UA" sz="4400" b="1" dirty="0" smtClean="0">
                <a:solidFill>
                  <a:srgbClr val="002060"/>
                </a:solidFill>
              </a:rPr>
              <a:t>освітнього процесу і науки, а </a:t>
            </a:r>
            <a:r>
              <a:rPr lang="uk-UA" sz="4400" b="1" i="1" dirty="0" smtClean="0">
                <a:solidFill>
                  <a:srgbClr val="002060"/>
                </a:solidFill>
              </a:rPr>
              <a:t>не набір сталих правил</a:t>
            </a:r>
            <a:r>
              <a:rPr lang="uk-UA" sz="44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uk-UA" sz="4000" dirty="0" smtClean="0">
                <a:solidFill>
                  <a:srgbClr val="002060"/>
                </a:solidFill>
              </a:rPr>
              <a:t>   </a:t>
            </a:r>
            <a:endParaRPr lang="uk-UA" sz="4000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depositphotos_120306102-stock-photo-people-brainstorming-togeth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12024" y="0"/>
            <a:ext cx="5879976" cy="2791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2" y="533401"/>
            <a:ext cx="11175999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4000" b="1" dirty="0" smtClean="0">
                <a:solidFill>
                  <a:srgbClr val="002060"/>
                </a:solidFill>
              </a:rPr>
              <a:t>          </a:t>
            </a:r>
            <a:r>
              <a:rPr lang="uk-UA" sz="4000" b="1" dirty="0" smtClean="0">
                <a:solidFill>
                  <a:srgbClr val="FFFF00"/>
                </a:solidFill>
              </a:rPr>
              <a:t>Академічна доброчесність виступає </a:t>
            </a:r>
          </a:p>
          <a:p>
            <a:pPr algn="just"/>
            <a:endParaRPr lang="uk-UA" sz="3600" b="1" i="1" dirty="0" smtClean="0">
              <a:solidFill>
                <a:srgbClr val="FFFF00"/>
              </a:solidFill>
            </a:endParaRPr>
          </a:p>
          <a:p>
            <a:pPr algn="just"/>
            <a:r>
              <a:rPr lang="uk-UA" sz="3600" b="1" i="1" dirty="0" smtClean="0">
                <a:solidFill>
                  <a:schemeClr val="tx2">
                    <a:lumMod val="50000"/>
                  </a:schemeClr>
                </a:solidFill>
              </a:rPr>
              <a:t>механізмом забезпечення якості кваліфікації</a:t>
            </a:r>
            <a:r>
              <a:rPr lang="uk-UA" sz="3600" b="1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uk-UA" sz="3600" b="1" dirty="0" smtClean="0">
                <a:solidFill>
                  <a:srgbClr val="002060"/>
                </a:solidFill>
              </a:rPr>
              <a:t>          Заклади вищої і середньої освіти забезпечують формування етичних громадян і професіоналів. Люди, які сформовані в середовищі академічної доброчесності, навчені мислити етично, навіть коли немає законів або у ситуації, коли закони не діють.</a:t>
            </a:r>
            <a:endParaRPr lang="uk-UA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Wingdings 2" pitchFamily="18" charset="2"/>
              <a:buNone/>
              <a:tabLst>
                <a:tab pos="10764838" algn="l"/>
              </a:tabLst>
              <a:defRPr/>
            </a:pPr>
            <a:r>
              <a:rPr lang="uk-UA" sz="3600" b="1" spc="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Принципи</a:t>
            </a:r>
            <a:r>
              <a:rPr lang="uk-UA" sz="3600" b="1" dirty="0" smtClean="0">
                <a:solidFill>
                  <a:srgbClr val="002060"/>
                </a:solidFill>
              </a:rPr>
              <a:t> професійної етики задають загальний напрямок професійної діяльності. </a:t>
            </a:r>
          </a:p>
          <a:p>
            <a:pPr marL="0" indent="0" algn="ctr">
              <a:buFont typeface="Wingdings 2" pitchFamily="18" charset="2"/>
              <a:buNone/>
              <a:tabLst>
                <a:tab pos="10764838" algn="l"/>
              </a:tabLst>
              <a:defRPr/>
            </a:pPr>
            <a:r>
              <a:rPr lang="uk-UA" sz="3600" b="1" dirty="0" smtClean="0">
                <a:solidFill>
                  <a:srgbClr val="002060"/>
                </a:solidFill>
              </a:rPr>
              <a:t>	</a:t>
            </a:r>
            <a:r>
              <a:rPr lang="uk-UA" sz="3600" b="1" spc="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Норми</a:t>
            </a:r>
            <a:r>
              <a:rPr lang="uk-UA" sz="3600" b="1" dirty="0" smtClean="0">
                <a:solidFill>
                  <a:srgbClr val="002060"/>
                </a:solidFill>
              </a:rPr>
              <a:t> професійної етики вказують, які конкретно вчинки має здійснити науково-педагогічний працівник, як він мусить поводитися у типових ситуаціях.</a:t>
            </a:r>
          </a:p>
        </p:txBody>
      </p:sp>
      <p:pic>
        <p:nvPicPr>
          <p:cNvPr id="32771" name="Рисунок 3" descr="images (4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82888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sz="4800" dirty="0" smtClean="0">
                <a:solidFill>
                  <a:srgbClr val="FFFF00"/>
                </a:solidFill>
              </a:rPr>
              <a:t>Нормативні вимоги професійної етики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>
          <a:xfrm>
            <a:off x="550863" y="1700808"/>
            <a:ext cx="7201321" cy="4409480"/>
          </a:xfrm>
        </p:spPr>
        <p:txBody>
          <a:bodyPr/>
          <a:lstStyle/>
          <a:p>
            <a:pPr algn="just">
              <a:buFont typeface="Arial" charset="0"/>
              <a:buChar char="•"/>
              <a:tabLst>
                <a:tab pos="8340725" algn="l"/>
              </a:tabLst>
            </a:pPr>
            <a:r>
              <a:rPr lang="uk-UA" altLang="en-US" sz="3000" b="1" dirty="0" smtClean="0">
                <a:solidFill>
                  <a:srgbClr val="002060"/>
                </a:solidFill>
                <a:latin typeface="Calibri" pitchFamily="34" charset="0"/>
              </a:rPr>
              <a:t> конкретні вказівки щодо того, як мають діяти науково-педагогічні працівники, щоб їхня поведінка відповідала їх суспільно-правовому статусу.</a:t>
            </a:r>
          </a:p>
          <a:p>
            <a:pPr algn="just">
              <a:buFont typeface="Arial" charset="0"/>
              <a:buChar char="•"/>
              <a:tabLst>
                <a:tab pos="8340725" algn="l"/>
              </a:tabLst>
            </a:pPr>
            <a:endParaRPr lang="ru-RU" altLang="en-US" sz="30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just">
              <a:buFont typeface="Arial" charset="0"/>
              <a:buChar char="•"/>
              <a:tabLst>
                <a:tab pos="8340725" algn="l"/>
              </a:tabLst>
            </a:pPr>
            <a:r>
              <a:rPr lang="uk-UA" altLang="en-US" sz="3000" b="1" dirty="0" smtClean="0">
                <a:solidFill>
                  <a:srgbClr val="002060"/>
                </a:solidFill>
                <a:latin typeface="Calibri" pitchFamily="34" charset="0"/>
              </a:rPr>
              <a:t>фіксуються в Етичних кодексах, </a:t>
            </a:r>
            <a:r>
              <a:rPr lang="uk-UA" altLang="en-US" sz="3000" b="1" dirty="0" err="1" smtClean="0">
                <a:solidFill>
                  <a:srgbClr val="002060"/>
                </a:solidFill>
                <a:latin typeface="Calibri" pitchFamily="34" charset="0"/>
              </a:rPr>
              <a:t>кодексах</a:t>
            </a:r>
            <a:r>
              <a:rPr lang="uk-UA" altLang="en-US" sz="3000" b="1" dirty="0" smtClean="0">
                <a:solidFill>
                  <a:srgbClr val="002060"/>
                </a:solidFill>
                <a:latin typeface="Calibri" pitchFamily="34" charset="0"/>
              </a:rPr>
              <a:t> поведінки чи правилах етичної поведінки, прийнятих у закладах вищої освіти.</a:t>
            </a:r>
          </a:p>
          <a:p>
            <a:pPr algn="just">
              <a:buFont typeface="Arial" charset="0"/>
              <a:buChar char="•"/>
            </a:pPr>
            <a:endParaRPr lang="ru-RU" altLang="en-US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endParaRPr lang="uk-UA" altLang="en-US" dirty="0" smtClean="0"/>
          </a:p>
        </p:txBody>
      </p:sp>
      <p:pic>
        <p:nvPicPr>
          <p:cNvPr id="6" name="Рисунок 5" descr="yr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80176" y="1556792"/>
            <a:ext cx="4511824" cy="4869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5400" i="1" dirty="0" smtClean="0">
                <a:solidFill>
                  <a:srgbClr val="FFFF00"/>
                </a:solidFill>
              </a:rPr>
              <a:t>Етичний  кодекс</a:t>
            </a:r>
            <a:r>
              <a:rPr lang="uk-UA" sz="5400" dirty="0" smtClean="0">
                <a:solidFill>
                  <a:srgbClr val="FFFF00"/>
                </a:solidFill>
              </a:rPr>
              <a:t> – </a:t>
            </a:r>
            <a:endParaRPr lang="uk-UA" sz="54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61963" algn="just">
              <a:buNone/>
            </a:pPr>
            <a:r>
              <a:rPr lang="uk-UA" dirty="0" smtClean="0">
                <a:solidFill>
                  <a:srgbClr val="002060"/>
                </a:solidFill>
              </a:rPr>
              <a:t>це сукупність етичних правил, вимог, норм, що приписуються до виконання. В етичних кодексах фіксується: </a:t>
            </a:r>
          </a:p>
          <a:p>
            <a:pPr lvl="0" algn="just"/>
            <a:r>
              <a:rPr lang="uk-UA" dirty="0" smtClean="0">
                <a:solidFill>
                  <a:srgbClr val="002060"/>
                </a:solidFill>
              </a:rPr>
              <a:t>норми і правила, що усвідомлюються та увійшли в практику більшості представників професії, є історичним завоюванням суспільства і професійного середовища;</a:t>
            </a:r>
          </a:p>
          <a:p>
            <a:pPr lvl="0" algn="just"/>
            <a:r>
              <a:rPr lang="uk-UA" dirty="0" smtClean="0">
                <a:solidFill>
                  <a:srgbClr val="002060"/>
                </a:solidFill>
              </a:rPr>
              <a:t>вимоги, приписи, які є раціонально та морально обґрунтованими, але часто порушуються.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4" name="Рисунок 3" descr="k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19375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uk-UA" sz="3600" dirty="0" smtClean="0">
                <a:solidFill>
                  <a:srgbClr val="FFFF00"/>
                </a:solidFill>
              </a:rPr>
              <a:t>Інструментарій професійної етики </a:t>
            </a:r>
            <a:br>
              <a:rPr lang="uk-UA" sz="3600" dirty="0" smtClean="0">
                <a:solidFill>
                  <a:srgbClr val="FFFF00"/>
                </a:solidFill>
              </a:rPr>
            </a:br>
            <a:r>
              <a:rPr lang="uk-UA" sz="3600" dirty="0" smtClean="0">
                <a:solidFill>
                  <a:srgbClr val="FFFF00"/>
                </a:solidFill>
              </a:rPr>
              <a:t>науково-педагогічного працівника</a:t>
            </a:r>
            <a:endParaRPr lang="uk-UA" sz="3600" dirty="0">
              <a:solidFill>
                <a:srgbClr val="FFFF00"/>
              </a:solidFill>
            </a:endParaRPr>
          </a:p>
        </p:txBody>
      </p:sp>
      <p:sp>
        <p:nvSpPr>
          <p:cNvPr id="38915" name="Содержимое 2"/>
          <p:cNvSpPr>
            <a:spLocks noGrp="1"/>
          </p:cNvSpPr>
          <p:nvPr>
            <p:ph idx="1"/>
          </p:nvPr>
        </p:nvSpPr>
        <p:spPr>
          <a:xfrm>
            <a:off x="609600" y="1556793"/>
            <a:ext cx="10972800" cy="4844008"/>
          </a:xfrm>
        </p:spPr>
        <p:txBody>
          <a:bodyPr/>
          <a:lstStyle/>
          <a:p>
            <a:pPr algn="just"/>
            <a:r>
              <a:rPr lang="uk-UA" altLang="en-US" sz="3000" b="1" dirty="0" smtClean="0">
                <a:solidFill>
                  <a:schemeClr val="accent3">
                    <a:lumMod val="50000"/>
                  </a:schemeClr>
                </a:solidFill>
              </a:rPr>
              <a:t>Особистісна </a:t>
            </a:r>
            <a:r>
              <a:rPr lang="uk-UA" altLang="en-US" sz="3000" b="1" dirty="0" err="1" smtClean="0">
                <a:solidFill>
                  <a:schemeClr val="accent3">
                    <a:lumMod val="50000"/>
                  </a:schemeClr>
                </a:solidFill>
              </a:rPr>
              <a:t>моральнісна</a:t>
            </a:r>
            <a:r>
              <a:rPr lang="uk-UA" altLang="en-US" sz="3000" b="1" dirty="0" smtClean="0">
                <a:solidFill>
                  <a:schemeClr val="accent3">
                    <a:lumMod val="50000"/>
                  </a:schemeClr>
                </a:solidFill>
              </a:rPr>
              <a:t> саморегуляція </a:t>
            </a:r>
            <a:r>
              <a:rPr lang="uk-UA" altLang="en-US" sz="3000" b="1" dirty="0" smtClean="0">
                <a:solidFill>
                  <a:srgbClr val="002060"/>
                </a:solidFill>
              </a:rPr>
              <a:t>з орієнтацією на </a:t>
            </a:r>
            <a:r>
              <a:rPr lang="uk-UA" altLang="en-US" sz="3000" b="1" dirty="0" smtClean="0">
                <a:solidFill>
                  <a:schemeClr val="accent3">
                    <a:lumMod val="50000"/>
                  </a:schemeClr>
                </a:solidFill>
              </a:rPr>
              <a:t>чесноти</a:t>
            </a:r>
            <a:r>
              <a:rPr lang="uk-UA" altLang="en-US" sz="3000" b="1" dirty="0" smtClean="0">
                <a:solidFill>
                  <a:srgbClr val="002060"/>
                </a:solidFill>
              </a:rPr>
              <a:t>: </a:t>
            </a:r>
            <a:r>
              <a:rPr lang="uk-UA" altLang="en-US" sz="3000" b="1" i="1" dirty="0" smtClean="0">
                <a:solidFill>
                  <a:srgbClr val="002060"/>
                </a:solidFill>
              </a:rPr>
              <a:t>доброчесності, професійної відповідальності, професійної честі та гідності, толерантності.</a:t>
            </a:r>
          </a:p>
          <a:p>
            <a:pPr algn="just"/>
            <a:r>
              <a:rPr lang="uk-UA" altLang="en-US" sz="3000" b="1" dirty="0" smtClean="0">
                <a:solidFill>
                  <a:schemeClr val="accent3">
                    <a:lumMod val="50000"/>
                  </a:schemeClr>
                </a:solidFill>
              </a:rPr>
              <a:t>Інституціональна підтримка</a:t>
            </a:r>
            <a:r>
              <a:rPr lang="uk-UA" altLang="en-US" sz="3000" b="1" dirty="0" smtClean="0">
                <a:solidFill>
                  <a:srgbClr val="002060"/>
                </a:solidFill>
              </a:rPr>
              <a:t>, що здійснюється шляхом </a:t>
            </a:r>
            <a:r>
              <a:rPr lang="uk-UA" altLang="en-US" sz="3000" b="1" i="1" dirty="0" smtClean="0">
                <a:solidFill>
                  <a:srgbClr val="002060"/>
                </a:solidFill>
              </a:rPr>
              <a:t>створення і функціонування етичної інфраструктури освітньої діяльності</a:t>
            </a:r>
            <a:r>
              <a:rPr lang="uk-UA" altLang="en-US" sz="3000" b="1" dirty="0" smtClean="0">
                <a:solidFill>
                  <a:srgbClr val="002060"/>
                </a:solidFill>
              </a:rPr>
              <a:t>.</a:t>
            </a:r>
          </a:p>
          <a:p>
            <a:pPr marL="2147888" indent="527050" algn="r">
              <a:spcBef>
                <a:spcPts val="400"/>
              </a:spcBef>
              <a:buNone/>
            </a:pPr>
            <a:r>
              <a:rPr lang="uk-UA" altLang="en-US" sz="26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Етична інфраструктура науково-педагогічної діяльності</a:t>
            </a:r>
            <a:r>
              <a:rPr lang="uk-UA" altLang="en-US" sz="2600" b="1" dirty="0" smtClean="0">
                <a:solidFill>
                  <a:srgbClr val="002060"/>
                </a:solidFill>
                <a:latin typeface="Cambria" pitchFamily="18" charset="0"/>
              </a:rPr>
              <a:t> – сукупність засобів, що використовуються для регулювання неналежної і заохочення належної поведінки науково-педагогічних працівників.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" descr="завантаження (2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16500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endParaRPr lang="uk-UA" altLang="en-US" sz="4800" smtClean="0">
              <a:solidFill>
                <a:srgbClr val="002060"/>
              </a:solidFill>
            </a:endParaRPr>
          </a:p>
          <a:p>
            <a:pPr algn="ctr">
              <a:buFont typeface="Wingdings 2" pitchFamily="18" charset="2"/>
              <a:buNone/>
            </a:pPr>
            <a:r>
              <a:rPr lang="uk-UA" altLang="en-US" sz="4800" smtClean="0">
                <a:solidFill>
                  <a:srgbClr val="002060"/>
                </a:solidFill>
              </a:rPr>
              <a:t>Етичне мислення “починається” </a:t>
            </a:r>
          </a:p>
          <a:p>
            <a:pPr algn="ctr">
              <a:buFont typeface="Wingdings 2" pitchFamily="18" charset="2"/>
              <a:buNone/>
            </a:pPr>
            <a:r>
              <a:rPr lang="uk-UA" altLang="en-US" sz="4800" smtClean="0">
                <a:solidFill>
                  <a:srgbClr val="002060"/>
                </a:solidFill>
              </a:rPr>
              <a:t>з розмежування </a:t>
            </a:r>
          </a:p>
          <a:p>
            <a:pPr algn="ctr">
              <a:buFont typeface="Wingdings 2" pitchFamily="18" charset="2"/>
              <a:buNone/>
            </a:pPr>
            <a:r>
              <a:rPr lang="uk-UA" altLang="en-US" sz="4800" b="1" smtClean="0">
                <a:solidFill>
                  <a:srgbClr val="002060"/>
                </a:solidFill>
              </a:rPr>
              <a:t>наявного і належного</a:t>
            </a:r>
            <a:r>
              <a:rPr lang="uk-UA" altLang="en-US" sz="4800" smtClean="0">
                <a:solidFill>
                  <a:srgbClr val="002060"/>
                </a:solidFill>
              </a:rPr>
              <a:t>, </a:t>
            </a:r>
          </a:p>
          <a:p>
            <a:pPr algn="ctr">
              <a:buFont typeface="Wingdings 2" pitchFamily="18" charset="2"/>
              <a:buNone/>
            </a:pPr>
            <a:r>
              <a:rPr lang="uk-UA" altLang="en-US" sz="4800" b="1" smtClean="0">
                <a:solidFill>
                  <a:srgbClr val="002060"/>
                </a:solidFill>
              </a:rPr>
              <a:t>реального і бажаного</a:t>
            </a:r>
          </a:p>
          <a:p>
            <a:endParaRPr lang="uk-UA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dirty="0" smtClean="0">
                <a:solidFill>
                  <a:srgbClr val="FFFF00"/>
                </a:solidFill>
              </a:rPr>
              <a:t>ЛЮДСЬКИЙ   ФАКТОР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39939" name="Содержимое 2"/>
          <p:cNvSpPr>
            <a:spLocks noGrp="1"/>
          </p:cNvSpPr>
          <p:nvPr>
            <p:ph idx="1"/>
          </p:nvPr>
        </p:nvSpPr>
        <p:spPr>
          <a:xfrm>
            <a:off x="609600" y="1484785"/>
            <a:ext cx="10972800" cy="4916016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uk-UA" altLang="en-US" b="1" dirty="0" smtClean="0">
                <a:solidFill>
                  <a:srgbClr val="002060"/>
                </a:solidFill>
              </a:rPr>
              <a:t>		</a:t>
            </a:r>
            <a:r>
              <a:rPr lang="uk-UA" altLang="en-US" sz="4000" b="1" dirty="0" smtClean="0">
                <a:solidFill>
                  <a:srgbClr val="002060"/>
                </a:solidFill>
              </a:rPr>
              <a:t>Професійна діяльність має ставати  реалізацією особистісних смислів людини-працівника в межах правового і морального поля професії. Якщо у професії людина не має можливості для самореалізації, то тоді професійна етика перетворюється виключно на </a:t>
            </a:r>
            <a:r>
              <a:rPr lang="uk-UA" altLang="en-US" sz="4000" b="1" dirty="0" smtClean="0">
                <a:solidFill>
                  <a:srgbClr val="7030A0"/>
                </a:solidFill>
              </a:rPr>
              <a:t>засіб тиску та примусу</a:t>
            </a:r>
            <a:r>
              <a:rPr lang="uk-UA" altLang="en-US" sz="4000" b="1" dirty="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4" name="Рисунок 3" descr="main-thumbna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68208" y="0"/>
            <a:ext cx="4223792" cy="1650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 2" pitchFamily="18" charset="2"/>
              <a:buNone/>
              <a:defRPr/>
            </a:pPr>
            <a:r>
              <a:rPr lang="uk-UA" sz="4000" b="1" dirty="0" smtClean="0">
                <a:solidFill>
                  <a:srgbClr val="002060"/>
                </a:solidFill>
              </a:rPr>
              <a:t>         Існування </a:t>
            </a:r>
            <a:r>
              <a:rPr lang="uk-UA" sz="4000" b="1" spc="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системної корупції </a:t>
            </a:r>
            <a:r>
              <a:rPr lang="uk-UA" sz="4000" b="1" dirty="0" smtClean="0">
                <a:solidFill>
                  <a:srgbClr val="002060"/>
                </a:solidFill>
              </a:rPr>
              <a:t>в організації є свідченням того, що її </a:t>
            </a:r>
            <a:r>
              <a:rPr lang="uk-UA" sz="4000" b="1" spc="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мотиваційні механізми </a:t>
            </a:r>
            <a:r>
              <a:rPr lang="uk-UA" sz="4000" b="1" dirty="0" smtClean="0">
                <a:solidFill>
                  <a:srgbClr val="002060"/>
                </a:solidFill>
              </a:rPr>
              <a:t>не працюють і що вони більше не відповідають очікуванням працівників цієї організації з точки зору забезпечення їх потреб.</a:t>
            </a:r>
          </a:p>
        </p:txBody>
      </p:sp>
      <p:pic>
        <p:nvPicPr>
          <p:cNvPr id="3" name="Рисунок 2" descr="2531364-e158393500768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935759" cy="1916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uk-UA" dirty="0" smtClean="0"/>
              <a:t>           </a:t>
            </a:r>
            <a:r>
              <a:rPr lang="uk-UA" sz="4000" b="1" dirty="0" smtClean="0">
                <a:solidFill>
                  <a:srgbClr val="002060"/>
                </a:solidFill>
              </a:rPr>
              <a:t>Професійна етика </a:t>
            </a:r>
            <a:r>
              <a:rPr lang="uk-UA" sz="4000" b="1" i="1" dirty="0" smtClean="0">
                <a:solidFill>
                  <a:srgbClr val="002060"/>
                </a:solidFill>
              </a:rPr>
              <a:t>має бути </a:t>
            </a:r>
            <a:r>
              <a:rPr lang="uk-UA" sz="4000" b="1" dirty="0" smtClean="0">
                <a:solidFill>
                  <a:srgbClr val="002060"/>
                </a:solidFill>
              </a:rPr>
              <a:t>пов'язана із внутрішніми цінностями, а вони, в свою чергу, є частиною </a:t>
            </a:r>
            <a:r>
              <a:rPr lang="uk-UA" sz="4000" b="1" u="sng" dirty="0" smtClean="0">
                <a:solidFill>
                  <a:srgbClr val="002060"/>
                </a:solidFill>
              </a:rPr>
              <a:t>корпоративної культури</a:t>
            </a:r>
            <a:r>
              <a:rPr lang="uk-UA" sz="4000" b="1" dirty="0" smtClean="0">
                <a:solidFill>
                  <a:srgbClr val="002060"/>
                </a:solidFill>
              </a:rPr>
              <a:t> і впливають на прийняття рішень, визначаючи їхню соціальну допустимість у межах публічного адміністрування</a:t>
            </a:r>
          </a:p>
        </p:txBody>
      </p:sp>
      <p:pic>
        <p:nvPicPr>
          <p:cNvPr id="3" name="Рисунок 2" descr="ethics-kate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68209" y="0"/>
            <a:ext cx="4223791" cy="1905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ГОЛОВНЕ   ЗАВДАННЯ </a:t>
            </a:r>
            <a:br>
              <a:rPr lang="uk-UA" dirty="0" smtClean="0">
                <a:solidFill>
                  <a:srgbClr val="FFFF00"/>
                </a:solidFill>
              </a:rPr>
            </a:br>
            <a:r>
              <a:rPr lang="uk-UA" dirty="0" smtClean="0">
                <a:solidFill>
                  <a:srgbClr val="FFFF00"/>
                </a:solidFill>
              </a:rPr>
              <a:t>КОРПОРАТИВНОЇ   КУЛЬТУРИ -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774825"/>
            <a:ext cx="4694312" cy="4625975"/>
          </a:xfrm>
        </p:spPr>
        <p:txBody>
          <a:bodyPr/>
          <a:lstStyle/>
          <a:p>
            <a:pPr indent="461963" algn="just">
              <a:buNone/>
            </a:pPr>
            <a:r>
              <a:rPr lang="uk-UA" sz="4400" b="1" dirty="0" smtClean="0">
                <a:solidFill>
                  <a:srgbClr val="002060"/>
                </a:solidFill>
              </a:rPr>
              <a:t>згуртування колективу для ефективного досягнення необхідних результатів</a:t>
            </a:r>
            <a:endParaRPr lang="ru-RU" sz="4400" b="1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endParaRPr lang="uk-UA" dirty="0"/>
          </a:p>
        </p:txBody>
      </p:sp>
      <p:pic>
        <p:nvPicPr>
          <p:cNvPr id="4" name="Рисунок 3" descr="corporative-culture-940x5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23992" y="1641740"/>
            <a:ext cx="5951984" cy="4975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uk-UA" dirty="0" err="1" smtClean="0">
                <a:solidFill>
                  <a:srgbClr val="FFFF00"/>
                </a:solidFill>
              </a:rPr>
              <a:t>Річард</a:t>
            </a:r>
            <a:r>
              <a:rPr lang="uk-UA" dirty="0" smtClean="0">
                <a:solidFill>
                  <a:srgbClr val="FFFF00"/>
                </a:solidFill>
              </a:rPr>
              <a:t>  </a:t>
            </a:r>
            <a:r>
              <a:rPr lang="uk-UA" dirty="0" err="1" smtClean="0">
                <a:solidFill>
                  <a:srgbClr val="FFFF00"/>
                </a:solidFill>
              </a:rPr>
              <a:t>Гелегер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>
          <a:xfrm>
            <a:off x="623888" y="1196975"/>
            <a:ext cx="10972800" cy="4625975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uk-UA" dirty="0" smtClean="0"/>
              <a:t>- </a:t>
            </a:r>
            <a:r>
              <a:rPr lang="uk-UA" sz="2400" b="1" i="1" dirty="0" smtClean="0">
                <a:solidFill>
                  <a:srgbClr val="7030A0"/>
                </a:solidFill>
              </a:rPr>
              <a:t>всесвітньо відомий фахівець із питань формування корпоративної культури на підприємствах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uk-UA" b="1" dirty="0" smtClean="0">
                <a:solidFill>
                  <a:srgbClr val="002060"/>
                </a:solidFill>
              </a:rPr>
              <a:t>До поняття </a:t>
            </a:r>
            <a:r>
              <a:rPr lang="uk-UA" b="1" dirty="0" smtClean="0">
                <a:solidFill>
                  <a:srgbClr val="C00000"/>
                </a:solidFill>
              </a:rPr>
              <a:t>корпоративної культури </a:t>
            </a:r>
            <a:r>
              <a:rPr lang="uk-UA" b="1" dirty="0" smtClean="0">
                <a:solidFill>
                  <a:srgbClr val="002060"/>
                </a:solidFill>
              </a:rPr>
              <a:t>відносяться </a:t>
            </a:r>
            <a:r>
              <a:rPr lang="uk-UA" b="1" dirty="0" err="1" smtClean="0">
                <a:solidFill>
                  <a:srgbClr val="C00000"/>
                </a:solidFill>
              </a:rPr>
              <a:t>“ключові</a:t>
            </a:r>
            <a:r>
              <a:rPr lang="uk-UA" b="1" dirty="0" smtClean="0">
                <a:solidFill>
                  <a:srgbClr val="C00000"/>
                </a:solidFill>
              </a:rPr>
              <a:t> символи </a:t>
            </a:r>
            <a:r>
              <a:rPr lang="uk-UA" b="1" dirty="0" err="1" smtClean="0">
                <a:solidFill>
                  <a:srgbClr val="C00000"/>
                </a:solidFill>
              </a:rPr>
              <a:t>віри”</a:t>
            </a:r>
            <a:r>
              <a:rPr lang="uk-UA" b="1" dirty="0" smtClean="0">
                <a:solidFill>
                  <a:srgbClr val="002060"/>
                </a:solidFill>
              </a:rPr>
              <a:t>, стереотипи поведінки, які впливають на операційну діяльність підрозділу. </a:t>
            </a:r>
          </a:p>
          <a:p>
            <a:pPr algn="just" eaLnBrk="1" hangingPunct="1">
              <a:buFont typeface="Wingdings 2" pitchFamily="18" charset="2"/>
              <a:buNone/>
            </a:pPr>
            <a:endParaRPr lang="uk-UA" b="1" dirty="0" smtClean="0">
              <a:solidFill>
                <a:srgbClr val="002060"/>
              </a:solidFill>
            </a:endParaRPr>
          </a:p>
          <a:p>
            <a:pPr algn="just" eaLnBrk="1" hangingPunct="1">
              <a:buFont typeface="Wingdings 2" pitchFamily="18" charset="2"/>
              <a:buNone/>
            </a:pPr>
            <a:r>
              <a:rPr lang="uk-UA" b="1" dirty="0" smtClean="0">
                <a:solidFill>
                  <a:srgbClr val="002060"/>
                </a:solidFill>
              </a:rPr>
              <a:t>Ключові культурні цінності важко змінити, оскільки їх можна назвати </a:t>
            </a:r>
            <a:r>
              <a:rPr lang="uk-UA" b="1" dirty="0" err="1" smtClean="0">
                <a:solidFill>
                  <a:srgbClr val="002060"/>
                </a:solidFill>
              </a:rPr>
              <a:t>“душею</a:t>
            </a:r>
            <a:r>
              <a:rPr lang="uk-UA" b="1" dirty="0" smtClean="0">
                <a:solidFill>
                  <a:srgbClr val="002060"/>
                </a:solidFill>
              </a:rPr>
              <a:t> </a:t>
            </a:r>
            <a:r>
              <a:rPr lang="uk-UA" b="1" dirty="0" err="1" smtClean="0">
                <a:solidFill>
                  <a:srgbClr val="002060"/>
                </a:solidFill>
              </a:rPr>
              <a:t>організації”</a:t>
            </a:r>
            <a:r>
              <a:rPr lang="uk-UA" b="1" dirty="0" smtClean="0">
                <a:solidFill>
                  <a:srgbClr val="002060"/>
                </a:solidFill>
              </a:rPr>
              <a:t>. Вони можуть бути змінені тільки в результаті </a:t>
            </a:r>
            <a:r>
              <a:rPr lang="uk-UA" b="1" dirty="0" smtClean="0">
                <a:solidFill>
                  <a:srgbClr val="C00000"/>
                </a:solidFill>
              </a:rPr>
              <a:t>СПІЛЬНОЇ ЗГОДИ </a:t>
            </a:r>
            <a:r>
              <a:rPr lang="uk-UA" b="1" dirty="0" smtClean="0">
                <a:solidFill>
                  <a:srgbClr val="002060"/>
                </a:solidFill>
              </a:rPr>
              <a:t>та </a:t>
            </a:r>
            <a:r>
              <a:rPr lang="uk-UA" b="1" dirty="0" smtClean="0">
                <a:solidFill>
                  <a:srgbClr val="C00000"/>
                </a:solidFill>
              </a:rPr>
              <a:t>ВЕЛИКИХ ЗУСИЛЬ</a:t>
            </a:r>
            <a:r>
              <a:rPr lang="uk-UA" b="1" dirty="0" smtClean="0">
                <a:solidFill>
                  <a:srgbClr val="002060"/>
                </a:solidFill>
              </a:rPr>
              <a:t>. </a:t>
            </a:r>
          </a:p>
        </p:txBody>
      </p:sp>
      <p:pic>
        <p:nvPicPr>
          <p:cNvPr id="4" name="Рисунок 3" descr="Korporativna-kultu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28048" y="5528247"/>
            <a:ext cx="5663952" cy="13297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uk-UA" dirty="0" smtClean="0">
                <a:solidFill>
                  <a:srgbClr val="FFFF00"/>
                </a:solidFill>
              </a:rPr>
              <a:t>СКЛАДОВІ   КОРПОРАТИВНОЇ   КУЛЬТУРИ ПІДРОЗДІЛУ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09600" y="1698625"/>
            <a:ext cx="5386388" cy="715963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dirty="0" smtClean="0">
                <a:solidFill>
                  <a:srgbClr val="002060"/>
                </a:solidFill>
              </a:rPr>
              <a:t>Культура  підрозділу – це: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34820" name="Содержимое 5"/>
          <p:cNvSpPr>
            <a:spLocks noGrp="1"/>
          </p:cNvSpPr>
          <p:nvPr>
            <p:ph sz="half" idx="2"/>
          </p:nvPr>
        </p:nvSpPr>
        <p:spPr>
          <a:xfrm>
            <a:off x="609600" y="2449513"/>
            <a:ext cx="5386388" cy="3951287"/>
          </a:xfrm>
        </p:spPr>
        <p:txBody>
          <a:bodyPr/>
          <a:lstStyle/>
          <a:p>
            <a:pPr algn="just" eaLnBrk="1" hangingPunct="1"/>
            <a:r>
              <a:rPr lang="uk-UA" b="1" smtClean="0">
                <a:solidFill>
                  <a:srgbClr val="002060"/>
                </a:solidFill>
              </a:rPr>
              <a:t>Ваші цінності і те, у що Ви вірите;</a:t>
            </a:r>
          </a:p>
          <a:p>
            <a:pPr algn="just" eaLnBrk="1" hangingPunct="1"/>
            <a:endParaRPr lang="uk-UA" b="1" smtClean="0">
              <a:solidFill>
                <a:srgbClr val="002060"/>
              </a:solidFill>
            </a:endParaRPr>
          </a:p>
          <a:p>
            <a:pPr algn="just" eaLnBrk="1" hangingPunct="1"/>
            <a:r>
              <a:rPr lang="uk-UA" b="1" smtClean="0">
                <a:solidFill>
                  <a:srgbClr val="002060"/>
                </a:solidFill>
              </a:rPr>
              <a:t>те, про що не говорять в голос;</a:t>
            </a:r>
          </a:p>
          <a:p>
            <a:pPr algn="just" eaLnBrk="1" hangingPunct="1"/>
            <a:endParaRPr lang="uk-UA" b="1" smtClean="0">
              <a:solidFill>
                <a:srgbClr val="002060"/>
              </a:solidFill>
            </a:endParaRPr>
          </a:p>
          <a:p>
            <a:pPr algn="just" eaLnBrk="1" hangingPunct="1"/>
            <a:r>
              <a:rPr lang="uk-UA" b="1" smtClean="0">
                <a:solidFill>
                  <a:srgbClr val="002060"/>
                </a:solidFill>
              </a:rPr>
              <a:t>Ваш стиль;</a:t>
            </a:r>
          </a:p>
          <a:p>
            <a:pPr algn="just" eaLnBrk="1" hangingPunct="1"/>
            <a:endParaRPr lang="uk-UA" b="1" smtClean="0">
              <a:solidFill>
                <a:srgbClr val="002060"/>
              </a:solidFill>
            </a:endParaRPr>
          </a:p>
          <a:p>
            <a:pPr algn="just" eaLnBrk="1" hangingPunct="1"/>
            <a:r>
              <a:rPr lang="uk-UA" b="1" smtClean="0">
                <a:solidFill>
                  <a:srgbClr val="002060"/>
                </a:solidFill>
              </a:rPr>
              <a:t>тип людей, яких Ви наймаєте на роботу;</a:t>
            </a:r>
          </a:p>
          <a:p>
            <a:pPr algn="just" eaLnBrk="1" hangingPunct="1"/>
            <a:r>
              <a:rPr lang="uk-UA" b="1" smtClean="0">
                <a:solidFill>
                  <a:srgbClr val="002060"/>
                </a:solidFill>
              </a:rPr>
              <a:t>поведінка підлеглих, яку Ви заохочуєте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192838" y="1698625"/>
            <a:ext cx="5389562" cy="715963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dirty="0" smtClean="0">
                <a:solidFill>
                  <a:srgbClr val="002060"/>
                </a:solidFill>
              </a:rPr>
              <a:t>До  культури підрозділу </a:t>
            </a:r>
          </a:p>
          <a:p>
            <a:pPr algn="ctr" eaLnBrk="1" hangingPunct="1">
              <a:defRPr/>
            </a:pPr>
            <a:r>
              <a:rPr lang="uk-UA" dirty="0" smtClean="0">
                <a:solidFill>
                  <a:srgbClr val="002060"/>
                </a:solidFill>
              </a:rPr>
              <a:t>не мають відношення: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34822" name="Содержимое 7"/>
          <p:cNvSpPr>
            <a:spLocks noGrp="1"/>
          </p:cNvSpPr>
          <p:nvPr>
            <p:ph sz="quarter" idx="4"/>
          </p:nvPr>
        </p:nvSpPr>
        <p:spPr>
          <a:xfrm>
            <a:off x="6192838" y="2449513"/>
            <a:ext cx="5389562" cy="3951287"/>
          </a:xfrm>
        </p:spPr>
        <p:txBody>
          <a:bodyPr/>
          <a:lstStyle/>
          <a:p>
            <a:pPr algn="just" eaLnBrk="1" hangingPunct="1"/>
            <a:r>
              <a:rPr lang="uk-UA" b="1" smtClean="0">
                <a:solidFill>
                  <a:srgbClr val="002060"/>
                </a:solidFill>
              </a:rPr>
              <a:t>Ваша продукція або послуги;</a:t>
            </a:r>
          </a:p>
          <a:p>
            <a:pPr algn="just" eaLnBrk="1" hangingPunct="1"/>
            <a:endParaRPr lang="uk-UA" b="1" smtClean="0">
              <a:solidFill>
                <a:srgbClr val="002060"/>
              </a:solidFill>
            </a:endParaRPr>
          </a:p>
          <a:p>
            <a:pPr algn="just" eaLnBrk="1" hangingPunct="1"/>
            <a:r>
              <a:rPr lang="uk-UA" b="1" smtClean="0">
                <a:solidFill>
                  <a:srgbClr val="002060"/>
                </a:solidFill>
              </a:rPr>
              <a:t>продаж / запит на продукцію або послуги;</a:t>
            </a:r>
          </a:p>
          <a:p>
            <a:pPr algn="just" eaLnBrk="1" hangingPunct="1"/>
            <a:r>
              <a:rPr lang="uk-UA" b="1" smtClean="0">
                <a:solidFill>
                  <a:srgbClr val="002060"/>
                </a:solidFill>
              </a:rPr>
              <a:t>Ваша політика та суспільно-політичні процеси;</a:t>
            </a:r>
          </a:p>
          <a:p>
            <a:pPr algn="just" eaLnBrk="1" hangingPunct="1"/>
            <a:r>
              <a:rPr lang="uk-UA" b="1" smtClean="0">
                <a:solidFill>
                  <a:srgbClr val="002060"/>
                </a:solidFill>
              </a:rPr>
              <a:t>нормативно визначена система підбору та найму працівників;</a:t>
            </a:r>
          </a:p>
          <a:p>
            <a:pPr algn="just" eaLnBrk="1" hangingPunct="1"/>
            <a:r>
              <a:rPr lang="uk-UA" b="1" smtClean="0">
                <a:solidFill>
                  <a:srgbClr val="002060"/>
                </a:solidFill>
              </a:rPr>
              <a:t>поведінка, яку Ви офіційно вимагаєте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КОРПОРАТИВНА  КУЛЬТУРА</a:t>
            </a:r>
            <a:endParaRPr lang="en-US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b="1" dirty="0" smtClean="0">
                <a:solidFill>
                  <a:srgbClr val="002060"/>
                </a:solidFill>
              </a:rPr>
              <a:t>Сприяє усвідомленню особистістю своєї ідентичності, відчуттю причетності до певного колективу; </a:t>
            </a:r>
          </a:p>
          <a:p>
            <a:pPr algn="just"/>
            <a:r>
              <a:rPr lang="uk-UA" b="1" dirty="0" smtClean="0">
                <a:solidFill>
                  <a:srgbClr val="002060"/>
                </a:solidFill>
              </a:rPr>
              <a:t>Формує  захищеність та відповідальність поліцейського; </a:t>
            </a:r>
          </a:p>
          <a:p>
            <a:pPr algn="just"/>
            <a:r>
              <a:rPr lang="uk-UA" b="1" dirty="0" smtClean="0">
                <a:solidFill>
                  <a:srgbClr val="002060"/>
                </a:solidFill>
              </a:rPr>
              <a:t>Стабільність та надійність самої організації;</a:t>
            </a:r>
          </a:p>
          <a:p>
            <a:pPr algn="just"/>
            <a:r>
              <a:rPr lang="uk-UA" b="1" dirty="0" smtClean="0">
                <a:solidFill>
                  <a:srgbClr val="002060"/>
                </a:solidFill>
              </a:rPr>
              <a:t>Закріплює необхідні для професійної діяльності норми як важливу складову авторитету, успішності та конкурентоспроможності.</a:t>
            </a:r>
            <a:endParaRPr lang="en-US" b="1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4691980" cy="79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3168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000" dirty="0" smtClean="0">
                <a:solidFill>
                  <a:srgbClr val="FFC000"/>
                </a:solidFill>
              </a:rPr>
              <a:t>Виділяють сім основних елементів сформованої корпоративної культури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09600" y="1700808"/>
            <a:ext cx="10972800" cy="4916016"/>
          </a:xfrm>
        </p:spPr>
        <p:txBody>
          <a:bodyPr/>
          <a:lstStyle/>
          <a:p>
            <a:pPr algn="just"/>
            <a:r>
              <a:rPr lang="uk-UA" sz="2200" b="1" dirty="0" smtClean="0">
                <a:solidFill>
                  <a:srgbClr val="002060"/>
                </a:solidFill>
              </a:rPr>
              <a:t>Ідеал</a:t>
            </a:r>
            <a:r>
              <a:rPr lang="uk-UA" sz="2200" dirty="0" smtClean="0">
                <a:solidFill>
                  <a:srgbClr val="002060"/>
                </a:solidFill>
              </a:rPr>
              <a:t> (формування ідеального стану поліції, до якого вона прагне. Важливо, щоб цей ідеал поділявся керівниками і співробітниками);</a:t>
            </a:r>
          </a:p>
          <a:p>
            <a:pPr algn="just"/>
            <a:r>
              <a:rPr lang="uk-UA" sz="2200" b="1" dirty="0" smtClean="0">
                <a:solidFill>
                  <a:srgbClr val="002060"/>
                </a:solidFill>
              </a:rPr>
              <a:t>Цінності</a:t>
            </a:r>
            <a:r>
              <a:rPr lang="uk-UA" sz="2200" dirty="0" smtClean="0">
                <a:solidFill>
                  <a:srgbClr val="002060"/>
                </a:solidFill>
              </a:rPr>
              <a:t> (формуються ті поняття, що визнаються кращими для поліції);</a:t>
            </a:r>
          </a:p>
          <a:p>
            <a:pPr algn="just"/>
            <a:r>
              <a:rPr lang="uk-UA" sz="2200" b="1" dirty="0" smtClean="0">
                <a:solidFill>
                  <a:srgbClr val="002060"/>
                </a:solidFill>
              </a:rPr>
              <a:t>Цілі (місія) </a:t>
            </a:r>
            <a:r>
              <a:rPr lang="uk-UA" sz="2200" dirty="0" smtClean="0">
                <a:solidFill>
                  <a:srgbClr val="002060"/>
                </a:solidFill>
              </a:rPr>
              <a:t>(необхідно сформувати основні довгострокові цілі, що дійсно є орієнтиром для підрозділів та управлінь Національної поліції);</a:t>
            </a:r>
          </a:p>
          <a:p>
            <a:pPr algn="just"/>
            <a:r>
              <a:rPr lang="uk-UA" sz="2200" b="1" dirty="0" smtClean="0">
                <a:solidFill>
                  <a:srgbClr val="002060"/>
                </a:solidFill>
              </a:rPr>
              <a:t>Знання </a:t>
            </a:r>
            <a:r>
              <a:rPr lang="uk-UA" sz="2200" dirty="0" smtClean="0">
                <a:solidFill>
                  <a:srgbClr val="002060"/>
                </a:solidFill>
              </a:rPr>
              <a:t>(визначення вимог до рівня професійної компетентності осіб, які претендують на зайняття вакантних посад);</a:t>
            </a:r>
          </a:p>
          <a:p>
            <a:pPr algn="just"/>
            <a:r>
              <a:rPr lang="uk-UA" sz="2200" b="1" dirty="0" smtClean="0">
                <a:solidFill>
                  <a:srgbClr val="002060"/>
                </a:solidFill>
              </a:rPr>
              <a:t>Стиль поведінки </a:t>
            </a:r>
            <a:r>
              <a:rPr lang="uk-UA" sz="2200" dirty="0" smtClean="0">
                <a:solidFill>
                  <a:srgbClr val="002060"/>
                </a:solidFill>
              </a:rPr>
              <a:t>(найбільш характерні прийоми і принципи поведінки, що використовуються у службовій діяльності для досягнення поставлених цілей і виконання задач);</a:t>
            </a:r>
          </a:p>
          <a:p>
            <a:pPr algn="just"/>
            <a:r>
              <a:rPr lang="uk-UA" sz="2200" b="1" dirty="0" smtClean="0">
                <a:solidFill>
                  <a:srgbClr val="002060"/>
                </a:solidFill>
              </a:rPr>
              <a:t>Клімат </a:t>
            </a:r>
            <a:r>
              <a:rPr lang="uk-UA" sz="2200" dirty="0" smtClean="0">
                <a:solidFill>
                  <a:srgbClr val="002060"/>
                </a:solidFill>
              </a:rPr>
              <a:t>(найпростіші та найпомітніші принципи взаємовідносин, а також зовнішні атрибути: інтер'єр, символіка та </a:t>
            </a:r>
            <a:r>
              <a:rPr lang="uk-UA" sz="2200" dirty="0" err="1" smtClean="0">
                <a:solidFill>
                  <a:srgbClr val="002060"/>
                </a:solidFill>
              </a:rPr>
              <a:t>дрес</a:t>
            </a:r>
            <a:r>
              <a:rPr lang="uk-UA" sz="2200" dirty="0" smtClean="0">
                <a:solidFill>
                  <a:srgbClr val="002060"/>
                </a:solidFill>
              </a:rPr>
              <a:t>-код/ чітке маркування – форма;</a:t>
            </a:r>
          </a:p>
          <a:p>
            <a:pPr algn="just"/>
            <a:r>
              <a:rPr lang="uk-UA" sz="2200" b="1" dirty="0" smtClean="0">
                <a:solidFill>
                  <a:srgbClr val="002060"/>
                </a:solidFill>
              </a:rPr>
              <a:t>Процедури </a:t>
            </a:r>
            <a:r>
              <a:rPr lang="uk-UA" sz="2200" dirty="0" smtClean="0">
                <a:solidFill>
                  <a:srgbClr val="002060"/>
                </a:solidFill>
              </a:rPr>
              <a:t>(вимоги до стилю та методів управління).</a:t>
            </a:r>
            <a:endParaRPr lang="en-US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2527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5640" y="155448"/>
            <a:ext cx="8726760" cy="125272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uk-UA" dirty="0" smtClean="0">
                <a:solidFill>
                  <a:srgbClr val="FFFF00"/>
                </a:solidFill>
              </a:rPr>
              <a:t>Етика  відносин  із  співробітниками: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uk-UA" sz="4000" b="1" dirty="0" smtClean="0">
                <a:solidFill>
                  <a:srgbClr val="002060"/>
                </a:solidFill>
              </a:rPr>
              <a:t>відсутність будь-якої дискримінації у професійній сфері;</a:t>
            </a:r>
          </a:p>
          <a:p>
            <a:pPr algn="just" eaLnBrk="1" hangingPunct="1"/>
            <a:r>
              <a:rPr lang="uk-UA" sz="4000" b="1" dirty="0" smtClean="0">
                <a:solidFill>
                  <a:srgbClr val="002060"/>
                </a:solidFill>
              </a:rPr>
              <a:t>охорона здоров'я і техніка безпеки;</a:t>
            </a:r>
          </a:p>
          <a:p>
            <a:pPr algn="just" eaLnBrk="1" hangingPunct="1"/>
            <a:r>
              <a:rPr lang="uk-UA" sz="4000" b="1" dirty="0" smtClean="0">
                <a:solidFill>
                  <a:srgbClr val="002060"/>
                </a:solidFill>
              </a:rPr>
              <a:t>навчання і розвиток персоналу;</a:t>
            </a:r>
          </a:p>
          <a:p>
            <a:pPr algn="just" eaLnBrk="1" hangingPunct="1"/>
            <a:r>
              <a:rPr lang="uk-UA" sz="4000" b="1" dirty="0" smtClean="0">
                <a:solidFill>
                  <a:srgbClr val="002060"/>
                </a:solidFill>
              </a:rPr>
              <a:t>обговорення кар'єри;</a:t>
            </a:r>
          </a:p>
          <a:p>
            <a:pPr algn="just" eaLnBrk="1" hangingPunct="1"/>
            <a:r>
              <a:rPr lang="uk-UA" sz="4000" b="1" dirty="0" smtClean="0">
                <a:solidFill>
                  <a:srgbClr val="002060"/>
                </a:solidFill>
              </a:rPr>
              <a:t>програма оздоровлення і стрес-менеджменту</a:t>
            </a:r>
          </a:p>
        </p:txBody>
      </p:sp>
      <p:pic>
        <p:nvPicPr>
          <p:cNvPr id="4" name="Рисунок 3" descr="tolera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791744" cy="1908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uk-UA" sz="3600" dirty="0" smtClean="0">
                <a:solidFill>
                  <a:srgbClr val="FFFF00"/>
                </a:solidFill>
              </a:rPr>
              <a:t>Рекомендації зі створення </a:t>
            </a:r>
            <a:br>
              <a:rPr lang="uk-UA" sz="3600" dirty="0" smtClean="0">
                <a:solidFill>
                  <a:srgbClr val="FFFF00"/>
                </a:solidFill>
              </a:rPr>
            </a:br>
            <a:r>
              <a:rPr lang="uk-UA" sz="3600" dirty="0" smtClean="0">
                <a:solidFill>
                  <a:srgbClr val="FFFF00"/>
                </a:solidFill>
              </a:rPr>
              <a:t>мотиваційних механізмів етичної  поведінки:</a:t>
            </a:r>
            <a:endParaRPr lang="uk-UA" sz="3600" dirty="0">
              <a:solidFill>
                <a:srgbClr val="FFFF00"/>
              </a:solidFill>
            </a:endParaRPr>
          </a:p>
        </p:txBody>
      </p:sp>
      <p:sp>
        <p:nvSpPr>
          <p:cNvPr id="41987" name="Содержимое 2"/>
          <p:cNvSpPr>
            <a:spLocks noGrp="1"/>
          </p:cNvSpPr>
          <p:nvPr>
            <p:ph idx="1"/>
          </p:nvPr>
        </p:nvSpPr>
        <p:spPr>
          <a:xfrm>
            <a:off x="550863" y="1341438"/>
            <a:ext cx="10972800" cy="4625975"/>
          </a:xfrm>
        </p:spPr>
        <p:txBody>
          <a:bodyPr/>
          <a:lstStyle/>
          <a:p>
            <a:pPr algn="just" eaLnBrk="1" hangingPunct="1"/>
            <a:r>
              <a:rPr lang="uk-UA" altLang="en-US" b="1" dirty="0" smtClean="0">
                <a:solidFill>
                  <a:srgbClr val="002060"/>
                </a:solidFill>
              </a:rPr>
              <a:t>встановлення чітких вимог до діяльності в усіх напрямках; </a:t>
            </a:r>
          </a:p>
          <a:p>
            <a:pPr algn="just" eaLnBrk="1" hangingPunct="1"/>
            <a:r>
              <a:rPr lang="uk-UA" altLang="en-US" b="1" dirty="0" smtClean="0">
                <a:solidFill>
                  <a:srgbClr val="002060"/>
                </a:solidFill>
              </a:rPr>
              <a:t>запровадження чітко визначених процедур, які будуть ефективно працювати, а їх вимог будуть суворо дотримуватись;</a:t>
            </a:r>
          </a:p>
          <a:p>
            <a:pPr algn="just" eaLnBrk="1" hangingPunct="1"/>
            <a:r>
              <a:rPr lang="uk-UA" altLang="en-US" b="1" dirty="0" smtClean="0">
                <a:solidFill>
                  <a:srgbClr val="002060"/>
                </a:solidFill>
              </a:rPr>
              <a:t>активне культивування нових вимог і процедур серед керівного складу;</a:t>
            </a:r>
          </a:p>
          <a:p>
            <a:pPr algn="just" eaLnBrk="1" hangingPunct="1"/>
            <a:r>
              <a:rPr lang="uk-UA" altLang="en-US" b="1" dirty="0" smtClean="0">
                <a:solidFill>
                  <a:srgbClr val="002060"/>
                </a:solidFill>
              </a:rPr>
              <a:t>створення серед керівництва організації належної мотивації до впровадження нової, ефективної, добре функціонуючої системи;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uk-UA" altLang="en-US" sz="4400" smtClean="0">
                <a:solidFill>
                  <a:srgbClr val="002060"/>
                </a:solidFill>
              </a:rPr>
              <a:t>Всі норми етики мають </a:t>
            </a:r>
            <a:r>
              <a:rPr lang="uk-UA" altLang="en-US" sz="4400" i="1" smtClean="0">
                <a:solidFill>
                  <a:srgbClr val="002060"/>
                </a:solidFill>
              </a:rPr>
              <a:t>імперативний характер</a:t>
            </a:r>
            <a:r>
              <a:rPr lang="uk-UA" altLang="en-US" sz="4400" smtClean="0">
                <a:solidFill>
                  <a:srgbClr val="002060"/>
                </a:solidFill>
              </a:rPr>
              <a:t>.</a:t>
            </a:r>
          </a:p>
          <a:p>
            <a:pPr algn="just">
              <a:buFont typeface="Wingdings 2" pitchFamily="18" charset="2"/>
              <a:buNone/>
            </a:pPr>
            <a:r>
              <a:rPr lang="uk-UA" altLang="en-US" sz="4400" b="1" smtClean="0">
                <a:solidFill>
                  <a:srgbClr val="002060"/>
                </a:solidFill>
              </a:rPr>
              <a:t>Імператив</a:t>
            </a:r>
            <a:r>
              <a:rPr lang="uk-UA" altLang="en-US" sz="4400" smtClean="0">
                <a:solidFill>
                  <a:srgbClr val="002060"/>
                </a:solidFill>
              </a:rPr>
              <a:t> – це вимога дії, яку людина виказує до самої себе і змушує себе слідувати їй.</a:t>
            </a:r>
          </a:p>
        </p:txBody>
      </p:sp>
      <p:pic>
        <p:nvPicPr>
          <p:cNvPr id="12291" name="Рисунок 2" descr="starry-sky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a245bf6-b42c-491e-82cd-9e208d01632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96400" y="4077072"/>
            <a:ext cx="2495600" cy="2780928"/>
          </a:xfrm>
          <a:prstGeom prst="rect">
            <a:avLst/>
          </a:prstGeom>
        </p:spPr>
      </p:pic>
      <p:sp>
        <p:nvSpPr>
          <p:cNvPr id="430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uk-UA" altLang="en-US" b="1" dirty="0" smtClean="0">
                <a:solidFill>
                  <a:srgbClr val="002060"/>
                </a:solidFill>
              </a:rPr>
              <a:t>застосування інформаційних заходів, які допоможуть донести нові вимоги і принципи до </a:t>
            </a:r>
            <a:r>
              <a:rPr lang="uk-UA" altLang="en-US" b="1" smtClean="0">
                <a:solidFill>
                  <a:srgbClr val="002060"/>
                </a:solidFill>
              </a:rPr>
              <a:t>працівників усіх </a:t>
            </a:r>
            <a:r>
              <a:rPr lang="uk-UA" altLang="en-US" b="1" dirty="0" smtClean="0">
                <a:solidFill>
                  <a:srgbClr val="002060"/>
                </a:solidFill>
              </a:rPr>
              <a:t>рівнів;</a:t>
            </a:r>
          </a:p>
          <a:p>
            <a:pPr algn="just" eaLnBrk="1" hangingPunct="1"/>
            <a:r>
              <a:rPr lang="uk-UA" altLang="en-US" b="1" dirty="0" smtClean="0">
                <a:solidFill>
                  <a:srgbClr val="002060"/>
                </a:solidFill>
              </a:rPr>
              <a:t>впровадження чітко визначених санкцій за порушення вимог і стандартів, які мають адекватно відображати рівень порушення; </a:t>
            </a:r>
          </a:p>
          <a:p>
            <a:pPr eaLnBrk="1" hangingPunct="1"/>
            <a:r>
              <a:rPr lang="uk-UA" altLang="en-US" b="1" dirty="0" smtClean="0">
                <a:solidFill>
                  <a:srgbClr val="002060"/>
                </a:solidFill>
              </a:rPr>
              <a:t>регулярний аналіз та оцінка досягнутих </a:t>
            </a:r>
          </a:p>
          <a:p>
            <a:pPr indent="4763" eaLnBrk="1" hangingPunct="1">
              <a:buNone/>
            </a:pPr>
            <a:r>
              <a:rPr lang="uk-UA" altLang="en-US" b="1" dirty="0" smtClean="0">
                <a:solidFill>
                  <a:srgbClr val="002060"/>
                </a:solidFill>
              </a:rPr>
              <a:t>результатів разом з усіма учасниками.</a:t>
            </a:r>
          </a:p>
          <a:p>
            <a:pPr eaLnBrk="1" hangingPunct="1"/>
            <a:endParaRPr lang="uk-UA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 descr="depositphotos_129286826-stock-photo-business-ethics-concep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4788" y="0"/>
            <a:ext cx="4367212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5575"/>
            <a:ext cx="10972800" cy="12525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dirty="0" smtClean="0">
                <a:solidFill>
                  <a:srgbClr val="FFFF00"/>
                </a:solidFill>
              </a:rPr>
              <a:t>ЕТИКА ЗВЕРНЕНА ДО </a:t>
            </a:r>
            <a:br>
              <a:rPr lang="uk-UA" dirty="0" smtClean="0">
                <a:solidFill>
                  <a:srgbClr val="FFFF00"/>
                </a:solidFill>
              </a:rPr>
            </a:br>
            <a:r>
              <a:rPr lang="uk-UA" dirty="0" smtClean="0">
                <a:solidFill>
                  <a:srgbClr val="FFFF00"/>
                </a:solidFill>
              </a:rPr>
              <a:t>			ЛЮДИНИ, яка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1434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  <a:defRPr/>
            </a:pPr>
            <a:endParaRPr lang="uk-UA" altLang="en-US" sz="5400" b="1" dirty="0" smtClean="0">
              <a:solidFill>
                <a:srgbClr val="002060"/>
              </a:solidFill>
            </a:endParaRPr>
          </a:p>
          <a:p>
            <a:pPr algn="ctr">
              <a:buFont typeface="Wingdings 2" pitchFamily="18" charset="2"/>
              <a:buNone/>
              <a:defRPr/>
            </a:pPr>
            <a:r>
              <a:rPr lang="uk-UA" altLang="en-US" sz="5400" b="1" dirty="0" smtClean="0">
                <a:solidFill>
                  <a:srgbClr val="002060"/>
                </a:solidFill>
              </a:rPr>
              <a:t>- розуміє свої потреби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uk-UA" altLang="en-US" sz="5400" b="1" dirty="0" smtClean="0">
                <a:solidFill>
                  <a:srgbClr val="002060"/>
                </a:solidFill>
              </a:rPr>
              <a:t>- наділена свободою 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uk-UA" altLang="en-US" sz="5400" b="1" dirty="0" smtClean="0">
                <a:solidFill>
                  <a:srgbClr val="002060"/>
                </a:solidFill>
              </a:rPr>
              <a:t>- має здатність вибору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uk-UA" sz="2800" i="1" dirty="0" smtClean="0">
                <a:solidFill>
                  <a:schemeClr val="accent3">
                    <a:lumMod val="75000"/>
                  </a:schemeClr>
                </a:solidFill>
              </a:rPr>
              <a:t>Аристотель зауважував, що той, хто не може керувати 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uk-UA" sz="2800" i="1" dirty="0" smtClean="0">
                <a:solidFill>
                  <a:schemeClr val="accent3">
                    <a:lumMod val="75000"/>
                  </a:schemeClr>
                </a:solidFill>
              </a:rPr>
              <a:t>своїми пристрастями, не може керувати собою. 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uk-UA" sz="2800" i="1" dirty="0" smtClean="0">
                <a:solidFill>
                  <a:schemeClr val="accent3">
                    <a:lumMod val="75000"/>
                  </a:schemeClr>
                </a:solidFill>
              </a:rPr>
              <a:t>А тим, хто не може керувати собою, будуть керувати інші.</a:t>
            </a:r>
            <a:endParaRPr lang="uk-UA" altLang="en-US" sz="2800" i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484313"/>
            <a:ext cx="10972800" cy="4916487"/>
          </a:xfrm>
        </p:spPr>
        <p:txBody>
          <a:bodyPr/>
          <a:lstStyle/>
          <a:p>
            <a:pPr algn="just">
              <a:buFont typeface="Wingdings 2" pitchFamily="18" charset="2"/>
              <a:buNone/>
              <a:defRPr/>
            </a:pPr>
            <a:r>
              <a:rPr lang="uk-UA" sz="4000" b="1" i="1" dirty="0" smtClean="0">
                <a:solidFill>
                  <a:srgbClr val="002060"/>
                </a:solidFill>
              </a:rPr>
              <a:t>			</a:t>
            </a:r>
          </a:p>
          <a:p>
            <a:pPr algn="just">
              <a:buFont typeface="Wingdings 2" pitchFamily="18" charset="2"/>
              <a:buNone/>
              <a:defRPr/>
            </a:pPr>
            <a:r>
              <a:rPr lang="uk-UA" sz="4000" b="1" i="1" spc="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uk-UA" sz="3600" b="1" i="1" spc="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Етика</a:t>
            </a:r>
            <a:r>
              <a:rPr lang="uk-UA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орієнтується на вироблення нових, більш універсальних форм співжиття людей, на заохочення співавторства </a:t>
            </a:r>
            <a:r>
              <a:rPr lang="uk-UA" sz="36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рівних у своїй гідності громадян</a:t>
            </a:r>
            <a:r>
              <a:rPr lang="uk-UA" sz="3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шляхом включення до </a:t>
            </a:r>
            <a:r>
              <a:rPr lang="uk-UA" sz="36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спільної справи</a:t>
            </a:r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36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суспільного упорядкування</a:t>
            </a:r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задля</a:t>
            </a:r>
            <a:r>
              <a:rPr lang="uk-UA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реалізації </a:t>
            </a:r>
            <a:r>
              <a:rPr lang="uk-UA" sz="3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спільного суспільного блага</a:t>
            </a:r>
            <a:r>
              <a:rPr lang="uk-UA" sz="3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uk-UA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ropped-Shap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19888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 2" pitchFamily="18" charset="2"/>
              <a:buNone/>
              <a:defRPr/>
            </a:pPr>
            <a:r>
              <a:rPr lang="uk-UA" b="1" i="1" dirty="0" smtClean="0">
                <a:ln/>
                <a:solidFill>
                  <a:srgbClr val="02044A"/>
                </a:solidFill>
              </a:rPr>
              <a:t>		</a:t>
            </a:r>
            <a:r>
              <a:rPr lang="uk-UA" sz="3600" b="1" i="1" spc="300" dirty="0" smtClean="0">
                <a:ln/>
                <a:solidFill>
                  <a:srgbClr val="02044A"/>
                </a:solidFill>
                <a:latin typeface="Arial Black" pitchFamily="34" charset="0"/>
              </a:rPr>
              <a:t>Етику</a:t>
            </a:r>
            <a:r>
              <a:rPr lang="uk-UA" sz="3600" b="1" i="1" dirty="0" smtClean="0">
                <a:ln/>
                <a:solidFill>
                  <a:srgbClr val="02044A"/>
                </a:solidFill>
                <a:latin typeface="Arial Black" pitchFamily="34" charset="0"/>
              </a:rPr>
              <a:t> </a:t>
            </a:r>
            <a:r>
              <a:rPr lang="uk-UA" sz="3600" b="1" i="1" dirty="0" smtClean="0">
                <a:ln/>
                <a:solidFill>
                  <a:srgbClr val="02044A"/>
                </a:solidFill>
              </a:rPr>
              <a:t>визначають як прагнення осмислити наш індивідуальний та суспільний досвід таким чином, щоб встановити </a:t>
            </a:r>
            <a:r>
              <a:rPr lang="uk-UA" sz="3600" b="1" i="1" u="sng" spc="300" dirty="0" smtClean="0">
                <a:ln/>
                <a:solidFill>
                  <a:srgbClr val="02044A"/>
                </a:solidFill>
                <a:latin typeface="Arial Black" pitchFamily="34" charset="0"/>
              </a:rPr>
              <a:t>правила</a:t>
            </a:r>
            <a:r>
              <a:rPr lang="uk-UA" sz="3600" b="1" i="1" dirty="0" smtClean="0">
                <a:ln/>
                <a:solidFill>
                  <a:srgbClr val="02044A"/>
                </a:solidFill>
              </a:rPr>
              <a:t>, які повинні управляти поведінкою людей, виробити </a:t>
            </a:r>
            <a:r>
              <a:rPr lang="uk-UA" sz="3600" b="1" i="1" u="sng" spc="300" dirty="0" smtClean="0">
                <a:ln/>
                <a:solidFill>
                  <a:srgbClr val="02044A"/>
                </a:solidFill>
                <a:latin typeface="Arial Black" pitchFamily="34" charset="0"/>
              </a:rPr>
              <a:t>цінності</a:t>
            </a:r>
            <a:r>
              <a:rPr lang="uk-UA" sz="3600" b="1" i="1" dirty="0" smtClean="0">
                <a:ln/>
                <a:solidFill>
                  <a:srgbClr val="02044A"/>
                </a:solidFill>
              </a:rPr>
              <a:t>, яких варто дотримуватися, а також виховати такі </a:t>
            </a:r>
            <a:r>
              <a:rPr lang="uk-UA" sz="3600" b="1" i="1" u="sng" spc="300" dirty="0" smtClean="0">
                <a:ln/>
                <a:solidFill>
                  <a:srgbClr val="02044A"/>
                </a:solidFill>
                <a:latin typeface="Arial Black" pitchFamily="34" charset="0"/>
              </a:rPr>
              <a:t>риси  характеру</a:t>
            </a:r>
            <a:r>
              <a:rPr lang="uk-UA" sz="3600" b="1" i="1" spc="300" dirty="0" smtClean="0">
                <a:ln/>
                <a:solidFill>
                  <a:srgbClr val="02044A"/>
                </a:solidFill>
                <a:latin typeface="Arial Black" pitchFamily="34" charset="0"/>
              </a:rPr>
              <a:t> </a:t>
            </a:r>
            <a:r>
              <a:rPr lang="uk-UA" sz="3600" b="1" i="1" dirty="0" smtClean="0">
                <a:ln/>
                <a:solidFill>
                  <a:srgbClr val="02044A"/>
                </a:solidFill>
              </a:rPr>
              <a:t>людей, які їм корисно в собі розвивати.</a:t>
            </a:r>
            <a:endParaRPr lang="uk-UA" sz="3600" b="1" dirty="0" smtClean="0">
              <a:ln/>
              <a:solidFill>
                <a:srgbClr val="02044A"/>
              </a:solidFill>
            </a:endParaRPr>
          </a:p>
          <a:p>
            <a:pPr>
              <a:buFont typeface="Wingdings 2" pitchFamily="18" charset="2"/>
              <a:buNone/>
              <a:defRPr/>
            </a:pPr>
            <a:endParaRPr lang="ru-RU" dirty="0" smtClean="0"/>
          </a:p>
          <a:p>
            <a:pPr>
              <a:buFont typeface="Wingdings 2" pitchFamily="18" charset="2"/>
              <a:buNone/>
              <a:defRPr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79425" y="1268413"/>
            <a:ext cx="10972800" cy="4625975"/>
          </a:xfrm>
        </p:spPr>
        <p:txBody>
          <a:bodyPr/>
          <a:lstStyle/>
          <a:p>
            <a:pPr algn="r">
              <a:buFont typeface="Wingdings 2" pitchFamily="18" charset="2"/>
              <a:buNone/>
              <a:defRPr/>
            </a:pPr>
            <a:endParaRPr lang="uk-UA" sz="4000" b="1" dirty="0" smtClean="0">
              <a:solidFill>
                <a:srgbClr val="002060"/>
              </a:solidFill>
            </a:endParaRPr>
          </a:p>
          <a:p>
            <a:pPr algn="r">
              <a:buFont typeface="Wingdings 2" pitchFamily="18" charset="2"/>
              <a:buNone/>
              <a:defRPr/>
            </a:pPr>
            <a:r>
              <a:rPr lang="uk-UA" sz="3800" b="1" dirty="0" smtClean="0">
                <a:solidFill>
                  <a:srgbClr val="002060"/>
                </a:solidFill>
              </a:rPr>
              <a:t>Обираючи професію, 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uk-UA" sz="3800" b="1" dirty="0" smtClean="0">
                <a:solidFill>
                  <a:srgbClr val="002060"/>
                </a:solidFill>
              </a:rPr>
              <a:t>ми одночасно </a:t>
            </a:r>
            <a:r>
              <a:rPr lang="uk-UA" sz="3800" b="1" i="1" dirty="0" smtClean="0">
                <a:solidFill>
                  <a:srgbClr val="002060"/>
                </a:solidFill>
              </a:rPr>
              <a:t>даємо згоду </a:t>
            </a:r>
            <a:r>
              <a:rPr lang="uk-UA" sz="3800" b="1" dirty="0" smtClean="0">
                <a:solidFill>
                  <a:srgbClr val="002060"/>
                </a:solidFill>
              </a:rPr>
              <a:t>дотримуватися принципів і норм професійної етики. </a:t>
            </a:r>
          </a:p>
          <a:p>
            <a:pPr algn="ctr">
              <a:buFont typeface="Wingdings 2" pitchFamily="18" charset="2"/>
              <a:buNone/>
              <a:defRPr/>
            </a:pPr>
            <a:endParaRPr lang="uk-UA" sz="3800" b="1" dirty="0" smtClean="0">
              <a:solidFill>
                <a:srgbClr val="002060"/>
              </a:solidFill>
            </a:endParaRPr>
          </a:p>
          <a:p>
            <a:pPr algn="ctr">
              <a:buFont typeface="Wingdings 2" pitchFamily="18" charset="2"/>
              <a:buNone/>
              <a:defRPr/>
            </a:pPr>
            <a:r>
              <a:rPr lang="uk-UA" sz="3800" b="1" dirty="0" smtClean="0">
                <a:solidFill>
                  <a:srgbClr val="002060"/>
                </a:solidFill>
              </a:rPr>
              <a:t>Реалізація в професійній діяльності професійних знань та етичних вимог  є ознакою </a:t>
            </a:r>
            <a:r>
              <a:rPr lang="uk-UA" sz="3800" b="1" spc="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професіоналізму</a:t>
            </a:r>
            <a:r>
              <a:rPr lang="uk-UA" sz="3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6387" name="Рисунок 4" descr="65731653_474619549999178_1266238908132229120_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68008" cy="2654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76672"/>
            <a:ext cx="11520488" cy="899790"/>
          </a:xfrm>
        </p:spPr>
        <p:txBody>
          <a:bodyPr>
            <a:noAutofit/>
          </a:bodyPr>
          <a:lstStyle/>
          <a:p>
            <a:pPr indent="457200" algn="ctr" eaLnBrk="1" fontAlgn="auto" hangingPunct="1">
              <a:spcAft>
                <a:spcPts val="0"/>
              </a:spcAft>
              <a:defRPr/>
            </a:pPr>
            <a:r>
              <a:rPr lang="uk-UA" sz="3200" dirty="0" smtClean="0">
                <a:solidFill>
                  <a:schemeClr val="tx2"/>
                </a:solidFill>
                <a:latin typeface="Times New Roman" pitchFamily="18" charset="0"/>
              </a:rPr>
              <a:t>      </a:t>
            </a:r>
            <a:br>
              <a:rPr lang="uk-UA" sz="3200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uk-UA" sz="3200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uk-UA" sz="3200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uk-UA" sz="3200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uk-UA" sz="3200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uk-UA" sz="3200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uk-UA" sz="3200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uk-UA" sz="3200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uk-UA" sz="3200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uk-UA" sz="3200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uk-UA" sz="3200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uk-UA" sz="3200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uk-UA" sz="3200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uk-UA" sz="3200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uk-UA" sz="3200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uk-UA" sz="3200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uk-UA" sz="3200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uk-UA" sz="3200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uk-UA" sz="3200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uk-UA" sz="3200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uk-UA" sz="3200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uk-UA" sz="3200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uk-UA" sz="3200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uk-UA" sz="4800" dirty="0" smtClean="0">
                <a:solidFill>
                  <a:srgbClr val="FFFF00"/>
                </a:solidFill>
              </a:rPr>
              <a:t>ПРОФЕСІЙНА   ЕТИКА </a:t>
            </a:r>
            <a:r>
              <a:rPr lang="uk-UA" sz="3600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uk-UA" sz="36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uk-UA" sz="3600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uk-UA" sz="36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uk-UA" sz="3600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uk-UA" sz="3600" dirty="0" smtClean="0">
                <a:solidFill>
                  <a:srgbClr val="002060"/>
                </a:solidFill>
              </a:rPr>
              <a:t>—</a:t>
            </a:r>
            <a:r>
              <a:rPr lang="uk-UA" sz="3600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uk-UA" sz="3600" dirty="0" smtClean="0">
                <a:solidFill>
                  <a:srgbClr val="002060"/>
                </a:solidFill>
              </a:rPr>
              <a:t>галузь прикладної етики, що формулює й обґрунтовує систему моральних норм і принципів, які діють у специфічних умовах взаємовідносин людей у сфері визначеної професії, </a:t>
            </a:r>
            <a:br>
              <a:rPr lang="uk-UA" sz="3600" dirty="0" smtClean="0">
                <a:solidFill>
                  <a:srgbClr val="002060"/>
                </a:solidFill>
              </a:rPr>
            </a:br>
            <a:r>
              <a:rPr lang="uk-UA" sz="3600" dirty="0" smtClean="0">
                <a:solidFill>
                  <a:srgbClr val="002060"/>
                </a:solidFill>
              </a:rPr>
              <a:t>враховуючи </a:t>
            </a:r>
            <a:r>
              <a:rPr lang="uk-UA" sz="3600" i="1" dirty="0" smtClean="0">
                <a:solidFill>
                  <a:srgbClr val="7030A0"/>
                </a:solidFill>
              </a:rPr>
              <a:t>очікування і запити суспільства </a:t>
            </a:r>
            <a:r>
              <a:rPr lang="uk-UA" sz="3600" dirty="0" smtClean="0">
                <a:solidFill>
                  <a:srgbClr val="002060"/>
                </a:solidFill>
              </a:rPr>
              <a:t>щодо певної професії, а також </a:t>
            </a:r>
            <a:r>
              <a:rPr lang="uk-UA" sz="3600" i="1" dirty="0" smtClean="0">
                <a:solidFill>
                  <a:srgbClr val="7030A0"/>
                </a:solidFill>
              </a:rPr>
              <a:t>окреслення меж </a:t>
            </a:r>
            <a:r>
              <a:rPr lang="uk-UA" sz="3600" dirty="0" smtClean="0">
                <a:solidFill>
                  <a:srgbClr val="002060"/>
                </a:solidFill>
              </a:rPr>
              <a:t>професійної діяльності та професійної компетенції.</a:t>
            </a:r>
            <a:br>
              <a:rPr lang="uk-UA" sz="3600" dirty="0" smtClean="0">
                <a:solidFill>
                  <a:srgbClr val="002060"/>
                </a:solidFill>
              </a:rPr>
            </a:br>
            <a:r>
              <a:rPr lang="uk-UA" sz="3200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uk-UA" sz="3200" dirty="0" smtClean="0">
                <a:solidFill>
                  <a:schemeClr val="tx2"/>
                </a:solidFill>
                <a:latin typeface="+mn-lt"/>
              </a:rPr>
            </a:br>
            <a:endParaRPr lang="ru-RU" sz="3200" dirty="0">
              <a:solidFill>
                <a:schemeClr val="accent1">
                  <a:satMod val="1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6268</TotalTime>
  <Words>1342</Words>
  <Application>Microsoft Office PowerPoint</Application>
  <PresentationFormat>Широкоэкранный</PresentationFormat>
  <Paragraphs>172</Paragraphs>
  <Slides>40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53" baseType="lpstr">
      <vt:lpstr>Arial</vt:lpstr>
      <vt:lpstr>Arial Black</vt:lpstr>
      <vt:lpstr>Bookman Old Style</vt:lpstr>
      <vt:lpstr>Calibri</vt:lpstr>
      <vt:lpstr>Cambria</vt:lpstr>
      <vt:lpstr>Constantia</vt:lpstr>
      <vt:lpstr>Corbel</vt:lpstr>
      <vt:lpstr>Georgia</vt:lpstr>
      <vt:lpstr>Times New Roman</vt:lpstr>
      <vt:lpstr>Wingdings</vt:lpstr>
      <vt:lpstr>Wingdings 2</vt:lpstr>
      <vt:lpstr>Wingdings 3</vt:lpstr>
      <vt:lpstr>Модульная</vt:lpstr>
      <vt:lpstr> ПРОФЕСІЙНА ЕТИКА та КОРПОРАТИВНА КУЛЬТУРА в діяльності  науково-педагогічного працівника  </vt:lpstr>
      <vt:lpstr>ЕТИКА</vt:lpstr>
      <vt:lpstr>Презентация PowerPoint</vt:lpstr>
      <vt:lpstr>Презентация PowerPoint</vt:lpstr>
      <vt:lpstr>ЕТИКА ЗВЕРНЕНА ДО     ЛЮДИНИ, яка</vt:lpstr>
      <vt:lpstr>Презентация PowerPoint</vt:lpstr>
      <vt:lpstr>Презентация PowerPoint</vt:lpstr>
      <vt:lpstr>Презентация PowerPoint</vt:lpstr>
      <vt:lpstr>                  ПРОФЕСІЙНА   ЕТИКА    — галузь прикладної етики, що формулює й обґрунтовує систему моральних норм і принципів, які діють у специфічних умовах взаємовідносин людей у сфері визначеної професії,  враховуючи очікування і запити суспільства щодо певної професії, а також окреслення меж професійної діяльності та професійної компетенції.  </vt:lpstr>
      <vt:lpstr>Презентация PowerPoint</vt:lpstr>
      <vt:lpstr>Навколо призначення професії  будується вся професійно-етична  система  освітньої   діяльності:</vt:lpstr>
      <vt:lpstr>Презентация PowerPoint</vt:lpstr>
      <vt:lpstr>СКЛАДОВІ  ПРОФЕСІЙНОЇ  ЕТИКИ</vt:lpstr>
      <vt:lpstr>Цінності   професійної  діяльності</vt:lpstr>
      <vt:lpstr>Презентация PowerPoint</vt:lpstr>
      <vt:lpstr>Принципи професійної етики</vt:lpstr>
      <vt:lpstr>ОСНОВНІ  ПРИНЦИПИ  ПРОФЕСІЙНОЇ ЕТИКИ </vt:lpstr>
      <vt:lpstr>Принципи  професійної  етики науково-педагогічного працівника</vt:lpstr>
      <vt:lpstr>Зміст принципів професійної етики  науково-педагогічних працівників викладено у: </vt:lpstr>
      <vt:lpstr>Академічна доброчесність -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Нормативні вимоги професійної етики</vt:lpstr>
      <vt:lpstr>Етичний  кодекс – </vt:lpstr>
      <vt:lpstr>Інструментарій професійної етики  науково-педагогічного працівника</vt:lpstr>
      <vt:lpstr>ЛЮДСЬКИЙ   ФАКТОР</vt:lpstr>
      <vt:lpstr>Презентация PowerPoint</vt:lpstr>
      <vt:lpstr>Презентация PowerPoint</vt:lpstr>
      <vt:lpstr>ГОЛОВНЕ   ЗАВДАННЯ  КОРПОРАТИВНОЇ   КУЛЬТУРИ -</vt:lpstr>
      <vt:lpstr>Річард  Гелегер</vt:lpstr>
      <vt:lpstr>СКЛАДОВІ   КОРПОРАТИВНОЇ   КУЛЬТУРИ ПІДРОЗДІЛУ</vt:lpstr>
      <vt:lpstr>КОРПОРАТИВНА  КУЛЬТУРА</vt:lpstr>
      <vt:lpstr>Виділяють сім основних елементів сформованої корпоративної культури</vt:lpstr>
      <vt:lpstr>Етика  відносин  із  співробітниками:</vt:lpstr>
      <vt:lpstr>Рекомендації зі створення  мотиваційних механізмів етичної  поведінки: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Новели закону україни про національну поліцію</dc:title>
  <dc:creator>Учетная запись Майкрософт</dc:creator>
  <cp:lastModifiedBy>RePack by Diakov</cp:lastModifiedBy>
  <cp:revision>449</cp:revision>
  <dcterms:created xsi:type="dcterms:W3CDTF">2015-11-13T16:06:42Z</dcterms:created>
  <dcterms:modified xsi:type="dcterms:W3CDTF">2021-02-21T12:26:18Z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2015-10-31T00:00:00Z</vt:filetime>
  </property>
  <property fmtid="{D5CDD505-2E9C-101B-9397-08002B2CF9AE}" pid="3" name="LastSaved">
    <vt:filetime>2015-11-13T00:00:00Z</vt:filetime>
  </property>
</Properties>
</file>