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95" r:id="rId5"/>
    <p:sldId id="310" r:id="rId6"/>
    <p:sldId id="311" r:id="rId7"/>
    <p:sldId id="312" r:id="rId8"/>
    <p:sldId id="313" r:id="rId9"/>
    <p:sldId id="299" r:id="rId10"/>
    <p:sldId id="298" r:id="rId11"/>
    <p:sldId id="314" r:id="rId12"/>
    <p:sldId id="319" r:id="rId13"/>
    <p:sldId id="315" r:id="rId14"/>
    <p:sldId id="297" r:id="rId15"/>
    <p:sldId id="321" r:id="rId16"/>
    <p:sldId id="322" r:id="rId17"/>
    <p:sldId id="323" r:id="rId18"/>
    <p:sldId id="324" r:id="rId19"/>
    <p:sldId id="326" r:id="rId20"/>
    <p:sldId id="328" r:id="rId21"/>
    <p:sldId id="329" r:id="rId22"/>
    <p:sldId id="330" r:id="rId23"/>
    <p:sldId id="331" r:id="rId24"/>
  </p:sldIdLst>
  <p:sldSz cx="9144000" cy="6858000" type="screen4x3"/>
  <p:notesSz cx="6858000" cy="9144000"/>
  <p:defaultTextStyle>
    <a:defPPr>
      <a:defRPr lang="uk-UA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2" autoAdjust="0"/>
    <p:restoredTop sz="94662" autoAdjust="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w 1588"/>
              <a:gd name="T1" fmla="*/ 0 h 1912"/>
              <a:gd name="T2" fmla="*/ 0 w 1588"/>
              <a:gd name="T3" fmla="*/ 9525 h 1912"/>
              <a:gd name="T4" fmla="*/ 0 w 1588"/>
              <a:gd name="T5" fmla="*/ 9525 h 1912"/>
              <a:gd name="T6" fmla="*/ 0 w 1588"/>
              <a:gd name="T7" fmla="*/ 95250 h 1912"/>
              <a:gd name="T8" fmla="*/ 0 w 1588"/>
              <a:gd name="T9" fmla="*/ 3035300 h 1912"/>
              <a:gd name="T10" fmla="*/ 0 w 1588"/>
              <a:gd name="T11" fmla="*/ 3035300 h 1912"/>
              <a:gd name="T12" fmla="*/ 0 w 1588"/>
              <a:gd name="T13" fmla="*/ 0 h 1912"/>
              <a:gd name="T14" fmla="*/ 0 w 1588"/>
              <a:gd name="T15" fmla="*/ 0 h 191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588" h="1912">
                <a:moveTo>
                  <a:pt x="0" y="0"/>
                </a:move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uk-UA"/>
              <a:t>Образец заголовка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uk-UA"/>
              <a:t>Образец подзаголовка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3EDC7BD-FA47-486A-AD21-8A7AC4E4C862}" type="slidenum">
              <a:rPr lang="uk-UA" altLang="ru-RU"/>
              <a:pPr>
                <a:defRPr/>
              </a:pPr>
              <a:t>‹#›</a:t>
            </a:fld>
            <a:endParaRPr lang="uk-UA" alt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48823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616FCB-16CA-473C-8BF8-5F3DBA8A3B8E}" type="slidenum">
              <a:rPr lang="uk-UA" altLang="ru-RU"/>
              <a:pPr>
                <a:defRPr/>
              </a:pPr>
              <a:t>‹#›</a:t>
            </a:fld>
            <a:endParaRPr lang="uk-UA" altLang="ru-RU"/>
          </a:p>
        </p:txBody>
      </p:sp>
    </p:spTree>
    <p:extLst>
      <p:ext uri="{BB962C8B-B14F-4D97-AF65-F5344CB8AC3E}">
        <p14:creationId xmlns:p14="http://schemas.microsoft.com/office/powerpoint/2010/main" val="1040891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8A8DF4-61F9-41EA-93E7-C52DCE0E7433}" type="slidenum">
              <a:rPr lang="uk-UA" altLang="ru-RU"/>
              <a:pPr>
                <a:defRPr/>
              </a:pPr>
              <a:t>‹#›</a:t>
            </a:fld>
            <a:endParaRPr lang="uk-UA" altLang="ru-RU"/>
          </a:p>
        </p:txBody>
      </p:sp>
    </p:spTree>
    <p:extLst>
      <p:ext uri="{BB962C8B-B14F-4D97-AF65-F5344CB8AC3E}">
        <p14:creationId xmlns:p14="http://schemas.microsoft.com/office/powerpoint/2010/main" val="3088262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525F8A-0ECA-4D8D-A8FD-FB92E00E13AA}" type="slidenum">
              <a:rPr lang="uk-UA" altLang="ru-RU"/>
              <a:pPr>
                <a:defRPr/>
              </a:pPr>
              <a:t>‹#›</a:t>
            </a:fld>
            <a:endParaRPr lang="uk-UA" altLang="ru-RU"/>
          </a:p>
        </p:txBody>
      </p:sp>
    </p:spTree>
    <p:extLst>
      <p:ext uri="{BB962C8B-B14F-4D97-AF65-F5344CB8AC3E}">
        <p14:creationId xmlns:p14="http://schemas.microsoft.com/office/powerpoint/2010/main" val="3101249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067D2A-428E-428B-8447-B77CA53C1A0E}" type="slidenum">
              <a:rPr lang="uk-UA" altLang="ru-RU"/>
              <a:pPr>
                <a:defRPr/>
              </a:pPr>
              <a:t>‹#›</a:t>
            </a:fld>
            <a:endParaRPr lang="uk-UA" altLang="ru-RU"/>
          </a:p>
        </p:txBody>
      </p:sp>
    </p:spTree>
    <p:extLst>
      <p:ext uri="{BB962C8B-B14F-4D97-AF65-F5344CB8AC3E}">
        <p14:creationId xmlns:p14="http://schemas.microsoft.com/office/powerpoint/2010/main" val="405839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B7B0AA-9394-4517-BDDC-25FF685C2309}" type="slidenum">
              <a:rPr lang="uk-UA" altLang="ru-RU"/>
              <a:pPr>
                <a:defRPr/>
              </a:pPr>
              <a:t>‹#›</a:t>
            </a:fld>
            <a:endParaRPr lang="uk-UA" altLang="ru-RU"/>
          </a:p>
        </p:txBody>
      </p:sp>
    </p:spTree>
    <p:extLst>
      <p:ext uri="{BB962C8B-B14F-4D97-AF65-F5344CB8AC3E}">
        <p14:creationId xmlns:p14="http://schemas.microsoft.com/office/powerpoint/2010/main" val="164748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CE1D73-B671-4F14-97D8-02AB11141F3D}" type="slidenum">
              <a:rPr lang="uk-UA" altLang="ru-RU"/>
              <a:pPr>
                <a:defRPr/>
              </a:pPr>
              <a:t>‹#›</a:t>
            </a:fld>
            <a:endParaRPr lang="uk-UA" altLang="ru-RU"/>
          </a:p>
        </p:txBody>
      </p:sp>
    </p:spTree>
    <p:extLst>
      <p:ext uri="{BB962C8B-B14F-4D97-AF65-F5344CB8AC3E}">
        <p14:creationId xmlns:p14="http://schemas.microsoft.com/office/powerpoint/2010/main" val="1144838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5A20EB-4B96-43F7-B19F-DA73EB5D78DB}" type="slidenum">
              <a:rPr lang="uk-UA" altLang="ru-RU"/>
              <a:pPr>
                <a:defRPr/>
              </a:pPr>
              <a:t>‹#›</a:t>
            </a:fld>
            <a:endParaRPr lang="uk-UA" altLang="ru-RU"/>
          </a:p>
        </p:txBody>
      </p:sp>
    </p:spTree>
    <p:extLst>
      <p:ext uri="{BB962C8B-B14F-4D97-AF65-F5344CB8AC3E}">
        <p14:creationId xmlns:p14="http://schemas.microsoft.com/office/powerpoint/2010/main" val="571898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994926-00F8-4B42-A474-4A606C01129C}" type="slidenum">
              <a:rPr lang="uk-UA" altLang="ru-RU"/>
              <a:pPr>
                <a:defRPr/>
              </a:pPr>
              <a:t>‹#›</a:t>
            </a:fld>
            <a:endParaRPr lang="uk-UA" altLang="ru-RU"/>
          </a:p>
        </p:txBody>
      </p:sp>
    </p:spTree>
    <p:extLst>
      <p:ext uri="{BB962C8B-B14F-4D97-AF65-F5344CB8AC3E}">
        <p14:creationId xmlns:p14="http://schemas.microsoft.com/office/powerpoint/2010/main" val="2145377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0CCAEC-7356-4DDA-9F6A-A29C01A8D211}" type="slidenum">
              <a:rPr lang="uk-UA" altLang="ru-RU"/>
              <a:pPr>
                <a:defRPr/>
              </a:pPr>
              <a:t>‹#›</a:t>
            </a:fld>
            <a:endParaRPr lang="uk-UA" altLang="ru-RU"/>
          </a:p>
        </p:txBody>
      </p:sp>
    </p:spTree>
    <p:extLst>
      <p:ext uri="{BB962C8B-B14F-4D97-AF65-F5344CB8AC3E}">
        <p14:creationId xmlns:p14="http://schemas.microsoft.com/office/powerpoint/2010/main" val="1363418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uk-UA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880FB3-86DD-41D2-9BC5-0FD826E14650}" type="slidenum">
              <a:rPr lang="uk-UA" altLang="ru-RU"/>
              <a:pPr>
                <a:defRPr/>
              </a:pPr>
              <a:t>‹#›</a:t>
            </a:fld>
            <a:endParaRPr lang="uk-UA" altLang="ru-RU"/>
          </a:p>
        </p:txBody>
      </p:sp>
    </p:spTree>
    <p:extLst>
      <p:ext uri="{BB962C8B-B14F-4D97-AF65-F5344CB8AC3E}">
        <p14:creationId xmlns:p14="http://schemas.microsoft.com/office/powerpoint/2010/main" val="676692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uk-UA" smtClean="0"/>
              <a:t>Образец заголовка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uk-UA" smtClean="0"/>
              <a:t>Образец текста</a:t>
            </a:r>
          </a:p>
          <a:p>
            <a:pPr lvl="1"/>
            <a:r>
              <a:rPr lang="uk-UA" smtClean="0"/>
              <a:t>Второй уровень</a:t>
            </a:r>
          </a:p>
          <a:p>
            <a:pPr lvl="2"/>
            <a:r>
              <a:rPr lang="uk-UA" smtClean="0"/>
              <a:t>Третий уровень</a:t>
            </a:r>
          </a:p>
          <a:p>
            <a:pPr lvl="3"/>
            <a:r>
              <a:rPr lang="uk-UA" smtClean="0"/>
              <a:t>Четвертый уровень</a:t>
            </a:r>
          </a:p>
          <a:p>
            <a:pPr lvl="4"/>
            <a:r>
              <a:rPr lang="uk-UA" smtClean="0"/>
              <a:t>Пятый уровень</a:t>
            </a:r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636B9BE3-F475-46D9-B249-6FEE8AD26D86}" type="slidenum">
              <a:rPr lang="uk-UA" altLang="ru-RU"/>
              <a:pPr>
                <a:defRPr/>
              </a:pPr>
              <a:t>‹#›</a:t>
            </a:fld>
            <a:endParaRPr lang="uk-UA" alt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2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ahoma" panose="020B0604030504040204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ahoma" panose="020B0604030504040204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0"/>
            <a:ext cx="7270750" cy="1412875"/>
          </a:xfrm>
        </p:spPr>
        <p:txBody>
          <a:bodyPr/>
          <a:lstStyle/>
          <a:p>
            <a:pPr eaLnBrk="1" hangingPunct="1">
              <a:defRPr/>
            </a:pPr>
            <a:r>
              <a:rPr lang="uk-UA" sz="4000" b="1" dirty="0" smtClean="0"/>
              <a:t>ТЕМА 2</a:t>
            </a:r>
            <a:r>
              <a:rPr lang="uk-UA" sz="4000" dirty="0" smtClean="0"/>
              <a:t/>
            </a:r>
            <a:br>
              <a:rPr lang="uk-UA" sz="4000" dirty="0" smtClean="0"/>
            </a:br>
            <a:endParaRPr lang="uk-UA" sz="4000" dirty="0" smtClean="0"/>
          </a:p>
        </p:txBody>
      </p:sp>
      <p:sp>
        <p:nvSpPr>
          <p:cNvPr id="3075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268413"/>
            <a:ext cx="6440488" cy="4370387"/>
          </a:xfrm>
        </p:spPr>
        <p:txBody>
          <a:bodyPr/>
          <a:lstStyle/>
          <a:p>
            <a:r>
              <a:rPr lang="uk-UA" altLang="en-US" sz="5400" b="1" smtClean="0">
                <a:effectLst/>
              </a:rPr>
              <a:t>Категоріальний апарат сучасної етики </a:t>
            </a:r>
            <a:endParaRPr lang="ru-RU" altLang="en-US" sz="5400" smtClean="0">
              <a:effectLst/>
            </a:endParaRPr>
          </a:p>
          <a:p>
            <a:r>
              <a:rPr lang="uk-UA" altLang="en-US" sz="5400" b="1" smtClean="0">
                <a:effectLst/>
              </a:rPr>
              <a:t>і його практичне значення</a:t>
            </a:r>
            <a:endParaRPr lang="ru-RU" altLang="en-US" sz="5400" smtClean="0">
              <a:effectLst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404813"/>
            <a:ext cx="8229600" cy="5614987"/>
          </a:xfrm>
        </p:spPr>
        <p:txBody>
          <a:bodyPr/>
          <a:lstStyle/>
          <a:p>
            <a:pPr>
              <a:defRPr/>
            </a:pPr>
            <a:r>
              <a:rPr lang="uk-UA" altLang="ru-RU" b="1" i="1" dirty="0" smtClean="0"/>
              <a:t>Моральний вибір</a:t>
            </a:r>
            <a:r>
              <a:rPr lang="uk-UA" altLang="ru-RU" dirty="0" smtClean="0"/>
              <a:t> </a:t>
            </a:r>
            <a:r>
              <a:rPr lang="uk-UA" altLang="ru-RU" i="1" dirty="0" smtClean="0"/>
              <a:t>– це акт моральної діяльності, який полягає у тому, що людина, виявляючи свою автономію, самовизначається у відношенні до системи цінностей і способів їх реалізації в лінії поведінки або окремих вчинках.</a:t>
            </a:r>
          </a:p>
          <a:p>
            <a:pPr>
              <a:defRPr/>
            </a:pPr>
            <a:r>
              <a:rPr lang="uk-UA" altLang="ru-RU" b="1" i="1" dirty="0" smtClean="0"/>
              <a:t>Моральний </a:t>
            </a:r>
            <a:r>
              <a:rPr lang="uk-UA" altLang="ru-RU" b="1" i="1" dirty="0"/>
              <a:t>обов’язок</a:t>
            </a:r>
            <a:r>
              <a:rPr lang="uk-UA" altLang="ru-RU" b="1" dirty="0"/>
              <a:t> </a:t>
            </a:r>
            <a:r>
              <a:rPr lang="uk-UA" altLang="ru-RU" dirty="0"/>
              <a:t>– це механізм, що включає моральну свідомість особистості безпосередньо до акту вибору вчинків.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6305550"/>
          </a:xfrm>
        </p:spPr>
        <p:txBody>
          <a:bodyPr/>
          <a:lstStyle/>
          <a:p>
            <a:pPr>
              <a:defRPr/>
            </a:pPr>
            <a:r>
              <a:rPr lang="uk-UA" i="1" dirty="0" smtClean="0">
                <a:effectLst/>
              </a:rPr>
              <a:t>Відповідальність </a:t>
            </a:r>
            <a:r>
              <a:rPr lang="uk-UA" dirty="0" smtClean="0">
                <a:effectLst/>
              </a:rPr>
              <a:t>- </a:t>
            </a:r>
            <a:r>
              <a:rPr lang="uk-UA" sz="2800" dirty="0">
                <a:effectLst/>
              </a:rPr>
              <a:t>певним </a:t>
            </a:r>
            <a:r>
              <a:rPr lang="uk-UA" sz="2800" dirty="0" smtClean="0">
                <a:effectLst/>
              </a:rPr>
              <a:t>корелят </a:t>
            </a:r>
            <a:r>
              <a:rPr lang="uk-UA" sz="2800" dirty="0">
                <a:effectLst/>
              </a:rPr>
              <a:t>категорії обов’язку, і може розглядатись як одна з його складових. Ця категорія відображає ставлення суспільства чи людини до виконання суб’єктом морального обов’язку.</a:t>
            </a:r>
            <a:r>
              <a:rPr lang="ru-RU" sz="2800" dirty="0">
                <a:effectLst/>
              </a:rPr>
              <a:t/>
            </a:r>
            <a:br>
              <a:rPr lang="ru-RU" sz="2800" dirty="0">
                <a:effectLst/>
              </a:rPr>
            </a:br>
            <a:r>
              <a:rPr lang="uk-UA" sz="2800" i="1" dirty="0">
                <a:effectLst/>
              </a:rPr>
              <a:t>Гідність</a:t>
            </a:r>
            <a:r>
              <a:rPr lang="uk-UA" sz="2800" dirty="0">
                <a:effectLst/>
              </a:rPr>
              <a:t> – це категорія етики, що позначає особливе моральне відношення людини до самої себе і відношення до неї з боку суспільства, оточуючих, яке ґрунтується на визнанні </a:t>
            </a:r>
            <a:r>
              <a:rPr lang="uk-UA" sz="2800" b="1" dirty="0">
                <a:effectLst/>
              </a:rPr>
              <a:t>цінності людини як особистості. </a:t>
            </a:r>
            <a:endParaRPr lang="ru-RU" sz="28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507288" cy="6089228"/>
          </a:xfrm>
        </p:spPr>
        <p:txBody>
          <a:bodyPr/>
          <a:lstStyle/>
          <a:p>
            <a:r>
              <a:rPr lang="uk-UA" sz="2400" b="1" i="1" dirty="0"/>
              <a:t>Гідність</a:t>
            </a:r>
            <a:r>
              <a:rPr lang="uk-UA" sz="2400" dirty="0"/>
              <a:t> </a:t>
            </a:r>
            <a:r>
              <a:rPr lang="uk-UA" sz="2400" dirty="0" smtClean="0"/>
              <a:t>– категорія </a:t>
            </a:r>
            <a:r>
              <a:rPr lang="uk-UA" sz="2400" dirty="0"/>
              <a:t>етики, що позначає особливе моральне відношення людини до самої себе і відношення до неї з боку суспільства, оточуючих, яке ґрунтується на визнанні цінності людини як особистості. </a:t>
            </a:r>
            <a:r>
              <a:rPr lang="uk-UA" sz="2400" dirty="0" smtClean="0"/>
              <a:t/>
            </a:r>
            <a:br>
              <a:rPr lang="uk-UA" sz="2400" dirty="0" smtClean="0"/>
            </a:br>
            <a:r>
              <a:rPr lang="uk-UA" sz="2400" dirty="0" smtClean="0"/>
              <a:t/>
            </a:r>
            <a:br>
              <a:rPr lang="uk-UA" sz="2400" dirty="0" smtClean="0"/>
            </a:br>
            <a:r>
              <a:rPr lang="uk-UA" sz="2400" dirty="0" smtClean="0"/>
              <a:t>Поняття </a:t>
            </a:r>
            <a:r>
              <a:rPr lang="uk-UA" sz="2400" dirty="0"/>
              <a:t>гідності особистості спирається на принцип рівності всіх людей у моральному відношенні, ґрунтується на рівному праві кожної людини на повагу, забороні принижувати її гідність, незалежно від того, до якої соціальної верстви вона належить. </a:t>
            </a:r>
            <a:r>
              <a:rPr lang="uk-UA" sz="2400" dirty="0" smtClean="0"/>
              <a:t/>
            </a:r>
            <a:br>
              <a:rPr lang="uk-UA" sz="2400" dirty="0" smtClean="0"/>
            </a:br>
            <a:r>
              <a:rPr lang="uk-UA" sz="2400" dirty="0" smtClean="0"/>
              <a:t/>
            </a:r>
            <a:br>
              <a:rPr lang="uk-UA" sz="2400" dirty="0" smtClean="0"/>
            </a:br>
            <a:r>
              <a:rPr lang="uk-UA" sz="2400" dirty="0" smtClean="0"/>
              <a:t>Почуття </a:t>
            </a:r>
            <a:r>
              <a:rPr lang="uk-UA" sz="2400" dirty="0"/>
              <a:t>власної гідності – це переживання власної цінності, своїх власних досягнень перед суспільством та утвердження їх, можливо, всупереч обставин.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007337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6232525"/>
          </a:xfrm>
        </p:spPr>
        <p:txBody>
          <a:bodyPr/>
          <a:lstStyle/>
          <a:p>
            <a:pPr>
              <a:defRPr/>
            </a:pPr>
            <a:r>
              <a:rPr lang="uk-UA" sz="3200" b="1" i="1" dirty="0">
                <a:effectLst/>
              </a:rPr>
              <a:t>Честь</a:t>
            </a:r>
            <a:r>
              <a:rPr lang="uk-UA" sz="3200" b="1" dirty="0">
                <a:effectLst/>
              </a:rPr>
              <a:t> </a:t>
            </a:r>
            <a:r>
              <a:rPr lang="uk-UA" sz="3200" dirty="0">
                <a:effectLst/>
              </a:rPr>
              <a:t>як категорія етики означає моральне ставлення людини до самої себе і ставлення до неї з боку суспільства, оточуючих, коли моральна цінність особистості пов'язується з моральними </a:t>
            </a:r>
            <a:r>
              <a:rPr lang="uk-UA" sz="3200" b="1" dirty="0">
                <a:effectLst/>
              </a:rPr>
              <a:t>заслугами людини, з її конкретним громадським станом, родом діяльності й моральними заслугами, що визнаються за нею</a:t>
            </a:r>
            <a:r>
              <a:rPr lang="uk-UA" sz="3200" dirty="0">
                <a:effectLst/>
              </a:rPr>
              <a:t> (честь офіцера, честь працівника </a:t>
            </a:r>
            <a:r>
              <a:rPr lang="uk-UA" sz="3200" dirty="0" smtClean="0">
                <a:effectLst/>
              </a:rPr>
              <a:t>поліції</a:t>
            </a:r>
            <a:r>
              <a:rPr lang="uk-UA" sz="3200" dirty="0">
                <a:effectLst/>
              </a:rPr>
              <a:t>, честь вченого, лікаря, підприємця). </a:t>
            </a:r>
            <a:endParaRPr lang="ru-RU" sz="32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908050"/>
            <a:ext cx="8229600" cy="5400675"/>
          </a:xfrm>
        </p:spPr>
        <p:txBody>
          <a:bodyPr/>
          <a:lstStyle/>
          <a:p>
            <a:pPr>
              <a:defRPr/>
            </a:pPr>
            <a:r>
              <a:rPr lang="uk-UA" altLang="ru-RU" b="1" i="1"/>
              <a:t>Совість</a:t>
            </a:r>
            <a:r>
              <a:rPr lang="uk-UA" altLang="ru-RU"/>
              <a:t> ─ одне з виражень самосвідомості людини; категорія етики, що виражає невід’ємний зв’язок моралі і людської особистості, характеризує здатність особистості здійснювати самоконтроль, самостійно формулювати для себе моральні обов’язки, вимагати від себе їхнього виконання і робити самооцінку здійснюваних вчинків.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5657180"/>
          </a:xfrm>
        </p:spPr>
        <p:txBody>
          <a:bodyPr/>
          <a:lstStyle/>
          <a:p>
            <a:r>
              <a:rPr lang="uk-UA" sz="3200" b="1" i="1" dirty="0"/>
              <a:t>Довіра</a:t>
            </a:r>
            <a:r>
              <a:rPr lang="uk-UA" sz="3200" dirty="0"/>
              <a:t> – ставлення до іншої особи та до її дій, що ґрунтується на впевненості в її правоті, вірності, добросовісності, чесності</a:t>
            </a:r>
            <a:r>
              <a:rPr lang="uk-UA" sz="3200" dirty="0" smtClean="0"/>
              <a:t>.</a:t>
            </a:r>
            <a:br>
              <a:rPr lang="uk-UA" sz="3200" dirty="0" smtClean="0"/>
            </a:br>
            <a:r>
              <a:rPr lang="uk-UA" sz="3200" dirty="0"/>
              <a:t/>
            </a:r>
            <a:br>
              <a:rPr lang="uk-UA" sz="3200" dirty="0"/>
            </a:br>
            <a:r>
              <a:rPr lang="uk-UA" sz="3200" b="1" i="1" dirty="0"/>
              <a:t>Довіру</a:t>
            </a:r>
            <a:r>
              <a:rPr lang="uk-UA" sz="3200" dirty="0"/>
              <a:t> найчастіше визначають як:</a:t>
            </a:r>
            <a:br>
              <a:rPr lang="uk-UA" sz="3200" dirty="0"/>
            </a:br>
            <a:r>
              <a:rPr lang="uk-UA" sz="3200" dirty="0"/>
              <a:t>•	надійність виконання зобов’язань;</a:t>
            </a:r>
            <a:br>
              <a:rPr lang="uk-UA" sz="3200" dirty="0"/>
            </a:br>
            <a:r>
              <a:rPr lang="uk-UA" sz="3200" dirty="0"/>
              <a:t>•	передбачуваність;</a:t>
            </a:r>
            <a:br>
              <a:rPr lang="uk-UA" sz="3200" dirty="0"/>
            </a:br>
            <a:r>
              <a:rPr lang="uk-UA" sz="3200" dirty="0"/>
              <a:t>•	точність, ефективність виконання обов’язків.</a:t>
            </a:r>
            <a:r>
              <a:rPr lang="uk-UA" dirty="0"/>
              <a:t> </a:t>
            </a:r>
            <a:br>
              <a:rPr lang="uk-UA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03565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8" y="404664"/>
            <a:ext cx="8363272" cy="5815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34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Легітимність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(від лат. </a:t>
            </a:r>
            <a:r>
              <a:rPr lang="uk-UA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legitimus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— згідно з законами, правомірний, законний)  – результат процесу, в ході якого: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034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а) авторитет (влада, начальство) набуває визнання з боку підвладних, – коли йдеться про службову/ соціальну «вертикаль», </a:t>
            </a:r>
            <a:r>
              <a:rPr lang="uk-UA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або ж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034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б) усі учасники соціальних / публічних відносин визнають / виробляють загальні стандарти (мірила) цих відносин як символічного посередника, що забезпечує взаємне виконання зобов’язань, – коли йдеться про «горизонталь», як от: взаємодія поліції з населенням на засадах партнерства. 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034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 Легітимність – це переконаність людей у тому, що авторитет, який стоїть перед ними, несе вагомий моральний зміст.</a:t>
            </a:r>
            <a:endParaRPr lang="ru-RU"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67208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5544616"/>
          </a:xfrm>
        </p:spPr>
        <p:txBody>
          <a:bodyPr/>
          <a:lstStyle/>
          <a:p>
            <a:r>
              <a:rPr lang="uk-UA" sz="2800" b="1" i="1" dirty="0" smtClean="0"/>
              <a:t>Свобода </a:t>
            </a:r>
            <a:r>
              <a:rPr lang="uk-UA" sz="2800" b="1" i="1" dirty="0"/>
              <a:t>совісті </a:t>
            </a:r>
            <a:r>
              <a:rPr lang="uk-UA" sz="2800" dirty="0"/>
              <a:t>– це можливість і здатність людини робити світоглядне самовизначення, нести відповідальність за вчинки й думки згідно зі своєю совістю; складова духовної свободи. </a:t>
            </a:r>
            <a:r>
              <a:rPr lang="uk-UA" sz="2800" dirty="0" smtClean="0"/>
              <a:t/>
            </a:r>
            <a:br>
              <a:rPr lang="uk-UA" sz="2800" dirty="0" smtClean="0"/>
            </a:br>
            <a:r>
              <a:rPr lang="uk-UA" sz="2800" dirty="0"/>
              <a:t/>
            </a:r>
            <a:br>
              <a:rPr lang="uk-UA" sz="2800" dirty="0"/>
            </a:br>
            <a:r>
              <a:rPr lang="uk-UA" sz="2800" dirty="0" smtClean="0"/>
              <a:t>Більш </a:t>
            </a:r>
            <a:r>
              <a:rPr lang="uk-UA" sz="2800" dirty="0"/>
              <a:t>вузьке розуміння свободи совісті полягає у ствердженні незалежності людини щодо визначення свого ставлення до проблем світогляду та релігії зокрема. </a:t>
            </a:r>
            <a:br>
              <a:rPr lang="uk-UA" sz="2800" dirty="0"/>
            </a:br>
            <a:r>
              <a:rPr lang="uk-UA" sz="2800" dirty="0" smtClean="0"/>
              <a:t/>
            </a:r>
            <a:br>
              <a:rPr lang="uk-UA" sz="2800" dirty="0" smtClean="0"/>
            </a:br>
            <a:r>
              <a:rPr lang="uk-UA" sz="2800" dirty="0" smtClean="0"/>
              <a:t>Свобода </a:t>
            </a:r>
            <a:r>
              <a:rPr lang="uk-UA" sz="2800" dirty="0"/>
              <a:t>совісті включає в себе вимоги: </a:t>
            </a:r>
            <a:r>
              <a:rPr lang="uk-UA" sz="2800" b="1" i="1" dirty="0"/>
              <a:t>віротерпимості, віросповідання, </a:t>
            </a:r>
            <a:r>
              <a:rPr lang="uk-UA" sz="2800" b="1" i="1" dirty="0" err="1"/>
              <a:t>віровизнань</a:t>
            </a:r>
            <a:r>
              <a:rPr lang="uk-UA" sz="2800" b="1" i="1" dirty="0"/>
              <a:t> (або конфесійної належності), церкви та релігійної діяльності.</a:t>
            </a:r>
            <a:r>
              <a:rPr lang="uk-UA" b="1" i="1" dirty="0"/>
              <a:t/>
            </a:r>
            <a:br>
              <a:rPr lang="uk-UA" b="1" i="1" dirty="0"/>
            </a:b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16383571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 sz="quarter"/>
          </p:nvPr>
        </p:nvSpPr>
        <p:spPr>
          <a:xfrm>
            <a:off x="685800" y="188640"/>
            <a:ext cx="7772400" cy="936104"/>
          </a:xfrm>
        </p:spPr>
        <p:txBody>
          <a:bodyPr/>
          <a:lstStyle/>
          <a:p>
            <a:r>
              <a:rPr lang="ru-RU" sz="3200" b="1" i="1" dirty="0" err="1"/>
              <a:t>Основні</a:t>
            </a:r>
            <a:r>
              <a:rPr lang="ru-RU" sz="3200" b="1" i="1" dirty="0"/>
              <a:t> </a:t>
            </a:r>
            <a:r>
              <a:rPr lang="ru-RU" sz="3200" b="1" i="1" dirty="0" err="1"/>
              <a:t>постулати</a:t>
            </a:r>
            <a:r>
              <a:rPr lang="ru-RU" sz="3200" b="1" i="1" dirty="0"/>
              <a:t> принципу </a:t>
            </a:r>
            <a:r>
              <a:rPr lang="ru-RU" sz="3200" b="1" i="1" dirty="0" err="1"/>
              <a:t>свободи</a:t>
            </a:r>
            <a:r>
              <a:rPr lang="ru-RU" sz="3200" b="1" i="1" dirty="0"/>
              <a:t> </a:t>
            </a:r>
            <a:r>
              <a:rPr lang="ru-RU" sz="3200" b="1" i="1" dirty="0" err="1"/>
              <a:t>совісті</a:t>
            </a:r>
            <a:r>
              <a:rPr lang="ru-RU" sz="3200" b="1" i="1" dirty="0"/>
              <a:t>:</a:t>
            </a:r>
            <a:endParaRPr lang="en-US" sz="3200" b="1" i="1" dirty="0"/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sz="quarter" idx="1"/>
          </p:nvPr>
        </p:nvSpPr>
        <p:spPr>
          <a:xfrm>
            <a:off x="35496" y="1124744"/>
            <a:ext cx="9001000" cy="5472608"/>
          </a:xfrm>
        </p:spPr>
        <p:txBody>
          <a:bodyPr/>
          <a:lstStyle/>
          <a:p>
            <a:pPr algn="l"/>
            <a:r>
              <a:rPr lang="uk-UA" sz="2000" dirty="0" smtClean="0"/>
              <a:t>1) держава </a:t>
            </a:r>
            <a:r>
              <a:rPr lang="uk-UA" sz="2000" dirty="0"/>
              <a:t>надає дозвіл на існування різноманітних релігій та віровчень, забороняючи водночас такі обряди і культи, що принижують людську гідність;</a:t>
            </a:r>
          </a:p>
          <a:p>
            <a:pPr algn="l"/>
            <a:r>
              <a:rPr lang="uk-UA" sz="2000" dirty="0"/>
              <a:t>2) громадянам надано право сповідувати будь-яку релігію, входити чи виходити з релігійних громад, безперешкодно створювати нові релігійні течії чи конфесії на визначених умовах;</a:t>
            </a:r>
          </a:p>
          <a:p>
            <a:pPr algn="l"/>
            <a:r>
              <a:rPr lang="uk-UA" sz="2000" dirty="0"/>
              <a:t>3) забороняється змушувати громадян до участі в релігійних актах, ритуалах чи обрядах;</a:t>
            </a:r>
          </a:p>
          <a:p>
            <a:pPr algn="l"/>
            <a:r>
              <a:rPr lang="uk-UA" sz="2000" dirty="0"/>
              <a:t>4) громадянам надано рівні права в суспільстві незалежно від їхнього віросповідання;</a:t>
            </a:r>
          </a:p>
          <a:p>
            <a:pPr algn="l"/>
            <a:r>
              <a:rPr lang="uk-UA" sz="2000" dirty="0"/>
              <a:t>5) права громадян на віросповідання захищаються державою від намагань обмеження їх з боку інших організацій;</a:t>
            </a:r>
          </a:p>
          <a:p>
            <a:pPr algn="l"/>
            <a:r>
              <a:rPr lang="uk-UA" sz="2000" dirty="0"/>
              <a:t>6) держава гарантує рівні права перед законом усім релігійним конфесіям;</a:t>
            </a:r>
          </a:p>
          <a:p>
            <a:pPr algn="l"/>
            <a:r>
              <a:rPr lang="uk-UA" sz="2000" dirty="0"/>
              <a:t>7) церква відокремлюється від держави, школа – від церкви.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1351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FFF4287D-82B5-4429-9F7F-1BD88ADF23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04867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uk-UA" b="1" dirty="0">
                <a:solidFill>
                  <a:schemeClr val="tx2"/>
                </a:solidFill>
              </a:rPr>
              <a:t>Гендер</a:t>
            </a:r>
            <a:r>
              <a:rPr lang="uk-UA" dirty="0">
                <a:solidFill>
                  <a:srgbClr val="FF0000"/>
                </a:solidFill>
              </a:rPr>
              <a:t> </a:t>
            </a:r>
            <a:r>
              <a:rPr lang="uk-UA" dirty="0"/>
              <a:t>(</a:t>
            </a:r>
            <a:r>
              <a:rPr lang="uk-UA" dirty="0" err="1"/>
              <a:t>англ</a:t>
            </a:r>
            <a:r>
              <a:rPr lang="uk-UA" dirty="0"/>
              <a:t>. </a:t>
            </a:r>
            <a:r>
              <a:rPr lang="uk-UA" dirty="0" err="1"/>
              <a:t>gender</a:t>
            </a:r>
            <a:r>
              <a:rPr lang="uk-UA" dirty="0"/>
              <a:t> — «стать», від лат. </a:t>
            </a:r>
            <a:r>
              <a:rPr lang="uk-UA" dirty="0" err="1"/>
              <a:t>genus</a:t>
            </a:r>
            <a:r>
              <a:rPr lang="uk-UA" dirty="0"/>
              <a:t> — «рід») – це «соціальна стать» людини, на відміну від біологічної (секс), така, що конструюється суспільством, підтримується соціальними інститутами система цінностей, норм і характеристик чоловічої й жіночої поведінки, стилю життя та способу мислення, ролей та стосунків жінок і чоловіків, набутих ними як особистостями у процесі соціалізації, що насамперед визначається соціальним, політичним, економічним і культурним контекстами буття й фіксує уявлення про жінку та чоловіка залежно від їх статі.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2852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-100013"/>
            <a:ext cx="8075612" cy="692151"/>
          </a:xfrm>
        </p:spPr>
        <p:txBody>
          <a:bodyPr/>
          <a:lstStyle/>
          <a:p>
            <a:pPr algn="ctr" eaLnBrk="1" hangingPunct="1">
              <a:defRPr/>
            </a:pPr>
            <a:r>
              <a:rPr lang="uk-UA" sz="4000" dirty="0" smtClean="0"/>
              <a:t>Література: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549275"/>
            <a:ext cx="9251950" cy="6048375"/>
          </a:xfrm>
        </p:spPr>
        <p:txBody>
          <a:bodyPr/>
          <a:lstStyle/>
          <a:p>
            <a:r>
              <a:rPr lang="uk-UA" altLang="en-US" sz="1800" i="1" dirty="0" smtClean="0">
                <a:effectLst/>
              </a:rPr>
              <a:t>Андрос Є.І.</a:t>
            </a:r>
            <a:r>
              <a:rPr lang="uk-UA" altLang="en-US" sz="1800" dirty="0" smtClean="0">
                <a:effectLst/>
              </a:rPr>
              <a:t> </a:t>
            </a:r>
            <a:r>
              <a:rPr lang="uk-UA" altLang="en-US" sz="1800" dirty="0" err="1" smtClean="0">
                <a:effectLst/>
              </a:rPr>
              <a:t>Бівалентність</a:t>
            </a:r>
            <a:r>
              <a:rPr lang="uk-UA" altLang="en-US" sz="1800" dirty="0" smtClean="0">
                <a:effectLst/>
              </a:rPr>
              <a:t> людського єства та проблема метафізичного </a:t>
            </a:r>
            <a:r>
              <a:rPr lang="uk-UA" altLang="en-US" sz="1800" dirty="0" smtClean="0">
                <a:effectLst/>
              </a:rPr>
              <a:t>зла // </a:t>
            </a:r>
            <a:r>
              <a:rPr lang="uk-UA" altLang="en-US" sz="1800" dirty="0" smtClean="0">
                <a:effectLst/>
              </a:rPr>
              <a:t>Грані людського буття: Позитивні та негативні виміри </a:t>
            </a:r>
            <a:r>
              <a:rPr lang="uk-UA" altLang="en-US" sz="1800" dirty="0" err="1" smtClean="0">
                <a:effectLst/>
              </a:rPr>
              <a:t>антропо</a:t>
            </a:r>
            <a:r>
              <a:rPr lang="uk-UA" altLang="en-US" sz="1800" dirty="0" smtClean="0">
                <a:effectLst/>
              </a:rPr>
              <a:t>-культурного</a:t>
            </a:r>
            <a:r>
              <a:rPr lang="uk-UA" altLang="en-US" sz="1800" dirty="0" smtClean="0">
                <a:effectLst/>
              </a:rPr>
              <a:t>. К., 2010. </a:t>
            </a:r>
            <a:r>
              <a:rPr lang="uk-UA" altLang="en-US" sz="1800" dirty="0" smtClean="0">
                <a:effectLst/>
              </a:rPr>
              <a:t>С.6-86.</a:t>
            </a:r>
            <a:endParaRPr lang="ru-RU" altLang="en-US" sz="1800" dirty="0" smtClean="0">
              <a:effectLst/>
            </a:endParaRPr>
          </a:p>
          <a:p>
            <a:r>
              <a:rPr lang="ru-RU" altLang="en-US" sz="1800" i="1" dirty="0" err="1" smtClean="0">
                <a:effectLst/>
              </a:rPr>
              <a:t>Аріелі</a:t>
            </a:r>
            <a:r>
              <a:rPr lang="ru-RU" altLang="en-US" sz="1800" i="1" dirty="0" smtClean="0">
                <a:effectLst/>
              </a:rPr>
              <a:t> </a:t>
            </a:r>
            <a:r>
              <a:rPr lang="ru-RU" altLang="en-US" sz="1800" i="1" dirty="0" err="1">
                <a:effectLst/>
              </a:rPr>
              <a:t>Ден</a:t>
            </a:r>
            <a:r>
              <a:rPr lang="ru-RU" altLang="en-US" sz="1800" i="1" dirty="0">
                <a:effectLst/>
              </a:rPr>
              <a:t>. </a:t>
            </a:r>
            <a:r>
              <a:rPr lang="ru-RU" altLang="en-US" sz="1800" i="1" dirty="0" err="1">
                <a:effectLst/>
              </a:rPr>
              <a:t>Чесно</a:t>
            </a:r>
            <a:r>
              <a:rPr lang="ru-RU" altLang="en-US" sz="1800" i="1" dirty="0">
                <a:effectLst/>
              </a:rPr>
              <a:t> про (не)</a:t>
            </a:r>
            <a:r>
              <a:rPr lang="ru-RU" altLang="en-US" sz="1800" i="1" dirty="0" err="1">
                <a:effectLst/>
              </a:rPr>
              <a:t>чесність</a:t>
            </a:r>
            <a:r>
              <a:rPr lang="ru-RU" altLang="en-US" sz="1800" i="1" dirty="0">
                <a:effectLst/>
              </a:rPr>
              <a:t>. </a:t>
            </a:r>
            <a:r>
              <a:rPr lang="ru-RU" altLang="en-US" sz="1800" i="1" dirty="0" err="1" smtClean="0">
                <a:effectLst/>
              </a:rPr>
              <a:t>Львів</a:t>
            </a:r>
            <a:r>
              <a:rPr lang="ru-RU" altLang="en-US" sz="1800" i="1" dirty="0" smtClean="0">
                <a:effectLst/>
              </a:rPr>
              <a:t>, </a:t>
            </a:r>
            <a:r>
              <a:rPr lang="ru-RU" altLang="en-US" sz="1800" i="1" dirty="0">
                <a:effectLst/>
              </a:rPr>
              <a:t>2019. 288 с.</a:t>
            </a:r>
            <a:endParaRPr lang="uk-UA" altLang="en-US" sz="1800" i="1" dirty="0" smtClean="0">
              <a:effectLst/>
            </a:endParaRPr>
          </a:p>
          <a:p>
            <a:r>
              <a:rPr lang="uk-UA" altLang="en-US" sz="1800" i="1" dirty="0" err="1" smtClean="0">
                <a:effectLst/>
              </a:rPr>
              <a:t>Арендт</a:t>
            </a:r>
            <a:r>
              <a:rPr lang="uk-UA" altLang="en-US" sz="1800" i="1" dirty="0" smtClean="0">
                <a:effectLst/>
              </a:rPr>
              <a:t> </a:t>
            </a:r>
            <a:r>
              <a:rPr lang="uk-UA" altLang="en-US" sz="1800" i="1" dirty="0" smtClean="0">
                <a:effectLst/>
              </a:rPr>
              <a:t>Х.</a:t>
            </a:r>
            <a:r>
              <a:rPr lang="uk-UA" altLang="en-US" sz="1800" dirty="0" smtClean="0">
                <a:effectLst/>
              </a:rPr>
              <a:t> Банальність зла. Суд над </a:t>
            </a:r>
            <a:r>
              <a:rPr lang="uk-UA" altLang="en-US" sz="1800" dirty="0" err="1" smtClean="0">
                <a:effectLst/>
              </a:rPr>
              <a:t>Айхманом</a:t>
            </a:r>
            <a:r>
              <a:rPr lang="uk-UA" altLang="en-US" sz="1800" dirty="0" smtClean="0">
                <a:effectLst/>
              </a:rPr>
              <a:t> в Єрусалимі. </a:t>
            </a:r>
            <a:r>
              <a:rPr lang="uk-UA" altLang="en-US" sz="1800" dirty="0" smtClean="0">
                <a:effectLst/>
              </a:rPr>
              <a:t>К., </a:t>
            </a:r>
            <a:r>
              <a:rPr lang="uk-UA" altLang="en-US" sz="1800" dirty="0" smtClean="0">
                <a:effectLst/>
              </a:rPr>
              <a:t>2013. </a:t>
            </a:r>
            <a:r>
              <a:rPr lang="uk-UA" altLang="en-US" sz="1800" dirty="0" smtClean="0">
                <a:effectLst/>
              </a:rPr>
              <a:t>367 </a:t>
            </a:r>
            <a:r>
              <a:rPr lang="uk-UA" altLang="en-US" sz="1800" dirty="0" smtClean="0">
                <a:effectLst/>
              </a:rPr>
              <a:t>с.</a:t>
            </a:r>
            <a:endParaRPr lang="ru-RU" altLang="en-US" sz="1800" dirty="0" smtClean="0">
              <a:effectLst/>
            </a:endParaRPr>
          </a:p>
          <a:p>
            <a:r>
              <a:rPr lang="uk-UA" altLang="en-US" sz="1800" i="1" dirty="0" err="1" smtClean="0">
                <a:effectLst/>
              </a:rPr>
              <a:t>Бадью</a:t>
            </a:r>
            <a:r>
              <a:rPr lang="uk-UA" altLang="en-US" sz="1800" i="1" dirty="0" smtClean="0">
                <a:effectLst/>
              </a:rPr>
              <a:t> А.</a:t>
            </a:r>
            <a:r>
              <a:rPr lang="uk-UA" altLang="en-US" sz="1800" dirty="0" smtClean="0">
                <a:effectLst/>
              </a:rPr>
              <a:t> Етика. Нарис про розуміння зла </a:t>
            </a:r>
            <a:r>
              <a:rPr lang="uk-UA" altLang="en-US" sz="1800" dirty="0" smtClean="0">
                <a:effectLst/>
              </a:rPr>
              <a:t>К., </a:t>
            </a:r>
            <a:r>
              <a:rPr lang="uk-UA" altLang="en-US" sz="1800" dirty="0" smtClean="0">
                <a:effectLst/>
              </a:rPr>
              <a:t>2016. </a:t>
            </a:r>
            <a:r>
              <a:rPr lang="uk-UA" altLang="en-US" sz="1800" dirty="0" smtClean="0">
                <a:effectLst/>
              </a:rPr>
              <a:t>192 </a:t>
            </a:r>
            <a:r>
              <a:rPr lang="uk-UA" altLang="en-US" sz="1800" dirty="0" smtClean="0">
                <a:effectLst/>
              </a:rPr>
              <a:t>с.</a:t>
            </a:r>
            <a:endParaRPr lang="ru-RU" altLang="en-US" sz="1800" dirty="0" smtClean="0">
              <a:effectLst/>
            </a:endParaRPr>
          </a:p>
          <a:p>
            <a:r>
              <a:rPr lang="uk-UA" altLang="en-US" sz="1800" i="1" dirty="0" err="1" smtClean="0">
                <a:effectLst/>
              </a:rPr>
              <a:t>Бауман</a:t>
            </a:r>
            <a:r>
              <a:rPr lang="uk-UA" altLang="en-US" sz="1800" i="1" dirty="0" smtClean="0">
                <a:effectLst/>
              </a:rPr>
              <a:t> З., </a:t>
            </a:r>
            <a:r>
              <a:rPr lang="uk-UA" altLang="en-US" sz="1800" i="1" dirty="0" err="1" smtClean="0">
                <a:effectLst/>
              </a:rPr>
              <a:t>Донскіс</a:t>
            </a:r>
            <a:r>
              <a:rPr lang="uk-UA" altLang="en-US" sz="1800" i="1" dirty="0" smtClean="0">
                <a:effectLst/>
              </a:rPr>
              <a:t> Л.</a:t>
            </a:r>
            <a:r>
              <a:rPr lang="uk-UA" altLang="en-US" sz="1800" dirty="0" smtClean="0">
                <a:effectLst/>
              </a:rPr>
              <a:t> Моральна сліпота. Втрата чутливості у плинній сучасності </a:t>
            </a:r>
            <a:r>
              <a:rPr lang="uk-UA" altLang="en-US" sz="1800" dirty="0" smtClean="0">
                <a:effectLst/>
              </a:rPr>
              <a:t>К., </a:t>
            </a:r>
            <a:r>
              <a:rPr lang="uk-UA" altLang="en-US" sz="1800" dirty="0" smtClean="0">
                <a:effectLst/>
              </a:rPr>
              <a:t>2014. </a:t>
            </a:r>
            <a:r>
              <a:rPr lang="uk-UA" altLang="en-US" sz="1800" dirty="0" smtClean="0">
                <a:effectLst/>
              </a:rPr>
              <a:t>280 </a:t>
            </a:r>
            <a:r>
              <a:rPr lang="uk-UA" altLang="en-US" sz="1800" dirty="0" smtClean="0">
                <a:effectLst/>
              </a:rPr>
              <a:t>с.</a:t>
            </a:r>
            <a:endParaRPr lang="ru-RU" altLang="en-US" sz="1800" dirty="0" smtClean="0">
              <a:effectLst/>
            </a:endParaRPr>
          </a:p>
          <a:p>
            <a:r>
              <a:rPr lang="ru-RU" altLang="en-US" sz="1800" i="1" dirty="0" err="1" smtClean="0">
                <a:effectLst/>
              </a:rPr>
              <a:t>Лютий</a:t>
            </a:r>
            <a:r>
              <a:rPr lang="ru-RU" altLang="en-US" sz="1800" i="1" dirty="0" smtClean="0">
                <a:effectLst/>
              </a:rPr>
              <a:t> </a:t>
            </a:r>
            <a:r>
              <a:rPr lang="ru-RU" altLang="en-US" sz="1800" i="1" dirty="0">
                <a:effectLst/>
              </a:rPr>
              <a:t>Т. Культура </a:t>
            </a:r>
            <a:r>
              <a:rPr lang="ru-RU" altLang="en-US" sz="1800" i="1" dirty="0" err="1">
                <a:effectLst/>
              </a:rPr>
              <a:t>принад</a:t>
            </a:r>
            <a:r>
              <a:rPr lang="ru-RU" altLang="en-US" sz="1800" i="1" dirty="0">
                <a:effectLst/>
              </a:rPr>
              <a:t> і </a:t>
            </a:r>
            <a:r>
              <a:rPr lang="ru-RU" altLang="en-US" sz="1800" i="1" dirty="0" err="1">
                <a:effectLst/>
              </a:rPr>
              <a:t>спротиву</a:t>
            </a:r>
            <a:r>
              <a:rPr lang="ru-RU" altLang="en-US" sz="1800" i="1" dirty="0">
                <a:effectLst/>
              </a:rPr>
              <a:t>. К.: </a:t>
            </a:r>
            <a:r>
              <a:rPr lang="ru-RU" altLang="en-US" sz="1800" i="1" dirty="0" err="1">
                <a:effectLst/>
              </a:rPr>
              <a:t>Темпора</a:t>
            </a:r>
            <a:r>
              <a:rPr lang="ru-RU" altLang="en-US" sz="1800" i="1" dirty="0">
                <a:effectLst/>
              </a:rPr>
              <a:t>, 2020. 576 с.</a:t>
            </a:r>
            <a:endParaRPr lang="uk-UA" altLang="en-US" sz="1800" i="1" dirty="0" smtClean="0">
              <a:effectLst/>
            </a:endParaRPr>
          </a:p>
          <a:p>
            <a:r>
              <a:rPr lang="ru-RU" altLang="en-US" sz="1800" i="1" dirty="0" err="1" smtClean="0">
                <a:effectLst/>
              </a:rPr>
              <a:t>Марценюк</a:t>
            </a:r>
            <a:r>
              <a:rPr lang="ru-RU" altLang="en-US" sz="1800" i="1" dirty="0" smtClean="0">
                <a:effectLst/>
              </a:rPr>
              <a:t> </a:t>
            </a:r>
            <a:r>
              <a:rPr lang="ru-RU" altLang="en-US" sz="1800" i="1" dirty="0">
                <a:effectLst/>
              </a:rPr>
              <a:t>Т. Гендер для </a:t>
            </a:r>
            <a:r>
              <a:rPr lang="ru-RU" altLang="en-US" sz="1800" i="1" dirty="0" err="1">
                <a:effectLst/>
              </a:rPr>
              <a:t>всіх</a:t>
            </a:r>
            <a:r>
              <a:rPr lang="ru-RU" altLang="en-US" sz="1800" i="1" dirty="0">
                <a:effectLst/>
              </a:rPr>
              <a:t>. </a:t>
            </a:r>
            <a:r>
              <a:rPr lang="ru-RU" altLang="en-US" sz="1800" i="1" dirty="0" err="1">
                <a:effectLst/>
              </a:rPr>
              <a:t>Виклик</a:t>
            </a:r>
            <a:r>
              <a:rPr lang="ru-RU" altLang="en-US" sz="1800" i="1" dirty="0">
                <a:effectLst/>
              </a:rPr>
              <a:t> стереотипам. К.: </a:t>
            </a:r>
            <a:r>
              <a:rPr lang="ru-RU" altLang="en-US" sz="1800" i="1" dirty="0" err="1">
                <a:effectLst/>
              </a:rPr>
              <a:t>Основи</a:t>
            </a:r>
            <a:r>
              <a:rPr lang="ru-RU" altLang="en-US" sz="1800" i="1" dirty="0">
                <a:effectLst/>
              </a:rPr>
              <a:t>, 2017. 256 c.</a:t>
            </a:r>
            <a:endParaRPr lang="uk-UA" altLang="en-US" sz="1800" i="1" dirty="0" smtClean="0">
              <a:effectLst/>
            </a:endParaRPr>
          </a:p>
          <a:p>
            <a:r>
              <a:rPr lang="uk-UA" altLang="en-US" sz="1800" i="1" dirty="0" smtClean="0">
                <a:effectLst/>
              </a:rPr>
              <a:t>Основи</a:t>
            </a:r>
            <a:r>
              <a:rPr lang="uk-UA" altLang="en-US" sz="1800" dirty="0" smtClean="0">
                <a:effectLst/>
              </a:rPr>
              <a:t> </a:t>
            </a:r>
            <a:r>
              <a:rPr lang="uk-UA" altLang="en-US" sz="1800" dirty="0" smtClean="0">
                <a:effectLst/>
              </a:rPr>
              <a:t>професійної етики та естетичної культури: </a:t>
            </a:r>
            <a:r>
              <a:rPr lang="uk-UA" altLang="en-US" sz="1800" dirty="0" err="1" smtClean="0">
                <a:effectLst/>
              </a:rPr>
              <a:t>Навч</a:t>
            </a:r>
            <a:r>
              <a:rPr lang="uk-UA" altLang="en-US" sz="1800" dirty="0" smtClean="0">
                <a:effectLst/>
              </a:rPr>
              <a:t>. </a:t>
            </a:r>
            <a:r>
              <a:rPr lang="uk-UA" altLang="en-US" sz="1800" dirty="0" err="1" smtClean="0">
                <a:effectLst/>
              </a:rPr>
              <a:t>пос</a:t>
            </a:r>
            <a:r>
              <a:rPr lang="uk-UA" altLang="en-US" sz="1800" dirty="0" smtClean="0">
                <a:effectLst/>
              </a:rPr>
              <a:t>./ За </a:t>
            </a:r>
            <a:r>
              <a:rPr lang="uk-UA" altLang="en-US" sz="1800" dirty="0" err="1" smtClean="0">
                <a:effectLst/>
              </a:rPr>
              <a:t>заг</a:t>
            </a:r>
            <a:r>
              <a:rPr lang="uk-UA" altLang="en-US" sz="1800" dirty="0" smtClean="0">
                <a:effectLst/>
              </a:rPr>
              <a:t>. </a:t>
            </a:r>
            <a:r>
              <a:rPr lang="uk-UA" altLang="en-US" sz="1800" dirty="0">
                <a:effectLst/>
              </a:rPr>
              <a:t>р</a:t>
            </a:r>
            <a:r>
              <a:rPr lang="uk-UA" altLang="en-US" sz="1800" dirty="0" smtClean="0">
                <a:effectLst/>
              </a:rPr>
              <a:t>ед. </a:t>
            </a:r>
            <a:r>
              <a:rPr lang="uk-UA" altLang="en-US" sz="1800" dirty="0" err="1" smtClean="0">
                <a:effectLst/>
              </a:rPr>
              <a:t>Г.М.Петрової</a:t>
            </a:r>
            <a:r>
              <a:rPr lang="uk-UA" altLang="en-US" sz="1800" dirty="0" smtClean="0">
                <a:effectLst/>
              </a:rPr>
              <a:t>, </a:t>
            </a:r>
            <a:r>
              <a:rPr lang="uk-UA" altLang="en-US" sz="1800" dirty="0" smtClean="0">
                <a:effectLst/>
              </a:rPr>
              <a:t>Т.А. </a:t>
            </a:r>
            <a:r>
              <a:rPr lang="uk-UA" altLang="en-US" sz="1800" dirty="0" err="1" smtClean="0">
                <a:effectLst/>
              </a:rPr>
              <a:t>Кумеди</a:t>
            </a:r>
            <a:r>
              <a:rPr lang="uk-UA" altLang="en-US" sz="1800" dirty="0" smtClean="0">
                <a:effectLst/>
              </a:rPr>
              <a:t>. </a:t>
            </a:r>
            <a:r>
              <a:rPr lang="uk-UA" altLang="en-US" sz="1800" dirty="0" smtClean="0">
                <a:effectLst/>
              </a:rPr>
              <a:t> </a:t>
            </a:r>
            <a:r>
              <a:rPr lang="uk-UA" altLang="en-US" sz="1800" dirty="0" smtClean="0">
                <a:effectLst/>
              </a:rPr>
              <a:t>К.: КНТ, 2012. </a:t>
            </a:r>
            <a:r>
              <a:rPr lang="uk-UA" altLang="en-US" sz="1800" dirty="0" smtClean="0">
                <a:effectLst/>
              </a:rPr>
              <a:t>192 </a:t>
            </a:r>
            <a:r>
              <a:rPr lang="uk-UA" altLang="en-US" sz="1800" dirty="0" smtClean="0">
                <a:effectLst/>
              </a:rPr>
              <a:t>с.</a:t>
            </a:r>
            <a:endParaRPr lang="ru-RU" altLang="en-US" sz="1800" dirty="0" smtClean="0">
              <a:effectLst/>
            </a:endParaRPr>
          </a:p>
          <a:p>
            <a:r>
              <a:rPr lang="ru-RU" altLang="en-US" sz="1800" i="1" dirty="0" smtClean="0">
                <a:effectLst/>
              </a:rPr>
              <a:t>Попович </a:t>
            </a:r>
            <a:r>
              <a:rPr lang="ru-RU" altLang="en-US" sz="1800" i="1" dirty="0">
                <a:effectLst/>
              </a:rPr>
              <a:t>М. </a:t>
            </a:r>
            <a:r>
              <a:rPr lang="ru-RU" altLang="en-US" sz="1800" i="1" dirty="0" err="1">
                <a:effectLst/>
              </a:rPr>
              <a:t>Філософія</a:t>
            </a:r>
            <a:r>
              <a:rPr lang="ru-RU" altLang="en-US" sz="1800" i="1" dirty="0">
                <a:effectLst/>
              </a:rPr>
              <a:t> </a:t>
            </a:r>
            <a:r>
              <a:rPr lang="ru-RU" altLang="en-US" sz="1800" i="1" dirty="0" err="1">
                <a:effectLst/>
              </a:rPr>
              <a:t>свободи</a:t>
            </a:r>
            <a:r>
              <a:rPr lang="ru-RU" altLang="en-US" sz="1800" i="1" dirty="0">
                <a:effectLst/>
              </a:rPr>
              <a:t>. Х.: «</a:t>
            </a:r>
            <a:r>
              <a:rPr lang="ru-RU" altLang="en-US" sz="1800" i="1" dirty="0" err="1">
                <a:effectLst/>
              </a:rPr>
              <a:t>Фоліо</a:t>
            </a:r>
            <a:r>
              <a:rPr lang="ru-RU" altLang="en-US" sz="1800" i="1" dirty="0">
                <a:effectLst/>
              </a:rPr>
              <a:t>», 2018. 524 с.</a:t>
            </a:r>
            <a:endParaRPr lang="uk-UA" altLang="en-US" sz="1800" i="1" dirty="0" smtClean="0">
              <a:effectLst/>
            </a:endParaRPr>
          </a:p>
          <a:p>
            <a:r>
              <a:rPr lang="ru-RU" altLang="en-US" sz="1800" i="1" dirty="0" err="1" smtClean="0">
                <a:effectLst/>
              </a:rPr>
              <a:t>Северино</a:t>
            </a:r>
            <a:r>
              <a:rPr lang="ru-RU" altLang="en-US" sz="1800" i="1" dirty="0" smtClean="0">
                <a:effectLst/>
              </a:rPr>
              <a:t> </a:t>
            </a:r>
            <a:r>
              <a:rPr lang="ru-RU" altLang="en-US" sz="1800" i="1" dirty="0">
                <a:effectLst/>
              </a:rPr>
              <a:t>Е. </a:t>
            </a:r>
            <a:r>
              <a:rPr lang="ru-RU" altLang="en-US" sz="1800" i="1" dirty="0" err="1">
                <a:effectLst/>
              </a:rPr>
              <a:t>Сутність</a:t>
            </a:r>
            <a:r>
              <a:rPr lang="ru-RU" altLang="en-US" sz="1800" i="1" dirty="0">
                <a:effectLst/>
              </a:rPr>
              <a:t> </a:t>
            </a:r>
            <a:r>
              <a:rPr lang="ru-RU" altLang="en-US" sz="1800" i="1" dirty="0" err="1">
                <a:effectLst/>
              </a:rPr>
              <a:t>нігілізму</a:t>
            </a:r>
            <a:r>
              <a:rPr lang="ru-RU" altLang="en-US" sz="1800" i="1" dirty="0">
                <a:effectLst/>
              </a:rPr>
              <a:t>. К.: </a:t>
            </a:r>
            <a:r>
              <a:rPr lang="ru-RU" altLang="en-US" sz="1800" i="1" dirty="0" err="1">
                <a:effectLst/>
              </a:rPr>
              <a:t>Темпора</a:t>
            </a:r>
            <a:r>
              <a:rPr lang="ru-RU" altLang="en-US" sz="1800" i="1" dirty="0">
                <a:effectLst/>
              </a:rPr>
              <a:t>, 2020.688 с.</a:t>
            </a:r>
            <a:endParaRPr lang="uk-UA" altLang="en-US" sz="1800" i="1" dirty="0" smtClean="0">
              <a:effectLst/>
            </a:endParaRPr>
          </a:p>
          <a:p>
            <a:r>
              <a:rPr lang="ru-RU" altLang="en-US" sz="1800" i="1" dirty="0" err="1" smtClean="0">
                <a:effectLst/>
              </a:rPr>
              <a:t>Скейлз</a:t>
            </a:r>
            <a:r>
              <a:rPr lang="ru-RU" altLang="en-US" sz="1800" i="1" dirty="0" smtClean="0">
                <a:effectLst/>
              </a:rPr>
              <a:t> </a:t>
            </a:r>
            <a:r>
              <a:rPr lang="ru-RU" altLang="en-US" sz="1800" i="1" dirty="0" err="1">
                <a:effectLst/>
              </a:rPr>
              <a:t>Енн</a:t>
            </a:r>
            <a:r>
              <a:rPr lang="ru-RU" altLang="en-US" sz="1800" i="1" dirty="0">
                <a:effectLst/>
              </a:rPr>
              <a:t>. </a:t>
            </a:r>
            <a:r>
              <a:rPr lang="ru-RU" altLang="en-US" sz="1800" i="1" dirty="0" err="1">
                <a:effectLst/>
              </a:rPr>
              <a:t>Фемінізм</a:t>
            </a:r>
            <a:r>
              <a:rPr lang="ru-RU" altLang="en-US" sz="1800" i="1" dirty="0">
                <a:effectLst/>
              </a:rPr>
              <a:t> у </a:t>
            </a:r>
            <a:r>
              <a:rPr lang="ru-RU" altLang="en-US" sz="1800" i="1" dirty="0" err="1">
                <a:effectLst/>
              </a:rPr>
              <a:t>праві</a:t>
            </a:r>
            <a:r>
              <a:rPr lang="ru-RU" altLang="en-US" sz="1800" i="1" dirty="0">
                <a:effectLst/>
              </a:rPr>
              <a:t>: </a:t>
            </a:r>
            <a:r>
              <a:rPr lang="ru-RU" altLang="en-US" sz="1800" i="1" dirty="0" err="1">
                <a:effectLst/>
              </a:rPr>
              <a:t>активізм</a:t>
            </a:r>
            <a:r>
              <a:rPr lang="ru-RU" altLang="en-US" sz="1800" i="1" dirty="0">
                <a:effectLst/>
              </a:rPr>
              <a:t>, </a:t>
            </a:r>
            <a:r>
              <a:rPr lang="ru-RU" altLang="en-US" sz="1800" i="1" dirty="0" err="1">
                <a:effectLst/>
              </a:rPr>
              <a:t>юридична</a:t>
            </a:r>
            <a:r>
              <a:rPr lang="ru-RU" altLang="en-US" sz="1800" i="1" dirty="0">
                <a:effectLst/>
              </a:rPr>
              <a:t> практика та </a:t>
            </a:r>
            <a:r>
              <a:rPr lang="ru-RU" altLang="en-US" sz="1800" i="1" dirty="0" err="1">
                <a:effectLst/>
              </a:rPr>
              <a:t>правова</a:t>
            </a:r>
            <a:r>
              <a:rPr lang="ru-RU" altLang="en-US" sz="1800" i="1" dirty="0">
                <a:effectLst/>
              </a:rPr>
              <a:t> </a:t>
            </a:r>
            <a:r>
              <a:rPr lang="ru-RU" altLang="en-US" sz="1800" i="1" dirty="0" err="1">
                <a:effectLst/>
              </a:rPr>
              <a:t>теорія</a:t>
            </a:r>
            <a:r>
              <a:rPr lang="ru-RU" altLang="en-US" sz="1800" i="1" dirty="0">
                <a:effectLst/>
              </a:rPr>
              <a:t>. К., 2019. 215 с.</a:t>
            </a:r>
          </a:p>
          <a:p>
            <a:r>
              <a:rPr lang="ru-RU" altLang="en-US" sz="1800" i="1" dirty="0" err="1" smtClean="0">
                <a:effectLst/>
              </a:rPr>
              <a:t>Снайдер</a:t>
            </a:r>
            <a:r>
              <a:rPr lang="ru-RU" altLang="en-US" sz="1800" i="1" dirty="0" smtClean="0">
                <a:effectLst/>
              </a:rPr>
              <a:t> </a:t>
            </a:r>
            <a:r>
              <a:rPr lang="ru-RU" altLang="en-US" sz="1800" i="1" dirty="0">
                <a:effectLst/>
              </a:rPr>
              <a:t>Т. Шлях до </a:t>
            </a:r>
            <a:r>
              <a:rPr lang="ru-RU" altLang="en-US" sz="1800" i="1" dirty="0" err="1">
                <a:effectLst/>
              </a:rPr>
              <a:t>несвободи</a:t>
            </a:r>
            <a:r>
              <a:rPr lang="ru-RU" altLang="en-US" sz="1800" i="1" dirty="0">
                <a:effectLst/>
              </a:rPr>
              <a:t>: </a:t>
            </a:r>
            <a:r>
              <a:rPr lang="ru-RU" altLang="en-US" sz="1800" i="1" dirty="0" err="1">
                <a:effectLst/>
              </a:rPr>
              <a:t>Росія</a:t>
            </a:r>
            <a:r>
              <a:rPr lang="ru-RU" altLang="en-US" sz="1800" i="1" dirty="0">
                <a:effectLst/>
              </a:rPr>
              <a:t>, </a:t>
            </a:r>
            <a:r>
              <a:rPr lang="ru-RU" altLang="en-US" sz="1800" i="1" dirty="0" err="1">
                <a:effectLst/>
              </a:rPr>
              <a:t>Європа,Америка</a:t>
            </a:r>
            <a:r>
              <a:rPr lang="ru-RU" altLang="en-US" sz="1800" i="1" dirty="0">
                <a:effectLst/>
              </a:rPr>
              <a:t> </a:t>
            </a:r>
            <a:r>
              <a:rPr lang="ru-RU" altLang="en-US" sz="1800" i="1" dirty="0" err="1" smtClean="0">
                <a:effectLst/>
              </a:rPr>
              <a:t>Львів</a:t>
            </a:r>
            <a:r>
              <a:rPr lang="ru-RU" altLang="en-US" sz="1800" i="1" dirty="0" smtClean="0">
                <a:effectLst/>
              </a:rPr>
              <a:t>, </a:t>
            </a:r>
            <a:r>
              <a:rPr lang="ru-RU" altLang="en-US" sz="1800" i="1" dirty="0">
                <a:effectLst/>
              </a:rPr>
              <a:t>2020. 392 с.</a:t>
            </a:r>
          </a:p>
          <a:p>
            <a:r>
              <a:rPr lang="uk-UA" altLang="en-US" sz="1800" i="1" dirty="0" err="1" smtClean="0">
                <a:effectLst/>
              </a:rPr>
              <a:t>Токарчик</a:t>
            </a:r>
            <a:r>
              <a:rPr lang="uk-UA" altLang="en-US" sz="1800" dirty="0" smtClean="0">
                <a:effectLst/>
              </a:rPr>
              <a:t> </a:t>
            </a:r>
            <a:r>
              <a:rPr lang="uk-UA" altLang="en-US" sz="1800" dirty="0" smtClean="0">
                <a:effectLst/>
              </a:rPr>
              <a:t>Р.</a:t>
            </a:r>
            <a:r>
              <a:rPr lang="uk-UA" altLang="en-US" sz="1800" b="1" dirty="0" smtClean="0">
                <a:effectLst/>
              </a:rPr>
              <a:t> </a:t>
            </a:r>
            <a:r>
              <a:rPr lang="uk-UA" altLang="en-US" sz="1800" dirty="0" smtClean="0">
                <a:effectLst/>
              </a:rPr>
              <a:t>Юридична етика: [монографія] : </a:t>
            </a:r>
            <a:r>
              <a:rPr lang="uk-UA" altLang="en-US" sz="1800" dirty="0" smtClean="0">
                <a:effectLst/>
              </a:rPr>
              <a:t>К., </a:t>
            </a:r>
            <a:r>
              <a:rPr lang="uk-UA" altLang="en-US" sz="1800" dirty="0" smtClean="0">
                <a:effectLst/>
              </a:rPr>
              <a:t>2009</a:t>
            </a:r>
            <a:r>
              <a:rPr lang="uk-UA" altLang="en-US" sz="1800" dirty="0" smtClean="0">
                <a:effectLst/>
              </a:rPr>
              <a:t>. </a:t>
            </a:r>
            <a:r>
              <a:rPr lang="uk-UA" altLang="en-US" sz="1800" dirty="0" smtClean="0">
                <a:effectLst/>
              </a:rPr>
              <a:t>355 с.</a:t>
            </a:r>
            <a:endParaRPr lang="ru-RU" altLang="en-US" sz="1800" dirty="0" smtClean="0">
              <a:effectLst/>
            </a:endParaRPr>
          </a:p>
          <a:p>
            <a:r>
              <a:rPr lang="ru-RU" altLang="en-US" sz="1800" dirty="0" err="1" smtClean="0">
                <a:effectLst/>
              </a:rPr>
              <a:t>Фюрст</a:t>
            </a:r>
            <a:r>
              <a:rPr lang="ru-RU" altLang="en-US" sz="1800" dirty="0" smtClean="0">
                <a:effectLst/>
              </a:rPr>
              <a:t> </a:t>
            </a:r>
            <a:r>
              <a:rPr lang="ru-RU" altLang="en-US" sz="1800" dirty="0" err="1">
                <a:effectLst/>
              </a:rPr>
              <a:t>Марія</a:t>
            </a:r>
            <a:r>
              <a:rPr lang="ru-RU" altLang="en-US" sz="1800" dirty="0">
                <a:effectLst/>
              </a:rPr>
              <a:t>, </a:t>
            </a:r>
            <a:r>
              <a:rPr lang="ru-RU" altLang="en-US" sz="1800" dirty="0" err="1">
                <a:effectLst/>
              </a:rPr>
              <a:t>Тринкс</a:t>
            </a:r>
            <a:r>
              <a:rPr lang="ru-RU" altLang="en-US" sz="1800" dirty="0">
                <a:effectLst/>
              </a:rPr>
              <a:t> </a:t>
            </a:r>
            <a:r>
              <a:rPr lang="ru-RU" altLang="en-US" sz="1800" dirty="0" smtClean="0">
                <a:effectLst/>
              </a:rPr>
              <a:t>Юрген. </a:t>
            </a:r>
            <a:r>
              <a:rPr lang="ru-RU" altLang="en-US" sz="1800" dirty="0" err="1" smtClean="0">
                <a:effectLst/>
              </a:rPr>
              <a:t>Філософія</a:t>
            </a:r>
            <a:r>
              <a:rPr lang="ru-RU" altLang="en-US" sz="1800" dirty="0" smtClean="0">
                <a:effectLst/>
              </a:rPr>
              <a:t>. </a:t>
            </a:r>
            <a:r>
              <a:rPr lang="ru-RU" altLang="en-US" sz="1800" dirty="0">
                <a:effectLst/>
              </a:rPr>
              <a:t>К</a:t>
            </a:r>
            <a:r>
              <a:rPr lang="ru-RU" altLang="en-US" sz="1800" dirty="0" smtClean="0">
                <a:effectLst/>
              </a:rPr>
              <a:t>., </a:t>
            </a:r>
            <a:r>
              <a:rPr lang="ru-RU" altLang="en-US" sz="1800" dirty="0">
                <a:effectLst/>
              </a:rPr>
              <a:t>2018. 544 с.</a:t>
            </a:r>
            <a:endParaRPr lang="ru-RU" altLang="en-US" sz="1800" dirty="0" smtClean="0">
              <a:effectLst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35E807C5-6F2E-406B-92A8-79203EF269F8}"/>
              </a:ext>
            </a:extLst>
          </p:cNvPr>
          <p:cNvSpPr>
            <a:spLocks noGrp="1"/>
          </p:cNvSpPr>
          <p:nvPr>
            <p:ph type="subTitle" sz="quarter" idx="1"/>
          </p:nvPr>
        </p:nvSpPr>
        <p:spPr>
          <a:xfrm>
            <a:off x="395536" y="404664"/>
            <a:ext cx="8280920" cy="6120680"/>
          </a:xfrm>
        </p:spPr>
        <p:txBody>
          <a:bodyPr>
            <a:normAutofit/>
          </a:bodyPr>
          <a:lstStyle/>
          <a:p>
            <a:pPr marL="0" lvl="0" indent="0" algn="l">
              <a:buNone/>
            </a:pPr>
            <a:r>
              <a:rPr lang="ru-RU" sz="2600" b="1" dirty="0">
                <a:solidFill>
                  <a:schemeClr val="tx2"/>
                </a:solidFill>
              </a:rPr>
              <a:t>Гендер </a:t>
            </a:r>
            <a:r>
              <a:rPr lang="ru-RU" sz="2600" dirty="0">
                <a:solidFill>
                  <a:schemeClr val="tx2"/>
                </a:solidFill>
              </a:rPr>
              <a:t>- комплекс </a:t>
            </a:r>
            <a:r>
              <a:rPr lang="ru-RU" sz="2600" dirty="0" err="1">
                <a:solidFill>
                  <a:schemeClr val="tx2"/>
                </a:solidFill>
              </a:rPr>
              <a:t>культурних</a:t>
            </a:r>
            <a:r>
              <a:rPr lang="ru-RU" sz="2600" dirty="0">
                <a:solidFill>
                  <a:schemeClr val="tx2"/>
                </a:solidFill>
              </a:rPr>
              <a:t> і </a:t>
            </a:r>
            <a:r>
              <a:rPr lang="ru-RU" sz="2600" dirty="0" err="1">
                <a:solidFill>
                  <a:schemeClr val="tx2"/>
                </a:solidFill>
              </a:rPr>
              <a:t>соціальних</a:t>
            </a:r>
            <a:r>
              <a:rPr lang="ru-RU" sz="2600" dirty="0">
                <a:solidFill>
                  <a:schemeClr val="tx2"/>
                </a:solidFill>
              </a:rPr>
              <a:t> характеристик, </a:t>
            </a:r>
            <a:r>
              <a:rPr lang="ru-RU" sz="2600" dirty="0" err="1">
                <a:solidFill>
                  <a:schemeClr val="tx2"/>
                </a:solidFill>
              </a:rPr>
              <a:t>що</a:t>
            </a:r>
            <a:r>
              <a:rPr lang="ru-RU" sz="2600" dirty="0">
                <a:solidFill>
                  <a:schemeClr val="tx2"/>
                </a:solidFill>
              </a:rPr>
              <a:t> </a:t>
            </a:r>
            <a:r>
              <a:rPr lang="ru-RU" sz="2600" dirty="0" err="1">
                <a:solidFill>
                  <a:schemeClr val="tx2"/>
                </a:solidFill>
              </a:rPr>
              <a:t>охоплює</a:t>
            </a:r>
            <a:r>
              <a:rPr lang="ru-RU" sz="2600" dirty="0">
                <a:solidFill>
                  <a:schemeClr val="tx2"/>
                </a:solidFill>
              </a:rPr>
              <a:t> </a:t>
            </a:r>
            <a:r>
              <a:rPr lang="ru-RU" sz="2600" dirty="0" err="1">
                <a:solidFill>
                  <a:schemeClr val="tx2"/>
                </a:solidFill>
              </a:rPr>
              <a:t>всі</a:t>
            </a:r>
            <a:r>
              <a:rPr lang="ru-RU" sz="2600" dirty="0">
                <a:solidFill>
                  <a:schemeClr val="tx2"/>
                </a:solidFill>
              </a:rPr>
              <a:t> </a:t>
            </a:r>
            <a:r>
              <a:rPr lang="ru-RU" sz="2600" dirty="0" err="1">
                <a:solidFill>
                  <a:schemeClr val="tx2"/>
                </a:solidFill>
              </a:rPr>
              <a:t>сфери</a:t>
            </a:r>
            <a:r>
              <a:rPr lang="ru-RU" sz="2600" dirty="0">
                <a:solidFill>
                  <a:schemeClr val="tx2"/>
                </a:solidFill>
              </a:rPr>
              <a:t> </a:t>
            </a:r>
            <a:r>
              <a:rPr lang="ru-RU" sz="2600" dirty="0" err="1">
                <a:solidFill>
                  <a:schemeClr val="tx2"/>
                </a:solidFill>
              </a:rPr>
              <a:t>діяльності</a:t>
            </a:r>
            <a:r>
              <a:rPr lang="ru-RU" sz="2600" dirty="0">
                <a:solidFill>
                  <a:schemeClr val="tx2"/>
                </a:solidFill>
              </a:rPr>
              <a:t> </a:t>
            </a:r>
            <a:r>
              <a:rPr lang="ru-RU" sz="2600" dirty="0" err="1">
                <a:solidFill>
                  <a:schemeClr val="tx2"/>
                </a:solidFill>
              </a:rPr>
              <a:t>людини</a:t>
            </a:r>
            <a:r>
              <a:rPr lang="ru-RU" sz="2600" dirty="0">
                <a:solidFill>
                  <a:schemeClr val="tx2"/>
                </a:solidFill>
              </a:rPr>
              <a:t>. </a:t>
            </a:r>
          </a:p>
          <a:p>
            <a:pPr marL="0" lvl="0" indent="0" algn="r">
              <a:buNone/>
            </a:pPr>
            <a:r>
              <a:rPr lang="ru-RU" sz="2600" dirty="0">
                <a:solidFill>
                  <a:schemeClr val="tx2"/>
                </a:solidFill>
              </a:rPr>
              <a:t>(</a:t>
            </a:r>
            <a:r>
              <a:rPr lang="ru-RU" sz="2600" dirty="0" err="1">
                <a:solidFill>
                  <a:schemeClr val="tx2"/>
                </a:solidFill>
              </a:rPr>
              <a:t>Глосарій</a:t>
            </a:r>
            <a:r>
              <a:rPr lang="ru-RU" sz="2600" dirty="0">
                <a:solidFill>
                  <a:schemeClr val="tx2"/>
                </a:solidFill>
              </a:rPr>
              <a:t> Гендерного </a:t>
            </a:r>
            <a:r>
              <a:rPr lang="ru-RU" sz="2600" dirty="0" err="1">
                <a:solidFill>
                  <a:schemeClr val="tx2"/>
                </a:solidFill>
              </a:rPr>
              <a:t>інформаційно-аналітичного</a:t>
            </a:r>
            <a:r>
              <a:rPr lang="ru-RU" sz="2600" dirty="0">
                <a:solidFill>
                  <a:schemeClr val="tx2"/>
                </a:solidFill>
              </a:rPr>
              <a:t> центру «Крона»)</a:t>
            </a:r>
          </a:p>
          <a:p>
            <a:pPr lvl="0" algn="l"/>
            <a:endParaRPr lang="uk-UA" dirty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pPr lvl="0" algn="l"/>
            <a:r>
              <a:rPr lang="uk-UA" dirty="0">
                <a:solidFill>
                  <a:schemeClr val="tx2"/>
                </a:solidFill>
                <a:latin typeface="Calibri" panose="020F0502020204030204" pitchFamily="34" charset="0"/>
              </a:rPr>
              <a:t>Поняття «гендер» має </a:t>
            </a:r>
            <a:r>
              <a:rPr lang="uk-UA" b="1" dirty="0">
                <a:solidFill>
                  <a:schemeClr val="tx2"/>
                </a:solidFill>
                <a:latin typeface="Calibri" panose="020F0502020204030204" pitchFamily="34" charset="0"/>
              </a:rPr>
              <a:t>множинний </a:t>
            </a:r>
            <a:r>
              <a:rPr lang="uk-UA" dirty="0">
                <a:solidFill>
                  <a:schemeClr val="tx2"/>
                </a:solidFill>
                <a:latin typeface="Calibri" panose="020F0502020204030204" pitchFamily="34" charset="0"/>
              </a:rPr>
              <a:t>і </a:t>
            </a:r>
            <a:r>
              <a:rPr lang="uk-UA" b="1" dirty="0">
                <a:solidFill>
                  <a:schemeClr val="tx2"/>
                </a:solidFill>
                <a:latin typeface="Calibri" panose="020F0502020204030204" pitchFamily="34" charset="0"/>
              </a:rPr>
              <a:t>ситуативний </a:t>
            </a:r>
            <a:r>
              <a:rPr lang="uk-UA" dirty="0">
                <a:solidFill>
                  <a:schemeClr val="tx2"/>
                </a:solidFill>
                <a:latin typeface="Calibri" panose="020F0502020204030204" pitchFamily="34" charset="0"/>
              </a:rPr>
              <a:t>характер. Уявлення про те, що означає бути жінкою чи чоловіком, змінюється залежно від </a:t>
            </a:r>
            <a:r>
              <a:rPr lang="uk-UA" b="1" dirty="0">
                <a:solidFill>
                  <a:schemeClr val="tx2"/>
                </a:solidFill>
                <a:latin typeface="Calibri" panose="020F0502020204030204" pitchFamily="34" charset="0"/>
              </a:rPr>
              <a:t>історичного </a:t>
            </a:r>
            <a:r>
              <a:rPr lang="uk-UA" dirty="0">
                <a:solidFill>
                  <a:schemeClr val="tx2"/>
                </a:solidFill>
                <a:latin typeface="Calibri" panose="020F0502020204030204" pitchFamily="34" charset="0"/>
              </a:rPr>
              <a:t>і </a:t>
            </a:r>
            <a:r>
              <a:rPr lang="uk-UA" b="1" dirty="0">
                <a:solidFill>
                  <a:schemeClr val="tx2"/>
                </a:solidFill>
                <a:latin typeface="Calibri" panose="020F0502020204030204" pitchFamily="34" charset="0"/>
              </a:rPr>
              <a:t>соціально-культурного контексту</a:t>
            </a:r>
            <a:r>
              <a:rPr lang="uk-UA" dirty="0">
                <a:solidFill>
                  <a:schemeClr val="tx2"/>
                </a:solidFill>
                <a:latin typeface="Calibri" panose="020F0502020204030204" pitchFamily="34" charset="0"/>
              </a:rPr>
              <a:t>.</a:t>
            </a:r>
            <a:endParaRPr lang="uk-UA" dirty="0">
              <a:solidFill>
                <a:schemeClr val="tx2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69319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095A39A-8893-4A1B-AE05-8953E5398704}"/>
              </a:ext>
            </a:extLst>
          </p:cNvPr>
          <p:cNvSpPr>
            <a:spLocks noGrp="1"/>
          </p:cNvSpPr>
          <p:nvPr>
            <p:ph type="subTitle" sz="quarter" idx="1"/>
          </p:nvPr>
        </p:nvSpPr>
        <p:spPr>
          <a:xfrm>
            <a:off x="323528" y="260648"/>
            <a:ext cx="8352928" cy="6048672"/>
          </a:xfrm>
        </p:spPr>
        <p:txBody>
          <a:bodyPr>
            <a:normAutofit fontScale="85000" lnSpcReduction="10000"/>
          </a:bodyPr>
          <a:lstStyle/>
          <a:p>
            <a:pPr marL="0" indent="0" algn="l">
              <a:buNone/>
            </a:pPr>
            <a:r>
              <a:rPr lang="uk-UA" b="1" dirty="0"/>
              <a:t>Гендер</a:t>
            </a:r>
            <a:r>
              <a:rPr lang="uk-UA" dirty="0"/>
              <a:t> неоднаково осмислюється й трактується на різноманітних етапах розвитку гендерної теорії, котрі як змінюють один одного, так і функціонують паралельно. </a:t>
            </a:r>
            <a:endParaRPr lang="uk-UA" dirty="0" smtClean="0"/>
          </a:p>
          <a:p>
            <a:pPr marL="0" indent="0" algn="l">
              <a:buNone/>
            </a:pPr>
            <a:endParaRPr lang="uk-UA" dirty="0"/>
          </a:p>
          <a:p>
            <a:pPr marL="0" indent="0" algn="l">
              <a:buNone/>
            </a:pPr>
            <a:r>
              <a:rPr lang="uk-UA" b="1" dirty="0"/>
              <a:t>Гендер</a:t>
            </a:r>
            <a:r>
              <a:rPr lang="uk-UA" dirty="0"/>
              <a:t> є одним з базових вимірів соціальної структури суспільства і засобам соціальної стратифікації, що впливає на соціальне становище чоловіків і жінок, на доступ до ресурсів, на їх життєві стратегії і практики</a:t>
            </a:r>
            <a:r>
              <a:rPr lang="uk-UA" dirty="0" smtClean="0"/>
              <a:t>.</a:t>
            </a:r>
          </a:p>
          <a:p>
            <a:pPr marL="0" indent="0" algn="l">
              <a:buNone/>
            </a:pPr>
            <a:endParaRPr lang="uk-UA" dirty="0"/>
          </a:p>
          <a:p>
            <a:pPr marL="0" indent="0" algn="l">
              <a:buNone/>
            </a:pPr>
            <a:r>
              <a:rPr lang="uk-UA" dirty="0"/>
              <a:t>Вперше термін </a:t>
            </a:r>
            <a:r>
              <a:rPr lang="uk-UA" b="1" dirty="0"/>
              <a:t>гендер</a:t>
            </a:r>
            <a:r>
              <a:rPr lang="uk-UA" dirty="0"/>
              <a:t> вжив сексолог Джон Мані (</a:t>
            </a:r>
            <a:r>
              <a:rPr lang="en-US" dirty="0"/>
              <a:t>John Money) </a:t>
            </a:r>
            <a:r>
              <a:rPr lang="uk-UA" dirty="0"/>
              <a:t>у 1955 році у Британському журналі із медичної сексології ( </a:t>
            </a:r>
            <a:r>
              <a:rPr lang="en-US" dirty="0"/>
              <a:t>British Journal of Medical Sexology) </a:t>
            </a:r>
            <a:r>
              <a:rPr lang="uk-UA" dirty="0"/>
              <a:t>для опису стереотипів соціальних ролей.</a:t>
            </a:r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02203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6496D498-C052-4F8C-971D-E05F65423FF0}"/>
              </a:ext>
            </a:extLst>
          </p:cNvPr>
          <p:cNvSpPr>
            <a:spLocks noGrp="1"/>
          </p:cNvSpPr>
          <p:nvPr>
            <p:ph type="subTitle" sz="quarter" idx="1"/>
          </p:nvPr>
        </p:nvSpPr>
        <p:spPr>
          <a:xfrm>
            <a:off x="179512" y="260648"/>
            <a:ext cx="8784976" cy="6336704"/>
          </a:xfrm>
        </p:spPr>
        <p:txBody>
          <a:bodyPr>
            <a:normAutofit fontScale="92500" lnSpcReduction="10000"/>
          </a:bodyPr>
          <a:lstStyle/>
          <a:p>
            <a:pPr marL="0" indent="0" algn="l">
              <a:buNone/>
            </a:pPr>
            <a:r>
              <a:rPr lang="uk-UA" dirty="0"/>
              <a:t>Коли говорять про гендер, то також мають на увазі такі поняття як маскулінність і </a:t>
            </a:r>
            <a:r>
              <a:rPr lang="uk-UA" dirty="0" err="1"/>
              <a:t>фемінність</a:t>
            </a:r>
            <a:r>
              <a:rPr lang="uk-UA" dirty="0"/>
              <a:t> (соціальні уявлення про те, що означає бути чоловіком або жінкою), які відображають гендерну ідентичність</a:t>
            </a:r>
            <a:r>
              <a:rPr lang="uk-UA" dirty="0" smtClean="0"/>
              <a:t>.</a:t>
            </a:r>
          </a:p>
          <a:p>
            <a:pPr marL="0" indent="0" algn="l">
              <a:buNone/>
            </a:pPr>
            <a:endParaRPr lang="uk-UA" dirty="0"/>
          </a:p>
          <a:p>
            <a:pPr marL="0" indent="0" algn="l">
              <a:buNone/>
            </a:pPr>
            <a:r>
              <a:rPr lang="uk-UA" dirty="0"/>
              <a:t>Зокрема, </a:t>
            </a:r>
            <a:r>
              <a:rPr lang="uk-UA" b="1" i="1" dirty="0"/>
              <a:t>маскулінність </a:t>
            </a:r>
            <a:r>
              <a:rPr lang="uk-UA" dirty="0"/>
              <a:t>у традиційній (патріархальній) парадигмі пов’язується із силою, владою, мужністю, витривалістю, </a:t>
            </a:r>
            <a:r>
              <a:rPr lang="uk-UA" dirty="0" err="1"/>
              <a:t>аргесією</a:t>
            </a:r>
            <a:r>
              <a:rPr lang="uk-UA" dirty="0"/>
              <a:t>, </a:t>
            </a:r>
            <a:r>
              <a:rPr lang="uk-UA" dirty="0" err="1"/>
              <a:t>неемоційністю</a:t>
            </a:r>
            <a:r>
              <a:rPr lang="uk-UA" dirty="0"/>
              <a:t>, орієнтацією на успіх</a:t>
            </a:r>
            <a:r>
              <a:rPr lang="uk-UA" dirty="0" smtClean="0"/>
              <a:t>.</a:t>
            </a:r>
          </a:p>
          <a:p>
            <a:pPr marL="0" indent="0" algn="l">
              <a:buNone/>
            </a:pPr>
            <a:r>
              <a:rPr lang="uk-UA" dirty="0" smtClean="0"/>
              <a:t> </a:t>
            </a:r>
            <a:endParaRPr lang="uk-UA" dirty="0"/>
          </a:p>
          <a:p>
            <a:pPr marL="0" indent="0" algn="l">
              <a:buNone/>
            </a:pPr>
            <a:r>
              <a:rPr lang="uk-UA" dirty="0"/>
              <a:t>Натомість </a:t>
            </a:r>
            <a:r>
              <a:rPr lang="uk-UA" b="1" i="1" dirty="0" err="1"/>
              <a:t>фемінність</a:t>
            </a:r>
            <a:r>
              <a:rPr lang="uk-UA" b="1" dirty="0"/>
              <a:t> </a:t>
            </a:r>
            <a:r>
              <a:rPr lang="uk-UA" dirty="0"/>
              <a:t>– протилежні до маскулінності риси: емоційність, чуйність, слабкість, залежність тощо.</a:t>
            </a:r>
          </a:p>
        </p:txBody>
      </p:sp>
    </p:spTree>
    <p:extLst>
      <p:ext uri="{BB962C8B-B14F-4D97-AF65-F5344CB8AC3E}">
        <p14:creationId xmlns:p14="http://schemas.microsoft.com/office/powerpoint/2010/main" val="40118833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95812BA3-8EC8-49AA-89A3-CAD02751750D}"/>
              </a:ext>
            </a:extLst>
          </p:cNvPr>
          <p:cNvSpPr>
            <a:spLocks noGrp="1"/>
          </p:cNvSpPr>
          <p:nvPr>
            <p:ph type="subTitle" sz="quarter" idx="1"/>
          </p:nvPr>
        </p:nvSpPr>
        <p:spPr>
          <a:xfrm>
            <a:off x="323528" y="260648"/>
            <a:ext cx="8568952" cy="6264696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uk-UA" dirty="0"/>
              <a:t>Гендерна рівність – рівний правовий статус жінок і чоловіків та рівні можливості для його реалізації, що дозволяє особам обох статей брати рівну участь у всіх сферах життєдіяльності суспільства. </a:t>
            </a:r>
            <a:endParaRPr lang="uk-UA" dirty="0" smtClean="0"/>
          </a:p>
          <a:p>
            <a:pPr algn="l"/>
            <a:endParaRPr lang="uk-UA" dirty="0"/>
          </a:p>
          <a:p>
            <a:pPr algn="l"/>
            <a:r>
              <a:rPr lang="uk-UA" dirty="0"/>
              <a:t>Гендерна рівність як принцип полягає в тому, щоб вивчити й усунути всі соціальні бар'єри, що заважають людині проявитися як особистості, а також створити рівні соціальні можливості для реалізації особистості жінок та чоловіків в усіх сферах життєдіяльності залежно від особистого вибору людини</a:t>
            </a:r>
            <a:r>
              <a:rPr lang="uk-UA" dirty="0" smtClean="0"/>
              <a:t>.</a:t>
            </a:r>
          </a:p>
          <a:p>
            <a:pPr algn="l"/>
            <a:endParaRPr lang="uk-UA" dirty="0"/>
          </a:p>
          <a:p>
            <a:pPr algn="l"/>
            <a:r>
              <a:rPr lang="uk-UA" dirty="0"/>
              <a:t>Поняття «гендерна рівність» розглядається як дієвий інструмент у забезпеченні стабільного розвитку суспільства, а також потенційної відкритості суспільства до нових знань, технічних інновацій.</a:t>
            </a:r>
          </a:p>
          <a:p>
            <a:endParaRPr lang="uk-UA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69597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0"/>
            <a:ext cx="7929563" cy="981075"/>
          </a:xfrm>
        </p:spPr>
        <p:txBody>
          <a:bodyPr/>
          <a:lstStyle/>
          <a:p>
            <a:pPr algn="ctr" eaLnBrk="1" hangingPunct="1">
              <a:defRPr/>
            </a:pP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План лекції</a:t>
            </a:r>
            <a:br>
              <a:rPr lang="uk-UA" dirty="0" smtClean="0"/>
            </a:br>
            <a:endParaRPr lang="uk-UA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9600" cy="4248150"/>
          </a:xfrm>
        </p:spPr>
        <p:txBody>
          <a:bodyPr/>
          <a:lstStyle/>
          <a:p>
            <a:pPr>
              <a:defRPr/>
            </a:pPr>
            <a:r>
              <a:rPr lang="uk-UA" dirty="0">
                <a:effectLst/>
              </a:rPr>
              <a:t>Добро і зло як вихідні категорії етики. </a:t>
            </a:r>
            <a:endParaRPr lang="ru-RU" dirty="0">
              <a:effectLst/>
            </a:endParaRPr>
          </a:p>
          <a:p>
            <a:pPr>
              <a:defRPr/>
            </a:pPr>
            <a:r>
              <a:rPr lang="uk-UA" dirty="0">
                <a:effectLst/>
              </a:rPr>
              <a:t>Совість, відповідальність і моральний вибір</a:t>
            </a:r>
            <a:r>
              <a:rPr lang="uk-UA" dirty="0" smtClean="0">
                <a:effectLst/>
              </a:rPr>
              <a:t>.</a:t>
            </a:r>
          </a:p>
          <a:p>
            <a:pPr>
              <a:defRPr/>
            </a:pPr>
            <a:r>
              <a:rPr lang="ru-RU" dirty="0" smtClean="0">
                <a:effectLst/>
              </a:rPr>
              <a:t>Свобода </a:t>
            </a:r>
            <a:r>
              <a:rPr lang="ru-RU" dirty="0" err="1">
                <a:effectLst/>
              </a:rPr>
              <a:t>совісті</a:t>
            </a:r>
            <a:r>
              <a:rPr lang="ru-RU" dirty="0">
                <a:effectLst/>
              </a:rPr>
              <a:t> і гендерна </a:t>
            </a:r>
            <a:r>
              <a:rPr lang="ru-RU" dirty="0" err="1">
                <a:effectLst/>
              </a:rPr>
              <a:t>рівність</a:t>
            </a:r>
            <a:r>
              <a:rPr lang="ru-RU" dirty="0">
                <a:effectLst/>
              </a:rPr>
              <a:t> як </a:t>
            </a:r>
            <a:r>
              <a:rPr lang="ru-RU" dirty="0" err="1">
                <a:effectLst/>
              </a:rPr>
              <a:t>категорії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сучасного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публічного</a:t>
            </a:r>
            <a:r>
              <a:rPr lang="ru-RU" dirty="0">
                <a:effectLst/>
              </a:rPr>
              <a:t> дискурсу.</a:t>
            </a:r>
            <a:endParaRPr lang="ru-RU" dirty="0">
              <a:effectLst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4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defRPr/>
            </a:pPr>
            <a:r>
              <a:rPr lang="uk-UA" sz="3200" dirty="0">
                <a:effectLst/>
              </a:rPr>
              <a:t>Категорії (лат. </a:t>
            </a:r>
            <a:r>
              <a:rPr lang="uk-UA" sz="3200" i="1" dirty="0" err="1">
                <a:effectLst/>
              </a:rPr>
              <a:t>kategoria</a:t>
            </a:r>
            <a:r>
              <a:rPr lang="uk-UA" sz="3200" i="1" dirty="0">
                <a:effectLst/>
              </a:rPr>
              <a:t>) — </a:t>
            </a:r>
            <a:r>
              <a:rPr lang="uk-UA" sz="3200" dirty="0">
                <a:effectLst/>
              </a:rPr>
              <a:t>найбільш загальні поняття етики, що розкривають суттєві сторони морального життя суспільства та закріплюють </a:t>
            </a:r>
            <a:r>
              <a:rPr lang="uk-UA" sz="3200" dirty="0" err="1">
                <a:effectLst/>
              </a:rPr>
              <a:t>загальноцінне</a:t>
            </a:r>
            <a:r>
              <a:rPr lang="uk-UA" sz="3200" dirty="0">
                <a:effectLst/>
              </a:rPr>
              <a:t> в ньому як необхідну міру людяності. </a:t>
            </a:r>
            <a:r>
              <a:rPr lang="uk-UA" sz="3200" dirty="0" smtClean="0">
                <a:effectLst/>
              </a:rPr>
              <a:t/>
            </a:r>
            <a:br>
              <a:rPr lang="uk-UA" sz="3200" dirty="0" smtClean="0">
                <a:effectLst/>
              </a:rPr>
            </a:br>
            <a:r>
              <a:rPr lang="uk-UA" sz="3200" dirty="0">
                <a:effectLst/>
              </a:rPr>
              <a:t>Категорії </a:t>
            </a:r>
            <a:r>
              <a:rPr lang="uk-UA" sz="3200" dirty="0" smtClean="0">
                <a:effectLst/>
              </a:rPr>
              <a:t>етики — </a:t>
            </a:r>
            <a:r>
              <a:rPr lang="uk-UA" sz="3200" dirty="0">
                <a:effectLst/>
              </a:rPr>
              <a:t>складні духовні утворення, що синтезують знання про реальність морального життя суспільства та людства, з одного боку, і бажане та належне в ньому — з іншого. </a:t>
            </a:r>
            <a:r>
              <a:rPr lang="uk-UA" sz="3200" dirty="0" smtClean="0">
                <a:effectLst/>
              </a:rPr>
              <a:t/>
            </a:r>
            <a:br>
              <a:rPr lang="uk-UA" sz="3200" dirty="0" smtClean="0">
                <a:effectLst/>
              </a:rPr>
            </a:br>
            <a:r>
              <a:rPr lang="uk-UA" altLang="ru-RU" sz="3200" dirty="0"/>
              <a:t/>
            </a:r>
            <a:br>
              <a:rPr lang="uk-UA" altLang="ru-RU" sz="3200" dirty="0"/>
            </a:br>
            <a:endParaRPr lang="ru-RU" altLang="ru-RU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6089650"/>
          </a:xfrm>
        </p:spPr>
        <p:txBody>
          <a:bodyPr/>
          <a:lstStyle/>
          <a:p>
            <a:pPr>
              <a:defRPr/>
            </a:pPr>
            <a:r>
              <a:rPr lang="uk-UA" altLang="ru-RU" sz="3600" dirty="0" smtClean="0"/>
              <a:t>Добро і зло – це категорії етики і поняття моральної свідомості, що в найбільш загальній формі демонструють розмежування морального й аморального, належного і такого, що піддається осуду, в мотивації діяльності і вчинках, моральних якостях і відношеннях людини, соціальних явищах.</a:t>
            </a:r>
            <a:endParaRPr lang="ru-RU" sz="3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950" y="292100"/>
            <a:ext cx="8928100" cy="6450013"/>
          </a:xfrm>
        </p:spPr>
        <p:txBody>
          <a:bodyPr/>
          <a:lstStyle/>
          <a:p>
            <a:pPr>
              <a:defRPr/>
            </a:pPr>
            <a:r>
              <a:rPr lang="uk-UA" sz="2800" b="1" dirty="0">
                <a:effectLst/>
              </a:rPr>
              <a:t>Д</a:t>
            </a:r>
            <a:r>
              <a:rPr lang="uk-UA" sz="2800" b="1" dirty="0" smtClean="0">
                <a:effectLst/>
              </a:rPr>
              <a:t>обро</a:t>
            </a:r>
            <a:r>
              <a:rPr lang="uk-UA" sz="2800" dirty="0" smtClean="0">
                <a:effectLst/>
              </a:rPr>
              <a:t> </a:t>
            </a:r>
            <a:r>
              <a:rPr lang="uk-UA" sz="2800" dirty="0">
                <a:effectLst/>
              </a:rPr>
              <a:t>– те, що оцінюється позитивно, розглядається як важливе, значуще в житті людини і суспільства, що є умовою життя, розвитку, гармонії та досконалості. У сучасній етиці поняття добра розкривається в кількох взаємопов’язаних аспектах: </a:t>
            </a:r>
            <a:r>
              <a:rPr lang="uk-UA" sz="2800" dirty="0" smtClean="0">
                <a:effectLst/>
              </a:rPr>
              <a:t/>
            </a:r>
            <a:br>
              <a:rPr lang="uk-UA" sz="2800" dirty="0" smtClean="0">
                <a:effectLst/>
              </a:rPr>
            </a:br>
            <a:r>
              <a:rPr lang="uk-UA" sz="2800" dirty="0" smtClean="0">
                <a:effectLst/>
              </a:rPr>
              <a:t>- як </a:t>
            </a:r>
            <a:r>
              <a:rPr lang="uk-UA" sz="2800" dirty="0">
                <a:effectLst/>
              </a:rPr>
              <a:t>сукупність позитивних принципів та норм моралі; </a:t>
            </a:r>
            <a:r>
              <a:rPr lang="uk-UA" sz="2800" dirty="0" smtClean="0">
                <a:effectLst/>
              </a:rPr>
              <a:t/>
            </a:r>
            <a:br>
              <a:rPr lang="uk-UA" sz="2800" dirty="0" smtClean="0">
                <a:effectLst/>
              </a:rPr>
            </a:br>
            <a:r>
              <a:rPr lang="uk-UA" sz="2800" dirty="0" smtClean="0">
                <a:effectLst/>
              </a:rPr>
              <a:t>- як </a:t>
            </a:r>
            <a:r>
              <a:rPr lang="uk-UA" sz="2800" dirty="0">
                <a:effectLst/>
              </a:rPr>
              <a:t>моральна якість вчинку; як моральний мотив та моральна мета вчинку; </a:t>
            </a:r>
            <a:r>
              <a:rPr lang="uk-UA" sz="2800" dirty="0" smtClean="0">
                <a:effectLst/>
              </a:rPr>
              <a:t/>
            </a:r>
            <a:br>
              <a:rPr lang="uk-UA" sz="2800" dirty="0" smtClean="0">
                <a:effectLst/>
              </a:rPr>
            </a:br>
            <a:r>
              <a:rPr lang="uk-UA" sz="2800" dirty="0" smtClean="0">
                <a:effectLst/>
              </a:rPr>
              <a:t>- як </a:t>
            </a:r>
            <a:r>
              <a:rPr lang="uk-UA" sz="2800" dirty="0">
                <a:effectLst/>
              </a:rPr>
              <a:t>людські чесноти (відповідальність, чесність, порядність тощо).</a:t>
            </a:r>
            <a:r>
              <a:rPr lang="ru-RU" sz="2800" dirty="0">
                <a:effectLst/>
              </a:rPr>
              <a:t/>
            </a:r>
            <a:br>
              <a:rPr lang="ru-RU" sz="2800" dirty="0">
                <a:effectLst/>
              </a:rPr>
            </a:br>
            <a:r>
              <a:rPr lang="uk-UA" sz="2800" b="1" dirty="0">
                <a:effectLst/>
              </a:rPr>
              <a:t>Зло</a:t>
            </a:r>
            <a:r>
              <a:rPr lang="uk-UA" sz="2800" dirty="0">
                <a:effectLst/>
              </a:rPr>
              <a:t> – те, що руйнує, пригнічує, принижує, знищує. Моральне зло суб’єктивне за природою, це зло, яке чиниться за безпосередньої участі внутрішнього світу людини, її свідомості та волі – за </a:t>
            </a:r>
            <a:r>
              <a:rPr lang="uk-UA" sz="2800" dirty="0" smtClean="0">
                <a:effectLst/>
              </a:rPr>
              <a:t>власним </a:t>
            </a:r>
            <a:r>
              <a:rPr lang="uk-UA" sz="2800" dirty="0">
                <a:effectLst/>
              </a:rPr>
              <a:t>вибором.</a:t>
            </a:r>
            <a:r>
              <a:rPr lang="ru-RU" sz="2800" dirty="0">
                <a:effectLst/>
              </a:rPr>
              <a:t/>
            </a:r>
            <a:br>
              <a:rPr lang="ru-RU" sz="2800" dirty="0">
                <a:effectLst/>
              </a:rPr>
            </a:br>
            <a:endParaRPr lang="ru-RU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92100"/>
            <a:ext cx="9144000" cy="6565900"/>
          </a:xfrm>
        </p:spPr>
        <p:txBody>
          <a:bodyPr/>
          <a:lstStyle/>
          <a:p>
            <a:pPr algn="ctr">
              <a:defRPr/>
            </a:pPr>
            <a:r>
              <a:rPr lang="uk-UA" altLang="ru-RU" sz="4000" dirty="0" smtClean="0">
                <a:latin typeface="Garamond" panose="02020404030301010803" pitchFamily="18" charset="0"/>
              </a:rPr>
              <a:t>ЕТИЧНІ ПІДХОДИ ДО ПРОБЛЕМИ ДОБРА І ЗЛА:</a:t>
            </a:r>
            <a:br>
              <a:rPr lang="uk-UA" altLang="ru-RU" sz="4000" dirty="0" smtClean="0">
                <a:latin typeface="Garamond" panose="02020404030301010803" pitchFamily="18" charset="0"/>
              </a:rPr>
            </a:br>
            <a:r>
              <a:rPr lang="uk-UA" altLang="ru-RU" dirty="0" smtClean="0">
                <a:latin typeface="Garamond" panose="02020404030301010803" pitchFamily="18" charset="0"/>
              </a:rPr>
              <a:t>- </a:t>
            </a:r>
            <a:r>
              <a:rPr lang="uk-UA" sz="2400" b="1" i="1" dirty="0" smtClean="0">
                <a:effectLst/>
              </a:rPr>
              <a:t>натуралістичний</a:t>
            </a:r>
            <a:r>
              <a:rPr lang="uk-UA" sz="2400" i="1" dirty="0" smtClean="0">
                <a:effectLst/>
              </a:rPr>
              <a:t> -</a:t>
            </a:r>
            <a:r>
              <a:rPr lang="uk-UA" sz="2400" dirty="0" smtClean="0">
                <a:effectLst/>
              </a:rPr>
              <a:t> </a:t>
            </a:r>
            <a:r>
              <a:rPr lang="uk-UA" sz="2400" dirty="0">
                <a:effectLst/>
              </a:rPr>
              <a:t>виходить із природи людини, її задоволення і насолоди (гедонізм), щастя і нещастя (евдемонізм), прагнення користі й зиску (утилітаризм), ділового успіху (прагматизм); </a:t>
            </a:r>
            <a:r>
              <a:rPr lang="ru-RU" sz="2400" dirty="0">
                <a:effectLst/>
              </a:rPr>
              <a:t/>
            </a:r>
            <a:br>
              <a:rPr lang="ru-RU" sz="2400" dirty="0">
                <a:effectLst/>
              </a:rPr>
            </a:br>
            <a:r>
              <a:rPr lang="ru-RU" sz="2400" dirty="0" smtClean="0">
                <a:effectLst/>
              </a:rPr>
              <a:t>- </a:t>
            </a:r>
            <a:r>
              <a:rPr lang="uk-UA" sz="2400" b="1" i="1" dirty="0" smtClean="0">
                <a:effectLst/>
              </a:rPr>
              <a:t>суб'єктивістський </a:t>
            </a:r>
            <a:r>
              <a:rPr lang="uk-UA" sz="2400" i="1" dirty="0" smtClean="0">
                <a:effectLst/>
              </a:rPr>
              <a:t>-</a:t>
            </a:r>
            <a:r>
              <a:rPr lang="uk-UA" sz="2400" dirty="0" smtClean="0">
                <a:effectLst/>
              </a:rPr>
              <a:t> </a:t>
            </a:r>
            <a:r>
              <a:rPr lang="uk-UA" sz="2400" dirty="0">
                <a:effectLst/>
              </a:rPr>
              <a:t>інтерпретує добро і зло як акт вільного вибору (екзистенціалізм), вираження мовлення та емоцій (неопозитивізм); </a:t>
            </a:r>
            <a:r>
              <a:rPr lang="ru-RU" sz="2400" dirty="0">
                <a:effectLst/>
              </a:rPr>
              <a:t/>
            </a:r>
            <a:br>
              <a:rPr lang="ru-RU" sz="2400" dirty="0">
                <a:effectLst/>
              </a:rPr>
            </a:br>
            <a:r>
              <a:rPr lang="ru-RU" sz="2400" dirty="0" smtClean="0">
                <a:effectLst/>
              </a:rPr>
              <a:t>- </a:t>
            </a:r>
            <a:r>
              <a:rPr lang="uk-UA" sz="2400" b="1" i="1" dirty="0" smtClean="0">
                <a:effectLst/>
              </a:rPr>
              <a:t>метафізичний </a:t>
            </a:r>
            <a:r>
              <a:rPr lang="uk-UA" sz="2400" i="1" dirty="0" smtClean="0">
                <a:effectLst/>
              </a:rPr>
              <a:t>- пов’язаний </a:t>
            </a:r>
            <a:r>
              <a:rPr lang="uk-UA" sz="2400" dirty="0" smtClean="0">
                <a:effectLst/>
              </a:rPr>
              <a:t>з </a:t>
            </a:r>
            <a:r>
              <a:rPr lang="uk-UA" sz="2400" dirty="0">
                <a:effectLst/>
              </a:rPr>
              <a:t>пошуками безумовного зовнішнього джерела добра і зла, в ролі якого виступає космос, абстрактна ідея Блага, природа, вічні ідеї, Бог, апріорний моральний закон, абсолютний дух; </a:t>
            </a:r>
            <a:r>
              <a:rPr lang="ru-RU" sz="2400" dirty="0">
                <a:effectLst/>
              </a:rPr>
              <a:t/>
            </a:r>
            <a:br>
              <a:rPr lang="ru-RU" sz="2400" dirty="0">
                <a:effectLst/>
              </a:rPr>
            </a:br>
            <a:r>
              <a:rPr lang="ru-RU" sz="2400" dirty="0" smtClean="0">
                <a:effectLst/>
              </a:rPr>
              <a:t>- </a:t>
            </a:r>
            <a:r>
              <a:rPr lang="uk-UA" sz="2400" b="1" i="1" dirty="0" smtClean="0">
                <a:effectLst/>
              </a:rPr>
              <a:t>соціальний </a:t>
            </a:r>
            <a:r>
              <a:rPr lang="uk-UA" sz="2400" i="1" dirty="0" smtClean="0">
                <a:effectLst/>
              </a:rPr>
              <a:t>-</a:t>
            </a:r>
            <a:r>
              <a:rPr lang="uk-UA" sz="2400" dirty="0" smtClean="0">
                <a:effectLst/>
              </a:rPr>
              <a:t> </a:t>
            </a:r>
            <a:r>
              <a:rPr lang="uk-UA" sz="2400" dirty="0">
                <a:effectLst/>
              </a:rPr>
              <a:t>пояснює добро і зло особливостями суспільної практики, системою конвенцій. Добро і зло виступають як нормативно-оціночні поняття та явища.</a:t>
            </a:r>
            <a:r>
              <a:rPr lang="ru-RU" sz="2400" dirty="0">
                <a:effectLst/>
              </a:rPr>
              <a:t/>
            </a:r>
            <a:br>
              <a:rPr lang="ru-RU" sz="2400" dirty="0">
                <a:effectLst/>
              </a:rPr>
            </a:br>
            <a:r>
              <a:rPr lang="uk-UA" altLang="ru-RU" sz="2400" dirty="0" smtClean="0">
                <a:latin typeface="Garamond" panose="02020404030301010803" pitchFamily="18" charset="0"/>
              </a:rPr>
              <a:t/>
            </a:r>
            <a:br>
              <a:rPr lang="uk-UA" altLang="ru-RU" sz="2400" dirty="0" smtClean="0">
                <a:latin typeface="Garamond" panose="02020404030301010803" pitchFamily="18" charset="0"/>
              </a:rPr>
            </a:br>
            <a:endParaRPr lang="ru-RU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5729288"/>
          </a:xfrm>
        </p:spPr>
        <p:txBody>
          <a:bodyPr/>
          <a:lstStyle/>
          <a:p>
            <a:pPr>
              <a:defRPr/>
            </a:pPr>
            <a:r>
              <a:rPr lang="uk-UA" b="1" dirty="0" smtClean="0">
                <a:effectLst/>
              </a:rPr>
              <a:t>Моральний </a:t>
            </a:r>
            <a:r>
              <a:rPr lang="uk-UA" b="1" dirty="0">
                <a:effectLst/>
              </a:rPr>
              <a:t>вибір </a:t>
            </a:r>
            <a:r>
              <a:rPr lang="uk-UA" dirty="0">
                <a:effectLst/>
              </a:rPr>
              <a:t>-</a:t>
            </a:r>
            <a:r>
              <a:rPr lang="uk-UA" dirty="0" smtClean="0">
                <a:effectLst/>
              </a:rPr>
              <a:t> усвідомлене надання </a:t>
            </a:r>
            <a:r>
              <a:rPr lang="uk-UA" dirty="0">
                <a:effectLst/>
              </a:rPr>
              <a:t>переваги тому чи іншому варіанту поведінки згідно з особистісними чи суспільними моральними </a:t>
            </a:r>
            <a:r>
              <a:rPr lang="uk-UA" dirty="0" smtClean="0">
                <a:effectLst/>
              </a:rPr>
              <a:t>установками.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100" name="Text Box 4"/>
          <p:cNvSpPr txBox="1">
            <a:spLocks noChangeArrowheads="1"/>
          </p:cNvSpPr>
          <p:nvPr/>
        </p:nvSpPr>
        <p:spPr bwMode="auto">
          <a:xfrm>
            <a:off x="1547813" y="333375"/>
            <a:ext cx="6048375" cy="720725"/>
          </a:xfrm>
          <a:prstGeom prst="rect">
            <a:avLst/>
          </a:prstGeom>
          <a:noFill/>
          <a:ln w="19050">
            <a:solidFill>
              <a:srgbClr val="FF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uk-UA" sz="4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  <a:cs typeface="Arial" charset="0"/>
              </a:rPr>
              <a:t>Аспекти вибору</a:t>
            </a:r>
          </a:p>
        </p:txBody>
      </p:sp>
      <p:sp>
        <p:nvSpPr>
          <p:cNvPr id="132101" name="Text Box 5"/>
          <p:cNvSpPr txBox="1">
            <a:spLocks noChangeArrowheads="1"/>
          </p:cNvSpPr>
          <p:nvPr/>
        </p:nvSpPr>
        <p:spPr bwMode="auto">
          <a:xfrm>
            <a:off x="106363" y="1779588"/>
            <a:ext cx="2089150" cy="1936750"/>
          </a:xfrm>
          <a:prstGeom prst="rect">
            <a:avLst/>
          </a:prstGeom>
          <a:noFill/>
          <a:ln w="19050">
            <a:solidFill>
              <a:srgbClr val="FF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uk-UA" sz="24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  <a:cs typeface="Arial" charset="0"/>
              </a:rPr>
              <a:t>Вибір системи моральності і моральної позиції.</a:t>
            </a:r>
          </a:p>
        </p:txBody>
      </p:sp>
      <p:sp>
        <p:nvSpPr>
          <p:cNvPr id="132102" name="Text Box 6"/>
          <p:cNvSpPr txBox="1">
            <a:spLocks noChangeArrowheads="1"/>
          </p:cNvSpPr>
          <p:nvPr/>
        </p:nvSpPr>
        <p:spPr bwMode="auto">
          <a:xfrm>
            <a:off x="2339975" y="1800225"/>
            <a:ext cx="2087563" cy="476250"/>
          </a:xfrm>
          <a:prstGeom prst="rect">
            <a:avLst/>
          </a:prstGeom>
          <a:noFill/>
          <a:ln w="19050" algn="ctr">
            <a:solidFill>
              <a:srgbClr val="FF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uk-UA" sz="2400" i="1"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  <a:cs typeface="Arial" charset="0"/>
              </a:rPr>
              <a:t>Вибір вчинку</a:t>
            </a:r>
          </a:p>
        </p:txBody>
      </p:sp>
      <p:sp>
        <p:nvSpPr>
          <p:cNvPr id="132103" name="Text Box 7"/>
          <p:cNvSpPr txBox="1">
            <a:spLocks noChangeArrowheads="1"/>
          </p:cNvSpPr>
          <p:nvPr/>
        </p:nvSpPr>
        <p:spPr bwMode="auto">
          <a:xfrm>
            <a:off x="4572000" y="1773238"/>
            <a:ext cx="2232025" cy="1206500"/>
          </a:xfrm>
          <a:prstGeom prst="rect">
            <a:avLst/>
          </a:prstGeom>
          <a:noFill/>
          <a:ln w="19050" algn="ctr">
            <a:solidFill>
              <a:srgbClr val="FF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uk-UA" sz="2400" i="1"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  <a:cs typeface="Arial" charset="0"/>
              </a:rPr>
              <a:t>Вибір мети і засобів її досягнення.</a:t>
            </a:r>
          </a:p>
        </p:txBody>
      </p:sp>
      <p:sp>
        <p:nvSpPr>
          <p:cNvPr id="132104" name="Text Box 8"/>
          <p:cNvSpPr txBox="1">
            <a:spLocks noChangeArrowheads="1"/>
          </p:cNvSpPr>
          <p:nvPr/>
        </p:nvSpPr>
        <p:spPr bwMode="auto">
          <a:xfrm>
            <a:off x="6948488" y="1795463"/>
            <a:ext cx="2195512" cy="841375"/>
          </a:xfrm>
          <a:prstGeom prst="rect">
            <a:avLst/>
          </a:prstGeom>
          <a:noFill/>
          <a:ln w="19050" algn="ctr">
            <a:solidFill>
              <a:srgbClr val="FF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uk-UA" sz="2400" i="1"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  <a:cs typeface="Arial" charset="0"/>
              </a:rPr>
              <a:t>Вибір за себе і за іншого</a:t>
            </a:r>
          </a:p>
        </p:txBody>
      </p:sp>
      <p:sp>
        <p:nvSpPr>
          <p:cNvPr id="11271" name="Line 9"/>
          <p:cNvSpPr>
            <a:spLocks noChangeShapeType="1"/>
          </p:cNvSpPr>
          <p:nvPr/>
        </p:nvSpPr>
        <p:spPr bwMode="auto">
          <a:xfrm flipH="1">
            <a:off x="1042988" y="1052513"/>
            <a:ext cx="3457575" cy="720725"/>
          </a:xfrm>
          <a:prstGeom prst="line">
            <a:avLst/>
          </a:prstGeom>
          <a:noFill/>
          <a:ln w="19050">
            <a:solidFill>
              <a:srgbClr val="FF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2" name="Line 10"/>
          <p:cNvSpPr>
            <a:spLocks noChangeShapeType="1"/>
          </p:cNvSpPr>
          <p:nvPr/>
        </p:nvSpPr>
        <p:spPr bwMode="auto">
          <a:xfrm flipH="1">
            <a:off x="3348038" y="1052513"/>
            <a:ext cx="1152525" cy="720725"/>
          </a:xfrm>
          <a:prstGeom prst="line">
            <a:avLst/>
          </a:prstGeom>
          <a:noFill/>
          <a:ln w="19050">
            <a:solidFill>
              <a:srgbClr val="FF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3" name="Line 11"/>
          <p:cNvSpPr>
            <a:spLocks noChangeShapeType="1"/>
          </p:cNvSpPr>
          <p:nvPr/>
        </p:nvSpPr>
        <p:spPr bwMode="auto">
          <a:xfrm>
            <a:off x="4500563" y="1052513"/>
            <a:ext cx="1223962" cy="720725"/>
          </a:xfrm>
          <a:prstGeom prst="line">
            <a:avLst/>
          </a:prstGeom>
          <a:noFill/>
          <a:ln w="19050">
            <a:solidFill>
              <a:srgbClr val="FF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4" name="Line 12"/>
          <p:cNvSpPr>
            <a:spLocks noChangeShapeType="1"/>
          </p:cNvSpPr>
          <p:nvPr/>
        </p:nvSpPr>
        <p:spPr bwMode="auto">
          <a:xfrm>
            <a:off x="4500563" y="1052513"/>
            <a:ext cx="3527425" cy="720725"/>
          </a:xfrm>
          <a:prstGeom prst="line">
            <a:avLst/>
          </a:prstGeom>
          <a:noFill/>
          <a:ln w="19050">
            <a:solidFill>
              <a:srgbClr val="FF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Океан">
  <a:themeElements>
    <a:clrScheme name="Океан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Океан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кеан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Ocean</Template>
  <TotalTime>460</TotalTime>
  <Words>1383</Words>
  <Application>Microsoft Office PowerPoint</Application>
  <PresentationFormat>Экран (4:3)</PresentationFormat>
  <Paragraphs>72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30" baseType="lpstr">
      <vt:lpstr>Arial</vt:lpstr>
      <vt:lpstr>Calibri</vt:lpstr>
      <vt:lpstr>Garamond</vt:lpstr>
      <vt:lpstr>Tahoma</vt:lpstr>
      <vt:lpstr>Times New Roman</vt:lpstr>
      <vt:lpstr>Wingdings</vt:lpstr>
      <vt:lpstr>Океан</vt:lpstr>
      <vt:lpstr>ТЕМА 2 </vt:lpstr>
      <vt:lpstr>Література:</vt:lpstr>
      <vt:lpstr> План лекції </vt:lpstr>
      <vt:lpstr>Категорії (лат. kategoria) — найбільш загальні поняття етики, що розкривають суттєві сторони морального життя суспільства та закріплюють загальноцінне в ньому як необхідну міру людяності.  Категорії етики — складні духовні утворення, що синтезують знання про реальність морального життя суспільства та людства, з одного боку, і бажане та належне в ньому — з іншого.   </vt:lpstr>
      <vt:lpstr>Добро і зло – це категорії етики і поняття моральної свідомості, що в найбільш загальній формі демонструють розмежування морального й аморального, належного і такого, що піддається осуду, в мотивації діяльності і вчинках, моральних якостях і відношеннях людини, соціальних явищах.</vt:lpstr>
      <vt:lpstr>Добро – те, що оцінюється позитивно, розглядається як важливе, значуще в житті людини і суспільства, що є умовою життя, розвитку, гармонії та досконалості. У сучасній етиці поняття добра розкривається в кількох взаємопов’язаних аспектах:  - як сукупність позитивних принципів та норм моралі;  - як моральна якість вчинку; як моральний мотив та моральна мета вчинку;  - як людські чесноти (відповідальність, чесність, порядність тощо). Зло – те, що руйнує, пригнічує, принижує, знищує. Моральне зло суб’єктивне за природою, це зло, яке чиниться за безпосередньої участі внутрішнього світу людини, її свідомості та волі – за власним вибором. </vt:lpstr>
      <vt:lpstr>ЕТИЧНІ ПІДХОДИ ДО ПРОБЛЕМИ ДОБРА І ЗЛА: - натуралістичний - виходить із природи людини, її задоволення і насолоди (гедонізм), щастя і нещастя (евдемонізм), прагнення користі й зиску (утилітаризм), ділового успіху (прагматизм);  - суб'єктивістський - інтерпретує добро і зло як акт вільного вибору (екзистенціалізм), вираження мовлення та емоцій (неопозитивізм);  - метафізичний - пов’язаний з пошуками безумовного зовнішнього джерела добра і зла, в ролі якого виступає космос, абстрактна ідея Блага, природа, вічні ідеї, Бог, апріорний моральний закон, абсолютний дух;  - соціальний - пояснює добро і зло особливостями суспільної практики, системою конвенцій. Добро і зло виступають як нормативно-оціночні поняття та явища.  </vt:lpstr>
      <vt:lpstr>Моральний вибір - усвідомлене надання переваги тому чи іншому варіанту поведінки згідно з особистісними чи суспільними моральними установками.</vt:lpstr>
      <vt:lpstr>Презентация PowerPoint</vt:lpstr>
      <vt:lpstr>Презентация PowerPoint</vt:lpstr>
      <vt:lpstr>Відповідальність - певним корелят категорії обов’язку, і може розглядатись як одна з його складових. Ця категорія відображає ставлення суспільства чи людини до виконання суб’єктом морального обов’язку. Гідність – це категорія етики, що позначає особливе моральне відношення людини до самої себе і відношення до неї з боку суспільства, оточуючих, яке ґрунтується на визнанні цінності людини як особистості. </vt:lpstr>
      <vt:lpstr>Гідність – категорія етики, що позначає особливе моральне відношення людини до самої себе і відношення до неї з боку суспільства, оточуючих, яке ґрунтується на визнанні цінності людини як особистості.   Поняття гідності особистості спирається на принцип рівності всіх людей у моральному відношенні, ґрунтується на рівному праві кожної людини на повагу, забороні принижувати її гідність, незалежно від того, до якої соціальної верстви вона належить.   Почуття власної гідності – це переживання власної цінності, своїх власних досягнень перед суспільством та утвердження їх, можливо, всупереч обставин.</vt:lpstr>
      <vt:lpstr>Честь як категорія етики означає моральне ставлення людини до самої себе і ставлення до неї з боку суспільства, оточуючих, коли моральна цінність особистості пов'язується з моральними заслугами людини, з її конкретним громадським станом, родом діяльності й моральними заслугами, що визнаються за нею (честь офіцера, честь працівника поліції, честь вченого, лікаря, підприємця). </vt:lpstr>
      <vt:lpstr>Презентация PowerPoint</vt:lpstr>
      <vt:lpstr>Довіра – ставлення до іншої особи та до її дій, що ґрунтується на впевненості в її правоті, вірності, добросовісності, чесності.  Довіру найчастіше визначають як: • надійність виконання зобов’язань; • передбачуваність; • точність, ефективність виконання обов’язків.  </vt:lpstr>
      <vt:lpstr>Презентация PowerPoint</vt:lpstr>
      <vt:lpstr>Свобода совісті – це можливість і здатність людини робити світоглядне самовизначення, нести відповідальність за вчинки й думки згідно зі своєю совістю; складова духовної свободи.   Більш вузьке розуміння свободи совісті полягає у ствердженні незалежності людини щодо визначення свого ставлення до проблем світогляду та релігії зокрема.   Свобода совісті включає в себе вимоги: віротерпимості, віросповідання, віровизнань (або конфесійної належності), церкви та релігійної діяльності. </vt:lpstr>
      <vt:lpstr>Основні постулати принципу свободи совісті: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NhT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3</dc:title>
  <dc:creator>ALEX</dc:creator>
  <cp:lastModifiedBy>RePack by Diakov</cp:lastModifiedBy>
  <cp:revision>30</cp:revision>
  <dcterms:created xsi:type="dcterms:W3CDTF">2010-05-29T18:23:30Z</dcterms:created>
  <dcterms:modified xsi:type="dcterms:W3CDTF">2021-04-01T11:01:38Z</dcterms:modified>
</cp:coreProperties>
</file>