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82" r:id="rId5"/>
    <p:sldId id="271" r:id="rId6"/>
    <p:sldId id="281" r:id="rId7"/>
    <p:sldId id="280" r:id="rId8"/>
    <p:sldId id="272" r:id="rId9"/>
    <p:sldId id="273" r:id="rId10"/>
    <p:sldId id="292" r:id="rId11"/>
    <p:sldId id="274" r:id="rId12"/>
    <p:sldId id="293" r:id="rId13"/>
    <p:sldId id="297" r:id="rId14"/>
    <p:sldId id="298" r:id="rId15"/>
    <p:sldId id="277" r:id="rId16"/>
    <p:sldId id="299" r:id="rId17"/>
    <p:sldId id="275" r:id="rId18"/>
    <p:sldId id="295" r:id="rId19"/>
    <p:sldId id="296" r:id="rId20"/>
    <p:sldId id="300" r:id="rId21"/>
    <p:sldId id="301" r:id="rId22"/>
    <p:sldId id="302" r:id="rId23"/>
    <p:sldId id="269" r:id="rId24"/>
    <p:sldId id="278" r:id="rId25"/>
    <p:sldId id="287" r:id="rId26"/>
    <p:sldId id="303" r:id="rId27"/>
    <p:sldId id="304" r:id="rId28"/>
    <p:sldId id="279" r:id="rId29"/>
    <p:sldId id="305" r:id="rId30"/>
  </p:sldIdLst>
  <p:sldSz cx="9144000" cy="6858000" type="screen4x3"/>
  <p:notesSz cx="6858000" cy="9144000"/>
  <p:defaultTextStyle>
    <a:defPPr>
      <a:defRPr lang="uk-UA"/>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94662" autoAdjust="0"/>
  </p:normalViewPr>
  <p:slideViewPr>
    <p:cSldViewPr>
      <p:cViewPr varScale="1">
        <p:scale>
          <a:sx n="68" d="100"/>
          <a:sy n="68" d="100"/>
        </p:scale>
        <p:origin x="144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15120938 h 1912"/>
              <a:gd name="T4" fmla="*/ 0 w 1588"/>
              <a:gd name="T5" fmla="*/ 15120938 h 1912"/>
              <a:gd name="T6" fmla="*/ 0 w 1588"/>
              <a:gd name="T7" fmla="*/ 151209375 h 1912"/>
              <a:gd name="T8" fmla="*/ 0 w 1588"/>
              <a:gd name="T9" fmla="*/ 2147483646 h 1912"/>
              <a:gd name="T10" fmla="*/ 0 w 1588"/>
              <a:gd name="T11" fmla="*/ 2147483646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9394"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uk-UA"/>
              <a:t>Образец заголовка</a:t>
            </a:r>
          </a:p>
        </p:txBody>
      </p:sp>
      <p:sp>
        <p:nvSpPr>
          <p:cNvPr id="59395"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uk-UA"/>
              <a:t>Образец подзаголовка</a:t>
            </a:r>
          </a:p>
        </p:txBody>
      </p:sp>
      <p:sp>
        <p:nvSpPr>
          <p:cNvPr id="5" name="Rectangle 5"/>
          <p:cNvSpPr>
            <a:spLocks noGrp="1" noChangeArrowheads="1"/>
          </p:cNvSpPr>
          <p:nvPr>
            <p:ph type="ftr" sz="quarter" idx="10"/>
          </p:nvPr>
        </p:nvSpPr>
        <p:spPr/>
        <p:txBody>
          <a:bodyPr/>
          <a:lstStyle>
            <a:lvl1pPr>
              <a:defRPr/>
            </a:lvl1pPr>
          </a:lstStyle>
          <a:p>
            <a:pPr>
              <a:defRPr/>
            </a:pPr>
            <a:endParaRPr lang="uk-UA"/>
          </a:p>
        </p:txBody>
      </p:sp>
      <p:sp>
        <p:nvSpPr>
          <p:cNvPr id="6" name="Rectangle 6"/>
          <p:cNvSpPr>
            <a:spLocks noGrp="1" noChangeArrowheads="1"/>
          </p:cNvSpPr>
          <p:nvPr>
            <p:ph type="sldNum" sz="quarter" idx="11"/>
          </p:nvPr>
        </p:nvSpPr>
        <p:spPr/>
        <p:txBody>
          <a:bodyPr/>
          <a:lstStyle>
            <a:lvl1pPr>
              <a:defRPr/>
            </a:lvl1pPr>
          </a:lstStyle>
          <a:p>
            <a:pPr>
              <a:defRPr/>
            </a:pPr>
            <a:fld id="{3AF3C3A5-E08F-4E73-98CC-362F74D77C9A}" type="slidenum">
              <a:rPr lang="uk-UA" altLang="ru-RU"/>
              <a:pPr>
                <a:defRPr/>
              </a:pPr>
              <a:t>‹№›</a:t>
            </a:fld>
            <a:endParaRPr lang="uk-UA" altLang="ru-RU"/>
          </a:p>
        </p:txBody>
      </p:sp>
      <p:sp>
        <p:nvSpPr>
          <p:cNvPr id="7" name="Rectangle 7"/>
          <p:cNvSpPr>
            <a:spLocks noGrp="1" noChangeArrowheads="1"/>
          </p:cNvSpPr>
          <p:nvPr>
            <p:ph type="dt" sz="quarter" idx="12"/>
          </p:nvPr>
        </p:nvSpPr>
        <p:spPr/>
        <p:txBody>
          <a:bodyPr/>
          <a:lstStyle>
            <a:lvl1pPr>
              <a:defRPr/>
            </a:lvl1pPr>
          </a:lstStyle>
          <a:p>
            <a:pPr>
              <a:defRPr/>
            </a:pPr>
            <a:endParaRPr lang="uk-UA"/>
          </a:p>
        </p:txBody>
      </p:sp>
    </p:spTree>
    <p:extLst>
      <p:ext uri="{BB962C8B-B14F-4D97-AF65-F5344CB8AC3E}">
        <p14:creationId xmlns:p14="http://schemas.microsoft.com/office/powerpoint/2010/main" val="3083620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Rectangle 4"/>
          <p:cNvSpPr>
            <a:spLocks noGrp="1" noChangeArrowheads="1"/>
          </p:cNvSpPr>
          <p:nvPr>
            <p:ph type="dt" sz="half" idx="10"/>
          </p:nvPr>
        </p:nvSpPr>
        <p:spPr>
          <a:ln/>
        </p:spPr>
        <p:txBody>
          <a:bodyPr/>
          <a:lstStyle>
            <a:lvl1pPr>
              <a:defRPr/>
            </a:lvl1pPr>
          </a:lstStyle>
          <a:p>
            <a:pPr>
              <a:defRPr/>
            </a:pPr>
            <a:endParaRPr lang="uk-UA"/>
          </a:p>
        </p:txBody>
      </p:sp>
      <p:sp>
        <p:nvSpPr>
          <p:cNvPr id="5" name="Rectangle 5"/>
          <p:cNvSpPr>
            <a:spLocks noGrp="1" noChangeArrowheads="1"/>
          </p:cNvSpPr>
          <p:nvPr>
            <p:ph type="ftr" sz="quarter" idx="11"/>
          </p:nvPr>
        </p:nvSpPr>
        <p:spPr>
          <a:ln/>
        </p:spPr>
        <p:txBody>
          <a:bodyPr/>
          <a:lstStyle>
            <a:lvl1pPr>
              <a:defRPr/>
            </a:lvl1pPr>
          </a:lstStyle>
          <a:p>
            <a:pPr>
              <a:defRPr/>
            </a:pPr>
            <a:endParaRPr lang="uk-UA"/>
          </a:p>
        </p:txBody>
      </p:sp>
      <p:sp>
        <p:nvSpPr>
          <p:cNvPr id="6" name="Rectangle 6"/>
          <p:cNvSpPr>
            <a:spLocks noGrp="1" noChangeArrowheads="1"/>
          </p:cNvSpPr>
          <p:nvPr>
            <p:ph type="sldNum" sz="quarter" idx="12"/>
          </p:nvPr>
        </p:nvSpPr>
        <p:spPr>
          <a:ln/>
        </p:spPr>
        <p:txBody>
          <a:bodyPr/>
          <a:lstStyle>
            <a:lvl1pPr>
              <a:defRPr/>
            </a:lvl1pPr>
          </a:lstStyle>
          <a:p>
            <a:pPr>
              <a:defRPr/>
            </a:pPr>
            <a:fld id="{6CA94417-5062-4DBC-AF14-1A60D82708FA}" type="slidenum">
              <a:rPr lang="uk-UA" altLang="ru-RU"/>
              <a:pPr>
                <a:defRPr/>
              </a:pPr>
              <a:t>‹№›</a:t>
            </a:fld>
            <a:endParaRPr lang="uk-UA" altLang="ru-RU"/>
          </a:p>
        </p:txBody>
      </p:sp>
    </p:spTree>
    <p:extLst>
      <p:ext uri="{BB962C8B-B14F-4D97-AF65-F5344CB8AC3E}">
        <p14:creationId xmlns:p14="http://schemas.microsoft.com/office/powerpoint/2010/main" val="1161834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92100"/>
            <a:ext cx="2057400" cy="5727700"/>
          </a:xfrm>
        </p:spPr>
        <p:txBody>
          <a:bodyPr vert="eaVert"/>
          <a:lstStyle/>
          <a:p>
            <a:r>
              <a:rPr lang="ru-RU"/>
              <a:t>Образец заголовка</a:t>
            </a:r>
            <a:endParaRPr lang="uk-UA"/>
          </a:p>
        </p:txBody>
      </p:sp>
      <p:sp>
        <p:nvSpPr>
          <p:cNvPr id="3" name="Вертикальный текст 2"/>
          <p:cNvSpPr>
            <a:spLocks noGrp="1"/>
          </p:cNvSpPr>
          <p:nvPr>
            <p:ph type="body" orient="vert" idx="1"/>
          </p:nvPr>
        </p:nvSpPr>
        <p:spPr>
          <a:xfrm>
            <a:off x="457200" y="292100"/>
            <a:ext cx="6019800" cy="57277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Rectangle 4"/>
          <p:cNvSpPr>
            <a:spLocks noGrp="1" noChangeArrowheads="1"/>
          </p:cNvSpPr>
          <p:nvPr>
            <p:ph type="dt" sz="half" idx="10"/>
          </p:nvPr>
        </p:nvSpPr>
        <p:spPr>
          <a:ln/>
        </p:spPr>
        <p:txBody>
          <a:bodyPr/>
          <a:lstStyle>
            <a:lvl1pPr>
              <a:defRPr/>
            </a:lvl1pPr>
          </a:lstStyle>
          <a:p>
            <a:pPr>
              <a:defRPr/>
            </a:pPr>
            <a:endParaRPr lang="uk-UA"/>
          </a:p>
        </p:txBody>
      </p:sp>
      <p:sp>
        <p:nvSpPr>
          <p:cNvPr id="5" name="Rectangle 5"/>
          <p:cNvSpPr>
            <a:spLocks noGrp="1" noChangeArrowheads="1"/>
          </p:cNvSpPr>
          <p:nvPr>
            <p:ph type="ftr" sz="quarter" idx="11"/>
          </p:nvPr>
        </p:nvSpPr>
        <p:spPr>
          <a:ln/>
        </p:spPr>
        <p:txBody>
          <a:bodyPr/>
          <a:lstStyle>
            <a:lvl1pPr>
              <a:defRPr/>
            </a:lvl1pPr>
          </a:lstStyle>
          <a:p>
            <a:pPr>
              <a:defRPr/>
            </a:pPr>
            <a:endParaRPr lang="uk-UA"/>
          </a:p>
        </p:txBody>
      </p:sp>
      <p:sp>
        <p:nvSpPr>
          <p:cNvPr id="6" name="Rectangle 6"/>
          <p:cNvSpPr>
            <a:spLocks noGrp="1" noChangeArrowheads="1"/>
          </p:cNvSpPr>
          <p:nvPr>
            <p:ph type="sldNum" sz="quarter" idx="12"/>
          </p:nvPr>
        </p:nvSpPr>
        <p:spPr>
          <a:ln/>
        </p:spPr>
        <p:txBody>
          <a:bodyPr/>
          <a:lstStyle>
            <a:lvl1pPr>
              <a:defRPr/>
            </a:lvl1pPr>
          </a:lstStyle>
          <a:p>
            <a:pPr>
              <a:defRPr/>
            </a:pPr>
            <a:fld id="{56DBB160-72E4-4BDA-8110-1C5AB3B5DEE3}" type="slidenum">
              <a:rPr lang="uk-UA" altLang="ru-RU"/>
              <a:pPr>
                <a:defRPr/>
              </a:pPr>
              <a:t>‹№›</a:t>
            </a:fld>
            <a:endParaRPr lang="uk-UA" altLang="ru-RU"/>
          </a:p>
        </p:txBody>
      </p:sp>
    </p:spTree>
    <p:extLst>
      <p:ext uri="{BB962C8B-B14F-4D97-AF65-F5344CB8AC3E}">
        <p14:creationId xmlns:p14="http://schemas.microsoft.com/office/powerpoint/2010/main" val="37313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92100"/>
            <a:ext cx="8229600" cy="1384300"/>
          </a:xfrm>
        </p:spPr>
        <p:txBody>
          <a:bodyPr/>
          <a:lstStyle/>
          <a:p>
            <a:r>
              <a:rPr lang="ru-RU"/>
              <a:t>Образец заголовка</a:t>
            </a:r>
          </a:p>
        </p:txBody>
      </p:sp>
      <p:sp>
        <p:nvSpPr>
          <p:cNvPr id="3" name="Таблица 2"/>
          <p:cNvSpPr>
            <a:spLocks noGrp="1"/>
          </p:cNvSpPr>
          <p:nvPr>
            <p:ph type="tbl" idx="1"/>
          </p:nvPr>
        </p:nvSpPr>
        <p:spPr>
          <a:xfrm>
            <a:off x="457200" y="1905000"/>
            <a:ext cx="8229600" cy="4114800"/>
          </a:xfrm>
        </p:spPr>
        <p:txBody>
          <a:bodyPr/>
          <a:lstStyle/>
          <a:p>
            <a:pPr lvl="0"/>
            <a:endParaRPr lang="ru-RU" noProof="0"/>
          </a:p>
        </p:txBody>
      </p:sp>
      <p:sp>
        <p:nvSpPr>
          <p:cNvPr id="4" name="Дата 3"/>
          <p:cNvSpPr>
            <a:spLocks noGrp="1"/>
          </p:cNvSpPr>
          <p:nvPr>
            <p:ph type="dt" sz="half" idx="10"/>
          </p:nvPr>
        </p:nvSpPr>
        <p:spPr/>
        <p:txBody>
          <a:bodyPr/>
          <a:lstStyle>
            <a:lvl1pPr>
              <a:defRPr/>
            </a:lvl1pPr>
          </a:lstStyle>
          <a:p>
            <a:pPr>
              <a:defRPr/>
            </a:pPr>
            <a:endParaRPr lang="uk-UA" altLang="ru-RU"/>
          </a:p>
        </p:txBody>
      </p:sp>
      <p:sp>
        <p:nvSpPr>
          <p:cNvPr id="5" name="Нижний колонтитул 4"/>
          <p:cNvSpPr>
            <a:spLocks noGrp="1"/>
          </p:cNvSpPr>
          <p:nvPr>
            <p:ph type="ftr" sz="quarter" idx="11"/>
          </p:nvPr>
        </p:nvSpPr>
        <p:spPr/>
        <p:txBody>
          <a:bodyPr/>
          <a:lstStyle>
            <a:lvl1pPr>
              <a:defRPr/>
            </a:lvl1pPr>
          </a:lstStyle>
          <a:p>
            <a:pPr>
              <a:defRPr/>
            </a:pPr>
            <a:endParaRPr lang="uk-UA" altLang="ru-RU"/>
          </a:p>
        </p:txBody>
      </p:sp>
      <p:sp>
        <p:nvSpPr>
          <p:cNvPr id="6" name="Номер слайда 5"/>
          <p:cNvSpPr>
            <a:spLocks noGrp="1"/>
          </p:cNvSpPr>
          <p:nvPr>
            <p:ph type="sldNum" sz="quarter" idx="12"/>
          </p:nvPr>
        </p:nvSpPr>
        <p:spPr/>
        <p:txBody>
          <a:bodyPr/>
          <a:lstStyle>
            <a:lvl1pPr>
              <a:defRPr smtClean="0"/>
            </a:lvl1pPr>
          </a:lstStyle>
          <a:p>
            <a:pPr>
              <a:defRPr/>
            </a:pPr>
            <a:fld id="{931DB585-B5B8-4783-9833-08CC79593596}" type="slidenum">
              <a:rPr lang="uk-UA" altLang="ru-RU"/>
              <a:pPr>
                <a:defRPr/>
              </a:pPr>
              <a:t>‹№›</a:t>
            </a:fld>
            <a:endParaRPr lang="uk-UA" altLang="ru-RU"/>
          </a:p>
        </p:txBody>
      </p:sp>
    </p:spTree>
    <p:extLst>
      <p:ext uri="{BB962C8B-B14F-4D97-AF65-F5344CB8AC3E}">
        <p14:creationId xmlns:p14="http://schemas.microsoft.com/office/powerpoint/2010/main" val="2217248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Rectangle 4"/>
          <p:cNvSpPr>
            <a:spLocks noGrp="1" noChangeArrowheads="1"/>
          </p:cNvSpPr>
          <p:nvPr>
            <p:ph type="dt" sz="half" idx="10"/>
          </p:nvPr>
        </p:nvSpPr>
        <p:spPr>
          <a:ln/>
        </p:spPr>
        <p:txBody>
          <a:bodyPr/>
          <a:lstStyle>
            <a:lvl1pPr>
              <a:defRPr/>
            </a:lvl1pPr>
          </a:lstStyle>
          <a:p>
            <a:pPr>
              <a:defRPr/>
            </a:pPr>
            <a:endParaRPr lang="uk-UA"/>
          </a:p>
        </p:txBody>
      </p:sp>
      <p:sp>
        <p:nvSpPr>
          <p:cNvPr id="5" name="Rectangle 5"/>
          <p:cNvSpPr>
            <a:spLocks noGrp="1" noChangeArrowheads="1"/>
          </p:cNvSpPr>
          <p:nvPr>
            <p:ph type="ftr" sz="quarter" idx="11"/>
          </p:nvPr>
        </p:nvSpPr>
        <p:spPr>
          <a:ln/>
        </p:spPr>
        <p:txBody>
          <a:bodyPr/>
          <a:lstStyle>
            <a:lvl1pPr>
              <a:defRPr/>
            </a:lvl1pPr>
          </a:lstStyle>
          <a:p>
            <a:pPr>
              <a:defRPr/>
            </a:pPr>
            <a:endParaRPr lang="uk-UA"/>
          </a:p>
        </p:txBody>
      </p:sp>
      <p:sp>
        <p:nvSpPr>
          <p:cNvPr id="6" name="Rectangle 6"/>
          <p:cNvSpPr>
            <a:spLocks noGrp="1" noChangeArrowheads="1"/>
          </p:cNvSpPr>
          <p:nvPr>
            <p:ph type="sldNum" sz="quarter" idx="12"/>
          </p:nvPr>
        </p:nvSpPr>
        <p:spPr>
          <a:ln/>
        </p:spPr>
        <p:txBody>
          <a:bodyPr/>
          <a:lstStyle>
            <a:lvl1pPr>
              <a:defRPr/>
            </a:lvl1pPr>
          </a:lstStyle>
          <a:p>
            <a:pPr>
              <a:defRPr/>
            </a:pPr>
            <a:fld id="{3B2DCA8B-D449-4DBA-A54F-12429519D800}" type="slidenum">
              <a:rPr lang="uk-UA" altLang="ru-RU"/>
              <a:pPr>
                <a:defRPr/>
              </a:pPr>
              <a:t>‹№›</a:t>
            </a:fld>
            <a:endParaRPr lang="uk-UA" altLang="ru-RU"/>
          </a:p>
        </p:txBody>
      </p:sp>
    </p:spTree>
    <p:extLst>
      <p:ext uri="{BB962C8B-B14F-4D97-AF65-F5344CB8AC3E}">
        <p14:creationId xmlns:p14="http://schemas.microsoft.com/office/powerpoint/2010/main" val="3881486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uk-UA"/>
          </a:p>
        </p:txBody>
      </p:sp>
      <p:sp>
        <p:nvSpPr>
          <p:cNvPr id="5" name="Rectangle 5"/>
          <p:cNvSpPr>
            <a:spLocks noGrp="1" noChangeArrowheads="1"/>
          </p:cNvSpPr>
          <p:nvPr>
            <p:ph type="ftr" sz="quarter" idx="11"/>
          </p:nvPr>
        </p:nvSpPr>
        <p:spPr>
          <a:ln/>
        </p:spPr>
        <p:txBody>
          <a:bodyPr/>
          <a:lstStyle>
            <a:lvl1pPr>
              <a:defRPr/>
            </a:lvl1pPr>
          </a:lstStyle>
          <a:p>
            <a:pPr>
              <a:defRPr/>
            </a:pPr>
            <a:endParaRPr lang="uk-UA"/>
          </a:p>
        </p:txBody>
      </p:sp>
      <p:sp>
        <p:nvSpPr>
          <p:cNvPr id="6" name="Rectangle 6"/>
          <p:cNvSpPr>
            <a:spLocks noGrp="1" noChangeArrowheads="1"/>
          </p:cNvSpPr>
          <p:nvPr>
            <p:ph type="sldNum" sz="quarter" idx="12"/>
          </p:nvPr>
        </p:nvSpPr>
        <p:spPr>
          <a:ln/>
        </p:spPr>
        <p:txBody>
          <a:bodyPr/>
          <a:lstStyle>
            <a:lvl1pPr>
              <a:defRPr/>
            </a:lvl1pPr>
          </a:lstStyle>
          <a:p>
            <a:pPr>
              <a:defRPr/>
            </a:pPr>
            <a:fld id="{86E588C1-E4BF-4F41-854B-A45A28A2FF14}" type="slidenum">
              <a:rPr lang="uk-UA" altLang="ru-RU"/>
              <a:pPr>
                <a:defRPr/>
              </a:pPr>
              <a:t>‹№›</a:t>
            </a:fld>
            <a:endParaRPr lang="uk-UA" altLang="ru-RU"/>
          </a:p>
        </p:txBody>
      </p:sp>
    </p:spTree>
    <p:extLst>
      <p:ext uri="{BB962C8B-B14F-4D97-AF65-F5344CB8AC3E}">
        <p14:creationId xmlns:p14="http://schemas.microsoft.com/office/powerpoint/2010/main" val="170342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Содержимое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Содержимое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Rectangle 4"/>
          <p:cNvSpPr>
            <a:spLocks noGrp="1" noChangeArrowheads="1"/>
          </p:cNvSpPr>
          <p:nvPr>
            <p:ph type="dt" sz="half" idx="10"/>
          </p:nvPr>
        </p:nvSpPr>
        <p:spPr>
          <a:ln/>
        </p:spPr>
        <p:txBody>
          <a:bodyPr/>
          <a:lstStyle>
            <a:lvl1pPr>
              <a:defRPr/>
            </a:lvl1pPr>
          </a:lstStyle>
          <a:p>
            <a:pPr>
              <a:defRPr/>
            </a:pPr>
            <a:endParaRPr lang="uk-UA"/>
          </a:p>
        </p:txBody>
      </p:sp>
      <p:sp>
        <p:nvSpPr>
          <p:cNvPr id="6" name="Rectangle 5"/>
          <p:cNvSpPr>
            <a:spLocks noGrp="1" noChangeArrowheads="1"/>
          </p:cNvSpPr>
          <p:nvPr>
            <p:ph type="ftr" sz="quarter" idx="11"/>
          </p:nvPr>
        </p:nvSpPr>
        <p:spPr>
          <a:ln/>
        </p:spPr>
        <p:txBody>
          <a:bodyPr/>
          <a:lstStyle>
            <a:lvl1pPr>
              <a:defRPr/>
            </a:lvl1pPr>
          </a:lstStyle>
          <a:p>
            <a:pPr>
              <a:defRPr/>
            </a:pPr>
            <a:endParaRPr lang="uk-UA"/>
          </a:p>
        </p:txBody>
      </p:sp>
      <p:sp>
        <p:nvSpPr>
          <p:cNvPr id="7" name="Rectangle 6"/>
          <p:cNvSpPr>
            <a:spLocks noGrp="1" noChangeArrowheads="1"/>
          </p:cNvSpPr>
          <p:nvPr>
            <p:ph type="sldNum" sz="quarter" idx="12"/>
          </p:nvPr>
        </p:nvSpPr>
        <p:spPr>
          <a:ln/>
        </p:spPr>
        <p:txBody>
          <a:bodyPr/>
          <a:lstStyle>
            <a:lvl1pPr>
              <a:defRPr/>
            </a:lvl1pPr>
          </a:lstStyle>
          <a:p>
            <a:pPr>
              <a:defRPr/>
            </a:pPr>
            <a:fld id="{D35FC207-BB4E-4BFE-88DF-F17DD611469D}" type="slidenum">
              <a:rPr lang="uk-UA" altLang="ru-RU"/>
              <a:pPr>
                <a:defRPr/>
              </a:pPr>
              <a:t>‹№›</a:t>
            </a:fld>
            <a:endParaRPr lang="uk-UA" altLang="ru-RU"/>
          </a:p>
        </p:txBody>
      </p:sp>
    </p:spTree>
    <p:extLst>
      <p:ext uri="{BB962C8B-B14F-4D97-AF65-F5344CB8AC3E}">
        <p14:creationId xmlns:p14="http://schemas.microsoft.com/office/powerpoint/2010/main" val="550395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Rectangle 4"/>
          <p:cNvSpPr>
            <a:spLocks noGrp="1" noChangeArrowheads="1"/>
          </p:cNvSpPr>
          <p:nvPr>
            <p:ph type="dt" sz="half" idx="10"/>
          </p:nvPr>
        </p:nvSpPr>
        <p:spPr>
          <a:ln/>
        </p:spPr>
        <p:txBody>
          <a:bodyPr/>
          <a:lstStyle>
            <a:lvl1pPr>
              <a:defRPr/>
            </a:lvl1pPr>
          </a:lstStyle>
          <a:p>
            <a:pPr>
              <a:defRPr/>
            </a:pPr>
            <a:endParaRPr lang="uk-UA"/>
          </a:p>
        </p:txBody>
      </p:sp>
      <p:sp>
        <p:nvSpPr>
          <p:cNvPr id="8" name="Rectangle 5"/>
          <p:cNvSpPr>
            <a:spLocks noGrp="1" noChangeArrowheads="1"/>
          </p:cNvSpPr>
          <p:nvPr>
            <p:ph type="ftr" sz="quarter" idx="11"/>
          </p:nvPr>
        </p:nvSpPr>
        <p:spPr>
          <a:ln/>
        </p:spPr>
        <p:txBody>
          <a:bodyPr/>
          <a:lstStyle>
            <a:lvl1pPr>
              <a:defRPr/>
            </a:lvl1pPr>
          </a:lstStyle>
          <a:p>
            <a:pPr>
              <a:defRPr/>
            </a:pPr>
            <a:endParaRPr lang="uk-UA"/>
          </a:p>
        </p:txBody>
      </p:sp>
      <p:sp>
        <p:nvSpPr>
          <p:cNvPr id="9" name="Rectangle 6"/>
          <p:cNvSpPr>
            <a:spLocks noGrp="1" noChangeArrowheads="1"/>
          </p:cNvSpPr>
          <p:nvPr>
            <p:ph type="sldNum" sz="quarter" idx="12"/>
          </p:nvPr>
        </p:nvSpPr>
        <p:spPr>
          <a:ln/>
        </p:spPr>
        <p:txBody>
          <a:bodyPr/>
          <a:lstStyle>
            <a:lvl1pPr>
              <a:defRPr/>
            </a:lvl1pPr>
          </a:lstStyle>
          <a:p>
            <a:pPr>
              <a:defRPr/>
            </a:pPr>
            <a:fld id="{7A4C675F-62AF-41CE-85B0-896D0FBB0BC9}" type="slidenum">
              <a:rPr lang="uk-UA" altLang="ru-RU"/>
              <a:pPr>
                <a:defRPr/>
              </a:pPr>
              <a:t>‹№›</a:t>
            </a:fld>
            <a:endParaRPr lang="uk-UA" altLang="ru-RU"/>
          </a:p>
        </p:txBody>
      </p:sp>
    </p:spTree>
    <p:extLst>
      <p:ext uri="{BB962C8B-B14F-4D97-AF65-F5344CB8AC3E}">
        <p14:creationId xmlns:p14="http://schemas.microsoft.com/office/powerpoint/2010/main" val="961305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Rectangle 4"/>
          <p:cNvSpPr>
            <a:spLocks noGrp="1" noChangeArrowheads="1"/>
          </p:cNvSpPr>
          <p:nvPr>
            <p:ph type="dt" sz="half" idx="10"/>
          </p:nvPr>
        </p:nvSpPr>
        <p:spPr>
          <a:ln/>
        </p:spPr>
        <p:txBody>
          <a:bodyPr/>
          <a:lstStyle>
            <a:lvl1pPr>
              <a:defRPr/>
            </a:lvl1pPr>
          </a:lstStyle>
          <a:p>
            <a:pPr>
              <a:defRPr/>
            </a:pPr>
            <a:endParaRPr lang="uk-UA"/>
          </a:p>
        </p:txBody>
      </p:sp>
      <p:sp>
        <p:nvSpPr>
          <p:cNvPr id="4" name="Rectangle 5"/>
          <p:cNvSpPr>
            <a:spLocks noGrp="1" noChangeArrowheads="1"/>
          </p:cNvSpPr>
          <p:nvPr>
            <p:ph type="ftr" sz="quarter" idx="11"/>
          </p:nvPr>
        </p:nvSpPr>
        <p:spPr>
          <a:ln/>
        </p:spPr>
        <p:txBody>
          <a:bodyPr/>
          <a:lstStyle>
            <a:lvl1pPr>
              <a:defRPr/>
            </a:lvl1pPr>
          </a:lstStyle>
          <a:p>
            <a:pPr>
              <a:defRPr/>
            </a:pPr>
            <a:endParaRPr lang="uk-UA"/>
          </a:p>
        </p:txBody>
      </p:sp>
      <p:sp>
        <p:nvSpPr>
          <p:cNvPr id="5" name="Rectangle 6"/>
          <p:cNvSpPr>
            <a:spLocks noGrp="1" noChangeArrowheads="1"/>
          </p:cNvSpPr>
          <p:nvPr>
            <p:ph type="sldNum" sz="quarter" idx="12"/>
          </p:nvPr>
        </p:nvSpPr>
        <p:spPr>
          <a:ln/>
        </p:spPr>
        <p:txBody>
          <a:bodyPr/>
          <a:lstStyle>
            <a:lvl1pPr>
              <a:defRPr/>
            </a:lvl1pPr>
          </a:lstStyle>
          <a:p>
            <a:pPr>
              <a:defRPr/>
            </a:pPr>
            <a:fld id="{77FE806F-E126-4095-A845-872CA7C33EC6}" type="slidenum">
              <a:rPr lang="uk-UA" altLang="ru-RU"/>
              <a:pPr>
                <a:defRPr/>
              </a:pPr>
              <a:t>‹№›</a:t>
            </a:fld>
            <a:endParaRPr lang="uk-UA" altLang="ru-RU"/>
          </a:p>
        </p:txBody>
      </p:sp>
    </p:spTree>
    <p:extLst>
      <p:ext uri="{BB962C8B-B14F-4D97-AF65-F5344CB8AC3E}">
        <p14:creationId xmlns:p14="http://schemas.microsoft.com/office/powerpoint/2010/main" val="3993466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uk-UA"/>
          </a:p>
        </p:txBody>
      </p:sp>
      <p:sp>
        <p:nvSpPr>
          <p:cNvPr id="3" name="Rectangle 5"/>
          <p:cNvSpPr>
            <a:spLocks noGrp="1" noChangeArrowheads="1"/>
          </p:cNvSpPr>
          <p:nvPr>
            <p:ph type="ftr" sz="quarter" idx="11"/>
          </p:nvPr>
        </p:nvSpPr>
        <p:spPr>
          <a:ln/>
        </p:spPr>
        <p:txBody>
          <a:bodyPr/>
          <a:lstStyle>
            <a:lvl1pPr>
              <a:defRPr/>
            </a:lvl1pPr>
          </a:lstStyle>
          <a:p>
            <a:pPr>
              <a:defRPr/>
            </a:pPr>
            <a:endParaRPr lang="uk-UA"/>
          </a:p>
        </p:txBody>
      </p:sp>
      <p:sp>
        <p:nvSpPr>
          <p:cNvPr id="4" name="Rectangle 6"/>
          <p:cNvSpPr>
            <a:spLocks noGrp="1" noChangeArrowheads="1"/>
          </p:cNvSpPr>
          <p:nvPr>
            <p:ph type="sldNum" sz="quarter" idx="12"/>
          </p:nvPr>
        </p:nvSpPr>
        <p:spPr>
          <a:ln/>
        </p:spPr>
        <p:txBody>
          <a:bodyPr/>
          <a:lstStyle>
            <a:lvl1pPr>
              <a:defRPr/>
            </a:lvl1pPr>
          </a:lstStyle>
          <a:p>
            <a:pPr>
              <a:defRPr/>
            </a:pPr>
            <a:fld id="{F857AC91-4F63-4ABB-A6EF-67797F0E900E}" type="slidenum">
              <a:rPr lang="uk-UA" altLang="ru-RU"/>
              <a:pPr>
                <a:defRPr/>
              </a:pPr>
              <a:t>‹№›</a:t>
            </a:fld>
            <a:endParaRPr lang="uk-UA" altLang="ru-RU"/>
          </a:p>
        </p:txBody>
      </p:sp>
    </p:spTree>
    <p:extLst>
      <p:ext uri="{BB962C8B-B14F-4D97-AF65-F5344CB8AC3E}">
        <p14:creationId xmlns:p14="http://schemas.microsoft.com/office/powerpoint/2010/main" val="1991275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uk-UA"/>
          </a:p>
        </p:txBody>
      </p:sp>
      <p:sp>
        <p:nvSpPr>
          <p:cNvPr id="6" name="Rectangle 5"/>
          <p:cNvSpPr>
            <a:spLocks noGrp="1" noChangeArrowheads="1"/>
          </p:cNvSpPr>
          <p:nvPr>
            <p:ph type="ftr" sz="quarter" idx="11"/>
          </p:nvPr>
        </p:nvSpPr>
        <p:spPr>
          <a:ln/>
        </p:spPr>
        <p:txBody>
          <a:bodyPr/>
          <a:lstStyle>
            <a:lvl1pPr>
              <a:defRPr/>
            </a:lvl1pPr>
          </a:lstStyle>
          <a:p>
            <a:pPr>
              <a:defRPr/>
            </a:pPr>
            <a:endParaRPr lang="uk-UA"/>
          </a:p>
        </p:txBody>
      </p:sp>
      <p:sp>
        <p:nvSpPr>
          <p:cNvPr id="7" name="Rectangle 6"/>
          <p:cNvSpPr>
            <a:spLocks noGrp="1" noChangeArrowheads="1"/>
          </p:cNvSpPr>
          <p:nvPr>
            <p:ph type="sldNum" sz="quarter" idx="12"/>
          </p:nvPr>
        </p:nvSpPr>
        <p:spPr>
          <a:ln/>
        </p:spPr>
        <p:txBody>
          <a:bodyPr/>
          <a:lstStyle>
            <a:lvl1pPr>
              <a:defRPr/>
            </a:lvl1pPr>
          </a:lstStyle>
          <a:p>
            <a:pPr>
              <a:defRPr/>
            </a:pPr>
            <a:fld id="{31A826B7-08F2-49E4-B34E-FD746E9D0F52}" type="slidenum">
              <a:rPr lang="uk-UA" altLang="ru-RU"/>
              <a:pPr>
                <a:defRPr/>
              </a:pPr>
              <a:t>‹№›</a:t>
            </a:fld>
            <a:endParaRPr lang="uk-UA" altLang="ru-RU"/>
          </a:p>
        </p:txBody>
      </p:sp>
    </p:spTree>
    <p:extLst>
      <p:ext uri="{BB962C8B-B14F-4D97-AF65-F5344CB8AC3E}">
        <p14:creationId xmlns:p14="http://schemas.microsoft.com/office/powerpoint/2010/main" val="2273555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uk-UA"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uk-UA"/>
          </a:p>
        </p:txBody>
      </p:sp>
      <p:sp>
        <p:nvSpPr>
          <p:cNvPr id="6" name="Rectangle 5"/>
          <p:cNvSpPr>
            <a:spLocks noGrp="1" noChangeArrowheads="1"/>
          </p:cNvSpPr>
          <p:nvPr>
            <p:ph type="ftr" sz="quarter" idx="11"/>
          </p:nvPr>
        </p:nvSpPr>
        <p:spPr>
          <a:ln/>
        </p:spPr>
        <p:txBody>
          <a:bodyPr/>
          <a:lstStyle>
            <a:lvl1pPr>
              <a:defRPr/>
            </a:lvl1pPr>
          </a:lstStyle>
          <a:p>
            <a:pPr>
              <a:defRPr/>
            </a:pPr>
            <a:endParaRPr lang="uk-UA"/>
          </a:p>
        </p:txBody>
      </p:sp>
      <p:sp>
        <p:nvSpPr>
          <p:cNvPr id="7" name="Rectangle 6"/>
          <p:cNvSpPr>
            <a:spLocks noGrp="1" noChangeArrowheads="1"/>
          </p:cNvSpPr>
          <p:nvPr>
            <p:ph type="sldNum" sz="quarter" idx="12"/>
          </p:nvPr>
        </p:nvSpPr>
        <p:spPr>
          <a:ln/>
        </p:spPr>
        <p:txBody>
          <a:bodyPr/>
          <a:lstStyle>
            <a:lvl1pPr>
              <a:defRPr/>
            </a:lvl1pPr>
          </a:lstStyle>
          <a:p>
            <a:pPr>
              <a:defRPr/>
            </a:pPr>
            <a:fld id="{C9264227-6834-4494-9A8F-B3A3D86E2FA1}" type="slidenum">
              <a:rPr lang="uk-UA" altLang="ru-RU"/>
              <a:pPr>
                <a:defRPr/>
              </a:pPr>
              <a:t>‹№›</a:t>
            </a:fld>
            <a:endParaRPr lang="uk-UA" altLang="ru-RU"/>
          </a:p>
        </p:txBody>
      </p:sp>
    </p:spTree>
    <p:extLst>
      <p:ext uri="{BB962C8B-B14F-4D97-AF65-F5344CB8AC3E}">
        <p14:creationId xmlns:p14="http://schemas.microsoft.com/office/powerpoint/2010/main" val="3277393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uk-UA"/>
              <a:t>Образец заголовка</a:t>
            </a:r>
          </a:p>
        </p:txBody>
      </p:sp>
      <p:sp>
        <p:nvSpPr>
          <p:cNvPr id="58371"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a:t>Образец текста</a:t>
            </a:r>
          </a:p>
          <a:p>
            <a:pPr lvl="1"/>
            <a:r>
              <a:rPr lang="uk-UA"/>
              <a:t>Второй уровень</a:t>
            </a:r>
          </a:p>
          <a:p>
            <a:pPr lvl="2"/>
            <a:r>
              <a:rPr lang="uk-UA"/>
              <a:t>Третий уровень</a:t>
            </a:r>
          </a:p>
          <a:p>
            <a:pPr lvl="3"/>
            <a:r>
              <a:rPr lang="uk-UA"/>
              <a:t>Четвертый уровень</a:t>
            </a:r>
          </a:p>
          <a:p>
            <a:pPr lvl="4"/>
            <a:r>
              <a:rPr lang="uk-UA"/>
              <a:t>Пятый уровень</a:t>
            </a:r>
          </a:p>
        </p:txBody>
      </p:sp>
      <p:sp>
        <p:nvSpPr>
          <p:cNvPr id="5837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cs typeface="Arial" charset="0"/>
              </a:defRPr>
            </a:lvl1pPr>
          </a:lstStyle>
          <a:p>
            <a:pPr>
              <a:defRPr/>
            </a:pPr>
            <a:endParaRPr lang="uk-UA"/>
          </a:p>
        </p:txBody>
      </p:sp>
      <p:sp>
        <p:nvSpPr>
          <p:cNvPr id="5837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cs typeface="Arial" charset="0"/>
              </a:defRPr>
            </a:lvl1pPr>
          </a:lstStyle>
          <a:p>
            <a:pPr>
              <a:defRPr/>
            </a:pPr>
            <a:endParaRPr lang="uk-UA"/>
          </a:p>
        </p:txBody>
      </p:sp>
      <p:sp>
        <p:nvSpPr>
          <p:cNvPr id="5837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pPr>
              <a:defRPr/>
            </a:pPr>
            <a:fld id="{A179CA43-43DD-4E59-9943-B7ECDA75F137}" type="slidenum">
              <a:rPr lang="uk-UA" altLang="ru-RU"/>
              <a:pPr>
                <a:defRPr/>
              </a:pPr>
              <a:t>‹№›</a:t>
            </a:fld>
            <a:endParaRPr lang="uk-UA" altLang="ru-RU"/>
          </a:p>
        </p:txBody>
      </p:sp>
    </p:spTree>
  </p:cSld>
  <p:clrMap bg1="dk2" tx1="lt1" bg2="dk1" tx2="lt2" accent1="accent1" accent2="accent2" accent3="accent3" accent4="accent4" accent5="accent5" accent6="accent6" hlink="hlink" folHlink="folHlink"/>
  <p:sldLayoutIdLst>
    <p:sldLayoutId id="2147483726"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7" r:id="rId12"/>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333375"/>
            <a:ext cx="7270750" cy="1366838"/>
          </a:xfrm>
        </p:spPr>
        <p:txBody>
          <a:bodyPr/>
          <a:lstStyle/>
          <a:p>
            <a:pPr eaLnBrk="1" hangingPunct="1">
              <a:defRPr/>
            </a:pPr>
            <a:r>
              <a:rPr lang="uk-UA" sz="4000" b="1"/>
              <a:t>ТЕМА </a:t>
            </a:r>
            <a:r>
              <a:rPr lang="en-US" sz="4000" b="1"/>
              <a:t>1</a:t>
            </a:r>
            <a:br>
              <a:rPr lang="uk-UA" sz="4000"/>
            </a:br>
            <a:endParaRPr lang="uk-UA" sz="4000"/>
          </a:p>
        </p:txBody>
      </p:sp>
      <p:sp>
        <p:nvSpPr>
          <p:cNvPr id="4099" name="Rectangle 4"/>
          <p:cNvSpPr>
            <a:spLocks noGrp="1" noChangeArrowheads="1"/>
          </p:cNvSpPr>
          <p:nvPr>
            <p:ph type="subTitle" idx="1"/>
          </p:nvPr>
        </p:nvSpPr>
        <p:spPr>
          <a:xfrm>
            <a:off x="971550" y="1844675"/>
            <a:ext cx="7416800" cy="4679950"/>
          </a:xfrm>
        </p:spPr>
        <p:txBody>
          <a:bodyPr/>
          <a:lstStyle/>
          <a:p>
            <a:r>
              <a:rPr lang="uk-UA" altLang="ru-RU" sz="5400" b="1" dirty="0">
                <a:effectLst/>
              </a:rPr>
              <a:t>Етика як філософська дисципліна. Історія розвитку етичних </a:t>
            </a:r>
            <a:r>
              <a:rPr lang="uk-UA" altLang="ru-RU" sz="5400" b="1" dirty="0" err="1">
                <a:effectLst/>
              </a:rPr>
              <a:t>вчень</a:t>
            </a:r>
            <a:endParaRPr lang="ru-RU" altLang="ru-RU" sz="5400" dirty="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algn="ctr">
              <a:defRPr/>
            </a:pPr>
            <a:r>
              <a:rPr lang="uk-UA" altLang="ru-RU"/>
              <a:t>Структура моралі</a:t>
            </a:r>
            <a:endParaRPr lang="ru-RU" altLang="ru-RU"/>
          </a:p>
        </p:txBody>
      </p:sp>
      <p:graphicFrame>
        <p:nvGraphicFramePr>
          <p:cNvPr id="73761" name="Group 33"/>
          <p:cNvGraphicFramePr>
            <a:graphicFrameLocks noGrp="1"/>
          </p:cNvGraphicFramePr>
          <p:nvPr>
            <p:ph idx="1"/>
          </p:nvPr>
        </p:nvGraphicFramePr>
        <p:xfrm>
          <a:off x="457200" y="1905000"/>
          <a:ext cx="8229600" cy="3365500"/>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1308100">
                <a:tc gridSpan="2">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altLang="ru-RU" sz="36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Моральні відносини</a:t>
                      </a:r>
                      <a:endParaRPr kumimoji="0" lang="ru-RU" altLang="ru-RU" sz="36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0"/>
                  </a:ext>
                </a:extLst>
              </a:tr>
              <a:tr h="2057400">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altLang="ru-RU" sz="36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Моральна свідомість</a:t>
                      </a:r>
                      <a:endParaRPr kumimoji="0" lang="ru-RU" altLang="ru-RU" sz="36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altLang="ru-RU" sz="36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Моральна діяльність</a:t>
                      </a:r>
                      <a:endParaRPr kumimoji="0" lang="ru-RU" altLang="ru-RU" sz="36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4"/>
          <p:cNvSpPr>
            <a:spLocks noGrp="1" noChangeArrowheads="1"/>
          </p:cNvSpPr>
          <p:nvPr>
            <p:ph type="title"/>
          </p:nvPr>
        </p:nvSpPr>
        <p:spPr>
          <a:xfrm>
            <a:off x="468313" y="260350"/>
            <a:ext cx="8229600" cy="6305550"/>
          </a:xfrm>
        </p:spPr>
        <p:txBody>
          <a:bodyPr/>
          <a:lstStyle/>
          <a:p>
            <a:pPr algn="just" eaLnBrk="1" hangingPunct="1">
              <a:defRPr/>
            </a:pPr>
            <a:r>
              <a:rPr lang="uk-UA" sz="2800" b="1" i="1" dirty="0"/>
              <a:t>	Моральна свідомість</a:t>
            </a:r>
            <a:r>
              <a:rPr lang="uk-UA" sz="2800" dirty="0"/>
              <a:t>, виступаючи специфічною</a:t>
            </a:r>
            <a:r>
              <a:rPr lang="uk-UA" sz="4000" dirty="0"/>
              <a:t> </a:t>
            </a:r>
            <a:r>
              <a:rPr lang="uk-UA" sz="2800" dirty="0"/>
              <a:t>формою суспільної свідомості, є системою поглядів, ідей, уявлень про належну поведінку, що відповідає соціальним інтересам, «тяжінням» особи до соціального, до спільноти.</a:t>
            </a:r>
            <a:r>
              <a:rPr lang="uk-UA" sz="4000" dirty="0"/>
              <a:t> </a:t>
            </a:r>
            <a:br>
              <a:rPr lang="uk-UA" sz="4000" dirty="0"/>
            </a:br>
            <a:endParaRPr lang="ru-RU"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algn="ctr">
              <a:defRPr/>
            </a:pPr>
            <a:r>
              <a:rPr lang="uk-UA" altLang="ru-RU"/>
              <a:t>Моральна свідомість</a:t>
            </a:r>
            <a:endParaRPr lang="ru-RU" altLang="ru-RU"/>
          </a:p>
        </p:txBody>
      </p:sp>
      <p:graphicFrame>
        <p:nvGraphicFramePr>
          <p:cNvPr id="77857" name="Group 33"/>
          <p:cNvGraphicFramePr>
            <a:graphicFrameLocks noGrp="1"/>
          </p:cNvGraphicFramePr>
          <p:nvPr>
            <p:ph idx="1"/>
          </p:nvPr>
        </p:nvGraphicFramePr>
        <p:xfrm>
          <a:off x="0" y="1484313"/>
          <a:ext cx="9144000" cy="5373687"/>
        </p:xfrm>
        <a:graphic>
          <a:graphicData uri="http://schemas.openxmlformats.org/drawingml/2006/table">
            <a:tbl>
              <a:tblPr/>
              <a:tblGrid>
                <a:gridCol w="3048000">
                  <a:extLst>
                    <a:ext uri="{9D8B030D-6E8A-4147-A177-3AD203B41FA5}">
                      <a16:colId xmlns:a16="http://schemas.microsoft.com/office/drawing/2014/main" val="20000"/>
                    </a:ext>
                  </a:extLst>
                </a:gridCol>
                <a:gridCol w="2884488">
                  <a:extLst>
                    <a:ext uri="{9D8B030D-6E8A-4147-A177-3AD203B41FA5}">
                      <a16:colId xmlns:a16="http://schemas.microsoft.com/office/drawing/2014/main" val="20001"/>
                    </a:ext>
                  </a:extLst>
                </a:gridCol>
                <a:gridCol w="3211512">
                  <a:extLst>
                    <a:ext uri="{9D8B030D-6E8A-4147-A177-3AD203B41FA5}">
                      <a16:colId xmlns:a16="http://schemas.microsoft.com/office/drawing/2014/main" val="20002"/>
                    </a:ext>
                  </a:extLst>
                </a:gridCol>
              </a:tblGrid>
              <a:tr h="1389063">
                <a:tc gridSpan="2">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altLang="ru-RU" sz="28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Суспільна моральна свідомість</a:t>
                      </a:r>
                      <a:endParaRPr kumimoji="0" lang="ru-RU" altLang="ru-RU" sz="28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altLang="ru-RU" sz="28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Індивідуальна моральна свідомість</a:t>
                      </a:r>
                      <a:endParaRPr kumimoji="0" lang="ru-RU" altLang="ru-RU" sz="28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84624">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altLang="ru-RU" sz="28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Повсякденна:</a:t>
                      </a: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uk-UA" altLang="ru-RU" sz="24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Заборони</a:t>
                      </a: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uk-UA" altLang="ru-RU" sz="24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Взірці</a:t>
                      </a: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uk-UA" altLang="ru-RU" sz="24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Прості правила</a:t>
                      </a:r>
                      <a:endParaRPr kumimoji="0" lang="ru-RU" altLang="ru-RU" sz="24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altLang="ru-RU" sz="28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Теоретична:</a:t>
                      </a: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uk-UA" altLang="ru-RU" sz="24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Принципи</a:t>
                      </a: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uk-UA" altLang="ru-RU" sz="24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Кодекс моралі</a:t>
                      </a: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uk-UA" altLang="ru-RU" sz="24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Категорії</a:t>
                      </a: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uk-UA" altLang="ru-RU" sz="24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Моральний ідеал</a:t>
                      </a: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uk-UA" altLang="ru-RU" sz="24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Моральні якості</a:t>
                      </a:r>
                      <a:endParaRPr kumimoji="0" lang="ru-RU" altLang="ru-RU" sz="24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uk-UA" altLang="ru-RU" sz="24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Почуття обов'язку</a:t>
                      </a: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uk-UA" altLang="ru-RU" sz="24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Знання належного</a:t>
                      </a: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uk-UA" altLang="ru-RU" sz="24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Моральні переконання</a:t>
                      </a: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uk-UA" altLang="ru-RU" sz="24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совість</a:t>
                      </a: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endParaRPr kumimoji="0" lang="ru-RU" altLang="ru-RU" sz="24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3"/>
          <p:cNvSpPr>
            <a:spLocks noGrp="1" noChangeArrowheads="1"/>
          </p:cNvSpPr>
          <p:nvPr>
            <p:ph type="body" idx="1"/>
          </p:nvPr>
        </p:nvSpPr>
        <p:spPr>
          <a:xfrm>
            <a:off x="457200" y="692150"/>
            <a:ext cx="8229600" cy="6165850"/>
          </a:xfrm>
        </p:spPr>
        <p:txBody>
          <a:bodyPr/>
          <a:lstStyle/>
          <a:p>
            <a:pPr>
              <a:defRPr/>
            </a:pPr>
            <a:r>
              <a:rPr lang="uk-UA" altLang="ru-RU" sz="2800" b="1"/>
              <a:t>Моральна культура</a:t>
            </a:r>
            <a:r>
              <a:rPr lang="uk-UA" altLang="ru-RU" sz="2800"/>
              <a:t> – це характеристика особистості людини з точки зору її цілісного морального розвитку, свідомості та поведінки, а також сукупність моральних якостей (рис), притаманних людям певного суспільства, верстви, професії, які характеризують рівень їхньої моральної свідомості та поведінки. </a:t>
            </a:r>
          </a:p>
          <a:p>
            <a:pPr>
              <a:defRPr/>
            </a:pPr>
            <a:r>
              <a:rPr lang="uk-UA" altLang="ru-RU" sz="2800" b="1"/>
              <a:t>Моральна культура</a:t>
            </a:r>
            <a:r>
              <a:rPr lang="uk-UA" altLang="ru-RU" sz="2800"/>
              <a:t> містить у собі моральні знання, почуття та переконання, потреби, моральні якості навички поведінки, етикетні норми, які виявляються у стосунках з іншими людьми.</a:t>
            </a:r>
            <a:endParaRPr lang="ru-RU" altLang="ru-RU" sz="2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type="body" idx="1"/>
          </p:nvPr>
        </p:nvSpPr>
        <p:spPr>
          <a:xfrm>
            <a:off x="0" y="333375"/>
            <a:ext cx="9144000" cy="6264275"/>
          </a:xfrm>
        </p:spPr>
        <p:txBody>
          <a:bodyPr/>
          <a:lstStyle/>
          <a:p>
            <a:pPr>
              <a:lnSpc>
                <a:spcPct val="80000"/>
              </a:lnSpc>
              <a:defRPr/>
            </a:pPr>
            <a:r>
              <a:rPr lang="uk-UA" altLang="ru-RU" sz="2800" i="1" dirty="0"/>
              <a:t>Почуття</a:t>
            </a:r>
            <a:r>
              <a:rPr lang="uk-UA" altLang="ru-RU" sz="2800" dirty="0"/>
              <a:t> – це особлива форма відношення людини до явищ дійсності, зумовлена відповідністю чи невідповідністю останніх потребам людини. Порівняно з раціональною сферою свідомості, почуття більш особистісні, суб’єктивні, індивідуальні; загалом вони виражають відношення людини до світу як смислу свого буття. </a:t>
            </a:r>
          </a:p>
          <a:p>
            <a:pPr>
              <a:lnSpc>
                <a:spcPct val="80000"/>
              </a:lnSpc>
              <a:defRPr/>
            </a:pPr>
            <a:r>
              <a:rPr lang="uk-UA" altLang="ru-RU" sz="2800" i="1" dirty="0"/>
              <a:t>Моральні почуття</a:t>
            </a:r>
            <a:r>
              <a:rPr lang="uk-UA" altLang="ru-RU" sz="2800" dirty="0"/>
              <a:t> – це внутрішня реакція людини на вчинок, який вона скоїла сама, чи на вчинки інших людей. Як наслідок цієї реакції, виникає певне ставлення до вчинку, що може виявитися у формі особистісних внутрішніх переживань: відчутті сорому, каяття, докору сумління, або ж у вигляді переживань, спрямованих назовні: співчуття, ненависть, злоба.</a:t>
            </a:r>
            <a:endParaRPr lang="ru-RU" altLang="ru-RU"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just" eaLnBrk="1" hangingPunct="1">
              <a:defRPr/>
            </a:pPr>
            <a:br>
              <a:rPr lang="uk-UA" sz="3600" b="1" i="1" dirty="0"/>
            </a:br>
            <a:br>
              <a:rPr lang="uk-UA" sz="3600" b="1" i="1" dirty="0"/>
            </a:br>
            <a:br>
              <a:rPr lang="uk-UA" sz="3600" b="1" i="1" dirty="0"/>
            </a:br>
            <a:br>
              <a:rPr lang="uk-UA" sz="3600" b="1" i="1" dirty="0"/>
            </a:br>
            <a:br>
              <a:rPr lang="uk-UA" sz="3600" b="1" i="1" dirty="0"/>
            </a:br>
            <a:br>
              <a:rPr lang="uk-UA" sz="3600" b="1" i="1" dirty="0"/>
            </a:br>
            <a:br>
              <a:rPr lang="uk-UA" sz="3600" b="1" i="1" dirty="0"/>
            </a:br>
            <a:br>
              <a:rPr lang="uk-UA" sz="3600" b="1" i="1" dirty="0"/>
            </a:br>
            <a:br>
              <a:rPr lang="uk-UA" sz="3600" b="1" i="1" dirty="0"/>
            </a:br>
            <a:r>
              <a:rPr lang="uk-UA" sz="3600" b="1" i="1" dirty="0"/>
              <a:t>	М</a:t>
            </a:r>
            <a:r>
              <a:rPr lang="uk-UA" sz="2800" b="1" i="1" dirty="0"/>
              <a:t>оральні норми</a:t>
            </a:r>
            <a:r>
              <a:rPr lang="uk-UA" sz="2800" dirty="0"/>
              <a:t> – це найпростіші форми моральних вимог, поставлених перед кожною людиною. Вони використовуються суспільством як засоби регламентації, підтримки, забезпечення, опіки, контролювання, регуляції зв’язків і відношень соціальних груп, спільнот у соціальній структурі, як засоби включення людини в соціальну структуру.</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ChangeArrowheads="1"/>
          </p:cNvSpPr>
          <p:nvPr>
            <p:ph type="body" idx="1"/>
          </p:nvPr>
        </p:nvSpPr>
        <p:spPr>
          <a:xfrm>
            <a:off x="457200" y="1052513"/>
            <a:ext cx="8229600" cy="5400675"/>
          </a:xfrm>
        </p:spPr>
        <p:txBody>
          <a:bodyPr/>
          <a:lstStyle/>
          <a:p>
            <a:pPr>
              <a:defRPr/>
            </a:pPr>
            <a:r>
              <a:rPr lang="uk-UA" altLang="ru-RU" sz="3600" i="1"/>
              <a:t>Принципи моралі</a:t>
            </a:r>
            <a:r>
              <a:rPr lang="uk-UA" altLang="ru-RU" sz="3600"/>
              <a:t> – найбільш загальні вимоги до поведінки людини в її ставленні до середовища і до себе, які визначають основну лінію її діяльності.</a:t>
            </a:r>
          </a:p>
          <a:p>
            <a:pPr>
              <a:defRPr/>
            </a:pPr>
            <a:r>
              <a:rPr lang="uk-UA" altLang="ru-RU" sz="3600"/>
              <a:t>Найважливіші принципи моралі – </a:t>
            </a:r>
            <a:r>
              <a:rPr lang="uk-UA" altLang="ru-RU" sz="3600" i="1"/>
              <a:t>гуманізм, справедливість, законність</a:t>
            </a:r>
            <a:r>
              <a:rPr lang="uk-UA" altLang="ru-RU" sz="3600"/>
              <a:t>, </a:t>
            </a:r>
            <a:r>
              <a:rPr lang="uk-UA" altLang="ru-RU" sz="3600" i="1"/>
              <a:t>патріотизм.</a:t>
            </a:r>
            <a:r>
              <a:rPr lang="uk-UA" altLang="ru-RU"/>
              <a:t> </a:t>
            </a:r>
            <a:endParaRPr lang="ru-RU" alt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4"/>
          <p:cNvSpPr>
            <a:spLocks noGrp="1" noChangeArrowheads="1"/>
          </p:cNvSpPr>
          <p:nvPr>
            <p:ph type="title"/>
          </p:nvPr>
        </p:nvSpPr>
        <p:spPr>
          <a:xfrm>
            <a:off x="457200" y="292100"/>
            <a:ext cx="8229600" cy="6565900"/>
          </a:xfrm>
        </p:spPr>
        <p:txBody>
          <a:bodyPr/>
          <a:lstStyle/>
          <a:p>
            <a:pPr algn="just" eaLnBrk="1" hangingPunct="1">
              <a:defRPr/>
            </a:pPr>
            <a:r>
              <a:rPr lang="uk-UA" sz="3600" i="1" dirty="0"/>
              <a:t>	</a:t>
            </a:r>
            <a:r>
              <a:rPr lang="uk-UA" sz="3600" b="1" i="1" dirty="0"/>
              <a:t>Моральний ідеал</a:t>
            </a:r>
            <a:r>
              <a:rPr lang="uk-UA" sz="3600" b="1" dirty="0"/>
              <a:t> </a:t>
            </a:r>
            <a:r>
              <a:rPr lang="uk-UA" sz="3600" dirty="0"/>
              <a:t>– це поняття моральної свідомості, в якому моральні вимоги, що ставляться перед людьми, виражені в образі морально-досконалої особи, уявленні про особистість, яка увібрала в себе всі найкращі моральні якості.</a:t>
            </a:r>
            <a:endParaRPr lang="ru-RU"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type="body" idx="1"/>
          </p:nvPr>
        </p:nvSpPr>
        <p:spPr>
          <a:xfrm>
            <a:off x="457200" y="908050"/>
            <a:ext cx="8229600" cy="5111750"/>
          </a:xfrm>
        </p:spPr>
        <p:txBody>
          <a:bodyPr/>
          <a:lstStyle/>
          <a:p>
            <a:pPr>
              <a:defRPr/>
            </a:pPr>
            <a:r>
              <a:rPr lang="uk-UA" altLang="ru-RU" b="1"/>
              <a:t>Моральна діяльність </a:t>
            </a:r>
            <a:r>
              <a:rPr lang="uk-UA" altLang="ru-RU"/>
              <a:t>–</a:t>
            </a:r>
            <a:r>
              <a:rPr lang="uk-UA" altLang="ru-RU" b="1"/>
              <a:t> </a:t>
            </a:r>
            <a:r>
              <a:rPr lang="uk-UA" altLang="ru-RU"/>
              <a:t>виступає як сторона, аспект, якісна ознака людської діяльності у будь-якій сфері: матеріальній, політичній, правовій, побутовій тощо, оскільки останні продиктовані моральними мотивами (почуттям обов’язку, спрямуванням до добра, встановлення справедливості у реалізації суспільних ідеалів) і можуть бути піддані моральній оцінці.</a:t>
            </a:r>
            <a:endParaRPr lang="ru-RU" alt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a:xfrm>
            <a:off x="457200" y="620713"/>
            <a:ext cx="8229600" cy="6237287"/>
          </a:xfrm>
        </p:spPr>
        <p:txBody>
          <a:bodyPr/>
          <a:lstStyle/>
          <a:p>
            <a:pPr>
              <a:defRPr/>
            </a:pPr>
            <a:r>
              <a:rPr lang="uk-UA" altLang="ru-RU" sz="2800" b="1"/>
              <a:t>Моральні відносини</a:t>
            </a:r>
            <a:r>
              <a:rPr lang="uk-UA" altLang="ru-RU" sz="2800"/>
              <a:t> – один з найбільш універсальних і найскладніших видів суспільних відносин, які регулюють (як і правові) усі сфери суспільного життя людей, беруть участь у формуванні морально-політичної атмосфери суспільства та морально-психологічного клімату у службових колективах, виховують людину; особливий вид ідеологічних відносин, що регулюють поведінку людей через визнання і виконання ними моральних вимог, спрямованих на поєднання суспільних та особистісних інтересів з пріоритетом суспільних.</a:t>
            </a:r>
            <a:r>
              <a:rPr lang="ru-RU" altLang="ru-RU" sz="2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075613" cy="836613"/>
          </a:xfrm>
        </p:spPr>
        <p:txBody>
          <a:bodyPr/>
          <a:lstStyle/>
          <a:p>
            <a:pPr algn="ctr" eaLnBrk="1" hangingPunct="1">
              <a:defRPr/>
            </a:pPr>
            <a:r>
              <a:rPr lang="uk-UA" sz="4000"/>
              <a:t>Література:</a:t>
            </a:r>
          </a:p>
        </p:txBody>
      </p:sp>
      <p:sp>
        <p:nvSpPr>
          <p:cNvPr id="5123" name="Rectangle 3"/>
          <p:cNvSpPr>
            <a:spLocks noGrp="1" noChangeArrowheads="1"/>
          </p:cNvSpPr>
          <p:nvPr>
            <p:ph type="body" idx="1"/>
          </p:nvPr>
        </p:nvSpPr>
        <p:spPr>
          <a:xfrm>
            <a:off x="179512" y="836613"/>
            <a:ext cx="8964488" cy="6021387"/>
          </a:xfrm>
        </p:spPr>
        <p:txBody>
          <a:bodyPr/>
          <a:lstStyle/>
          <a:p>
            <a:pPr lvl="0" algn="just">
              <a:spcAft>
                <a:spcPts val="0"/>
              </a:spcAft>
              <a:buFont typeface="Arial" panose="020B0604020202020204" pitchFamily="34" charset="0"/>
              <a:buAutoNum type="arabicPeriod"/>
              <a:tabLst>
                <a:tab pos="457200" algn="l"/>
              </a:tabLst>
            </a:pPr>
            <a:r>
              <a:rPr lang="uk-UA" sz="1800" i="1" dirty="0">
                <a:effectLst/>
                <a:latin typeface="Arial" panose="020B0604020202020204" pitchFamily="34" charset="0"/>
                <a:ea typeface="Times New Roman" panose="02020603050405020304" pitchFamily="18" charset="0"/>
              </a:rPr>
              <a:t>Василевська Т.Е.</a:t>
            </a:r>
            <a:r>
              <a:rPr lang="uk-UA" sz="1800" dirty="0">
                <a:effectLst/>
                <a:latin typeface="Times New Roman" panose="02020603050405020304" pitchFamily="18" charset="0"/>
                <a:ea typeface="Times New Roman" panose="02020603050405020304" pitchFamily="18" charset="0"/>
              </a:rPr>
              <a:t> Етика в публічній службі: Підручник. К.: НАДУ, 2018. 256 с.</a:t>
            </a:r>
            <a:endParaRPr lang="ru-RU" sz="1800" dirty="0">
              <a:effectLst/>
              <a:latin typeface="Times New Roman" panose="02020603050405020304" pitchFamily="18" charset="0"/>
              <a:ea typeface="Times New Roman" panose="02020603050405020304" pitchFamily="18" charset="0"/>
            </a:endParaRPr>
          </a:p>
          <a:p>
            <a:pPr lvl="0" algn="just">
              <a:spcAft>
                <a:spcPts val="0"/>
              </a:spcAft>
              <a:buFont typeface="Arial" panose="020B0604020202020204" pitchFamily="34" charset="0"/>
              <a:buAutoNum type="arabicPeriod"/>
            </a:pPr>
            <a:r>
              <a:rPr lang="ru-RU" sz="1800" i="1" dirty="0">
                <a:effectLst/>
                <a:latin typeface="Arial" panose="020B0604020202020204" pitchFamily="34" charset="0"/>
                <a:ea typeface="Times New Roman" panose="02020603050405020304" pitchFamily="18" charset="0"/>
              </a:rPr>
              <a:t>Вознюк Н. </a:t>
            </a:r>
            <a:r>
              <a:rPr lang="uk-UA" sz="1800" dirty="0">
                <a:effectLst/>
                <a:latin typeface="Times New Roman" panose="02020603050405020304" pitchFamily="18" charset="0"/>
                <a:ea typeface="Times New Roman" panose="02020603050405020304" pitchFamily="18" charset="0"/>
              </a:rPr>
              <a:t>Етика: Навчальний посібник. К., 201</a:t>
            </a:r>
            <a:r>
              <a:rPr lang="ru-RU" sz="1800" dirty="0">
                <a:effectLst/>
                <a:latin typeface="Times New Roman" panose="02020603050405020304" pitchFamily="18" charset="0"/>
                <a:ea typeface="Times New Roman" panose="02020603050405020304" pitchFamily="18" charset="0"/>
              </a:rPr>
              <a:t>9</a:t>
            </a:r>
            <a:r>
              <a:rPr lang="uk-UA" sz="1800" dirty="0">
                <a:effectLst/>
                <a:latin typeface="Times New Roman" panose="02020603050405020304" pitchFamily="18" charset="0"/>
                <a:ea typeface="Times New Roman" panose="02020603050405020304" pitchFamily="18" charset="0"/>
              </a:rPr>
              <a:t>. 300 с.</a:t>
            </a:r>
            <a:endParaRPr lang="ru-RU" sz="1800" dirty="0">
              <a:effectLst/>
              <a:latin typeface="Times New Roman" panose="02020603050405020304" pitchFamily="18" charset="0"/>
              <a:ea typeface="Times New Roman" panose="02020603050405020304" pitchFamily="18" charset="0"/>
            </a:endParaRPr>
          </a:p>
          <a:p>
            <a:pPr lvl="0" algn="just">
              <a:spcAft>
                <a:spcPts val="0"/>
              </a:spcAft>
              <a:buFont typeface="+mj-lt"/>
              <a:buAutoNum type="arabicPeriod"/>
              <a:tabLst>
                <a:tab pos="180340" algn="l"/>
                <a:tab pos="270510" algn="l"/>
                <a:tab pos="810260" algn="l"/>
                <a:tab pos="900430" algn="l"/>
              </a:tabLst>
            </a:pPr>
            <a:r>
              <a:rPr lang="uk-UA" sz="1800" i="1" dirty="0">
                <a:effectLst/>
                <a:latin typeface="Arial" panose="020B0604020202020204" pitchFamily="34" charset="0"/>
                <a:ea typeface="Calibri" panose="020F0502020204030204" pitchFamily="34" charset="0"/>
                <a:cs typeface="Arial" panose="020B0604020202020204" pitchFamily="34" charset="0"/>
              </a:rPr>
              <a:t>Декларація</a:t>
            </a:r>
            <a:r>
              <a:rPr lang="uk-UA" sz="1800" dirty="0">
                <a:effectLst/>
                <a:latin typeface="Times New Roman" panose="02020603050405020304" pitchFamily="18" charset="0"/>
                <a:ea typeface="Calibri" panose="020F0502020204030204" pitchFamily="34" charset="0"/>
              </a:rPr>
              <a:t> принципів толерантності: </a:t>
            </a:r>
            <a:r>
              <a:rPr lang="uk-UA" sz="1800" dirty="0" err="1">
                <a:effectLst/>
                <a:latin typeface="Times New Roman" panose="02020603050405020304" pitchFamily="18" charset="0"/>
                <a:ea typeface="Calibri" panose="020F0502020204030204" pitchFamily="34" charset="0"/>
              </a:rPr>
              <a:t>затв</a:t>
            </a:r>
            <a:r>
              <a:rPr lang="uk-UA" sz="1800" dirty="0">
                <a:effectLst/>
                <a:latin typeface="Times New Roman" panose="02020603050405020304" pitchFamily="18" charset="0"/>
                <a:ea typeface="Calibri" panose="020F0502020204030204" pitchFamily="34" charset="0"/>
              </a:rPr>
              <a:t>. резолюцією 5.61 Генеральної конференції ЮНЕСКО від 16.11.1995 р. URL: https://zakon.rada.gov.ua/laws/show/995_503.</a:t>
            </a:r>
            <a:endParaRPr lang="ru-RU" sz="1600" dirty="0">
              <a:effectLst/>
              <a:latin typeface="Times New Roman" panose="02020603050405020304" pitchFamily="18" charset="0"/>
              <a:ea typeface="Times New Roman" panose="02020603050405020304" pitchFamily="18" charset="0"/>
            </a:endParaRPr>
          </a:p>
          <a:p>
            <a:pPr lvl="0" algn="just">
              <a:spcAft>
                <a:spcPts val="0"/>
              </a:spcAft>
              <a:buFont typeface="Arial" panose="020B0604020202020204" pitchFamily="34" charset="0"/>
              <a:buAutoNum type="arabicPeriod"/>
            </a:pPr>
            <a:r>
              <a:rPr lang="ru-RU" sz="1800" i="1" dirty="0">
                <a:effectLst/>
                <a:latin typeface="Arial" panose="020B0604020202020204" pitchFamily="34" charset="0"/>
                <a:ea typeface="Times New Roman" panose="02020603050405020304" pitchFamily="18" charset="0"/>
              </a:rPr>
              <a:t>Малахов В.А.</a:t>
            </a:r>
            <a:r>
              <a:rPr lang="ru-RU" sz="1800"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Етика: Курс лекцій. К.: Либідь, 200</a:t>
            </a:r>
            <a:r>
              <a:rPr lang="ru-RU" sz="1800" dirty="0">
                <a:effectLst/>
                <a:latin typeface="Times New Roman" panose="02020603050405020304" pitchFamily="18" charset="0"/>
                <a:ea typeface="Times New Roman" panose="02020603050405020304" pitchFamily="18" charset="0"/>
              </a:rPr>
              <a:t>9</a:t>
            </a:r>
            <a:r>
              <a:rPr lang="uk-UA" sz="1800" dirty="0">
                <a:effectLst/>
                <a:latin typeface="Times New Roman" panose="02020603050405020304" pitchFamily="18" charset="0"/>
                <a:ea typeface="Times New Roman" panose="02020603050405020304" pitchFamily="18" charset="0"/>
              </a:rPr>
              <a:t>. С.15-124</a:t>
            </a:r>
            <a:endParaRPr lang="ru-RU" sz="1800" dirty="0">
              <a:effectLst/>
              <a:latin typeface="Times New Roman" panose="02020603050405020304" pitchFamily="18" charset="0"/>
              <a:ea typeface="Times New Roman" panose="02020603050405020304" pitchFamily="18" charset="0"/>
            </a:endParaRPr>
          </a:p>
          <a:p>
            <a:pPr lvl="0" algn="just">
              <a:spcAft>
                <a:spcPts val="0"/>
              </a:spcAft>
              <a:buFont typeface="Arial" panose="020B0604020202020204" pitchFamily="34" charset="0"/>
              <a:buAutoNum type="arabicPeriod"/>
            </a:pPr>
            <a:r>
              <a:rPr lang="uk-UA" sz="1800" i="1" dirty="0">
                <a:effectLst/>
                <a:latin typeface="Arial" panose="020B0604020202020204" pitchFamily="34" charset="0"/>
                <a:ea typeface="Times New Roman" panose="02020603050405020304" pitchFamily="18" charset="0"/>
              </a:rPr>
              <a:t>Основи</a:t>
            </a:r>
            <a:r>
              <a:rPr lang="uk-UA" sz="1800" dirty="0">
                <a:effectLst/>
                <a:latin typeface="Arial" panose="020B0604020202020204" pitchFamily="34" charset="0"/>
                <a:ea typeface="Times New Roman" panose="02020603050405020304" pitchFamily="18" charset="0"/>
              </a:rPr>
              <a:t> професійної етики</a:t>
            </a:r>
            <a:r>
              <a:rPr lang="uk-UA" sz="1800" dirty="0">
                <a:effectLst/>
                <a:latin typeface="Times New Roman" panose="02020603050405020304" pitchFamily="18" charset="0"/>
                <a:ea typeface="Times New Roman" panose="02020603050405020304" pitchFamily="18" charset="0"/>
              </a:rPr>
              <a:t> та естетичної культури: до проведення масових заходів та спортивних змагань: </a:t>
            </a:r>
            <a:r>
              <a:rPr lang="uk-UA" sz="1800" dirty="0" err="1">
                <a:effectLst/>
                <a:latin typeface="Times New Roman" panose="02020603050405020304" pitchFamily="18" charset="0"/>
                <a:ea typeface="Times New Roman" panose="02020603050405020304" pitchFamily="18" charset="0"/>
              </a:rPr>
              <a:t>Навч</a:t>
            </a:r>
            <a:r>
              <a:rPr lang="uk-UA" sz="1800" dirty="0">
                <a:effectLst/>
                <a:latin typeface="Times New Roman" panose="02020603050405020304" pitchFamily="18" charset="0"/>
                <a:ea typeface="Times New Roman" panose="02020603050405020304" pitchFamily="18" charset="0"/>
              </a:rPr>
              <a:t>. </a:t>
            </a:r>
            <a:r>
              <a:rPr lang="uk-UA" sz="1800" dirty="0" err="1">
                <a:effectLst/>
                <a:latin typeface="Times New Roman" panose="02020603050405020304" pitchFamily="18" charset="0"/>
                <a:ea typeface="Times New Roman" panose="02020603050405020304" pitchFamily="18" charset="0"/>
              </a:rPr>
              <a:t>пос</a:t>
            </a:r>
            <a:r>
              <a:rPr lang="uk-UA" sz="1800" dirty="0">
                <a:effectLst/>
                <a:latin typeface="Times New Roman" panose="02020603050405020304" pitchFamily="18" charset="0"/>
                <a:ea typeface="Times New Roman" panose="02020603050405020304" pitchFamily="18" charset="0"/>
              </a:rPr>
              <a:t>./ За </a:t>
            </a:r>
            <a:r>
              <a:rPr lang="uk-UA" sz="1800" dirty="0" err="1">
                <a:effectLst/>
                <a:latin typeface="Times New Roman" panose="02020603050405020304" pitchFamily="18" charset="0"/>
                <a:ea typeface="Times New Roman" panose="02020603050405020304" pitchFamily="18" charset="0"/>
              </a:rPr>
              <a:t>заг</a:t>
            </a:r>
            <a:r>
              <a:rPr lang="uk-UA" sz="1800" dirty="0">
                <a:effectLst/>
                <a:latin typeface="Times New Roman" panose="02020603050405020304" pitchFamily="18" charset="0"/>
                <a:ea typeface="Times New Roman" panose="02020603050405020304" pitchFamily="18" charset="0"/>
              </a:rPr>
              <a:t>. ред. Петрової Г.М., </a:t>
            </a:r>
            <a:r>
              <a:rPr lang="uk-UA" sz="1800" dirty="0" err="1">
                <a:effectLst/>
                <a:latin typeface="Times New Roman" panose="02020603050405020304" pitchFamily="18" charset="0"/>
                <a:ea typeface="Times New Roman" panose="02020603050405020304" pitchFamily="18" charset="0"/>
              </a:rPr>
              <a:t>Кумеди</a:t>
            </a:r>
            <a:r>
              <a:rPr lang="uk-UA" sz="1800" dirty="0">
                <a:effectLst/>
                <a:latin typeface="Times New Roman" panose="02020603050405020304" pitchFamily="18" charset="0"/>
                <a:ea typeface="Times New Roman" panose="02020603050405020304" pitchFamily="18" charset="0"/>
              </a:rPr>
              <a:t> Т.А. К.: КНТ, 201</a:t>
            </a:r>
            <a:r>
              <a:rPr lang="ru-RU" sz="1800" dirty="0">
                <a:effectLst/>
                <a:latin typeface="Times New Roman" panose="02020603050405020304" pitchFamily="18" charset="0"/>
                <a:ea typeface="Times New Roman" panose="02020603050405020304" pitchFamily="18" charset="0"/>
              </a:rPr>
              <a:t>2</a:t>
            </a:r>
            <a:r>
              <a:rPr lang="uk-UA" sz="1800" dirty="0">
                <a:effectLst/>
                <a:latin typeface="Times New Roman" panose="02020603050405020304" pitchFamily="18" charset="0"/>
                <a:ea typeface="Times New Roman" panose="02020603050405020304" pitchFamily="18" charset="0"/>
              </a:rPr>
              <a:t>.</a:t>
            </a:r>
            <a:r>
              <a:rPr lang="ru-RU" sz="1800" dirty="0">
                <a:effectLst/>
                <a:latin typeface="Times New Roman" panose="02020603050405020304" pitchFamily="18" charset="0"/>
                <a:ea typeface="Times New Roman" panose="02020603050405020304" pitchFamily="18" charset="0"/>
              </a:rPr>
              <a:t> 192</a:t>
            </a:r>
            <a:r>
              <a:rPr lang="uk-UA" sz="1800" dirty="0">
                <a:effectLst/>
                <a:latin typeface="Times New Roman" panose="02020603050405020304" pitchFamily="18" charset="0"/>
                <a:ea typeface="Times New Roman" panose="02020603050405020304" pitchFamily="18" charset="0"/>
              </a:rPr>
              <a:t> с.</a:t>
            </a:r>
            <a:endParaRPr lang="ru-RU" sz="1800" dirty="0">
              <a:effectLst/>
              <a:latin typeface="Times New Roman" panose="02020603050405020304" pitchFamily="18" charset="0"/>
              <a:ea typeface="Times New Roman" panose="02020603050405020304" pitchFamily="18" charset="0"/>
            </a:endParaRPr>
          </a:p>
          <a:p>
            <a:pPr lvl="0" algn="just">
              <a:spcAft>
                <a:spcPts val="0"/>
              </a:spcAft>
              <a:buFont typeface="Arial" panose="020B0604020202020204" pitchFamily="34" charset="0"/>
              <a:buAutoNum type="arabicPeriod"/>
              <a:tabLst>
                <a:tab pos="90170" algn="l"/>
              </a:tabLst>
            </a:pPr>
            <a:r>
              <a:rPr lang="ru-RU" sz="1800" i="1" dirty="0" err="1">
                <a:effectLst/>
                <a:latin typeface="Arial" panose="020B0604020202020204" pitchFamily="34" charset="0"/>
                <a:ea typeface="Times New Roman" panose="02020603050405020304" pitchFamily="18" charset="0"/>
              </a:rPr>
              <a:t>Основні</a:t>
            </a:r>
            <a:r>
              <a:rPr lang="ru-RU" sz="1800" i="1" dirty="0">
                <a:effectLst/>
                <a:latin typeface="Arial" panose="020B0604020202020204" pitchFamily="34"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принципи</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професійної</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етики</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поліцейського</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пам’ятка</a:t>
            </a:r>
            <a:r>
              <a:rPr lang="ru-RU" sz="1800" dirty="0">
                <a:effectLst/>
                <a:latin typeface="Times New Roman" panose="02020603050405020304" pitchFamily="18" charset="0"/>
                <a:ea typeface="Times New Roman" panose="02020603050405020304" pitchFamily="18" charset="0"/>
              </a:rPr>
              <a:t> / В. М. </a:t>
            </a:r>
            <a:r>
              <a:rPr lang="ru-RU" sz="1800" dirty="0" err="1">
                <a:effectLst/>
                <a:latin typeface="Times New Roman" panose="02020603050405020304" pitchFamily="18" charset="0"/>
                <a:ea typeface="Times New Roman" panose="02020603050405020304" pitchFamily="18" charset="0"/>
              </a:rPr>
              <a:t>Кравець</a:t>
            </a:r>
            <a:r>
              <a:rPr lang="ru-RU" sz="1800" dirty="0">
                <a:effectLst/>
                <a:latin typeface="Times New Roman" panose="02020603050405020304" pitchFamily="18" charset="0"/>
                <a:ea typeface="Times New Roman" panose="02020603050405020304" pitchFamily="18" charset="0"/>
              </a:rPr>
              <a:t>, Т. А. Кумеда, О. В. </a:t>
            </a:r>
            <a:r>
              <a:rPr lang="ru-RU" sz="1800" dirty="0" err="1">
                <a:effectLst/>
                <a:latin typeface="Times New Roman" panose="02020603050405020304" pitchFamily="18" charset="0"/>
                <a:ea typeface="Times New Roman" panose="02020603050405020304" pitchFamily="18" charset="0"/>
              </a:rPr>
              <a:t>Павлишин</a:t>
            </a:r>
            <a:r>
              <a:rPr lang="ru-RU" sz="1800" dirty="0">
                <a:effectLst/>
                <a:latin typeface="Times New Roman" panose="02020603050405020304" pitchFamily="18" charset="0"/>
                <a:ea typeface="Times New Roman" panose="02020603050405020304" pitchFamily="18" charset="0"/>
              </a:rPr>
              <a:t>, Г. М. Петрова та </a:t>
            </a:r>
            <a:r>
              <a:rPr lang="ru-RU" sz="1800" dirty="0" err="1">
                <a:effectLst/>
                <a:latin typeface="Times New Roman" panose="02020603050405020304" pitchFamily="18" charset="0"/>
                <a:ea typeface="Times New Roman" panose="02020603050405020304" pitchFamily="18" charset="0"/>
              </a:rPr>
              <a:t>ін</a:t>
            </a:r>
            <a:r>
              <a:rPr lang="ru-RU" sz="1800" dirty="0">
                <a:effectLst/>
                <a:latin typeface="Times New Roman" panose="02020603050405020304" pitchFamily="18" charset="0"/>
                <a:ea typeface="Times New Roman" panose="02020603050405020304" pitchFamily="18" charset="0"/>
              </a:rPr>
              <a:t>. ; за наук. ред. М. В. </a:t>
            </a:r>
            <a:r>
              <a:rPr lang="ru-RU" sz="1800" dirty="0" err="1">
                <a:effectLst/>
                <a:latin typeface="Times New Roman" panose="02020603050405020304" pitchFamily="18" charset="0"/>
                <a:ea typeface="Times New Roman" panose="02020603050405020304" pitchFamily="18" charset="0"/>
              </a:rPr>
              <a:t>Костицького</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Київ</a:t>
            </a:r>
            <a:r>
              <a:rPr lang="ru-RU" sz="1800" dirty="0">
                <a:effectLst/>
                <a:latin typeface="Times New Roman" panose="02020603050405020304" pitchFamily="18" charset="0"/>
                <a:ea typeface="Times New Roman" panose="02020603050405020304" pitchFamily="18" charset="0"/>
              </a:rPr>
              <a:t> : Нац. акад. </a:t>
            </a:r>
            <a:r>
              <a:rPr lang="ru-RU" sz="1800" dirty="0" err="1">
                <a:effectLst/>
                <a:latin typeface="Times New Roman" panose="02020603050405020304" pitchFamily="18" charset="0"/>
                <a:ea typeface="Times New Roman" panose="02020603050405020304" pitchFamily="18" charset="0"/>
              </a:rPr>
              <a:t>внутр</a:t>
            </a:r>
            <a:r>
              <a:rPr lang="ru-RU" sz="1800" dirty="0">
                <a:effectLst/>
                <a:latin typeface="Times New Roman" panose="02020603050405020304" pitchFamily="18" charset="0"/>
                <a:ea typeface="Times New Roman" panose="02020603050405020304" pitchFamily="18" charset="0"/>
              </a:rPr>
              <a:t>. справ, 2020. 48 с.</a:t>
            </a:r>
          </a:p>
          <a:p>
            <a:pPr lvl="0" algn="just">
              <a:spcAft>
                <a:spcPts val="0"/>
              </a:spcAft>
              <a:buFont typeface="Arial" panose="020B0604020202020204" pitchFamily="34" charset="0"/>
              <a:buAutoNum type="arabicPeriod"/>
            </a:pPr>
            <a:r>
              <a:rPr lang="uk-UA" sz="1800" i="1">
                <a:effectLst/>
                <a:latin typeface="Arial" panose="020B0604020202020204" pitchFamily="34" charset="0"/>
                <a:ea typeface="Times New Roman" panose="02020603050405020304" pitchFamily="18" charset="0"/>
              </a:rPr>
              <a:t>Савельєв В.П.</a:t>
            </a:r>
            <a:r>
              <a:rPr lang="uk-UA" sz="1800" i="1">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Етика: Короткий </a:t>
            </a:r>
            <a:r>
              <a:rPr lang="uk-UA" sz="1800" dirty="0" err="1">
                <a:effectLst/>
                <a:latin typeface="Times New Roman" panose="02020603050405020304" pitchFamily="18" charset="0"/>
                <a:ea typeface="Times New Roman" panose="02020603050405020304" pitchFamily="18" charset="0"/>
              </a:rPr>
              <a:t>навч</a:t>
            </a:r>
            <a:r>
              <a:rPr lang="uk-UA" sz="1800" dirty="0">
                <a:effectLst/>
                <a:latin typeface="Times New Roman" panose="02020603050405020304" pitchFamily="18" charset="0"/>
                <a:ea typeface="Times New Roman" panose="02020603050405020304" pitchFamily="18" charset="0"/>
              </a:rPr>
              <a:t>. словник: терміни, поняття, персоналії. Л., 2009. 89 с.</a:t>
            </a:r>
            <a:endParaRPr lang="ru-RU" sz="1800" dirty="0">
              <a:effectLst/>
              <a:latin typeface="Times New Roman" panose="02020603050405020304" pitchFamily="18" charset="0"/>
              <a:ea typeface="Times New Roman" panose="02020603050405020304" pitchFamily="18" charset="0"/>
            </a:endParaRPr>
          </a:p>
          <a:p>
            <a:pPr lvl="0" algn="just">
              <a:spcAft>
                <a:spcPts val="0"/>
              </a:spcAft>
              <a:buFont typeface="Arial" panose="020B0604020202020204" pitchFamily="34" charset="0"/>
              <a:buAutoNum type="arabicPeriod"/>
            </a:pPr>
            <a:r>
              <a:rPr lang="uk-UA" sz="1800" i="1" dirty="0" err="1">
                <a:effectLst/>
                <a:latin typeface="Arial" panose="020B0604020202020204" pitchFamily="34" charset="0"/>
                <a:ea typeface="Times New Roman" panose="02020603050405020304" pitchFamily="18" charset="0"/>
              </a:rPr>
              <a:t>Тофтул</a:t>
            </a:r>
            <a:r>
              <a:rPr lang="uk-UA" sz="1800" i="1" dirty="0">
                <a:effectLst/>
                <a:latin typeface="Arial" panose="020B0604020202020204" pitchFamily="34" charset="0"/>
                <a:ea typeface="Times New Roman" panose="02020603050405020304" pitchFamily="18" charset="0"/>
              </a:rPr>
              <a:t> М.Г.</a:t>
            </a:r>
            <a:r>
              <a:rPr lang="uk-UA" sz="1800" dirty="0">
                <a:effectLst/>
                <a:latin typeface="Arial" panose="020B0604020202020204" pitchFamily="34"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Етика: підручник. Житомир: Вид-во ЖДУ ім. І. Франка, 2010. 448 с.</a:t>
            </a:r>
            <a:endParaRPr lang="ru-RU" sz="1800" dirty="0">
              <a:effectLst/>
              <a:latin typeface="Times New Roman" panose="02020603050405020304" pitchFamily="18" charset="0"/>
              <a:ea typeface="Times New Roman" panose="02020603050405020304" pitchFamily="18" charset="0"/>
            </a:endParaRPr>
          </a:p>
          <a:p>
            <a:pPr lvl="0" algn="just">
              <a:spcAft>
                <a:spcPts val="0"/>
              </a:spcAft>
              <a:buFont typeface="Arial" panose="020B0604020202020204" pitchFamily="34" charset="0"/>
              <a:buAutoNum type="arabicPeriod"/>
            </a:pPr>
            <a:r>
              <a:rPr lang="uk-UA" sz="1800" i="1" dirty="0" err="1">
                <a:effectLst/>
                <a:latin typeface="Arial" panose="020B0604020202020204" pitchFamily="34" charset="0"/>
                <a:ea typeface="Times New Roman" panose="02020603050405020304" pitchFamily="18" charset="0"/>
              </a:rPr>
              <a:t>Тюріна</a:t>
            </a:r>
            <a:r>
              <a:rPr lang="uk-UA" sz="1800" i="1" dirty="0">
                <a:effectLst/>
                <a:latin typeface="Arial" panose="020B0604020202020204" pitchFamily="34" charset="0"/>
                <a:ea typeface="Times New Roman" panose="02020603050405020304" pitchFamily="18" charset="0"/>
              </a:rPr>
              <a:t> Т.Г.</a:t>
            </a:r>
            <a:r>
              <a:rPr lang="uk-UA" sz="1800" dirty="0">
                <a:effectLst/>
                <a:latin typeface="Times New Roman" panose="02020603050405020304" pitchFamily="18" charset="0"/>
                <a:ea typeface="Times New Roman" panose="02020603050405020304" pitchFamily="18" charset="0"/>
              </a:rPr>
              <a:t> Феномен духовності особистості: монографія: для педагогів, психологів, філософів. Л.: </a:t>
            </a:r>
            <a:r>
              <a:rPr lang="uk-UA" sz="1800" dirty="0" err="1">
                <a:effectLst/>
                <a:latin typeface="Times New Roman" panose="02020603050405020304" pitchFamily="18" charset="0"/>
                <a:ea typeface="Times New Roman" panose="02020603050405020304" pitchFamily="18" charset="0"/>
              </a:rPr>
              <a:t>Сполом</a:t>
            </a:r>
            <a:r>
              <a:rPr lang="uk-UA" sz="1800" dirty="0">
                <a:effectLst/>
                <a:latin typeface="Times New Roman" panose="02020603050405020304" pitchFamily="18" charset="0"/>
                <a:ea typeface="Times New Roman" panose="02020603050405020304" pitchFamily="18" charset="0"/>
              </a:rPr>
              <a:t>, 2009. 232 с.</a:t>
            </a:r>
            <a:endParaRPr lang="ru-RU" sz="1800" dirty="0">
              <a:effectLst/>
              <a:latin typeface="Times New Roman" panose="02020603050405020304" pitchFamily="18" charset="0"/>
              <a:ea typeface="Times New Roman" panose="02020603050405020304" pitchFamily="18" charset="0"/>
            </a:endParaRPr>
          </a:p>
          <a:p>
            <a:pPr lvl="0" algn="just">
              <a:spcAft>
                <a:spcPts val="0"/>
              </a:spcAft>
              <a:buFont typeface="Arial" panose="020B0604020202020204" pitchFamily="34" charset="0"/>
              <a:buAutoNum type="arabicPeriod"/>
            </a:pPr>
            <a:r>
              <a:rPr lang="uk-UA" sz="1800" i="1" dirty="0" err="1">
                <a:effectLst/>
                <a:latin typeface="Arial" panose="020B0604020202020204" pitchFamily="34" charset="0"/>
                <a:ea typeface="Times New Roman" panose="02020603050405020304" pitchFamily="18" charset="0"/>
              </a:rPr>
              <a:t>Фюрст</a:t>
            </a:r>
            <a:r>
              <a:rPr lang="uk-UA" sz="1800" i="1" dirty="0">
                <a:effectLst/>
                <a:latin typeface="Arial" panose="020B0604020202020204" pitchFamily="34" charset="0"/>
                <a:ea typeface="Times New Roman" panose="02020603050405020304" pitchFamily="18" charset="0"/>
              </a:rPr>
              <a:t> М., </a:t>
            </a:r>
            <a:r>
              <a:rPr lang="uk-UA" sz="1800" i="1" dirty="0" err="1">
                <a:effectLst/>
                <a:latin typeface="Arial" panose="020B0604020202020204" pitchFamily="34" charset="0"/>
                <a:ea typeface="Times New Roman" panose="02020603050405020304" pitchFamily="18" charset="0"/>
              </a:rPr>
              <a:t>Тринкс</a:t>
            </a:r>
            <a:r>
              <a:rPr lang="uk-UA" sz="1800" i="1" dirty="0">
                <a:effectLst/>
                <a:latin typeface="Arial" panose="020B0604020202020204" pitchFamily="34" charset="0"/>
                <a:ea typeface="Times New Roman" panose="02020603050405020304" pitchFamily="18" charset="0"/>
              </a:rPr>
              <a:t> Ю.</a:t>
            </a:r>
            <a:r>
              <a:rPr lang="uk-UA" sz="1800" dirty="0">
                <a:effectLst/>
                <a:latin typeface="Times New Roman" panose="02020603050405020304" pitchFamily="18" charset="0"/>
                <a:ea typeface="Times New Roman" panose="02020603050405020304" pitchFamily="18" charset="0"/>
              </a:rPr>
              <a:t> Філософія / Пер. з нім. Вахтанга </a:t>
            </a:r>
            <a:r>
              <a:rPr lang="uk-UA" sz="1800" dirty="0" err="1">
                <a:effectLst/>
                <a:latin typeface="Times New Roman" panose="02020603050405020304" pitchFamily="18" charset="0"/>
                <a:ea typeface="Times New Roman" panose="02020603050405020304" pitchFamily="18" charset="0"/>
              </a:rPr>
              <a:t>Кібуладзе</a:t>
            </a:r>
            <a:r>
              <a:rPr lang="uk-UA" sz="1800" dirty="0">
                <a:effectLst/>
                <a:latin typeface="Times New Roman" panose="02020603050405020304" pitchFamily="18" charset="0"/>
                <a:ea typeface="Times New Roman" panose="02020603050405020304" pitchFamily="18" charset="0"/>
              </a:rPr>
              <a:t>. К.: ДУХ І ЛІТЕРА, Інститут релігійних наук </a:t>
            </a:r>
            <a:r>
              <a:rPr lang="uk-UA" sz="1800" dirty="0" err="1">
                <a:effectLst/>
                <a:latin typeface="Times New Roman" panose="02020603050405020304" pitchFamily="18" charset="0"/>
                <a:ea typeface="Times New Roman" panose="02020603050405020304" pitchFamily="18" charset="0"/>
              </a:rPr>
              <a:t>св</a:t>
            </a:r>
            <a:r>
              <a:rPr lang="uk-UA" sz="1800" dirty="0">
                <a:effectLst/>
                <a:latin typeface="Times New Roman" panose="02020603050405020304" pitchFamily="18" charset="0"/>
                <a:ea typeface="Times New Roman" panose="02020603050405020304" pitchFamily="18" charset="0"/>
              </a:rPr>
              <a:t>. Томи Аквінського, 2018. 544 с.</a:t>
            </a:r>
            <a:endParaRPr lang="ru-RU" sz="1800" dirty="0">
              <a:effectLst/>
              <a:latin typeface="Times New Roman" panose="02020603050405020304" pitchFamily="18" charset="0"/>
              <a:ea typeface="Times New Roman" panose="02020603050405020304" pitchFamily="18" charset="0"/>
            </a:endParaRPr>
          </a:p>
          <a:p>
            <a:pPr marL="609600" indent="-609600" eaLnBrk="1" hangingPunct="1">
              <a:lnSpc>
                <a:spcPct val="80000"/>
              </a:lnSpc>
              <a:buFontTx/>
              <a:buNone/>
              <a:defRPr/>
            </a:pPr>
            <a:endParaRPr lang="uk-UA" sz="1400"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92100"/>
            <a:ext cx="8229600" cy="833438"/>
          </a:xfrm>
        </p:spPr>
        <p:txBody>
          <a:bodyPr/>
          <a:lstStyle/>
          <a:p>
            <a:pPr>
              <a:defRPr/>
            </a:pPr>
            <a:r>
              <a:rPr lang="uk-UA" altLang="ru-RU" sz="4000"/>
              <a:t>Специфічні властивості моралі:</a:t>
            </a:r>
            <a:endParaRPr lang="ru-RU" altLang="ru-RU" sz="4000"/>
          </a:p>
        </p:txBody>
      </p:sp>
      <p:sp>
        <p:nvSpPr>
          <p:cNvPr id="81923" name="Rectangle 3"/>
          <p:cNvSpPr>
            <a:spLocks noGrp="1" noChangeArrowheads="1"/>
          </p:cNvSpPr>
          <p:nvPr>
            <p:ph type="body" idx="1"/>
          </p:nvPr>
        </p:nvSpPr>
        <p:spPr>
          <a:xfrm>
            <a:off x="0" y="1341438"/>
            <a:ext cx="9144000" cy="5516562"/>
          </a:xfrm>
        </p:spPr>
        <p:txBody>
          <a:bodyPr/>
          <a:lstStyle/>
          <a:p>
            <a:pPr>
              <a:lnSpc>
                <a:spcPct val="80000"/>
              </a:lnSpc>
              <a:defRPr/>
            </a:pPr>
            <a:r>
              <a:rPr lang="uk-UA" altLang="ru-RU" sz="2800" dirty="0"/>
              <a:t>Імперативність, що виражається у виховній та пізнавальній функціях моралі, як властивість повеління, припису, вимоги. Вона є вираженням морального закону, іманентної властивості моралі, через яку реалізується її сутність. Імперативність – це форма вираження вимог і приписів моралі, спосіб реалізації її норм і принципів. Імперативність завжди виявлялася одним із засобів узгодження суспільних і особистих інтересів, у взаємодії яких провідне начало об’єктивно належить суспільному інтересу.</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type="body" idx="1"/>
          </p:nvPr>
        </p:nvSpPr>
        <p:spPr>
          <a:xfrm>
            <a:off x="0" y="0"/>
            <a:ext cx="9144000" cy="6858000"/>
          </a:xfrm>
        </p:spPr>
        <p:txBody>
          <a:bodyPr/>
          <a:lstStyle/>
          <a:p>
            <a:pPr>
              <a:lnSpc>
                <a:spcPct val="90000"/>
              </a:lnSpc>
              <a:defRPr/>
            </a:pPr>
            <a:r>
              <a:rPr lang="uk-UA" altLang="ru-RU" sz="2800"/>
              <a:t>Нормативність як регулятивна функція моралі, що забезпечується за допомогою певних норм, правил, установок, повчань, заповідей тощо. Моральні норми, як спосіб досягнення необхідного результату у відносинах між людьми, програмують відповідним чином поведінку індивідів, визначають спрямованість їх дій.</a:t>
            </a:r>
          </a:p>
          <a:p>
            <a:pPr>
              <a:lnSpc>
                <a:spcPct val="90000"/>
              </a:lnSpc>
              <a:defRPr/>
            </a:pPr>
            <a:r>
              <a:rPr lang="uk-UA" altLang="ru-RU" sz="2800"/>
              <a:t>Оціночність як ціннісно-орієнтовна функція моралі: мораль завжди передбачає схвалення чи осуд явищ соціальної дійсності, пов’язаних із поведінкою особистості, групи, колективу тощо. Оціночність встановлює відповідність чи невідповідність вчинку, мотиву або поведінки вимогам моралі, передбачаючи врахування конкретних обставин і можливостей дій особистості на основі визнання моральних цінностей.</a:t>
            </a:r>
            <a:endParaRPr lang="ru-RU" altLang="ru-RU" sz="2800"/>
          </a:p>
          <a:p>
            <a:pPr>
              <a:lnSpc>
                <a:spcPct val="90000"/>
              </a:lnSpc>
              <a:defRPr/>
            </a:pPr>
            <a:endParaRPr lang="ru-RU" altLang="ru-RU" sz="2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algn="ctr">
              <a:defRPr/>
            </a:pPr>
            <a:r>
              <a:rPr lang="uk-UA" altLang="ru-RU"/>
              <a:t>Функції моралі:</a:t>
            </a:r>
            <a:endParaRPr lang="ru-RU" altLang="ru-RU"/>
          </a:p>
        </p:txBody>
      </p:sp>
      <p:sp>
        <p:nvSpPr>
          <p:cNvPr id="83971" name="Rectangle 3"/>
          <p:cNvSpPr>
            <a:spLocks noGrp="1" noChangeArrowheads="1"/>
          </p:cNvSpPr>
          <p:nvPr>
            <p:ph type="body" idx="1"/>
          </p:nvPr>
        </p:nvSpPr>
        <p:spPr/>
        <p:txBody>
          <a:bodyPr/>
          <a:lstStyle/>
          <a:p>
            <a:pPr>
              <a:defRPr/>
            </a:pPr>
            <a:r>
              <a:rPr lang="uk-UA" altLang="ru-RU"/>
              <a:t>регулятивна</a:t>
            </a:r>
          </a:p>
          <a:p>
            <a:pPr>
              <a:defRPr/>
            </a:pPr>
            <a:r>
              <a:rPr lang="uk-UA" altLang="ru-RU"/>
              <a:t> оцінно-імперативна </a:t>
            </a:r>
          </a:p>
          <a:p>
            <a:pPr>
              <a:defRPr/>
            </a:pPr>
            <a:r>
              <a:rPr lang="uk-UA" altLang="ru-RU"/>
              <a:t>комунікативна </a:t>
            </a:r>
          </a:p>
          <a:p>
            <a:pPr>
              <a:defRPr/>
            </a:pPr>
            <a:r>
              <a:rPr lang="uk-UA" altLang="ru-RU"/>
              <a:t>пізнавальна </a:t>
            </a:r>
          </a:p>
          <a:p>
            <a:pPr>
              <a:defRPr/>
            </a:pPr>
            <a:r>
              <a:rPr lang="uk-UA" altLang="ru-RU"/>
              <a:t>виховна </a:t>
            </a:r>
          </a:p>
          <a:p>
            <a:pPr>
              <a:defRPr/>
            </a:pPr>
            <a:r>
              <a:rPr lang="uk-UA" altLang="ru-RU"/>
              <a:t>орієнтуюча</a:t>
            </a:r>
            <a:endParaRPr lang="ru-RU" altLang="ru-R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457200" y="404813"/>
            <a:ext cx="8229600" cy="6264275"/>
          </a:xfrm>
        </p:spPr>
        <p:txBody>
          <a:bodyPr/>
          <a:lstStyle/>
          <a:p>
            <a:pPr algn="just" eaLnBrk="1" hangingPunct="1">
              <a:lnSpc>
                <a:spcPct val="90000"/>
              </a:lnSpc>
              <a:buFontTx/>
              <a:buNone/>
              <a:defRPr/>
            </a:pPr>
            <a:r>
              <a:rPr lang="uk-UA" sz="2800" dirty="0"/>
              <a:t>		</a:t>
            </a:r>
          </a:p>
          <a:p>
            <a:pPr algn="just" eaLnBrk="1" hangingPunct="1">
              <a:lnSpc>
                <a:spcPct val="90000"/>
              </a:lnSpc>
              <a:buFontTx/>
              <a:buNone/>
              <a:defRPr/>
            </a:pPr>
            <a:r>
              <a:rPr lang="uk-UA" sz="2800" dirty="0"/>
              <a:t>		</a:t>
            </a:r>
            <a:r>
              <a:rPr lang="uk-UA" dirty="0"/>
              <a:t>В понятті </a:t>
            </a:r>
            <a:r>
              <a:rPr lang="uk-UA" dirty="0" err="1"/>
              <a:t>“особистість”</a:t>
            </a:r>
            <a:r>
              <a:rPr lang="uk-UA" dirty="0"/>
              <a:t> знімається протилежність зовнішнього і внутрішнього життя індивідуальної людини; власне, процес особистісного буття і відбувається як постійне зняття протилежностей між зовнішнім і внутрішнім у самореалізації людини. При цьому, особистість, узята поза зв’язком з індивідуальністю, поза її власним способом буття, є абстракцією і реально не існує.</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39750" y="2420938"/>
            <a:ext cx="8229600" cy="1384300"/>
          </a:xfrm>
        </p:spPr>
        <p:txBody>
          <a:bodyPr/>
          <a:lstStyle/>
          <a:p>
            <a:pPr algn="just" eaLnBrk="1" hangingPunct="1">
              <a:defRPr/>
            </a:pPr>
            <a:br>
              <a:rPr lang="uk-UA" sz="2800" dirty="0"/>
            </a:br>
            <a:br>
              <a:rPr lang="uk-UA" sz="2800" dirty="0"/>
            </a:br>
            <a:br>
              <a:rPr lang="uk-UA" sz="2800" dirty="0"/>
            </a:br>
            <a:r>
              <a:rPr lang="uk-UA" sz="2800" dirty="0"/>
              <a:t>	Самовизначення себе як особистості – це розуміння, що людина є не лише даною конкретною істотою, тілом, із усвідомленням і </a:t>
            </a:r>
            <a:r>
              <a:rPr lang="uk-UA" sz="2800" dirty="0" err="1"/>
              <a:t>“вкоріненням”</a:t>
            </a:r>
            <a:r>
              <a:rPr lang="uk-UA" sz="2800" dirty="0"/>
              <a:t> у власну тілесність (В.</a:t>
            </a:r>
            <a:r>
              <a:rPr lang="uk-UA" sz="2800" dirty="0" err="1"/>
              <a:t>Розін</a:t>
            </a:r>
            <a:r>
              <a:rPr lang="uk-UA" sz="2800" dirty="0"/>
              <a:t>), виразником не лише сформованої </a:t>
            </a:r>
            <a:r>
              <a:rPr lang="uk-UA" sz="2800" dirty="0" err="1"/>
              <a:t>наративності</a:t>
            </a:r>
            <a:r>
              <a:rPr lang="uk-UA" sz="2800" dirty="0"/>
              <a:t> одиничного буття, але й є частиною деякого ідеального світу, суб`єктом цінностей, членом роду людського, котрий виробив у ході історії моральні закони, і тому має у цій якості певні </a:t>
            </a:r>
            <a:r>
              <a:rPr lang="uk-UA" sz="2800" dirty="0" err="1"/>
              <a:t>надзавдання</a:t>
            </a:r>
            <a:r>
              <a:rPr lang="uk-UA" sz="2800" dirty="0"/>
              <a:t>, у тому числі – моральні. </a:t>
            </a:r>
            <a:br>
              <a:rPr lang="uk-UA" sz="3600" dirty="0"/>
            </a:br>
            <a:endParaRPr lang="uk-UA" sz="3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92100"/>
            <a:ext cx="8229600" cy="6376988"/>
          </a:xfrm>
        </p:spPr>
        <p:txBody>
          <a:bodyPr/>
          <a:lstStyle/>
          <a:p>
            <a:pPr>
              <a:defRPr/>
            </a:pPr>
            <a:r>
              <a:rPr lang="uk-UA" sz="3200" dirty="0">
                <a:effectLst/>
              </a:rPr>
              <a:t>Категоричний імператив уперше пориває з егоцентризмом Золотого правила моралі («</a:t>
            </a:r>
            <a:r>
              <a:rPr lang="uk-UA" sz="3200" b="1" dirty="0">
                <a:effectLst/>
              </a:rPr>
              <a:t>Не роби іншому того, чого не хотів би, щоб робили тобі</a:t>
            </a:r>
            <a:r>
              <a:rPr lang="uk-UA" sz="3200" dirty="0">
                <a:effectLst/>
              </a:rPr>
              <a:t>»), визнаючи максиму справедливою лише тоді, коли </a:t>
            </a:r>
            <a:r>
              <a:rPr lang="uk-UA" sz="3200" i="1" dirty="0">
                <a:effectLst/>
              </a:rPr>
              <a:t>всі</a:t>
            </a:r>
            <a:r>
              <a:rPr lang="uk-UA" sz="3200" dirty="0">
                <a:effectLst/>
              </a:rPr>
              <a:t> можуть хотіти, щоб кожен наслідував її в аналогічних ситуаціях. Максима нашої поведінки має стати всезагальним законом. Тільки максима, що здатна претендувати на </a:t>
            </a:r>
            <a:r>
              <a:rPr lang="uk-UA" sz="3200" dirty="0" err="1">
                <a:effectLst/>
              </a:rPr>
              <a:t>всезагальність</a:t>
            </a:r>
            <a:r>
              <a:rPr lang="uk-UA" sz="3200" dirty="0">
                <a:effectLst/>
              </a:rPr>
              <a:t> у перспективі всіх, кого вона стосується, може вважатися </a:t>
            </a:r>
            <a:r>
              <a:rPr lang="uk-UA" sz="3200" b="1" i="1" dirty="0">
                <a:effectLst/>
              </a:rPr>
              <a:t>нормою</a:t>
            </a:r>
            <a:r>
              <a:rPr lang="uk-UA" sz="3200" dirty="0">
                <a:effectLst/>
              </a:rPr>
              <a:t>, яка заслуговує всезагальне схвалення і повагу, тобто є морально обов’язковою. </a:t>
            </a:r>
            <a:endParaRPr lang="ru-RU"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type="body" idx="1"/>
          </p:nvPr>
        </p:nvSpPr>
        <p:spPr>
          <a:xfrm>
            <a:off x="0" y="0"/>
            <a:ext cx="9144000" cy="6597650"/>
          </a:xfrm>
        </p:spPr>
        <p:txBody>
          <a:bodyPr/>
          <a:lstStyle/>
          <a:p>
            <a:pPr>
              <a:lnSpc>
                <a:spcPct val="80000"/>
              </a:lnSpc>
              <a:defRPr/>
            </a:pPr>
            <a:r>
              <a:rPr lang="uk-UA" altLang="ru-RU" sz="2800"/>
              <a:t>«Декларація принципів толерантності» прийнята у 1995 році Організацією Об'єднаних Націй - основоположний міжнародний документ, в якому сутність толерантності детермінується як «повага, прийняття та правильне розуміння всієї багатоманітності культури, форм самовияву й прояву». Наголошується, що толерантність - це не поступка чи потурання, а насамперед «активне ставлення до дійсності, що формується на основі визнання універсальних прав і свобод людини». Але таке визначення не означає терпимого ставлення до соціальної несправедливості, відмови від своїх або прийняття чужих переконань. Це означає «визнання того, що люди із природи своєї відрізняються зовнішнім виглядом, становищем, мовою, поведінкою і мають право жити в мирі та зберігати свою індивідуальність». Крім того, «погляди однієї людини не можуть бути нав'язані іншим».</a:t>
            </a:r>
            <a:endParaRPr lang="ru-RU" altLang="ru-RU" sz="2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type="body" idx="1"/>
          </p:nvPr>
        </p:nvSpPr>
        <p:spPr>
          <a:xfrm>
            <a:off x="457200" y="908050"/>
            <a:ext cx="8229600" cy="5111750"/>
          </a:xfrm>
        </p:spPr>
        <p:txBody>
          <a:bodyPr/>
          <a:lstStyle/>
          <a:p>
            <a:pPr>
              <a:defRPr/>
            </a:pPr>
            <a:r>
              <a:rPr lang="uk-UA" altLang="ru-RU" sz="3600" dirty="0"/>
              <a:t>Толерантність – це інтегративна моральна категорія, що характеризує терпиме ставлення до відмінних поглядів, думок, вірувань, передбачає вміння </a:t>
            </a:r>
            <a:r>
              <a:rPr lang="uk-UA" altLang="ru-RU" sz="3600" dirty="0" err="1"/>
              <a:t>конструктивно</a:t>
            </a:r>
            <a:r>
              <a:rPr lang="uk-UA" altLang="ru-RU" sz="3600" dirty="0"/>
              <a:t> розв'язувати конфлікти, долати суперечності, контролювати власну поведінку.</a:t>
            </a:r>
            <a:r>
              <a:rPr lang="ru-RU" altLang="ru-RU" sz="3600" dirty="0"/>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eaLnBrk="1" hangingPunct="1">
              <a:defRPr/>
            </a:pPr>
            <a:r>
              <a:rPr lang="uk-UA" sz="3600" b="1" dirty="0"/>
              <a:t>морально виховна людина відповідає таким вимогам: </a:t>
            </a:r>
          </a:p>
        </p:txBody>
      </p:sp>
      <p:sp>
        <p:nvSpPr>
          <p:cNvPr id="4" name="Содержимое 3"/>
          <p:cNvSpPr>
            <a:spLocks noGrp="1"/>
          </p:cNvSpPr>
          <p:nvPr>
            <p:ph idx="1"/>
          </p:nvPr>
        </p:nvSpPr>
        <p:spPr/>
        <p:txBody>
          <a:bodyPr/>
          <a:lstStyle/>
          <a:p>
            <a:pPr eaLnBrk="1" hangingPunct="1">
              <a:defRPr/>
            </a:pPr>
            <a:r>
              <a:rPr lang="uk-UA" sz="2800" dirty="0"/>
              <a:t>- знає норми моралі, будує свою поведінку згідно з її принципами; </a:t>
            </a:r>
          </a:p>
          <a:p>
            <a:pPr eaLnBrk="1" hangingPunct="1">
              <a:defRPr/>
            </a:pPr>
            <a:r>
              <a:rPr lang="uk-UA" sz="2800" dirty="0"/>
              <a:t>- враховує особливості, почуття та інтереси інших, здатна побачити ситуацію з позицій іншої людини; </a:t>
            </a:r>
          </a:p>
          <a:p>
            <a:pPr eaLnBrk="1" hangingPunct="1">
              <a:defRPr/>
            </a:pPr>
            <a:r>
              <a:rPr lang="uk-UA" sz="2800" dirty="0"/>
              <a:t>- характеризується моральною усталеністю, здатністю обстоювати свої переконання, не піддаватися впливові аморальних людей.</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ChangeArrowheads="1"/>
          </p:cNvSpPr>
          <p:nvPr>
            <p:ph type="body" idx="1"/>
          </p:nvPr>
        </p:nvSpPr>
        <p:spPr>
          <a:xfrm>
            <a:off x="0" y="260350"/>
            <a:ext cx="9144000" cy="6192838"/>
          </a:xfrm>
        </p:spPr>
        <p:txBody>
          <a:bodyPr/>
          <a:lstStyle/>
          <a:p>
            <a:pPr>
              <a:lnSpc>
                <a:spcPct val="90000"/>
              </a:lnSpc>
              <a:defRPr/>
            </a:pPr>
            <a:r>
              <a:rPr lang="uk-UA" altLang="ru-RU" b="1" dirty="0"/>
              <a:t>Етика </a:t>
            </a:r>
            <a:r>
              <a:rPr lang="uk-UA" altLang="ru-RU" dirty="0"/>
              <a:t>підходить до </a:t>
            </a:r>
            <a:r>
              <a:rPr lang="uk-UA" altLang="ru-RU" dirty="0" err="1"/>
              <a:t>моральнісного</a:t>
            </a:r>
            <a:r>
              <a:rPr lang="uk-UA" altLang="ru-RU" dirty="0"/>
              <a:t> життя не з описової, а з нормативної точки зору. Вона визначає норми, тобто судить про те, що добре, що погано, і судження ці обґрунтовує, показуючи, чому все саме так, а не інакше. </a:t>
            </a:r>
          </a:p>
          <a:p>
            <a:pPr>
              <a:lnSpc>
                <a:spcPct val="90000"/>
              </a:lnSpc>
              <a:defRPr/>
            </a:pPr>
            <a:r>
              <a:rPr lang="uk-UA" altLang="ru-RU" b="1" dirty="0"/>
              <a:t>Мораль </a:t>
            </a:r>
            <a:r>
              <a:rPr lang="uk-UA" altLang="ru-RU" dirty="0"/>
              <a:t>задає орієнтири поведінки без врахування специфіки індивідуальності та можливості її реалізації у соціумі. </a:t>
            </a:r>
          </a:p>
          <a:p>
            <a:pPr>
              <a:lnSpc>
                <a:spcPct val="90000"/>
              </a:lnSpc>
              <a:defRPr/>
            </a:pPr>
            <a:r>
              <a:rPr lang="uk-UA" altLang="ru-RU" dirty="0"/>
              <a:t>Право на власну реалізацію особистість має відстояти, створивши власний </a:t>
            </a:r>
            <a:r>
              <a:rPr lang="uk-UA" altLang="ru-RU" b="1" dirty="0" err="1"/>
              <a:t>моральнісний</a:t>
            </a:r>
            <a:r>
              <a:rPr lang="uk-UA" altLang="ru-RU" dirty="0"/>
              <a:t> життєвий простір, засвідчений/ стверджений індивідуалізованим діянням. </a:t>
            </a:r>
            <a:endParaRPr lang="ru-RU" alt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47688" y="419100"/>
            <a:ext cx="7929562" cy="981075"/>
          </a:xfrm>
        </p:spPr>
        <p:txBody>
          <a:bodyPr/>
          <a:lstStyle/>
          <a:p>
            <a:pPr algn="ctr" eaLnBrk="1" hangingPunct="1">
              <a:defRPr/>
            </a:pPr>
            <a:r>
              <a:rPr lang="uk-UA"/>
              <a:t>План лекції</a:t>
            </a:r>
          </a:p>
        </p:txBody>
      </p:sp>
      <p:sp>
        <p:nvSpPr>
          <p:cNvPr id="6147" name="Rectangle 3"/>
          <p:cNvSpPr>
            <a:spLocks noGrp="1" noChangeArrowheads="1"/>
          </p:cNvSpPr>
          <p:nvPr>
            <p:ph type="body" idx="1"/>
          </p:nvPr>
        </p:nvSpPr>
        <p:spPr>
          <a:xfrm>
            <a:off x="457200" y="1268413"/>
            <a:ext cx="8229600" cy="5329237"/>
          </a:xfrm>
        </p:spPr>
        <p:txBody>
          <a:bodyPr/>
          <a:lstStyle/>
          <a:p>
            <a:pPr marL="609600" indent="-609600" eaLnBrk="1" hangingPunct="1">
              <a:buFontTx/>
              <a:buAutoNum type="arabicPeriod"/>
              <a:defRPr/>
            </a:pPr>
            <a:r>
              <a:rPr lang="uk-UA" sz="4400" dirty="0"/>
              <a:t>Етика як наука про мораль.</a:t>
            </a:r>
          </a:p>
          <a:p>
            <a:pPr marL="609600" indent="-609600" eaLnBrk="1" hangingPunct="1">
              <a:buFontTx/>
              <a:buAutoNum type="arabicPeriod"/>
              <a:defRPr/>
            </a:pPr>
            <a:r>
              <a:rPr lang="uk-UA" sz="4400" dirty="0"/>
              <a:t> Структура, функції моралі.</a:t>
            </a:r>
          </a:p>
          <a:p>
            <a:pPr marL="609600" indent="-609600" eaLnBrk="1" hangingPunct="1">
              <a:buFontTx/>
              <a:buAutoNum type="arabicPeriod"/>
              <a:defRPr/>
            </a:pPr>
            <a:r>
              <a:rPr lang="uk-UA" sz="4400" dirty="0"/>
              <a:t>Етика, мораль, моральність: співвідношення понять через історію розвитку та становлення етичних </a:t>
            </a:r>
            <a:r>
              <a:rPr lang="uk-UA" sz="4400" dirty="0" err="1"/>
              <a:t>вчень</a:t>
            </a:r>
            <a:r>
              <a:rPr lang="uk-UA" sz="44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a:defRPr/>
            </a:pPr>
            <a:r>
              <a:rPr lang="uk-UA" sz="3600" dirty="0">
                <a:effectLst/>
              </a:rPr>
              <a:t>Сутнісну проблему етики складає питання: як у поведінці людини співвідносяться один з одним загальний і приватний (особистісний) інтерес особи.</a:t>
            </a:r>
            <a:endParaRPr lang="ru-RU"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Grp="1" noChangeArrowheads="1"/>
          </p:cNvSpPr>
          <p:nvPr>
            <p:ph type="title"/>
          </p:nvPr>
        </p:nvSpPr>
        <p:spPr>
          <a:xfrm>
            <a:off x="457200" y="292100"/>
            <a:ext cx="8229600" cy="6305550"/>
          </a:xfrm>
        </p:spPr>
        <p:txBody>
          <a:bodyPr/>
          <a:lstStyle/>
          <a:p>
            <a:pPr algn="just" eaLnBrk="1" hangingPunct="1">
              <a:defRPr/>
            </a:pPr>
            <a:r>
              <a:rPr lang="uk-UA" b="1" dirty="0"/>
              <a:t>	Етика</a:t>
            </a:r>
            <a:r>
              <a:rPr lang="uk-UA" dirty="0"/>
              <a:t> – філософська наука про сутність і закономірності розвитку моралі, її ролі в житті суспільства та людини. Вона є найзагальнішою нормативною наукою, яку ще називають практичною філософією.</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eaLnBrk="1" hangingPunct="1">
              <a:defRPr/>
            </a:pPr>
            <a:r>
              <a:rPr lang="ru-RU" dirty="0" err="1"/>
              <a:t>Завданнями</a:t>
            </a:r>
            <a:r>
              <a:rPr lang="ru-RU" dirty="0"/>
              <a:t> </a:t>
            </a:r>
            <a:r>
              <a:rPr lang="ru-RU" dirty="0" err="1"/>
              <a:t>етики</a:t>
            </a:r>
            <a:r>
              <a:rPr lang="ru-RU" dirty="0"/>
              <a:t> </a:t>
            </a:r>
            <a:r>
              <a:rPr lang="ru-RU" dirty="0" err="1"/>
              <a:t>є</a:t>
            </a:r>
            <a:r>
              <a:rPr lang="ru-RU" dirty="0"/>
              <a:t> : ·</a:t>
            </a:r>
            <a:endParaRPr lang="uk-UA" dirty="0"/>
          </a:p>
        </p:txBody>
      </p:sp>
      <p:sp>
        <p:nvSpPr>
          <p:cNvPr id="4" name="Содержимое 3"/>
          <p:cNvSpPr>
            <a:spLocks noGrp="1"/>
          </p:cNvSpPr>
          <p:nvPr>
            <p:ph idx="1"/>
          </p:nvPr>
        </p:nvSpPr>
        <p:spPr/>
        <p:txBody>
          <a:bodyPr/>
          <a:lstStyle/>
          <a:p>
            <a:pPr eaLnBrk="1" hangingPunct="1">
              <a:defRPr/>
            </a:pPr>
            <a:r>
              <a:rPr lang="ru-RU" dirty="0" err="1"/>
              <a:t>відображення</a:t>
            </a:r>
            <a:r>
              <a:rPr lang="ru-RU" dirty="0"/>
              <a:t>, </a:t>
            </a:r>
            <a:r>
              <a:rPr lang="ru-RU" dirty="0" err="1"/>
              <a:t>опис</a:t>
            </a:r>
            <a:r>
              <a:rPr lang="ru-RU" dirty="0"/>
              <a:t> </a:t>
            </a:r>
            <a:r>
              <a:rPr lang="ru-RU" dirty="0" err="1"/>
              <a:t>моралі</a:t>
            </a:r>
            <a:r>
              <a:rPr lang="ru-RU" dirty="0"/>
              <a:t>; ·</a:t>
            </a:r>
          </a:p>
          <a:p>
            <a:pPr algn="just" eaLnBrk="1" hangingPunct="1">
              <a:defRPr/>
            </a:pPr>
            <a:r>
              <a:rPr lang="ru-RU" dirty="0"/>
              <a:t> </a:t>
            </a:r>
            <a:r>
              <a:rPr lang="ru-RU" dirty="0" err="1"/>
              <a:t>пояснення</a:t>
            </a:r>
            <a:r>
              <a:rPr lang="ru-RU" dirty="0"/>
              <a:t> </a:t>
            </a:r>
            <a:r>
              <a:rPr lang="ru-RU" dirty="0" err="1"/>
              <a:t>моралі</a:t>
            </a:r>
            <a:r>
              <a:rPr lang="ru-RU" dirty="0"/>
              <a:t>, </a:t>
            </a:r>
            <a:r>
              <a:rPr lang="ru-RU" dirty="0" err="1"/>
              <a:t>що</a:t>
            </a:r>
            <a:r>
              <a:rPr lang="ru-RU" dirty="0"/>
              <a:t> </a:t>
            </a:r>
            <a:r>
              <a:rPr lang="ru-RU" dirty="0" err="1"/>
              <a:t>сприяння</a:t>
            </a:r>
            <a:r>
              <a:rPr lang="ru-RU" dirty="0"/>
              <a:t> критичному </a:t>
            </a:r>
            <a:r>
              <a:rPr lang="ru-RU" dirty="0" err="1"/>
              <a:t>її</a:t>
            </a:r>
            <a:r>
              <a:rPr lang="ru-RU" dirty="0"/>
              <a:t> </a:t>
            </a:r>
            <a:r>
              <a:rPr lang="ru-RU" dirty="0" err="1"/>
              <a:t>осмисленню</a:t>
            </a:r>
            <a:r>
              <a:rPr lang="ru-RU" dirty="0"/>
              <a:t>, </a:t>
            </a:r>
            <a:r>
              <a:rPr lang="ru-RU" dirty="0" err="1"/>
              <a:t>утвердженню</a:t>
            </a:r>
            <a:r>
              <a:rPr lang="ru-RU" dirty="0"/>
              <a:t>; ·</a:t>
            </a:r>
          </a:p>
          <a:p>
            <a:pPr eaLnBrk="1" hangingPunct="1">
              <a:defRPr/>
            </a:pPr>
            <a:r>
              <a:rPr lang="ru-RU" dirty="0"/>
              <a:t> </a:t>
            </a:r>
            <a:r>
              <a:rPr lang="ru-RU" dirty="0" err="1"/>
              <a:t>пропозиція</a:t>
            </a:r>
            <a:r>
              <a:rPr lang="ru-RU" dirty="0"/>
              <a:t> </a:t>
            </a:r>
            <a:r>
              <a:rPr lang="ru-RU" dirty="0" err="1"/>
              <a:t>власної</a:t>
            </a:r>
            <a:r>
              <a:rPr lang="ru-RU" dirty="0"/>
              <a:t> </a:t>
            </a:r>
            <a:r>
              <a:rPr lang="ru-RU" dirty="0" err="1"/>
              <a:t>моделі</a:t>
            </a:r>
            <a:r>
              <a:rPr lang="ru-RU" dirty="0"/>
              <a:t> </a:t>
            </a:r>
            <a:r>
              <a:rPr lang="ru-RU" dirty="0" err="1"/>
              <a:t>моральності</a:t>
            </a:r>
            <a:r>
              <a:rPr lang="ru-RU" dirty="0"/>
              <a:t>.</a:t>
            </a:r>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750" y="3068638"/>
            <a:ext cx="8229600" cy="1384300"/>
          </a:xfrm>
        </p:spPr>
        <p:txBody>
          <a:bodyPr/>
          <a:lstStyle/>
          <a:p>
            <a:pPr algn="just" eaLnBrk="1" hangingPunct="1">
              <a:defRPr/>
            </a:pPr>
            <a:r>
              <a:rPr lang="uk-UA" sz="3200" b="1" u="sng" dirty="0"/>
              <a:t>Етику</a:t>
            </a:r>
            <a:r>
              <a:rPr lang="uk-UA" sz="3200" dirty="0"/>
              <a:t> визначають як систематичне прагнення осмислити наш індивідуальний та суспільний </a:t>
            </a:r>
            <a:r>
              <a:rPr lang="uk-UA" sz="3200" dirty="0" err="1"/>
              <a:t>моральнісний</a:t>
            </a:r>
            <a:r>
              <a:rPr lang="uk-UA" sz="3200" dirty="0"/>
              <a:t> досвід таким чином, щоб встановити </a:t>
            </a:r>
            <a:r>
              <a:rPr lang="uk-UA" sz="3200" b="1" u="sng" dirty="0"/>
              <a:t>правила</a:t>
            </a:r>
            <a:r>
              <a:rPr lang="uk-UA" sz="3200" dirty="0"/>
              <a:t>, які повинні управляти поведінкою людей, виробити </a:t>
            </a:r>
            <a:r>
              <a:rPr lang="uk-UA" sz="3200" b="1" u="sng" dirty="0"/>
              <a:t>цінності</a:t>
            </a:r>
            <a:r>
              <a:rPr lang="uk-UA" sz="3200" dirty="0"/>
              <a:t>, яких варто дотримуватися, а також щоб виховати такі </a:t>
            </a:r>
            <a:r>
              <a:rPr lang="uk-UA" sz="3200" b="1" u="sng" dirty="0"/>
              <a:t>риси характеру</a:t>
            </a:r>
            <a:r>
              <a:rPr lang="uk-UA" sz="3200" b="1" dirty="0"/>
              <a:t> </a:t>
            </a:r>
            <a:r>
              <a:rPr lang="uk-UA" sz="3200" dirty="0"/>
              <a:t>людей, які їм корисно в собі розвивати (Р.Т.Де Джордж).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4"/>
          <p:cNvSpPr>
            <a:spLocks noGrp="1" noChangeArrowheads="1"/>
          </p:cNvSpPr>
          <p:nvPr>
            <p:ph type="title"/>
          </p:nvPr>
        </p:nvSpPr>
        <p:spPr>
          <a:xfrm>
            <a:off x="457200" y="292100"/>
            <a:ext cx="8229600" cy="6305550"/>
          </a:xfrm>
        </p:spPr>
        <p:txBody>
          <a:bodyPr/>
          <a:lstStyle/>
          <a:p>
            <a:pPr eaLnBrk="1" hangingPunct="1">
              <a:defRPr/>
            </a:pPr>
            <a:r>
              <a:rPr lang="uk-UA"/>
              <a:t>Мораль – це специфічна форма суспільної свідомості, діяльності і відносин, що регулює взаємозв’язки між людьми. Мораль характеризує людину з точки зору її здатності жити в людському співтоваристві.</a:t>
            </a:r>
            <a:r>
              <a:rPr lang="ru-RU"/>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0"/>
            <a:ext cx="8229600" cy="1341438"/>
          </a:xfrm>
        </p:spPr>
        <p:txBody>
          <a:bodyPr/>
          <a:lstStyle/>
          <a:p>
            <a:pPr algn="ctr" eaLnBrk="1" hangingPunct="1">
              <a:defRPr/>
            </a:pPr>
            <a:r>
              <a:rPr lang="uk-UA" sz="4000"/>
              <a:t>Основні підходи щодо походження моралі:</a:t>
            </a:r>
            <a:endParaRPr lang="ru-RU" sz="4000"/>
          </a:p>
        </p:txBody>
      </p:sp>
      <p:sp>
        <p:nvSpPr>
          <p:cNvPr id="64515" name="Rectangle 3"/>
          <p:cNvSpPr>
            <a:spLocks noGrp="1" noChangeArrowheads="1"/>
          </p:cNvSpPr>
          <p:nvPr>
            <p:ph type="body" idx="1"/>
          </p:nvPr>
        </p:nvSpPr>
        <p:spPr>
          <a:xfrm>
            <a:off x="457200" y="1412875"/>
            <a:ext cx="8229600" cy="5445125"/>
          </a:xfrm>
        </p:spPr>
        <p:txBody>
          <a:bodyPr/>
          <a:lstStyle/>
          <a:p>
            <a:pPr eaLnBrk="1" hangingPunct="1">
              <a:lnSpc>
                <a:spcPct val="80000"/>
              </a:lnSpc>
              <a:defRPr/>
            </a:pPr>
            <a:r>
              <a:rPr lang="uk-UA" sz="2800"/>
              <a:t>1) креаціоністські та ідеалістичні концепції моралі, де її підґрунтям вважається божественне або інше поза історичне, зовнішнє по відношенню до людини задане начало;</a:t>
            </a:r>
          </a:p>
          <a:p>
            <a:pPr eaLnBrk="1" hangingPunct="1">
              <a:lnSpc>
                <a:spcPct val="80000"/>
              </a:lnSpc>
              <a:defRPr/>
            </a:pPr>
            <a:r>
              <a:rPr lang="uk-UA" sz="2800"/>
              <a:t>2) натуралістичні (еволюціоністські) обґрунтування моралі, де моральні якості людини виводяться безпосередньо з її біологічно заданої в еволюції «тваринної» природи;</a:t>
            </a:r>
          </a:p>
          <a:p>
            <a:pPr eaLnBrk="1" hangingPunct="1">
              <a:lnSpc>
                <a:spcPct val="80000"/>
              </a:lnSpc>
              <a:defRPr/>
            </a:pPr>
            <a:r>
              <a:rPr lang="uk-UA" sz="2800"/>
              <a:t>3) концепції, в яких походження моралі виводиться з соціально-історичних умов людського буття (теорії, що спираються на принцип історизму у розвитку).</a:t>
            </a:r>
            <a:endParaRPr lang="ru-RU" sz="2800"/>
          </a:p>
        </p:txBody>
      </p:sp>
    </p:spTree>
  </p:cSld>
  <p:clrMapOvr>
    <a:masterClrMapping/>
  </p:clrMapOvr>
</p:sld>
</file>

<file path=ppt/theme/theme1.xml><?xml version="1.0" encoding="utf-8"?>
<a:theme xmlns:a="http://schemas.openxmlformats.org/drawingml/2006/main" name="Океан">
  <a:themeElements>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Океан">
      <a:majorFont>
        <a:latin typeface="Tahoma"/>
        <a:ea typeface=""/>
        <a:cs typeface="Arial"/>
      </a:majorFont>
      <a:minorFont>
        <a:latin typeface="Tahoma"/>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Океан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Океан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Океан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Океан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Океан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Океан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Океан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573</TotalTime>
  <Words>1837</Words>
  <Application>Microsoft Office PowerPoint</Application>
  <PresentationFormat>Екран (4:3)</PresentationFormat>
  <Paragraphs>85</Paragraphs>
  <Slides>29</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29</vt:i4>
      </vt:variant>
    </vt:vector>
  </HeadingPairs>
  <TitlesOfParts>
    <vt:vector size="34" baseType="lpstr">
      <vt:lpstr>Arial</vt:lpstr>
      <vt:lpstr>Tahoma</vt:lpstr>
      <vt:lpstr>Times New Roman</vt:lpstr>
      <vt:lpstr>Wingdings</vt:lpstr>
      <vt:lpstr>Океан</vt:lpstr>
      <vt:lpstr>ТЕМА 1 </vt:lpstr>
      <vt:lpstr>Література:</vt:lpstr>
      <vt:lpstr>План лекції</vt:lpstr>
      <vt:lpstr>Презентація PowerPoint</vt:lpstr>
      <vt:lpstr> Етика – філософська наука про сутність і закономірності розвитку моралі, її ролі в житті суспільства та людини. Вона є найзагальнішою нормативною наукою, яку ще називають практичною філософією.</vt:lpstr>
      <vt:lpstr>Завданнями етики є : ·</vt:lpstr>
      <vt:lpstr>Етику визначають як систематичне прагнення осмислити наш індивідуальний та суспільний моральнісний досвід таким чином, щоб встановити правила, які повинні управляти поведінкою людей, виробити цінності, яких варто дотримуватися, а також щоб виховати такі риси характеру людей, які їм корисно в собі розвивати (Р.Т.Де Джордж). </vt:lpstr>
      <vt:lpstr>Мораль – це специфічна форма суспільної свідомості, діяльності і відносин, що регулює взаємозв’язки між людьми. Мораль характеризує людину з точки зору її здатності жити в людському співтоваристві. </vt:lpstr>
      <vt:lpstr>Основні підходи щодо походження моралі:</vt:lpstr>
      <vt:lpstr>Структура моралі</vt:lpstr>
      <vt:lpstr> Моральна свідомість, виступаючи специфічною формою суспільної свідомості, є системою поглядів, ідей, уявлень про належну поведінку, що відповідає соціальним інтересам, «тяжінням» особи до соціального, до спільноти.  </vt:lpstr>
      <vt:lpstr>Моральна свідомість</vt:lpstr>
      <vt:lpstr>Презентація PowerPoint</vt:lpstr>
      <vt:lpstr>Презентація PowerPoint</vt:lpstr>
      <vt:lpstr>          Моральні норми – це найпростіші форми моральних вимог, поставлених перед кожною людиною. Вони використовуються суспільством як засоби регламентації, підтримки, забезпечення, опіки, контролювання, регуляції зв’язків і відношень соціальних груп, спільнот у соціальній структурі, як засоби включення людини в соціальну структуру.</vt:lpstr>
      <vt:lpstr>Презентація PowerPoint</vt:lpstr>
      <vt:lpstr> Моральний ідеал – це поняття моральної свідомості, в якому моральні вимоги, що ставляться перед людьми, виражені в образі морально-досконалої особи, уявленні про особистість, яка увібрала в себе всі найкращі моральні якості.</vt:lpstr>
      <vt:lpstr>Презентація PowerPoint</vt:lpstr>
      <vt:lpstr>Презентація PowerPoint</vt:lpstr>
      <vt:lpstr>Специфічні властивості моралі:</vt:lpstr>
      <vt:lpstr>Презентація PowerPoint</vt:lpstr>
      <vt:lpstr>Функції моралі:</vt:lpstr>
      <vt:lpstr>Презентація PowerPoint</vt:lpstr>
      <vt:lpstr>    Самовизначення себе як особистості – це розуміння, що людина є не лише даною конкретною істотою, тілом, із усвідомленням і “вкоріненням” у власну тілесність (В.Розін), виразником не лише сформованої наративності одиничного буття, але й є частиною деякого ідеального світу, суб`єктом цінностей, членом роду людського, котрий виробив у ході історії моральні закони, і тому має у цій якості певні надзавдання, у тому числі – моральні.  </vt:lpstr>
      <vt:lpstr>Категоричний імператив уперше пориває з егоцентризмом Золотого правила моралі («Не роби іншому того, чого не хотів би, щоб робили тобі»), визнаючи максиму справедливою лише тоді, коли всі можуть хотіти, щоб кожен наслідував її в аналогічних ситуаціях. Максима нашої поведінки має стати всезагальним законом. Тільки максима, що здатна претендувати на всезагальність у перспективі всіх, кого вона стосується, може вважатися нормою, яка заслуговує всезагальне схвалення і повагу, тобто є морально обов’язковою. </vt:lpstr>
      <vt:lpstr>Презентація PowerPoint</vt:lpstr>
      <vt:lpstr>Презентація PowerPoint</vt:lpstr>
      <vt:lpstr>морально виховна людина відповідає таким вимогам: </vt:lpstr>
      <vt:lpstr>Презентація PowerPoint</vt:lpstr>
    </vt:vector>
  </TitlesOfParts>
  <Company>NhT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dc:title>
  <dc:creator>ALEX</dc:creator>
  <cp:lastModifiedBy>Таня</cp:lastModifiedBy>
  <cp:revision>30</cp:revision>
  <dcterms:created xsi:type="dcterms:W3CDTF">2010-05-29T18:23:30Z</dcterms:created>
  <dcterms:modified xsi:type="dcterms:W3CDTF">2021-03-28T18:38:35Z</dcterms:modified>
</cp:coreProperties>
</file>