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0"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301" r:id="rId23"/>
    <p:sldId id="281" r:id="rId24"/>
    <p:sldId id="282" r:id="rId25"/>
    <p:sldId id="284" r:id="rId26"/>
    <p:sldId id="283" r:id="rId27"/>
    <p:sldId id="285" r:id="rId28"/>
    <p:sldId id="286" r:id="rId29"/>
    <p:sldId id="287" r:id="rId30"/>
    <p:sldId id="288" r:id="rId31"/>
    <p:sldId id="302" r:id="rId32"/>
    <p:sldId id="303" r:id="rId33"/>
    <p:sldId id="289" r:id="rId34"/>
    <p:sldId id="290" r:id="rId35"/>
    <p:sldId id="300" r:id="rId36"/>
    <p:sldId id="291" r:id="rId37"/>
    <p:sldId id="296" r:id="rId38"/>
    <p:sldId id="292" r:id="rId39"/>
    <p:sldId id="304" r:id="rId40"/>
    <p:sldId id="307" r:id="rId41"/>
    <p:sldId id="308" r:id="rId42"/>
    <p:sldId id="309" r:id="rId43"/>
    <p:sldId id="306" r:id="rId44"/>
    <p:sldId id="293" r:id="rId45"/>
    <p:sldId id="294" r:id="rId46"/>
    <p:sldId id="295" r:id="rId47"/>
    <p:sldId id="297"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DDF8A-EA3A-46F6-A68C-D827AD8CAB0B}" type="datetimeFigureOut">
              <a:rPr lang="ru-RU" smtClean="0"/>
              <a:pPr/>
              <a:t>09.12.2019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0F0D6-B2E5-4216-A5EC-7646BC23D06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840F0D6-B2E5-4216-A5EC-7646BC23D061}" type="slidenum">
              <a:rPr lang="ru-RU" smtClean="0"/>
              <a:pPr/>
              <a:t>42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zakon.rada.gov.ua/laws/show/254%D0%BA/96-%D0%B2%D1%80"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8.jpeg"/><Relationship Id="rId4" Type="http://schemas.openxmlformats.org/officeDocument/2006/relationships/hyperlink" Target="https://zakon.rada.gov.ua/laws/show/1402-1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785794"/>
            <a:ext cx="9144000" cy="5632311"/>
          </a:xfrm>
          <a:prstGeom prst="rect">
            <a:avLst/>
          </a:prstGeom>
          <a:noFill/>
        </p:spPr>
        <p:txBody>
          <a:bodyPr wrap="square" rtlCol="0">
            <a:spAutoFit/>
          </a:bodyPr>
          <a:lstStyle/>
          <a:p>
            <a:pPr algn="ctr"/>
            <a:r>
              <a:rPr lang="uk-UA" sz="4800" b="1" cap="all"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Times New Roman" pitchFamily="18" charset="0"/>
                <a:cs typeface="Times New Roman" pitchFamily="18" charset="0"/>
              </a:rPr>
              <a:t>РОЗДІЛ </a:t>
            </a:r>
            <a:r>
              <a:rPr lang="uk-UA" sz="4800" b="1" cap="all"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Times New Roman" pitchFamily="18" charset="0"/>
                <a:cs typeface="Times New Roman" pitchFamily="18" charset="0"/>
              </a:rPr>
              <a:t>5</a:t>
            </a:r>
            <a:endParaRPr lang="uk-UA"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uk-UA"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СУБ’ЄКТИ ЗАПОБІГАННЯ </a:t>
            </a:r>
            <a:endPar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uk-UA"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КОРУПЦІЙНІЙ </a:t>
            </a:r>
            <a:endPar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uk-UA"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ЗЛОЧИННОСТІ В УКРАЇНІ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1"/>
            <a:ext cx="9144000" cy="4524315"/>
          </a:xfrm>
          <a:prstGeom prst="rect">
            <a:avLst/>
          </a:prstGeom>
          <a:noFill/>
        </p:spPr>
        <p:txBody>
          <a:bodyPr wrap="square" rtlCol="0">
            <a:spAutoFit/>
          </a:bodyPr>
          <a:lstStyle/>
          <a:p>
            <a:pPr algn="ctr"/>
            <a:r>
              <a:rPr lang="uk-UA" sz="2400" b="1" u="sng" dirty="0" smtClean="0">
                <a:latin typeface="Times New Roman" pitchFamily="18" charset="0"/>
                <a:cs typeface="Times New Roman" pitchFamily="18" charset="0"/>
              </a:rPr>
              <a:t>Антикорупційна функція Верховної Ради України</a:t>
            </a:r>
            <a:r>
              <a:rPr lang="uk-UA" sz="2400" b="1" dirty="0" smtClean="0">
                <a:latin typeface="Times New Roman" pitchFamily="18" charset="0"/>
                <a:cs typeface="Times New Roman" pitchFamily="18" charset="0"/>
              </a:rPr>
              <a:t>, реалізується через формування державної антикорупційної політики, </a:t>
            </a:r>
            <a:r>
              <a:rPr lang="uk-UA" sz="2400" b="1" u="sng" dirty="0" smtClean="0">
                <a:latin typeface="Times New Roman" pitchFamily="18" charset="0"/>
                <a:cs typeface="Times New Roman" pitchFamily="18" charset="0"/>
              </a:rPr>
              <a:t>прийняття макету законів України</a:t>
            </a:r>
            <a:r>
              <a:rPr lang="uk-UA" sz="2400" b="1" dirty="0" smtClean="0">
                <a:latin typeface="Times New Roman" pitchFamily="18" charset="0"/>
                <a:cs typeface="Times New Roman" pitchFamily="18" charset="0"/>
              </a:rPr>
              <a:t>: «Про засади державної антикорупційної політики в Україні (Антикорупційна стратегія) на 2018–2020 рр.», «Про запобігання корупції», «Про внесення змін до деяких законодавчих актів України щодо визначення кінцевих вигод одержувачів юридичних осіб та публічних діячів», «Про Національне антикорупційне бюро України», «Про внесення змін до деяких законодавчих актів України щодо приведення національного законодавства у відповідність із стандартами Кримінальної конвенції про боротьбу з корупцією».</a:t>
            </a:r>
            <a:endParaRPr lang="ru-RU" sz="2400" dirty="0">
              <a:latin typeface="Times New Roman" pitchFamily="18" charset="0"/>
              <a:cs typeface="Times New Roman" pitchFamily="18" charset="0"/>
            </a:endParaRPr>
          </a:p>
        </p:txBody>
      </p:sp>
      <p:pic>
        <p:nvPicPr>
          <p:cNvPr id="5" name="Рисунок 4" descr="zakon_ukraine.jpg"/>
          <p:cNvPicPr>
            <a:picLocks noChangeAspect="1"/>
          </p:cNvPicPr>
          <p:nvPr/>
        </p:nvPicPr>
        <p:blipFill>
          <a:blip r:embed="rId3"/>
          <a:stretch>
            <a:fillRect/>
          </a:stretch>
        </p:blipFill>
        <p:spPr>
          <a:xfrm>
            <a:off x="142844" y="4143380"/>
            <a:ext cx="3500494" cy="2571768"/>
          </a:xfrm>
          <a:prstGeom prst="rect">
            <a:avLst/>
          </a:prstGeom>
        </p:spPr>
      </p:pic>
      <p:pic>
        <p:nvPicPr>
          <p:cNvPr id="6" name="Рисунок 5" descr="481280_news.jpg"/>
          <p:cNvPicPr>
            <a:picLocks noChangeAspect="1"/>
          </p:cNvPicPr>
          <p:nvPr/>
        </p:nvPicPr>
        <p:blipFill>
          <a:blip r:embed="rId4"/>
          <a:stretch>
            <a:fillRect/>
          </a:stretch>
        </p:blipFill>
        <p:spPr>
          <a:xfrm>
            <a:off x="5500694" y="4214818"/>
            <a:ext cx="3500441" cy="250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85786" y="428604"/>
            <a:ext cx="7643866" cy="3323987"/>
          </a:xfrm>
          <a:prstGeom prst="rect">
            <a:avLst/>
          </a:prstGeom>
          <a:noFill/>
        </p:spPr>
        <p:txBody>
          <a:bodyPr wrap="square" rtlCol="0">
            <a:spAutoFit/>
          </a:bodyPr>
          <a:lstStyle/>
          <a:p>
            <a:pPr algn="ctr"/>
            <a:r>
              <a:rPr lang="uk-UA" sz="2400" b="1" u="sng" dirty="0" smtClean="0">
                <a:latin typeface="Times New Roman" pitchFamily="18" charset="0"/>
                <a:cs typeface="Times New Roman" pitchFamily="18" charset="0"/>
              </a:rPr>
              <a:t>Верховною Радою України </a:t>
            </a:r>
            <a:r>
              <a:rPr lang="uk-UA" sz="2400" b="1" dirty="0" smtClean="0">
                <a:latin typeface="Times New Roman" pitchFamily="18" charset="0"/>
                <a:cs typeface="Times New Roman" pitchFamily="18" charset="0"/>
              </a:rPr>
              <a:t>відповідно до п. 2 ст. 18. Закону України </a:t>
            </a:r>
            <a:r>
              <a:rPr lang="uk-UA" sz="2400" b="1" dirty="0" err="1" smtClean="0">
                <a:latin typeface="Times New Roman" pitchFamily="18" charset="0"/>
                <a:cs typeface="Times New Roman" pitchFamily="18" charset="0"/>
              </a:rPr>
              <a:t>“Про</a:t>
            </a:r>
            <a:r>
              <a:rPr lang="uk-UA" sz="2400" b="1" dirty="0" smtClean="0">
                <a:latin typeface="Times New Roman" pitchFamily="18" charset="0"/>
                <a:cs typeface="Times New Roman" pitchFamily="18" charset="0"/>
              </a:rPr>
              <a:t> запобігання </a:t>
            </a:r>
            <a:r>
              <a:rPr lang="uk-UA" sz="2400" b="1" dirty="0" err="1" smtClean="0">
                <a:latin typeface="Times New Roman" pitchFamily="18" charset="0"/>
                <a:cs typeface="Times New Roman" pitchFamily="18" charset="0"/>
              </a:rPr>
              <a:t>корупції”</a:t>
            </a:r>
            <a:r>
              <a:rPr lang="uk-UA" sz="2400" b="1" dirty="0" smtClean="0">
                <a:latin typeface="Times New Roman" pitchFamily="18" charset="0"/>
                <a:cs typeface="Times New Roman" pitchFamily="18" charset="0"/>
              </a:rPr>
              <a:t> </a:t>
            </a:r>
          </a:p>
          <a:p>
            <a:pPr algn="ctr"/>
            <a:r>
              <a:rPr lang="uk-UA" sz="2400" b="1" dirty="0" smtClean="0">
                <a:latin typeface="Times New Roman" pitchFamily="18" charset="0"/>
                <a:cs typeface="Times New Roman" pitchFamily="18" charset="0"/>
              </a:rPr>
              <a:t>- щороку не пізніше 1 червня проводить парламентські слухання з питань ситуації щодо корупції, </a:t>
            </a:r>
          </a:p>
          <a:p>
            <a:pPr algn="ctr"/>
            <a:r>
              <a:rPr lang="uk-UA" sz="2400" b="1" dirty="0" smtClean="0">
                <a:latin typeface="Times New Roman" pitchFamily="18" charset="0"/>
                <a:cs typeface="Times New Roman" pitchFamily="18" charset="0"/>
              </a:rPr>
              <a:t>- затверджує та оприлюднює щорічну національну доповідь щодо реалізації засад антикорупційної політики.</a:t>
            </a:r>
            <a:endParaRPr lang="ru-RU" sz="2400" dirty="0" smtClean="0">
              <a:latin typeface="Times New Roman" pitchFamily="18" charset="0"/>
              <a:cs typeface="Times New Roman" pitchFamily="18" charset="0"/>
            </a:endParaRPr>
          </a:p>
          <a:p>
            <a:endParaRPr lang="ru-RU" dirty="0"/>
          </a:p>
        </p:txBody>
      </p:sp>
      <p:pic>
        <p:nvPicPr>
          <p:cNvPr id="5" name="Рисунок 4" descr="depositphotos_147302549-stock-photo-blue-3d-arrow-graph-going.jpg"/>
          <p:cNvPicPr>
            <a:picLocks noChangeAspect="1"/>
          </p:cNvPicPr>
          <p:nvPr/>
        </p:nvPicPr>
        <p:blipFill>
          <a:blip r:embed="rId3" cstate="print"/>
          <a:stretch>
            <a:fillRect/>
          </a:stretch>
        </p:blipFill>
        <p:spPr>
          <a:xfrm>
            <a:off x="285720" y="3357562"/>
            <a:ext cx="4214842" cy="2928934"/>
          </a:xfrm>
          <a:prstGeom prst="rect">
            <a:avLst/>
          </a:prstGeom>
        </p:spPr>
      </p:pic>
      <p:pic>
        <p:nvPicPr>
          <p:cNvPr id="6" name="Рисунок 5" descr="диаграмма-вверх-5968132.jpg"/>
          <p:cNvPicPr>
            <a:picLocks noChangeAspect="1"/>
          </p:cNvPicPr>
          <p:nvPr/>
        </p:nvPicPr>
        <p:blipFill>
          <a:blip r:embed="rId4"/>
          <a:stretch>
            <a:fillRect/>
          </a:stretch>
        </p:blipFill>
        <p:spPr>
          <a:xfrm>
            <a:off x="4786314" y="3500438"/>
            <a:ext cx="4071966" cy="27860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14282" y="357166"/>
            <a:ext cx="8929718" cy="2954655"/>
          </a:xfrm>
          <a:prstGeom prst="rect">
            <a:avLst/>
          </a:prstGeom>
          <a:noFill/>
        </p:spPr>
        <p:txBody>
          <a:bodyPr wrap="square" rtlCol="0">
            <a:spAutoFit/>
          </a:bodyPr>
          <a:lstStyle/>
          <a:p>
            <a:pPr algn="ctr"/>
            <a:r>
              <a:rPr lang="uk-UA" sz="2800" b="1" u="sng" dirty="0" smtClean="0">
                <a:latin typeface="Times New Roman" pitchFamily="18" charset="0"/>
                <a:cs typeface="Times New Roman" pitchFamily="18" charset="0"/>
              </a:rPr>
              <a:t>Кабінетом Міністрів України </a:t>
            </a:r>
            <a:r>
              <a:rPr lang="uk-UA" sz="2800" b="1" dirty="0" smtClean="0">
                <a:latin typeface="Times New Roman" pitchFamily="18" charset="0"/>
                <a:cs typeface="Times New Roman" pitchFamily="18" charset="0"/>
              </a:rPr>
              <a:t>відповідно до Конституції України, зазначеного закону та інших законів України </a:t>
            </a:r>
            <a:r>
              <a:rPr lang="uk-UA" sz="2800" b="1" u="sng" dirty="0" smtClean="0">
                <a:latin typeface="Times New Roman" pitchFamily="18" charset="0"/>
                <a:cs typeface="Times New Roman" pitchFamily="18" charset="0"/>
              </a:rPr>
              <a:t>створюється Національне агентство. Агентство є підзвітним Верховній Раді України</a:t>
            </a:r>
            <a:r>
              <a:rPr lang="uk-UA" sz="2800" b="1" dirty="0" smtClean="0">
                <a:latin typeface="Times New Roman" pitchFamily="18" charset="0"/>
                <a:cs typeface="Times New Roman" pitchFamily="18" charset="0"/>
              </a:rPr>
              <a:t>, підконтрольним та відповідальним перед Кабінетом Міністрів України</a:t>
            </a:r>
            <a:r>
              <a:rPr lang="uk-UA" b="1" dirty="0" smtClean="0"/>
              <a:t>.</a:t>
            </a:r>
            <a:endParaRPr lang="ru-RU" b="1" dirty="0" smtClean="0"/>
          </a:p>
          <a:p>
            <a:endParaRPr lang="ru-RU" dirty="0"/>
          </a:p>
        </p:txBody>
      </p:sp>
      <p:pic>
        <p:nvPicPr>
          <p:cNvPr id="5" name="Рисунок 4" descr="in-text-zakon.jpg"/>
          <p:cNvPicPr>
            <a:picLocks noChangeAspect="1"/>
          </p:cNvPicPr>
          <p:nvPr/>
        </p:nvPicPr>
        <p:blipFill>
          <a:blip r:embed="rId3"/>
          <a:stretch>
            <a:fillRect/>
          </a:stretch>
        </p:blipFill>
        <p:spPr>
          <a:xfrm>
            <a:off x="642910" y="3500438"/>
            <a:ext cx="7929618" cy="3057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928662" y="642918"/>
            <a:ext cx="7500957" cy="5539978"/>
          </a:xfrm>
          <a:prstGeom prst="rect">
            <a:avLst/>
          </a:prstGeom>
          <a:noFill/>
        </p:spPr>
        <p:txBody>
          <a:bodyPr wrap="square" rtlCol="0">
            <a:spAutoFit/>
          </a:bodyPr>
          <a:lstStyle/>
          <a:p>
            <a:pPr algn="ctr"/>
            <a:r>
              <a:rPr lang="uk-UA" sz="2400" b="1" dirty="0" smtClean="0">
                <a:latin typeface="Times New Roman" pitchFamily="18" charset="0"/>
                <a:cs typeface="Times New Roman" pitchFamily="18" charset="0"/>
              </a:rPr>
              <a:t>Згідно положенням Закону України </a:t>
            </a:r>
            <a:r>
              <a:rPr lang="uk-UA" sz="2400" b="1" dirty="0" err="1" smtClean="0">
                <a:latin typeface="Times New Roman" pitchFamily="18" charset="0"/>
                <a:cs typeface="Times New Roman" pitchFamily="18" charset="0"/>
              </a:rPr>
              <a:t>“Про</a:t>
            </a:r>
            <a:r>
              <a:rPr lang="uk-UA" sz="2400" b="1" dirty="0" smtClean="0">
                <a:latin typeface="Times New Roman" pitchFamily="18" charset="0"/>
                <a:cs typeface="Times New Roman" pitchFamily="18" charset="0"/>
              </a:rPr>
              <a:t> Національне агентство України з питань виявлення, розшуку та управління активами, одержаними від корупційних та інших </a:t>
            </a:r>
            <a:r>
              <a:rPr lang="uk-UA" sz="2400" b="1" dirty="0" err="1" smtClean="0">
                <a:latin typeface="Times New Roman" pitchFamily="18" charset="0"/>
                <a:cs typeface="Times New Roman" pitchFamily="18" charset="0"/>
              </a:rPr>
              <a:t>злочинів”</a:t>
            </a:r>
            <a:r>
              <a:rPr lang="uk-UA" sz="2400" b="1" dirty="0" smtClean="0">
                <a:latin typeface="Times New Roman" pitchFamily="18" charset="0"/>
                <a:cs typeface="Times New Roman" pitchFamily="18" charset="0"/>
              </a:rPr>
              <a:t> Національне агентство України з питань виявлення, розшуку та управління активами, одержаними від корупційних та інших злочинів, є центральним органом виконавчої влади зі спеціальним статусом, що забезпечує формування та реалізацію державної політики у сфері виявлення та розшуку активів, на які може бути накладено арешт у кримінальному провадженні, та/або з управління активами, на які накладено арешт або які конфісковано у кримінальному провадженні.</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71472" y="142852"/>
            <a:ext cx="8001024" cy="1846659"/>
          </a:xfrm>
          <a:prstGeom prst="rect">
            <a:avLst/>
          </a:prstGeom>
          <a:noFill/>
        </p:spPr>
        <p:txBody>
          <a:bodyPr wrap="square" rtlCol="0">
            <a:spAutoFit/>
          </a:bodyPr>
          <a:lstStyle/>
          <a:p>
            <a:pPr algn="ctr"/>
            <a:r>
              <a:rPr lang="uk-UA" sz="2400" b="1" u="sng" dirty="0" smtClean="0">
                <a:latin typeface="Times New Roman" pitchFamily="18" charset="0"/>
                <a:cs typeface="Times New Roman" pitchFamily="18" charset="0"/>
              </a:rPr>
              <a:t>Кабінетом Міністрів України призначається на посаду голова Національного агентства строком на п’ять років </a:t>
            </a:r>
            <a:r>
              <a:rPr lang="uk-UA" sz="2400" b="1" dirty="0" smtClean="0">
                <a:latin typeface="Times New Roman" pitchFamily="18" charset="0"/>
                <a:cs typeface="Times New Roman" pitchFamily="18" charset="0"/>
              </a:rPr>
              <a:t>за результатами конкурсу. Одна і та сама особа не може обіймати цю посаду два строки підряд.</a:t>
            </a:r>
            <a:endParaRPr lang="ru-RU" sz="2400" dirty="0" smtClean="0">
              <a:latin typeface="Times New Roman" pitchFamily="18" charset="0"/>
              <a:cs typeface="Times New Roman" pitchFamily="18" charset="0"/>
            </a:endParaRPr>
          </a:p>
          <a:p>
            <a:endParaRPr lang="ru-RU" dirty="0"/>
          </a:p>
        </p:txBody>
      </p:sp>
      <p:pic>
        <p:nvPicPr>
          <p:cNvPr id="5" name="Рисунок 4" descr="53_tn.jpg"/>
          <p:cNvPicPr>
            <a:picLocks noChangeAspect="1"/>
          </p:cNvPicPr>
          <p:nvPr/>
        </p:nvPicPr>
        <p:blipFill>
          <a:blip r:embed="rId3"/>
          <a:stretch>
            <a:fillRect/>
          </a:stretch>
        </p:blipFill>
        <p:spPr>
          <a:xfrm>
            <a:off x="4714876" y="2143116"/>
            <a:ext cx="4242440" cy="4437710"/>
          </a:xfrm>
          <a:prstGeom prst="rect">
            <a:avLst/>
          </a:prstGeom>
        </p:spPr>
      </p:pic>
      <p:sp>
        <p:nvSpPr>
          <p:cNvPr id="6" name="TextBox 5"/>
          <p:cNvSpPr txBox="1"/>
          <p:nvPr/>
        </p:nvSpPr>
        <p:spPr>
          <a:xfrm>
            <a:off x="285720" y="1857364"/>
            <a:ext cx="4357718" cy="4431983"/>
          </a:xfrm>
          <a:prstGeom prst="rect">
            <a:avLst/>
          </a:prstGeom>
          <a:noFill/>
        </p:spPr>
        <p:txBody>
          <a:bodyPr wrap="square" rtlCol="0">
            <a:spAutoFit/>
          </a:bodyPr>
          <a:lstStyle/>
          <a:p>
            <a:r>
              <a:rPr lang="uk-UA" sz="2400" b="1" u="sng" dirty="0" smtClean="0">
                <a:latin typeface="Times New Roman" pitchFamily="18" charset="0"/>
                <a:cs typeface="Times New Roman" pitchFamily="18" charset="0"/>
              </a:rPr>
              <a:t>Зміст антикорупційної функції Кабінету Міністрів України</a:t>
            </a:r>
            <a:r>
              <a:rPr lang="uk-UA" sz="2400" b="1" dirty="0" smtClean="0">
                <a:latin typeface="Times New Roman" pitchFamily="18" charset="0"/>
                <a:cs typeface="Times New Roman" pitchFamily="18" charset="0"/>
              </a:rPr>
              <a:t> </a:t>
            </a:r>
            <a:r>
              <a:rPr lang="uk-UA" sz="2400" b="1" i="1" dirty="0" smtClean="0">
                <a:latin typeface="Times New Roman" pitchFamily="18" charset="0"/>
                <a:cs typeface="Times New Roman" pitchFamily="18" charset="0"/>
              </a:rPr>
              <a:t>полягає насамперед у формуванні, забезпеченні та реалізації державної антикорупційної політики, а також у забезпеченні координації та контролю за діяльністю органів виконавчої влади щодо запобігання і протидії корупції. </a:t>
            </a:r>
            <a:endParaRPr lang="ru-RU" sz="2400" i="1" dirty="0" smtClean="0">
              <a:latin typeface="Times New Roman" pitchFamily="18" charset="0"/>
              <a:cs typeface="Times New Roman"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4154984"/>
          </a:xfrm>
          <a:prstGeom prst="rect">
            <a:avLst/>
          </a:prstGeom>
          <a:noFill/>
        </p:spPr>
        <p:txBody>
          <a:bodyPr wrap="square" rtlCol="0">
            <a:spAutoFit/>
          </a:bodyPr>
          <a:lstStyle/>
          <a:p>
            <a:pPr algn="just"/>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Національне</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антикорупційне</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бюро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України</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НАБУ</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uk-UA" sz="2400" b="1" dirty="0" smtClean="0">
                <a:latin typeface="Times New Roman" pitchFamily="18" charset="0"/>
                <a:cs typeface="Times New Roman" pitchFamily="18" charset="0"/>
              </a:rPr>
              <a:t>є державним правоохоронним органом, на який покладається запобігання, виявлення,припинення, розслідування та розкриття корупційних правопорушень, віднесених до його підслідності, а також недопущення вчинення нових. Воно, на відміну від деяких інших правоохоронних органів України, не входить до будь-якої із гілок влади, але водночас наділено важливими повноваженнями для ефективної реалізації державної антикорупційної політики. Правові основи організації та діяльності НАБУ визначено Законом України «Про Національне антикорупційне бюро України».</a:t>
            </a:r>
            <a:endParaRPr lang="ru-RU" sz="2400" b="1" dirty="0">
              <a:latin typeface="Times New Roman" pitchFamily="18" charset="0"/>
              <a:cs typeface="Times New Roman" pitchFamily="18" charset="0"/>
            </a:endParaRPr>
          </a:p>
        </p:txBody>
      </p:sp>
      <p:pic>
        <p:nvPicPr>
          <p:cNvPr id="5" name="Рисунок 4" descr="facebook_com_nabu_gov_ua_id37627_650x410_8_650x410.jpg"/>
          <p:cNvPicPr>
            <a:picLocks noChangeAspect="1"/>
          </p:cNvPicPr>
          <p:nvPr/>
        </p:nvPicPr>
        <p:blipFill>
          <a:blip r:embed="rId3"/>
          <a:stretch>
            <a:fillRect/>
          </a:stretch>
        </p:blipFill>
        <p:spPr>
          <a:xfrm>
            <a:off x="214282" y="4071942"/>
            <a:ext cx="5214942" cy="2643182"/>
          </a:xfrm>
          <a:prstGeom prst="rect">
            <a:avLst/>
          </a:prstGeom>
        </p:spPr>
      </p:pic>
      <p:pic>
        <p:nvPicPr>
          <p:cNvPr id="6" name="Рисунок 5" descr="93148-1_large.jpg"/>
          <p:cNvPicPr>
            <a:picLocks noChangeAspect="1"/>
          </p:cNvPicPr>
          <p:nvPr/>
        </p:nvPicPr>
        <p:blipFill>
          <a:blip r:embed="rId4"/>
          <a:stretch>
            <a:fillRect/>
          </a:stretch>
        </p:blipFill>
        <p:spPr>
          <a:xfrm>
            <a:off x="5429256" y="4071942"/>
            <a:ext cx="3571900" cy="26432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Національне бюро утворюється </a:t>
            </a:r>
            <a:r>
              <a:rPr lang="uk-UA" sz="2400" b="1" u="sng" dirty="0" smtClean="0">
                <a:latin typeface="Times New Roman" pitchFamily="18" charset="0"/>
                <a:cs typeface="Times New Roman" pitchFamily="18" charset="0"/>
              </a:rPr>
              <a:t>Президентом України відповідно до цього та інших законів України</a:t>
            </a:r>
            <a:r>
              <a:rPr lang="uk-UA" sz="2400" b="1"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5" name="TextBox 4"/>
          <p:cNvSpPr txBox="1"/>
          <p:nvPr/>
        </p:nvSpPr>
        <p:spPr>
          <a:xfrm>
            <a:off x="0" y="714356"/>
            <a:ext cx="5643570" cy="6294031"/>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НАБУ є юридичною особою публічного права, </a:t>
            </a:r>
            <a:r>
              <a:rPr lang="uk-UA" sz="2400" b="1" u="sng" dirty="0" smtClean="0">
                <a:latin typeface="Times New Roman" pitchFamily="18" charset="0"/>
                <a:cs typeface="Times New Roman" pitchFamily="18" charset="0"/>
              </a:rPr>
              <a:t>складається із центрального і територіальних управлінь</a:t>
            </a:r>
            <a:r>
              <a:rPr lang="uk-UA" sz="2400" b="1" dirty="0" smtClean="0">
                <a:latin typeface="Times New Roman" pitchFamily="18" charset="0"/>
                <a:cs typeface="Times New Roman" pitchFamily="18" charset="0"/>
              </a:rPr>
              <a:t>. </a:t>
            </a:r>
          </a:p>
          <a:p>
            <a:r>
              <a:rPr lang="uk-UA" sz="2400" b="1" dirty="0" smtClean="0">
                <a:latin typeface="Times New Roman" pitchFamily="18" charset="0"/>
                <a:cs typeface="Times New Roman" pitchFamily="18" charset="0"/>
              </a:rPr>
              <a:t>	Для забезпечення виконання завдань Національного бюро його Директор утворює своїм рішенням </a:t>
            </a:r>
            <a:r>
              <a:rPr lang="uk-UA" sz="2400" b="1" u="sng" dirty="0" smtClean="0">
                <a:latin typeface="Times New Roman" pitchFamily="18" charset="0"/>
                <a:cs typeface="Times New Roman" pitchFamily="18" charset="0"/>
              </a:rPr>
              <a:t>не більше семи територіальних управлінь</a:t>
            </a:r>
            <a:r>
              <a:rPr lang="uk-UA" sz="2400" b="1" dirty="0" smtClean="0">
                <a:latin typeface="Times New Roman" pitchFamily="18" charset="0"/>
                <a:cs typeface="Times New Roman" pitchFamily="18" charset="0"/>
              </a:rPr>
              <a:t> Національного бюро, юрисдикція яких охоплює області України, Автономну Республіку Крим, міста Київ та Севастополь. </a:t>
            </a:r>
          </a:p>
          <a:p>
            <a:r>
              <a:rPr lang="uk-UA" sz="2400" b="1" dirty="0" smtClean="0">
                <a:latin typeface="Times New Roman" pitchFamily="18" charset="0"/>
                <a:cs typeface="Times New Roman" pitchFamily="18" charset="0"/>
              </a:rPr>
              <a:t>	</a:t>
            </a:r>
            <a:r>
              <a:rPr lang="uk-UA" sz="2300" b="1" u="sng" dirty="0" smtClean="0">
                <a:latin typeface="Times New Roman" pitchFamily="18" charset="0"/>
                <a:cs typeface="Times New Roman" pitchFamily="18" charset="0"/>
              </a:rPr>
              <a:t>Компетенція Національного бюро поширюється </a:t>
            </a:r>
            <a:r>
              <a:rPr lang="uk-UA" sz="2300" b="1" dirty="0" smtClean="0">
                <a:latin typeface="Times New Roman" pitchFamily="18" charset="0"/>
                <a:cs typeface="Times New Roman" pitchFamily="18" charset="0"/>
              </a:rPr>
              <a:t>лише на ту частину корупційних злочинів, які є найбільш суспільно небезпечними та становлять загрозу національній безпеці. </a:t>
            </a:r>
            <a:endParaRPr lang="ru-RU" sz="2300" dirty="0" smtClean="0">
              <a:latin typeface="Times New Roman" pitchFamily="18" charset="0"/>
              <a:cs typeface="Times New Roman" pitchFamily="18" charset="0"/>
            </a:endParaRPr>
          </a:p>
          <a:p>
            <a:endParaRPr lang="ru-RU" sz="2300" dirty="0"/>
          </a:p>
        </p:txBody>
      </p:sp>
      <p:pic>
        <p:nvPicPr>
          <p:cNvPr id="6" name="Рисунок 5" descr="picture2_gosbjuro-rassledo_352416_p0.jpg"/>
          <p:cNvPicPr>
            <a:picLocks noChangeAspect="1"/>
          </p:cNvPicPr>
          <p:nvPr/>
        </p:nvPicPr>
        <p:blipFill>
          <a:blip r:embed="rId3"/>
          <a:stretch>
            <a:fillRect/>
          </a:stretch>
        </p:blipFill>
        <p:spPr>
          <a:xfrm>
            <a:off x="5572100" y="857232"/>
            <a:ext cx="3571900" cy="2333618"/>
          </a:xfrm>
          <a:prstGeom prst="rect">
            <a:avLst/>
          </a:prstGeom>
        </p:spPr>
      </p:pic>
      <p:pic>
        <p:nvPicPr>
          <p:cNvPr id="7" name="Рисунок 6" descr="picture2_nabu-provodit-oby_349185_p0.jpg"/>
          <p:cNvPicPr>
            <a:picLocks noChangeAspect="1"/>
          </p:cNvPicPr>
          <p:nvPr/>
        </p:nvPicPr>
        <p:blipFill>
          <a:blip r:embed="rId4"/>
          <a:stretch>
            <a:fillRect/>
          </a:stretch>
        </p:blipFill>
        <p:spPr>
          <a:xfrm>
            <a:off x="5572132" y="3929066"/>
            <a:ext cx="3571868" cy="2528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2428868"/>
            <a:ext cx="9144000" cy="1938992"/>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Слідчі Національного антикорупційного бюро України здійснюють досудове розслідування злочинів, передбачених статтями 191, 206-2, 209, 210, 211, 354 (стосовно працівників юридичних осіб публічного права), 364, 368, 368-2, 369, 369-2, 410 Кримінального кодексу України.</a:t>
            </a:r>
            <a:endParaRPr lang="ru-RU" sz="2400" dirty="0">
              <a:latin typeface="Times New Roman" pitchFamily="18" charset="0"/>
              <a:cs typeface="Times New Roman" pitchFamily="18" charset="0"/>
            </a:endParaRPr>
          </a:p>
        </p:txBody>
      </p:sp>
      <p:pic>
        <p:nvPicPr>
          <p:cNvPr id="5" name="Рисунок 4" descr="Netselevoe-ispolzovanie-byudzhetnyh-sredstv-1-1.jpg"/>
          <p:cNvPicPr>
            <a:picLocks noChangeAspect="1"/>
          </p:cNvPicPr>
          <p:nvPr/>
        </p:nvPicPr>
        <p:blipFill>
          <a:blip r:embed="rId3"/>
          <a:stretch>
            <a:fillRect/>
          </a:stretch>
        </p:blipFill>
        <p:spPr>
          <a:xfrm>
            <a:off x="214282" y="142852"/>
            <a:ext cx="4071966" cy="2286015"/>
          </a:xfrm>
          <a:prstGeom prst="rect">
            <a:avLst/>
          </a:prstGeom>
        </p:spPr>
      </p:pic>
      <p:pic>
        <p:nvPicPr>
          <p:cNvPr id="6" name="Рисунок 5" descr="koruptsiya.jpg"/>
          <p:cNvPicPr>
            <a:picLocks noChangeAspect="1"/>
          </p:cNvPicPr>
          <p:nvPr/>
        </p:nvPicPr>
        <p:blipFill>
          <a:blip r:embed="rId4"/>
          <a:stretch>
            <a:fillRect/>
          </a:stretch>
        </p:blipFill>
        <p:spPr>
          <a:xfrm>
            <a:off x="4286248" y="4357694"/>
            <a:ext cx="4572032" cy="23574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8643998" cy="7017306"/>
          </a:xfrm>
          <a:prstGeom prst="rect">
            <a:avLst/>
          </a:prstGeom>
          <a:noFill/>
        </p:spPr>
        <p:txBody>
          <a:bodyPr wrap="square" rtlCol="0">
            <a:spAutoFit/>
          </a:bodyPr>
          <a:lstStyle/>
          <a:p>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Законом України «Про Національне антикорупційне бюро України» передбачено, що НАБУ виконує такі обов’язки:</a:t>
            </a: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1) здійснює оперативно-розшукові заходи з метою запобігання, виявлення,припинення та розкриття кримінальних правопорушень, віднесених законом до його підслідності, а також в оперативно-розшукових справах;</a:t>
            </a:r>
            <a:endParaRPr lang="ru-RU" sz="2400"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2) здійснює досудове розслідування кримінальних правопорушень, віднесених законом до його підслідності, а також проводить досудове розслідування інших кримінальних правопорушень у випадках, визначених законом;</a:t>
            </a:r>
            <a:endParaRPr lang="ru-RU" sz="2400"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3) вживає заходів щодо розшуку та арешту коштів та іншого майна, які</a:t>
            </a:r>
            <a:r>
              <a:rPr lang="ru-RU" sz="2400" b="1"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можуть бути предметом конфіскації або спеціальної конфіскації у кримінальних правопорушеннях, віднесених до підслідності НАБУ, здійснює діяльність щодо зберігання коштів та іншого майна, на яке накладено арешт;</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8215338" cy="7386638"/>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4) взаємодіє з іншими державними органами, </a:t>
            </a:r>
            <a:r>
              <a:rPr lang="uk-UA" sz="2400" b="1" dirty="0" err="1" smtClean="0">
                <a:latin typeface="Times New Roman" pitchFamily="18" charset="0"/>
                <a:cs typeface="Times New Roman" pitchFamily="18" charset="0"/>
              </a:rPr>
              <a:t>органами</a:t>
            </a:r>
            <a:r>
              <a:rPr lang="uk-UA" sz="2400" b="1" dirty="0" smtClean="0">
                <a:latin typeface="Times New Roman" pitchFamily="18" charset="0"/>
                <a:cs typeface="Times New Roman" pitchFamily="18" charset="0"/>
              </a:rPr>
              <a:t> місцевого самоврядування та іншими суб’єктами для виконання своїх обов’язків;</a:t>
            </a:r>
            <a:endParaRPr lang="ru-RU" sz="2400"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5) здійснює інформаційно-аналітичну роботу з метою виявлення та усунення причин і умов, що сприяють вчиненню кримінальних правопорушень, віднесених до підслідності НАБУ;</a:t>
            </a:r>
            <a:endParaRPr lang="ru-RU" sz="2400"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6) забезпечує особисту безпеку працівників НАБУ та інших визначених законом осіб, захист від протиправних посягань на осіб, які беруть участь у кримінальному судочинстві, у підслідних йому кримінальних правопорушеннях;</a:t>
            </a:r>
            <a:endParaRPr lang="ru-RU" sz="2400"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7) забезпечує на умовах конфіденційності та добровільності співпрацю засобами, які повідомляють про корупційні правопорушення;</a:t>
            </a:r>
          </a:p>
          <a:p>
            <a:r>
              <a:rPr lang="uk-UA" sz="2400" b="1" dirty="0" smtClean="0">
                <a:latin typeface="Times New Roman" pitchFamily="18" charset="0"/>
                <a:cs typeface="Times New Roman" pitchFamily="18" charset="0"/>
              </a:rPr>
              <a:t>8) здійснює міжнародне співробітництво у межах своєї компетенції відповідно до законодавства України та міжнародних договорів України.</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6929486" cy="2062103"/>
          </a:xfrm>
          <a:prstGeom prst="rect">
            <a:avLst/>
          </a:prstGeom>
          <a:noFill/>
        </p:spPr>
        <p:txBody>
          <a:bodyPr wrap="square" rtlCol="0">
            <a:spAutoFit/>
          </a:bodyPr>
          <a:lstStyle/>
          <a:p>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Суб’єктів із запобігання корупції, можна поділити на три групи:</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sz="3200" dirty="0"/>
          </a:p>
        </p:txBody>
      </p:sp>
      <p:sp>
        <p:nvSpPr>
          <p:cNvPr id="5" name="TextBox 4"/>
          <p:cNvSpPr txBox="1"/>
          <p:nvPr/>
        </p:nvSpPr>
        <p:spPr>
          <a:xfrm>
            <a:off x="0" y="2000240"/>
            <a:ext cx="6786578" cy="5262979"/>
          </a:xfrm>
          <a:prstGeom prst="rect">
            <a:avLst/>
          </a:prstGeom>
          <a:noFill/>
        </p:spPr>
        <p:txBody>
          <a:bodyPr wrap="square" rtlCol="0">
            <a:spAutoFit/>
          </a:bodyPr>
          <a:lstStyle/>
          <a:p>
            <a:r>
              <a:rPr lang="uk-UA" sz="2800" b="1" dirty="0" smtClean="0">
                <a:latin typeface="Times New Roman" pitchFamily="18" charset="0"/>
                <a:cs typeface="Times New Roman" pitchFamily="18" charset="0"/>
              </a:rPr>
              <a:t>1) суб’єкти із загальними повноваженнями;</a:t>
            </a:r>
            <a:endParaRPr lang="ru-RU" sz="2800" dirty="0" smtClean="0">
              <a:latin typeface="Times New Roman" pitchFamily="18" charset="0"/>
              <a:cs typeface="Times New Roman" pitchFamily="18" charset="0"/>
            </a:endParaRPr>
          </a:p>
          <a:p>
            <a:endParaRPr lang="uk-UA" sz="2800" b="1" dirty="0" smtClean="0">
              <a:latin typeface="Times New Roman" pitchFamily="18" charset="0"/>
              <a:cs typeface="Times New Roman" pitchFamily="18" charset="0"/>
            </a:endParaRPr>
          </a:p>
          <a:p>
            <a:endParaRPr lang="uk-UA" sz="2800" b="1" dirty="0" smtClean="0">
              <a:latin typeface="Times New Roman" pitchFamily="18" charset="0"/>
              <a:cs typeface="Times New Roman" pitchFamily="18" charset="0"/>
            </a:endParaRPr>
          </a:p>
          <a:p>
            <a:r>
              <a:rPr lang="uk-UA" sz="2800" b="1" dirty="0" smtClean="0">
                <a:latin typeface="Times New Roman" pitchFamily="18" charset="0"/>
                <a:cs typeface="Times New Roman" pitchFamily="18" charset="0"/>
              </a:rPr>
              <a:t>2) суб’єкти зі спеціальними повноваженнями;</a:t>
            </a:r>
            <a:endParaRPr lang="ru-RU" sz="2800" dirty="0" smtClean="0">
              <a:latin typeface="Times New Roman" pitchFamily="18" charset="0"/>
              <a:cs typeface="Times New Roman" pitchFamily="18" charset="0"/>
            </a:endParaRPr>
          </a:p>
          <a:p>
            <a:endParaRPr lang="uk-UA" sz="2800" b="1" dirty="0" smtClean="0">
              <a:latin typeface="Times New Roman" pitchFamily="18" charset="0"/>
              <a:cs typeface="Times New Roman" pitchFamily="18" charset="0"/>
            </a:endParaRPr>
          </a:p>
          <a:p>
            <a:endParaRPr lang="uk-UA" sz="2800" b="1" dirty="0" smtClean="0">
              <a:latin typeface="Times New Roman" pitchFamily="18" charset="0"/>
              <a:cs typeface="Times New Roman" pitchFamily="18" charset="0"/>
            </a:endParaRPr>
          </a:p>
          <a:p>
            <a:r>
              <a:rPr lang="uk-UA" sz="2800" b="1" dirty="0" smtClean="0">
                <a:latin typeface="Times New Roman" pitchFamily="18" charset="0"/>
                <a:cs typeface="Times New Roman" pitchFamily="18" charset="0"/>
              </a:rPr>
              <a:t>3) суб’єкти з повноваженнями</a:t>
            </a:r>
          </a:p>
          <a:p>
            <a:r>
              <a:rPr lang="uk-UA" sz="2800" b="1" dirty="0" smtClean="0">
                <a:latin typeface="Times New Roman" pitchFamily="18" charset="0"/>
                <a:cs typeface="Times New Roman" pitchFamily="18" charset="0"/>
              </a:rPr>
              <a:t> учасника антикорупційних </a:t>
            </a:r>
          </a:p>
          <a:p>
            <a:r>
              <a:rPr lang="uk-UA" sz="2800" b="1" dirty="0" smtClean="0">
                <a:latin typeface="Times New Roman" pitchFamily="18" charset="0"/>
                <a:cs typeface="Times New Roman" pitchFamily="18" charset="0"/>
              </a:rPr>
              <a:t>заходів.</a:t>
            </a:r>
            <a:endParaRPr lang="ru-RU" sz="28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pic>
        <p:nvPicPr>
          <p:cNvPr id="7" name="Рисунок 6" descr="images (5).jpg"/>
          <p:cNvPicPr>
            <a:picLocks noChangeAspect="1"/>
          </p:cNvPicPr>
          <p:nvPr/>
        </p:nvPicPr>
        <p:blipFill>
          <a:blip r:embed="rId3"/>
          <a:stretch>
            <a:fillRect/>
          </a:stretch>
        </p:blipFill>
        <p:spPr>
          <a:xfrm>
            <a:off x="4500562" y="1214422"/>
            <a:ext cx="4500594" cy="42148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8143900" cy="3323987"/>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	</a:t>
            </a:r>
            <a:r>
              <a:rPr lang="uk-UA" sz="2400" b="1" u="sng" dirty="0" smtClean="0">
                <a:latin typeface="Times New Roman" pitchFamily="18" charset="0"/>
                <a:cs typeface="Times New Roman" pitchFamily="18" charset="0"/>
              </a:rPr>
              <a:t>НАБУ може створювати та брати участь у міжнародних слідчих групах </a:t>
            </a:r>
            <a:r>
              <a:rPr lang="uk-UA" sz="2400" b="1" dirty="0" smtClean="0">
                <a:latin typeface="Times New Roman" pitchFamily="18" charset="0"/>
                <a:cs typeface="Times New Roman" pitchFamily="18" charset="0"/>
              </a:rPr>
              <a:t>відповідно до Закону України «Про Національне антикорупційне бюро України» та інших законодавчих актів та міжнародних договорів України, </a:t>
            </a:r>
            <a:r>
              <a:rPr lang="uk-UA" sz="2400" b="1" u="sng" dirty="0" smtClean="0">
                <a:latin typeface="Times New Roman" pitchFamily="18" charset="0"/>
                <a:cs typeface="Times New Roman" pitchFamily="18" charset="0"/>
              </a:rPr>
              <a:t>залучати до роботи іноземних експертів у боротьбі </a:t>
            </a:r>
            <a:r>
              <a:rPr lang="uk-UA" sz="2400" b="1" dirty="0" smtClean="0">
                <a:latin typeface="Times New Roman" pitchFamily="18" charset="0"/>
                <a:cs typeface="Times New Roman" pitchFamily="18" charset="0"/>
              </a:rPr>
              <a:t>з корупцією, мати інші повноваження, пов’язані з виконання ним своїх обов’язків.</a:t>
            </a:r>
            <a:endParaRPr lang="ru-RU" sz="2400" dirty="0" smtClean="0">
              <a:latin typeface="Times New Roman" pitchFamily="18" charset="0"/>
              <a:cs typeface="Times New Roman" pitchFamily="18" charset="0"/>
            </a:endParaRPr>
          </a:p>
          <a:p>
            <a:pPr algn="just"/>
            <a:endParaRPr lang="ru-RU" dirty="0"/>
          </a:p>
        </p:txBody>
      </p:sp>
      <p:pic>
        <p:nvPicPr>
          <p:cNvPr id="5" name="Рисунок 4" descr="6.jpg"/>
          <p:cNvPicPr>
            <a:picLocks noChangeAspect="1"/>
          </p:cNvPicPr>
          <p:nvPr/>
        </p:nvPicPr>
        <p:blipFill>
          <a:blip r:embed="rId3"/>
          <a:stretch>
            <a:fillRect/>
          </a:stretch>
        </p:blipFill>
        <p:spPr>
          <a:xfrm>
            <a:off x="0" y="3143248"/>
            <a:ext cx="4500594" cy="2286016"/>
          </a:xfrm>
          <a:prstGeom prst="rect">
            <a:avLst/>
          </a:prstGeom>
        </p:spPr>
      </p:pic>
      <p:pic>
        <p:nvPicPr>
          <p:cNvPr id="6" name="Рисунок 5" descr="9a6758c-nabu-obshuky.jpg"/>
          <p:cNvPicPr>
            <a:picLocks noChangeAspect="1"/>
          </p:cNvPicPr>
          <p:nvPr/>
        </p:nvPicPr>
        <p:blipFill>
          <a:blip r:embed="rId4"/>
          <a:stretch>
            <a:fillRect/>
          </a:stretch>
        </p:blipFill>
        <p:spPr>
          <a:xfrm>
            <a:off x="4357686" y="3857628"/>
            <a:ext cx="4619625" cy="2847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pic>
        <p:nvPicPr>
          <p:cNvPr id="7" name="Рисунок 6" descr="Без названия (4).jpg"/>
          <p:cNvPicPr>
            <a:picLocks noChangeAspect="1"/>
          </p:cNvPicPr>
          <p:nvPr/>
        </p:nvPicPr>
        <p:blipFill>
          <a:blip r:embed="rId3"/>
          <a:stretch>
            <a:fillRect/>
          </a:stretch>
        </p:blipFill>
        <p:spPr>
          <a:xfrm>
            <a:off x="0" y="1857364"/>
            <a:ext cx="3143272" cy="2571768"/>
          </a:xfrm>
          <a:prstGeom prst="rect">
            <a:avLst/>
          </a:prstGeom>
        </p:spPr>
      </p:pic>
      <p:sp>
        <p:nvSpPr>
          <p:cNvPr id="3" name="TextBox 2"/>
          <p:cNvSpPr txBox="1"/>
          <p:nvPr/>
        </p:nvSpPr>
        <p:spPr>
          <a:xfrm>
            <a:off x="0" y="142852"/>
            <a:ext cx="9286940" cy="1846659"/>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Законом передбачено, що працівники НАБУ мають право застосовувати заходи фізичного впливу, спеціальні засоби та вогнепальну зброю під час виконання службових обов’язків у випадках, на умовах та в порядку, передбачених законодавством. </a:t>
            </a:r>
            <a:endParaRPr lang="ru-RU" sz="2400" dirty="0" smtClean="0">
              <a:latin typeface="Times New Roman" pitchFamily="18" charset="0"/>
              <a:cs typeface="Times New Roman" pitchFamily="18" charset="0"/>
            </a:endParaRPr>
          </a:p>
          <a:p>
            <a:endParaRPr lang="ru-RU" dirty="0"/>
          </a:p>
        </p:txBody>
      </p:sp>
      <p:pic>
        <p:nvPicPr>
          <p:cNvPr id="5" name="Рисунок 4" descr="1.jpg"/>
          <p:cNvPicPr>
            <a:picLocks noChangeAspect="1"/>
          </p:cNvPicPr>
          <p:nvPr/>
        </p:nvPicPr>
        <p:blipFill>
          <a:blip r:embed="rId4"/>
          <a:stretch>
            <a:fillRect/>
          </a:stretch>
        </p:blipFill>
        <p:spPr>
          <a:xfrm>
            <a:off x="2714612" y="2643182"/>
            <a:ext cx="3429000" cy="2928958"/>
          </a:xfrm>
          <a:prstGeom prst="rect">
            <a:avLst/>
          </a:prstGeom>
        </p:spPr>
      </p:pic>
      <p:pic>
        <p:nvPicPr>
          <p:cNvPr id="6" name="Рисунок 5" descr="2.jpeg"/>
          <p:cNvPicPr>
            <a:picLocks noChangeAspect="1"/>
          </p:cNvPicPr>
          <p:nvPr/>
        </p:nvPicPr>
        <p:blipFill>
          <a:blip r:embed="rId5"/>
          <a:stretch>
            <a:fillRect/>
          </a:stretch>
        </p:blipFill>
        <p:spPr>
          <a:xfrm>
            <a:off x="5715008" y="3905254"/>
            <a:ext cx="3314696" cy="29527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Пользователь\Desktop\Slayd6(24).jpg"/>
          <p:cNvPicPr>
            <a:picLocks noGrp="1" noChangeAspect="1" noChangeArrowheads="1"/>
          </p:cNvPicPr>
          <p:nvPr>
            <p:ph idx="1"/>
          </p:nvPr>
        </p:nvPicPr>
        <p:blipFill>
          <a:blip r:embed="rId2" cstate="print"/>
          <a:srcRect/>
          <a:stretch>
            <a:fillRect/>
          </a:stretch>
        </p:blipFill>
        <p:spPr bwMode="auto">
          <a:xfrm>
            <a:off x="142844" y="0"/>
            <a:ext cx="8501122" cy="664371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785652"/>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Розділом ІІ Закону України «Про запобігання корупції» серед спеціально уповноважених суб’єктів у сфері протидії корупції визначено </a:t>
            </a:r>
            <a:r>
              <a:rPr lang="uk-UA" sz="2400" b="1" u="sng" dirty="0" smtClean="0">
                <a:latin typeface="Times New Roman" pitchFamily="18" charset="0"/>
                <a:cs typeface="Times New Roman" pitchFamily="18" charset="0"/>
              </a:rPr>
              <a:t>Національне агентство з питань запобігання корупції</a:t>
            </a:r>
            <a:r>
              <a:rPr lang="uk-UA" sz="2400" b="1" dirty="0" smtClean="0">
                <a:latin typeface="Times New Roman" pitchFamily="18" charset="0"/>
                <a:cs typeface="Times New Roman" pitchFamily="18" charset="0"/>
              </a:rPr>
              <a:t>, якому надано </a:t>
            </a:r>
            <a:r>
              <a:rPr lang="uk-UA" sz="2400" b="1" u="sng" dirty="0" smtClean="0">
                <a:latin typeface="Times New Roman" pitchFamily="18" charset="0"/>
                <a:cs typeface="Times New Roman" pitchFamily="18" charset="0"/>
              </a:rPr>
              <a:t>статус центрального органу виконавчої влади зі спеціальним статусом</a:t>
            </a:r>
            <a:r>
              <a:rPr lang="uk-UA" sz="2400" b="1" dirty="0" smtClean="0">
                <a:latin typeface="Times New Roman" pitchFamily="18" charset="0"/>
                <a:cs typeface="Times New Roman" pitchFamily="18" charset="0"/>
              </a:rPr>
              <a:t>, який забезпечує формування та реалізує державну антикорупційну політику. Правовий статус державного органу закріплює його завдання, визначає місце в системі органів державного управління, межі та порядок реальної взаємодії держави з особою чи суспільством в цілому в певній сфері суспільних правовідносин.</a:t>
            </a: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5" name="Рисунок 4" descr="Без названия (1).jpg"/>
          <p:cNvPicPr>
            <a:picLocks noChangeAspect="1"/>
          </p:cNvPicPr>
          <p:nvPr/>
        </p:nvPicPr>
        <p:blipFill>
          <a:blip r:embed="rId3"/>
          <a:stretch>
            <a:fillRect/>
          </a:stretch>
        </p:blipFill>
        <p:spPr>
          <a:xfrm>
            <a:off x="142844" y="3929066"/>
            <a:ext cx="3929090" cy="2714644"/>
          </a:xfrm>
          <a:prstGeom prst="rect">
            <a:avLst/>
          </a:prstGeom>
        </p:spPr>
      </p:pic>
      <p:pic>
        <p:nvPicPr>
          <p:cNvPr id="6" name="Рисунок 5" descr="1534202569-7480.jpg"/>
          <p:cNvPicPr>
            <a:picLocks noChangeAspect="1"/>
          </p:cNvPicPr>
          <p:nvPr/>
        </p:nvPicPr>
        <p:blipFill>
          <a:blip r:embed="rId4"/>
          <a:stretch>
            <a:fillRect/>
          </a:stretch>
        </p:blipFill>
        <p:spPr>
          <a:xfrm>
            <a:off x="4143372" y="3929066"/>
            <a:ext cx="4786346" cy="27146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4431983"/>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Відповідно до ст.11. Закону України «Про запобігання корупції» до повноважень </a:t>
            </a:r>
            <a:r>
              <a:rPr lang="uk-UA" sz="2400" b="1" u="sng" dirty="0" smtClean="0">
                <a:latin typeface="Times New Roman" pitchFamily="18" charset="0"/>
                <a:cs typeface="Times New Roman" pitchFamily="18" charset="0"/>
              </a:rPr>
              <a:t>Національного агентства належить «підготовка та подання в установленому законом порядку до Кабінету Міністрів України проекту національної доповіді щодо реалізації засад антикорупційної політики». </a:t>
            </a:r>
            <a:r>
              <a:rPr lang="uk-UA" sz="2400" b="1" dirty="0" smtClean="0">
                <a:latin typeface="Times New Roman" pitchFamily="18" charset="0"/>
                <a:cs typeface="Times New Roman" pitchFamily="18" charset="0"/>
              </a:rPr>
              <a:t>Парламентський контроль передбачено забезпечити, зокрема, за допомогою Рахункової палати, яка від імені Верховної Ради здійснює контроль шляхом проведення аудиту один раз на два роки. Національна доповідь щодо реалізації засад антикорупційної політики підлягає оприлюдненню на офіційному </a:t>
            </a:r>
            <a:r>
              <a:rPr lang="uk-UA" sz="2400" b="1" dirty="0" err="1" smtClean="0">
                <a:latin typeface="Times New Roman" pitchFamily="18" charset="0"/>
                <a:cs typeface="Times New Roman" pitchFamily="18" charset="0"/>
              </a:rPr>
              <a:t>веб-сайті</a:t>
            </a:r>
            <a:r>
              <a:rPr lang="uk-UA" sz="2400" b="1" dirty="0" smtClean="0">
                <a:latin typeface="Times New Roman" pitchFamily="18" charset="0"/>
                <a:cs typeface="Times New Roman" pitchFamily="18" charset="0"/>
              </a:rPr>
              <a:t> Верховної Ради України.</a:t>
            </a:r>
            <a:endParaRPr lang="ru-RU" sz="2400" dirty="0" smtClean="0">
              <a:latin typeface="Times New Roman" pitchFamily="18" charset="0"/>
              <a:cs typeface="Times New Roman" pitchFamily="18" charset="0"/>
            </a:endParaRPr>
          </a:p>
          <a:p>
            <a:endParaRPr lang="ru-RU" dirty="0"/>
          </a:p>
        </p:txBody>
      </p:sp>
      <p:pic>
        <p:nvPicPr>
          <p:cNvPr id="5" name="Рисунок 4" descr="111.jpg"/>
          <p:cNvPicPr>
            <a:picLocks noChangeAspect="1"/>
          </p:cNvPicPr>
          <p:nvPr/>
        </p:nvPicPr>
        <p:blipFill>
          <a:blip r:embed="rId3"/>
          <a:stretch>
            <a:fillRect/>
          </a:stretch>
        </p:blipFill>
        <p:spPr>
          <a:xfrm>
            <a:off x="0" y="4143380"/>
            <a:ext cx="5929322" cy="2714620"/>
          </a:xfrm>
          <a:prstGeom prst="rect">
            <a:avLst/>
          </a:prstGeom>
        </p:spPr>
      </p:pic>
      <p:pic>
        <p:nvPicPr>
          <p:cNvPr id="6" name="Рисунок 5" descr="1111.jpg"/>
          <p:cNvPicPr>
            <a:picLocks noChangeAspect="1"/>
          </p:cNvPicPr>
          <p:nvPr/>
        </p:nvPicPr>
        <p:blipFill>
          <a:blip r:embed="rId4"/>
          <a:stretch>
            <a:fillRect/>
          </a:stretch>
        </p:blipFill>
        <p:spPr>
          <a:xfrm>
            <a:off x="5929322" y="4143380"/>
            <a:ext cx="3214678" cy="27146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416320"/>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Відповідно статті 5 Закону України «Про запобігання корупції», </a:t>
            </a:r>
            <a:r>
              <a:rPr lang="uk-UA" sz="2400" b="1" u="sng" dirty="0" smtClean="0">
                <a:latin typeface="Times New Roman" pitchFamily="18" charset="0"/>
                <a:cs typeface="Times New Roman" pitchFamily="18" charset="0"/>
              </a:rPr>
              <a:t>Національне агентство є колегіальним органом, до складу якого входить п’ять членів. </a:t>
            </a:r>
            <a:r>
              <a:rPr lang="uk-UA" sz="2400" b="1" dirty="0" smtClean="0">
                <a:latin typeface="Times New Roman" pitchFamily="18" charset="0"/>
                <a:cs typeface="Times New Roman" pitchFamily="18" charset="0"/>
              </a:rPr>
              <a:t>Національне агентство приймає рішення після обговорення питань на його засіданнях. Члени несуть солідарну відповідальність за результати діяльності Національного агентства як колегіального органу виконавчої влади. З числа членів Національного агентства обирається його Голова, який не може обіймати цю посаду понад два роки.</a:t>
            </a:r>
            <a:endParaRPr lang="ru-RU" sz="2400" dirty="0" smtClean="0">
              <a:latin typeface="Times New Roman" pitchFamily="18" charset="0"/>
              <a:cs typeface="Times New Roman" pitchFamily="18" charset="0"/>
            </a:endParaRPr>
          </a:p>
          <a:p>
            <a:pPr algn="just"/>
            <a:endParaRPr lang="ru-RU" sz="2400" dirty="0"/>
          </a:p>
        </p:txBody>
      </p:sp>
      <p:pic>
        <p:nvPicPr>
          <p:cNvPr id="5" name="Рисунок 4" descr="index.jpg"/>
          <p:cNvPicPr>
            <a:picLocks noChangeAspect="1"/>
          </p:cNvPicPr>
          <p:nvPr/>
        </p:nvPicPr>
        <p:blipFill>
          <a:blip r:embed="rId3"/>
          <a:stretch>
            <a:fillRect/>
          </a:stretch>
        </p:blipFill>
        <p:spPr>
          <a:xfrm>
            <a:off x="214282" y="3143248"/>
            <a:ext cx="4071966" cy="3500462"/>
          </a:xfrm>
          <a:prstGeom prst="rect">
            <a:avLst/>
          </a:prstGeom>
        </p:spPr>
      </p:pic>
      <p:pic>
        <p:nvPicPr>
          <p:cNvPr id="6" name="Рисунок 5" descr="ЗаконКорупц.jpg"/>
          <p:cNvPicPr>
            <a:picLocks noChangeAspect="1"/>
          </p:cNvPicPr>
          <p:nvPr/>
        </p:nvPicPr>
        <p:blipFill>
          <a:blip r:embed="rId4"/>
          <a:stretch>
            <a:fillRect/>
          </a:stretch>
        </p:blipFill>
        <p:spPr>
          <a:xfrm>
            <a:off x="5143504" y="3143248"/>
            <a:ext cx="3786214" cy="35004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1846659"/>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Стаття 8 Закону України «Про запобігання корупції визначає загальні засади організації діяльності Національного агентства. Так, </a:t>
            </a:r>
            <a:r>
              <a:rPr lang="uk-UA" sz="2400" b="1" u="sng" dirty="0" smtClean="0">
                <a:latin typeface="Times New Roman" pitchFamily="18" charset="0"/>
                <a:cs typeface="Times New Roman" pitchFamily="18" charset="0"/>
              </a:rPr>
              <a:t>основною формою роботи Національного агентства є засідання, що проводяться не рідше одного разу на тиждень. </a:t>
            </a:r>
            <a:endParaRPr lang="ru-RU" sz="2400" u="sng" dirty="0" smtClean="0">
              <a:latin typeface="Times New Roman" pitchFamily="18" charset="0"/>
              <a:cs typeface="Times New Roman" pitchFamily="18" charset="0"/>
            </a:endParaRPr>
          </a:p>
          <a:p>
            <a:endParaRPr lang="ru-RU" dirty="0"/>
          </a:p>
        </p:txBody>
      </p:sp>
      <p:pic>
        <p:nvPicPr>
          <p:cNvPr id="5" name="Рисунок 4" descr="OI3OHU1.jpg"/>
          <p:cNvPicPr>
            <a:picLocks noChangeAspect="1"/>
          </p:cNvPicPr>
          <p:nvPr/>
        </p:nvPicPr>
        <p:blipFill>
          <a:blip r:embed="rId3"/>
          <a:stretch>
            <a:fillRect/>
          </a:stretch>
        </p:blipFill>
        <p:spPr>
          <a:xfrm>
            <a:off x="142844" y="1643050"/>
            <a:ext cx="4286280" cy="3000396"/>
          </a:xfrm>
          <a:prstGeom prst="rect">
            <a:avLst/>
          </a:prstGeom>
        </p:spPr>
      </p:pic>
      <p:pic>
        <p:nvPicPr>
          <p:cNvPr id="6" name="Рисунок 5" descr="images (8).jpg"/>
          <p:cNvPicPr>
            <a:picLocks noChangeAspect="1"/>
          </p:cNvPicPr>
          <p:nvPr/>
        </p:nvPicPr>
        <p:blipFill>
          <a:blip r:embed="rId4"/>
          <a:stretch>
            <a:fillRect/>
          </a:stretch>
        </p:blipFill>
        <p:spPr>
          <a:xfrm>
            <a:off x="4643438" y="3357562"/>
            <a:ext cx="4357718" cy="32147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323987"/>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Пунктом 8 частини першої даної статті </a:t>
            </a:r>
            <a:r>
              <a:rPr lang="uk-UA" sz="2400" b="1" u="sng" dirty="0" smtClean="0">
                <a:latin typeface="Times New Roman" pitchFamily="18" charset="0"/>
                <a:cs typeface="Times New Roman" pitchFamily="18" charset="0"/>
              </a:rPr>
              <a:t>до повноважень Національного агентства з питань запобігання корупції віднесено </a:t>
            </a:r>
            <a:r>
              <a:rPr lang="uk-UA" sz="2400" b="1" i="1" dirty="0" smtClean="0">
                <a:latin typeface="Times New Roman" pitchFamily="18" charset="0"/>
                <a:cs typeface="Times New Roman" pitchFamily="18" charset="0"/>
              </a:rPr>
              <a:t>здійснення в порядку, визначеному Законом № 1700-VІІ, контролю та </a:t>
            </a:r>
            <a:r>
              <a:rPr lang="uk-UA" sz="2400" b="1" i="1" u="sng" dirty="0" smtClean="0">
                <a:latin typeface="Times New Roman" pitchFamily="18" charset="0"/>
                <a:cs typeface="Times New Roman" pitchFamily="18" charset="0"/>
              </a:rPr>
              <a:t>перевірки декларацій осі</a:t>
            </a:r>
            <a:r>
              <a:rPr lang="uk-UA" sz="2400" b="1" i="1" dirty="0" smtClean="0">
                <a:latin typeface="Times New Roman" pitchFamily="18" charset="0"/>
                <a:cs typeface="Times New Roman" pitchFamily="18" charset="0"/>
              </a:rPr>
              <a:t>б, уповноважених на виконання функцій держави або місцевого самоврядування, зберігання та оприлюднення таких декларацій, проведення моніторингу способу життя осіб, уповноважених на виконання функцій держави або місцевого самоврядування.</a:t>
            </a:r>
            <a:endParaRPr lang="ru-RU" sz="2400" i="1" dirty="0" smtClean="0">
              <a:latin typeface="Times New Roman" pitchFamily="18" charset="0"/>
              <a:cs typeface="Times New Roman" pitchFamily="18" charset="0"/>
            </a:endParaRPr>
          </a:p>
          <a:p>
            <a:endParaRPr lang="ru-RU" dirty="0"/>
          </a:p>
        </p:txBody>
      </p:sp>
      <p:pic>
        <p:nvPicPr>
          <p:cNvPr id="5" name="Рисунок 4" descr="928819.jpg"/>
          <p:cNvPicPr>
            <a:picLocks noChangeAspect="1"/>
          </p:cNvPicPr>
          <p:nvPr/>
        </p:nvPicPr>
        <p:blipFill>
          <a:blip r:embed="rId3"/>
          <a:stretch>
            <a:fillRect/>
          </a:stretch>
        </p:blipFill>
        <p:spPr>
          <a:xfrm>
            <a:off x="142844" y="3214686"/>
            <a:ext cx="8858312" cy="35004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3999" cy="3693319"/>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Законом також передбачено, що Національне агентство проводить щодо декларацій, поданих суб’єктами декларування, такі види контролю: </a:t>
            </a:r>
          </a:p>
          <a:p>
            <a:pPr algn="just"/>
            <a:endParaRPr lang="uk-UA" sz="2400" b="1"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 щодо своєчасності подання; </a:t>
            </a:r>
          </a:p>
          <a:p>
            <a:pPr algn="just"/>
            <a:endParaRPr lang="uk-UA" sz="2400" b="1"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 щодо правильності та повноти заповнення; </a:t>
            </a:r>
          </a:p>
          <a:p>
            <a:pPr algn="just"/>
            <a:endParaRPr lang="uk-UA" sz="2400" b="1"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 логічний та арифметичний контроль.</a:t>
            </a:r>
            <a:endParaRPr lang="ru-RU" sz="2400" dirty="0" smtClean="0">
              <a:latin typeface="Times New Roman" pitchFamily="18" charset="0"/>
              <a:cs typeface="Times New Roman" pitchFamily="18" charset="0"/>
            </a:endParaRPr>
          </a:p>
          <a:p>
            <a:endParaRPr lang="ru-RU" dirty="0"/>
          </a:p>
        </p:txBody>
      </p:sp>
      <p:pic>
        <p:nvPicPr>
          <p:cNvPr id="5" name="Рисунок 4" descr="Dokumenty03.jpg"/>
          <p:cNvPicPr>
            <a:picLocks noChangeAspect="1"/>
          </p:cNvPicPr>
          <p:nvPr/>
        </p:nvPicPr>
        <p:blipFill>
          <a:blip r:embed="rId3"/>
          <a:stretch>
            <a:fillRect/>
          </a:stretch>
        </p:blipFill>
        <p:spPr>
          <a:xfrm>
            <a:off x="285720" y="3357562"/>
            <a:ext cx="8501122" cy="35004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323987"/>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	</a:t>
            </a:r>
            <a:r>
              <a:rPr lang="uk-UA" sz="2400" b="1" u="sng" dirty="0" smtClean="0">
                <a:latin typeface="Times New Roman" pitchFamily="18" charset="0"/>
                <a:cs typeface="Times New Roman" pitchFamily="18" charset="0"/>
              </a:rPr>
              <a:t>Національне агентство зобов’язане забезпечити ведення Єдиного державного реєстру декларацій осіб</a:t>
            </a:r>
            <a:r>
              <a:rPr lang="uk-UA" sz="2400" b="1" dirty="0" smtClean="0">
                <a:latin typeface="Times New Roman" pitchFamily="18" charset="0"/>
                <a:cs typeface="Times New Roman" pitchFamily="18" charset="0"/>
              </a:rPr>
              <a:t>, уповноважених на виконання функцій держави або місцевого самоврядування.</a:t>
            </a:r>
            <a:endParaRPr lang="ru-RU"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	</a:t>
            </a:r>
            <a:r>
              <a:rPr lang="uk-UA" sz="2400" u="sng" dirty="0" smtClean="0">
                <a:latin typeface="Times New Roman" pitchFamily="18" charset="0"/>
                <a:cs typeface="Times New Roman" pitchFamily="18" charset="0"/>
              </a:rPr>
              <a:t>Повна перевірка декларації здійснюється </a:t>
            </a:r>
            <a:r>
              <a:rPr lang="uk-UA" sz="2400" b="1" u="sng" dirty="0" smtClean="0">
                <a:latin typeface="Times New Roman" pitchFamily="18" charset="0"/>
                <a:cs typeface="Times New Roman" pitchFamily="18" charset="0"/>
              </a:rPr>
              <a:t>протягом дев’яноста днів</a:t>
            </a:r>
            <a:r>
              <a:rPr lang="uk-UA" sz="2400" u="sng" dirty="0" smtClean="0">
                <a:latin typeface="Times New Roman" pitchFamily="18" charset="0"/>
                <a:cs typeface="Times New Roman" pitchFamily="18" charset="0"/>
              </a:rPr>
              <a:t> з дня подання декларації</a:t>
            </a: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і полягає у з’ясуванні достовірності задекларованих відомостей, точності оцінки задекларованих активів, перевірці на наявність конфлікту інтересів та ознак незаконного збагачення.</a:t>
            </a:r>
            <a:endParaRPr lang="ru-RU" sz="2400" dirty="0" smtClean="0">
              <a:latin typeface="Times New Roman" pitchFamily="18" charset="0"/>
              <a:cs typeface="Times New Roman" pitchFamily="18" charset="0"/>
            </a:endParaRPr>
          </a:p>
          <a:p>
            <a:endParaRPr lang="ru-RU" dirty="0"/>
          </a:p>
        </p:txBody>
      </p:sp>
      <p:pic>
        <p:nvPicPr>
          <p:cNvPr id="5" name="Рисунок 4" descr="images (9).jpg"/>
          <p:cNvPicPr>
            <a:picLocks noChangeAspect="1"/>
          </p:cNvPicPr>
          <p:nvPr/>
        </p:nvPicPr>
        <p:blipFill>
          <a:blip r:embed="rId3"/>
          <a:stretch>
            <a:fillRect/>
          </a:stretch>
        </p:blipFill>
        <p:spPr>
          <a:xfrm>
            <a:off x="142844" y="3143248"/>
            <a:ext cx="4429156" cy="3571900"/>
          </a:xfrm>
          <a:prstGeom prst="rect">
            <a:avLst/>
          </a:prstGeom>
        </p:spPr>
      </p:pic>
      <p:pic>
        <p:nvPicPr>
          <p:cNvPr id="6" name="Рисунок 5" descr="650011_news.jpg"/>
          <p:cNvPicPr>
            <a:picLocks noChangeAspect="1"/>
          </p:cNvPicPr>
          <p:nvPr/>
        </p:nvPicPr>
        <p:blipFill>
          <a:blip r:embed="rId4"/>
          <a:stretch>
            <a:fillRect/>
          </a:stretch>
        </p:blipFill>
        <p:spPr>
          <a:xfrm>
            <a:off x="4714876" y="3143248"/>
            <a:ext cx="4286280" cy="3571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pic>
        <p:nvPicPr>
          <p:cNvPr id="3" name="Рисунок 2" descr="img12.jpg"/>
          <p:cNvPicPr>
            <a:picLocks noChangeAspect="1"/>
          </p:cNvPicPr>
          <p:nvPr/>
        </p:nvPicPr>
        <p:blipFill>
          <a:blip r:embed="rId3"/>
          <a:stretch>
            <a:fillRect/>
          </a:stretch>
        </p:blipFill>
        <p:spPr>
          <a:xfrm>
            <a:off x="0" y="2969"/>
            <a:ext cx="9144000" cy="68520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 y="0"/>
            <a:ext cx="9144000" cy="2677656"/>
          </a:xfrm>
          <a:prstGeom prst="rect">
            <a:avLst/>
          </a:prstGeom>
          <a:noFill/>
        </p:spPr>
        <p:txBody>
          <a:bodyPr wrap="square" rtlCol="0">
            <a:spAutoFit/>
          </a:bodyPr>
          <a:lstStyle/>
          <a:p>
            <a:pPr algn="ctr"/>
            <a:r>
              <a:rPr lang="uk-UA" sz="2400" b="1" u="sng" dirty="0" smtClean="0">
                <a:latin typeface="Times New Roman" pitchFamily="18" charset="0"/>
                <a:cs typeface="Times New Roman" pitchFamily="18" charset="0"/>
              </a:rPr>
              <a:t>Національне агентство наділене правом здійснювати </a:t>
            </a:r>
            <a:r>
              <a:rPr lang="uk-UA" sz="2400" b="1" dirty="0" smtClean="0">
                <a:latin typeface="Times New Roman" pitchFamily="18" charset="0"/>
                <a:cs typeface="Times New Roman" pitchFamily="18" charset="0"/>
              </a:rPr>
              <a:t>вибірковий </a:t>
            </a:r>
            <a:r>
              <a:rPr lang="uk-UA" sz="2400" b="1" u="sng" dirty="0" smtClean="0">
                <a:latin typeface="Times New Roman" pitchFamily="18" charset="0"/>
                <a:cs typeface="Times New Roman" pitchFamily="18" charset="0"/>
              </a:rPr>
              <a:t>моніторинг способу життя суб’єктів декларування </a:t>
            </a:r>
            <a:r>
              <a:rPr lang="uk-UA" sz="2400" b="1" dirty="0" smtClean="0">
                <a:latin typeface="Times New Roman" pitchFamily="18" charset="0"/>
                <a:cs typeface="Times New Roman" pitchFamily="18" charset="0"/>
              </a:rPr>
              <a:t>з метою </a:t>
            </a:r>
            <a:r>
              <a:rPr lang="uk-UA" sz="2400" b="1" u="sng" dirty="0" smtClean="0">
                <a:latin typeface="Times New Roman" pitchFamily="18" charset="0"/>
                <a:cs typeface="Times New Roman" pitchFamily="18" charset="0"/>
              </a:rPr>
              <a:t>встановлення відповідності їх рівня життя наявним у них та членів їх сім’ї майну і одержаним ними доходам </a:t>
            </a:r>
            <a:r>
              <a:rPr lang="uk-UA" sz="2400" b="1" dirty="0" smtClean="0">
                <a:latin typeface="Times New Roman" pitchFamily="18" charset="0"/>
                <a:cs typeface="Times New Roman" pitchFamily="18" charset="0"/>
              </a:rPr>
              <a:t>згідно з декларацією особи, уповноваженої на виконання функцій держави або місцевого самоврядування, що подається відповідно до цього Закону.</a:t>
            </a:r>
            <a:endParaRPr lang="ru-RU" sz="2400" dirty="0">
              <a:latin typeface="Times New Roman" pitchFamily="18" charset="0"/>
              <a:cs typeface="Times New Roman" pitchFamily="18" charset="0"/>
            </a:endParaRPr>
          </a:p>
        </p:txBody>
      </p:sp>
      <p:pic>
        <p:nvPicPr>
          <p:cNvPr id="5" name="Рисунок 4" descr="deklaratsi.jpg"/>
          <p:cNvPicPr>
            <a:picLocks noChangeAspect="1"/>
          </p:cNvPicPr>
          <p:nvPr/>
        </p:nvPicPr>
        <p:blipFill>
          <a:blip r:embed="rId3"/>
          <a:stretch>
            <a:fillRect/>
          </a:stretch>
        </p:blipFill>
        <p:spPr>
          <a:xfrm>
            <a:off x="142844" y="2857496"/>
            <a:ext cx="4500594" cy="3857652"/>
          </a:xfrm>
          <a:prstGeom prst="rect">
            <a:avLst/>
          </a:prstGeom>
        </p:spPr>
      </p:pic>
      <p:pic>
        <p:nvPicPr>
          <p:cNvPr id="6" name="Рисунок 5" descr="e9798363d81d4328916b00e2958e786c-610x305.jpeg"/>
          <p:cNvPicPr>
            <a:picLocks noChangeAspect="1"/>
          </p:cNvPicPr>
          <p:nvPr/>
        </p:nvPicPr>
        <p:blipFill>
          <a:blip r:embed="rId4"/>
          <a:stretch>
            <a:fillRect/>
          </a:stretch>
        </p:blipFill>
        <p:spPr>
          <a:xfrm>
            <a:off x="4643438" y="2857496"/>
            <a:ext cx="4357718" cy="38576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Пользователь\Desktop\Slayd7(22).jpg"/>
          <p:cNvPicPr>
            <a:picLocks noGrp="1" noChangeAspect="1" noChangeArrowheads="1"/>
          </p:cNvPicPr>
          <p:nvPr>
            <p:ph idx="1"/>
          </p:nvPr>
        </p:nvPicPr>
        <p:blipFill>
          <a:blip r:embed="rId2" cstate="print"/>
          <a:srcRect/>
          <a:stretch>
            <a:fillRect/>
          </a:stretch>
        </p:blipFill>
        <p:spPr bwMode="auto">
          <a:xfrm>
            <a:off x="357158" y="214290"/>
            <a:ext cx="8501122" cy="635798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Пользователь\Desktop\Slayd8(25).jpg"/>
          <p:cNvPicPr>
            <a:picLocks noGrp="1" noChangeAspect="1" noChangeArrowheads="1"/>
          </p:cNvPicPr>
          <p:nvPr>
            <p:ph idx="1"/>
          </p:nvPr>
        </p:nvPicPr>
        <p:blipFill>
          <a:blip r:embed="rId2" cstate="print"/>
          <a:srcRect/>
          <a:stretch>
            <a:fillRect/>
          </a:stretch>
        </p:blipFill>
        <p:spPr bwMode="auto">
          <a:xfrm>
            <a:off x="285720" y="285728"/>
            <a:ext cx="8501122" cy="614366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4154984"/>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	Відповідно до ч. 1 ст. 7 Закону України «Про прокуратуру» до системи прокуратури України входить </a:t>
            </a:r>
            <a:r>
              <a:rPr lang="uk-UA" sz="2400" b="1" u="sng" dirty="0" smtClean="0">
                <a:latin typeface="Times New Roman" pitchFamily="18" charset="0"/>
                <a:cs typeface="Times New Roman" pitchFamily="18" charset="0"/>
              </a:rPr>
              <a:t>Спеціалізована антикорупційна прокуратура як спеціальний антикорупційний орган</a:t>
            </a:r>
            <a:r>
              <a:rPr lang="uk-UA" sz="2400" b="1" dirty="0" smtClean="0">
                <a:latin typeface="Times New Roman" pitchFamily="18" charset="0"/>
                <a:cs typeface="Times New Roman" pitchFamily="18" charset="0"/>
              </a:rPr>
              <a:t>, який згідно зі ч. 5 ст. 8 утворюється у Генеральній прокуратурі України на правах самостійного структурного підрозділу, а особливості її організації і діяльності – ст. 8-1 цього Закону.</a:t>
            </a:r>
            <a:endParaRPr lang="ru-RU" sz="2400"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	Утворення Спеціалізованої антикорупційної прокуратури, визначення її структури і штату здійснюються Генеральним прокурором України за погодженням з Директором Національного антикорупційного бюро України.</a:t>
            </a:r>
            <a:endParaRPr lang="ru-RU" sz="2400" dirty="0">
              <a:latin typeface="Times New Roman" pitchFamily="18" charset="0"/>
              <a:cs typeface="Times New Roman" pitchFamily="18" charset="0"/>
            </a:endParaRPr>
          </a:p>
        </p:txBody>
      </p:sp>
      <p:pic>
        <p:nvPicPr>
          <p:cNvPr id="5" name="Рисунок 4" descr="113956.jpg"/>
          <p:cNvPicPr>
            <a:picLocks noChangeAspect="1"/>
          </p:cNvPicPr>
          <p:nvPr/>
        </p:nvPicPr>
        <p:blipFill>
          <a:blip r:embed="rId3"/>
          <a:stretch>
            <a:fillRect/>
          </a:stretch>
        </p:blipFill>
        <p:spPr>
          <a:xfrm>
            <a:off x="1" y="4143380"/>
            <a:ext cx="5857884" cy="2714620"/>
          </a:xfrm>
          <a:prstGeom prst="rect">
            <a:avLst/>
          </a:prstGeom>
        </p:spPr>
      </p:pic>
      <p:pic>
        <p:nvPicPr>
          <p:cNvPr id="6" name="Рисунок 5" descr="Без названия (5).jpg"/>
          <p:cNvPicPr>
            <a:picLocks noChangeAspect="1"/>
          </p:cNvPicPr>
          <p:nvPr/>
        </p:nvPicPr>
        <p:blipFill>
          <a:blip r:embed="rId4"/>
          <a:stretch>
            <a:fillRect/>
          </a:stretch>
        </p:blipFill>
        <p:spPr>
          <a:xfrm>
            <a:off x="5786446" y="4143380"/>
            <a:ext cx="3357554" cy="27146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693319"/>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На виконання вимог ст. 9  Закону України «Про прокуратуру» наказом Генерального прокурора України від в 12 квітня 2016 року N 149 затверджено </a:t>
            </a:r>
            <a:r>
              <a:rPr lang="uk-UA" sz="2400" b="1" u="sng" dirty="0" smtClean="0">
                <a:latin typeface="Times New Roman" pitchFamily="18" charset="0"/>
                <a:cs typeface="Times New Roman" pitchFamily="18" charset="0"/>
              </a:rPr>
              <a:t>Положення про Спеціалізовану антикорупційну прокуратуру Генеральної прокуратури України   (на правах самостійного структурного підрозділу</a:t>
            </a:r>
            <a:r>
              <a:rPr lang="uk-UA" sz="2400" b="1" dirty="0" smtClean="0">
                <a:latin typeface="Times New Roman" pitchFamily="18" charset="0"/>
                <a:cs typeface="Times New Roman" pitchFamily="18" charset="0"/>
              </a:rPr>
              <a:t>) у складі управління процесуального керівництва, </a:t>
            </a:r>
            <a:r>
              <a:rPr lang="uk-UA" sz="2400" b="1" i="1" u="sng" dirty="0" smtClean="0">
                <a:latin typeface="Times New Roman" pitchFamily="18" charset="0"/>
                <a:cs typeface="Times New Roman" pitchFamily="18" charset="0"/>
              </a:rPr>
              <a:t>підтримання державного обвинувачення та представництва в суді, а також двох відділів: аналітично-статистичного та документального забезпечення.</a:t>
            </a:r>
            <a:endParaRPr lang="ru-RU" sz="2400" i="1" u="sng" dirty="0" smtClean="0">
              <a:latin typeface="Times New Roman" pitchFamily="18" charset="0"/>
              <a:cs typeface="Times New Roman" pitchFamily="18" charset="0"/>
            </a:endParaRPr>
          </a:p>
          <a:p>
            <a:endParaRPr lang="ru-RU" dirty="0"/>
          </a:p>
        </p:txBody>
      </p:sp>
      <p:pic>
        <p:nvPicPr>
          <p:cNvPr id="5" name="Рисунок 4" descr="images (10).jpg"/>
          <p:cNvPicPr>
            <a:picLocks noChangeAspect="1"/>
          </p:cNvPicPr>
          <p:nvPr/>
        </p:nvPicPr>
        <p:blipFill>
          <a:blip r:embed="rId3"/>
          <a:stretch>
            <a:fillRect/>
          </a:stretch>
        </p:blipFill>
        <p:spPr>
          <a:xfrm>
            <a:off x="214282" y="3429000"/>
            <a:ext cx="4286280" cy="3214710"/>
          </a:xfrm>
          <a:prstGeom prst="rect">
            <a:avLst/>
          </a:prstGeom>
        </p:spPr>
      </p:pic>
      <p:pic>
        <p:nvPicPr>
          <p:cNvPr id="6" name="Рисунок 5" descr="ЗаконКорупц.jpg"/>
          <p:cNvPicPr>
            <a:picLocks noChangeAspect="1"/>
          </p:cNvPicPr>
          <p:nvPr/>
        </p:nvPicPr>
        <p:blipFill>
          <a:blip r:embed="rId4"/>
          <a:stretch>
            <a:fillRect/>
          </a:stretch>
        </p:blipFill>
        <p:spPr>
          <a:xfrm>
            <a:off x="5072066" y="3429000"/>
            <a:ext cx="3857652" cy="32147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Пользователь\Desktop\Slayd5(26).jpg"/>
          <p:cNvPicPr>
            <a:picLocks noGrp="1" noChangeAspect="1" noChangeArrowheads="1"/>
          </p:cNvPicPr>
          <p:nvPr>
            <p:ph idx="1"/>
          </p:nvPr>
        </p:nvPicPr>
        <p:blipFill>
          <a:blip r:embed="rId2" cstate="print"/>
          <a:srcRect/>
          <a:stretch>
            <a:fillRect/>
          </a:stretch>
        </p:blipFill>
        <p:spPr bwMode="auto">
          <a:xfrm>
            <a:off x="214282" y="142852"/>
            <a:ext cx="8786874" cy="642942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0"/>
            <a:ext cx="9144000" cy="7201972"/>
          </a:xfrm>
          <a:prstGeom prst="rect">
            <a:avLst/>
          </a:prstGeom>
          <a:noFill/>
        </p:spPr>
        <p:txBody>
          <a:bodyPr wrap="square" rtlCol="0">
            <a:spAutoFit/>
          </a:bodyPr>
          <a:lstStyle/>
          <a:p>
            <a:pPr algn="just"/>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 підставі Закону Національна поліція протидіє зовнішнім і внутрішнім корупційним проявам, зокрема:</a:t>
            </a: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1) згідно з п. 9 ч. 1 ст. 26 наповнює та підтримує в актуальному стані бази (банки) даних, що входять до єдиної інформаційної системи МВС, стосовно зареєстрованих кримінальних та адміністративних корупційних правопорушень, осіб, які їх учинили, та результатів розгляду цих правопорушень у судах;</a:t>
            </a:r>
          </a:p>
          <a:p>
            <a:pPr algn="just"/>
            <a:r>
              <a:rPr lang="uk-UA" sz="2400" b="1" dirty="0" smtClean="0">
                <a:latin typeface="Times New Roman" pitchFamily="18" charset="0"/>
                <a:cs typeface="Times New Roman" pitchFamily="18" charset="0"/>
              </a:rPr>
              <a:t>2) на підставі п. 9 ч. 8 ст. 51 повноваження члена поліцейської комісії припиняються у разі застосування до нього заходів адміністративної відповідальності за вчинення адміністративного правопорушення, пов’язаного з корупцією;</a:t>
            </a:r>
          </a:p>
          <a:p>
            <a:pPr algn="just"/>
            <a:r>
              <a:rPr lang="uk-UA" sz="2400" b="1" dirty="0" smtClean="0">
                <a:latin typeface="Times New Roman" pitchFamily="18" charset="0"/>
                <a:cs typeface="Times New Roman" pitchFamily="18" charset="0"/>
              </a:rPr>
              <a:t>3) поліцейський звільняється зі служби в поліції, а служба в поліції припиняється у разі набрання законної сили рішенням суду щодо притягнення до відповідальності за вчинення адміністративного правопорушення, пов’язаного з корупцією, або кримінального правопорушення (п. 10 ч. 1 ст. 77).</a:t>
            </a:r>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6678751"/>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4) якщо йдеться про конкурс на посаду поліцейського, то особа, яка бажає взяти участь у такому конкурсі, подає у визначеному порядку до поліцейської комісії документи, у тому числі: письмову заяву про участь у конкурсі, в якій також зазначається про надання особою згоди на проведення спеціальної перевірки відповідно до Закону України «Про запобігання корупції» і на обробку персональних даних відповідно до Закону України «Про захист персональних даних» від 01.06.2010 № 2297-VI; декларацію за формою, визначеною Законом України «Про запобігання корупції» (ч. 1 ст. 54);</a:t>
            </a:r>
            <a:endParaRPr lang="ru-RU" sz="2400" dirty="0" smtClean="0">
              <a:latin typeface="Times New Roman" pitchFamily="18" charset="0"/>
              <a:cs typeface="Times New Roman" pitchFamily="18" charset="0"/>
            </a:endParaRPr>
          </a:p>
          <a:p>
            <a:pPr algn="just"/>
            <a:r>
              <a:rPr lang="uk-UA" sz="2400" b="1" dirty="0" smtClean="0">
                <a:latin typeface="Times New Roman" pitchFamily="18" charset="0"/>
                <a:cs typeface="Times New Roman" pitchFamily="18" charset="0"/>
              </a:rPr>
              <a:t>5) на поліцейських поширюються обмеження, визначені Законом України «Про запобігання корупції», Законом України «Про Національну поліцію» та іншими законами України, зокрема не може бути поліцейським особа, до якої було застосовано заходи адміністративної відповідальності за вчинення адміністративного правопорушення, пов’язаного з корупцією (ч. 1 та п. 5 ч. 2 ст. 61);</a:t>
            </a:r>
            <a:endParaRPr lang="ru-RU" sz="2400" dirty="0" smtClean="0">
              <a:latin typeface="Times New Roman" pitchFamily="18" charset="0"/>
              <a:cs typeface="Times New Roman" pitchFamily="18" charset="0"/>
            </a:endParaRPr>
          </a:p>
          <a:p>
            <a:endParaRPr lang="ru-RU"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2000240"/>
            <a:ext cx="9144000" cy="1938992"/>
          </a:xfrm>
          <a:prstGeom prst="rect">
            <a:avLst/>
          </a:prstGeom>
          <a:noFill/>
        </p:spPr>
        <p:txBody>
          <a:bodyPr wrap="square" rtlCol="0">
            <a:spAutoFit/>
          </a:bodyPr>
          <a:lstStyle/>
          <a:p>
            <a:pPr algn="just"/>
            <a:r>
              <a:rPr lang="uk-UA" sz="2400" b="1" dirty="0" smtClean="0">
                <a:latin typeface="Times New Roman" pitchFamily="18" charset="0"/>
                <a:cs typeface="Times New Roman" pitchFamily="18" charset="0"/>
              </a:rPr>
              <a:t>Положення ч. 1 ст. 216 КПК, </a:t>
            </a:r>
            <a:r>
              <a:rPr lang="uk-UA" sz="2400" b="1" u="sng" dirty="0" smtClean="0">
                <a:latin typeface="Times New Roman" pitchFamily="18" charset="0"/>
                <a:cs typeface="Times New Roman" pitchFamily="18" charset="0"/>
              </a:rPr>
              <a:t>слідчі органів Національної поліції здійснюють</a:t>
            </a:r>
            <a:r>
              <a:rPr lang="uk-UA" sz="2400" b="1" dirty="0" smtClean="0">
                <a:latin typeface="Times New Roman" pitchFamily="18" charset="0"/>
                <a:cs typeface="Times New Roman" pitchFamily="18" charset="0"/>
              </a:rPr>
              <a:t> </a:t>
            </a:r>
            <a:r>
              <a:rPr lang="uk-UA" sz="2400" b="1" i="1" dirty="0" smtClean="0">
                <a:latin typeface="Times New Roman" pitchFamily="18" charset="0"/>
                <a:cs typeface="Times New Roman" pitchFamily="18" charset="0"/>
              </a:rPr>
              <a:t>досудове розслідування кримінальних правопорушень, у тому числі й корупційних, передбачених законом України про кримінальну відповідальність, крім тих, які віднесені до підслідності інших органів досудового розслідування.</a:t>
            </a:r>
            <a:endParaRPr lang="ru-RU" sz="2400" i="1" dirty="0">
              <a:latin typeface="Times New Roman" pitchFamily="18" charset="0"/>
              <a:cs typeface="Times New Roman" pitchFamily="18" charset="0"/>
            </a:endParaRPr>
          </a:p>
        </p:txBody>
      </p:sp>
      <p:pic>
        <p:nvPicPr>
          <p:cNvPr id="5" name="Рисунок 4" descr="8944.970.jpg"/>
          <p:cNvPicPr>
            <a:picLocks noChangeAspect="1"/>
          </p:cNvPicPr>
          <p:nvPr/>
        </p:nvPicPr>
        <p:blipFill>
          <a:blip r:embed="rId3"/>
          <a:stretch>
            <a:fillRect/>
          </a:stretch>
        </p:blipFill>
        <p:spPr>
          <a:xfrm>
            <a:off x="0" y="0"/>
            <a:ext cx="4071934" cy="2071678"/>
          </a:xfrm>
          <a:prstGeom prst="rect">
            <a:avLst/>
          </a:prstGeom>
        </p:spPr>
      </p:pic>
      <p:pic>
        <p:nvPicPr>
          <p:cNvPr id="6" name="Рисунок 5" descr="1007022762_1007022762.jpg"/>
          <p:cNvPicPr>
            <a:picLocks noChangeAspect="1"/>
          </p:cNvPicPr>
          <p:nvPr/>
        </p:nvPicPr>
        <p:blipFill>
          <a:blip r:embed="rId4"/>
          <a:stretch>
            <a:fillRect/>
          </a:stretch>
        </p:blipFill>
        <p:spPr>
          <a:xfrm>
            <a:off x="2357422" y="3857628"/>
            <a:ext cx="6786578" cy="300037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Пользователь\Desktop\Slayd9(22).jpg"/>
          <p:cNvPicPr>
            <a:picLocks noGrp="1" noChangeAspect="1" noChangeArrowheads="1"/>
          </p:cNvPicPr>
          <p:nvPr>
            <p:ph idx="1"/>
          </p:nvPr>
        </p:nvPicPr>
        <p:blipFill>
          <a:blip r:embed="rId2" cstate="print"/>
          <a:srcRect/>
          <a:stretch>
            <a:fillRect/>
          </a:stretch>
        </p:blipFill>
        <p:spPr bwMode="auto">
          <a:xfrm>
            <a:off x="142844" y="214290"/>
            <a:ext cx="8858312" cy="64294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928662" y="0"/>
            <a:ext cx="7500989" cy="4801314"/>
          </a:xfrm>
          <a:prstGeom prst="rect">
            <a:avLst/>
          </a:prstGeom>
          <a:noFill/>
        </p:spPr>
        <p:txBody>
          <a:bodyPr wrap="square" rtlCol="0">
            <a:spAutoFit/>
          </a:bodyPr>
          <a:lstStyle/>
          <a:p>
            <a:pPr algn="ctr"/>
            <a:r>
              <a:rPr lang="uk-UA" sz="3600" b="1" dirty="0" smtClean="0">
                <a:latin typeface="Times New Roman" pitchFamily="18" charset="0"/>
                <a:cs typeface="Times New Roman" pitchFamily="18" charset="0"/>
              </a:rPr>
              <a:t>Указом Президента України Про Національну раду з питань антикорупційної політики від 14.10.2014 № 808/2014</a:t>
            </a:r>
          </a:p>
          <a:p>
            <a:pPr algn="ctr"/>
            <a:r>
              <a:rPr lang="uk-UA" sz="3600" b="1" dirty="0" smtClean="0">
                <a:latin typeface="Times New Roman" pitchFamily="18" charset="0"/>
                <a:cs typeface="Times New Roman" pitchFamily="18" charset="0"/>
              </a:rPr>
              <a:t>створено </a:t>
            </a:r>
            <a:r>
              <a:rPr lang="uk-UA" sz="3600" b="1" u="sng" dirty="0" smtClean="0">
                <a:latin typeface="Times New Roman" pitchFamily="18" charset="0"/>
                <a:cs typeface="Times New Roman" pitchFamily="18" charset="0"/>
              </a:rPr>
              <a:t>Національну раду з питань антикорупційної політики </a:t>
            </a:r>
            <a:r>
              <a:rPr lang="uk-UA" sz="3600" b="1" dirty="0" smtClean="0">
                <a:latin typeface="Times New Roman" pitchFamily="18" charset="0"/>
                <a:cs typeface="Times New Roman" pitchFamily="18" charset="0"/>
              </a:rPr>
              <a:t>як консультативно-дорадчий орган при  Президентові України.</a:t>
            </a:r>
            <a:endParaRPr lang="ru-RU" sz="3600" dirty="0" smtClean="0">
              <a:latin typeface="Times New Roman" pitchFamily="18" charset="0"/>
              <a:cs typeface="Times New Roman" pitchFamily="18" charset="0"/>
            </a:endParaRPr>
          </a:p>
          <a:p>
            <a:endParaRPr lang="ru-RU" dirty="0"/>
          </a:p>
        </p:txBody>
      </p:sp>
      <p:pic>
        <p:nvPicPr>
          <p:cNvPr id="5" name="Рисунок 4" descr="images (7).jpg"/>
          <p:cNvPicPr>
            <a:picLocks noChangeAspect="1"/>
          </p:cNvPicPr>
          <p:nvPr/>
        </p:nvPicPr>
        <p:blipFill>
          <a:blip r:embed="rId3"/>
          <a:stretch>
            <a:fillRect/>
          </a:stretch>
        </p:blipFill>
        <p:spPr>
          <a:xfrm>
            <a:off x="571472" y="4500570"/>
            <a:ext cx="8143932" cy="214311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428760"/>
          </a:xfrm>
        </p:spPr>
        <p:txBody>
          <a:bodyPr>
            <a:normAutofit fontScale="90000"/>
          </a:bodyPr>
          <a:lstStyle/>
          <a:p>
            <a:r>
              <a:rPr lang="uk-UA" sz="3600" u="sng" dirty="0" smtClean="0">
                <a:latin typeface="Times New Roman" pitchFamily="18" charset="0"/>
                <a:cs typeface="Times New Roman" pitchFamily="18" charset="0"/>
              </a:rPr>
              <a:t>Правову основу організації діяльності Вищого антикорупційного суду</a:t>
            </a:r>
            <a:r>
              <a:rPr lang="ru-RU" u="sng" dirty="0" smtClean="0">
                <a:latin typeface="Times New Roman" pitchFamily="18" charset="0"/>
                <a:cs typeface="Times New Roman" pitchFamily="18" charset="0"/>
              </a:rPr>
              <a:t/>
            </a:r>
            <a:br>
              <a:rPr lang="ru-RU" u="sng" dirty="0" smtClean="0">
                <a:latin typeface="Times New Roman" pitchFamily="18" charset="0"/>
                <a:cs typeface="Times New Roman" pitchFamily="18" charset="0"/>
              </a:rPr>
            </a:br>
            <a:r>
              <a:rPr lang="uk-UA" dirty="0" smtClean="0">
                <a:latin typeface="Times New Roman" pitchFamily="18" charset="0"/>
                <a:cs typeface="Times New Roman" pitchFamily="18" charset="0"/>
              </a:rPr>
              <a:t>становлять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uk-UA" sz="2800" dirty="0" smtClean="0"/>
              <a:t> </a:t>
            </a:r>
            <a:r>
              <a:rPr lang="uk-UA" dirty="0" smtClean="0">
                <a:latin typeface="Times New Roman" pitchFamily="18" charset="0"/>
                <a:ea typeface="+mj-ea"/>
                <a:cs typeface="Times New Roman" pitchFamily="18" charset="0"/>
                <a:hlinkClick r:id="rId3"/>
              </a:rPr>
              <a:t>Конституція України</a:t>
            </a:r>
            <a:r>
              <a:rPr lang="uk-UA" dirty="0" smtClean="0">
                <a:latin typeface="Times New Roman" pitchFamily="18" charset="0"/>
                <a:ea typeface="+mj-ea"/>
                <a:cs typeface="Times New Roman" pitchFamily="18" charset="0"/>
              </a:rPr>
              <a:t>, </a:t>
            </a:r>
            <a:r>
              <a:rPr lang="uk-UA" dirty="0" smtClean="0">
                <a:latin typeface="Times New Roman" pitchFamily="18" charset="0"/>
                <a:ea typeface="+mj-ea"/>
                <a:cs typeface="Times New Roman" pitchFamily="18" charset="0"/>
                <a:hlinkClick r:id="rId4"/>
              </a:rPr>
              <a:t>Закони України</a:t>
            </a:r>
            <a:r>
              <a:rPr lang="uk-UA" dirty="0" smtClean="0">
                <a:latin typeface="Times New Roman" pitchFamily="18" charset="0"/>
                <a:ea typeface="+mj-ea"/>
                <a:cs typeface="Times New Roman" pitchFamily="18" charset="0"/>
              </a:rPr>
              <a:t> «Про судоустрій і статус суддів», «Про Вищий антикорупційний суд»  та інші закони України, чинні міжнародні договори, згоду на обов’язковість яких надано Верховною Радою України </a:t>
            </a:r>
            <a:endParaRPr lang="ru-RU" dirty="0" smtClean="0">
              <a:latin typeface="Times New Roman" pitchFamily="18" charset="0"/>
              <a:ea typeface="+mj-ea"/>
              <a:cs typeface="Times New Roman" pitchFamily="18" charset="0"/>
            </a:endParaRPr>
          </a:p>
          <a:p>
            <a:endParaRPr lang="ru-RU" sz="2800" dirty="0"/>
          </a:p>
        </p:txBody>
      </p:sp>
      <p:pic>
        <p:nvPicPr>
          <p:cNvPr id="4" name="Рисунок 3" descr="in-text-zakon.jpg"/>
          <p:cNvPicPr>
            <a:picLocks noChangeAspect="1"/>
          </p:cNvPicPr>
          <p:nvPr/>
        </p:nvPicPr>
        <p:blipFill>
          <a:blip r:embed="rId5"/>
          <a:stretch>
            <a:fillRect/>
          </a:stretch>
        </p:blipFill>
        <p:spPr>
          <a:xfrm>
            <a:off x="642910" y="4071942"/>
            <a:ext cx="8072494" cy="257176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50109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завданням Вищого антикорупційного суду є: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здійснення правосуддя відповідно до визначених законом засад</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процедур судочинства з метою захисту особи, суспільства та держави від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корупційних і пов’язаних із ними злочинів та судового контролю за досудовим розслідуванням</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цих злочинів, дотриманням прав, свобод та інтересів осіб у кримінальному провадженні.</a:t>
            </a:r>
            <a:endParaRPr kumimoji="0" lang="uk-UA"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67556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36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Вищий антикорупційний суд:</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Char char="-"/>
              <a:tabLst/>
            </a:pPr>
            <a:r>
              <a:rPr kumimoji="0" lang="uk-UA" sz="25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здійснює правосуддя як суд першої та апеляційної інстанцій у кримінальних провадженнях щодо злочинів, віднесених до його юрисдикції (підсудності) процесуальним законом, а також шляхом здійснення у випадках та порядку, визначених процесуальним законом, судового контролю за дотриманням прав, свобод та інтересів осіб у таких кримінальних провадженнях;</a:t>
            </a:r>
          </a:p>
          <a:p>
            <a:pPr marL="0" marR="0" lvl="0" indent="449263" algn="l" defTabSz="914400" rtl="0" eaLnBrk="0" fontAlgn="base" latinLnBrk="0" hangingPunct="0">
              <a:lnSpc>
                <a:spcPct val="100000"/>
              </a:lnSpc>
              <a:spcBef>
                <a:spcPct val="0"/>
              </a:spcBef>
              <a:spcAft>
                <a:spcPct val="0"/>
              </a:spcAft>
              <a:buClrTx/>
              <a:buSzTx/>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uk-UA" sz="25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аналізує судову статистику, вивчає та узагальнює судову практику у кримінальних провадженнях, віднесених до його підсудності, інформує про результати узагальнення судової практики Верховний Суд та надає йому пропозиції до висновків щодо проектів законодавчих актів, які стосуються організації та діяльності Вищого антикорупційного суду, спеціальних вимог до суддів цього суду та гарантій їх діяльності, а також оприлюднює їх на своєму офіційному </a:t>
            </a:r>
            <a:r>
              <a:rPr kumimoji="0" lang="uk-UA" sz="25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веб-сайті</a:t>
            </a:r>
            <a:r>
              <a:rPr kumimoji="0" lang="uk-UA" sz="25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uk-UA" sz="2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Пользователь\Desktop\Slayd4(30).jpg"/>
          <p:cNvPicPr>
            <a:picLocks noGrp="1" noChangeAspect="1" noChangeArrowheads="1"/>
          </p:cNvPicPr>
          <p:nvPr>
            <p:ph idx="1"/>
          </p:nvPr>
        </p:nvPicPr>
        <p:blipFill>
          <a:blip r:embed="rId2" cstate="print"/>
          <a:srcRect/>
          <a:stretch>
            <a:fillRect/>
          </a:stretch>
        </p:blipFill>
        <p:spPr bwMode="auto">
          <a:xfrm>
            <a:off x="214282" y="285728"/>
            <a:ext cx="8572560" cy="61436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2308324"/>
          </a:xfrm>
          <a:prstGeom prst="rect">
            <a:avLst/>
          </a:prstGeom>
          <a:noFill/>
        </p:spPr>
        <p:txBody>
          <a:bodyPr wrap="square" rtlCol="0">
            <a:spAutoFit/>
          </a:bodyPr>
          <a:lstStyle/>
          <a:p>
            <a:pPr algn="just"/>
            <a:r>
              <a:rPr lang="uk-UA" sz="2400" b="1" u="sng" dirty="0" smtClean="0">
                <a:latin typeface="Times New Roman" pitchFamily="18" charset="0"/>
                <a:cs typeface="Times New Roman" pitchFamily="18" charset="0"/>
              </a:rPr>
              <a:t>Громадськість у сфері запобігання корупції можна визначити </a:t>
            </a:r>
            <a:r>
              <a:rPr lang="uk-UA" sz="2400" b="1" dirty="0" smtClean="0">
                <a:latin typeface="Times New Roman" pitchFamily="18" charset="0"/>
                <a:cs typeface="Times New Roman" pitchFamily="18" charset="0"/>
              </a:rPr>
              <a:t>як соціальне утворення протилежне державі, що спонукає останню до створення умов, необхідних для всебічного розвитку та існування членів такого суспільства у відносинах із приводу запобігання та запобігання корупції на підставі та у спосіб, передбачені чинним законодавством України.</a:t>
            </a:r>
            <a:endParaRPr lang="ru-RU" sz="2400" dirty="0">
              <a:latin typeface="Times New Roman" pitchFamily="18" charset="0"/>
              <a:cs typeface="Times New Roman" pitchFamily="18" charset="0"/>
            </a:endParaRPr>
          </a:p>
        </p:txBody>
      </p:sp>
      <p:pic>
        <p:nvPicPr>
          <p:cNvPr id="5" name="Рисунок 4" descr="1534202569-7480.jpg"/>
          <p:cNvPicPr>
            <a:picLocks noChangeAspect="1"/>
          </p:cNvPicPr>
          <p:nvPr/>
        </p:nvPicPr>
        <p:blipFill>
          <a:blip r:embed="rId3"/>
          <a:stretch>
            <a:fillRect/>
          </a:stretch>
        </p:blipFill>
        <p:spPr>
          <a:xfrm>
            <a:off x="214282" y="2357430"/>
            <a:ext cx="4786346" cy="2857520"/>
          </a:xfrm>
          <a:prstGeom prst="rect">
            <a:avLst/>
          </a:prstGeom>
        </p:spPr>
      </p:pic>
      <p:pic>
        <p:nvPicPr>
          <p:cNvPr id="6" name="Рисунок 5" descr="korruptsyya-b.jpg"/>
          <p:cNvPicPr>
            <a:picLocks noChangeAspect="1"/>
          </p:cNvPicPr>
          <p:nvPr/>
        </p:nvPicPr>
        <p:blipFill>
          <a:blip r:embed="rId4"/>
          <a:stretch>
            <a:fillRect/>
          </a:stretch>
        </p:blipFill>
        <p:spPr>
          <a:xfrm>
            <a:off x="4286248" y="3571876"/>
            <a:ext cx="4572000" cy="304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214290"/>
            <a:ext cx="9144000" cy="6370975"/>
          </a:xfrm>
          <a:prstGeom prst="rect">
            <a:avLst/>
          </a:prstGeom>
          <a:noFill/>
        </p:spPr>
        <p:txBody>
          <a:bodyPr wrap="square" rtlCol="0">
            <a:spAutoFit/>
          </a:bodyPr>
          <a:lstStyle/>
          <a:p>
            <a:pPr algn="just"/>
            <a:r>
              <a:rPr lang="uk-UA" sz="2400" b="1" u="sng" dirty="0" smtClean="0">
                <a:latin typeface="Times New Roman" pitchFamily="18" charset="0"/>
                <a:cs typeface="Times New Roman" pitchFamily="18" charset="0"/>
              </a:rPr>
              <a:t>Неорганізовані форми стосуються участі окремих фізичних осіб</a:t>
            </a:r>
            <a:r>
              <a:rPr lang="uk-UA" sz="2400" b="1" dirty="0" smtClean="0">
                <a:latin typeface="Times New Roman" pitchFamily="18" charset="0"/>
                <a:cs typeface="Times New Roman" pitchFamily="18" charset="0"/>
              </a:rPr>
              <a:t> (</a:t>
            </a:r>
            <a:r>
              <a:rPr lang="uk-UA" sz="2400" b="1" i="1" dirty="0" smtClean="0">
                <a:latin typeface="Times New Roman" pitchFamily="18" charset="0"/>
                <a:cs typeface="Times New Roman" pitchFamily="18" charset="0"/>
              </a:rPr>
              <a:t>насамперед громадян) із власними інтересами повністю або частково приватного характеру чи ситуативно-спільними інтересами публічного спрямування представників визначеної соціальної страти, жителів окремої громади і т.п. </a:t>
            </a:r>
          </a:p>
          <a:p>
            <a:pPr algn="just"/>
            <a:r>
              <a:rPr lang="uk-UA" sz="2400" b="1" u="sng" dirty="0" smtClean="0">
                <a:latin typeface="Times New Roman" pitchFamily="18" charset="0"/>
                <a:cs typeface="Times New Roman" pitchFamily="18" charset="0"/>
              </a:rPr>
              <a:t>Організовані ж форми представлені </a:t>
            </a:r>
            <a:r>
              <a:rPr lang="uk-UA" sz="2400" b="1" i="1" dirty="0" smtClean="0">
                <a:latin typeface="Times New Roman" pitchFamily="18" charset="0"/>
                <a:cs typeface="Times New Roman" pitchFamily="18" charset="0"/>
              </a:rPr>
              <a:t>групами фізичних осіб, громадськими об’єднаннями, громадськими ініціативами та рухами, юридичними особами приватного права, професійними спілками, товариствами захисту прав споживачів, різноманітними асоціаціями, науковими організаціями та установами, освітніми установами та організаціями, творчими спілками, національно-культурними товариствами, благодійними фондами, волонтерськими організаціями, самоврядними структурами, політичними партіями на перших етапах свого існування, поки вони не входять до механізмів здійснення влади, релігійними організаціями в межах відповідних конфесій тощо.</a:t>
            </a:r>
            <a:endParaRPr lang="ru-RU" sz="2400" i="1"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9144000" cy="3785652"/>
          </a:xfrm>
          <a:prstGeom prst="rect">
            <a:avLst/>
          </a:prstGeom>
          <a:noFill/>
        </p:spPr>
        <p:txBody>
          <a:bodyPr wrap="square" rtlCol="0">
            <a:spAutoFit/>
          </a:bodyPr>
          <a:lstStyle/>
          <a:p>
            <a:pPr algn="just"/>
            <a:r>
              <a:rPr lang="uk-UA" sz="2400" b="1" u="sng" dirty="0" smtClean="0">
                <a:latin typeface="Times New Roman" pitchFamily="18" charset="0"/>
                <a:cs typeface="Times New Roman" pitchFamily="18" charset="0"/>
              </a:rPr>
              <a:t>Громадським контролем </a:t>
            </a:r>
            <a:r>
              <a:rPr lang="uk-UA" sz="2400" b="1" dirty="0" smtClean="0">
                <a:latin typeface="Times New Roman" pitchFamily="18" charset="0"/>
                <a:cs typeface="Times New Roman" pitchFamily="18" charset="0"/>
              </a:rPr>
              <a:t>є діяльність громадськості (окремих приватних осіб та (або) громадських об’єднань), яка має на меті перевірку або спостереження з метою перевірки для протидії, попередження або припинення протиправних дій, рішень чи бездіяльності суб’єктів публічного управління. </a:t>
            </a:r>
          </a:p>
          <a:p>
            <a:pPr algn="ctr"/>
            <a:r>
              <a:rPr lang="uk-UA" sz="2400" b="1" dirty="0" smtClean="0">
                <a:latin typeface="Times New Roman" pitchFamily="18" charset="0"/>
                <a:cs typeface="Times New Roman" pitchFamily="18" charset="0"/>
              </a:rPr>
              <a:t>	</a:t>
            </a:r>
            <a:r>
              <a:rPr lang="uk-UA" sz="2400" b="1" u="sng" dirty="0" smtClean="0">
                <a:latin typeface="Times New Roman" pitchFamily="18" charset="0"/>
                <a:cs typeface="Times New Roman" pitchFamily="18" charset="0"/>
              </a:rPr>
              <a:t>Характерними рисами громадського контролю є </a:t>
            </a:r>
            <a:r>
              <a:rPr lang="uk-UA" sz="2400" b="1" dirty="0" smtClean="0">
                <a:latin typeface="Times New Roman" pitchFamily="18" charset="0"/>
                <a:cs typeface="Times New Roman" pitchFamily="18" charset="0"/>
              </a:rPr>
              <a:t>те, що </a:t>
            </a:r>
            <a:r>
              <a:rPr lang="uk-UA" sz="2400" b="1" i="1" dirty="0" smtClean="0">
                <a:latin typeface="Times New Roman" pitchFamily="18" charset="0"/>
                <a:cs typeface="Times New Roman" pitchFamily="18" charset="0"/>
              </a:rPr>
              <a:t>він здійснюється як окремими приватними особами, так і громадськими об’єднаннями, які є організаційно та функціонально незалежними від об’єктів контролю, в якості яких виступають суб’єкти публічного управління</a:t>
            </a:r>
            <a:r>
              <a:rPr lang="uk-UA"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5" name="Рисунок 4" descr="1000-lupa-oglyadova_thumbnail.GDvH.png"/>
          <p:cNvPicPr>
            <a:picLocks noChangeAspect="1"/>
          </p:cNvPicPr>
          <p:nvPr/>
        </p:nvPicPr>
        <p:blipFill>
          <a:blip r:embed="rId3"/>
          <a:stretch>
            <a:fillRect/>
          </a:stretch>
        </p:blipFill>
        <p:spPr>
          <a:xfrm>
            <a:off x="142844" y="3571876"/>
            <a:ext cx="9001156" cy="328612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pic>
        <p:nvPicPr>
          <p:cNvPr id="5" name="Рисунок 4" descr="000.jpg"/>
          <p:cNvPicPr>
            <a:picLocks noChangeAspect="1"/>
          </p:cNvPicPr>
          <p:nvPr/>
        </p:nvPicPr>
        <p:blipFill>
          <a:blip r:embed="rId3"/>
          <a:stretch>
            <a:fillRect/>
          </a:stretch>
        </p:blipFill>
        <p:spPr>
          <a:xfrm>
            <a:off x="142844" y="142852"/>
            <a:ext cx="8858312" cy="3224230"/>
          </a:xfrm>
          <a:prstGeom prst="rect">
            <a:avLst/>
          </a:prstGeom>
        </p:spPr>
      </p:pic>
      <p:pic>
        <p:nvPicPr>
          <p:cNvPr id="6" name="Рисунок 5" descr="Без названия.png"/>
          <p:cNvPicPr>
            <a:picLocks noChangeAspect="1"/>
          </p:cNvPicPr>
          <p:nvPr/>
        </p:nvPicPr>
        <p:blipFill>
          <a:blip r:embed="rId4"/>
          <a:stretch>
            <a:fillRect/>
          </a:stretch>
        </p:blipFill>
        <p:spPr>
          <a:xfrm>
            <a:off x="142844" y="3500438"/>
            <a:ext cx="4000513" cy="3143272"/>
          </a:xfrm>
          <a:prstGeom prst="rect">
            <a:avLst/>
          </a:prstGeom>
        </p:spPr>
      </p:pic>
      <p:pic>
        <p:nvPicPr>
          <p:cNvPr id="7" name="Рисунок 6" descr="maxresdefault.jpg"/>
          <p:cNvPicPr>
            <a:picLocks noChangeAspect="1"/>
          </p:cNvPicPr>
          <p:nvPr/>
        </p:nvPicPr>
        <p:blipFill>
          <a:blip r:embed="rId5"/>
          <a:stretch>
            <a:fillRect/>
          </a:stretch>
        </p:blipFill>
        <p:spPr>
          <a:xfrm>
            <a:off x="4357686" y="3429000"/>
            <a:ext cx="4643470" cy="32146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8858280" cy="861774"/>
          </a:xfrm>
          <a:prstGeom prst="rect">
            <a:avLst/>
          </a:prstGeom>
          <a:noFill/>
        </p:spPr>
        <p:txBody>
          <a:bodyPr wrap="square" rtlCol="0">
            <a:spAutoFit/>
          </a:bodyPr>
          <a:lstStyle/>
          <a:p>
            <a:pPr algn="ctr"/>
            <a:r>
              <a:rPr lang="uk-UA" sz="3200" b="1" dirty="0" smtClean="0">
                <a:latin typeface="Times New Roman" pitchFamily="18" charset="0"/>
                <a:cs typeface="Times New Roman" pitchFamily="18" charset="0"/>
              </a:rPr>
              <a:t>Основними завданнями Національної ради є:</a:t>
            </a:r>
            <a:endParaRPr lang="ru-RU" sz="3200" b="1" dirty="0" smtClean="0">
              <a:latin typeface="Times New Roman" pitchFamily="18" charset="0"/>
              <a:cs typeface="Times New Roman" pitchFamily="18" charset="0"/>
            </a:endParaRPr>
          </a:p>
          <a:p>
            <a:endParaRPr lang="ru-RU" dirty="0"/>
          </a:p>
        </p:txBody>
      </p:sp>
      <p:sp>
        <p:nvSpPr>
          <p:cNvPr id="5" name="TextBox 4"/>
          <p:cNvSpPr txBox="1"/>
          <p:nvPr/>
        </p:nvSpPr>
        <p:spPr>
          <a:xfrm>
            <a:off x="0" y="487025"/>
            <a:ext cx="5786446" cy="6370975"/>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1) підготовка та подання Президентові України пропозицій щодо визначення, актуалізації та вдосконалення антикорупційної стратегії;</a:t>
            </a:r>
            <a:endParaRPr lang="ru-RU" sz="2400"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2) здійснення системного аналізу стану запобігання і протидії корупції в Україні, ефективності реалізації антикорупційної стратегії, заходів, що вживаються для запобігання і протидії корупції;</a:t>
            </a:r>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3) підготовка та надання Президентові України узгоджених пропозицій щодо поліпшення координації та взаємодії між суб'єктами, які здійснюють заходи у сфері запобігання і протидії корупції;</a:t>
            </a:r>
            <a:endParaRPr lang="ru-RU" sz="2400" dirty="0" smtClean="0">
              <a:latin typeface="Times New Roman" pitchFamily="18" charset="0"/>
              <a:cs typeface="Times New Roman" pitchFamily="18" charset="0"/>
            </a:endParaRPr>
          </a:p>
        </p:txBody>
      </p:sp>
      <p:pic>
        <p:nvPicPr>
          <p:cNvPr id="6" name="Рисунок 5" descr="images.jpg"/>
          <p:cNvPicPr>
            <a:picLocks noChangeAspect="1"/>
          </p:cNvPicPr>
          <p:nvPr/>
        </p:nvPicPr>
        <p:blipFill>
          <a:blip r:embed="rId3"/>
          <a:stretch>
            <a:fillRect/>
          </a:stretch>
        </p:blipFill>
        <p:spPr>
          <a:xfrm>
            <a:off x="5500694" y="785794"/>
            <a:ext cx="3500462" cy="2071702"/>
          </a:xfrm>
          <a:prstGeom prst="rect">
            <a:avLst/>
          </a:prstGeom>
        </p:spPr>
      </p:pic>
      <p:pic>
        <p:nvPicPr>
          <p:cNvPr id="7" name="Рисунок 6" descr="images.png"/>
          <p:cNvPicPr>
            <a:picLocks noChangeAspect="1"/>
          </p:cNvPicPr>
          <p:nvPr/>
        </p:nvPicPr>
        <p:blipFill>
          <a:blip r:embed="rId4"/>
          <a:stretch>
            <a:fillRect/>
          </a:stretch>
        </p:blipFill>
        <p:spPr>
          <a:xfrm>
            <a:off x="5500694" y="3857628"/>
            <a:ext cx="3500462" cy="22145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642918"/>
            <a:ext cx="5715008" cy="4893647"/>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4) оцінка стану та сприяння реалізації рекомендацій Групи держав проти корупції (GRECO), Організації економічної співпраці і розвитку (ОЕСР), інших провідних міжнародних організацій щодо запобігання і протидії корупції, підвищення ефективності міжнародного співробітництва України у цій сфері;</a:t>
            </a:r>
            <a:endParaRPr lang="ru-RU" sz="2400"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5) сприяння науково-методичному забезпеченню з питань запобігання і протидії корупції.</a:t>
            </a:r>
            <a:endParaRPr lang="ru-RU" sz="2400" dirty="0">
              <a:latin typeface="Times New Roman" pitchFamily="18" charset="0"/>
              <a:cs typeface="Times New Roman" pitchFamily="18" charset="0"/>
            </a:endParaRPr>
          </a:p>
        </p:txBody>
      </p:sp>
      <p:pic>
        <p:nvPicPr>
          <p:cNvPr id="5" name="Рисунок 4" descr="BRIBERY_1-e1421061247979-600x400.jpg"/>
          <p:cNvPicPr>
            <a:picLocks noChangeAspect="1"/>
          </p:cNvPicPr>
          <p:nvPr/>
        </p:nvPicPr>
        <p:blipFill>
          <a:blip r:embed="rId3"/>
          <a:stretch>
            <a:fillRect/>
          </a:stretch>
        </p:blipFill>
        <p:spPr>
          <a:xfrm>
            <a:off x="5786446" y="285728"/>
            <a:ext cx="3190844" cy="2428892"/>
          </a:xfrm>
          <a:prstGeom prst="rect">
            <a:avLst/>
          </a:prstGeom>
        </p:spPr>
      </p:pic>
      <p:pic>
        <p:nvPicPr>
          <p:cNvPr id="6" name="Рисунок 5" descr="Без названия.jpg"/>
          <p:cNvPicPr>
            <a:picLocks noChangeAspect="1"/>
          </p:cNvPicPr>
          <p:nvPr/>
        </p:nvPicPr>
        <p:blipFill>
          <a:blip r:embed="rId4"/>
          <a:stretch>
            <a:fillRect/>
          </a:stretch>
        </p:blipFill>
        <p:spPr>
          <a:xfrm>
            <a:off x="5715008" y="3500438"/>
            <a:ext cx="3209932" cy="24288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428596" y="0"/>
            <a:ext cx="8521692" cy="1569660"/>
          </a:xfrm>
          <a:prstGeom prst="rect">
            <a:avLst/>
          </a:prstGeom>
          <a:noFill/>
        </p:spPr>
        <p:txBody>
          <a:bodyPr wrap="none" rtlCol="0">
            <a:spAutoFit/>
          </a:bodyPr>
          <a:lstStyle/>
          <a:p>
            <a:r>
              <a:rPr lang="uk-UA" sz="3200" b="1" dirty="0" smtClean="0">
                <a:latin typeface="Times New Roman" pitchFamily="18" charset="0"/>
                <a:cs typeface="Times New Roman" pitchFamily="18" charset="0"/>
              </a:rPr>
              <a:t>Національна рада відповідно до покладених </a:t>
            </a:r>
          </a:p>
          <a:p>
            <a:pPr algn="ctr"/>
            <a:r>
              <a:rPr lang="uk-UA" sz="3200" b="1" dirty="0" smtClean="0">
                <a:latin typeface="Times New Roman" pitchFamily="18" charset="0"/>
                <a:cs typeface="Times New Roman" pitchFamily="18" charset="0"/>
              </a:rPr>
              <a:t>на неї основних завдань:</a:t>
            </a:r>
            <a:endParaRPr lang="ru-RU"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5" name="TextBox 4"/>
          <p:cNvSpPr txBox="1"/>
          <p:nvPr/>
        </p:nvSpPr>
        <p:spPr>
          <a:xfrm>
            <a:off x="0" y="857232"/>
            <a:ext cx="6500826" cy="6278642"/>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1) здійснює комплексну оцінку ситуації і тенденцій у сфері запобігання і протидії корупції в Україні, аналізує національне антикорупційне законодавство та заходи щодо його виконання;</a:t>
            </a:r>
            <a:endParaRPr lang="ru-RU" sz="2400" b="1"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2) здійснює моніторинг та аналіз ефективності реалізації антикорупційної стратегії, вносить пропозиції щодо поліпшення взаємодії органів, відповідальних за її імплементацію;</a:t>
            </a:r>
            <a:endParaRPr lang="ru-RU" sz="2400" b="1"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3) бере участь у підготовці для внесення Президентом України на розгляд Верховної Ради України законопроектів у сфері запобігання і протидії корупції;</a:t>
            </a:r>
            <a:endParaRPr lang="ru-RU" sz="2400" b="1" dirty="0" smtClean="0">
              <a:latin typeface="Times New Roman" pitchFamily="18" charset="0"/>
              <a:cs typeface="Times New Roman" pitchFamily="18" charset="0"/>
            </a:endParaRPr>
          </a:p>
          <a:p>
            <a:endParaRPr lang="ru-RU" dirty="0"/>
          </a:p>
        </p:txBody>
      </p:sp>
      <p:pic>
        <p:nvPicPr>
          <p:cNvPr id="7" name="Рисунок 6" descr="консультація.jpg"/>
          <p:cNvPicPr>
            <a:picLocks noChangeAspect="1"/>
          </p:cNvPicPr>
          <p:nvPr/>
        </p:nvPicPr>
        <p:blipFill>
          <a:blip r:embed="rId3"/>
          <a:stretch>
            <a:fillRect/>
          </a:stretch>
        </p:blipFill>
        <p:spPr>
          <a:xfrm>
            <a:off x="5715008" y="1000108"/>
            <a:ext cx="3271829" cy="2481261"/>
          </a:xfrm>
          <a:prstGeom prst="rect">
            <a:avLst/>
          </a:prstGeom>
        </p:spPr>
      </p:pic>
      <p:pic>
        <p:nvPicPr>
          <p:cNvPr id="8" name="Рисунок 7" descr="у_куток.jpg"/>
          <p:cNvPicPr>
            <a:picLocks noChangeAspect="1"/>
          </p:cNvPicPr>
          <p:nvPr/>
        </p:nvPicPr>
        <p:blipFill>
          <a:blip r:embed="rId4"/>
          <a:stretch>
            <a:fillRect/>
          </a:stretch>
        </p:blipFill>
        <p:spPr>
          <a:xfrm>
            <a:off x="6143636" y="3929066"/>
            <a:ext cx="2852738" cy="2543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0"/>
            <a:ext cx="5786446" cy="6647974"/>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4) готує пропозиції щодо законопроектів, проектів інших нормативно-правових актів у сфері запобігання і протидії корупції;</a:t>
            </a:r>
            <a:endParaRPr lang="ru-RU" sz="2400" b="1"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5) бере участь у підготовці послань Президента України до народу, щорічних і позачергових послань до Верховної Ради України про внутрішнє і зовнішнє становище України в частині реалізації антикорупційної політики;</a:t>
            </a:r>
            <a:endParaRPr lang="ru-RU" sz="2400" b="1" dirty="0" smtClean="0">
              <a:latin typeface="Times New Roman" pitchFamily="18" charset="0"/>
              <a:cs typeface="Times New Roman" pitchFamily="18" charset="0"/>
            </a:endParaRPr>
          </a:p>
          <a:p>
            <a:endParaRPr lang="uk-UA" sz="2400" b="1" dirty="0" smtClean="0">
              <a:latin typeface="Times New Roman" pitchFamily="18" charset="0"/>
              <a:cs typeface="Times New Roman" pitchFamily="18" charset="0"/>
            </a:endParaRPr>
          </a:p>
          <a:p>
            <a:r>
              <a:rPr lang="uk-UA" sz="2400" b="1" dirty="0" smtClean="0">
                <a:latin typeface="Times New Roman" pitchFamily="18" charset="0"/>
                <a:cs typeface="Times New Roman" pitchFamily="18" charset="0"/>
              </a:rPr>
              <a:t>6) організовує вивчення громадської думки з питань, що розглядаються Національною радою, забезпечує висвітлення у засобах масової інформації результатів своєї роботи;</a:t>
            </a:r>
            <a:endParaRPr lang="ru-RU" sz="2400" b="1" dirty="0" smtClean="0">
              <a:latin typeface="Times New Roman" pitchFamily="18" charset="0"/>
              <a:cs typeface="Times New Roman" pitchFamily="18" charset="0"/>
            </a:endParaRPr>
          </a:p>
          <a:p>
            <a:endParaRPr lang="ru-RU" dirty="0"/>
          </a:p>
        </p:txBody>
      </p:sp>
      <p:pic>
        <p:nvPicPr>
          <p:cNvPr id="5" name="Рисунок 4" descr="16FCC373-74B9-468A-B9EF-A314068EDCFC-665x300.jpeg"/>
          <p:cNvPicPr>
            <a:picLocks noChangeAspect="1"/>
          </p:cNvPicPr>
          <p:nvPr/>
        </p:nvPicPr>
        <p:blipFill>
          <a:blip r:embed="rId3"/>
          <a:stretch>
            <a:fillRect/>
          </a:stretch>
        </p:blipFill>
        <p:spPr>
          <a:xfrm>
            <a:off x="5429256" y="142852"/>
            <a:ext cx="3548043" cy="2857500"/>
          </a:xfrm>
          <a:prstGeom prst="rect">
            <a:avLst/>
          </a:prstGeom>
        </p:spPr>
      </p:pic>
      <p:pic>
        <p:nvPicPr>
          <p:cNvPr id="6" name="Рисунок 5" descr="images (1).png"/>
          <p:cNvPicPr>
            <a:picLocks noChangeAspect="1"/>
          </p:cNvPicPr>
          <p:nvPr/>
        </p:nvPicPr>
        <p:blipFill>
          <a:blip r:embed="rId4"/>
          <a:stretch>
            <a:fillRect/>
          </a:stretch>
        </p:blipFill>
        <p:spPr>
          <a:xfrm>
            <a:off x="5715008" y="3429000"/>
            <a:ext cx="3214695" cy="31432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ackground4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142976" y="1"/>
            <a:ext cx="7429552" cy="4801314"/>
          </a:xfrm>
          <a:prstGeom prst="rect">
            <a:avLst/>
          </a:prstGeom>
          <a:noFill/>
        </p:spPr>
        <p:txBody>
          <a:bodyPr wrap="square" rtlCol="0">
            <a:spAutoFit/>
          </a:bodyPr>
          <a:lstStyle/>
          <a:p>
            <a:pPr algn="ctr"/>
            <a:r>
              <a:rPr lang="uk-UA" sz="3200" b="1" u="sng" dirty="0" smtClean="0">
                <a:latin typeface="Times New Roman" pitchFamily="18" charset="0"/>
                <a:cs typeface="Times New Roman" pitchFamily="18" charset="0"/>
              </a:rPr>
              <a:t>Національну раду очолює голова, який призначається Президентом України</a:t>
            </a:r>
            <a:r>
              <a:rPr lang="uk-UA" sz="3200" b="1" dirty="0" smtClean="0">
                <a:latin typeface="Times New Roman" pitchFamily="18" charset="0"/>
                <a:cs typeface="Times New Roman" pitchFamily="18" charset="0"/>
              </a:rPr>
              <a:t>. Виконавчим секретарем Національної ради є за посадою Заступник Глави Адміністрації Президента України, до відання якого віднесено питання протидії корупції. Президент України затверджує персональний склад Національної ради.</a:t>
            </a:r>
            <a:endParaRPr lang="ru-RU" sz="3200" dirty="0" smtClean="0">
              <a:latin typeface="Times New Roman" pitchFamily="18" charset="0"/>
              <a:cs typeface="Times New Roman" pitchFamily="18" charset="0"/>
            </a:endParaRPr>
          </a:p>
          <a:p>
            <a:endParaRPr lang="ru-RU" dirty="0"/>
          </a:p>
        </p:txBody>
      </p:sp>
      <p:pic>
        <p:nvPicPr>
          <p:cNvPr id="5" name="Рисунок 4" descr="1155940.jpg"/>
          <p:cNvPicPr>
            <a:picLocks noChangeAspect="1"/>
          </p:cNvPicPr>
          <p:nvPr/>
        </p:nvPicPr>
        <p:blipFill>
          <a:blip r:embed="rId3"/>
          <a:stretch>
            <a:fillRect/>
          </a:stretch>
        </p:blipFill>
        <p:spPr>
          <a:xfrm>
            <a:off x="1000100" y="4500570"/>
            <a:ext cx="7358114" cy="235743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Trek</Template>
  <TotalTime>175</TotalTime>
  <Words>2293</Words>
  <PresentationFormat>Экран (4:3)</PresentationFormat>
  <Paragraphs>106</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Правову основу організації діяльності Вищого антикорупційного суду становлять</vt:lpstr>
      <vt:lpstr>Слайд 41</vt:lpstr>
      <vt:lpstr>Слайд 42</vt:lpstr>
      <vt:lpstr>Слайд 43</vt:lpstr>
      <vt:lpstr>Слайд 44</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YULIA</dc:creator>
  <cp:lastModifiedBy>NAVS</cp:lastModifiedBy>
  <cp:revision>25</cp:revision>
  <dcterms:created xsi:type="dcterms:W3CDTF">2019-10-20T11:15:38Z</dcterms:created>
  <dcterms:modified xsi:type="dcterms:W3CDTF">2019-12-09T08:26:43Z</dcterms:modified>
</cp:coreProperties>
</file>