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83" r:id="rId16"/>
    <p:sldId id="284" r:id="rId17"/>
    <p:sldId id="285"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6" r:id="rId32"/>
    <p:sldId id="287" r:id="rId33"/>
    <p:sldId id="288" r:id="rId34"/>
    <p:sldId id="289" r:id="rId35"/>
    <p:sldId id="290" r:id="rId36"/>
    <p:sldId id="291" r:id="rId37"/>
    <p:sldId id="292" r:id="rId38"/>
    <p:sldId id="293" r:id="rId39"/>
    <p:sldId id="294" r:id="rId40"/>
    <p:sldId id="295" r:id="rId41"/>
    <p:sldId id="296" r:id="rId4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4" d="100"/>
          <a:sy n="104" d="100"/>
        </p:scale>
        <p:origin x="-174" y="-9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Заголовок 28"/>
          <p:cNvSpPr>
            <a:spLocks noGrp="1"/>
          </p:cNvSpPr>
          <p:nvPr>
            <p:ph type="ctrTitle"/>
          </p:nvPr>
        </p:nvSpPr>
        <p:spPr>
          <a:xfrm>
            <a:off x="381000" y="4853411"/>
            <a:ext cx="8458200" cy="1222375"/>
          </a:xfrm>
        </p:spPr>
        <p:txBody>
          <a:bodyPr anchor="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16" name="Дата 15"/>
          <p:cNvSpPr>
            <a:spLocks noGrp="1"/>
          </p:cNvSpPr>
          <p:nvPr>
            <p:ph type="dt" sz="half" idx="10"/>
          </p:nvPr>
        </p:nvSpPr>
        <p:spPr/>
        <p:txBody>
          <a:bodyPr/>
          <a:lstStyle/>
          <a:p>
            <a:fld id="{546B2E85-C6CB-4C21-9F4E-1472B68CF4BD}" type="datetimeFigureOut">
              <a:rPr lang="uk-UA" smtClean="0"/>
              <a:pPr/>
              <a:t>09.12.2019</a:t>
            </a:fld>
            <a:endParaRPr lang="uk-UA"/>
          </a:p>
        </p:txBody>
      </p:sp>
      <p:sp>
        <p:nvSpPr>
          <p:cNvPr id="2" name="Нижний колонтитул 1"/>
          <p:cNvSpPr>
            <a:spLocks noGrp="1"/>
          </p:cNvSpPr>
          <p:nvPr>
            <p:ph type="ftr" sz="quarter" idx="11"/>
          </p:nvPr>
        </p:nvSpPr>
        <p:spPr/>
        <p:txBody>
          <a:bodyPr/>
          <a:lstStyle/>
          <a:p>
            <a:endParaRPr lang="uk-UA"/>
          </a:p>
        </p:txBody>
      </p:sp>
      <p:sp>
        <p:nvSpPr>
          <p:cNvPr id="15" name="Номер слайда 14"/>
          <p:cNvSpPr>
            <a:spLocks noGrp="1"/>
          </p:cNvSpPr>
          <p:nvPr>
            <p:ph type="sldNum" sz="quarter" idx="12"/>
          </p:nvPr>
        </p:nvSpPr>
        <p:spPr>
          <a:xfrm>
            <a:off x="8229600" y="6473952"/>
            <a:ext cx="758952" cy="246888"/>
          </a:xfrm>
        </p:spPr>
        <p:txBody>
          <a:bodyPr/>
          <a:lstStyle/>
          <a:p>
            <a:fld id="{5B2BD7FA-B9E5-42DF-BF2E-5CA80EB966EF}" type="slidenum">
              <a:rPr lang="uk-UA" smtClean="0"/>
              <a:pPr/>
              <a:t>‹#›</a:t>
            </a:fld>
            <a:endParaRPr lang="uk-U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46B2E85-C6CB-4C21-9F4E-1472B68CF4BD}" type="datetimeFigureOut">
              <a:rPr lang="uk-UA" smtClean="0"/>
              <a:pPr/>
              <a:t>09.12.2019</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5B2BD7FA-B9E5-42DF-BF2E-5CA80EB966EF}" type="slidenum">
              <a:rPr lang="uk-UA" smtClean="0"/>
              <a:pPr/>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549276"/>
            <a:ext cx="18288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549276"/>
            <a:ext cx="62484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46B2E85-C6CB-4C21-9F4E-1472B68CF4BD}" type="datetimeFigureOut">
              <a:rPr lang="uk-UA" smtClean="0"/>
              <a:pPr/>
              <a:t>09.12.2019</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5B2BD7FA-B9E5-42DF-BF2E-5CA80EB966EF}" type="slidenum">
              <a:rPr lang="uk-UA" smtClean="0"/>
              <a:pPr/>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2" name="Заголовок 21"/>
          <p:cNvSpPr>
            <a:spLocks noGrp="1"/>
          </p:cNvSpPr>
          <p:nvPr>
            <p:ph type="title"/>
          </p:nvPr>
        </p:nvSpPr>
        <p:spPr/>
        <p:txBody>
          <a:bodyPr/>
          <a:lstStyle/>
          <a:p>
            <a:r>
              <a:rPr kumimoji="0" lang="ru-RU" smtClean="0"/>
              <a:t>Образец заголовка</a:t>
            </a:r>
            <a:endParaRPr kumimoji="0" lang="en-US"/>
          </a:p>
        </p:txBody>
      </p:sp>
      <p:sp>
        <p:nvSpPr>
          <p:cNvPr id="27" name="Содержимое 26"/>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546B2E85-C6CB-4C21-9F4E-1472B68CF4BD}" type="datetimeFigureOut">
              <a:rPr lang="uk-UA" smtClean="0"/>
              <a:pPr/>
              <a:t>09.12.2019</a:t>
            </a:fld>
            <a:endParaRPr lang="uk-UA"/>
          </a:p>
        </p:txBody>
      </p:sp>
      <p:sp>
        <p:nvSpPr>
          <p:cNvPr id="19" name="Нижний колонтитул 18"/>
          <p:cNvSpPr>
            <a:spLocks noGrp="1"/>
          </p:cNvSpPr>
          <p:nvPr>
            <p:ph type="ftr" sz="quarter" idx="11"/>
          </p:nvPr>
        </p:nvSpPr>
        <p:spPr>
          <a:xfrm>
            <a:off x="3581400" y="76200"/>
            <a:ext cx="2895600" cy="288925"/>
          </a:xfrm>
        </p:spPr>
        <p:txBody>
          <a:bodyPr/>
          <a:lstStyle/>
          <a:p>
            <a:endParaRPr lang="uk-UA"/>
          </a:p>
        </p:txBody>
      </p:sp>
      <p:sp>
        <p:nvSpPr>
          <p:cNvPr id="16" name="Номер слайда 15"/>
          <p:cNvSpPr>
            <a:spLocks noGrp="1"/>
          </p:cNvSpPr>
          <p:nvPr>
            <p:ph type="sldNum" sz="quarter" idx="12"/>
          </p:nvPr>
        </p:nvSpPr>
        <p:spPr>
          <a:xfrm>
            <a:off x="8229600" y="6473952"/>
            <a:ext cx="758952" cy="246888"/>
          </a:xfrm>
        </p:spPr>
        <p:txBody>
          <a:bodyPr/>
          <a:lstStyle/>
          <a:p>
            <a:fld id="{5B2BD7FA-B9E5-42DF-BF2E-5CA80EB966EF}" type="slidenum">
              <a:rPr lang="uk-UA" smtClean="0"/>
              <a:pPr/>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Текст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9" name="Дата 18"/>
          <p:cNvSpPr>
            <a:spLocks noGrp="1"/>
          </p:cNvSpPr>
          <p:nvPr>
            <p:ph type="dt" sz="half" idx="10"/>
          </p:nvPr>
        </p:nvSpPr>
        <p:spPr/>
        <p:txBody>
          <a:bodyPr/>
          <a:lstStyle/>
          <a:p>
            <a:fld id="{546B2E85-C6CB-4C21-9F4E-1472B68CF4BD}" type="datetimeFigureOut">
              <a:rPr lang="uk-UA" smtClean="0"/>
              <a:pPr/>
              <a:t>09.12.2019</a:t>
            </a:fld>
            <a:endParaRPr lang="uk-UA"/>
          </a:p>
        </p:txBody>
      </p:sp>
      <p:sp>
        <p:nvSpPr>
          <p:cNvPr id="11" name="Нижний колонтитул 10"/>
          <p:cNvSpPr>
            <a:spLocks noGrp="1"/>
          </p:cNvSpPr>
          <p:nvPr>
            <p:ph type="ftr" sz="quarter" idx="11"/>
          </p:nvPr>
        </p:nvSpPr>
        <p:spPr/>
        <p:txBody>
          <a:bodyPr/>
          <a:lstStyle/>
          <a:p>
            <a:endParaRPr lang="uk-UA"/>
          </a:p>
        </p:txBody>
      </p:sp>
      <p:sp>
        <p:nvSpPr>
          <p:cNvPr id="16" name="Номер слайда 15"/>
          <p:cNvSpPr>
            <a:spLocks noGrp="1"/>
          </p:cNvSpPr>
          <p:nvPr>
            <p:ph type="sldNum" sz="quarter" idx="12"/>
          </p:nvPr>
        </p:nvSpPr>
        <p:spPr/>
        <p:txBody>
          <a:bodyPr/>
          <a:lstStyle/>
          <a:p>
            <a:fld id="{5B2BD7FA-B9E5-42DF-BF2E-5CA80EB966EF}" type="slidenum">
              <a:rPr lang="uk-UA" smtClean="0"/>
              <a:pPr/>
              <a:t>‹#›</a:t>
            </a:fld>
            <a:endParaRPr lang="uk-UA"/>
          </a:p>
        </p:txBody>
      </p:sp>
      <p:sp>
        <p:nvSpPr>
          <p:cNvPr id="8" name="Заголовок 7"/>
          <p:cNvSpPr>
            <a:spLocks noGrp="1"/>
          </p:cNvSpPr>
          <p:nvPr>
            <p:ph type="title"/>
          </p:nvPr>
        </p:nvSpPr>
        <p:spPr>
          <a:xfrm>
            <a:off x="180475" y="2947085"/>
            <a:ext cx="8686800" cy="1184825"/>
          </a:xfrm>
        </p:spPr>
        <p:txBody>
          <a:bodyPr rtlCol="0" anchor="t"/>
          <a:lstStyle>
            <a:lvl1pPr algn="r">
              <a:defRPr/>
            </a:lvl1pPr>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0" name="Заголовок 1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4" name="Содержимое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0"/>
          </p:nvPr>
        </p:nvSpPr>
        <p:spPr/>
        <p:txBody>
          <a:bodyPr/>
          <a:lstStyle/>
          <a:p>
            <a:fld id="{546B2E85-C6CB-4C21-9F4E-1472B68CF4BD}" type="datetimeFigureOut">
              <a:rPr lang="uk-UA" smtClean="0"/>
              <a:pPr/>
              <a:t>09.12.2019</a:t>
            </a:fld>
            <a:endParaRPr lang="uk-UA"/>
          </a:p>
        </p:txBody>
      </p:sp>
      <p:sp>
        <p:nvSpPr>
          <p:cNvPr id="10" name="Нижний колонтитул 9"/>
          <p:cNvSpPr>
            <a:spLocks noGrp="1"/>
          </p:cNvSpPr>
          <p:nvPr>
            <p:ph type="ftr" sz="quarter" idx="11"/>
          </p:nvPr>
        </p:nvSpPr>
        <p:spPr/>
        <p:txBody>
          <a:bodyPr/>
          <a:lstStyle/>
          <a:p>
            <a:endParaRPr lang="uk-UA"/>
          </a:p>
        </p:txBody>
      </p:sp>
      <p:sp>
        <p:nvSpPr>
          <p:cNvPr id="31" name="Номер слайда 30"/>
          <p:cNvSpPr>
            <a:spLocks noGrp="1"/>
          </p:cNvSpPr>
          <p:nvPr>
            <p:ph type="sldNum" sz="quarter" idx="12"/>
          </p:nvPr>
        </p:nvSpPr>
        <p:spPr/>
        <p:txBody>
          <a:bodyPr/>
          <a:lstStyle/>
          <a:p>
            <a:fld id="{5B2BD7FA-B9E5-42DF-BF2E-5CA80EB966EF}" type="slidenum">
              <a:rPr lang="uk-UA" smtClean="0"/>
              <a:pPr/>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9" name="Заголовок 28"/>
          <p:cNvSpPr>
            <a:spLocks noGrp="1"/>
          </p:cNvSpPr>
          <p:nvPr>
            <p:ph type="title"/>
          </p:nvPr>
        </p:nvSpPr>
        <p:spPr>
          <a:xfrm>
            <a:off x="304800" y="5410200"/>
            <a:ext cx="8610600" cy="882650"/>
          </a:xfrm>
        </p:spPr>
        <p:txBody>
          <a:bodyPr anchor="ctr"/>
          <a:lstStyle>
            <a:lvl1pPr>
              <a:defRPr/>
            </a:lvl1pPr>
          </a:lstStyle>
          <a:p>
            <a:r>
              <a:rPr kumimoji="0" lang="ru-RU" smtClean="0"/>
              <a:t>Образец заголовка</a:t>
            </a:r>
            <a:endParaRPr kumimoji="0" lang="en-US"/>
          </a:p>
        </p:txBody>
      </p:sp>
      <p:sp>
        <p:nvSpPr>
          <p:cNvPr id="13" name="Текст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25" name="Текст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Содержимое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8" name="Содержимое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0"/>
          </p:nvPr>
        </p:nvSpPr>
        <p:spPr/>
        <p:txBody>
          <a:bodyPr/>
          <a:lstStyle/>
          <a:p>
            <a:fld id="{546B2E85-C6CB-4C21-9F4E-1472B68CF4BD}" type="datetimeFigureOut">
              <a:rPr lang="uk-UA" smtClean="0"/>
              <a:pPr/>
              <a:t>09.12.2019</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a:xfrm>
            <a:off x="8229600" y="6477000"/>
            <a:ext cx="762000" cy="246888"/>
          </a:xfrm>
        </p:spPr>
        <p:txBody>
          <a:bodyPr/>
          <a:lstStyle/>
          <a:p>
            <a:fld id="{5B2BD7FA-B9E5-42DF-BF2E-5CA80EB966EF}" type="slidenum">
              <a:rPr lang="uk-UA" smtClean="0"/>
              <a:pPr/>
              <a:t>‹#›</a:t>
            </a:fld>
            <a:endParaRPr lang="uk-UA"/>
          </a:p>
        </p:txBody>
      </p:sp>
      <p:sp>
        <p:nvSpPr>
          <p:cNvPr id="11" name="Прямая соединительная линия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0" name="Заголовок 2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fld id="{546B2E85-C6CB-4C21-9F4E-1472B68CF4BD}" type="datetimeFigureOut">
              <a:rPr lang="uk-UA" smtClean="0"/>
              <a:pPr/>
              <a:t>09.12.2019</a:t>
            </a:fld>
            <a:endParaRPr lang="uk-UA"/>
          </a:p>
        </p:txBody>
      </p:sp>
      <p:sp>
        <p:nvSpPr>
          <p:cNvPr id="21" name="Нижний колонтитул 20"/>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5B2BD7FA-B9E5-42DF-BF2E-5CA80EB966EF}" type="slidenum">
              <a:rPr lang="uk-UA" smtClean="0"/>
              <a:pPr/>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546B2E85-C6CB-4C21-9F4E-1472B68CF4BD}" type="datetimeFigureOut">
              <a:rPr lang="uk-UA" smtClean="0"/>
              <a:pPr/>
              <a:t>09.12.2019</a:t>
            </a:fld>
            <a:endParaRPr lang="uk-UA"/>
          </a:p>
        </p:txBody>
      </p:sp>
      <p:sp>
        <p:nvSpPr>
          <p:cNvPr id="24" name="Нижний колонтитул 23"/>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5B2BD7FA-B9E5-42DF-BF2E-5CA80EB966EF}" type="slidenum">
              <a:rPr lang="uk-UA" smtClean="0"/>
              <a:pPr/>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Прямая соединительная линия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Заголовок 11"/>
          <p:cNvSpPr>
            <a:spLocks noGrp="1"/>
          </p:cNvSpPr>
          <p:nvPr>
            <p:ph type="title"/>
          </p:nvPr>
        </p:nvSpPr>
        <p:spPr>
          <a:xfrm>
            <a:off x="457200" y="5486400"/>
            <a:ext cx="8458200" cy="520700"/>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14" name="Содержимое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546B2E85-C6CB-4C21-9F4E-1472B68CF4BD}" type="datetimeFigureOut">
              <a:rPr lang="uk-UA" smtClean="0"/>
              <a:pPr/>
              <a:t>09.12.2019</a:t>
            </a:fld>
            <a:endParaRPr lang="uk-UA"/>
          </a:p>
        </p:txBody>
      </p:sp>
      <p:sp>
        <p:nvSpPr>
          <p:cNvPr id="29" name="Нижний колонтитул 28"/>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5B2BD7FA-B9E5-42DF-BF2E-5CA80EB966EF}" type="slidenum">
              <a:rPr lang="uk-UA" smtClean="0"/>
              <a:pPr/>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3" name="Рисунок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ru-RU" smtClean="0"/>
              <a:t>Вставка рисунка</a:t>
            </a:r>
            <a:endParaRPr kumimoji="0" lang="en-US" dirty="0"/>
          </a:p>
        </p:txBody>
      </p:sp>
      <p:sp>
        <p:nvSpPr>
          <p:cNvPr id="7" name="Дата 6"/>
          <p:cNvSpPr>
            <a:spLocks noGrp="1"/>
          </p:cNvSpPr>
          <p:nvPr>
            <p:ph type="dt" sz="half" idx="10"/>
          </p:nvPr>
        </p:nvSpPr>
        <p:spPr/>
        <p:txBody>
          <a:bodyPr/>
          <a:lstStyle/>
          <a:p>
            <a:fld id="{546B2E85-C6CB-4C21-9F4E-1472B68CF4BD}" type="datetimeFigureOut">
              <a:rPr lang="uk-UA" smtClean="0"/>
              <a:pPr/>
              <a:t>09.12.2019</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31" name="Номер слайда 30"/>
          <p:cNvSpPr>
            <a:spLocks noGrp="1"/>
          </p:cNvSpPr>
          <p:nvPr>
            <p:ph type="sldNum" sz="quarter" idx="12"/>
          </p:nvPr>
        </p:nvSpPr>
        <p:spPr/>
        <p:txBody>
          <a:bodyPr/>
          <a:lstStyle/>
          <a:p>
            <a:fld id="{5B2BD7FA-B9E5-42DF-BF2E-5CA80EB966EF}" type="slidenum">
              <a:rPr lang="uk-UA" smtClean="0"/>
              <a:pPr/>
              <a:t>‹#›</a:t>
            </a:fld>
            <a:endParaRPr lang="uk-UA"/>
          </a:p>
        </p:txBody>
      </p:sp>
      <p:sp>
        <p:nvSpPr>
          <p:cNvPr id="17" name="Заголовок 16"/>
          <p:cNvSpPr>
            <a:spLocks noGrp="1"/>
          </p:cNvSpPr>
          <p:nvPr>
            <p:ph type="title"/>
          </p:nvPr>
        </p:nvSpPr>
        <p:spPr>
          <a:xfrm>
            <a:off x="381000" y="4993760"/>
            <a:ext cx="5867400" cy="522288"/>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Текст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1" name="Дата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546B2E85-C6CB-4C21-9F4E-1472B68CF4BD}" type="datetimeFigureOut">
              <a:rPr lang="uk-UA" smtClean="0"/>
              <a:pPr/>
              <a:t>09.12.2019</a:t>
            </a:fld>
            <a:endParaRPr lang="uk-UA"/>
          </a:p>
        </p:txBody>
      </p:sp>
      <p:sp>
        <p:nvSpPr>
          <p:cNvPr id="28" name="Нижний колонтитул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uk-UA"/>
          </a:p>
        </p:txBody>
      </p:sp>
      <p:sp>
        <p:nvSpPr>
          <p:cNvPr id="5" name="Номер слайда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5B2BD7FA-B9E5-42DF-BF2E-5CA80EB966EF}" type="slidenum">
              <a:rPr lang="uk-UA" smtClean="0"/>
              <a:pPr/>
              <a:t>‹#›</a:t>
            </a:fld>
            <a:endParaRPr lang="uk-UA"/>
          </a:p>
        </p:txBody>
      </p:sp>
      <p:sp>
        <p:nvSpPr>
          <p:cNvPr id="10" name="Заголовок 9"/>
          <p:cNvSpPr>
            <a:spLocks noGrp="1"/>
          </p:cNvSpPr>
          <p:nvPr>
            <p:ph type="title"/>
          </p:nvPr>
        </p:nvSpPr>
        <p:spPr>
          <a:xfrm>
            <a:off x="304800" y="457200"/>
            <a:ext cx="8686800" cy="838200"/>
          </a:xfrm>
          <a:prstGeom prst="rect">
            <a:avLst/>
          </a:prstGeom>
        </p:spPr>
        <p:txBody>
          <a:bodyPr vert="horz" anchor="ctr">
            <a:normAutofit/>
          </a:bodyPr>
          <a:lstStyle/>
          <a:p>
            <a:r>
              <a:rPr kumimoji="0" lang="ru-RU" smtClean="0"/>
              <a:t>Образец заголовка</a:t>
            </a:r>
            <a:endParaRPr kumimoji="0" lang="en-US"/>
          </a:p>
        </p:txBody>
      </p:sp>
      <p:sp>
        <p:nvSpPr>
          <p:cNvPr id="9" name="Прямая соединительная линия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ая соединительная линия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60649"/>
            <a:ext cx="7772400" cy="2016223"/>
          </a:xfrm>
        </p:spPr>
        <p:txBody>
          <a:bodyPr>
            <a:normAutofit/>
          </a:bodyPr>
          <a:lstStyle/>
          <a:p>
            <a:r>
              <a:rPr lang="uk-UA" b="1" smtClean="0"/>
              <a:t>Розділ 3</a:t>
            </a:r>
            <a:r>
              <a:rPr lang="uk-UA" b="1" smtClean="0"/>
              <a:t>.</a:t>
            </a:r>
            <a:r>
              <a:rPr lang="uk-UA" b="1" dirty="0"/>
              <a:t> Причини та умови корупційної злочинності в Україні</a:t>
            </a:r>
            <a:endParaRPr lang="uk-UA" dirty="0"/>
          </a:p>
        </p:txBody>
      </p:sp>
      <p:sp>
        <p:nvSpPr>
          <p:cNvPr id="3" name="Подзаголовок 2"/>
          <p:cNvSpPr>
            <a:spLocks noGrp="1"/>
          </p:cNvSpPr>
          <p:nvPr>
            <p:ph type="subTitle" idx="1"/>
          </p:nvPr>
        </p:nvSpPr>
        <p:spPr>
          <a:xfrm>
            <a:off x="467544" y="2276872"/>
            <a:ext cx="8208912" cy="3888432"/>
          </a:xfrm>
        </p:spPr>
        <p:txBody>
          <a:bodyPr>
            <a:normAutofit/>
          </a:bodyPr>
          <a:lstStyle/>
          <a:p>
            <a:r>
              <a:rPr lang="uk-UA" dirty="0" smtClean="0">
                <a:solidFill>
                  <a:schemeClr val="tx1"/>
                </a:solidFill>
                <a:latin typeface="Times New Roman" pitchFamily="18" charset="0"/>
                <a:cs typeface="Times New Roman" pitchFamily="18" charset="0"/>
              </a:rPr>
              <a:t>План:</a:t>
            </a:r>
          </a:p>
          <a:p>
            <a:r>
              <a:rPr lang="uk-UA" b="1" dirty="0">
                <a:solidFill>
                  <a:schemeClr val="tx1"/>
                </a:solidFill>
                <a:latin typeface="Times New Roman" pitchFamily="18" charset="0"/>
                <a:cs typeface="Times New Roman" pitchFamily="18" charset="0"/>
              </a:rPr>
              <a:t>4.1. Правові причини та умови корупційної </a:t>
            </a:r>
            <a:r>
              <a:rPr lang="uk-UA" b="1" dirty="0" smtClean="0">
                <a:solidFill>
                  <a:schemeClr val="tx1"/>
                </a:solidFill>
                <a:latin typeface="Times New Roman" pitchFamily="18" charset="0"/>
                <a:cs typeface="Times New Roman" pitchFamily="18" charset="0"/>
              </a:rPr>
              <a:t>злочинності</a:t>
            </a:r>
          </a:p>
          <a:p>
            <a:r>
              <a:rPr lang="uk-UA" b="1" dirty="0">
                <a:solidFill>
                  <a:schemeClr val="tx1"/>
                </a:solidFill>
                <a:latin typeface="Times New Roman" pitchFamily="18" charset="0"/>
                <a:cs typeface="Times New Roman" pitchFamily="18" charset="0"/>
              </a:rPr>
              <a:t>4.2. Економічні причини та умови корупційної </a:t>
            </a:r>
            <a:r>
              <a:rPr lang="uk-UA" b="1" dirty="0" smtClean="0">
                <a:solidFill>
                  <a:schemeClr val="tx1"/>
                </a:solidFill>
                <a:latin typeface="Times New Roman" pitchFamily="18" charset="0"/>
                <a:cs typeface="Times New Roman" pitchFamily="18" charset="0"/>
              </a:rPr>
              <a:t>злочинності</a:t>
            </a:r>
            <a:r>
              <a:rPr lang="uk-UA" dirty="0">
                <a:solidFill>
                  <a:schemeClr val="tx1"/>
                </a:solidFill>
                <a:latin typeface="Times New Roman" pitchFamily="18" charset="0"/>
                <a:cs typeface="Times New Roman" pitchFamily="18" charset="0"/>
              </a:rPr>
              <a:t> </a:t>
            </a:r>
            <a:endParaRPr lang="ru-RU" dirty="0">
              <a:solidFill>
                <a:schemeClr val="tx1"/>
              </a:solidFill>
              <a:latin typeface="Times New Roman" pitchFamily="18" charset="0"/>
              <a:cs typeface="Times New Roman" pitchFamily="18" charset="0"/>
            </a:endParaRPr>
          </a:p>
          <a:p>
            <a:r>
              <a:rPr lang="uk-UA" b="1" dirty="0">
                <a:solidFill>
                  <a:schemeClr val="tx1"/>
                </a:solidFill>
                <a:latin typeface="Times New Roman" pitchFamily="18" charset="0"/>
                <a:cs typeface="Times New Roman" pitchFamily="18" charset="0"/>
              </a:rPr>
              <a:t>4.3. Організаційно-управлінські причини та умови корупційної </a:t>
            </a:r>
            <a:r>
              <a:rPr lang="uk-UA" b="1" dirty="0" smtClean="0">
                <a:solidFill>
                  <a:schemeClr val="tx1"/>
                </a:solidFill>
                <a:latin typeface="Times New Roman" pitchFamily="18" charset="0"/>
                <a:cs typeface="Times New Roman" pitchFamily="18" charset="0"/>
              </a:rPr>
              <a:t>злочинності</a:t>
            </a:r>
          </a:p>
          <a:p>
            <a:r>
              <a:rPr lang="uk-UA" b="1" dirty="0" smtClean="0">
                <a:solidFill>
                  <a:schemeClr val="tx1"/>
                </a:solidFill>
                <a:latin typeface="Times New Roman" pitchFamily="18" charset="0"/>
                <a:cs typeface="Times New Roman" pitchFamily="18" charset="0"/>
              </a:rPr>
              <a:t>4.4. Соціальні причини та умови корупційної злочинності</a:t>
            </a:r>
            <a:r>
              <a:rPr lang="ru-RU" dirty="0" smtClean="0">
                <a:solidFill>
                  <a:schemeClr val="tx1"/>
                </a:solidFill>
                <a:latin typeface="Times New Roman" pitchFamily="18" charset="0"/>
                <a:cs typeface="Times New Roman" pitchFamily="18" charset="0"/>
              </a:rPr>
              <a:t/>
            </a:r>
            <a:br>
              <a:rPr lang="ru-RU" dirty="0" smtClean="0">
                <a:solidFill>
                  <a:schemeClr val="tx1"/>
                </a:solidFill>
                <a:latin typeface="Times New Roman" pitchFamily="18" charset="0"/>
                <a:cs typeface="Times New Roman" pitchFamily="18" charset="0"/>
              </a:rPr>
            </a:br>
            <a:endParaRPr lang="ru-RU" dirty="0">
              <a:solidFill>
                <a:schemeClr val="tx1"/>
              </a:solidFill>
              <a:latin typeface="Times New Roman" pitchFamily="18" charset="0"/>
              <a:cs typeface="Times New Roman" pitchFamily="18" charset="0"/>
            </a:endParaRPr>
          </a:p>
          <a:p>
            <a:endParaRPr lang="ru-RU" dirty="0"/>
          </a:p>
          <a:p>
            <a:endParaRPr lang="uk-UA" dirty="0"/>
          </a:p>
        </p:txBody>
      </p:sp>
    </p:spTree>
    <p:extLst>
      <p:ext uri="{BB962C8B-B14F-4D97-AF65-F5344CB8AC3E}">
        <p14:creationId xmlns="" xmlns:p14="http://schemas.microsoft.com/office/powerpoint/2010/main" val="17964725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p:txBody>
          <a:bodyPr/>
          <a:lstStyle/>
          <a:p>
            <a:pPr marL="0" indent="0" algn="just">
              <a:buNone/>
            </a:pPr>
            <a:r>
              <a:rPr lang="uk-UA" dirty="0" smtClean="0">
                <a:latin typeface="Times New Roman" pitchFamily="18" charset="0"/>
                <a:cs typeface="Times New Roman" pitchFamily="18" charset="0"/>
              </a:rPr>
              <a:t>Наступним фактором є відсутність визначення вітчизняним </a:t>
            </a:r>
            <a:r>
              <a:rPr lang="uk-UA" dirty="0">
                <a:latin typeface="Times New Roman" pitchFamily="18" charset="0"/>
                <a:cs typeface="Times New Roman" pitchFamily="18" charset="0"/>
              </a:rPr>
              <a:t>законодавством </a:t>
            </a:r>
            <a:r>
              <a:rPr lang="uk-UA" dirty="0" smtClean="0">
                <a:latin typeface="Times New Roman" pitchFamily="18" charset="0"/>
                <a:cs typeface="Times New Roman" pitchFamily="18" charset="0"/>
              </a:rPr>
              <a:t>порядку </a:t>
            </a:r>
            <a:r>
              <a:rPr lang="uk-UA" dirty="0">
                <a:latin typeface="Times New Roman" pitchFamily="18" charset="0"/>
                <a:cs typeface="Times New Roman" pitchFamily="18" charset="0"/>
              </a:rPr>
              <a:t>розкриття банківської таємниці на вимогу Національного агентства з питань запобігання корупції, а </a:t>
            </a:r>
            <a:r>
              <a:rPr lang="uk-UA" dirty="0" smtClean="0">
                <a:latin typeface="Times New Roman" pitchFamily="18" charset="0"/>
                <a:cs typeface="Times New Roman" pitchFamily="18" charset="0"/>
              </a:rPr>
              <a:t> також потреба у </a:t>
            </a:r>
            <a:r>
              <a:rPr lang="uk-UA" dirty="0">
                <a:latin typeface="Times New Roman" pitchFamily="18" charset="0"/>
                <a:cs typeface="Times New Roman" pitchFamily="18" charset="0"/>
              </a:rPr>
              <a:t>внесення змін до статті 62 Закону України «Про банки і банківську діяльність» з метою удосконалення такої </a:t>
            </a:r>
            <a:r>
              <a:rPr lang="uk-UA" dirty="0" smtClean="0">
                <a:latin typeface="Times New Roman" pitchFamily="18" charset="0"/>
                <a:cs typeface="Times New Roman" pitchFamily="18" charset="0"/>
              </a:rPr>
              <a:t>діяльності.</a:t>
            </a:r>
            <a:endParaRPr lang="uk-UA" dirty="0">
              <a:latin typeface="Times New Roman" pitchFamily="18" charset="0"/>
              <a:cs typeface="Times New Roman" pitchFamily="18" charset="0"/>
            </a:endParaRPr>
          </a:p>
        </p:txBody>
      </p:sp>
    </p:spTree>
    <p:extLst>
      <p:ext uri="{BB962C8B-B14F-4D97-AF65-F5344CB8AC3E}">
        <p14:creationId xmlns="" xmlns:p14="http://schemas.microsoft.com/office/powerpoint/2010/main" val="2001203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1417638"/>
          </a:xfrm>
        </p:spPr>
        <p:txBody>
          <a:bodyPr>
            <a:normAutofit fontScale="90000"/>
          </a:bodyPr>
          <a:lstStyle/>
          <a:p>
            <a:r>
              <a:rPr lang="uk-UA" b="1" dirty="0" smtClean="0"/>
              <a:t/>
            </a:r>
            <a:br>
              <a:rPr lang="uk-UA" b="1" dirty="0" smtClean="0"/>
            </a:br>
            <a:r>
              <a:rPr lang="uk-UA" b="1" dirty="0" smtClean="0"/>
              <a:t>4.2</a:t>
            </a:r>
            <a:r>
              <a:rPr lang="uk-UA" b="1" dirty="0"/>
              <a:t>. Економічні причини та умови корупційної злочинності</a:t>
            </a:r>
            <a:r>
              <a:rPr lang="ru-RU" dirty="0"/>
              <a:t/>
            </a:r>
            <a:br>
              <a:rPr lang="ru-RU" dirty="0"/>
            </a:br>
            <a:endParaRPr lang="uk-UA" dirty="0"/>
          </a:p>
        </p:txBody>
      </p:sp>
      <p:sp>
        <p:nvSpPr>
          <p:cNvPr id="3" name="Объект 2"/>
          <p:cNvSpPr>
            <a:spLocks noGrp="1"/>
          </p:cNvSpPr>
          <p:nvPr>
            <p:ph idx="1"/>
          </p:nvPr>
        </p:nvSpPr>
        <p:spPr/>
        <p:txBody>
          <a:bodyPr/>
          <a:lstStyle/>
          <a:p>
            <a:pPr marL="0" indent="0" algn="just">
              <a:buNone/>
            </a:pPr>
            <a:r>
              <a:rPr lang="uk-UA" dirty="0">
                <a:latin typeface="Times New Roman" pitchFamily="18" charset="0"/>
                <a:cs typeface="Times New Roman" pitchFamily="18" charset="0"/>
              </a:rPr>
              <a:t>Економічні фактори, що сприяють корупційній злочинності, обумовлені тривалою економічною кризою, яка призвела до значної деформації соціально-економічних відносин.</a:t>
            </a:r>
          </a:p>
        </p:txBody>
      </p:sp>
    </p:spTree>
    <p:extLst>
      <p:ext uri="{BB962C8B-B14F-4D97-AF65-F5344CB8AC3E}">
        <p14:creationId xmlns="" xmlns:p14="http://schemas.microsoft.com/office/powerpoint/2010/main" val="21946938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p:txBody>
          <a:bodyPr/>
          <a:lstStyle/>
          <a:p>
            <a:pPr marL="0" indent="0" algn="just">
              <a:buNone/>
            </a:pPr>
            <a:r>
              <a:rPr lang="uk-UA" dirty="0" smtClean="0">
                <a:latin typeface="Times New Roman" pitchFamily="18" charset="0"/>
                <a:cs typeface="Times New Roman" pitchFamily="18" charset="0"/>
              </a:rPr>
              <a:t>Одним з факторів економічного характеру є відсутність </a:t>
            </a:r>
            <a:r>
              <a:rPr lang="uk-UA" dirty="0">
                <a:latin typeface="Times New Roman" pitchFamily="18" charset="0"/>
                <a:cs typeface="Times New Roman" pitchFamily="18" charset="0"/>
              </a:rPr>
              <a:t>сприятливого режиму діяльності підприємств та підприємців, особливо щодо </a:t>
            </a:r>
            <a:r>
              <a:rPr lang="uk-UA" dirty="0" smtClean="0">
                <a:latin typeface="Times New Roman" pitchFamily="18" charset="0"/>
                <a:cs typeface="Times New Roman" pitchFamily="18" charset="0"/>
              </a:rPr>
              <a:t>сплаті </a:t>
            </a:r>
            <a:r>
              <a:rPr lang="uk-UA" dirty="0">
                <a:latin typeface="Times New Roman" pitchFamily="18" charset="0"/>
                <a:cs typeface="Times New Roman" pitchFamily="18" charset="0"/>
              </a:rPr>
              <a:t>податків; відсутність прозорості процесів роздержавлення власності, вирішення різних економічних та господарських </a:t>
            </a:r>
            <a:r>
              <a:rPr lang="uk-UA" dirty="0" smtClean="0">
                <a:latin typeface="Times New Roman" pitchFamily="18" charset="0"/>
                <a:cs typeface="Times New Roman" pitchFamily="18" charset="0"/>
              </a:rPr>
              <a:t>питань.</a:t>
            </a:r>
            <a:endParaRPr lang="uk-UA" dirty="0">
              <a:latin typeface="Times New Roman" pitchFamily="18" charset="0"/>
              <a:cs typeface="Times New Roman" pitchFamily="18" charset="0"/>
            </a:endParaRPr>
          </a:p>
        </p:txBody>
      </p:sp>
    </p:spTree>
    <p:extLst>
      <p:ext uri="{BB962C8B-B14F-4D97-AF65-F5344CB8AC3E}">
        <p14:creationId xmlns="" xmlns:p14="http://schemas.microsoft.com/office/powerpoint/2010/main" val="23005909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2074"/>
          </a:xfrm>
        </p:spPr>
        <p:txBody>
          <a:bodyPr>
            <a:normAutofit fontScale="90000"/>
          </a:bodyPr>
          <a:lstStyle/>
          <a:p>
            <a:endParaRPr lang="uk-UA" dirty="0"/>
          </a:p>
        </p:txBody>
      </p:sp>
      <p:sp>
        <p:nvSpPr>
          <p:cNvPr id="3" name="Объект 2"/>
          <p:cNvSpPr>
            <a:spLocks noGrp="1"/>
          </p:cNvSpPr>
          <p:nvPr>
            <p:ph idx="1"/>
          </p:nvPr>
        </p:nvSpPr>
        <p:spPr>
          <a:xfrm>
            <a:off x="457200" y="1052736"/>
            <a:ext cx="8229600" cy="5073427"/>
          </a:xfrm>
        </p:spPr>
        <p:txBody>
          <a:bodyPr>
            <a:normAutofit fontScale="92500" lnSpcReduction="20000"/>
          </a:bodyPr>
          <a:lstStyle/>
          <a:p>
            <a:pPr marL="0" indent="0" algn="just">
              <a:buNone/>
            </a:pPr>
            <a:r>
              <a:rPr lang="uk-UA" dirty="0" smtClean="0">
                <a:latin typeface="Times New Roman" pitchFamily="18" charset="0"/>
                <a:cs typeface="Times New Roman" pitchFamily="18" charset="0"/>
              </a:rPr>
              <a:t>Факторами </a:t>
            </a:r>
            <a:r>
              <a:rPr lang="uk-UA" dirty="0">
                <a:latin typeface="Times New Roman" pitchFamily="18" charset="0"/>
                <a:cs typeface="Times New Roman" pitchFamily="18" charset="0"/>
              </a:rPr>
              <a:t>економічного характеру злочинності </a:t>
            </a:r>
            <a:r>
              <a:rPr lang="uk-UA" dirty="0" smtClean="0">
                <a:latin typeface="Times New Roman" pitchFamily="18" charset="0"/>
                <a:cs typeface="Times New Roman" pitchFamily="18" charset="0"/>
              </a:rPr>
              <a:t>є загальна економічна криза, </a:t>
            </a:r>
            <a:r>
              <a:rPr lang="uk-UA" dirty="0">
                <a:latin typeface="Times New Roman" pitchFamily="18" charset="0"/>
                <a:cs typeface="Times New Roman" pitchFamily="18" charset="0"/>
              </a:rPr>
              <a:t>протиріччя між економічними потребами населення і можливостями суспільства в їх задоволенні, безробіття, інфляцію, поляризацію населення за рівнем доходів, наявність і поширення тіньової економіки, недостатню інтегрованість національної економіки у світову. На думку вітчизняних вчених, однією із ключових економічних детермінантів є більш високий рівень прибутковості злочинної економічної діяльності порівняно з рівнем прибутковості легальної економічної діяльності.</a:t>
            </a:r>
            <a:r>
              <a:rPr lang="ru-RU" dirty="0" smtClean="0">
                <a:effectLst/>
                <a:latin typeface="Times New Roman" pitchFamily="18" charset="0"/>
                <a:cs typeface="Times New Roman" pitchFamily="18" charset="0"/>
              </a:rPr>
              <a:t> </a:t>
            </a:r>
            <a:endParaRPr lang="ru-RU" dirty="0">
              <a:latin typeface="Times New Roman" pitchFamily="18" charset="0"/>
              <a:cs typeface="Times New Roman" pitchFamily="18" charset="0"/>
            </a:endParaRPr>
          </a:p>
          <a:p>
            <a:pPr marL="0" indent="0" algn="just">
              <a:buNone/>
            </a:pPr>
            <a:endParaRPr lang="uk-UA" dirty="0">
              <a:latin typeface="Times New Roman" pitchFamily="18" charset="0"/>
              <a:cs typeface="Times New Roman" pitchFamily="18" charset="0"/>
            </a:endParaRPr>
          </a:p>
        </p:txBody>
      </p:sp>
    </p:spTree>
    <p:extLst>
      <p:ext uri="{BB962C8B-B14F-4D97-AF65-F5344CB8AC3E}">
        <p14:creationId xmlns="" xmlns:p14="http://schemas.microsoft.com/office/powerpoint/2010/main" val="5591265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30026"/>
          </a:xfrm>
        </p:spPr>
        <p:txBody>
          <a:bodyPr>
            <a:normAutofit fontScale="90000"/>
          </a:bodyPr>
          <a:lstStyle/>
          <a:p>
            <a:endParaRPr lang="uk-UA" dirty="0"/>
          </a:p>
        </p:txBody>
      </p:sp>
      <p:sp>
        <p:nvSpPr>
          <p:cNvPr id="3" name="Объект 2"/>
          <p:cNvSpPr>
            <a:spLocks noGrp="1"/>
          </p:cNvSpPr>
          <p:nvPr>
            <p:ph idx="1"/>
          </p:nvPr>
        </p:nvSpPr>
        <p:spPr>
          <a:xfrm>
            <a:off x="457200" y="980728"/>
            <a:ext cx="8229600" cy="5145435"/>
          </a:xfrm>
        </p:spPr>
        <p:txBody>
          <a:bodyPr>
            <a:normAutofit fontScale="92500" lnSpcReduction="20000"/>
          </a:bodyPr>
          <a:lstStyle/>
          <a:p>
            <a:pPr marL="0" indent="0" algn="just">
              <a:buNone/>
            </a:pPr>
            <a:r>
              <a:rPr lang="uk-UA" dirty="0">
                <a:latin typeface="Times New Roman" pitchFamily="18" charset="0"/>
                <a:cs typeface="Times New Roman" pitchFamily="18" charset="0"/>
              </a:rPr>
              <a:t>Причини корупції та її умови створюють </a:t>
            </a:r>
            <a:r>
              <a:rPr lang="uk-UA" dirty="0" err="1">
                <a:latin typeface="Times New Roman" pitchFamily="18" charset="0"/>
                <a:cs typeface="Times New Roman" pitchFamily="18" charset="0"/>
              </a:rPr>
              <a:t>підгрунття</a:t>
            </a:r>
            <a:r>
              <a:rPr lang="uk-UA" dirty="0">
                <a:latin typeface="Times New Roman" pitchFamily="18" charset="0"/>
                <a:cs typeface="Times New Roman" pitchFamily="18" charset="0"/>
              </a:rPr>
              <a:t> для корупційних правопорушень в економічній та фінансових сферах. Вони сприяють виникненню та розвитку негативних явищ та процесів, коли розвиваються негативні явища і процеси, порушуються механізм ринкової конкуренції, оскільки виграє не той, хто є конкурентоспроможний а той хто зміг отримати преференції. Це </a:t>
            </a:r>
            <a:r>
              <a:rPr lang="uk-UA" dirty="0" smtClean="0">
                <a:latin typeface="Times New Roman" pitchFamily="18" charset="0"/>
                <a:cs typeface="Times New Roman" pitchFamily="18" charset="0"/>
              </a:rPr>
              <a:t>обумовлює виникнення </a:t>
            </a:r>
            <a:r>
              <a:rPr lang="uk-UA" dirty="0">
                <a:latin typeface="Times New Roman" pitchFamily="18" charset="0"/>
                <a:cs typeface="Times New Roman" pitchFamily="18" charset="0"/>
              </a:rPr>
              <a:t>монополістичних тенденцій в економіці та зниженню ефективності її функціонування й дискредитації вільної конкуренції.</a:t>
            </a:r>
            <a:endParaRPr lang="ru-RU" dirty="0">
              <a:latin typeface="Times New Roman" pitchFamily="18" charset="0"/>
              <a:cs typeface="Times New Roman" pitchFamily="18" charset="0"/>
            </a:endParaRPr>
          </a:p>
          <a:p>
            <a:pPr marL="0" indent="0">
              <a:buNone/>
            </a:pPr>
            <a:endParaRPr lang="uk-UA" dirty="0"/>
          </a:p>
        </p:txBody>
      </p:sp>
    </p:spTree>
    <p:extLst>
      <p:ext uri="{BB962C8B-B14F-4D97-AF65-F5344CB8AC3E}">
        <p14:creationId xmlns="" xmlns:p14="http://schemas.microsoft.com/office/powerpoint/2010/main" val="17987913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p:txBody>
          <a:bodyPr>
            <a:normAutofit/>
          </a:bodyPr>
          <a:lstStyle/>
          <a:p>
            <a:pPr marL="0" indent="0" algn="just">
              <a:buNone/>
            </a:pPr>
            <a:r>
              <a:rPr lang="uk-UA" dirty="0">
                <a:latin typeface="Times New Roman" pitchFamily="18" charset="0"/>
                <a:cs typeface="Times New Roman" pitchFamily="18" charset="0"/>
              </a:rPr>
              <a:t>До економічних факторів існування корупційної злочинності доцільно віднести: масштабну криміналізацію та </a:t>
            </a:r>
            <a:r>
              <a:rPr lang="uk-UA" dirty="0" err="1">
                <a:latin typeface="Times New Roman" pitchFamily="18" charset="0"/>
                <a:cs typeface="Times New Roman" pitchFamily="18" charset="0"/>
              </a:rPr>
              <a:t>тінізацію</a:t>
            </a:r>
            <a:r>
              <a:rPr lang="uk-UA" dirty="0">
                <a:latin typeface="Times New Roman" pitchFamily="18" charset="0"/>
                <a:cs typeface="Times New Roman" pitchFamily="18" charset="0"/>
              </a:rPr>
              <a:t> економіки, значну деформацію соціально-економічних умов життєдіяльності суспільства, наявність глибоких протиріч у реалізації економічних потреб людей. </a:t>
            </a:r>
          </a:p>
        </p:txBody>
      </p:sp>
    </p:spTree>
    <p:extLst>
      <p:ext uri="{BB962C8B-B14F-4D97-AF65-F5344CB8AC3E}">
        <p14:creationId xmlns="" xmlns:p14="http://schemas.microsoft.com/office/powerpoint/2010/main" val="25024258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p:txBody>
          <a:bodyPr>
            <a:normAutofit/>
          </a:bodyPr>
          <a:lstStyle/>
          <a:p>
            <a:pPr marL="0" indent="0" algn="just">
              <a:buNone/>
            </a:pPr>
            <a:r>
              <a:rPr lang="uk-UA" dirty="0" smtClean="0">
                <a:latin typeface="Times New Roman" pitchFamily="18" charset="0"/>
                <a:cs typeface="Times New Roman" pitchFamily="18" charset="0"/>
              </a:rPr>
              <a:t>Важливим фактором є і низька заробітна плата державних службовців. Слід зазначити також про криміналізацію економіки та політики – руйнування і зубожіння виробничого сектору економіки, заохочення спекулятивного ринку, фактичне панування «сірої» та «чорної» економіки, активними функціонерами якої стали представники </a:t>
            </a:r>
            <a:r>
              <a:rPr lang="uk-UA" dirty="0" err="1" smtClean="0">
                <a:latin typeface="Times New Roman" pitchFamily="18" charset="0"/>
                <a:cs typeface="Times New Roman" pitchFamily="18" charset="0"/>
              </a:rPr>
              <a:t>криміналітету</a:t>
            </a:r>
            <a:r>
              <a:rPr lang="uk-UA" dirty="0" smtClean="0">
                <a:latin typeface="Times New Roman" pitchFamily="18" charset="0"/>
                <a:cs typeface="Times New Roman" pitchFamily="18" charset="0"/>
              </a:rPr>
              <a:t>. </a:t>
            </a:r>
            <a:endParaRPr lang="uk-UA" dirty="0">
              <a:latin typeface="Times New Roman" pitchFamily="18" charset="0"/>
              <a:cs typeface="Times New Roman" pitchFamily="18" charset="0"/>
            </a:endParaRPr>
          </a:p>
        </p:txBody>
      </p:sp>
    </p:spTree>
    <p:extLst>
      <p:ext uri="{BB962C8B-B14F-4D97-AF65-F5344CB8AC3E}">
        <p14:creationId xmlns="" xmlns:p14="http://schemas.microsoft.com/office/powerpoint/2010/main" val="3046496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p:txBody>
          <a:bodyPr/>
          <a:lstStyle/>
          <a:p>
            <a:pPr marL="0" indent="0" algn="just">
              <a:buNone/>
            </a:pPr>
            <a:r>
              <a:rPr lang="uk-UA" dirty="0" smtClean="0">
                <a:latin typeface="Times New Roman" pitchFamily="18" charset="0"/>
                <a:cs typeface="Times New Roman" pitchFamily="18" charset="0"/>
              </a:rPr>
              <a:t>Здійснення лобіювання інтересів груп (олігархічних, кримінальних та ін.) на різних рівнях влади. Цьому сприяє зубожіння державних службовців, грошове утримання яких не дає можливості ані їм, ані їх родинам пристойно жити.</a:t>
            </a:r>
            <a:endParaRPr lang="uk-UA" dirty="0">
              <a:latin typeface="Times New Roman" pitchFamily="18" charset="0"/>
              <a:cs typeface="Times New Roman" pitchFamily="18" charset="0"/>
            </a:endParaRPr>
          </a:p>
        </p:txBody>
      </p:sp>
    </p:spTree>
    <p:extLst>
      <p:ext uri="{BB962C8B-B14F-4D97-AF65-F5344CB8AC3E}">
        <p14:creationId xmlns="" xmlns:p14="http://schemas.microsoft.com/office/powerpoint/2010/main" val="20574626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dirty="0"/>
          </a:p>
        </p:txBody>
      </p:sp>
      <p:sp>
        <p:nvSpPr>
          <p:cNvPr id="3" name="Объект 2"/>
          <p:cNvSpPr>
            <a:spLocks noGrp="1"/>
          </p:cNvSpPr>
          <p:nvPr>
            <p:ph idx="1"/>
          </p:nvPr>
        </p:nvSpPr>
        <p:spPr/>
        <p:txBody>
          <a:bodyPr>
            <a:normAutofit fontScale="92500"/>
          </a:bodyPr>
          <a:lstStyle/>
          <a:p>
            <a:pPr marL="0" indent="0" algn="just">
              <a:buNone/>
            </a:pPr>
            <a:r>
              <a:rPr lang="uk-UA" dirty="0">
                <a:latin typeface="Times New Roman" pitchFamily="18" charset="0"/>
                <a:cs typeface="Times New Roman" pitchFamily="18" charset="0"/>
              </a:rPr>
              <a:t>Необхідно звернути увагу на те, що приватизація в будь-якій державі може стати джерелом корупції. Ситуація погіршується масштабністю приватизації, слабкістю контролю за її рухом. Найбільш розповсюдженим правопорушенням є привласнення грошових коштів, знецінення об’єктів, що приватизуються по заниженим цінам, маніпуляції умовами конкурсу, купівля підприємств чиновниками за допомогою довірених осіб.</a:t>
            </a:r>
          </a:p>
        </p:txBody>
      </p:sp>
    </p:spTree>
    <p:extLst>
      <p:ext uri="{BB962C8B-B14F-4D97-AF65-F5344CB8AC3E}">
        <p14:creationId xmlns="" xmlns:p14="http://schemas.microsoft.com/office/powerpoint/2010/main" val="3530251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2002234"/>
          </a:xfrm>
        </p:spPr>
        <p:txBody>
          <a:bodyPr>
            <a:normAutofit fontScale="90000"/>
          </a:bodyPr>
          <a:lstStyle/>
          <a:p>
            <a:r>
              <a:rPr lang="uk-UA" dirty="0"/>
              <a:t> </a:t>
            </a:r>
            <a:r>
              <a:rPr lang="ru-RU" dirty="0"/>
              <a:t/>
            </a:r>
            <a:br>
              <a:rPr lang="ru-RU" dirty="0"/>
            </a:br>
            <a:r>
              <a:rPr lang="uk-UA" b="1" dirty="0" smtClean="0"/>
              <a:t>4.3</a:t>
            </a:r>
            <a:r>
              <a:rPr lang="uk-UA" b="1" dirty="0"/>
              <a:t>. Організаційно-управлінські причини та умови корупційної злочинності</a:t>
            </a:r>
            <a:r>
              <a:rPr lang="ru-RU" dirty="0"/>
              <a:t/>
            </a:r>
            <a:br>
              <a:rPr lang="ru-RU" dirty="0"/>
            </a:br>
            <a:endParaRPr lang="uk-UA" dirty="0"/>
          </a:p>
        </p:txBody>
      </p:sp>
      <p:sp>
        <p:nvSpPr>
          <p:cNvPr id="3" name="Объект 2"/>
          <p:cNvSpPr>
            <a:spLocks noGrp="1"/>
          </p:cNvSpPr>
          <p:nvPr>
            <p:ph idx="1"/>
          </p:nvPr>
        </p:nvSpPr>
        <p:spPr>
          <a:xfrm>
            <a:off x="457200" y="2276872"/>
            <a:ext cx="8229600" cy="3849291"/>
          </a:xfrm>
        </p:spPr>
        <p:txBody>
          <a:bodyPr>
            <a:normAutofit/>
          </a:bodyPr>
          <a:lstStyle/>
          <a:p>
            <a:pPr marL="0" indent="0" algn="just">
              <a:buNone/>
            </a:pPr>
            <a:r>
              <a:rPr lang="uk-UA" dirty="0" smtClean="0">
                <a:latin typeface="Times New Roman" pitchFamily="18" charset="0"/>
                <a:cs typeface="Times New Roman" pitchFamily="18" charset="0"/>
              </a:rPr>
              <a:t>Аналіз </a:t>
            </a:r>
            <a:r>
              <a:rPr lang="uk-UA" dirty="0">
                <a:latin typeface="Times New Roman" pitchFamily="18" charset="0"/>
                <a:cs typeface="Times New Roman" pitchFamily="18" charset="0"/>
              </a:rPr>
              <a:t>практики протидії корупції в Україні показує, що вона не заснована на адекватних уявленнях про причини та ключові проблеми поширення корупції, чільне місце серед яких посідають недоліки організаційно-управлінської діяльності.</a:t>
            </a:r>
            <a:endParaRPr lang="ru-RU" dirty="0">
              <a:latin typeface="Times New Roman" pitchFamily="18" charset="0"/>
              <a:cs typeface="Times New Roman" pitchFamily="18" charset="0"/>
            </a:endParaRPr>
          </a:p>
          <a:p>
            <a:pPr marL="0" indent="0">
              <a:buNone/>
            </a:pPr>
            <a:endParaRPr lang="uk-UA" dirty="0"/>
          </a:p>
        </p:txBody>
      </p:sp>
    </p:spTree>
    <p:extLst>
      <p:ext uri="{BB962C8B-B14F-4D97-AF65-F5344CB8AC3E}">
        <p14:creationId xmlns="" xmlns:p14="http://schemas.microsoft.com/office/powerpoint/2010/main" val="32160992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1" dirty="0"/>
              <a:t>4.1. Правові причини та умови корупційної злочинності</a:t>
            </a:r>
            <a:endParaRPr lang="uk-UA" dirty="0"/>
          </a:p>
        </p:txBody>
      </p:sp>
      <p:sp>
        <p:nvSpPr>
          <p:cNvPr id="3" name="Объект 2"/>
          <p:cNvSpPr>
            <a:spLocks noGrp="1"/>
          </p:cNvSpPr>
          <p:nvPr>
            <p:ph idx="1"/>
          </p:nvPr>
        </p:nvSpPr>
        <p:spPr/>
        <p:txBody>
          <a:bodyPr/>
          <a:lstStyle/>
          <a:p>
            <a:pPr marL="0" indent="0" algn="just">
              <a:buNone/>
            </a:pPr>
            <a:r>
              <a:rPr lang="uk-UA" dirty="0">
                <a:latin typeface="Times New Roman" pitchFamily="18" charset="0"/>
                <a:cs typeface="Times New Roman" pitchFamily="18" charset="0"/>
              </a:rPr>
              <a:t>Криміногенні фактори, які виступають у ролі детермінант корупційної злочинності, досить численні, різноманітні й зумовлені суттєвими протиріччями в соціально-економічному житті суспільства. З точки зору їх змістовної характеристики, вони можуть бути представлені у вигляді декількох груп: правові, економічні, організаційно-управлінські та </a:t>
            </a:r>
            <a:r>
              <a:rPr lang="uk-UA" dirty="0" smtClean="0">
                <a:latin typeface="Times New Roman" pitchFamily="18" charset="0"/>
                <a:cs typeface="Times New Roman" pitchFamily="18" charset="0"/>
              </a:rPr>
              <a:t>соціальні фактори.</a:t>
            </a:r>
            <a:endParaRPr lang="uk-UA" dirty="0">
              <a:latin typeface="Times New Roman" pitchFamily="18" charset="0"/>
              <a:cs typeface="Times New Roman" pitchFamily="18" charset="0"/>
            </a:endParaRPr>
          </a:p>
        </p:txBody>
      </p:sp>
    </p:spTree>
    <p:extLst>
      <p:ext uri="{BB962C8B-B14F-4D97-AF65-F5344CB8AC3E}">
        <p14:creationId xmlns="" xmlns:p14="http://schemas.microsoft.com/office/powerpoint/2010/main" val="38846375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p:txBody>
          <a:bodyPr>
            <a:normAutofit/>
          </a:bodyPr>
          <a:lstStyle/>
          <a:p>
            <a:pPr marL="0" indent="0" algn="just">
              <a:buNone/>
            </a:pPr>
            <a:r>
              <a:rPr lang="uk-UA" dirty="0" smtClean="0">
                <a:latin typeface="Times New Roman" pitchFamily="18" charset="0"/>
                <a:cs typeface="Times New Roman" pitchFamily="18" charset="0"/>
              </a:rPr>
              <a:t>Нинішня антикорупційна діяльність Української держави не адекватна сучасному стану корупції. Вона зводиться до маніпулювання змінами в законодавстві (що має вигляд його вдосконалення) й хаотичних дій з «вдосконалення» інституцій кримінальної юстиції (правоохоронних органів). Вже досить тривалий досвід такої протидії в Україні свідчить про її малу результативність.</a:t>
            </a:r>
            <a:endParaRPr lang="uk-UA" dirty="0"/>
          </a:p>
        </p:txBody>
      </p:sp>
    </p:spTree>
    <p:extLst>
      <p:ext uri="{BB962C8B-B14F-4D97-AF65-F5344CB8AC3E}">
        <p14:creationId xmlns="" xmlns:p14="http://schemas.microsoft.com/office/powerpoint/2010/main" val="8768021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90066"/>
          </a:xfrm>
        </p:spPr>
        <p:txBody>
          <a:bodyPr>
            <a:normAutofit fontScale="90000"/>
          </a:bodyPr>
          <a:lstStyle/>
          <a:p>
            <a:endParaRPr lang="uk-UA" dirty="0"/>
          </a:p>
        </p:txBody>
      </p:sp>
      <p:sp>
        <p:nvSpPr>
          <p:cNvPr id="3" name="Объект 2"/>
          <p:cNvSpPr>
            <a:spLocks noGrp="1"/>
          </p:cNvSpPr>
          <p:nvPr>
            <p:ph idx="1"/>
          </p:nvPr>
        </p:nvSpPr>
        <p:spPr>
          <a:xfrm>
            <a:off x="457200" y="908720"/>
            <a:ext cx="8229600" cy="5217443"/>
          </a:xfrm>
        </p:spPr>
        <p:txBody>
          <a:bodyPr>
            <a:normAutofit fontScale="85000" lnSpcReduction="10000"/>
          </a:bodyPr>
          <a:lstStyle/>
          <a:p>
            <a:pPr marL="0" indent="0" algn="just">
              <a:buNone/>
            </a:pPr>
            <a:r>
              <a:rPr lang="uk-UA" dirty="0">
                <a:latin typeface="Times New Roman" pitchFamily="18" charset="0"/>
                <a:cs typeface="Times New Roman" pitchFamily="18" charset="0"/>
              </a:rPr>
              <a:t>Непрозорість системи державного управління, процесів вироблення політики та прийняття рішень на національному, регіональному й місцевому рівнях. Формування й закріплення в суспільній свідомості уявлення про державну систему як своєрідну «чорну скриньку», продукт діяльності якої є результатом дії непізнаних, часто ірраціональних, механізмів і процесів, є прямим наслідком її </a:t>
            </a:r>
            <a:r>
              <a:rPr lang="uk-UA" dirty="0" err="1">
                <a:latin typeface="Times New Roman" pitchFamily="18" charset="0"/>
                <a:cs typeface="Times New Roman" pitchFamily="18" charset="0"/>
              </a:rPr>
              <a:t>нетранспарентності</a:t>
            </a:r>
            <a:r>
              <a:rPr lang="uk-UA" dirty="0">
                <a:latin typeface="Times New Roman" pitchFamily="18" charset="0"/>
                <a:cs typeface="Times New Roman" pitchFamily="18" charset="0"/>
              </a:rPr>
              <a:t> та мінімізації участі громадян у справах держави. За таких умов, корупція стає органічним елементом державної системи, більше того, корупційні діяння стають невід'ємною сполучною ланкою між етапами процесів вироблення політики та прийняття </a:t>
            </a:r>
            <a:r>
              <a:rPr lang="uk-UA" dirty="0" smtClean="0">
                <a:latin typeface="Times New Roman" pitchFamily="18" charset="0"/>
                <a:cs typeface="Times New Roman" pitchFamily="18" charset="0"/>
              </a:rPr>
              <a:t>рішень.</a:t>
            </a:r>
            <a:endParaRPr lang="uk-UA" dirty="0">
              <a:latin typeface="Times New Roman" pitchFamily="18" charset="0"/>
              <a:cs typeface="Times New Roman" pitchFamily="18" charset="0"/>
            </a:endParaRPr>
          </a:p>
        </p:txBody>
      </p:sp>
    </p:spTree>
    <p:extLst>
      <p:ext uri="{BB962C8B-B14F-4D97-AF65-F5344CB8AC3E}">
        <p14:creationId xmlns="" xmlns:p14="http://schemas.microsoft.com/office/powerpoint/2010/main" val="948454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346050"/>
          </a:xfrm>
        </p:spPr>
        <p:txBody>
          <a:bodyPr>
            <a:normAutofit fontScale="90000"/>
          </a:bodyPr>
          <a:lstStyle/>
          <a:p>
            <a:endParaRPr lang="uk-UA" dirty="0"/>
          </a:p>
        </p:txBody>
      </p:sp>
      <p:sp>
        <p:nvSpPr>
          <p:cNvPr id="3" name="Объект 2"/>
          <p:cNvSpPr>
            <a:spLocks noGrp="1"/>
          </p:cNvSpPr>
          <p:nvPr>
            <p:ph idx="1"/>
          </p:nvPr>
        </p:nvSpPr>
        <p:spPr>
          <a:xfrm>
            <a:off x="457200" y="764704"/>
            <a:ext cx="8229600" cy="5361459"/>
          </a:xfrm>
        </p:spPr>
        <p:txBody>
          <a:bodyPr>
            <a:normAutofit lnSpcReduction="10000"/>
          </a:bodyPr>
          <a:lstStyle/>
          <a:p>
            <a:pPr marL="0" indent="0" algn="just">
              <a:buNone/>
            </a:pPr>
            <a:r>
              <a:rPr lang="uk-UA" dirty="0" smtClean="0">
                <a:latin typeface="Times New Roman" pitchFamily="18" charset="0"/>
                <a:cs typeface="Times New Roman" pitchFamily="18" charset="0"/>
              </a:rPr>
              <a:t>Нерішучість </a:t>
            </a:r>
            <a:r>
              <a:rPr lang="uk-UA" dirty="0">
                <a:latin typeface="Times New Roman" pitchFamily="18" charset="0"/>
                <a:cs typeface="Times New Roman" pitchFamily="18" charset="0"/>
              </a:rPr>
              <a:t>та </a:t>
            </a:r>
            <a:r>
              <a:rPr lang="uk-UA" dirty="0" smtClean="0">
                <a:latin typeface="Times New Roman" pitchFamily="18" charset="0"/>
                <a:cs typeface="Times New Roman" pitchFamily="18" charset="0"/>
              </a:rPr>
              <a:t>непослідовність </a:t>
            </a:r>
            <a:r>
              <a:rPr lang="uk-UA" dirty="0">
                <a:latin typeface="Times New Roman" pitchFamily="18" charset="0"/>
                <a:cs typeface="Times New Roman" pitchFamily="18" charset="0"/>
              </a:rPr>
              <a:t>виконання функцій і повноважень представниками різних гілок влади, у проведенні суспільних перетворень, безсистемному й нерішучому впровадженні демократичних засад у різні сфери суспільного життя і </a:t>
            </a:r>
            <a:r>
              <a:rPr lang="uk-UA" dirty="0" smtClean="0">
                <a:latin typeface="Times New Roman" pitchFamily="18" charset="0"/>
                <a:cs typeface="Times New Roman" pitchFamily="18" charset="0"/>
              </a:rPr>
              <a:t>управління призводить до гальмування </a:t>
            </a:r>
            <a:r>
              <a:rPr lang="uk-UA" dirty="0">
                <a:latin typeface="Times New Roman" pitchFamily="18" charset="0"/>
                <a:cs typeface="Times New Roman" pitchFamily="18" charset="0"/>
              </a:rPr>
              <a:t>реформи політичної системи, в підміні реальної антикорупційної політики антикорупційною риторикою та імітацією боротьби з корупцією показовими акціями тощо.</a:t>
            </a:r>
          </a:p>
        </p:txBody>
      </p:sp>
    </p:spTree>
    <p:extLst>
      <p:ext uri="{BB962C8B-B14F-4D97-AF65-F5344CB8AC3E}">
        <p14:creationId xmlns="" xmlns:p14="http://schemas.microsoft.com/office/powerpoint/2010/main" val="29960896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30026"/>
          </a:xfrm>
        </p:spPr>
        <p:txBody>
          <a:bodyPr>
            <a:normAutofit fontScale="90000"/>
          </a:bodyPr>
          <a:lstStyle/>
          <a:p>
            <a:endParaRPr lang="uk-UA" dirty="0"/>
          </a:p>
        </p:txBody>
      </p:sp>
      <p:sp>
        <p:nvSpPr>
          <p:cNvPr id="3" name="Объект 2"/>
          <p:cNvSpPr>
            <a:spLocks noGrp="1"/>
          </p:cNvSpPr>
          <p:nvPr>
            <p:ph idx="1"/>
          </p:nvPr>
        </p:nvSpPr>
        <p:spPr>
          <a:xfrm>
            <a:off x="457200" y="836712"/>
            <a:ext cx="8229600" cy="5289451"/>
          </a:xfrm>
        </p:spPr>
        <p:txBody>
          <a:bodyPr>
            <a:normAutofit lnSpcReduction="10000"/>
          </a:bodyPr>
          <a:lstStyle/>
          <a:p>
            <a:pPr marL="0" indent="0" algn="just">
              <a:buNone/>
            </a:pPr>
            <a:r>
              <a:rPr lang="uk-UA" dirty="0">
                <a:latin typeface="Times New Roman" pitchFamily="18" charset="0"/>
                <a:cs typeface="Times New Roman" pitchFamily="18" charset="0"/>
              </a:rPr>
              <a:t>Серед головних політико-ідеологічних факторів, які обумовлюють корупційну злочинність, ми розглядаємо явища, які стосуються сфери розробки і реалізації кримінально-правової антикорупційної політики держави, ідеологічних засад службової та професійної діяльності, політики держави щодо реалізації службових функцій і ряду інших, що найбільш інтенсивно впливають на стан та зміни у детермінації цього виду злочинної поведінки.</a:t>
            </a:r>
          </a:p>
        </p:txBody>
      </p:sp>
    </p:spTree>
    <p:extLst>
      <p:ext uri="{BB962C8B-B14F-4D97-AF65-F5344CB8AC3E}">
        <p14:creationId xmlns="" xmlns:p14="http://schemas.microsoft.com/office/powerpoint/2010/main" val="9798081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30026"/>
          </a:xfrm>
        </p:spPr>
        <p:txBody>
          <a:bodyPr>
            <a:normAutofit fontScale="90000"/>
          </a:bodyPr>
          <a:lstStyle/>
          <a:p>
            <a:endParaRPr lang="uk-UA" dirty="0"/>
          </a:p>
        </p:txBody>
      </p:sp>
      <p:sp>
        <p:nvSpPr>
          <p:cNvPr id="3" name="Объект 2"/>
          <p:cNvSpPr>
            <a:spLocks noGrp="1"/>
          </p:cNvSpPr>
          <p:nvPr>
            <p:ph idx="1"/>
          </p:nvPr>
        </p:nvSpPr>
        <p:spPr>
          <a:xfrm>
            <a:off x="457200" y="764704"/>
            <a:ext cx="8229600" cy="5361459"/>
          </a:xfrm>
        </p:spPr>
        <p:txBody>
          <a:bodyPr/>
          <a:lstStyle/>
          <a:p>
            <a:pPr marL="0" indent="0" algn="just">
              <a:buNone/>
            </a:pPr>
            <a:r>
              <a:rPr lang="uk-UA" dirty="0">
                <a:latin typeface="Times New Roman" pitchFamily="18" charset="0"/>
                <a:cs typeface="Times New Roman" pitchFamily="18" charset="0"/>
              </a:rPr>
              <a:t>Більшість політичних документів у сфері протидії корупції, прийнятих протягом останніх років, не були реалізовані певною мірою. Відсутність механізмів відповідальності перед суспільством за невиконання цих планів та слабка політична воля приводять до того, що документально розробляються засади власне процесу розробки і не доходять до етапу реалізації.</a:t>
            </a:r>
            <a:endParaRPr lang="ru-RU" dirty="0">
              <a:latin typeface="Times New Roman" pitchFamily="18" charset="0"/>
              <a:cs typeface="Times New Roman" pitchFamily="18" charset="0"/>
            </a:endParaRPr>
          </a:p>
          <a:p>
            <a:pPr marL="0" indent="0">
              <a:buNone/>
            </a:pPr>
            <a:endParaRPr lang="uk-UA" dirty="0"/>
          </a:p>
        </p:txBody>
      </p:sp>
    </p:spTree>
    <p:extLst>
      <p:ext uri="{BB962C8B-B14F-4D97-AF65-F5344CB8AC3E}">
        <p14:creationId xmlns="" xmlns:p14="http://schemas.microsoft.com/office/powerpoint/2010/main" val="35640810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78098"/>
          </a:xfrm>
        </p:spPr>
        <p:txBody>
          <a:bodyPr>
            <a:normAutofit fontScale="90000"/>
          </a:bodyPr>
          <a:lstStyle/>
          <a:p>
            <a:r>
              <a:rPr lang="uk-UA" dirty="0" smtClean="0"/>
              <a:t>Організаційно-управлінські </a:t>
            </a:r>
            <a:r>
              <a:rPr lang="uk-UA" dirty="0"/>
              <a:t>фактори:</a:t>
            </a:r>
          </a:p>
        </p:txBody>
      </p:sp>
      <p:sp>
        <p:nvSpPr>
          <p:cNvPr id="3" name="Объект 2"/>
          <p:cNvSpPr>
            <a:spLocks noGrp="1"/>
          </p:cNvSpPr>
          <p:nvPr>
            <p:ph idx="1"/>
          </p:nvPr>
        </p:nvSpPr>
        <p:spPr>
          <a:xfrm>
            <a:off x="457200" y="1340768"/>
            <a:ext cx="8229600" cy="4785395"/>
          </a:xfrm>
        </p:spPr>
        <p:txBody>
          <a:bodyPr/>
          <a:lstStyle/>
          <a:p>
            <a:pPr marL="0" indent="0" algn="just">
              <a:buNone/>
            </a:pPr>
            <a:r>
              <a:rPr lang="uk-UA" dirty="0">
                <a:latin typeface="Times New Roman" pitchFamily="18" charset="0"/>
                <a:cs typeface="Times New Roman" pitchFamily="18" charset="0"/>
              </a:rPr>
              <a:t>- відсутність чіткої регламентації діяльності державних службовців щодо процедури здійснення службових повноважень;</a:t>
            </a:r>
            <a:endParaRPr lang="ru-RU" dirty="0">
              <a:latin typeface="Times New Roman" pitchFamily="18" charset="0"/>
              <a:cs typeface="Times New Roman" pitchFamily="18" charset="0"/>
            </a:endParaRPr>
          </a:p>
          <a:p>
            <a:pPr marL="0" indent="0" algn="just">
              <a:buNone/>
            </a:pPr>
            <a:r>
              <a:rPr lang="uk-UA" dirty="0">
                <a:latin typeface="Times New Roman" pitchFamily="18" charset="0"/>
                <a:cs typeface="Times New Roman" pitchFamily="18" charset="0"/>
              </a:rPr>
              <a:t>- наявність у службових осіб надто широких розпорядчо-дозвільних повноважень для прийняття рішень на свій розсуд;</a:t>
            </a:r>
            <a:endParaRPr lang="ru-RU" dirty="0">
              <a:latin typeface="Times New Roman" pitchFamily="18" charset="0"/>
              <a:cs typeface="Times New Roman" pitchFamily="18" charset="0"/>
            </a:endParaRPr>
          </a:p>
          <a:p>
            <a:pPr marL="0" indent="0" algn="just">
              <a:buNone/>
            </a:pPr>
            <a:r>
              <a:rPr lang="uk-UA" dirty="0">
                <a:latin typeface="Times New Roman" pitchFamily="18" charset="0"/>
                <a:cs typeface="Times New Roman" pitchFamily="18" charset="0"/>
              </a:rPr>
              <a:t>- відсутність порядку спеціальної перевірки, тестування на відповідність професійним та моральним якостям;</a:t>
            </a:r>
            <a:endParaRPr lang="ru-RU" dirty="0">
              <a:latin typeface="Times New Roman" pitchFamily="18" charset="0"/>
              <a:cs typeface="Times New Roman" pitchFamily="18" charset="0"/>
            </a:endParaRPr>
          </a:p>
          <a:p>
            <a:pPr marL="0" indent="0">
              <a:buNone/>
            </a:pPr>
            <a:endParaRPr lang="uk-UA" dirty="0"/>
          </a:p>
        </p:txBody>
      </p:sp>
    </p:spTree>
    <p:extLst>
      <p:ext uri="{BB962C8B-B14F-4D97-AF65-F5344CB8AC3E}">
        <p14:creationId xmlns="" xmlns:p14="http://schemas.microsoft.com/office/powerpoint/2010/main" val="2507563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p:txBody>
          <a:bodyPr/>
          <a:lstStyle/>
          <a:p>
            <a:pPr marL="0" indent="0" algn="just">
              <a:buNone/>
            </a:pPr>
            <a:r>
              <a:rPr lang="uk-UA" dirty="0">
                <a:latin typeface="Times New Roman" pitchFamily="18" charset="0"/>
                <a:cs typeface="Times New Roman" pitchFamily="18" charset="0"/>
              </a:rPr>
              <a:t>- дублювання споріднених функцій органами державної влади, неузгодженість дій різних владних структур;</a:t>
            </a:r>
            <a:endParaRPr lang="ru-RU" dirty="0">
              <a:latin typeface="Times New Roman" pitchFamily="18" charset="0"/>
              <a:cs typeface="Times New Roman" pitchFamily="18" charset="0"/>
            </a:endParaRPr>
          </a:p>
          <a:p>
            <a:pPr marL="0" indent="0" algn="just">
              <a:buNone/>
            </a:pPr>
            <a:r>
              <a:rPr lang="uk-UA" dirty="0">
                <a:latin typeface="Times New Roman" pitchFamily="18" charset="0"/>
                <a:cs typeface="Times New Roman" pitchFamily="18" charset="0"/>
              </a:rPr>
              <a:t>- низька виконавча дисципліна, відсутність належної відповідальності за доручену ділянку роботи та результати діяльності;</a:t>
            </a:r>
            <a:endParaRPr lang="ru-RU" dirty="0">
              <a:latin typeface="Times New Roman" pitchFamily="18" charset="0"/>
              <a:cs typeface="Times New Roman" pitchFamily="18" charset="0"/>
            </a:endParaRPr>
          </a:p>
          <a:p>
            <a:pPr marL="0" indent="0" algn="just">
              <a:buNone/>
            </a:pPr>
            <a:r>
              <a:rPr lang="uk-UA" dirty="0">
                <a:latin typeface="Times New Roman" pitchFamily="18" charset="0"/>
                <a:cs typeface="Times New Roman" pitchFamily="18" charset="0"/>
              </a:rPr>
              <a:t>- низький престиж державної </a:t>
            </a:r>
            <a:r>
              <a:rPr lang="uk-UA" dirty="0" smtClean="0">
                <a:latin typeface="Times New Roman" pitchFamily="18" charset="0"/>
                <a:cs typeface="Times New Roman" pitchFamily="18" charset="0"/>
              </a:rPr>
              <a:t>служби.</a:t>
            </a:r>
            <a:endParaRPr lang="uk-UA" dirty="0">
              <a:latin typeface="Times New Roman" pitchFamily="18" charset="0"/>
              <a:cs typeface="Times New Roman" pitchFamily="18" charset="0"/>
            </a:endParaRPr>
          </a:p>
        </p:txBody>
      </p:sp>
    </p:spTree>
    <p:extLst>
      <p:ext uri="{BB962C8B-B14F-4D97-AF65-F5344CB8AC3E}">
        <p14:creationId xmlns="" xmlns:p14="http://schemas.microsoft.com/office/powerpoint/2010/main" val="9847049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18058"/>
          </a:xfrm>
        </p:spPr>
        <p:txBody>
          <a:bodyPr>
            <a:normAutofit fontScale="90000"/>
          </a:bodyPr>
          <a:lstStyle/>
          <a:p>
            <a:endParaRPr lang="uk-UA" dirty="0"/>
          </a:p>
        </p:txBody>
      </p:sp>
      <p:sp>
        <p:nvSpPr>
          <p:cNvPr id="3" name="Объект 2"/>
          <p:cNvSpPr>
            <a:spLocks noGrp="1"/>
          </p:cNvSpPr>
          <p:nvPr>
            <p:ph idx="1"/>
          </p:nvPr>
        </p:nvSpPr>
        <p:spPr>
          <a:xfrm>
            <a:off x="457200" y="1124744"/>
            <a:ext cx="8229600" cy="5001419"/>
          </a:xfrm>
        </p:spPr>
        <p:txBody>
          <a:bodyPr>
            <a:normAutofit fontScale="92500" lnSpcReduction="20000"/>
          </a:bodyPr>
          <a:lstStyle/>
          <a:p>
            <a:pPr marL="0" indent="0" algn="just">
              <a:buNone/>
            </a:pPr>
            <a:r>
              <a:rPr lang="uk-UA" dirty="0" smtClean="0">
                <a:latin typeface="Times New Roman" pitchFamily="18" charset="0"/>
                <a:cs typeface="Times New Roman" pitchFamily="18" charset="0"/>
              </a:rPr>
              <a:t>Нестабільність </a:t>
            </a:r>
            <a:r>
              <a:rPr lang="uk-UA" dirty="0">
                <a:latin typeface="Times New Roman" pitchFamily="18" charset="0"/>
                <a:cs typeface="Times New Roman" pitchFamily="18" charset="0"/>
              </a:rPr>
              <a:t>та непослідовність організаційно-управлінських рішень та кадрової політики, нерозвиненість системи антимонопольної політики, </a:t>
            </a:r>
            <a:r>
              <a:rPr lang="uk-UA" dirty="0" smtClean="0">
                <a:latin typeface="Times New Roman" pitchFamily="18" charset="0"/>
                <a:cs typeface="Times New Roman" pitchFamily="18" charset="0"/>
              </a:rPr>
              <a:t>практика лобіювання </a:t>
            </a:r>
            <a:r>
              <a:rPr lang="uk-UA" dirty="0">
                <a:latin typeface="Times New Roman" pitchFamily="18" charset="0"/>
                <a:cs typeface="Times New Roman" pitchFamily="18" charset="0"/>
              </a:rPr>
              <a:t>інтересів окремих соціальних груп, відмежування більшості населення від участі у державному управлінні</a:t>
            </a:r>
            <a:r>
              <a:rPr lang="uk-UA" dirty="0" smtClean="0">
                <a:latin typeface="Times New Roman" pitchFamily="18" charset="0"/>
                <a:cs typeface="Times New Roman" pitchFamily="18" charset="0"/>
              </a:rPr>
              <a:t>, та </a:t>
            </a:r>
            <a:r>
              <a:rPr lang="uk-UA" dirty="0" err="1">
                <a:latin typeface="Times New Roman" pitchFamily="18" charset="0"/>
                <a:cs typeface="Times New Roman" pitchFamily="18" charset="0"/>
              </a:rPr>
              <a:t>несформованість</a:t>
            </a:r>
            <a:r>
              <a:rPr lang="uk-UA" dirty="0">
                <a:latin typeface="Times New Roman" pitchFamily="18" charset="0"/>
                <a:cs typeface="Times New Roman" pitchFamily="18" charset="0"/>
              </a:rPr>
              <a:t> інститутів громадського суспільства, а також </a:t>
            </a:r>
            <a:r>
              <a:rPr lang="uk-UA" dirty="0" smtClean="0">
                <a:latin typeface="Times New Roman" pitchFamily="18" charset="0"/>
                <a:cs typeface="Times New Roman" pitchFamily="18" charset="0"/>
              </a:rPr>
              <a:t>бюрократизація </a:t>
            </a:r>
            <a:r>
              <a:rPr lang="uk-UA" dirty="0">
                <a:latin typeface="Times New Roman" pitchFamily="18" charset="0"/>
                <a:cs typeface="Times New Roman" pitchFamily="18" charset="0"/>
              </a:rPr>
              <a:t>та корумпованість управлінського апарату і системи </a:t>
            </a:r>
            <a:r>
              <a:rPr lang="uk-UA" dirty="0" smtClean="0">
                <a:latin typeface="Times New Roman" pitchFamily="18" charset="0"/>
                <a:cs typeface="Times New Roman" pitchFamily="18" charset="0"/>
              </a:rPr>
              <a:t>правосуддя є організаційно-управлінськими факторами корупції.</a:t>
            </a:r>
            <a:endParaRPr lang="uk-UA" dirty="0">
              <a:latin typeface="Times New Roman" pitchFamily="18" charset="0"/>
              <a:cs typeface="Times New Roman" pitchFamily="18" charset="0"/>
            </a:endParaRPr>
          </a:p>
        </p:txBody>
      </p:sp>
    </p:spTree>
    <p:extLst>
      <p:ext uri="{BB962C8B-B14F-4D97-AF65-F5344CB8AC3E}">
        <p14:creationId xmlns="" xmlns:p14="http://schemas.microsoft.com/office/powerpoint/2010/main" val="5048425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90066"/>
          </a:xfrm>
        </p:spPr>
        <p:txBody>
          <a:bodyPr>
            <a:normAutofit fontScale="90000"/>
          </a:bodyPr>
          <a:lstStyle/>
          <a:p>
            <a:endParaRPr lang="uk-UA" dirty="0"/>
          </a:p>
        </p:txBody>
      </p:sp>
      <p:sp>
        <p:nvSpPr>
          <p:cNvPr id="3" name="Объект 2"/>
          <p:cNvSpPr>
            <a:spLocks noGrp="1"/>
          </p:cNvSpPr>
          <p:nvPr>
            <p:ph idx="1"/>
          </p:nvPr>
        </p:nvSpPr>
        <p:spPr>
          <a:xfrm>
            <a:off x="457200" y="1052736"/>
            <a:ext cx="8229600" cy="5073427"/>
          </a:xfrm>
        </p:spPr>
        <p:txBody>
          <a:bodyPr>
            <a:normAutofit/>
          </a:bodyPr>
          <a:lstStyle/>
          <a:p>
            <a:pPr marL="0" indent="0" algn="just">
              <a:buNone/>
            </a:pPr>
            <a:r>
              <a:rPr lang="uk-UA" dirty="0" smtClean="0">
                <a:latin typeface="Times New Roman" pitchFamily="18" charset="0"/>
                <a:cs typeface="Times New Roman" pitchFamily="18" charset="0"/>
              </a:rPr>
              <a:t>Дія </a:t>
            </a:r>
            <a:r>
              <a:rPr lang="uk-UA" dirty="0">
                <a:latin typeface="Times New Roman" pitchFamily="18" charset="0"/>
                <a:cs typeface="Times New Roman" pitchFamily="18" charset="0"/>
              </a:rPr>
              <a:t>причин правового характеру прямо пов’язана з відповідними умовами злочинності, а саме недосконалістю законодавства, недоліками правозастосовної практики, неефективністю правового виховання та профілактики. Все це виступає підґрунтям того, що деякі вчені основною причиною розквіту корупції узагальнено називають незабезпечення державою потрібного реформування </a:t>
            </a:r>
            <a:r>
              <a:rPr lang="uk-UA" dirty="0" smtClean="0">
                <a:latin typeface="Times New Roman" pitchFamily="18" charset="0"/>
                <a:cs typeface="Times New Roman" pitchFamily="18" charset="0"/>
              </a:rPr>
              <a:t>суспільства.</a:t>
            </a:r>
            <a:endParaRPr lang="uk-UA" dirty="0">
              <a:latin typeface="Times New Roman" pitchFamily="18" charset="0"/>
              <a:cs typeface="Times New Roman" pitchFamily="18" charset="0"/>
            </a:endParaRPr>
          </a:p>
        </p:txBody>
      </p:sp>
    </p:spTree>
    <p:extLst>
      <p:ext uri="{BB962C8B-B14F-4D97-AF65-F5344CB8AC3E}">
        <p14:creationId xmlns="" xmlns:p14="http://schemas.microsoft.com/office/powerpoint/2010/main" val="26822052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18058"/>
          </a:xfrm>
        </p:spPr>
        <p:txBody>
          <a:bodyPr>
            <a:normAutofit fontScale="90000"/>
          </a:bodyPr>
          <a:lstStyle/>
          <a:p>
            <a:endParaRPr lang="uk-UA" dirty="0"/>
          </a:p>
        </p:txBody>
      </p:sp>
      <p:sp>
        <p:nvSpPr>
          <p:cNvPr id="3" name="Объект 2"/>
          <p:cNvSpPr>
            <a:spLocks noGrp="1"/>
          </p:cNvSpPr>
          <p:nvPr>
            <p:ph idx="1"/>
          </p:nvPr>
        </p:nvSpPr>
        <p:spPr>
          <a:xfrm>
            <a:off x="457200" y="1124744"/>
            <a:ext cx="8229600" cy="5001419"/>
          </a:xfrm>
        </p:spPr>
        <p:txBody>
          <a:bodyPr>
            <a:normAutofit fontScale="92500" lnSpcReduction="20000"/>
          </a:bodyPr>
          <a:lstStyle/>
          <a:p>
            <a:pPr marL="0" indent="0" algn="just">
              <a:buNone/>
            </a:pPr>
            <a:r>
              <a:rPr lang="uk-UA" dirty="0" smtClean="0">
                <a:latin typeface="Times New Roman" pitchFamily="18" charset="0"/>
                <a:cs typeface="Times New Roman" pitchFamily="18" charset="0"/>
              </a:rPr>
              <a:t>Наступним фактором корупції є порушення </a:t>
            </a:r>
            <a:r>
              <a:rPr lang="uk-UA" dirty="0">
                <a:latin typeface="Times New Roman" pitchFamily="18" charset="0"/>
                <a:cs typeface="Times New Roman" pitchFamily="18" charset="0"/>
              </a:rPr>
              <a:t>в підборі і розстановці кадрів, </a:t>
            </a:r>
            <a:r>
              <a:rPr lang="uk-UA" dirty="0" smtClean="0">
                <a:latin typeface="Times New Roman" pitchFamily="18" charset="0"/>
                <a:cs typeface="Times New Roman" pitchFamily="18" charset="0"/>
              </a:rPr>
              <a:t>недоліки </a:t>
            </a:r>
            <a:r>
              <a:rPr lang="uk-UA" dirty="0">
                <a:latin typeface="Times New Roman" pitchFamily="18" charset="0"/>
                <a:cs typeface="Times New Roman" pitchFamily="18" charset="0"/>
              </a:rPr>
              <a:t>в організації та низьку якість контрольно-ревізійної діяльності, відсутність вимогливості з боку вищих посадових осіб стосовно дотримання підлеглими правових норм службової діяльності, неналежні умови для виконання службових обов’язків на окремих ділянках. При цьому, зважаючи на організаційний характер даних факторів злочинності, вони мають усуватись, насамперед, на рівні організаційних форм діяльності відповідних інституцій.</a:t>
            </a:r>
          </a:p>
        </p:txBody>
      </p:sp>
    </p:spTree>
    <p:extLst>
      <p:ext uri="{BB962C8B-B14F-4D97-AF65-F5344CB8AC3E}">
        <p14:creationId xmlns="" xmlns:p14="http://schemas.microsoft.com/office/powerpoint/2010/main" val="9292456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p:txBody>
          <a:bodyPr/>
          <a:lstStyle/>
          <a:p>
            <a:pPr marL="0" indent="0" algn="just">
              <a:buNone/>
            </a:pPr>
            <a:r>
              <a:rPr lang="uk-UA" dirty="0" smtClean="0">
                <a:latin typeface="Times New Roman" pitchFamily="18" charset="0"/>
                <a:cs typeface="Times New Roman" pitchFamily="18" charset="0"/>
              </a:rPr>
              <a:t>Правовими </a:t>
            </a:r>
            <a:r>
              <a:rPr lang="uk-UA" dirty="0">
                <a:latin typeface="Times New Roman" pitchFamily="18" charset="0"/>
                <a:cs typeface="Times New Roman" pitchFamily="18" charset="0"/>
              </a:rPr>
              <a:t>факторами, що обумовлюють корупційну злочинність є недоліки чинного законодавства, </a:t>
            </a:r>
            <a:r>
              <a:rPr lang="uk-UA" dirty="0" smtClean="0">
                <a:latin typeface="Times New Roman" pitchFamily="18" charset="0"/>
                <a:cs typeface="Times New Roman" pitchFamily="18" charset="0"/>
              </a:rPr>
              <a:t>які </a:t>
            </a:r>
            <a:r>
              <a:rPr lang="uk-UA" dirty="0">
                <a:latin typeface="Times New Roman" pitchFamily="18" charset="0"/>
                <a:cs typeface="Times New Roman" pitchFamily="18" charset="0"/>
              </a:rPr>
              <a:t>не </a:t>
            </a:r>
            <a:r>
              <a:rPr lang="uk-UA" dirty="0" smtClean="0">
                <a:latin typeface="Times New Roman" pitchFamily="18" charset="0"/>
                <a:cs typeface="Times New Roman" pitchFamily="18" charset="0"/>
              </a:rPr>
              <a:t>передбачають </a:t>
            </a:r>
            <a:r>
              <a:rPr lang="uk-UA" dirty="0">
                <a:latin typeface="Times New Roman" pitchFamily="18" charset="0"/>
                <a:cs typeface="Times New Roman" pitchFamily="18" charset="0"/>
              </a:rPr>
              <a:t>цілісної системи заходів протидії корупційній злочинності</a:t>
            </a:r>
            <a:r>
              <a:rPr lang="uk-UA" dirty="0" smtClean="0">
                <a:latin typeface="Times New Roman" pitchFamily="18" charset="0"/>
                <a:cs typeface="Times New Roman" pitchFamily="18" charset="0"/>
              </a:rPr>
              <a:t>, та </a:t>
            </a:r>
            <a:r>
              <a:rPr lang="uk-UA" dirty="0">
                <a:latin typeface="Times New Roman" pitchFamily="18" charset="0"/>
                <a:cs typeface="Times New Roman" pitchFamily="18" charset="0"/>
              </a:rPr>
              <a:t>не </a:t>
            </a:r>
            <a:r>
              <a:rPr lang="uk-UA" dirty="0" smtClean="0">
                <a:latin typeface="Times New Roman" pitchFamily="18" charset="0"/>
                <a:cs typeface="Times New Roman" pitchFamily="18" charset="0"/>
              </a:rPr>
              <a:t>передбачають </a:t>
            </a:r>
            <a:r>
              <a:rPr lang="uk-UA" dirty="0">
                <a:latin typeface="Times New Roman" pitchFamily="18" charset="0"/>
                <a:cs typeface="Times New Roman" pitchFamily="18" charset="0"/>
              </a:rPr>
              <a:t>вплив на її причини та умови, а </a:t>
            </a:r>
            <a:r>
              <a:rPr lang="uk-UA" dirty="0" smtClean="0">
                <a:latin typeface="Times New Roman" pitchFamily="18" charset="0"/>
                <a:cs typeface="Times New Roman" pitchFamily="18" charset="0"/>
              </a:rPr>
              <a:t> також окремі </a:t>
            </a:r>
            <a:r>
              <a:rPr lang="uk-UA" dirty="0">
                <a:latin typeface="Times New Roman" pitchFamily="18" charset="0"/>
                <a:cs typeface="Times New Roman" pitchFamily="18" charset="0"/>
              </a:rPr>
              <a:t>чинні правові норми безпосередньо сприяють корупції. </a:t>
            </a:r>
          </a:p>
        </p:txBody>
      </p:sp>
    </p:spTree>
    <p:extLst>
      <p:ext uri="{BB962C8B-B14F-4D97-AF65-F5344CB8AC3E}">
        <p14:creationId xmlns="" xmlns:p14="http://schemas.microsoft.com/office/powerpoint/2010/main" val="5658294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274042"/>
          </a:xfrm>
        </p:spPr>
        <p:txBody>
          <a:bodyPr>
            <a:normAutofit fontScale="90000"/>
          </a:bodyPr>
          <a:lstStyle/>
          <a:p>
            <a:endParaRPr lang="uk-UA" dirty="0"/>
          </a:p>
        </p:txBody>
      </p:sp>
      <p:sp>
        <p:nvSpPr>
          <p:cNvPr id="3" name="Объект 2"/>
          <p:cNvSpPr>
            <a:spLocks noGrp="1"/>
          </p:cNvSpPr>
          <p:nvPr>
            <p:ph idx="1"/>
          </p:nvPr>
        </p:nvSpPr>
        <p:spPr>
          <a:xfrm>
            <a:off x="457200" y="692696"/>
            <a:ext cx="8229600" cy="5433467"/>
          </a:xfrm>
        </p:spPr>
        <p:txBody>
          <a:bodyPr>
            <a:normAutofit lnSpcReduction="10000"/>
          </a:bodyPr>
          <a:lstStyle/>
          <a:p>
            <a:pPr marL="0" indent="0" algn="just">
              <a:buNone/>
            </a:pPr>
            <a:r>
              <a:rPr lang="uk-UA" dirty="0" smtClean="0">
                <a:latin typeface="Times New Roman" pitchFamily="18" charset="0"/>
                <a:cs typeface="Times New Roman" pitchFamily="18" charset="0"/>
              </a:rPr>
              <a:t>Основними недоліками </a:t>
            </a:r>
            <a:r>
              <a:rPr lang="uk-UA" dirty="0">
                <a:latin typeface="Times New Roman" pitchFamily="18" charset="0"/>
                <a:cs typeface="Times New Roman" pitchFamily="18" charset="0"/>
              </a:rPr>
              <a:t>в діяльності правоохоронних органів з протидії </a:t>
            </a:r>
            <a:r>
              <a:rPr lang="uk-UA" dirty="0" smtClean="0">
                <a:latin typeface="Times New Roman" pitchFamily="18" charset="0"/>
                <a:cs typeface="Times New Roman" pitchFamily="18" charset="0"/>
              </a:rPr>
              <a:t>корупції є те, що: </a:t>
            </a:r>
            <a:r>
              <a:rPr lang="uk-UA" dirty="0">
                <a:latin typeface="Times New Roman" pitchFamily="18" charset="0"/>
                <a:cs typeface="Times New Roman" pitchFamily="18" charset="0"/>
              </a:rPr>
              <a:t>кримінально-правові та адміністративні засоби протидії корупції спеціально-уповноваженими суб’єктами застосовуються неповною мірою, а їх зусилля спрямовані на викриття дріб’язкових корупційних проявів; немає оперативних напрацювань у спецпідрозділах щодо злочинної корупційної діяльності, а також низька ефективність вжитих </a:t>
            </a:r>
            <a:r>
              <a:rPr lang="uk-UA" dirty="0" smtClean="0">
                <a:latin typeface="Times New Roman" pitchFamily="18" charset="0"/>
                <a:cs typeface="Times New Roman" pitchFamily="18" charset="0"/>
              </a:rPr>
              <a:t>заходів.</a:t>
            </a:r>
            <a:endParaRPr lang="uk-UA" dirty="0">
              <a:latin typeface="Times New Roman" pitchFamily="18" charset="0"/>
              <a:cs typeface="Times New Roman" pitchFamily="18" charset="0"/>
            </a:endParaRPr>
          </a:p>
        </p:txBody>
      </p:sp>
    </p:spTree>
    <p:extLst>
      <p:ext uri="{BB962C8B-B14F-4D97-AF65-F5344CB8AC3E}">
        <p14:creationId xmlns="" xmlns:p14="http://schemas.microsoft.com/office/powerpoint/2010/main" val="350371756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30026"/>
          </a:xfrm>
        </p:spPr>
        <p:txBody>
          <a:bodyPr>
            <a:normAutofit fontScale="90000"/>
          </a:bodyPr>
          <a:lstStyle/>
          <a:p>
            <a:endParaRPr lang="uk-UA" dirty="0"/>
          </a:p>
        </p:txBody>
      </p:sp>
      <p:sp>
        <p:nvSpPr>
          <p:cNvPr id="3" name="Объект 2"/>
          <p:cNvSpPr>
            <a:spLocks noGrp="1"/>
          </p:cNvSpPr>
          <p:nvPr>
            <p:ph idx="1"/>
          </p:nvPr>
        </p:nvSpPr>
        <p:spPr>
          <a:xfrm>
            <a:off x="457200" y="692696"/>
            <a:ext cx="8229600" cy="5433467"/>
          </a:xfrm>
        </p:spPr>
        <p:txBody>
          <a:bodyPr>
            <a:normAutofit lnSpcReduction="10000"/>
          </a:bodyPr>
          <a:lstStyle/>
          <a:p>
            <a:pPr marL="0" indent="0" algn="just">
              <a:buNone/>
            </a:pPr>
            <a:r>
              <a:rPr lang="uk-UA" dirty="0" smtClean="0">
                <a:latin typeface="Times New Roman" pitchFamily="18" charset="0"/>
                <a:cs typeface="Times New Roman" pitchFamily="18" charset="0"/>
              </a:rPr>
              <a:t>Також сприяє корупції: недостатня </a:t>
            </a:r>
            <a:r>
              <a:rPr lang="uk-UA" dirty="0">
                <a:latin typeface="Times New Roman" pitchFamily="18" charset="0"/>
                <a:cs typeface="Times New Roman" pitchFamily="18" charset="0"/>
              </a:rPr>
              <a:t>спрямованість оперативно-розшукової діяльності спецпідрозділів МВС та СБУ на протидію кримінально-караній корупції; низька якість досудового слідства; високий рівень повернення справ цієї категорії на додаткове розслідування; неправильна кваліфікація діянь винних осіб; зменшення кількості виявлених адміністративних правопорушень; невжиття належних заходів щодо викриття корупціонерів на соціально важливих напрямах; </a:t>
            </a:r>
          </a:p>
        </p:txBody>
      </p:sp>
    </p:spTree>
    <p:extLst>
      <p:ext uri="{BB962C8B-B14F-4D97-AF65-F5344CB8AC3E}">
        <p14:creationId xmlns="" xmlns:p14="http://schemas.microsoft.com/office/powerpoint/2010/main" val="248878256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06090"/>
          </a:xfrm>
        </p:spPr>
        <p:txBody>
          <a:bodyPr>
            <a:normAutofit/>
          </a:bodyPr>
          <a:lstStyle/>
          <a:p>
            <a:endParaRPr lang="uk-UA" dirty="0"/>
          </a:p>
        </p:txBody>
      </p:sp>
      <p:sp>
        <p:nvSpPr>
          <p:cNvPr id="3" name="Объект 2"/>
          <p:cNvSpPr>
            <a:spLocks noGrp="1"/>
          </p:cNvSpPr>
          <p:nvPr>
            <p:ph idx="1"/>
          </p:nvPr>
        </p:nvSpPr>
        <p:spPr>
          <a:xfrm>
            <a:off x="457200" y="1196752"/>
            <a:ext cx="8229600" cy="4929411"/>
          </a:xfrm>
        </p:spPr>
        <p:txBody>
          <a:bodyPr>
            <a:normAutofit lnSpcReduction="10000"/>
          </a:bodyPr>
          <a:lstStyle/>
          <a:p>
            <a:pPr marL="0" indent="0" algn="just">
              <a:buNone/>
            </a:pPr>
            <a:r>
              <a:rPr lang="uk-UA" dirty="0" smtClean="0">
                <a:latin typeface="Times New Roman" pitchFamily="18" charset="0"/>
                <a:cs typeface="Times New Roman" pitchFamily="18" charset="0"/>
              </a:rPr>
              <a:t>низький рівень виявлення правопорушень, пов’язаних з одержанням дарунка; порушення вимог щодо неповідомлення про конфлікт інтересів, використання інформації, що стала відома особі у зв’язку з виконанням службових повноважень; поверхове проведення перевірок; закриття судами </a:t>
            </a:r>
            <a:r>
              <a:rPr lang="uk-UA" dirty="0" err="1" smtClean="0">
                <a:latin typeface="Times New Roman" pitchFamily="18" charset="0"/>
                <a:cs typeface="Times New Roman" pitchFamily="18" charset="0"/>
              </a:rPr>
              <a:t>адмінпровадження</a:t>
            </a:r>
            <a:r>
              <a:rPr lang="uk-UA" dirty="0" smtClean="0">
                <a:latin typeface="Times New Roman" pitchFamily="18" charset="0"/>
                <a:cs typeface="Times New Roman" pitchFamily="18" charset="0"/>
              </a:rPr>
              <a:t> за протоколами, які не погоджувались з прокурором; низький рівень відомчого контролю за діяльністю працівників спецпідрозділів;</a:t>
            </a:r>
            <a:endParaRPr lang="uk-UA" dirty="0"/>
          </a:p>
        </p:txBody>
      </p:sp>
    </p:spTree>
    <p:extLst>
      <p:ext uri="{BB962C8B-B14F-4D97-AF65-F5344CB8AC3E}">
        <p14:creationId xmlns="" xmlns:p14="http://schemas.microsoft.com/office/powerpoint/2010/main" val="22153316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p:txBody>
          <a:bodyPr>
            <a:normAutofit fontScale="92500" lnSpcReduction="10000"/>
          </a:bodyPr>
          <a:lstStyle/>
          <a:p>
            <a:pPr marL="0" indent="0" algn="just">
              <a:buNone/>
            </a:pPr>
            <a:r>
              <a:rPr lang="uk-UA" dirty="0">
                <a:latin typeface="Times New Roman" pitchFamily="18" charset="0"/>
                <a:cs typeface="Times New Roman" pitchFamily="18" charset="0"/>
              </a:rPr>
              <a:t>невжиття заходів щодо звільнення корупціонерів із займаних посад; відсутня системна протидія корупції і в бюджетній сфері, </a:t>
            </a:r>
            <a:r>
              <a:rPr lang="uk-UA" dirty="0" err="1">
                <a:latin typeface="Times New Roman" pitchFamily="18" charset="0"/>
                <a:cs typeface="Times New Roman" pitchFamily="18" charset="0"/>
              </a:rPr>
              <a:t>сфері</a:t>
            </a:r>
            <a:r>
              <a:rPr lang="uk-UA" dirty="0">
                <a:latin typeface="Times New Roman" pitchFamily="18" charset="0"/>
                <a:cs typeface="Times New Roman" pitchFamily="18" charset="0"/>
              </a:rPr>
              <a:t> земельних відносин, органах виконавчої влади та місцевого самоврядування; викриття корупційних правопорушень у центральних органах влади й управління, контролюючих, правоохоронних органах, судовій гілці влади; низький рівень результативності роботи у відшкодуванні збитків, завданих вчиненням злочинів з ознаками </a:t>
            </a:r>
            <a:r>
              <a:rPr lang="uk-UA" dirty="0" smtClean="0">
                <a:latin typeface="Times New Roman" pitchFamily="18" charset="0"/>
                <a:cs typeface="Times New Roman" pitchFamily="18" charset="0"/>
              </a:rPr>
              <a:t>корупції;</a:t>
            </a:r>
            <a:endParaRPr lang="uk-UA" dirty="0">
              <a:latin typeface="Times New Roman" pitchFamily="18" charset="0"/>
              <a:cs typeface="Times New Roman" pitchFamily="18" charset="0"/>
            </a:endParaRPr>
          </a:p>
        </p:txBody>
      </p:sp>
    </p:spTree>
    <p:extLst>
      <p:ext uri="{BB962C8B-B14F-4D97-AF65-F5344CB8AC3E}">
        <p14:creationId xmlns="" xmlns:p14="http://schemas.microsoft.com/office/powerpoint/2010/main" val="49979345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18058"/>
          </a:xfrm>
        </p:spPr>
        <p:txBody>
          <a:bodyPr>
            <a:normAutofit fontScale="90000"/>
          </a:bodyPr>
          <a:lstStyle/>
          <a:p>
            <a:endParaRPr lang="uk-UA" dirty="0"/>
          </a:p>
        </p:txBody>
      </p:sp>
      <p:sp>
        <p:nvSpPr>
          <p:cNvPr id="3" name="Объект 2"/>
          <p:cNvSpPr>
            <a:spLocks noGrp="1"/>
          </p:cNvSpPr>
          <p:nvPr>
            <p:ph idx="1"/>
          </p:nvPr>
        </p:nvSpPr>
        <p:spPr>
          <a:xfrm>
            <a:off x="457200" y="980728"/>
            <a:ext cx="8229600" cy="5145435"/>
          </a:xfrm>
        </p:spPr>
        <p:txBody>
          <a:bodyPr>
            <a:normAutofit fontScale="92500"/>
          </a:bodyPr>
          <a:lstStyle/>
          <a:p>
            <a:pPr marL="0" indent="0" algn="just">
              <a:buNone/>
            </a:pPr>
            <a:r>
              <a:rPr lang="uk-UA" dirty="0">
                <a:latin typeface="Times New Roman" pitchFamily="18" charset="0"/>
                <a:cs typeface="Times New Roman" pitchFamily="18" charset="0"/>
              </a:rPr>
              <a:t>Фактори, що обумовлюють корупційну злочинність, виявляються насамперед у організаційно-управлінських відносинах будь-якої соціальної системи, протиріччях її функціонування, незбалансованості механізму, вадах і недоліках діяльності органів влади й управління. У цілому в умовах сучасної України корупція стала елементом системи управління здебільшого пов’язаним із іншими соціальними інститутами – політичними, економічними, культурологічними.</a:t>
            </a:r>
          </a:p>
        </p:txBody>
      </p:sp>
    </p:spTree>
    <p:extLst>
      <p:ext uri="{BB962C8B-B14F-4D97-AF65-F5344CB8AC3E}">
        <p14:creationId xmlns="" xmlns:p14="http://schemas.microsoft.com/office/powerpoint/2010/main" val="73782115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426170"/>
          </a:xfrm>
        </p:spPr>
        <p:txBody>
          <a:bodyPr>
            <a:normAutofit fontScale="90000"/>
          </a:bodyPr>
          <a:lstStyle/>
          <a:p>
            <a:r>
              <a:rPr lang="uk-UA" dirty="0"/>
              <a:t> </a:t>
            </a:r>
            <a:r>
              <a:rPr lang="ru-RU" dirty="0"/>
              <a:t/>
            </a:r>
            <a:br>
              <a:rPr lang="ru-RU" dirty="0"/>
            </a:br>
            <a:r>
              <a:rPr lang="uk-UA" b="1" dirty="0"/>
              <a:t>4.4. Соціальні причини та умови корупційної злочинності</a:t>
            </a:r>
            <a:r>
              <a:rPr lang="ru-RU" dirty="0"/>
              <a:t/>
            </a:r>
            <a:br>
              <a:rPr lang="ru-RU" dirty="0"/>
            </a:br>
            <a:r>
              <a:rPr lang="uk-UA" dirty="0"/>
              <a:t> </a:t>
            </a:r>
            <a:r>
              <a:rPr lang="ru-RU" dirty="0"/>
              <a:t/>
            </a:r>
            <a:br>
              <a:rPr lang="ru-RU" dirty="0"/>
            </a:br>
            <a:endParaRPr lang="uk-UA" dirty="0"/>
          </a:p>
        </p:txBody>
      </p:sp>
      <p:sp>
        <p:nvSpPr>
          <p:cNvPr id="3" name="Объект 2"/>
          <p:cNvSpPr>
            <a:spLocks noGrp="1"/>
          </p:cNvSpPr>
          <p:nvPr>
            <p:ph idx="1"/>
          </p:nvPr>
        </p:nvSpPr>
        <p:spPr>
          <a:xfrm>
            <a:off x="457200" y="2204864"/>
            <a:ext cx="8229600" cy="4392488"/>
          </a:xfrm>
        </p:spPr>
        <p:txBody>
          <a:bodyPr>
            <a:normAutofit fontScale="85000" lnSpcReduction="10000"/>
          </a:bodyPr>
          <a:lstStyle/>
          <a:p>
            <a:pPr marL="0" indent="0" algn="just">
              <a:buNone/>
            </a:pPr>
            <a:r>
              <a:rPr lang="uk-UA" dirty="0" smtClean="0">
                <a:latin typeface="Times New Roman" pitchFamily="18" charset="0"/>
                <a:cs typeface="Times New Roman" pitchFamily="18" charset="0"/>
              </a:rPr>
              <a:t>Кожний </a:t>
            </a:r>
            <a:r>
              <a:rPr lang="uk-UA" dirty="0">
                <a:latin typeface="Times New Roman" pitchFamily="18" charset="0"/>
                <a:cs typeface="Times New Roman" pitchFamily="18" charset="0"/>
              </a:rPr>
              <a:t>п'ятий громадянин України основною причиною корупції вважає моральний занепад суспільства, який породжує апатію, песимізм, падіння довіри до влади та інші негативні емоції.</a:t>
            </a:r>
            <a:endParaRPr lang="ru-RU" dirty="0">
              <a:latin typeface="Times New Roman" pitchFamily="18" charset="0"/>
              <a:cs typeface="Times New Roman" pitchFamily="18" charset="0"/>
            </a:endParaRPr>
          </a:p>
          <a:p>
            <a:pPr marL="0" indent="0" algn="just">
              <a:buNone/>
            </a:pPr>
            <a:r>
              <a:rPr lang="uk-UA" dirty="0">
                <a:latin typeface="Times New Roman" pitchFamily="18" charset="0"/>
                <a:cs typeface="Times New Roman" pitchFamily="18" charset="0"/>
              </a:rPr>
              <a:t>Соціологічні дослідження свідчать, що значна частина громадян України не оцінює корупцію негативно і вважає для себе за можливе за допомогою корумпованих відносин (давання хабарів, використання службових можливостей родичів, друзів, знайомих, які перебувають на державній службі тощо) вирішувати особисті питання.</a:t>
            </a:r>
          </a:p>
        </p:txBody>
      </p:sp>
    </p:spTree>
    <p:extLst>
      <p:ext uri="{BB962C8B-B14F-4D97-AF65-F5344CB8AC3E}">
        <p14:creationId xmlns="" xmlns:p14="http://schemas.microsoft.com/office/powerpoint/2010/main" val="235444872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274042"/>
          </a:xfrm>
        </p:spPr>
        <p:txBody>
          <a:bodyPr>
            <a:normAutofit fontScale="90000"/>
          </a:bodyPr>
          <a:lstStyle/>
          <a:p>
            <a:endParaRPr lang="uk-UA" dirty="0"/>
          </a:p>
        </p:txBody>
      </p:sp>
      <p:sp>
        <p:nvSpPr>
          <p:cNvPr id="3" name="Объект 2"/>
          <p:cNvSpPr>
            <a:spLocks noGrp="1"/>
          </p:cNvSpPr>
          <p:nvPr>
            <p:ph idx="1"/>
          </p:nvPr>
        </p:nvSpPr>
        <p:spPr>
          <a:xfrm>
            <a:off x="457200" y="836712"/>
            <a:ext cx="8229600" cy="5289451"/>
          </a:xfrm>
        </p:spPr>
        <p:txBody>
          <a:bodyPr>
            <a:normAutofit fontScale="92500" lnSpcReduction="10000"/>
          </a:bodyPr>
          <a:lstStyle/>
          <a:p>
            <a:pPr marL="0" indent="0" algn="just">
              <a:buNone/>
            </a:pPr>
            <a:r>
              <a:rPr lang="uk-UA" dirty="0">
                <a:latin typeface="Times New Roman" pitchFamily="18" charset="0"/>
                <a:cs typeface="Times New Roman" pitchFamily="18" charset="0"/>
              </a:rPr>
              <a:t>Соціально-психологічні фактори корупційної злочинності проявляються у деморалізації суспільства, недостатній сформованості та організованості громадян, пасивності громадян по відношенню до вседозволеності влади. Це сприяє формуванню у членів суспільства «подвійних стандартів» моралі та поведінки і призводить до того, що виміром всього стають гроші, а значимість людини визначається розміром її статків. Відбувається девальвація та знищення соціальних регуляторів: норма моралі, права, релігії, громадської думки.</a:t>
            </a:r>
            <a:endParaRPr lang="ru-RU" dirty="0">
              <a:latin typeface="Times New Roman" pitchFamily="18" charset="0"/>
              <a:cs typeface="Times New Roman" pitchFamily="18" charset="0"/>
            </a:endParaRPr>
          </a:p>
          <a:p>
            <a:pPr marL="0" indent="0">
              <a:buNone/>
            </a:pPr>
            <a:endParaRPr lang="uk-UA" dirty="0"/>
          </a:p>
        </p:txBody>
      </p:sp>
    </p:spTree>
    <p:extLst>
      <p:ext uri="{BB962C8B-B14F-4D97-AF65-F5344CB8AC3E}">
        <p14:creationId xmlns="" xmlns:p14="http://schemas.microsoft.com/office/powerpoint/2010/main" val="31684385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18058"/>
          </a:xfrm>
        </p:spPr>
        <p:txBody>
          <a:bodyPr>
            <a:normAutofit fontScale="90000"/>
          </a:bodyPr>
          <a:lstStyle/>
          <a:p>
            <a:endParaRPr lang="uk-UA" dirty="0"/>
          </a:p>
        </p:txBody>
      </p:sp>
      <p:sp>
        <p:nvSpPr>
          <p:cNvPr id="3" name="Объект 2"/>
          <p:cNvSpPr>
            <a:spLocks noGrp="1"/>
          </p:cNvSpPr>
          <p:nvPr>
            <p:ph idx="1"/>
          </p:nvPr>
        </p:nvSpPr>
        <p:spPr>
          <a:xfrm>
            <a:off x="457200" y="908720"/>
            <a:ext cx="8229600" cy="5472608"/>
          </a:xfrm>
        </p:spPr>
        <p:txBody>
          <a:bodyPr>
            <a:noAutofit/>
          </a:bodyPr>
          <a:lstStyle/>
          <a:p>
            <a:pPr marL="0" lvl="3" indent="0" algn="just">
              <a:buNone/>
            </a:pPr>
            <a:r>
              <a:rPr lang="uk-UA" sz="3200" dirty="0">
                <a:latin typeface="Times New Roman" pitchFamily="18" charset="0"/>
                <a:cs typeface="Times New Roman" pitchFamily="18" charset="0"/>
              </a:rPr>
              <a:t>Соціально-психологічними факторами є нерозвиненість у значної частини службовців високого рівня громадянської свідомості, поширення корисливої спрямованості в діяльності державних службовців, їх готовності до порушення закону, норм моралі, професійної честі тощо. Професійна та моральна деформація частини керівників і службових осіб виявляється у вчиненні або поблажливому ставленні до порушень службових обов’язків, службової етики.</a:t>
            </a:r>
            <a:endParaRPr lang="ru-RU" sz="3200" dirty="0">
              <a:latin typeface="Times New Roman" pitchFamily="18" charset="0"/>
              <a:cs typeface="Times New Roman" pitchFamily="18" charset="0"/>
            </a:endParaRPr>
          </a:p>
          <a:p>
            <a:pPr marL="0" lvl="3" indent="0" algn="just">
              <a:buNone/>
            </a:pPr>
            <a:endParaRPr lang="uk-UA" sz="3200" dirty="0">
              <a:latin typeface="Times New Roman" pitchFamily="18" charset="0"/>
              <a:cs typeface="Times New Roman" pitchFamily="18" charset="0"/>
            </a:endParaRPr>
          </a:p>
        </p:txBody>
      </p:sp>
    </p:spTree>
    <p:extLst>
      <p:ext uri="{BB962C8B-B14F-4D97-AF65-F5344CB8AC3E}">
        <p14:creationId xmlns="" xmlns:p14="http://schemas.microsoft.com/office/powerpoint/2010/main" val="132832538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p:txBody>
          <a:bodyPr>
            <a:normAutofit/>
          </a:bodyPr>
          <a:lstStyle/>
          <a:p>
            <a:pPr marL="0" indent="0" algn="just">
              <a:buNone/>
            </a:pPr>
            <a:r>
              <a:rPr lang="uk-UA" dirty="0">
                <a:latin typeface="Times New Roman" pitchFamily="18" charset="0"/>
                <a:cs typeface="Times New Roman" pitchFamily="18" charset="0"/>
              </a:rPr>
              <a:t>Морально-психологічні фактори значного поширення корупції в Україні пов’язані з такими основними моментами, як:</a:t>
            </a:r>
            <a:endParaRPr lang="ru-RU" dirty="0">
              <a:latin typeface="Times New Roman" pitchFamily="18" charset="0"/>
              <a:cs typeface="Times New Roman" pitchFamily="18" charset="0"/>
            </a:endParaRPr>
          </a:p>
          <a:p>
            <a:pPr marL="0" indent="0" algn="just">
              <a:buNone/>
            </a:pPr>
            <a:r>
              <a:rPr lang="uk-UA" dirty="0">
                <a:latin typeface="Times New Roman" pitchFamily="18" charset="0"/>
                <a:cs typeface="Times New Roman" pitchFamily="18" charset="0"/>
              </a:rPr>
              <a:t>- втрата моральних засад свого колишнього статусу і значення у функціонуванні суспільства та регулюванні суспільних відносин;</a:t>
            </a:r>
            <a:endParaRPr lang="ru-RU" dirty="0">
              <a:latin typeface="Times New Roman" pitchFamily="18" charset="0"/>
              <a:cs typeface="Times New Roman" pitchFamily="18" charset="0"/>
            </a:endParaRPr>
          </a:p>
          <a:p>
            <a:pPr marL="0" indent="0" algn="just">
              <a:buNone/>
            </a:pPr>
            <a:r>
              <a:rPr lang="uk-UA" dirty="0">
                <a:latin typeface="Times New Roman" pitchFamily="18" charset="0"/>
                <a:cs typeface="Times New Roman" pitchFamily="18" charset="0"/>
              </a:rPr>
              <a:t>- соціально-економічна і політична нестабільність суспільства;</a:t>
            </a:r>
            <a:endParaRPr lang="ru-RU" dirty="0">
              <a:latin typeface="Times New Roman" pitchFamily="18" charset="0"/>
              <a:cs typeface="Times New Roman" pitchFamily="18" charset="0"/>
            </a:endParaRPr>
          </a:p>
          <a:p>
            <a:pPr marL="0" indent="0">
              <a:buNone/>
            </a:pPr>
            <a:endParaRPr lang="uk-UA" dirty="0"/>
          </a:p>
        </p:txBody>
      </p:sp>
    </p:spTree>
    <p:extLst>
      <p:ext uri="{BB962C8B-B14F-4D97-AF65-F5344CB8AC3E}">
        <p14:creationId xmlns="" xmlns:p14="http://schemas.microsoft.com/office/powerpoint/2010/main" val="212990613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210146"/>
          </a:xfrm>
        </p:spPr>
        <p:txBody>
          <a:bodyPr>
            <a:normAutofit/>
          </a:bodyPr>
          <a:lstStyle/>
          <a:p>
            <a:endParaRPr lang="uk-UA" dirty="0"/>
          </a:p>
        </p:txBody>
      </p:sp>
      <p:sp>
        <p:nvSpPr>
          <p:cNvPr id="3" name="Объект 2"/>
          <p:cNvSpPr>
            <a:spLocks noGrp="1"/>
          </p:cNvSpPr>
          <p:nvPr>
            <p:ph idx="1"/>
          </p:nvPr>
        </p:nvSpPr>
        <p:spPr>
          <a:xfrm>
            <a:off x="457200" y="1988840"/>
            <a:ext cx="8229600" cy="4137323"/>
          </a:xfrm>
        </p:spPr>
        <p:txBody>
          <a:bodyPr>
            <a:normAutofit lnSpcReduction="10000"/>
          </a:bodyPr>
          <a:lstStyle/>
          <a:p>
            <a:pPr marL="0" indent="0">
              <a:buNone/>
            </a:pPr>
            <a:r>
              <a:rPr lang="uk-UA" dirty="0">
                <a:latin typeface="Times New Roman" pitchFamily="18" charset="0"/>
                <a:cs typeface="Times New Roman" pitchFamily="18" charset="0"/>
              </a:rPr>
              <a:t>- послаблення імунітету суспільства до корупції та антикорупційної мотивації суспільства; </a:t>
            </a:r>
            <a:endParaRPr lang="ru-RU" dirty="0">
              <a:latin typeface="Times New Roman" pitchFamily="18" charset="0"/>
              <a:cs typeface="Times New Roman" pitchFamily="18" charset="0"/>
            </a:endParaRPr>
          </a:p>
          <a:p>
            <a:pPr marL="0" indent="0">
              <a:buFontTx/>
              <a:buChar char="-"/>
            </a:pPr>
            <a:r>
              <a:rPr lang="uk-UA" dirty="0" smtClean="0">
                <a:latin typeface="Times New Roman" pitchFamily="18" charset="0"/>
                <a:cs typeface="Times New Roman" pitchFamily="18" charset="0"/>
              </a:rPr>
              <a:t>корінні </a:t>
            </a:r>
            <a:r>
              <a:rPr lang="uk-UA" dirty="0">
                <a:latin typeface="Times New Roman" pitchFamily="18" charset="0"/>
                <a:cs typeface="Times New Roman" pitchFamily="18" charset="0"/>
              </a:rPr>
              <a:t>зміни світогляду, ідеологічних орієнтацій громадян</a:t>
            </a:r>
            <a:r>
              <a:rPr lang="uk-UA" dirty="0" smtClean="0">
                <a:latin typeface="Times New Roman" pitchFamily="18" charset="0"/>
                <a:cs typeface="Times New Roman" pitchFamily="18" charset="0"/>
              </a:rPr>
              <a:t>;</a:t>
            </a:r>
          </a:p>
          <a:p>
            <a:pPr marL="0" indent="0">
              <a:buFontTx/>
              <a:buChar char="-"/>
            </a:pPr>
            <a:r>
              <a:rPr lang="uk-UA" dirty="0" smtClean="0">
                <a:latin typeface="Times New Roman" pitchFamily="18" charset="0"/>
                <a:cs typeface="Times New Roman" pitchFamily="18" charset="0"/>
              </a:rPr>
              <a:t>- </a:t>
            </a:r>
            <a:r>
              <a:rPr lang="uk-UA" dirty="0">
                <a:latin typeface="Times New Roman" pitchFamily="18" charset="0"/>
                <a:cs typeface="Times New Roman" pitchFamily="18" charset="0"/>
              </a:rPr>
              <a:t>поширення корисливої спрямованості у діяльності працівників публічної (недержавної) </a:t>
            </a:r>
            <a:r>
              <a:rPr lang="uk-UA" dirty="0" smtClean="0">
                <a:latin typeface="Times New Roman" pitchFamily="18" charset="0"/>
                <a:cs typeface="Times New Roman" pitchFamily="18" charset="0"/>
              </a:rPr>
              <a:t>сфери.</a:t>
            </a:r>
            <a:endParaRPr lang="uk-UA" dirty="0">
              <a:latin typeface="Times New Roman" pitchFamily="18" charset="0"/>
              <a:cs typeface="Times New Roman" pitchFamily="18" charset="0"/>
            </a:endParaRPr>
          </a:p>
        </p:txBody>
      </p:sp>
    </p:spTree>
    <p:extLst>
      <p:ext uri="{BB962C8B-B14F-4D97-AF65-F5344CB8AC3E}">
        <p14:creationId xmlns="" xmlns:p14="http://schemas.microsoft.com/office/powerpoint/2010/main" val="17361533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p:txBody>
          <a:bodyPr>
            <a:normAutofit fontScale="92500" lnSpcReduction="20000"/>
          </a:bodyPr>
          <a:lstStyle/>
          <a:p>
            <a:pPr marL="0" indent="0" algn="just">
              <a:buNone/>
            </a:pPr>
            <a:r>
              <a:rPr lang="uk-UA" dirty="0" smtClean="0">
                <a:latin typeface="Times New Roman" pitchFamily="18" charset="0"/>
                <a:cs typeface="Times New Roman" pitchFamily="18" charset="0"/>
              </a:rPr>
              <a:t>Це </a:t>
            </a:r>
            <a:r>
              <a:rPr lang="uk-UA" dirty="0">
                <a:latin typeface="Times New Roman" pitchFamily="18" charset="0"/>
                <a:cs typeface="Times New Roman" pitchFamily="18" charset="0"/>
              </a:rPr>
              <a:t>проявляється у відсутності системного підходу у </a:t>
            </a:r>
            <a:r>
              <a:rPr lang="uk-UA" dirty="0" smtClean="0">
                <a:latin typeface="Times New Roman" pitchFamily="18" charset="0"/>
                <a:cs typeface="Times New Roman" pitchFamily="18" charset="0"/>
              </a:rPr>
              <a:t>процесі </a:t>
            </a:r>
            <a:r>
              <a:rPr lang="uk-UA" dirty="0">
                <a:latin typeface="Times New Roman" pitchFamily="18" charset="0"/>
                <a:cs typeface="Times New Roman" pitchFamily="18" charset="0"/>
              </a:rPr>
              <a:t>підготовки законопроектів (зокрема, аналізу стану і тенденцій корупції, </a:t>
            </a:r>
            <a:r>
              <a:rPr lang="uk-UA" dirty="0" smtClean="0">
                <a:latin typeface="Times New Roman" pitchFamily="18" charset="0"/>
                <a:cs typeface="Times New Roman" pitchFamily="18" charset="0"/>
              </a:rPr>
              <a:t>відсутність врахування </a:t>
            </a:r>
            <a:r>
              <a:rPr lang="uk-UA" dirty="0">
                <a:latin typeface="Times New Roman" pitchFamily="18" charset="0"/>
                <a:cs typeface="Times New Roman" pitchFamily="18" charset="0"/>
              </a:rPr>
              <a:t>результатів досліджень у цій сфері тощо), що призводить до незадовільної якості підготовлених законопроектів або ж їх положення містять </a:t>
            </a:r>
            <a:r>
              <a:rPr lang="uk-UA" dirty="0" err="1">
                <a:latin typeface="Times New Roman" pitchFamily="18" charset="0"/>
                <a:cs typeface="Times New Roman" pitchFamily="18" charset="0"/>
              </a:rPr>
              <a:t>корупціогенні</a:t>
            </a:r>
            <a:r>
              <a:rPr lang="uk-UA" dirty="0">
                <a:latin typeface="Times New Roman" pitchFamily="18" charset="0"/>
                <a:cs typeface="Times New Roman" pitchFamily="18" charset="0"/>
              </a:rPr>
              <a:t> фактори. Часткове, а, інколи і непослідовне коригування антикорупційного законодавства призводить до негативного впливу на антикорупційну політику в державі і накладає свій відбиток на процеси державотворення.</a:t>
            </a:r>
          </a:p>
        </p:txBody>
      </p:sp>
    </p:spTree>
    <p:extLst>
      <p:ext uri="{BB962C8B-B14F-4D97-AF65-F5344CB8AC3E}">
        <p14:creationId xmlns="" xmlns:p14="http://schemas.microsoft.com/office/powerpoint/2010/main" val="41497041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p:txBody>
          <a:bodyPr>
            <a:normAutofit fontScale="92500" lnSpcReduction="10000"/>
          </a:bodyPr>
          <a:lstStyle/>
          <a:p>
            <a:pPr marL="0" indent="0" algn="just">
              <a:buNone/>
            </a:pPr>
            <a:r>
              <a:rPr lang="uk-UA" dirty="0">
                <a:latin typeface="Times New Roman" pitchFamily="18" charset="0"/>
                <a:cs typeface="Times New Roman" pitchFamily="18" charset="0"/>
              </a:rPr>
              <a:t>Схематично ланцюг причинно-наслідкових зв’язків, що обумовлюють вчинення корупційного злочину, можна навести в такому вигляді: умови </a:t>
            </a:r>
            <a:r>
              <a:rPr lang="uk-UA" dirty="0" err="1">
                <a:latin typeface="Times New Roman" pitchFamily="18" charset="0"/>
                <a:cs typeface="Times New Roman" pitchFamily="18" charset="0"/>
              </a:rPr>
              <a:t>антисуспільного</a:t>
            </a:r>
            <a:r>
              <a:rPr lang="uk-UA" dirty="0">
                <a:latin typeface="Times New Roman" pitchFamily="18" charset="0"/>
                <a:cs typeface="Times New Roman" pitchFamily="18" charset="0"/>
              </a:rPr>
              <a:t> формування особистості, наявність </a:t>
            </a:r>
            <a:r>
              <a:rPr lang="uk-UA" dirty="0" err="1">
                <a:latin typeface="Times New Roman" pitchFamily="18" charset="0"/>
                <a:cs typeface="Times New Roman" pitchFamily="18" charset="0"/>
              </a:rPr>
              <a:t>антисуспільної</a:t>
            </a:r>
            <a:r>
              <a:rPr lang="uk-UA" dirty="0">
                <a:latin typeface="Times New Roman" pitchFamily="18" charset="0"/>
                <a:cs typeface="Times New Roman" pitchFamily="18" charset="0"/>
              </a:rPr>
              <a:t> спрямованості особи, внутрішні психофізіологічні умови, зовнішні обставини, які сприяють вчиненню злочину, мотиви вчинення злочину, конкретна життєва ситуація вчинення злочину, досягнення відповідного результату. </a:t>
            </a:r>
            <a:endParaRPr lang="ru-RU" dirty="0">
              <a:latin typeface="Times New Roman" pitchFamily="18" charset="0"/>
              <a:cs typeface="Times New Roman" pitchFamily="18" charset="0"/>
            </a:endParaRPr>
          </a:p>
          <a:p>
            <a:pPr marL="0" indent="0">
              <a:buNone/>
            </a:pPr>
            <a:endParaRPr lang="uk-UA" dirty="0"/>
          </a:p>
        </p:txBody>
      </p:sp>
    </p:spTree>
    <p:extLst>
      <p:ext uri="{BB962C8B-B14F-4D97-AF65-F5344CB8AC3E}">
        <p14:creationId xmlns="" xmlns:p14="http://schemas.microsoft.com/office/powerpoint/2010/main" val="58070895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p:txBody>
          <a:bodyPr>
            <a:normAutofit fontScale="92500" lnSpcReduction="10000"/>
          </a:bodyPr>
          <a:lstStyle/>
          <a:p>
            <a:pPr marL="0" indent="0" algn="just">
              <a:buNone/>
            </a:pPr>
            <a:r>
              <a:rPr lang="uk-UA" dirty="0" smtClean="0">
                <a:latin typeface="Times New Roman" pitchFamily="18" charset="0"/>
                <a:cs typeface="Times New Roman" pitchFamily="18" charset="0"/>
              </a:rPr>
              <a:t>Причини </a:t>
            </a:r>
            <a:r>
              <a:rPr lang="uk-UA" dirty="0">
                <a:latin typeface="Times New Roman" pitchFamily="18" charset="0"/>
                <a:cs typeface="Times New Roman" pitchFamily="18" charset="0"/>
              </a:rPr>
              <a:t>й умови вчинення корупційного злочину мають свої особливості як за формою, так і змістом. До формальної сторони можна віднести наявність декількох криміногенних джерел, одне з яких знаходиться у свідомості самої винної особи, друге – у найближчому оточуючому середовищі, третє – поза межами цих структур у суспільній свідомості, четверте – у свідомості окремих осіб, які пропонують, надають, передають службовій особі неправомірну </a:t>
            </a:r>
            <a:r>
              <a:rPr lang="uk-UA" dirty="0" smtClean="0">
                <a:latin typeface="Times New Roman" pitchFamily="18" charset="0"/>
                <a:cs typeface="Times New Roman" pitchFamily="18" charset="0"/>
              </a:rPr>
              <a:t>вигоду.</a:t>
            </a:r>
            <a:endParaRPr lang="uk-UA" dirty="0">
              <a:latin typeface="Times New Roman" pitchFamily="18" charset="0"/>
              <a:cs typeface="Times New Roman" pitchFamily="18" charset="0"/>
            </a:endParaRPr>
          </a:p>
        </p:txBody>
      </p:sp>
    </p:spTree>
    <p:extLst>
      <p:ext uri="{BB962C8B-B14F-4D97-AF65-F5344CB8AC3E}">
        <p14:creationId xmlns="" xmlns:p14="http://schemas.microsoft.com/office/powerpoint/2010/main" val="29455192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p:txBody>
          <a:bodyPr>
            <a:normAutofit fontScale="92500" lnSpcReduction="10000"/>
          </a:bodyPr>
          <a:lstStyle/>
          <a:p>
            <a:pPr marL="0" indent="0" algn="just">
              <a:buNone/>
            </a:pPr>
            <a:r>
              <a:rPr lang="uk-UA" dirty="0" smtClean="0">
                <a:latin typeface="Times New Roman" pitchFamily="18" charset="0"/>
                <a:cs typeface="Times New Roman" pitchFamily="18" charset="0"/>
              </a:rPr>
              <a:t>Наприклад, виявлення норм, </a:t>
            </a:r>
            <a:r>
              <a:rPr lang="uk-UA" dirty="0">
                <a:latin typeface="Times New Roman" pitchFamily="18" charset="0"/>
                <a:cs typeface="Times New Roman" pitchFamily="18" charset="0"/>
              </a:rPr>
              <a:t>які </a:t>
            </a:r>
            <a:r>
              <a:rPr lang="uk-UA" dirty="0" smtClean="0">
                <a:latin typeface="Times New Roman" pitchFamily="18" charset="0"/>
                <a:cs typeface="Times New Roman" pitchFamily="18" charset="0"/>
              </a:rPr>
              <a:t>містять </a:t>
            </a:r>
            <a:r>
              <a:rPr lang="uk-UA" dirty="0">
                <a:latin typeface="Times New Roman" pitchFamily="18" charset="0"/>
                <a:cs typeface="Times New Roman" pitchFamily="18" charset="0"/>
              </a:rPr>
              <a:t>корупційні </a:t>
            </a:r>
            <a:r>
              <a:rPr lang="uk-UA" dirty="0" smtClean="0">
                <a:latin typeface="Times New Roman" pitchFamily="18" charset="0"/>
                <a:cs typeface="Times New Roman" pitchFamily="18" charset="0"/>
              </a:rPr>
              <a:t>ризики. Менше таких </a:t>
            </a:r>
            <a:r>
              <a:rPr lang="uk-UA" dirty="0">
                <a:latin typeface="Times New Roman" pitchFamily="18" charset="0"/>
                <a:cs typeface="Times New Roman" pitchFamily="18" charset="0"/>
              </a:rPr>
              <a:t>норм </a:t>
            </a:r>
            <a:r>
              <a:rPr lang="uk-UA" dirty="0" smtClean="0">
                <a:latin typeface="Times New Roman" pitchFamily="18" charset="0"/>
                <a:cs typeface="Times New Roman" pitchFamily="18" charset="0"/>
              </a:rPr>
              <a:t>виявляється </a:t>
            </a:r>
            <a:r>
              <a:rPr lang="uk-UA" dirty="0">
                <a:latin typeface="Times New Roman" pitchFamily="18" charset="0"/>
                <a:cs typeface="Times New Roman" pitchFamily="18" charset="0"/>
              </a:rPr>
              <a:t>у проектах законів, а найбільше – у проектах підзаконних нормативно-правових актів. Під час антикорупційної експертизи у проектах нормативно-правових актів найбільше було </a:t>
            </a:r>
            <a:r>
              <a:rPr lang="uk-UA" dirty="0" smtClean="0">
                <a:latin typeface="Times New Roman" pitchFamily="18" charset="0"/>
                <a:cs typeface="Times New Roman" pitchFamily="18" charset="0"/>
              </a:rPr>
              <a:t>виявляється </a:t>
            </a:r>
            <a:r>
              <a:rPr lang="uk-UA" dirty="0">
                <a:latin typeface="Times New Roman" pitchFamily="18" charset="0"/>
                <a:cs typeface="Times New Roman" pitchFamily="18" charset="0"/>
              </a:rPr>
              <a:t>недоліків техніко-юридичного характеру, які також сприяють вчиненню корупційних правопорушень.</a:t>
            </a:r>
            <a:endParaRPr lang="ru-RU" dirty="0">
              <a:latin typeface="Times New Roman" pitchFamily="18" charset="0"/>
              <a:cs typeface="Times New Roman" pitchFamily="18" charset="0"/>
            </a:endParaRPr>
          </a:p>
          <a:p>
            <a:pPr marL="0" indent="0">
              <a:buNone/>
            </a:pPr>
            <a:r>
              <a:rPr lang="uk-UA" dirty="0" smtClean="0"/>
              <a:t> </a:t>
            </a:r>
            <a:endParaRPr lang="uk-UA" dirty="0"/>
          </a:p>
        </p:txBody>
      </p:sp>
    </p:spTree>
    <p:extLst>
      <p:ext uri="{BB962C8B-B14F-4D97-AF65-F5344CB8AC3E}">
        <p14:creationId xmlns="" xmlns:p14="http://schemas.microsoft.com/office/powerpoint/2010/main" val="18690105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p:txBody>
          <a:bodyPr>
            <a:normAutofit/>
          </a:bodyPr>
          <a:lstStyle/>
          <a:p>
            <a:pPr marL="0" indent="0" algn="just">
              <a:buNone/>
            </a:pPr>
            <a:r>
              <a:rPr lang="uk-UA" dirty="0">
                <a:latin typeface="Times New Roman" pitchFamily="18" charset="0"/>
                <a:cs typeface="Times New Roman" pitchFamily="18" charset="0"/>
              </a:rPr>
              <a:t>Досить часто проекти містять такий </a:t>
            </a:r>
            <a:r>
              <a:rPr lang="uk-UA" dirty="0" err="1">
                <a:latin typeface="Times New Roman" pitchFamily="18" charset="0"/>
                <a:cs typeface="Times New Roman" pitchFamily="18" charset="0"/>
              </a:rPr>
              <a:t>корупціогенний</a:t>
            </a:r>
            <a:r>
              <a:rPr lang="uk-UA" dirty="0">
                <a:latin typeface="Times New Roman" pitchFamily="18" charset="0"/>
                <a:cs typeface="Times New Roman" pitchFamily="18" charset="0"/>
              </a:rPr>
              <a:t> фактор, як неналежне визначення функцій, прав, обов’язків органів державної влади та місцевого самоврядування, наслідком чого може бути невиправдане встановлення чи надмірне розширення дискреційних повноважень, створення умов для виникнення конфлікту інтересів та можливостей для зловживання наданими їм повноваженнями.</a:t>
            </a:r>
            <a:endParaRPr lang="ru-RU" dirty="0">
              <a:latin typeface="Times New Roman" pitchFamily="18" charset="0"/>
              <a:cs typeface="Times New Roman" pitchFamily="18" charset="0"/>
            </a:endParaRPr>
          </a:p>
          <a:p>
            <a:endParaRPr lang="uk-UA" dirty="0"/>
          </a:p>
        </p:txBody>
      </p:sp>
    </p:spTree>
    <p:extLst>
      <p:ext uri="{BB962C8B-B14F-4D97-AF65-F5344CB8AC3E}">
        <p14:creationId xmlns="" xmlns:p14="http://schemas.microsoft.com/office/powerpoint/2010/main" val="28636644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p:txBody>
          <a:bodyPr>
            <a:normAutofit fontScale="85000" lnSpcReduction="20000"/>
          </a:bodyPr>
          <a:lstStyle/>
          <a:p>
            <a:pPr marL="0" indent="0" algn="just">
              <a:buNone/>
            </a:pPr>
            <a:r>
              <a:rPr lang="uk-UA" dirty="0">
                <a:latin typeface="Times New Roman" pitchFamily="18" charset="0"/>
                <a:cs typeface="Times New Roman" pitchFamily="18" charset="0"/>
              </a:rPr>
              <a:t>Суттєвим недоліком діючого антикорупційного законодавства є те, що воно приймається без кримінологічної експертизи. Експертиза повинна бути комплексною, а до експертних груп входити юристи різних галузей права</a:t>
            </a:r>
            <a:r>
              <a:rPr lang="uk-UA" dirty="0" smtClean="0">
                <a:latin typeface="Times New Roman" pitchFamily="18" charset="0"/>
                <a:cs typeface="Times New Roman" pitchFamily="18" charset="0"/>
              </a:rPr>
              <a:t>, а також </a:t>
            </a:r>
            <a:r>
              <a:rPr lang="uk-UA" dirty="0">
                <a:latin typeface="Times New Roman" pitchFamily="18" charset="0"/>
                <a:cs typeface="Times New Roman" pitchFamily="18" charset="0"/>
              </a:rPr>
              <a:t>економісти, політологи, правозахисники, співробітники правоохоронних органів. Оскільки значними можливостями по контролю за корупцією та її запобіганню </a:t>
            </a:r>
            <a:r>
              <a:rPr lang="uk-UA" dirty="0" smtClean="0">
                <a:latin typeface="Times New Roman" pitchFamily="18" charset="0"/>
                <a:cs typeface="Times New Roman" pitchFamily="18" charset="0"/>
              </a:rPr>
              <a:t>володіють представники різних галузей </a:t>
            </a:r>
            <a:r>
              <a:rPr lang="uk-UA" dirty="0">
                <a:latin typeface="Times New Roman" pitchFamily="18" charset="0"/>
                <a:cs typeface="Times New Roman" pitchFamily="18" charset="0"/>
              </a:rPr>
              <a:t>права: </a:t>
            </a:r>
            <a:r>
              <a:rPr lang="uk-UA" dirty="0" smtClean="0">
                <a:latin typeface="Times New Roman" pitchFamily="18" charset="0"/>
                <a:cs typeface="Times New Roman" pitchFamily="18" charset="0"/>
              </a:rPr>
              <a:t>конституційного, банківського, митного, цивільного, процесуального </a:t>
            </a:r>
            <a:r>
              <a:rPr lang="uk-UA" dirty="0">
                <a:latin typeface="Times New Roman" pitchFamily="18" charset="0"/>
                <a:cs typeface="Times New Roman" pitchFamily="18" charset="0"/>
              </a:rPr>
              <a:t>та ін. Саме в цих галузях утворюються можливості для «правомірної» корупції і таким чином формується «корупційне» законодавство. </a:t>
            </a:r>
          </a:p>
        </p:txBody>
      </p:sp>
    </p:spTree>
    <p:extLst>
      <p:ext uri="{BB962C8B-B14F-4D97-AF65-F5344CB8AC3E}">
        <p14:creationId xmlns="" xmlns:p14="http://schemas.microsoft.com/office/powerpoint/2010/main" val="8060752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p:txBody>
          <a:bodyPr/>
          <a:lstStyle/>
          <a:p>
            <a:pPr marL="0" indent="0" algn="just">
              <a:buNone/>
            </a:pPr>
            <a:r>
              <a:rPr lang="uk-UA" dirty="0">
                <a:latin typeface="Times New Roman" pitchFamily="18" charset="0"/>
                <a:cs typeface="Times New Roman" pitchFamily="18" charset="0"/>
              </a:rPr>
              <a:t>Питання про необхідність організації кримінологічної експертизи ставиться протягом останніх десяти років, а саме </a:t>
            </a:r>
            <a:r>
              <a:rPr lang="uk-UA" dirty="0" smtClean="0">
                <a:latin typeface="Times New Roman" pitchFamily="18" charset="0"/>
                <a:cs typeface="Times New Roman" pitchFamily="18" charset="0"/>
              </a:rPr>
              <a:t>кримінологічна </a:t>
            </a:r>
            <a:r>
              <a:rPr lang="uk-UA" dirty="0">
                <a:latin typeface="Times New Roman" pitchFamily="18" charset="0"/>
                <a:cs typeface="Times New Roman" pitchFamily="18" charset="0"/>
              </a:rPr>
              <a:t>експертиза могла б виявити не тільки можливості для корупції, але й запропонувати заходи, що не дають можливість вчинити корупційні діяння, підвищити ризик при їх вчиненні та зниження потенційної вигоди.</a:t>
            </a:r>
            <a:endParaRPr lang="ru-RU" dirty="0">
              <a:latin typeface="Times New Roman" pitchFamily="18" charset="0"/>
              <a:cs typeface="Times New Roman" pitchFamily="18" charset="0"/>
            </a:endParaRPr>
          </a:p>
          <a:p>
            <a:pPr marL="0" indent="0" algn="just">
              <a:buNone/>
            </a:pPr>
            <a:endParaRPr lang="uk-UA" dirty="0">
              <a:latin typeface="Times New Roman" pitchFamily="18" charset="0"/>
              <a:cs typeface="Times New Roman" pitchFamily="18" charset="0"/>
            </a:endParaRPr>
          </a:p>
        </p:txBody>
      </p:sp>
    </p:spTree>
    <p:extLst>
      <p:ext uri="{BB962C8B-B14F-4D97-AF65-F5344CB8AC3E}">
        <p14:creationId xmlns="" xmlns:p14="http://schemas.microsoft.com/office/powerpoint/2010/main" val="34255165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p:txBody>
          <a:bodyPr>
            <a:normAutofit fontScale="92500" lnSpcReduction="10000"/>
          </a:bodyPr>
          <a:lstStyle/>
          <a:p>
            <a:pPr marL="0" indent="0" algn="just">
              <a:buNone/>
            </a:pPr>
            <a:r>
              <a:rPr lang="uk-UA" dirty="0" smtClean="0">
                <a:latin typeface="Times New Roman" pitchFamily="18" charset="0"/>
                <a:cs typeface="Times New Roman" pitchFamily="18" charset="0"/>
              </a:rPr>
              <a:t>Наступним </a:t>
            </a:r>
            <a:r>
              <a:rPr lang="uk-UA" dirty="0" err="1" smtClean="0">
                <a:latin typeface="Times New Roman" pitchFamily="18" charset="0"/>
                <a:cs typeface="Times New Roman" pitchFamily="18" charset="0"/>
              </a:rPr>
              <a:t>корупціогенним</a:t>
            </a:r>
            <a:r>
              <a:rPr lang="uk-UA" dirty="0" smtClean="0">
                <a:latin typeface="Times New Roman" pitchFamily="18" charset="0"/>
                <a:cs typeface="Times New Roman" pitchFamily="18" charset="0"/>
              </a:rPr>
              <a:t> фактором </a:t>
            </a:r>
            <a:r>
              <a:rPr lang="uk-UA" dirty="0">
                <a:latin typeface="Times New Roman" pitchFamily="18" charset="0"/>
                <a:cs typeface="Times New Roman" pitchFamily="18" charset="0"/>
              </a:rPr>
              <a:t>є відсутність у проектах нормативно-правових актів, якими регулюється реалізація суб’єктивних прав та виконання юридичних обов’язків фізичними та юридичними особами, адміністративних процедур або наявність у проекті нормативно-правового акта нечіткостей встановленої адміністративної процедури, що здатні створити умови для здійснення корупційних дій або виникнення корупційних </a:t>
            </a:r>
            <a:r>
              <a:rPr lang="uk-UA" dirty="0" smtClean="0">
                <a:latin typeface="Times New Roman" pitchFamily="18" charset="0"/>
                <a:cs typeface="Times New Roman" pitchFamily="18" charset="0"/>
              </a:rPr>
              <a:t>відносин.</a:t>
            </a:r>
            <a:endParaRPr lang="uk-UA" dirty="0">
              <a:latin typeface="Times New Roman" pitchFamily="18" charset="0"/>
              <a:cs typeface="Times New Roman" pitchFamily="18" charset="0"/>
            </a:endParaRPr>
          </a:p>
        </p:txBody>
      </p:sp>
    </p:spTree>
    <p:extLst>
      <p:ext uri="{BB962C8B-B14F-4D97-AF65-F5344CB8AC3E}">
        <p14:creationId xmlns="" xmlns:p14="http://schemas.microsoft.com/office/powerpoint/2010/main" val="13493091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рек">
  <a:themeElements>
    <a:clrScheme name="Трек">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Трек">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Трек">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84</TotalTime>
  <Words>2136</Words>
  <Application>Microsoft Office PowerPoint</Application>
  <PresentationFormat>Экран (4:3)</PresentationFormat>
  <Paragraphs>61</Paragraphs>
  <Slides>41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41</vt:i4>
      </vt:variant>
    </vt:vector>
  </HeadingPairs>
  <TitlesOfParts>
    <vt:vector size="42" baseType="lpstr">
      <vt:lpstr>Трек</vt:lpstr>
      <vt:lpstr>Розділ 3. Причини та умови корупційної злочинності в Україні</vt:lpstr>
      <vt:lpstr>4.1. Правові причини та умови корупційної злочинності</vt:lpstr>
      <vt:lpstr>Слайд 3</vt:lpstr>
      <vt:lpstr>Слайд 4</vt:lpstr>
      <vt:lpstr>Слайд 5</vt:lpstr>
      <vt:lpstr>Слайд 6</vt:lpstr>
      <vt:lpstr>Слайд 7</vt:lpstr>
      <vt:lpstr>Слайд 8</vt:lpstr>
      <vt:lpstr>Слайд 9</vt:lpstr>
      <vt:lpstr>Слайд 10</vt:lpstr>
      <vt:lpstr> 4.2. Економічні причини та умови корупційної злочинності </vt:lpstr>
      <vt:lpstr>Слайд 12</vt:lpstr>
      <vt:lpstr>Слайд 13</vt:lpstr>
      <vt:lpstr>Слайд 14</vt:lpstr>
      <vt:lpstr>Слайд 15</vt:lpstr>
      <vt:lpstr>Слайд 16</vt:lpstr>
      <vt:lpstr>Слайд 17</vt:lpstr>
      <vt:lpstr>Слайд 18</vt:lpstr>
      <vt:lpstr>  4.3. Організаційно-управлінські причини та умови корупційної злочинності </vt:lpstr>
      <vt:lpstr>Слайд 20</vt:lpstr>
      <vt:lpstr>Слайд 21</vt:lpstr>
      <vt:lpstr>Слайд 22</vt:lpstr>
      <vt:lpstr>Слайд 23</vt:lpstr>
      <vt:lpstr>Слайд 24</vt:lpstr>
      <vt:lpstr>Організаційно-управлінські фактори:</vt:lpstr>
      <vt:lpstr>Слайд 26</vt:lpstr>
      <vt:lpstr>Слайд 27</vt:lpstr>
      <vt:lpstr>Слайд 28</vt:lpstr>
      <vt:lpstr>Слайд 29</vt:lpstr>
      <vt:lpstr>Слайд 30</vt:lpstr>
      <vt:lpstr>Слайд 31</vt:lpstr>
      <vt:lpstr>Слайд 32</vt:lpstr>
      <vt:lpstr>Слайд 33</vt:lpstr>
      <vt:lpstr>Слайд 34</vt:lpstr>
      <vt:lpstr>  4.4. Соціальні причини та умови корупційної злочинності   </vt:lpstr>
      <vt:lpstr>Слайд 36</vt:lpstr>
      <vt:lpstr>Слайд 37</vt:lpstr>
      <vt:lpstr>Слайд 38</vt:lpstr>
      <vt:lpstr>Слайд 39</vt:lpstr>
      <vt:lpstr>Слайд 40</vt:lpstr>
      <vt:lpstr>Слайд 41</vt:lpstr>
    </vt:vector>
  </TitlesOfParts>
  <Company>SPecialiST RePack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 </dc:creator>
  <cp:lastModifiedBy>NAVS</cp:lastModifiedBy>
  <cp:revision>45</cp:revision>
  <dcterms:created xsi:type="dcterms:W3CDTF">2019-11-21T20:18:07Z</dcterms:created>
  <dcterms:modified xsi:type="dcterms:W3CDTF">2019-12-09T08:04:17Z</dcterms:modified>
</cp:coreProperties>
</file>