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7" r:id="rId2"/>
    <p:sldId id="258"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3" r:id="rId26"/>
    <p:sldId id="284" r:id="rId27"/>
    <p:sldId id="282"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260" r:id="rId6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1" d="100"/>
          <a:sy n="81" d="100"/>
        </p:scale>
        <p:origin x="-78" y="-72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34663-9927-48B4-9E58-A5D3C672FE38}" type="datetimeFigureOut">
              <a:rPr lang="ru-RU" smtClean="0"/>
              <a:pPr/>
              <a:t>09.12.2019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A2F09-1DB7-4E5E-A652-E360B43F3482}" type="slidenum">
              <a:rPr lang="ru-RU" smtClean="0"/>
              <a:pPr/>
              <a:t>‹#›</a:t>
            </a:fld>
            <a:endParaRPr lang="ru-RU"/>
          </a:p>
        </p:txBody>
      </p:sp>
    </p:spTree>
    <p:extLst>
      <p:ext uri="{BB962C8B-B14F-4D97-AF65-F5344CB8AC3E}">
        <p14:creationId xmlns:p14="http://schemas.microsoft.com/office/powerpoint/2010/main" xmlns="" val="38113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C971FF-EF28-4195-A575-329446EFAA55}" type="slidenum">
              <a:rPr lang="ru-RU" smtClean="0">
                <a:solidFill>
                  <a:srgbClr val="545454"/>
                </a:solidFill>
              </a:rPr>
              <a:pPr/>
              <a:t>1</a:t>
            </a:fld>
            <a:endParaRPr lang="ru-RU" dirty="0">
              <a:solidFill>
                <a:srgbClr val="545454"/>
              </a:solidFill>
            </a:endParaRPr>
          </a:p>
        </p:txBody>
      </p:sp>
    </p:spTree>
    <p:extLst>
      <p:ext uri="{BB962C8B-B14F-4D97-AF65-F5344CB8AC3E}">
        <p14:creationId xmlns:p14="http://schemas.microsoft.com/office/powerpoint/2010/main" xmlns="" val="698732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карта" descr="Карта Северной Америки"/>
          <p:cNvSpPr>
            <a:spLocks noEditPoints="1"/>
          </p:cNvSpPr>
          <p:nvPr/>
        </p:nvSpPr>
        <p:spPr bwMode="auto">
          <a:xfrm>
            <a:off x="4474741" y="3175"/>
            <a:ext cx="771726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98" tIns="34299" rIns="68598" bIns="34299" numCol="1" rtlCol="0" anchor="t" anchorCtr="0" compatLnSpc="1">
            <a:prstTxWarp prst="textNoShape">
              <a:avLst/>
            </a:prstTxWarp>
          </a:bodyPr>
          <a:lstStyle/>
          <a:p>
            <a:endParaRPr lang="ru-RU" sz="1350" dirty="0">
              <a:solidFill>
                <a:prstClr val="white"/>
              </a:solidFill>
            </a:endParaRPr>
          </a:p>
        </p:txBody>
      </p:sp>
      <p:sp>
        <p:nvSpPr>
          <p:cNvPr id="2" name="Заголовок 1"/>
          <p:cNvSpPr>
            <a:spLocks noGrp="1"/>
          </p:cNvSpPr>
          <p:nvPr>
            <p:ph type="ctrTitle"/>
          </p:nvPr>
        </p:nvSpPr>
        <p:spPr>
          <a:xfrm>
            <a:off x="1217931" y="1828801"/>
            <a:ext cx="9756140" cy="3048001"/>
          </a:xfrm>
        </p:spPr>
        <p:txBody>
          <a:bodyPr rtlCol="0">
            <a:normAutofit/>
          </a:bodyPr>
          <a:lstStyle>
            <a:lvl1pPr>
              <a:defRPr sz="3301"/>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1217933" y="5029200"/>
            <a:ext cx="7850644" cy="1143000"/>
          </a:xfrm>
        </p:spPr>
        <p:txBody>
          <a:bodyPr rtlCol="0">
            <a:normAutofit/>
          </a:bodyPr>
          <a:lstStyle>
            <a:lvl1pPr marL="0" indent="0" algn="l">
              <a:spcBef>
                <a:spcPts val="0"/>
              </a:spcBef>
              <a:buNone/>
              <a:defRPr sz="1500">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pPr rtl="0"/>
            <a:r>
              <a:rPr lang="ru-RU" noProof="0" smtClean="0"/>
              <a:t>Образец подзаголовка</a:t>
            </a:r>
            <a:endParaRPr lang="ru-RU" noProof="0" dirty="0"/>
          </a:p>
        </p:txBody>
      </p:sp>
    </p:spTree>
    <p:extLst>
      <p:ext uri="{BB962C8B-B14F-4D97-AF65-F5344CB8AC3E}">
        <p14:creationId xmlns:p14="http://schemas.microsoft.com/office/powerpoint/2010/main" xmlns="" val="15157693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lvl5pPr>
              <a:defRPr/>
            </a:lvl5pPr>
            <a:lvl6pPr>
              <a:defRPr/>
            </a:lvl6pPr>
            <a:lvl7pPr>
              <a:defRPr baseline="0"/>
            </a:lvl7pPr>
            <a:lvl8pPr>
              <a:defRPr baseline="0"/>
            </a:lvl8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10"/>
          </p:nvPr>
        </p:nvSpPr>
        <p:spPr/>
        <p:txBody>
          <a:bodyPr rtlCol="0"/>
          <a:lstStyle/>
          <a:p>
            <a:fld id="{7DA98A9F-DAAE-4609-8F70-2472A4F0596B}" type="datetime1">
              <a:rPr lang="ru-RU" smtClean="0">
                <a:solidFill>
                  <a:srgbClr val="545454"/>
                </a:solidFill>
              </a:rPr>
              <a:pPr/>
              <a:t>09.12.2019</a:t>
            </a:fld>
            <a:endParaRPr lang="ru-RU" dirty="0">
              <a:solidFill>
                <a:srgbClr val="545454"/>
              </a:solidFill>
            </a:endParaRPr>
          </a:p>
        </p:txBody>
      </p:sp>
      <p:sp>
        <p:nvSpPr>
          <p:cNvPr id="6" name="Номер слайда 5"/>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36324163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p>
            <a:r>
              <a:rPr lang="ru-RU"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11"/>
          </p:nvPr>
        </p:nvSpPr>
        <p:spPr/>
        <p:txBody>
          <a:bodyPr/>
          <a:lstStyle/>
          <a:p>
            <a:fld id="{3133794F-F1B3-4559-A86E-1D3DBDE78770}" type="datetime1">
              <a:rPr lang="ru-RU" smtClean="0">
                <a:solidFill>
                  <a:srgbClr val="545454"/>
                </a:solidFill>
              </a:rPr>
              <a:pPr/>
              <a:t>09.12.2019</a:t>
            </a:fld>
            <a:endParaRPr lang="ru-RU" dirty="0">
              <a:solidFill>
                <a:srgbClr val="545454"/>
              </a:solidFill>
            </a:endParaRPr>
          </a:p>
        </p:txBody>
      </p:sp>
      <p:sp>
        <p:nvSpPr>
          <p:cNvPr id="5" name="Номер слайда 4"/>
          <p:cNvSpPr>
            <a:spLocks noGrp="1"/>
          </p:cNvSpPr>
          <p:nvPr>
            <p:ph type="sldNum" sz="quarter" idx="12"/>
          </p:nvPr>
        </p:nvSpPr>
        <p:spPr/>
        <p:txBody>
          <a:bodyPr/>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971741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1" y="685800"/>
            <a:ext cx="2134871" cy="5486400"/>
          </a:xfrm>
        </p:spPr>
        <p:txBody>
          <a:bodyPr vert="eaVert"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217931" y="685800"/>
            <a:ext cx="7418069" cy="5486400"/>
          </a:xfrm>
        </p:spPr>
        <p:txBody>
          <a:bodyPr vert="eaVert" rtlCol="0"/>
          <a:lstStyle>
            <a:lvl5pPr>
              <a:defRPr/>
            </a:lvl5pPr>
            <a:lvl6pPr>
              <a:defRPr/>
            </a:lvl6pPr>
            <a:lvl7pPr>
              <a:defRPr/>
            </a:lvl7pPr>
            <a:lvl8pPr>
              <a:defRPr/>
            </a:lvl8pPr>
            <a:lvl9pPr>
              <a:defRPr/>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10"/>
          </p:nvPr>
        </p:nvSpPr>
        <p:spPr/>
        <p:txBody>
          <a:bodyPr rtlCol="0"/>
          <a:lstStyle/>
          <a:p>
            <a:fld id="{6876B045-5FC5-4A23-9F60-552EDFEE69B1}" type="datetime1">
              <a:rPr lang="ru-RU" smtClean="0">
                <a:solidFill>
                  <a:srgbClr val="545454"/>
                </a:solidFill>
              </a:rPr>
              <a:pPr/>
              <a:t>09.12.2019</a:t>
            </a:fld>
            <a:endParaRPr lang="ru-RU" dirty="0">
              <a:solidFill>
                <a:srgbClr val="545454"/>
              </a:solidFill>
            </a:endParaRPr>
          </a:p>
        </p:txBody>
      </p:sp>
      <p:sp>
        <p:nvSpPr>
          <p:cNvPr id="6" name="Номер слайда 5"/>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31407035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lvl5pPr>
              <a:defRPr/>
            </a:lvl5pPr>
            <a:lvl6pPr>
              <a:defRPr/>
            </a:lvl6pPr>
            <a:lvl7pPr>
              <a:defRPr baseline="0"/>
            </a:lvl7pPr>
            <a:lvl8pPr>
              <a:defRPr baseline="0"/>
            </a:lvl8pPr>
            <a:lvl9pPr>
              <a:defRPr baseline="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10"/>
          </p:nvPr>
        </p:nvSpPr>
        <p:spPr/>
        <p:txBody>
          <a:bodyPr rtlCol="0"/>
          <a:lstStyle/>
          <a:p>
            <a:fld id="{8489C0BF-35F7-4BB0-B9E5-CCEE3BEF67E7}" type="datetime1">
              <a:rPr lang="ru-RU" smtClean="0">
                <a:solidFill>
                  <a:srgbClr val="545454"/>
                </a:solidFill>
              </a:rPr>
              <a:pPr/>
              <a:t>09.12.2019</a:t>
            </a:fld>
            <a:endParaRPr lang="ru-RU" dirty="0">
              <a:solidFill>
                <a:srgbClr val="545454"/>
              </a:solidFill>
            </a:endParaRPr>
          </a:p>
        </p:txBody>
      </p:sp>
      <p:sp>
        <p:nvSpPr>
          <p:cNvPr id="6" name="Номер слайда 5"/>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3827557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933" y="3429002"/>
            <a:ext cx="9756140" cy="2362199"/>
          </a:xfrm>
        </p:spPr>
        <p:txBody>
          <a:bodyPr rtlCol="0" anchor="b">
            <a:normAutofit/>
          </a:bodyPr>
          <a:lstStyle>
            <a:lvl1pPr algn="l">
              <a:defRPr sz="3301" b="0" cap="all"/>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213467" y="685803"/>
            <a:ext cx="7855108" cy="1142999"/>
          </a:xfrm>
        </p:spPr>
        <p:txBody>
          <a:bodyPr rtlCol="0"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rtl="0"/>
            <a:r>
              <a:rPr lang="ru-RU" noProof="0" smtClean="0"/>
              <a:t>Образец текста</a:t>
            </a:r>
          </a:p>
        </p:txBody>
      </p:sp>
      <p:sp>
        <p:nvSpPr>
          <p:cNvPr id="5" name="Нижний колонтитул 4"/>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10"/>
          </p:nvPr>
        </p:nvSpPr>
        <p:spPr/>
        <p:txBody>
          <a:bodyPr rtlCol="0"/>
          <a:lstStyle/>
          <a:p>
            <a:fld id="{E07BC25E-DD41-4F7E-B5AA-D994CCEB4C8C}" type="datetime1">
              <a:rPr lang="ru-RU" smtClean="0">
                <a:solidFill>
                  <a:srgbClr val="545454"/>
                </a:solidFill>
              </a:rPr>
              <a:pPr/>
              <a:t>09.12.2019</a:t>
            </a:fld>
            <a:endParaRPr lang="ru-RU" dirty="0">
              <a:solidFill>
                <a:srgbClr val="545454"/>
              </a:solidFill>
            </a:endParaRPr>
          </a:p>
        </p:txBody>
      </p:sp>
      <p:sp>
        <p:nvSpPr>
          <p:cNvPr id="6" name="Номер слайда 5"/>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12329583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типа объектов">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233600" y="1828800"/>
            <a:ext cx="4709960" cy="4343400"/>
          </a:xfrm>
        </p:spPr>
        <p:txBody>
          <a:bodyPr rtlCol="0">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264111" y="1828800"/>
            <a:ext cx="4709960" cy="4343400"/>
          </a:xfrm>
        </p:spPr>
        <p:txBody>
          <a:bodyPr rtlCol="0">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5" name="Дата 4"/>
          <p:cNvSpPr>
            <a:spLocks noGrp="1"/>
          </p:cNvSpPr>
          <p:nvPr>
            <p:ph type="dt" sz="half" idx="10"/>
          </p:nvPr>
        </p:nvSpPr>
        <p:spPr/>
        <p:txBody>
          <a:bodyPr rtlCol="0"/>
          <a:lstStyle/>
          <a:p>
            <a:fld id="{7D723F60-36A0-4F08-85A2-76913E21A348}" type="datetime1">
              <a:rPr lang="ru-RU" smtClean="0">
                <a:solidFill>
                  <a:srgbClr val="545454"/>
                </a:solidFill>
              </a:rPr>
              <a:pPr/>
              <a:t>09.12.2019</a:t>
            </a:fld>
            <a:endParaRPr lang="ru-RU" dirty="0">
              <a:solidFill>
                <a:srgbClr val="545454"/>
              </a:solidFill>
            </a:endParaRPr>
          </a:p>
        </p:txBody>
      </p:sp>
      <p:sp>
        <p:nvSpPr>
          <p:cNvPr id="7" name="Номер слайда 6"/>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852901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defRPr/>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217931" y="1828801"/>
            <a:ext cx="4710387" cy="838201"/>
          </a:xfrm>
        </p:spPr>
        <p:txBody>
          <a:bodyPr rtlCol="0"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rtl="0"/>
            <a:r>
              <a:rPr lang="ru-RU" noProof="0" smtClean="0"/>
              <a:t>Образец текста</a:t>
            </a:r>
          </a:p>
        </p:txBody>
      </p:sp>
      <p:sp>
        <p:nvSpPr>
          <p:cNvPr id="4" name="Объект 3"/>
          <p:cNvSpPr>
            <a:spLocks noGrp="1"/>
          </p:cNvSpPr>
          <p:nvPr>
            <p:ph sz="half" idx="2"/>
          </p:nvPr>
        </p:nvSpPr>
        <p:spPr>
          <a:xfrm>
            <a:off x="1217931" y="2743202"/>
            <a:ext cx="4710387" cy="3428999"/>
          </a:xfrm>
        </p:spPr>
        <p:txBody>
          <a:bodyPr rtlCol="0">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263685" y="1828801"/>
            <a:ext cx="4710387" cy="838201"/>
          </a:xfrm>
        </p:spPr>
        <p:txBody>
          <a:bodyPr rtlCol="0"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rtl="0"/>
            <a:r>
              <a:rPr lang="ru-RU" noProof="0" smtClean="0"/>
              <a:t>Образец текста</a:t>
            </a:r>
          </a:p>
        </p:txBody>
      </p:sp>
      <p:sp>
        <p:nvSpPr>
          <p:cNvPr id="6" name="Объект 5"/>
          <p:cNvSpPr>
            <a:spLocks noGrp="1"/>
          </p:cNvSpPr>
          <p:nvPr>
            <p:ph sz="quarter" idx="4"/>
          </p:nvPr>
        </p:nvSpPr>
        <p:spPr>
          <a:xfrm>
            <a:off x="6263685" y="2743202"/>
            <a:ext cx="4710387" cy="3428999"/>
          </a:xfrm>
        </p:spPr>
        <p:txBody>
          <a:bodyPr rtlCol="0">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7" name="Дата 6"/>
          <p:cNvSpPr>
            <a:spLocks noGrp="1"/>
          </p:cNvSpPr>
          <p:nvPr>
            <p:ph type="dt" sz="half" idx="10"/>
          </p:nvPr>
        </p:nvSpPr>
        <p:spPr/>
        <p:txBody>
          <a:bodyPr rtlCol="0"/>
          <a:lstStyle/>
          <a:p>
            <a:fld id="{5332D717-7E58-448E-9649-2FFF7AB7B094}" type="datetime1">
              <a:rPr lang="ru-RU" smtClean="0">
                <a:solidFill>
                  <a:srgbClr val="545454"/>
                </a:solidFill>
              </a:rPr>
              <a:pPr/>
              <a:t>09.12.2019</a:t>
            </a:fld>
            <a:endParaRPr lang="ru-RU" dirty="0">
              <a:solidFill>
                <a:srgbClr val="545454"/>
              </a:solidFill>
            </a:endParaRPr>
          </a:p>
        </p:txBody>
      </p:sp>
      <p:sp>
        <p:nvSpPr>
          <p:cNvPr id="9" name="Номер слайда 8"/>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927683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3" name="Дата 2"/>
          <p:cNvSpPr>
            <a:spLocks noGrp="1"/>
          </p:cNvSpPr>
          <p:nvPr>
            <p:ph type="dt" sz="half" idx="10"/>
          </p:nvPr>
        </p:nvSpPr>
        <p:spPr/>
        <p:txBody>
          <a:bodyPr rtlCol="0"/>
          <a:lstStyle/>
          <a:p>
            <a:fld id="{540BA312-53BF-4077-8BC8-53F4A070F6B2}" type="datetime1">
              <a:rPr lang="ru-RU" smtClean="0">
                <a:solidFill>
                  <a:srgbClr val="545454"/>
                </a:solidFill>
              </a:rPr>
              <a:pPr/>
              <a:t>09.12.2019</a:t>
            </a:fld>
            <a:endParaRPr lang="ru-RU" dirty="0">
              <a:solidFill>
                <a:srgbClr val="545454"/>
              </a:solidFill>
            </a:endParaRPr>
          </a:p>
        </p:txBody>
      </p:sp>
      <p:sp>
        <p:nvSpPr>
          <p:cNvPr id="5" name="Номер слайда 4"/>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889807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fld id="{B6B5402E-3ABE-4B65-95D1-8FE2124B27B6}" type="datetime1">
              <a:rPr lang="ru-RU" smtClean="0">
                <a:solidFill>
                  <a:srgbClr val="545454"/>
                </a:solidFill>
              </a:rPr>
              <a:pPr/>
              <a:t>09.12.2019</a:t>
            </a:fld>
            <a:endParaRPr lang="ru-RU" dirty="0">
              <a:solidFill>
                <a:srgbClr val="545454"/>
              </a:solidFill>
            </a:endParaRPr>
          </a:p>
        </p:txBody>
      </p:sp>
      <p:sp>
        <p:nvSpPr>
          <p:cNvPr id="3" name="Нижний колонтитул 2"/>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4" name="Номер слайда 3"/>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824830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prstClr val="white"/>
              </a:solidFill>
            </a:endParaRPr>
          </a:p>
        </p:txBody>
      </p:sp>
      <p:sp>
        <p:nvSpPr>
          <p:cNvPr id="2" name="Заголовок 1"/>
          <p:cNvSpPr>
            <a:spLocks noGrp="1"/>
          </p:cNvSpPr>
          <p:nvPr>
            <p:ph type="title"/>
          </p:nvPr>
        </p:nvSpPr>
        <p:spPr>
          <a:xfrm>
            <a:off x="684393" y="685800"/>
            <a:ext cx="3887212" cy="4038600"/>
          </a:xfrm>
        </p:spPr>
        <p:txBody>
          <a:bodyPr rtlCol="0" anchor="b">
            <a:noAutofit/>
          </a:bodyPr>
          <a:lstStyle>
            <a:lvl1pPr algn="l">
              <a:defRPr sz="3001" b="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5867342" y="685800"/>
            <a:ext cx="5640269" cy="5486400"/>
          </a:xfrm>
        </p:spPr>
        <p:txBody>
          <a:bodyPr rtlCol="0">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684393" y="4876800"/>
            <a:ext cx="3887212" cy="1295400"/>
          </a:xfrm>
        </p:spPr>
        <p:txBody>
          <a:bodyPr rtlCol="0">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5" name="Дата 4"/>
          <p:cNvSpPr>
            <a:spLocks noGrp="1"/>
          </p:cNvSpPr>
          <p:nvPr>
            <p:ph type="dt" sz="half" idx="10"/>
          </p:nvPr>
        </p:nvSpPr>
        <p:spPr/>
        <p:txBody>
          <a:bodyPr rtlCol="0"/>
          <a:lstStyle/>
          <a:p>
            <a:fld id="{60E83013-9E4A-44CE-8C80-B55D145D6D9E}" type="datetime1">
              <a:rPr lang="ru-RU" smtClean="0">
                <a:solidFill>
                  <a:srgbClr val="545454"/>
                </a:solidFill>
              </a:rPr>
              <a:pPr/>
              <a:t>09.12.2019</a:t>
            </a:fld>
            <a:endParaRPr lang="ru-RU" dirty="0">
              <a:solidFill>
                <a:srgbClr val="545454"/>
              </a:solidFill>
            </a:endParaRPr>
          </a:p>
        </p:txBody>
      </p:sp>
      <p:sp>
        <p:nvSpPr>
          <p:cNvPr id="7" name="Номер слайда 6"/>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10953527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solidFill>
          <a:schemeClr val="bg1"/>
        </a:solidFill>
        <a:effectLst/>
      </p:bgPr>
    </p:bg>
    <p:spTree>
      <p:nvGrpSpPr>
        <p:cNvPr id="1" name=""/>
        <p:cNvGrpSpPr/>
        <p:nvPr/>
      </p:nvGrpSpPr>
      <p:grpSpPr>
        <a:xfrm>
          <a:off x="0" y="0"/>
          <a:ext cx="0" cy="0"/>
          <a:chOff x="0" y="0"/>
          <a:chExt cx="0" cy="0"/>
        </a:xfrm>
      </p:grpSpPr>
      <p:sp>
        <p:nvSpPr>
          <p:cNvPr id="8" name="Прямоугольник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dirty="0">
              <a:solidFill>
                <a:prstClr val="white"/>
              </a:solidFill>
            </a:endParaRPr>
          </a:p>
        </p:txBody>
      </p:sp>
      <p:sp>
        <p:nvSpPr>
          <p:cNvPr id="2" name="Заголовок 1"/>
          <p:cNvSpPr>
            <a:spLocks noGrp="1"/>
          </p:cNvSpPr>
          <p:nvPr>
            <p:ph type="title"/>
          </p:nvPr>
        </p:nvSpPr>
        <p:spPr>
          <a:xfrm>
            <a:off x="684393" y="685800"/>
            <a:ext cx="3887212" cy="4038600"/>
          </a:xfrm>
        </p:spPr>
        <p:txBody>
          <a:bodyPr rtlCol="0" anchor="b">
            <a:noAutofit/>
          </a:bodyPr>
          <a:lstStyle>
            <a:lvl1pPr algn="l">
              <a:defRPr sz="3001" b="0"/>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5867342" y="685800"/>
            <a:ext cx="5640269"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pPr rtl="0"/>
            <a:r>
              <a:rPr lang="ru-RU" noProof="0" smtClean="0"/>
              <a:t>Вставка рисунка</a:t>
            </a:r>
            <a:endParaRPr lang="ru-RU" noProof="0" dirty="0"/>
          </a:p>
        </p:txBody>
      </p:sp>
      <p:sp>
        <p:nvSpPr>
          <p:cNvPr id="4" name="Текст 3"/>
          <p:cNvSpPr>
            <a:spLocks noGrp="1"/>
          </p:cNvSpPr>
          <p:nvPr>
            <p:ph type="body" sz="half" idx="2"/>
          </p:nvPr>
        </p:nvSpPr>
        <p:spPr>
          <a:xfrm>
            <a:off x="684393" y="4876800"/>
            <a:ext cx="3887212" cy="1295400"/>
          </a:xfrm>
        </p:spPr>
        <p:txBody>
          <a:bodyPr rtlCol="0">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r>
              <a:rPr lang="ru-RU" dirty="0" smtClean="0">
                <a:solidFill>
                  <a:srgbClr val="545454"/>
                </a:solidFill>
              </a:rPr>
              <a:t>Добавить нижний колонтитул</a:t>
            </a:r>
            <a:endParaRPr lang="ru-RU" dirty="0">
              <a:solidFill>
                <a:srgbClr val="545454"/>
              </a:solidFill>
            </a:endParaRPr>
          </a:p>
        </p:txBody>
      </p:sp>
      <p:sp>
        <p:nvSpPr>
          <p:cNvPr id="5" name="Дата 4"/>
          <p:cNvSpPr>
            <a:spLocks noGrp="1"/>
          </p:cNvSpPr>
          <p:nvPr>
            <p:ph type="dt" sz="half" idx="10"/>
          </p:nvPr>
        </p:nvSpPr>
        <p:spPr/>
        <p:txBody>
          <a:bodyPr rtlCol="0"/>
          <a:lstStyle/>
          <a:p>
            <a:fld id="{2D5064FC-7318-4144-ABBD-521854216DF2}" type="datetime1">
              <a:rPr lang="ru-RU" smtClean="0">
                <a:solidFill>
                  <a:srgbClr val="545454"/>
                </a:solidFill>
              </a:rPr>
              <a:pPr/>
              <a:t>09.12.2019</a:t>
            </a:fld>
            <a:endParaRPr lang="ru-RU" dirty="0">
              <a:solidFill>
                <a:srgbClr val="545454"/>
              </a:solidFill>
            </a:endParaRPr>
          </a:p>
        </p:txBody>
      </p:sp>
      <p:sp>
        <p:nvSpPr>
          <p:cNvPr id="7" name="Номер слайда 6"/>
          <p:cNvSpPr>
            <a:spLocks noGrp="1"/>
          </p:cNvSpPr>
          <p:nvPr>
            <p:ph type="sldNum" sz="quarter" idx="12"/>
          </p:nvPr>
        </p:nvSpPr>
        <p:spPr/>
        <p:txBody>
          <a:bodyPr rtlCol="0"/>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3671542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933" y="274638"/>
            <a:ext cx="9756140" cy="1325562"/>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217933" y="1828800"/>
            <a:ext cx="9756140" cy="4343400"/>
          </a:xfrm>
          <a:prstGeom prst="rect">
            <a:avLst/>
          </a:prstGeom>
        </p:spPr>
        <p:txBody>
          <a:bodyPr vert="horz" lIns="91440" tIns="45720" rIns="91440" bIns="45720" rtlCol="0">
            <a:normAutofit/>
          </a:bodyPr>
          <a:lstStyle/>
          <a:p>
            <a:pPr lvl="0" rtl="0"/>
            <a:r>
              <a:rPr lang="ru-RU" noProof="0" dirty="0" smtClean="0"/>
              <a:t>Образец текста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5" name="Нижний колонтитул 4"/>
          <p:cNvSpPr>
            <a:spLocks noGrp="1"/>
          </p:cNvSpPr>
          <p:nvPr>
            <p:ph type="ftr" sz="quarter" idx="3"/>
          </p:nvPr>
        </p:nvSpPr>
        <p:spPr>
          <a:xfrm>
            <a:off x="1209152" y="6448427"/>
            <a:ext cx="6639905" cy="180974"/>
          </a:xfrm>
          <a:prstGeom prst="rect">
            <a:avLst/>
          </a:prstGeom>
        </p:spPr>
        <p:txBody>
          <a:bodyPr vert="horz" lIns="91440" tIns="45720" rIns="91440" bIns="45720" rtlCol="0" anchor="ctr"/>
          <a:lstStyle>
            <a:lvl1pPr algn="l">
              <a:defRPr sz="825" cap="all" baseline="0">
                <a:solidFill>
                  <a:schemeClr val="tx1"/>
                </a:solidFill>
                <a:latin typeface="Calibri" panose="020F0502020204030204" pitchFamily="34" charset="0"/>
              </a:defRPr>
            </a:lvl1pPr>
          </a:lstStyle>
          <a:p>
            <a:r>
              <a:rPr lang="ru-RU" smtClean="0">
                <a:solidFill>
                  <a:srgbClr val="545454"/>
                </a:solidFill>
              </a:rPr>
              <a:t>Добавить нижний колонтитул</a:t>
            </a:r>
            <a:endParaRPr lang="ru-RU" dirty="0">
              <a:solidFill>
                <a:srgbClr val="545454"/>
              </a:solidFill>
            </a:endParaRPr>
          </a:p>
        </p:txBody>
      </p:sp>
      <p:sp>
        <p:nvSpPr>
          <p:cNvPr id="4" name="Дата 3"/>
          <p:cNvSpPr>
            <a:spLocks noGrp="1"/>
          </p:cNvSpPr>
          <p:nvPr>
            <p:ph type="dt" sz="half" idx="2"/>
          </p:nvPr>
        </p:nvSpPr>
        <p:spPr>
          <a:xfrm>
            <a:off x="8153937" y="6448427"/>
            <a:ext cx="1396623" cy="180974"/>
          </a:xfrm>
          <a:prstGeom prst="rect">
            <a:avLst/>
          </a:prstGeom>
        </p:spPr>
        <p:txBody>
          <a:bodyPr vert="horz" lIns="91440" tIns="45720" rIns="91440" bIns="45720" rtlCol="0" anchor="ctr"/>
          <a:lstStyle>
            <a:lvl1pPr algn="r">
              <a:defRPr sz="825">
                <a:solidFill>
                  <a:schemeClr val="tx1"/>
                </a:solidFill>
                <a:latin typeface="Calibri" panose="020F0502020204030204" pitchFamily="34" charset="0"/>
              </a:defRPr>
            </a:lvl1pPr>
          </a:lstStyle>
          <a:p>
            <a:fld id="{3133794F-F1B3-4559-A86E-1D3DBDE78770}" type="datetime1">
              <a:rPr lang="ru-RU" smtClean="0">
                <a:solidFill>
                  <a:srgbClr val="545454"/>
                </a:solidFill>
              </a:rPr>
              <a:pPr/>
              <a:t>09.12.2019</a:t>
            </a:fld>
            <a:endParaRPr lang="ru-RU" dirty="0">
              <a:solidFill>
                <a:srgbClr val="545454"/>
              </a:solidFill>
            </a:endParaRPr>
          </a:p>
        </p:txBody>
      </p:sp>
      <p:sp>
        <p:nvSpPr>
          <p:cNvPr id="6" name="Номер слайда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825">
                <a:solidFill>
                  <a:schemeClr val="tx1"/>
                </a:solidFill>
                <a:latin typeface="Calibri" panose="020F0502020204030204" pitchFamily="34" charset="0"/>
              </a:defRPr>
            </a:lvl1pPr>
          </a:lstStyle>
          <a:p>
            <a:fld id="{F36C87F6-986D-49E6-AF40-1B3A1EE8064D}" type="slidenum">
              <a:rPr lang="ru-RU" smtClean="0">
                <a:solidFill>
                  <a:srgbClr val="545454"/>
                </a:solidFill>
              </a:rPr>
              <a:pPr/>
              <a:t>‹#›</a:t>
            </a:fld>
            <a:endParaRPr lang="ru-RU" dirty="0">
              <a:solidFill>
                <a:srgbClr val="545454"/>
              </a:solidFill>
            </a:endParaRPr>
          </a:p>
        </p:txBody>
      </p:sp>
    </p:spTree>
    <p:extLst>
      <p:ext uri="{BB962C8B-B14F-4D97-AF65-F5344CB8AC3E}">
        <p14:creationId xmlns:p14="http://schemas.microsoft.com/office/powerpoint/2010/main" xmlns="" val="830403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1"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685983" rtl="0" eaLnBrk="1" latinLnBrk="0" hangingPunct="1">
        <a:lnSpc>
          <a:spcPct val="90000"/>
        </a:lnSpc>
        <a:spcBef>
          <a:spcPct val="0"/>
        </a:spcBef>
        <a:buNone/>
        <a:defRPr sz="3001" kern="1200" cap="all" baseline="0">
          <a:solidFill>
            <a:schemeClr val="tx1">
              <a:lumMod val="50000"/>
            </a:schemeClr>
          </a:solidFill>
          <a:latin typeface="Calibri" panose="020F0502020204030204" pitchFamily="34" charset="0"/>
          <a:ea typeface="+mj-ea"/>
          <a:cs typeface="+mj-cs"/>
        </a:defRPr>
      </a:lvl1pPr>
    </p:titleStyle>
    <p:bodyStyle>
      <a:lvl1pPr marL="205795" indent="-171496" algn="l" defTabSz="685983" rtl="0" eaLnBrk="1" latinLnBrk="0" hangingPunct="1">
        <a:lnSpc>
          <a:spcPct val="90000"/>
        </a:lnSpc>
        <a:spcBef>
          <a:spcPts val="135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mn-cs"/>
        </a:defRPr>
      </a:lvl1pPr>
      <a:lvl2pPr marL="377291" indent="-171496" algn="l" defTabSz="685983" rtl="0" eaLnBrk="1" latinLnBrk="0" hangingPunct="1">
        <a:lnSpc>
          <a:spcPct val="90000"/>
        </a:lnSpc>
        <a:spcBef>
          <a:spcPts val="450"/>
        </a:spcBef>
        <a:buClr>
          <a:schemeClr val="tx1"/>
        </a:buClr>
        <a:buSzPct val="80000"/>
        <a:buFont typeface="Arial" pitchFamily="34" charset="0"/>
        <a:buChar char="•"/>
        <a:defRPr sz="1500" kern="1200">
          <a:solidFill>
            <a:schemeClr val="tx1"/>
          </a:solidFill>
          <a:latin typeface="Calibri" panose="020F0502020204030204" pitchFamily="34" charset="0"/>
          <a:ea typeface="+mn-ea"/>
          <a:cs typeface="+mn-cs"/>
        </a:defRPr>
      </a:lvl2pPr>
      <a:lvl3pPr marL="548786" indent="-171496" algn="l" defTabSz="685983" rtl="0" eaLnBrk="1" latinLnBrk="0" hangingPunct="1">
        <a:lnSpc>
          <a:spcPct val="90000"/>
        </a:lnSpc>
        <a:spcBef>
          <a:spcPts val="450"/>
        </a:spcBef>
        <a:buClr>
          <a:schemeClr val="tx1"/>
        </a:buClr>
        <a:buSzPct val="80000"/>
        <a:buFont typeface="Arial" pitchFamily="34" charset="0"/>
        <a:buChar char="•"/>
        <a:defRPr sz="1350" kern="1200">
          <a:solidFill>
            <a:schemeClr val="tx1"/>
          </a:solidFill>
          <a:latin typeface="Calibri" panose="020F0502020204030204" pitchFamily="34" charset="0"/>
          <a:ea typeface="+mn-ea"/>
          <a:cs typeface="+mn-cs"/>
        </a:defRPr>
      </a:lvl3pPr>
      <a:lvl4pPr marL="720282"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Calibri" panose="020F0502020204030204" pitchFamily="34" charset="0"/>
          <a:ea typeface="+mn-ea"/>
          <a:cs typeface="+mn-cs"/>
        </a:defRPr>
      </a:lvl4pPr>
      <a:lvl5pPr marL="891778" indent="-171496" algn="l" defTabSz="685983" rtl="0" eaLnBrk="1" latinLnBrk="0" hangingPunct="1">
        <a:lnSpc>
          <a:spcPct val="90000"/>
        </a:lnSpc>
        <a:spcBef>
          <a:spcPts val="450"/>
        </a:spcBef>
        <a:buClr>
          <a:schemeClr val="tx1"/>
        </a:buClr>
        <a:buSzPct val="80000"/>
        <a:buFont typeface="Arial" pitchFamily="34" charset="0"/>
        <a:buChar char="•"/>
        <a:defRPr sz="1200" kern="1200">
          <a:solidFill>
            <a:schemeClr val="tx1"/>
          </a:solidFill>
          <a:latin typeface="Calibri" panose="020F0502020204030204" pitchFamily="34" charset="0"/>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29556" y="2605860"/>
            <a:ext cx="9903852" cy="1579422"/>
          </a:xfrm>
        </p:spPr>
        <p:txBody>
          <a:bodyPr rtlCol="0">
            <a:normAutofit fontScale="90000"/>
          </a:bodyPr>
          <a:lstStyle/>
          <a:p>
            <a:pPr algn="ctr"/>
            <a:r>
              <a:rPr lang="uk-UA" b="1" dirty="0" smtClean="0">
                <a:latin typeface="Times New Roman" panose="02020603050405020304" pitchFamily="18" charset="0"/>
                <a:cs typeface="Times New Roman" panose="02020603050405020304" pitchFamily="18" charset="0"/>
              </a:rPr>
              <a:t/>
            </a:r>
            <a:br>
              <a:rPr lang="uk-UA" b="1" dirty="0" smtClean="0">
                <a:latin typeface="Times New Roman" panose="02020603050405020304" pitchFamily="18" charset="0"/>
                <a:cs typeface="Times New Roman" panose="02020603050405020304" pitchFamily="18" charset="0"/>
              </a:rPr>
            </a:br>
            <a:r>
              <a:rPr lang="uk-UA" sz="3600" b="1" dirty="0" smtClean="0">
                <a:latin typeface="Times New Roman" panose="02020603050405020304" pitchFamily="18" charset="0"/>
                <a:cs typeface="Times New Roman" panose="02020603050405020304" pitchFamily="18" charset="0"/>
              </a:rPr>
              <a:t>Розділ 2</a:t>
            </a:r>
            <a:br>
              <a:rPr lang="uk-UA" sz="3600" b="1" dirty="0" smtClean="0">
                <a:latin typeface="Times New Roman" panose="02020603050405020304" pitchFamily="18" charset="0"/>
                <a:cs typeface="Times New Roman" panose="02020603050405020304" pitchFamily="18" charset="0"/>
              </a:rPr>
            </a:br>
            <a:r>
              <a:rPr lang="uk-UA" b="1" dirty="0" smtClean="0">
                <a:latin typeface="Times New Roman" panose="02020603050405020304" pitchFamily="18" charset="0"/>
                <a:cs typeface="Times New Roman" panose="02020603050405020304" pitchFamily="18" charset="0"/>
              </a:rPr>
              <a:t>Особливості </a:t>
            </a:r>
            <a:r>
              <a:rPr lang="uk-UA" b="1" dirty="0">
                <a:latin typeface="Times New Roman" panose="02020603050405020304" pitchFamily="18" charset="0"/>
                <a:cs typeface="Times New Roman" panose="02020603050405020304" pitchFamily="18" charset="0"/>
              </a:rPr>
              <a:t>кримінологічної характеристики осіб, що вчиняють корупційні злочини</a:t>
            </a:r>
            <a:endParaRPr lang="ru-RU" dirty="0"/>
          </a:p>
        </p:txBody>
      </p:sp>
      <p:sp>
        <p:nvSpPr>
          <p:cNvPr id="3" name="Подзаголовок 2"/>
          <p:cNvSpPr>
            <a:spLocks noGrp="1"/>
          </p:cNvSpPr>
          <p:nvPr>
            <p:ph type="subTitle" idx="1"/>
          </p:nvPr>
        </p:nvSpPr>
        <p:spPr>
          <a:xfrm>
            <a:off x="2778811" y="4185283"/>
            <a:ext cx="7206635" cy="486181"/>
          </a:xfrm>
        </p:spPr>
        <p:txBody>
          <a:bodyPr rtlCol="0">
            <a:normAutofit fontScale="92500"/>
          </a:bodyPr>
          <a:lstStyle/>
          <a:p>
            <a:pPr rtl="0"/>
            <a:r>
              <a:rPr lang="uk-UA" sz="2101" b="1" dirty="0">
                <a:latin typeface="Times New Roman" panose="02020603050405020304" pitchFamily="18" charset="0"/>
                <a:cs typeface="Times New Roman" panose="02020603050405020304" pitchFamily="18" charset="0"/>
              </a:rPr>
              <a:t>Кафедра</a:t>
            </a:r>
            <a:r>
              <a:rPr lang="ru-RU" sz="2101" b="1" dirty="0">
                <a:latin typeface="Times New Roman" panose="02020603050405020304" pitchFamily="18" charset="0"/>
                <a:cs typeface="Times New Roman" panose="02020603050405020304" pitchFamily="18" charset="0"/>
              </a:rPr>
              <a:t> кримінології та </a:t>
            </a:r>
            <a:r>
              <a:rPr lang="uk-UA" sz="2101" b="1" dirty="0">
                <a:latin typeface="Times New Roman" panose="02020603050405020304" pitchFamily="18" charset="0"/>
                <a:cs typeface="Times New Roman" panose="02020603050405020304" pitchFamily="18" charset="0"/>
              </a:rPr>
              <a:t>кримінально-виконавчого </a:t>
            </a:r>
            <a:r>
              <a:rPr lang="uk-UA" sz="2101" b="1" dirty="0" smtClean="0">
                <a:latin typeface="Times New Roman" panose="02020603050405020304" pitchFamily="18" charset="0"/>
                <a:cs typeface="Times New Roman" panose="02020603050405020304" pitchFamily="18" charset="0"/>
              </a:rPr>
              <a:t>права</a:t>
            </a:r>
            <a:endParaRPr lang="uk-UA" sz="2101" b="1"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5290295" y="505729"/>
            <a:ext cx="1607762" cy="1607762"/>
          </a:xfrm>
          <a:prstGeom prst="rect">
            <a:avLst/>
          </a:prstGeom>
        </p:spPr>
      </p:pic>
      <p:pic>
        <p:nvPicPr>
          <p:cNvPr id="10" name="Рисунок 9"/>
          <p:cNvPicPr>
            <a:picLocks noChangeAspect="1"/>
          </p:cNvPicPr>
          <p:nvPr/>
        </p:nvPicPr>
        <p:blipFill>
          <a:blip r:embed="rId4"/>
          <a:stretch>
            <a:fillRect/>
          </a:stretch>
        </p:blipFill>
        <p:spPr>
          <a:xfrm>
            <a:off x="2778811" y="5126667"/>
            <a:ext cx="2548349" cy="719390"/>
          </a:xfrm>
          <a:prstGeom prst="rect">
            <a:avLst/>
          </a:prstGeom>
        </p:spPr>
      </p:pic>
    </p:spTree>
    <p:extLst>
      <p:ext uri="{BB962C8B-B14F-4D97-AF65-F5344CB8AC3E}">
        <p14:creationId xmlns:p14="http://schemas.microsoft.com/office/powerpoint/2010/main" xmlns="" val="3390331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985838" y="121025"/>
            <a:ext cx="9758362" cy="6531669"/>
          </a:xfrm>
          <a:prstGeom prst="rect">
            <a:avLst/>
          </a:prstGeom>
        </p:spPr>
      </p:pic>
    </p:spTree>
    <p:extLst>
      <p:ext uri="{BB962C8B-B14F-4D97-AF65-F5344CB8AC3E}">
        <p14:creationId xmlns:p14="http://schemas.microsoft.com/office/powerpoint/2010/main" xmlns="" val="160950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0025" y="442913"/>
            <a:ext cx="11658600" cy="5729287"/>
          </a:xfrm>
        </p:spPr>
        <p:txBody>
          <a:bodyPr>
            <a:normAutofit lnSpcReduction="10000"/>
          </a:bodyPr>
          <a:lstStyle/>
          <a:p>
            <a:pPr algn="just"/>
            <a:r>
              <a:rPr lang="uk-UA" sz="2400" i="1" dirty="0">
                <a:latin typeface="Times New Roman" panose="02020603050405020304" pitchFamily="18" charset="0"/>
                <a:cs typeface="Times New Roman" panose="02020603050405020304" pitchFamily="18" charset="0"/>
              </a:rPr>
              <a:t>Як зазначають чисельні наукові джерела, корупційні правопорушення характеризуються одним із найвищих рівнем латентності. З огляду на це окремі автори не вважають за доцільне при кримінологічному аналізу корупції використовувати дані офіційної статистичної звітності надаючи перевагу «аналітичному скринінгу» </a:t>
            </a:r>
            <a:endParaRPr lang="uk-UA" sz="2400" i="1" dirty="0" smtClean="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Очевидно, що абсолютно точне відображення стану корупції у статистичних звітах можливе лише теоретично, для її кримінологічного аналізу досліджувати всі відомості про її прояви нереально і не потрібно.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Відомості </a:t>
            </a:r>
            <a:r>
              <a:rPr lang="uk-UA" sz="2400" dirty="0">
                <a:latin typeface="Times New Roman" panose="02020603050405020304" pitchFamily="18" charset="0"/>
                <a:cs typeface="Times New Roman" panose="02020603050405020304" pitchFamily="18" charset="0"/>
              </a:rPr>
              <a:t>статистичної звітності щодо корупції можна оцінювати як вибіркову сукупність, на основі якої можливо скласти достатньо повну характеристику всього (з урахуванням латентної складової) об’єкту дослідження. </a:t>
            </a:r>
            <a:endParaRPr lang="uk-UA" sz="2400" dirty="0" smtClean="0">
              <a:latin typeface="Times New Roman" panose="02020603050405020304" pitchFamily="18" charset="0"/>
              <a:cs typeface="Times New Roman" panose="02020603050405020304" pitchFamily="18" charset="0"/>
            </a:endParaRPr>
          </a:p>
          <a:p>
            <a:pPr algn="just"/>
            <a:r>
              <a:rPr lang="uk-UA" sz="2400" b="1" i="1" dirty="0">
                <a:latin typeface="Times New Roman" panose="02020603050405020304" pitchFamily="18" charset="0"/>
                <a:cs typeface="Times New Roman" panose="02020603050405020304" pitchFamily="18" charset="0"/>
              </a:rPr>
              <a:t>Водночас, з метою отримання найбільш репрезентативної інформації щодо реального стану корупції офіційна статистика має бути доповнена альтернативними видами кримінологічної інформації – соціологічними дослідженнями громадської думки, що проводяться як національними, так і зарубіжними організаціями, експертними оцінками, контент-аналізами матеріалів преси та ін. </a:t>
            </a:r>
          </a:p>
        </p:txBody>
      </p:sp>
    </p:spTree>
    <p:extLst>
      <p:ext uri="{BB962C8B-B14F-4D97-AF65-F5344CB8AC3E}">
        <p14:creationId xmlns:p14="http://schemas.microsoft.com/office/powerpoint/2010/main" xmlns="" val="1427434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2221" y="785812"/>
            <a:ext cx="9756140" cy="5614988"/>
          </a:xfrm>
        </p:spPr>
        <p:txBody>
          <a:bodyPr>
            <a:noAutofit/>
          </a:bodyPr>
          <a:lstStyle/>
          <a:p>
            <a:pPr algn="just"/>
            <a:r>
              <a:rPr lang="uk-UA" sz="2800" dirty="0">
                <a:latin typeface="Times New Roman" panose="02020603050405020304" pitchFamily="18" charset="0"/>
                <a:cs typeface="Times New Roman" panose="02020603050405020304" pitchFamily="18" charset="0"/>
              </a:rPr>
              <a:t>Проведений на основі офіційних статистичних джерел кримінологічний аналіз стану корупції дозволив визначити її основні кількісні характеристики за період 2012–2016 років, зокрема рівень, структуру, динаміку корупції, а також співвідношення окремих параметрів, що характеризують адміністративні та кримінальні корупційні правопорушення. Дослідження </a:t>
            </a:r>
            <a:r>
              <a:rPr lang="uk-UA" sz="2800" b="1" dirty="0">
                <a:latin typeface="Times New Roman" panose="02020603050405020304" pitchFamily="18" charset="0"/>
                <a:cs typeface="Times New Roman" panose="02020603050405020304" pitchFamily="18" charset="0"/>
              </a:rPr>
              <a:t>статистичної інформації, що характеризує суб’єктний склад </a:t>
            </a:r>
            <a:r>
              <a:rPr lang="uk-UA" sz="2800" dirty="0">
                <a:latin typeface="Times New Roman" panose="02020603050405020304" pitchFamily="18" charset="0"/>
                <a:cs typeface="Times New Roman" panose="02020603050405020304" pitchFamily="18" charset="0"/>
              </a:rPr>
              <a:t>корупційних правопорушень, засвідчило ситуацію щодо спрямованості головних зусиль правоохоронних органів на притягнення до відповідальності не самих небезпечних корупційних правопорушників. Разом з тим, корупціонери найвищого рівня залишаються, як правило, безкарними. </a:t>
            </a:r>
          </a:p>
        </p:txBody>
      </p:sp>
    </p:spTree>
    <p:extLst>
      <p:ext uri="{BB962C8B-B14F-4D97-AF65-F5344CB8AC3E}">
        <p14:creationId xmlns:p14="http://schemas.microsoft.com/office/powerpoint/2010/main" xmlns="" val="24684858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1462" y="514350"/>
            <a:ext cx="11630025" cy="5657850"/>
          </a:xfrm>
        </p:spPr>
        <p:txBody>
          <a:bodyPr>
            <a:normAutofit lnSpcReduction="10000"/>
          </a:bodyPr>
          <a:lstStyle/>
          <a:p>
            <a:pPr algn="just"/>
            <a:r>
              <a:rPr lang="uk-UA" sz="2500" dirty="0">
                <a:latin typeface="Times New Roman" panose="02020603050405020304" pitchFamily="18" charset="0"/>
                <a:cs typeface="Times New Roman" panose="02020603050405020304" pitchFamily="18" charset="0"/>
              </a:rPr>
              <a:t>В офіційній статистиці, що оприлюднює ДІАЗ МВС України, обліковуються окремі види корупційних злочинів. Аналізуючи злочини у сфері службової діяльності та професійної діяльності, пов’язаної з наданням публічних послуг, зокрема вчинені за статтями 364-370 КК України, які є складовими корупційної злочинності, розкриємо характерні напрями існування сучасної корупційної злочинності. </a:t>
            </a:r>
            <a:endParaRPr lang="uk-UA" sz="2500" dirty="0" smtClean="0">
              <a:latin typeface="Times New Roman" panose="02020603050405020304" pitchFamily="18" charset="0"/>
              <a:cs typeface="Times New Roman" panose="02020603050405020304" pitchFamily="18" charset="0"/>
            </a:endParaRPr>
          </a:p>
          <a:p>
            <a:pPr algn="just"/>
            <a:r>
              <a:rPr lang="uk-UA" sz="2500" i="1" dirty="0" smtClean="0">
                <a:latin typeface="Times New Roman" panose="02020603050405020304" pitchFamily="18" charset="0"/>
                <a:cs typeface="Times New Roman" panose="02020603050405020304" pitchFamily="18" charset="0"/>
              </a:rPr>
              <a:t>Отже</a:t>
            </a:r>
            <a:r>
              <a:rPr lang="uk-UA" sz="2500" i="1" dirty="0">
                <a:latin typeface="Times New Roman" panose="02020603050405020304" pitchFamily="18" charset="0"/>
                <a:cs typeface="Times New Roman" panose="02020603050405020304" pitchFamily="18" charset="0"/>
              </a:rPr>
              <a:t>, за останні 10 років в Україні (2006-2016 рр.) спостерігається тенденція щодо зменшення показників кількості зареєстрованих злочинів даної категорії, про що свідчать статистичні дані МВС України, зокрема у: 2005 році зареєстровано 17922 злочини, питома вага 2,3 % від загальної кількості вчинюваних злочинів у державі; 2006 р. – 16396 злочинів (3,9 %); 2007 р. – 15555 злочинів (3,8 %); 2008 р. – 15495 злочинів (4 %); 2009 р. – 14159 злочинів (3,3 %); 2010 р. – 17980 злочинів (найбільший показник, питома вага 3,6 %); 2011 р. – 15965 злочинів (3,1 %); станом на 20.11.2012 р. – 9667 злочинів (зменшення на 40,5 %, порівняно з аналогічним періодом 2011 року, питома вага 2,2 %); 2013 р. – 16586 злочинів </a:t>
            </a:r>
            <a:r>
              <a:rPr lang="ru-RU" sz="2500" i="1" dirty="0" smtClean="0">
                <a:latin typeface="Times New Roman" panose="02020603050405020304" pitchFamily="18" charset="0"/>
                <a:cs typeface="Times New Roman" panose="02020603050405020304" pitchFamily="18" charset="0"/>
              </a:rPr>
              <a:t>(</a:t>
            </a:r>
            <a:r>
              <a:rPr lang="ru-RU" sz="2500" i="1" dirty="0">
                <a:latin typeface="Times New Roman" panose="02020603050405020304" pitchFamily="18" charset="0"/>
                <a:cs typeface="Times New Roman" panose="02020603050405020304" pitchFamily="18" charset="0"/>
              </a:rPr>
              <a:t>2,9 %); 2014 р. – 15560 </a:t>
            </a:r>
            <a:r>
              <a:rPr lang="uk-UA" sz="2500" i="1" dirty="0" smtClean="0">
                <a:latin typeface="Times New Roman" panose="02020603050405020304" pitchFamily="18" charset="0"/>
                <a:cs typeface="Times New Roman" panose="02020603050405020304" pitchFamily="18" charset="0"/>
              </a:rPr>
              <a:t>злочинів (2,9 %); 2015 р. – 14997 (2,7 %) .</a:t>
            </a:r>
            <a:endParaRPr lang="uk-UA" sz="25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687840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17933" y="274638"/>
            <a:ext cx="9756140" cy="696912"/>
          </a:xfrm>
        </p:spPr>
        <p:txBody>
          <a:bodyPr/>
          <a:lstStyle/>
          <a:p>
            <a:pPr algn="ctr"/>
            <a:r>
              <a:rPr lang="uk-UA" b="1" dirty="0" smtClean="0"/>
              <a:t>Корупційні злочини виявлені за </a:t>
            </a:r>
            <a:r>
              <a:rPr lang="ru-RU" b="1" dirty="0" smtClean="0"/>
              <a:t>2006 </a:t>
            </a:r>
            <a:r>
              <a:rPr lang="ru-RU" b="1" dirty="0"/>
              <a:t>– 2015 роки </a:t>
            </a:r>
            <a:endParaRPr lang="uk-UA" dirty="0"/>
          </a:p>
        </p:txBody>
      </p:sp>
      <p:pic>
        <p:nvPicPr>
          <p:cNvPr id="4" name="Объект 3"/>
          <p:cNvPicPr>
            <a:picLocks noGrp="1" noChangeAspect="1"/>
          </p:cNvPicPr>
          <p:nvPr>
            <p:ph idx="1"/>
          </p:nvPr>
        </p:nvPicPr>
        <p:blipFill>
          <a:blip r:embed="rId2"/>
          <a:stretch>
            <a:fillRect/>
          </a:stretch>
        </p:blipFill>
        <p:spPr>
          <a:xfrm>
            <a:off x="592120" y="1400176"/>
            <a:ext cx="11437955" cy="5403896"/>
          </a:xfrm>
          <a:prstGeom prst="rect">
            <a:avLst/>
          </a:prstGeom>
        </p:spPr>
      </p:pic>
    </p:spTree>
    <p:extLst>
      <p:ext uri="{BB962C8B-B14F-4D97-AF65-F5344CB8AC3E}">
        <p14:creationId xmlns:p14="http://schemas.microsoft.com/office/powerpoint/2010/main" xmlns="" val="32714813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5774" y="757238"/>
            <a:ext cx="11301413" cy="5943600"/>
          </a:xfrm>
        </p:spPr>
        <p:txBody>
          <a:bodyPr>
            <a:noAutofit/>
          </a:bodyPr>
          <a:lstStyle/>
          <a:p>
            <a:pPr algn="just"/>
            <a:r>
              <a:rPr lang="uk-UA" sz="2400" dirty="0">
                <a:latin typeface="Times New Roman" panose="02020603050405020304" pitchFamily="18" charset="0"/>
                <a:cs typeface="Times New Roman" panose="02020603050405020304" pitchFamily="18" charset="0"/>
              </a:rPr>
              <a:t>Аналіз кількісних показників зареєстрованих злочинів у сфері службової діяльності та професійної діяльності, пов’язаної з наданням публічних послуг, свідчить про їх відносно невисокий рівень в структурі злочинності (не більше 4 %). </a:t>
            </a:r>
            <a:endParaRPr lang="uk-UA" sz="2400" dirty="0" smtClean="0">
              <a:latin typeface="Times New Roman" panose="02020603050405020304" pitchFamily="18" charset="0"/>
              <a:cs typeface="Times New Roman" panose="02020603050405020304" pitchFamily="18" charset="0"/>
            </a:endParaRPr>
          </a:p>
          <a:p>
            <a:pPr algn="just"/>
            <a:r>
              <a:rPr lang="uk-UA" sz="2400" b="1" dirty="0" smtClean="0">
                <a:latin typeface="Times New Roman" panose="02020603050405020304" pitchFamily="18" charset="0"/>
                <a:cs typeface="Times New Roman" panose="02020603050405020304" pitchFamily="18" charset="0"/>
              </a:rPr>
              <a:t>Якщо </a:t>
            </a:r>
            <a:r>
              <a:rPr lang="uk-UA" sz="2400" b="1" dirty="0">
                <a:latin typeface="Times New Roman" panose="02020603050405020304" pitchFamily="18" charset="0"/>
                <a:cs typeface="Times New Roman" panose="02020603050405020304" pitchFamily="18" charset="0"/>
              </a:rPr>
              <a:t>розглядати кількість вчинених злочинів у сфері службової діяльності та професійної діяльності, пов’язаної з наданням публічних послуг, за територіальним розподілом, то можна простежити наступну закономірність. </a:t>
            </a:r>
            <a:endParaRPr lang="uk-UA" sz="2400" b="1"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На </a:t>
            </a:r>
            <a:r>
              <a:rPr lang="uk-UA" sz="2400" dirty="0">
                <a:latin typeface="Times New Roman" panose="02020603050405020304" pitchFamily="18" charset="0"/>
                <a:cs typeface="Times New Roman" panose="02020603050405020304" pitchFamily="18" charset="0"/>
              </a:rPr>
              <a:t>протязі 2005 – 2016 років найвищий рівень зазначених злочинів утримується у областях – Донецька, Дніпропетровська, Луганська, Київська та Одеська (близько 7 % від загальної кількості злочинів у сфері службової діяльності); середній рівень – АР Крим, Вінницька, Закарпатська, Запорізька, Сумська, Харківська, Черкаська; низький рівень – Волинська, Івано-Франківська, Кіровоградська, Рівненська, Хмельницька, Чернігівська, Чернівецька (менше 3 % від загальної кількості злочинів у сфері службової діяльності). </a:t>
            </a:r>
          </a:p>
        </p:txBody>
      </p:sp>
    </p:spTree>
    <p:extLst>
      <p:ext uri="{BB962C8B-B14F-4D97-AF65-F5344CB8AC3E}">
        <p14:creationId xmlns:p14="http://schemas.microsoft.com/office/powerpoint/2010/main" xmlns="" val="3072925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944" y="288925"/>
            <a:ext cx="12017056" cy="1325562"/>
          </a:xfrm>
        </p:spPr>
        <p:txBody>
          <a:bodyPr>
            <a:noAutofit/>
          </a:bodyPr>
          <a:lstStyle/>
          <a:p>
            <a:pPr algn="just"/>
            <a:r>
              <a:rPr lang="uk-UA" sz="2400" b="1" dirty="0">
                <a:latin typeface="Times New Roman" panose="02020603050405020304" pitchFamily="18" charset="0"/>
                <a:cs typeface="Times New Roman" panose="02020603050405020304" pitchFamily="18" charset="0"/>
              </a:rPr>
              <a:t>За домінуванням у структурі злочинності у сфері службової діяльності та професійної діяльності, пов’язаної з наданням публічних послуг, виокремлюються три найбільш характерні блоки корупційних злочинів</a:t>
            </a:r>
          </a:p>
        </p:txBody>
      </p:sp>
      <p:sp>
        <p:nvSpPr>
          <p:cNvPr id="3" name="Объект 2"/>
          <p:cNvSpPr>
            <a:spLocks noGrp="1"/>
          </p:cNvSpPr>
          <p:nvPr>
            <p:ph idx="1"/>
          </p:nvPr>
        </p:nvSpPr>
        <p:spPr>
          <a:xfrm>
            <a:off x="174944" y="1814512"/>
            <a:ext cx="12017056" cy="5043488"/>
          </a:xfrm>
        </p:spPr>
        <p:txBody>
          <a:bodyPr>
            <a:normAutofit fontScale="62500" lnSpcReduction="20000"/>
          </a:bodyPr>
          <a:lstStyle/>
          <a:p>
            <a:endParaRPr lang="uk-UA" dirty="0"/>
          </a:p>
          <a:p>
            <a:pPr algn="just"/>
            <a:r>
              <a:rPr lang="uk-UA" sz="3200" dirty="0" smtClean="0">
                <a:latin typeface="Times New Roman" panose="02020603050405020304" pitchFamily="18" charset="0"/>
                <a:cs typeface="Times New Roman" panose="02020603050405020304" pitchFamily="18" charset="0"/>
              </a:rPr>
              <a:t>– </a:t>
            </a:r>
            <a:r>
              <a:rPr lang="uk-UA" sz="3200" dirty="0">
                <a:latin typeface="Times New Roman" panose="02020603050405020304" pitchFamily="18" charset="0"/>
                <a:cs typeface="Times New Roman" panose="02020603050405020304" pitchFamily="18" charset="0"/>
              </a:rPr>
              <a:t>перший (питома вага 10,8 %) – включає склади злочинів, передбачені ст. 364, 3641 КК України, зокрема: перевищення влади або службових повноважень (ст. 364 КК України) та зловживання повноваженнями службовою особою юридичної особи приватного права незалежно від організаційно-правової форми (ст. 3641 КК України); </a:t>
            </a:r>
          </a:p>
          <a:p>
            <a:pPr algn="just"/>
            <a:r>
              <a:rPr lang="uk-UA" sz="3200" dirty="0">
                <a:latin typeface="Times New Roman" panose="02020603050405020304" pitchFamily="18" charset="0"/>
                <a:cs typeface="Times New Roman" panose="02020603050405020304" pitchFamily="18" charset="0"/>
              </a:rPr>
              <a:t>– другий (питома вага 14,3 %) – включає склади злочинів, передбачені ст. 368-370 КК України, зокрема: прийняття пропозиції, обіцянки або одержання неправомірної вигоди службовою особою (ст. 368 КК України), незаконне збагачення (ст. 3682 КК України), підкуп службової особи юридичної особи приватного права незалежно від організаційно-правової форми (ст. 3683 КК України), підкуп особи, яка надає публічні послуги (ст. 3684 КК України), пропозиція, обіцянка або надання 141 </a:t>
            </a:r>
          </a:p>
          <a:p>
            <a:pPr algn="just"/>
            <a:endParaRPr lang="uk-UA" sz="3200" dirty="0">
              <a:latin typeface="Times New Roman" panose="02020603050405020304" pitchFamily="18" charset="0"/>
              <a:cs typeface="Times New Roman" panose="02020603050405020304" pitchFamily="18" charset="0"/>
            </a:endParaRPr>
          </a:p>
          <a:p>
            <a:pPr algn="just"/>
            <a:r>
              <a:rPr lang="uk-UA" sz="3200" dirty="0">
                <a:latin typeface="Times New Roman" panose="02020603050405020304" pitchFamily="18" charset="0"/>
                <a:cs typeface="Times New Roman" panose="02020603050405020304" pitchFamily="18" charset="0"/>
              </a:rPr>
              <a:t>неправомірної вигоди службовій особі (ст. 369 КК України), зловживання впливом (Стаття 3692 КК України), провокація підкупу (ст. 370 КК України); </a:t>
            </a:r>
          </a:p>
          <a:p>
            <a:pPr algn="just"/>
            <a:r>
              <a:rPr lang="uk-UA" sz="3200" dirty="0">
                <a:latin typeface="Times New Roman" panose="02020603050405020304" pitchFamily="18" charset="0"/>
                <a:cs typeface="Times New Roman" panose="02020603050405020304" pitchFamily="18" charset="0"/>
              </a:rPr>
              <a:t>– третій (питома вага 9 %) – включає склади злочинів, передбачені ст. 365, 3652 КК України, зокрема: перевищення влади або службових повноважень працівником правоохоронного органу (ст. 365 КК України) та зловживання повноваженнями особами, які надають публічні послуги (ст. 3652 КК України). </a:t>
            </a:r>
          </a:p>
        </p:txBody>
      </p:sp>
    </p:spTree>
    <p:extLst>
      <p:ext uri="{BB962C8B-B14F-4D97-AF65-F5344CB8AC3E}">
        <p14:creationId xmlns:p14="http://schemas.microsoft.com/office/powerpoint/2010/main" xmlns="" val="2316144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50" y="185738"/>
            <a:ext cx="11730038" cy="6515100"/>
          </a:xfrm>
        </p:spPr>
        <p:txBody>
          <a:bodyPr>
            <a:noAutofit/>
          </a:bodyPr>
          <a:lstStyle/>
          <a:p>
            <a:pPr algn="just"/>
            <a:r>
              <a:rPr lang="uk-UA" sz="2400" dirty="0" smtClean="0">
                <a:latin typeface="Times New Roman" panose="02020603050405020304" pitchFamily="18" charset="0"/>
                <a:cs typeface="Times New Roman" panose="02020603050405020304" pitchFamily="18" charset="0"/>
              </a:rPr>
              <a:t>Із статистичних відомостей випливає, що рівень злочинів, передбачених ст. 364 КК України, скоротився на 23,8 %; ст. 365 КК України – на 14,1 %; ст. 366 КК України – на 6,3 %; ст. 367 КК України – на 14,5 %; ст. 368 КК України</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на </a:t>
            </a:r>
            <a:r>
              <a:rPr lang="uk-UA" sz="2400" dirty="0">
                <a:latin typeface="Times New Roman" panose="02020603050405020304" pitchFamily="18" charset="0"/>
                <a:cs typeface="Times New Roman" panose="02020603050405020304" pitchFamily="18" charset="0"/>
              </a:rPr>
              <a:t>6,0 %.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Наведені </a:t>
            </a:r>
            <a:r>
              <a:rPr lang="uk-UA" sz="2400" dirty="0">
                <a:latin typeface="Times New Roman" panose="02020603050405020304" pitchFamily="18" charset="0"/>
                <a:cs typeface="Times New Roman" panose="02020603050405020304" pitchFamily="18" charset="0"/>
              </a:rPr>
              <a:t>дані демонструють, що у 2013 – 2015 рр. має місце нібито стійка тенденція до скорочення як динаміки сучасної корупційної злочинності в цілому, так і динаміки її найбільш поширених проявів. На думку окремих кримінологів, зміна рівня корупційної злочинності скоріше свідчить про формальні і популістські </a:t>
            </a:r>
            <a:r>
              <a:rPr lang="uk-UA" sz="2400" dirty="0" smtClean="0">
                <a:latin typeface="Times New Roman" panose="02020603050405020304" pitchFamily="18" charset="0"/>
                <a:cs typeface="Times New Roman" panose="02020603050405020304" pitchFamily="18" charset="0"/>
              </a:rPr>
              <a:t>показники.</a:t>
            </a:r>
            <a:endParaRPr lang="uk-UA" sz="2400" dirty="0">
              <a:latin typeface="Times New Roman" panose="02020603050405020304" pitchFamily="18" charset="0"/>
              <a:cs typeface="Times New Roman" panose="02020603050405020304" pitchFamily="18" charset="0"/>
            </a:endParaRPr>
          </a:p>
          <a:p>
            <a:pPr algn="just"/>
            <a:r>
              <a:rPr lang="uk-UA" sz="2400" dirty="0">
                <a:latin typeface="Times New Roman" panose="02020603050405020304" pitchFamily="18" charset="0"/>
                <a:cs typeface="Times New Roman" panose="02020603050405020304" pitchFamily="18" charset="0"/>
              </a:rPr>
              <a:t>Переважна більшість викритих фактів прийняття пропозиції, обіцянки або одержання неправомірної вигоди службовою особою стосувалася посадових осіб нижньої ланки (керівників структурних підрозділів підприємств, голів чи секретарів сільських рад, спеціалістів установ районного рівня, оперативних уповноважених, слідчих, інспекторів тощо). </a:t>
            </a:r>
          </a:p>
          <a:p>
            <a:pPr algn="just"/>
            <a:r>
              <a:rPr lang="uk-UA" sz="2400" dirty="0">
                <a:latin typeface="Times New Roman" panose="02020603050405020304" pitchFamily="18" charset="0"/>
                <a:cs typeface="Times New Roman" panose="02020603050405020304" pitchFamily="18" charset="0"/>
              </a:rPr>
              <a:t>Співвідношення злочину і покарання за прийняття пропозиції, обіцянки або одержання неправомірної вигоди службовою особою також не дає позитивних вражень. Наприклад, із 840 кримінальних проваджень про хабарництво направлених до суду у 2016 році притягнуто до кримінальної відповідальності у вигляді позбавлення волі 34 особи, тобто лише кожного 25 </a:t>
            </a:r>
          </a:p>
        </p:txBody>
      </p:sp>
    </p:spTree>
    <p:extLst>
      <p:ext uri="{BB962C8B-B14F-4D97-AF65-F5344CB8AC3E}">
        <p14:creationId xmlns:p14="http://schemas.microsoft.com/office/powerpoint/2010/main" xmlns="" val="23236604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2900" y="300038"/>
            <a:ext cx="11849100" cy="5872162"/>
          </a:xfrm>
        </p:spPr>
        <p:txBody>
          <a:bodyPr>
            <a:noAutofit/>
          </a:bodyPr>
          <a:lstStyle/>
          <a:p>
            <a:pPr algn="just"/>
            <a:r>
              <a:rPr lang="uk-UA" sz="2800" b="1" dirty="0" smtClean="0">
                <a:latin typeface="Times New Roman" panose="02020603050405020304" pitchFamily="18" charset="0"/>
                <a:cs typeface="Times New Roman" panose="02020603050405020304" pitchFamily="18" charset="0"/>
              </a:rPr>
              <a:t>У характеристиці хабарників відзначаються наступні тенденції (період 2005-2016 рр.), це: </a:t>
            </a:r>
          </a:p>
          <a:p>
            <a:pPr algn="just"/>
            <a:r>
              <a:rPr lang="uk-UA" sz="2800" dirty="0" smtClean="0">
                <a:latin typeface="Times New Roman" panose="02020603050405020304" pitchFamily="18" charset="0"/>
                <a:cs typeface="Times New Roman" panose="02020603050405020304" pitchFamily="18" charset="0"/>
              </a:rPr>
              <a:t>1) зменшення кількості жінок (з 41 % до 20 %); </a:t>
            </a:r>
          </a:p>
          <a:p>
            <a:pPr algn="just"/>
            <a:r>
              <a:rPr lang="uk-UA" sz="2800" dirty="0" smtClean="0">
                <a:latin typeface="Times New Roman" panose="02020603050405020304" pitchFamily="18" charset="0"/>
                <a:cs typeface="Times New Roman" panose="02020603050405020304" pitchFamily="18" charset="0"/>
              </a:rPr>
              <a:t>2</a:t>
            </a:r>
            <a:r>
              <a:rPr lang="uk-UA" sz="2800" dirty="0">
                <a:latin typeface="Times New Roman" panose="02020603050405020304" pitchFamily="18" charset="0"/>
                <a:cs typeface="Times New Roman" panose="02020603050405020304" pitchFamily="18" charset="0"/>
              </a:rPr>
              <a:t>) підвищення освітнього рівня хабарників; </a:t>
            </a:r>
          </a:p>
          <a:p>
            <a:pPr algn="just"/>
            <a:r>
              <a:rPr lang="uk-UA" sz="2800" dirty="0">
                <a:latin typeface="Times New Roman" panose="02020603050405020304" pitchFamily="18" charset="0"/>
                <a:cs typeface="Times New Roman" panose="02020603050405020304" pitchFamily="18" charset="0"/>
              </a:rPr>
              <a:t>3) зменшення кількості хабарників, які раніше вчиняли злочини(з 3,2 % до 1,1 %); </a:t>
            </a:r>
          </a:p>
          <a:p>
            <a:pPr algn="just"/>
            <a:r>
              <a:rPr lang="uk-UA" sz="2800" dirty="0">
                <a:latin typeface="Times New Roman" panose="02020603050405020304" pitchFamily="18" charset="0"/>
                <a:cs typeface="Times New Roman" panose="02020603050405020304" pitchFamily="18" charset="0"/>
              </a:rPr>
              <a:t>4) незначні коливання у віці хабарників (зменшення хабарників у віці 25-29 років та відповідно їх збільшення у віці 30 років і старше, де особливо відмічається вік 55-60 років). </a:t>
            </a:r>
          </a:p>
        </p:txBody>
      </p:sp>
    </p:spTree>
    <p:extLst>
      <p:ext uri="{BB962C8B-B14F-4D97-AF65-F5344CB8AC3E}">
        <p14:creationId xmlns:p14="http://schemas.microsoft.com/office/powerpoint/2010/main" xmlns="" val="1477586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1463" y="357188"/>
            <a:ext cx="11701462" cy="5815012"/>
          </a:xfrm>
        </p:spPr>
        <p:txBody>
          <a:bodyPr>
            <a:normAutofit/>
          </a:bodyPr>
          <a:lstStyle/>
          <a:p>
            <a:pPr algn="just"/>
            <a:r>
              <a:rPr lang="uk-UA" sz="2400" dirty="0">
                <a:latin typeface="Times New Roman" panose="02020603050405020304" pitchFamily="18" charset="0"/>
                <a:cs typeface="Times New Roman" panose="02020603050405020304" pitchFamily="18" charset="0"/>
              </a:rPr>
              <a:t>Надати структуру корупційної злочинності можна й </a:t>
            </a:r>
            <a:r>
              <a:rPr lang="uk-UA" sz="2400" b="1" i="1" dirty="0">
                <a:latin typeface="Times New Roman" panose="02020603050405020304" pitchFamily="18" charset="0"/>
                <a:cs typeface="Times New Roman" panose="02020603050405020304" pitchFamily="18" charset="0"/>
              </a:rPr>
              <a:t>за тяжкістю злочинів корупційної спрямованості</a:t>
            </a:r>
            <a:r>
              <a:rPr lang="uk-UA" sz="2400" dirty="0">
                <a:latin typeface="Times New Roman" panose="02020603050405020304" pitchFamily="18" charset="0"/>
                <a:cs typeface="Times New Roman" panose="02020603050405020304" pitchFamily="18" charset="0"/>
              </a:rPr>
              <a:t>.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Так</a:t>
            </a:r>
            <a:r>
              <a:rPr lang="uk-UA" sz="2400" dirty="0">
                <a:latin typeface="Times New Roman" panose="02020603050405020304" pitchFamily="18" charset="0"/>
                <a:cs typeface="Times New Roman" panose="02020603050405020304" pitchFamily="18" charset="0"/>
              </a:rPr>
              <a:t>, у 2016 р. органами кримінальної юстиції було обліковано 50,1 % корупційних кримінальних правопорушень невеликої тяжкості, 23,5 % – середньої тяжкості, 25,3 % – тяжких і 0,4 % – особливо тяжких злочинів.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Однак </a:t>
            </a:r>
            <a:r>
              <a:rPr lang="uk-UA" sz="2400" dirty="0">
                <a:latin typeface="Times New Roman" panose="02020603050405020304" pitchFamily="18" charset="0"/>
                <a:cs typeface="Times New Roman" panose="02020603050405020304" pitchFamily="18" charset="0"/>
              </a:rPr>
              <a:t>при цьому спостерігається негативна тенденція, що відбивається в якісній характеристиці корупційної злочинності.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Протягом </a:t>
            </a:r>
            <a:r>
              <a:rPr lang="uk-UA" sz="2400" dirty="0">
                <a:latin typeface="Times New Roman" panose="02020603050405020304" pitchFamily="18" charset="0"/>
                <a:cs typeface="Times New Roman" panose="02020603050405020304" pitchFamily="18" charset="0"/>
              </a:rPr>
              <a:t>2013–2016 рр. відбувається скорочення питомої ваги корупційних злочинів невеликої тяжкості та паралельне збільшення частки особливо тяжких злочинів та злочинів середньої тяжкості.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Зокрема</a:t>
            </a:r>
            <a:r>
              <a:rPr lang="uk-UA" sz="2400" dirty="0">
                <a:latin typeface="Times New Roman" panose="02020603050405020304" pitchFamily="18" charset="0"/>
                <a:cs typeface="Times New Roman" panose="02020603050405020304" pitchFamily="18" charset="0"/>
              </a:rPr>
              <a:t>, питома вага особливо тяжких злочинів корупційної спрямованості збільшилась у чотири рази (з 0,1 % до 0,4 %), а злочинів середньої тяжкості – відповідно з 17,7 % до 23,5 %. </a:t>
            </a:r>
          </a:p>
        </p:txBody>
      </p:sp>
    </p:spTree>
    <p:extLst>
      <p:ext uri="{BB962C8B-B14F-4D97-AF65-F5344CB8AC3E}">
        <p14:creationId xmlns:p14="http://schemas.microsoft.com/office/powerpoint/2010/main" xmlns="" val="34041910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smtClean="0">
                <a:latin typeface="Times New Roman" panose="02020603050405020304" pitchFamily="18" charset="0"/>
                <a:cs typeface="Times New Roman" panose="02020603050405020304" pitchFamily="18" charset="0"/>
              </a:rPr>
              <a:t>ЗМІСТ</a:t>
            </a:r>
            <a:endParaRPr lang="ru-RU" sz="4000" b="1" dirty="0">
              <a:latin typeface="Times New Roman" panose="02020603050405020304" pitchFamily="18" charset="0"/>
              <a:cs typeface="Times New Roman" panose="02020603050405020304" pitchFamily="18" charset="0"/>
            </a:endParaRPr>
          </a:p>
        </p:txBody>
      </p:sp>
      <p:sp>
        <p:nvSpPr>
          <p:cNvPr id="4" name="Подзаголовок 2"/>
          <p:cNvSpPr>
            <a:spLocks noGrp="1"/>
          </p:cNvSpPr>
          <p:nvPr>
            <p:ph idx="1"/>
          </p:nvPr>
        </p:nvSpPr>
        <p:spPr/>
        <p:txBody>
          <a:bodyPr>
            <a:normAutofit/>
          </a:bodyPr>
          <a:lstStyle/>
          <a:p>
            <a:r>
              <a:rPr lang="uk-UA" sz="3200" b="1" dirty="0" smtClean="0">
                <a:latin typeface="Times New Roman" panose="02020603050405020304" pitchFamily="18" charset="0"/>
                <a:cs typeface="Times New Roman" panose="02020603050405020304" pitchFamily="18" charset="0"/>
              </a:rPr>
              <a:t>1. Сучасний стан, рівень, структура, динаміка корупційної злочинності .</a:t>
            </a:r>
          </a:p>
          <a:p>
            <a:r>
              <a:rPr lang="uk-UA" sz="3200" b="1" dirty="0" smtClean="0">
                <a:latin typeface="Times New Roman" panose="02020603050405020304" pitchFamily="18" charset="0"/>
                <a:cs typeface="Times New Roman" panose="02020603050405020304" pitchFamily="18" charset="0"/>
              </a:rPr>
              <a:t>2. Регіональні особливості корупційної злочинності .</a:t>
            </a:r>
          </a:p>
          <a:p>
            <a:r>
              <a:rPr lang="uk-UA" sz="3200" b="1" dirty="0" smtClean="0">
                <a:latin typeface="Times New Roman" panose="02020603050405020304" pitchFamily="18" charset="0"/>
                <a:cs typeface="Times New Roman" panose="02020603050405020304" pitchFamily="18" charset="0"/>
              </a:rPr>
              <a:t>3. Прогнозування корупційної злочинності.</a:t>
            </a:r>
          </a:p>
          <a:p>
            <a:r>
              <a:rPr lang="uk-UA" sz="3200" b="1" dirty="0" smtClean="0">
                <a:latin typeface="Times New Roman" panose="02020603050405020304" pitchFamily="18" charset="0"/>
                <a:cs typeface="Times New Roman" panose="02020603050405020304" pitchFamily="18" charset="0"/>
              </a:rPr>
              <a:t>4. Особливості кримінологічної характеристики осіб, що вчиняють корупційні злочини .</a:t>
            </a:r>
            <a:endParaRPr lang="uk-UA"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4079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85800"/>
            <a:ext cx="10516873" cy="5486400"/>
          </a:xfrm>
        </p:spPr>
        <p:txBody>
          <a:bodyPr>
            <a:normAutofit/>
          </a:bodyPr>
          <a:lstStyle/>
          <a:p>
            <a:pPr algn="just"/>
            <a:r>
              <a:rPr lang="uk-UA" sz="3200" b="1" i="1" dirty="0">
                <a:latin typeface="Times New Roman" panose="02020603050405020304" pitchFamily="18" charset="0"/>
                <a:cs typeface="Times New Roman" panose="02020603050405020304" pitchFamily="18" charset="0"/>
              </a:rPr>
              <a:t>Наведений кримінологічний аналіз лише частини корупційних злочинів свідчить про латентність та поширеність корупційної злочинності, а також неефективність діяльності правоохоронних органів у виявленні, розкритті, розслідуванні даної категорії злочинів. </a:t>
            </a:r>
            <a:endParaRPr lang="uk-UA" sz="3200" b="1" i="1" dirty="0" smtClean="0">
              <a:latin typeface="Times New Roman" panose="02020603050405020304" pitchFamily="18" charset="0"/>
              <a:cs typeface="Times New Roman" panose="02020603050405020304" pitchFamily="18" charset="0"/>
            </a:endParaRPr>
          </a:p>
          <a:p>
            <a:pPr algn="just"/>
            <a:r>
              <a:rPr lang="uk-UA" sz="3200" b="1" i="1" dirty="0" smtClean="0">
                <a:solidFill>
                  <a:srgbClr val="FF0000"/>
                </a:solidFill>
                <a:latin typeface="Times New Roman" panose="02020603050405020304" pitchFamily="18" charset="0"/>
                <a:cs typeface="Times New Roman" panose="02020603050405020304" pitchFamily="18" charset="0"/>
              </a:rPr>
              <a:t>Залежно </a:t>
            </a:r>
            <a:r>
              <a:rPr lang="uk-UA" sz="3200" b="1" i="1" dirty="0">
                <a:solidFill>
                  <a:srgbClr val="FF0000"/>
                </a:solidFill>
                <a:latin typeface="Times New Roman" panose="02020603050405020304" pitchFamily="18" charset="0"/>
                <a:cs typeface="Times New Roman" panose="02020603050405020304" pitchFamily="18" charset="0"/>
              </a:rPr>
              <a:t>від її рівня, структури та динаміки необхідно планувати та втілювати системну профілактику даного виду злочинності, яка в сучасних умовах набуває особливого значення. </a:t>
            </a:r>
          </a:p>
        </p:txBody>
      </p:sp>
    </p:spTree>
    <p:extLst>
      <p:ext uri="{BB962C8B-B14F-4D97-AF65-F5344CB8AC3E}">
        <p14:creationId xmlns:p14="http://schemas.microsoft.com/office/powerpoint/2010/main" xmlns="" val="1919087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latin typeface="Times New Roman" panose="02020603050405020304" pitchFamily="18" charset="0"/>
                <a:cs typeface="Times New Roman" panose="02020603050405020304" pitchFamily="18" charset="0"/>
              </a:rPr>
              <a:t>2.Регіональні особливості корупційної злочинності</a:t>
            </a:r>
            <a:endParaRPr lang="uk-UA"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r>
              <a:rPr lang="uk-UA" sz="2800" dirty="0" smtClean="0">
                <a:latin typeface="Times New Roman" panose="02020603050405020304" pitchFamily="18" charset="0"/>
                <a:cs typeface="Times New Roman" panose="02020603050405020304" pitchFamily="18" charset="0"/>
              </a:rPr>
              <a:t>Науковці </a:t>
            </a:r>
            <a:r>
              <a:rPr lang="uk-UA" sz="2800" dirty="0">
                <a:latin typeface="Times New Roman" panose="02020603050405020304" pitchFamily="18" charset="0"/>
                <a:cs typeface="Times New Roman" panose="02020603050405020304" pitchFamily="18" charset="0"/>
              </a:rPr>
              <a:t>і практичні працівники постійно звертають увагу на потребу регіонального підходу до дослідження злочинності та боротьби з нею. </a:t>
            </a:r>
            <a:endParaRPr lang="uk-UA" sz="2800" dirty="0" smtClean="0">
              <a:latin typeface="Times New Roman" panose="02020603050405020304" pitchFamily="18" charset="0"/>
              <a:cs typeface="Times New Roman" panose="02020603050405020304" pitchFamily="18" charset="0"/>
            </a:endParaRPr>
          </a:p>
          <a:p>
            <a:pPr algn="just"/>
            <a:r>
              <a:rPr lang="uk-UA" sz="2800" dirty="0" smtClean="0">
                <a:latin typeface="Times New Roman" panose="02020603050405020304" pitchFamily="18" charset="0"/>
                <a:cs typeface="Times New Roman" panose="02020603050405020304" pitchFamily="18" charset="0"/>
              </a:rPr>
              <a:t>На </a:t>
            </a:r>
            <a:r>
              <a:rPr lang="uk-UA" sz="2800" dirty="0">
                <a:latin typeface="Times New Roman" panose="02020603050405020304" pitchFamily="18" charset="0"/>
                <a:cs typeface="Times New Roman" panose="02020603050405020304" pitchFamily="18" charset="0"/>
              </a:rPr>
              <a:t>нашу думку, це є закономірним процесом, оскільки злочинність виникає саме під впливом явищ та процесів, що мають свої особливості в кожному регіоні і їх аналіз сприяє розробці ефективніших заходів профілактики. </a:t>
            </a:r>
          </a:p>
        </p:txBody>
      </p:sp>
    </p:spTree>
    <p:extLst>
      <p:ext uri="{BB962C8B-B14F-4D97-AF65-F5344CB8AC3E}">
        <p14:creationId xmlns:p14="http://schemas.microsoft.com/office/powerpoint/2010/main" xmlns="" val="8779034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04" y="231820"/>
            <a:ext cx="11848564" cy="5940380"/>
          </a:xfrm>
        </p:spPr>
        <p:txBody>
          <a:bodyPr>
            <a:normAutofit/>
          </a:bodyPr>
          <a:lstStyle/>
          <a:p>
            <a:pPr algn="just"/>
            <a:r>
              <a:rPr lang="uk-UA" sz="2800" dirty="0" smtClean="0">
                <a:latin typeface="Times New Roman" panose="02020603050405020304" pitchFamily="18" charset="0"/>
                <a:cs typeface="Times New Roman" panose="02020603050405020304" pitchFamily="18" charset="0"/>
              </a:rPr>
              <a:t>Аналіз </a:t>
            </a:r>
            <a:r>
              <a:rPr lang="uk-UA" sz="2800" dirty="0">
                <a:latin typeface="Times New Roman" panose="02020603050405020304" pitchFamily="18" charset="0"/>
                <a:cs typeface="Times New Roman" panose="02020603050405020304" pitchFamily="18" charset="0"/>
              </a:rPr>
              <a:t>особливостей злочинності в регіональному розрізі передбачає дослідження та вивчення специфіки місцевих економічних, політичних, соціальних та інших умов, які так чи інакше впливають на спосіб життєдіяльності людини, а також тих, що впливають на вчинення різного роду злочинів і на </a:t>
            </a:r>
            <a:r>
              <a:rPr lang="ru-RU" sz="2800" dirty="0" smtClean="0">
                <a:latin typeface="Times New Roman" panose="02020603050405020304" pitchFamily="18" charset="0"/>
                <a:cs typeface="Times New Roman" panose="02020603050405020304" pitchFamily="18" charset="0"/>
              </a:rPr>
              <a:t>практику </a:t>
            </a:r>
            <a:r>
              <a:rPr lang="uk-UA" sz="2800" dirty="0" smtClean="0">
                <a:latin typeface="Times New Roman" panose="02020603050405020304" pitchFamily="18" charset="0"/>
                <a:cs typeface="Times New Roman" panose="02020603050405020304" pitchFamily="18" charset="0"/>
              </a:rPr>
              <a:t>боротьби з ними, яка склалася в регіональних правоохоронних органах. </a:t>
            </a:r>
          </a:p>
          <a:p>
            <a:pPr algn="just"/>
            <a:r>
              <a:rPr lang="uk-UA" sz="2800" dirty="0" smtClean="0">
                <a:latin typeface="Times New Roman" panose="02020603050405020304" pitchFamily="18" charset="0"/>
                <a:cs typeface="Times New Roman" panose="02020603050405020304" pitchFamily="18" charset="0"/>
              </a:rPr>
              <a:t>Цей аналіз є тією фактологічною базою, спираючись на яку кримінологи можуть запропонувати як окремим регіонам, так і країні в цілому досить ефективну та економічно виправдану комплексно – цільову програму дій. </a:t>
            </a:r>
          </a:p>
          <a:p>
            <a:pPr algn="just"/>
            <a:r>
              <a:rPr lang="uk-UA" sz="2800" dirty="0" smtClean="0">
                <a:latin typeface="Times New Roman" panose="02020603050405020304" pitchFamily="18" charset="0"/>
                <a:cs typeface="Times New Roman" panose="02020603050405020304" pitchFamily="18" charset="0"/>
              </a:rPr>
              <a:t>Вчені </a:t>
            </a:r>
            <a:r>
              <a:rPr lang="uk-UA" sz="2800" dirty="0">
                <a:latin typeface="Times New Roman" panose="02020603050405020304" pitchFamily="18" charset="0"/>
                <a:cs typeface="Times New Roman" panose="02020603050405020304" pitchFamily="18" charset="0"/>
              </a:rPr>
              <a:t>– кримінологи у зв’язку з вивченням злочинності в цьому (територіальному) напрямку, використовують різні терміни</a:t>
            </a:r>
            <a:r>
              <a:rPr lang="uk-UA" sz="2800" b="1" dirty="0">
                <a:latin typeface="Times New Roman" panose="02020603050405020304" pitchFamily="18" charset="0"/>
                <a:cs typeface="Times New Roman" panose="02020603050405020304" pitchFamily="18" charset="0"/>
              </a:rPr>
              <a:t>: «географія злочинності</a:t>
            </a:r>
            <a:r>
              <a:rPr lang="uk-UA" sz="2800" b="1" dirty="0" smtClean="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«територіальні відмінності злочинності» </a:t>
            </a:r>
            <a:r>
              <a:rPr lang="uk-UA" sz="2800" b="1" dirty="0" smtClean="0">
                <a:latin typeface="Times New Roman" panose="02020603050405020304" pitchFamily="18" charset="0"/>
                <a:cs typeface="Times New Roman" panose="02020603050405020304" pitchFamily="18" charset="0"/>
              </a:rPr>
              <a:t>, </a:t>
            </a:r>
            <a:r>
              <a:rPr lang="uk-UA" sz="2800" b="1" dirty="0">
                <a:latin typeface="Times New Roman" panose="02020603050405020304" pitchFamily="18" charset="0"/>
                <a:cs typeface="Times New Roman" panose="02020603050405020304" pitchFamily="18" charset="0"/>
              </a:rPr>
              <a:t>«територіальні особливості злочинності», «регіональні відмінності </a:t>
            </a:r>
            <a:r>
              <a:rPr lang="uk-UA" sz="2800" b="1" dirty="0" smtClean="0">
                <a:latin typeface="Times New Roman" panose="02020603050405020304" pitchFamily="18" charset="0"/>
                <a:cs typeface="Times New Roman" panose="02020603050405020304" pitchFamily="18" charset="0"/>
              </a:rPr>
              <a:t>злочинності» </a:t>
            </a:r>
            <a:r>
              <a:rPr lang="uk-UA" sz="2800" b="1" dirty="0">
                <a:latin typeface="Times New Roman" panose="02020603050405020304" pitchFamily="18" charset="0"/>
                <a:cs typeface="Times New Roman" panose="02020603050405020304" pitchFamily="18" charset="0"/>
              </a:rPr>
              <a:t>та «регіональні особливості злочинності» </a:t>
            </a:r>
            <a:r>
              <a:rPr lang="uk-UA" sz="2800" b="1" dirty="0" smtClean="0">
                <a:latin typeface="Times New Roman" panose="02020603050405020304" pitchFamily="18" charset="0"/>
                <a:cs typeface="Times New Roman" panose="02020603050405020304" pitchFamily="18" charset="0"/>
              </a:rPr>
              <a:t>. </a:t>
            </a:r>
            <a:endParaRPr lang="uk-UA"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95615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972" y="270456"/>
            <a:ext cx="11590986" cy="5901744"/>
          </a:xfrm>
        </p:spPr>
        <p:txBody>
          <a:bodyPr>
            <a:normAutofit/>
          </a:bodyPr>
          <a:lstStyle/>
          <a:p>
            <a:pPr algn="just"/>
            <a:r>
              <a:rPr lang="uk-UA" sz="2400" dirty="0">
                <a:latin typeface="Times New Roman" panose="02020603050405020304" pitchFamily="18" charset="0"/>
                <a:cs typeface="Times New Roman" panose="02020603050405020304" pitchFamily="18" charset="0"/>
              </a:rPr>
              <a:t>В перекладі з грецького, </a:t>
            </a:r>
            <a:r>
              <a:rPr lang="uk-UA" sz="2400" i="1" dirty="0">
                <a:latin typeface="Times New Roman" panose="02020603050405020304" pitchFamily="18" charset="0"/>
                <a:cs typeface="Times New Roman" panose="02020603050405020304" pitchFamily="18" charset="0"/>
              </a:rPr>
              <a:t>географія – </a:t>
            </a:r>
            <a:r>
              <a:rPr lang="uk-UA" sz="2400" dirty="0">
                <a:latin typeface="Times New Roman" panose="02020603050405020304" pitchFamily="18" charset="0"/>
                <a:cs typeface="Times New Roman" panose="02020603050405020304" pitchFamily="18" charset="0"/>
              </a:rPr>
              <a:t>це </a:t>
            </a:r>
            <a:r>
              <a:rPr lang="uk-UA" sz="2400" i="1" dirty="0" err="1">
                <a:latin typeface="Times New Roman" panose="02020603050405020304" pitchFamily="18" charset="0"/>
                <a:cs typeface="Times New Roman" panose="02020603050405020304" pitchFamily="18" charset="0"/>
              </a:rPr>
              <a:t>землеопис</a:t>
            </a:r>
            <a:r>
              <a:rPr lang="uk-UA" sz="2400" i="1"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Тобто, якщо йдеться мова про географію злочинності, то це треба розуміти як опис чи фіксація злочинності на певній території. Так, у кримінології поняття «географія злочинності» використовується досить часто як синонім поняття «розподіл злочинності в територіальному розрізі» (Кримінологія, 1976), «розподіл злочинності по різних регіонах (територіях) країни» (Курс радянської кримінології, 1985). </a:t>
            </a:r>
          </a:p>
          <a:p>
            <a:pPr algn="just"/>
            <a:r>
              <a:rPr lang="uk-UA" sz="2400" dirty="0">
                <a:latin typeface="Times New Roman" panose="02020603050405020304" pitchFamily="18" charset="0"/>
                <a:cs typeface="Times New Roman" panose="02020603050405020304" pitchFamily="18" charset="0"/>
              </a:rPr>
              <a:t>На нашу думку, </a:t>
            </a:r>
            <a:r>
              <a:rPr lang="uk-UA" sz="2400" b="1" dirty="0">
                <a:solidFill>
                  <a:srgbClr val="FF0000"/>
                </a:solidFill>
                <a:latin typeface="Times New Roman" panose="02020603050405020304" pitchFamily="18" charset="0"/>
                <a:cs typeface="Times New Roman" panose="02020603050405020304" pitchFamily="18" charset="0"/>
              </a:rPr>
              <a:t>географія злочинності – це кількісно-якісна характеристика злочинів та осіб, які їх вчиняють, в окремо взятих територіях або регіонах. </a:t>
            </a:r>
          </a:p>
          <a:p>
            <a:pPr algn="just"/>
            <a:r>
              <a:rPr lang="uk-UA" sz="2400" dirty="0">
                <a:latin typeface="Times New Roman" panose="02020603050405020304" pitchFamily="18" charset="0"/>
                <a:cs typeface="Times New Roman" panose="02020603050405020304" pitchFamily="18" charset="0"/>
              </a:rPr>
              <a:t>Вивчення географії злочинності дозволяє з’ясувати специфіку причин та умов злочинності в різних географічних районах з точки зору впливу на них місцевих особливостей та врахувати ці особливості при розробці системи профілактики. </a:t>
            </a:r>
          </a:p>
        </p:txBody>
      </p:sp>
    </p:spTree>
    <p:extLst>
      <p:ext uri="{BB962C8B-B14F-4D97-AF65-F5344CB8AC3E}">
        <p14:creationId xmlns:p14="http://schemas.microsoft.com/office/powerpoint/2010/main" xmlns="" val="5611971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6062" y="257577"/>
            <a:ext cx="11565228" cy="5914623"/>
          </a:xfrm>
        </p:spPr>
        <p:txBody>
          <a:bodyPr>
            <a:normAutofit/>
          </a:bodyPr>
          <a:lstStyle/>
          <a:p>
            <a:pPr algn="just"/>
            <a:r>
              <a:rPr lang="uk-UA" sz="2400" dirty="0" smtClean="0">
                <a:latin typeface="Times New Roman" panose="02020603050405020304" pitchFamily="18" charset="0"/>
                <a:cs typeface="Times New Roman" panose="02020603050405020304" pitchFamily="18" charset="0"/>
              </a:rPr>
              <a:t>Разом </a:t>
            </a:r>
            <a:r>
              <a:rPr lang="uk-UA" sz="2400" dirty="0">
                <a:latin typeface="Times New Roman" panose="02020603050405020304" pitchFamily="18" charset="0"/>
                <a:cs typeface="Times New Roman" panose="02020603050405020304" pitchFamily="18" charset="0"/>
              </a:rPr>
              <a:t>з тим, за основу аналізу територіальних відмінностей злочинності беруться загальні соціально-економічні, демографічні, соціально-культурні, географічні, історичні і </a:t>
            </a:r>
            <a:r>
              <a:rPr lang="uk-UA" sz="2400" dirty="0" err="1">
                <a:latin typeface="Times New Roman" panose="02020603050405020304" pitchFamily="18" charset="0"/>
                <a:cs typeface="Times New Roman" panose="02020603050405020304" pitchFamily="18" charset="0"/>
              </a:rPr>
              <a:t>т.п</a:t>
            </a:r>
            <a:r>
              <a:rPr lang="uk-UA" sz="2400" dirty="0">
                <a:latin typeface="Times New Roman" panose="02020603050405020304" pitchFamily="18" charset="0"/>
                <a:cs typeface="Times New Roman" panose="02020603050405020304" pitchFamily="18" charset="0"/>
              </a:rPr>
              <a:t>. властивості, а також стан </a:t>
            </a:r>
            <a:r>
              <a:rPr lang="uk-UA" sz="2400" dirty="0" err="1">
                <a:latin typeface="Times New Roman" panose="02020603050405020304" pitchFamily="18" charset="0"/>
                <a:cs typeface="Times New Roman" panose="02020603050405020304" pitchFamily="18" charset="0"/>
              </a:rPr>
              <a:t>правовиховної</a:t>
            </a:r>
            <a:r>
              <a:rPr lang="uk-UA" sz="2400" dirty="0">
                <a:latin typeface="Times New Roman" panose="02020603050405020304" pitchFamily="18" charset="0"/>
                <a:cs typeface="Times New Roman" panose="02020603050405020304" pitchFamily="18" charset="0"/>
              </a:rPr>
              <a:t> та правоохоронної </a:t>
            </a:r>
            <a:r>
              <a:rPr lang="uk-UA" sz="2400" dirty="0" smtClean="0">
                <a:latin typeface="Times New Roman" panose="02020603050405020304" pitchFamily="18" charset="0"/>
                <a:cs typeface="Times New Roman" panose="02020603050405020304" pitchFamily="18" charset="0"/>
              </a:rPr>
              <a:t>діяльності , </a:t>
            </a:r>
            <a:r>
              <a:rPr lang="uk-UA" sz="2400" dirty="0">
                <a:latin typeface="Times New Roman" panose="02020603050405020304" pitchFamily="18" charset="0"/>
                <a:cs typeface="Times New Roman" panose="02020603050405020304" pitchFamily="18" charset="0"/>
              </a:rPr>
              <a:t>в яких здійснюється реалізація однієї із специфічних неадекватних форм людської поведінки. Тому справедливіше було б використовувати термін «регіональна злочинність», яка саме і відображає територіальні, історичні, соціальні, економічні і </a:t>
            </a:r>
            <a:r>
              <a:rPr lang="uk-UA" sz="2400" dirty="0" err="1">
                <a:latin typeface="Times New Roman" panose="02020603050405020304" pitchFamily="18" charset="0"/>
                <a:cs typeface="Times New Roman" panose="02020603050405020304" pitchFamily="18" charset="0"/>
              </a:rPr>
              <a:t>т.п</a:t>
            </a:r>
            <a:r>
              <a:rPr lang="uk-UA" sz="2400" dirty="0">
                <a:latin typeface="Times New Roman" panose="02020603050405020304" pitchFamily="18" charset="0"/>
                <a:cs typeface="Times New Roman" panose="02020603050405020304" pitchFamily="18" charset="0"/>
              </a:rPr>
              <a:t>. особливості (відмінності) тих же самих явищ, процесів та їх властивостей, що відображають злочинність взагалі. </a:t>
            </a:r>
          </a:p>
          <a:p>
            <a:pPr algn="just"/>
            <a:r>
              <a:rPr lang="uk-UA" sz="2400" dirty="0" smtClean="0">
                <a:latin typeface="Times New Roman" panose="02020603050405020304" pitchFamily="18" charset="0"/>
                <a:cs typeface="Times New Roman" panose="02020603050405020304" pitchFamily="18" charset="0"/>
              </a:rPr>
              <a:t>Поняття </a:t>
            </a:r>
            <a:r>
              <a:rPr lang="uk-UA" sz="2400" b="1" dirty="0">
                <a:latin typeface="Times New Roman" panose="02020603050405020304" pitchFamily="18" charset="0"/>
                <a:cs typeface="Times New Roman" panose="02020603050405020304" pitchFamily="18" charset="0"/>
              </a:rPr>
              <a:t>«регіональна злочинність» </a:t>
            </a:r>
            <a:r>
              <a:rPr lang="uk-UA" sz="2400" dirty="0">
                <a:latin typeface="Times New Roman" panose="02020603050405020304" pitchFamily="18" charset="0"/>
                <a:cs typeface="Times New Roman" panose="02020603050405020304" pitchFamily="18" charset="0"/>
              </a:rPr>
              <a:t>означає такий підхід до проблеми злочинності, який зводиться до кримінологічного </a:t>
            </a:r>
            <a:r>
              <a:rPr lang="uk-UA" sz="2400" dirty="0">
                <a:solidFill>
                  <a:srgbClr val="FF0000"/>
                </a:solidFill>
                <a:latin typeface="Times New Roman" panose="02020603050405020304" pitchFamily="18" charset="0"/>
                <a:cs typeface="Times New Roman" panose="02020603050405020304" pitchFamily="18" charset="0"/>
              </a:rPr>
              <a:t>аналізу територіально-просторових систем, виявленню дестабілізуючих факторів в них, джерел дезорганізації та соціального напруження в результаті взаємодії та взаємовпливу всіх основних компонентів і сфер соціальної системи, яка розглядається.</a:t>
            </a:r>
            <a:r>
              <a:rPr lang="uk-UA" sz="2400" dirty="0">
                <a:latin typeface="Times New Roman" panose="02020603050405020304" pitchFamily="18" charset="0"/>
                <a:cs typeface="Times New Roman" panose="02020603050405020304" pitchFamily="18" charset="0"/>
              </a:rPr>
              <a:t>  А вона, як живий організм, функціонуючи в досліджуваних територіях і проявляючи свої специфічні властивості і продукує регіональну злочинність. </a:t>
            </a:r>
          </a:p>
        </p:txBody>
      </p:sp>
    </p:spTree>
    <p:extLst>
      <p:ext uri="{BB962C8B-B14F-4D97-AF65-F5344CB8AC3E}">
        <p14:creationId xmlns:p14="http://schemas.microsoft.com/office/powerpoint/2010/main" xmlns="" val="7175742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47730" y="540913"/>
            <a:ext cx="11204619" cy="5631287"/>
          </a:xfrm>
        </p:spPr>
        <p:txBody>
          <a:bodyPr>
            <a:noAutofit/>
          </a:bodyPr>
          <a:lstStyle/>
          <a:p>
            <a:pPr algn="just"/>
            <a:r>
              <a:rPr lang="uk-UA" sz="2400" dirty="0">
                <a:latin typeface="Times New Roman" panose="02020603050405020304" pitchFamily="18" charset="0"/>
                <a:cs typeface="Times New Roman" panose="02020603050405020304" pitchFamily="18" charset="0"/>
              </a:rPr>
              <a:t>Некомерційна міжнародна громадська організація по боротьбі з корупцією – Трансперенсі Інтернешнл (</a:t>
            </a:r>
            <a:r>
              <a:rPr lang="uk-UA" sz="2400" dirty="0" err="1">
                <a:latin typeface="Times New Roman" panose="02020603050405020304" pitchFamily="18" charset="0"/>
                <a:cs typeface="Times New Roman" panose="02020603050405020304" pitchFamily="18" charset="0"/>
              </a:rPr>
              <a:t>англ</a:t>
            </a:r>
            <a:r>
              <a:rPr lang="uk-UA"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Transparensi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Internacional</a:t>
            </a:r>
            <a:r>
              <a:rPr lang="en-US" sz="2400" dirty="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у рейтингу за 2015 рік надала інформацію про сприйняття корупції у 167 країнах за шкалою від 100 (не має корупції) до 0 (сильна корупція).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В </a:t>
            </a:r>
            <a:r>
              <a:rPr lang="uk-UA" sz="2400" dirty="0">
                <a:latin typeface="Times New Roman" panose="02020603050405020304" pitchFamily="18" charset="0"/>
                <a:cs typeface="Times New Roman" panose="02020603050405020304" pitchFamily="18" charset="0"/>
              </a:rPr>
              <a:t>новому Індексі корупції 2015 Україна отримала 27 балів та зайняла 130 місце серед 168 країн, пропустивши вперед такі країни, як наприклад, Киргизстан (123), Гватемала (123), Росія (119), Мозамбік (112), Молдавія (103), Нігерія (99). Найнижчий рівень корупції в Данії (1), Фінляндії (2), Швеції (3), Новій Зеландії (4), </a:t>
            </a:r>
            <a:r>
              <a:rPr lang="uk-UA" sz="2400" dirty="0" err="1">
                <a:latin typeface="Times New Roman" panose="02020603050405020304" pitchFamily="18" charset="0"/>
                <a:cs typeface="Times New Roman" panose="02020603050405020304" pitchFamily="18" charset="0"/>
              </a:rPr>
              <a:t>Голандії</a:t>
            </a:r>
            <a:r>
              <a:rPr lang="uk-UA" sz="2400" dirty="0">
                <a:latin typeface="Times New Roman" panose="02020603050405020304" pitchFamily="18" charset="0"/>
                <a:cs typeface="Times New Roman" panose="02020603050405020304" pitchFamily="18" charset="0"/>
              </a:rPr>
              <a:t> (5), а найвищий – в Сомалі (167), </a:t>
            </a:r>
            <a:r>
              <a:rPr lang="uk-UA" sz="2400" dirty="0" err="1">
                <a:latin typeface="Times New Roman" panose="02020603050405020304" pitchFamily="18" charset="0"/>
                <a:cs typeface="Times New Roman" panose="02020603050405020304" pitchFamily="18" charset="0"/>
              </a:rPr>
              <a:t>Північнній</a:t>
            </a:r>
            <a:r>
              <a:rPr lang="uk-UA" sz="2400" dirty="0">
                <a:latin typeface="Times New Roman" panose="02020603050405020304" pitchFamily="18" charset="0"/>
                <a:cs typeface="Times New Roman" panose="02020603050405020304" pitchFamily="18" charset="0"/>
              </a:rPr>
              <a:t> Кореї (167) і Афганістані (166). В 2014 році наша країна мала 26 балів та займала 142 позицію серед 175 країн. </a:t>
            </a:r>
          </a:p>
          <a:p>
            <a:pPr algn="just"/>
            <a:r>
              <a:rPr lang="uk-UA" sz="2400" dirty="0">
                <a:latin typeface="Times New Roman" panose="02020603050405020304" pitchFamily="18" charset="0"/>
                <a:cs typeface="Times New Roman" panose="02020603050405020304" pitchFamily="18" charset="0"/>
              </a:rPr>
              <a:t>Здобути підвищення рейтингу у 2015 році Україні вдалося завдяки більш критичному ставленню суспільства до корупціонерів, створенню антикорупційних органі (НАБУ, НАЗК, САП) та появі руху викривачів корупції, про що свідчать дані дослідження </a:t>
            </a:r>
            <a:r>
              <a:rPr lang="en-US" sz="2400" dirty="0">
                <a:latin typeface="Times New Roman" panose="02020603050405020304" pitchFamily="18" charset="0"/>
                <a:cs typeface="Times New Roman" panose="02020603050405020304" pitchFamily="18" charset="0"/>
              </a:rPr>
              <a:t>Bertelsmann Foundation Transformation Index, </a:t>
            </a:r>
            <a:r>
              <a:rPr lang="uk-UA" sz="2400" dirty="0">
                <a:latin typeface="Times New Roman" panose="02020603050405020304" pitchFamily="18" charset="0"/>
                <a:cs typeface="Times New Roman" panose="02020603050405020304" pitchFamily="18" charset="0"/>
              </a:rPr>
              <a:t>які враховуються при визначенні </a:t>
            </a:r>
            <a:r>
              <a:rPr lang="en-US" sz="2400" dirty="0" smtClean="0">
                <a:latin typeface="Times New Roman" panose="02020603050405020304" pitchFamily="18" charset="0"/>
                <a:cs typeface="Times New Roman" panose="02020603050405020304" pitchFamily="18" charset="0"/>
              </a:rPr>
              <a:t>CPI</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475698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152" y="103031"/>
            <a:ext cx="11938716" cy="6490952"/>
          </a:xfrm>
        </p:spPr>
        <p:txBody>
          <a:bodyPr>
            <a:normAutofit fontScale="62500" lnSpcReduction="20000"/>
          </a:bodyPr>
          <a:lstStyle/>
          <a:p>
            <a:r>
              <a:rPr lang="uk-UA" sz="2600" b="1" dirty="0" smtClean="0">
                <a:latin typeface="Times New Roman" panose="02020603050405020304" pitchFamily="18" charset="0"/>
                <a:cs typeface="Times New Roman" panose="02020603050405020304" pitchFamily="18" charset="0"/>
              </a:rPr>
              <a:t>На різний рівень корупції в регіонах України впливають наступні чинники: </a:t>
            </a:r>
          </a:p>
          <a:p>
            <a:pPr algn="just">
              <a:lnSpc>
                <a:spcPct val="120000"/>
              </a:lnSpc>
            </a:pPr>
            <a:r>
              <a:rPr lang="uk-UA" sz="2600" dirty="0" smtClean="0">
                <a:latin typeface="Times New Roman" panose="02020603050405020304" pitchFamily="18" charset="0"/>
                <a:cs typeface="Times New Roman" panose="02020603050405020304" pitchFamily="18" charset="0"/>
              </a:rPr>
              <a:t>1. Рівень забезпеченості населення (заробітна плата, можливість додаткових заробітків, допомога близьких родичів, які працюють за кордоном і ін.); </a:t>
            </a:r>
          </a:p>
          <a:p>
            <a:pPr algn="just">
              <a:lnSpc>
                <a:spcPct val="120000"/>
              </a:lnSpc>
            </a:pPr>
            <a:r>
              <a:rPr lang="uk-UA" sz="2600" dirty="0" smtClean="0">
                <a:latin typeface="Times New Roman" panose="02020603050405020304" pitchFamily="18" charset="0"/>
                <a:cs typeface="Times New Roman" panose="02020603050405020304" pitchFamily="18" charset="0"/>
              </a:rPr>
              <a:t>2</a:t>
            </a:r>
            <a:r>
              <a:rPr lang="uk-UA" sz="2600" dirty="0">
                <a:latin typeface="Times New Roman" panose="02020603050405020304" pitchFamily="18" charset="0"/>
                <a:cs typeface="Times New Roman" panose="02020603050405020304" pitchFamily="18" charset="0"/>
              </a:rPr>
              <a:t>. Економічний розвиток регіону (інвестиційно-привабливий, сезонні заробітки і </a:t>
            </a:r>
            <a:r>
              <a:rPr lang="uk-UA" sz="2600" dirty="0" err="1">
                <a:latin typeface="Times New Roman" panose="02020603050405020304" pitchFamily="18" charset="0"/>
                <a:cs typeface="Times New Roman" panose="02020603050405020304" pitchFamily="18" charset="0"/>
              </a:rPr>
              <a:t>т.ін</a:t>
            </a:r>
            <a:r>
              <a:rPr lang="uk-UA" sz="2600" dirty="0">
                <a:latin typeface="Times New Roman" panose="02020603050405020304" pitchFamily="18" charset="0"/>
                <a:cs typeface="Times New Roman" panose="02020603050405020304" pitchFamily="18" charset="0"/>
              </a:rPr>
              <a:t>.); </a:t>
            </a:r>
          </a:p>
          <a:p>
            <a:pPr algn="just">
              <a:lnSpc>
                <a:spcPct val="120000"/>
              </a:lnSpc>
            </a:pPr>
            <a:r>
              <a:rPr lang="ru-RU" sz="2600" dirty="0" smtClean="0">
                <a:latin typeface="Times New Roman" panose="02020603050405020304" pitchFamily="18" charset="0"/>
                <a:cs typeface="Times New Roman" panose="02020603050405020304" pitchFamily="18" charset="0"/>
              </a:rPr>
              <a:t>3</a:t>
            </a:r>
            <a:r>
              <a:rPr lang="uk-UA" sz="2600" dirty="0" smtClean="0">
                <a:latin typeface="Times New Roman" panose="02020603050405020304" pitchFamily="18" charset="0"/>
                <a:cs typeface="Times New Roman" panose="02020603050405020304" pitchFamily="18" charset="0"/>
              </a:rPr>
              <a:t>. Вплив зовнішніх факторів та формування на їх фоні певних традицій в регіонах, особливо тих, що межують з іншими країнами; </a:t>
            </a:r>
          </a:p>
          <a:p>
            <a:pPr algn="just">
              <a:lnSpc>
                <a:spcPct val="120000"/>
              </a:lnSpc>
            </a:pPr>
            <a:r>
              <a:rPr lang="ru-RU" sz="2600" dirty="0" smtClean="0">
                <a:latin typeface="Times New Roman" panose="02020603050405020304" pitchFamily="18" charset="0"/>
                <a:cs typeface="Times New Roman" panose="02020603050405020304" pitchFamily="18" charset="0"/>
              </a:rPr>
              <a:t>4</a:t>
            </a:r>
            <a:r>
              <a:rPr lang="ru-RU" sz="2600" dirty="0">
                <a:latin typeface="Times New Roman" panose="02020603050405020304" pitchFamily="18" charset="0"/>
                <a:cs typeface="Times New Roman" panose="02020603050405020304" pitchFamily="18" charset="0"/>
              </a:rPr>
              <a:t>. Рівень </a:t>
            </a:r>
            <a:r>
              <a:rPr lang="uk-UA" sz="2600" dirty="0" smtClean="0">
                <a:latin typeface="Times New Roman" panose="02020603050405020304" pitchFamily="18" charset="0"/>
                <a:cs typeface="Times New Roman" panose="02020603050405020304" pitchFamily="18" charset="0"/>
              </a:rPr>
              <a:t>свідомості і громадської активності щодо неприпустимості хабарництва; </a:t>
            </a:r>
          </a:p>
          <a:p>
            <a:pPr algn="just">
              <a:lnSpc>
                <a:spcPct val="120000"/>
              </a:lnSpc>
            </a:pPr>
            <a:r>
              <a:rPr lang="uk-UA" sz="2600" dirty="0" smtClean="0">
                <a:latin typeface="Times New Roman" panose="02020603050405020304" pitchFamily="18" charset="0"/>
                <a:cs typeface="Times New Roman" panose="02020603050405020304" pitchFamily="18" charset="0"/>
              </a:rPr>
              <a:t>5. Ефективність проведення пропагандистської роботи серед населення з питань корупційних проявів; </a:t>
            </a:r>
          </a:p>
          <a:p>
            <a:pPr algn="just">
              <a:lnSpc>
                <a:spcPct val="120000"/>
              </a:lnSpc>
            </a:pPr>
            <a:r>
              <a:rPr lang="uk-UA" sz="2600" dirty="0" smtClean="0">
                <a:latin typeface="Times New Roman" panose="02020603050405020304" pitchFamily="18" charset="0"/>
                <a:cs typeface="Times New Roman" panose="02020603050405020304" pitchFamily="18" charset="0"/>
              </a:rPr>
              <a:t>6. </a:t>
            </a:r>
            <a:r>
              <a:rPr lang="uk-UA" sz="2600" dirty="0">
                <a:latin typeface="Times New Roman" panose="02020603050405020304" pitchFamily="18" charset="0"/>
                <a:cs typeface="Times New Roman" panose="02020603050405020304" pitchFamily="18" charset="0"/>
              </a:rPr>
              <a:t>Організації діяльності державних регіональних органів з мінімальними ризиками щодо провокації корупційних дій; </a:t>
            </a:r>
          </a:p>
          <a:p>
            <a:pPr algn="just">
              <a:lnSpc>
                <a:spcPct val="120000"/>
              </a:lnSpc>
            </a:pPr>
            <a:r>
              <a:rPr lang="ru-RU" sz="2600" dirty="0">
                <a:latin typeface="Times New Roman" panose="02020603050405020304" pitchFamily="18" charset="0"/>
                <a:cs typeface="Times New Roman" panose="02020603050405020304" pitchFamily="18" charset="0"/>
              </a:rPr>
              <a:t>7. </a:t>
            </a:r>
            <a:r>
              <a:rPr lang="uk-UA" sz="2600" dirty="0" smtClean="0">
                <a:latin typeface="Times New Roman" panose="02020603050405020304" pitchFamily="18" charset="0"/>
                <a:cs typeface="Times New Roman" panose="02020603050405020304" pitchFamily="18" charset="0"/>
              </a:rPr>
              <a:t>Діяльність правоохоронної системи, яка має результативність по так званому замкнутому колу, а саме, затриманий корупціонер після закінчення слідства отримує покарання, про що обов’язково інформується населення; </a:t>
            </a:r>
          </a:p>
          <a:p>
            <a:pPr algn="just">
              <a:lnSpc>
                <a:spcPct val="120000"/>
              </a:lnSpc>
            </a:pPr>
            <a:r>
              <a:rPr lang="uk-UA" sz="2600" dirty="0" smtClean="0">
                <a:latin typeface="Times New Roman" panose="02020603050405020304" pitchFamily="18" charset="0"/>
                <a:cs typeface="Times New Roman" panose="02020603050405020304" pitchFamily="18" charset="0"/>
              </a:rPr>
              <a:t>8</a:t>
            </a:r>
            <a:r>
              <a:rPr lang="uk-UA" sz="2600" dirty="0">
                <a:latin typeface="Times New Roman" panose="02020603050405020304" pitchFamily="18" charset="0"/>
                <a:cs typeface="Times New Roman" panose="02020603050405020304" pitchFamily="18" charset="0"/>
              </a:rPr>
              <a:t>. Урбанізаційні процеси; </a:t>
            </a:r>
          </a:p>
          <a:p>
            <a:pPr algn="just">
              <a:lnSpc>
                <a:spcPct val="120000"/>
              </a:lnSpc>
            </a:pPr>
            <a:r>
              <a:rPr lang="uk-UA" sz="2600" dirty="0">
                <a:latin typeface="Times New Roman" panose="02020603050405020304" pitchFamily="18" charset="0"/>
                <a:cs typeface="Times New Roman" panose="02020603050405020304" pitchFamily="18" charset="0"/>
              </a:rPr>
              <a:t>9. Нестабільність політичної і економічної ситуації в країні в цілому; </a:t>
            </a:r>
          </a:p>
          <a:p>
            <a:pPr algn="just">
              <a:lnSpc>
                <a:spcPct val="120000"/>
              </a:lnSpc>
            </a:pPr>
            <a:r>
              <a:rPr lang="ru-RU" sz="2600" dirty="0">
                <a:latin typeface="Times New Roman" panose="02020603050405020304" pitchFamily="18" charset="0"/>
                <a:cs typeface="Times New Roman" panose="02020603050405020304" pitchFamily="18" charset="0"/>
              </a:rPr>
              <a:t>10. </a:t>
            </a:r>
            <a:r>
              <a:rPr lang="uk-UA" sz="2600" dirty="0" smtClean="0">
                <a:latin typeface="Times New Roman" panose="02020603050405020304" pitchFamily="18" charset="0"/>
                <a:cs typeface="Times New Roman" panose="02020603050405020304" pitchFamily="18" charset="0"/>
              </a:rPr>
              <a:t>Проблемні питання</a:t>
            </a:r>
            <a:r>
              <a:rPr lang="ru-RU" sz="2600" dirty="0" smtClean="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тимчасово</a:t>
            </a:r>
            <a:r>
              <a:rPr lang="ru-RU" sz="2600" dirty="0" smtClean="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окупованих територій; </a:t>
            </a:r>
          </a:p>
          <a:p>
            <a:pPr algn="just">
              <a:lnSpc>
                <a:spcPct val="120000"/>
              </a:lnSpc>
            </a:pPr>
            <a:r>
              <a:rPr lang="uk-UA" sz="2600" dirty="0" smtClean="0">
                <a:latin typeface="Times New Roman" panose="02020603050405020304" pitchFamily="18" charset="0"/>
                <a:cs typeface="Times New Roman" panose="02020603050405020304" pitchFamily="18" charset="0"/>
              </a:rPr>
              <a:t>11</a:t>
            </a:r>
            <a:r>
              <a:rPr lang="uk-UA" sz="2600" dirty="0">
                <a:latin typeface="Times New Roman" panose="02020603050405020304" pitchFamily="18" charset="0"/>
                <a:cs typeface="Times New Roman" panose="02020603050405020304" pitchFamily="18" charset="0"/>
              </a:rPr>
              <a:t>. Моральне виправдання корупції; </a:t>
            </a:r>
          </a:p>
          <a:p>
            <a:pPr algn="just">
              <a:lnSpc>
                <a:spcPct val="120000"/>
              </a:lnSpc>
            </a:pPr>
            <a:r>
              <a:rPr lang="ru-RU" sz="2600" dirty="0">
                <a:latin typeface="Times New Roman" panose="02020603050405020304" pitchFamily="18" charset="0"/>
                <a:cs typeface="Times New Roman" panose="02020603050405020304" pitchFamily="18" charset="0"/>
              </a:rPr>
              <a:t>12. </a:t>
            </a:r>
            <a:r>
              <a:rPr lang="uk-UA" sz="2600" dirty="0" smtClean="0">
                <a:latin typeface="Times New Roman" panose="02020603050405020304" pitchFamily="18" charset="0"/>
                <a:cs typeface="Times New Roman" panose="02020603050405020304" pitchFamily="18" charset="0"/>
              </a:rPr>
              <a:t>Слабкий контроль за діяльністю чиновників; </a:t>
            </a:r>
          </a:p>
          <a:p>
            <a:pPr algn="just">
              <a:lnSpc>
                <a:spcPct val="120000"/>
              </a:lnSpc>
            </a:pPr>
            <a:r>
              <a:rPr lang="ru-RU" sz="2600" dirty="0" smtClean="0">
                <a:latin typeface="Times New Roman" panose="02020603050405020304" pitchFamily="18" charset="0"/>
                <a:cs typeface="Times New Roman" panose="02020603050405020304" pitchFamily="18" charset="0"/>
              </a:rPr>
              <a:t>13</a:t>
            </a:r>
            <a:r>
              <a:rPr lang="ru-RU" sz="2600" dirty="0">
                <a:latin typeface="Times New Roman" panose="02020603050405020304" pitchFamily="18" charset="0"/>
                <a:cs typeface="Times New Roman" panose="02020603050405020304" pitchFamily="18" charset="0"/>
              </a:rPr>
              <a:t>. </a:t>
            </a:r>
            <a:r>
              <a:rPr lang="uk-UA" sz="2600" dirty="0" smtClean="0">
                <a:latin typeface="Times New Roman" panose="02020603050405020304" pitchFamily="18" charset="0"/>
                <a:cs typeface="Times New Roman" panose="02020603050405020304" pitchFamily="18" charset="0"/>
              </a:rPr>
              <a:t>Тотальне приховування інформації про діяльність державних органів. </a:t>
            </a:r>
            <a:endParaRPr lang="uk-UA"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907602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8940" y="154546"/>
            <a:ext cx="11874321" cy="6017654"/>
          </a:xfrm>
        </p:spPr>
        <p:txBody>
          <a:bodyPr>
            <a:normAutofit/>
          </a:bodyPr>
          <a:lstStyle/>
          <a:p>
            <a:pPr algn="just"/>
            <a:r>
              <a:rPr lang="uk-UA" sz="2400" i="1" dirty="0">
                <a:solidFill>
                  <a:srgbClr val="FF0000"/>
                </a:solidFill>
                <a:latin typeface="Times New Roman" panose="02020603050405020304" pitchFamily="18" charset="0"/>
                <a:cs typeface="Times New Roman" panose="02020603050405020304" pitchFamily="18" charset="0"/>
              </a:rPr>
              <a:t>Для ефективної організації боротьби з корупцією велике значення має аналіз як загальних для України даних, так і кримінологічних особливостей регіонів, різних соціальних груп та сфер їх життєдіяльності. Спільність території, про що вище згадувалось, діалектично взаємопов’язана з багатьма аспектами спільної життєдіяльності громадян, вирішенням ними своїх проблем тощо. </a:t>
            </a:r>
          </a:p>
          <a:p>
            <a:r>
              <a:rPr lang="ru-RU" sz="2400" b="1" dirty="0">
                <a:latin typeface="Times New Roman" panose="02020603050405020304" pitchFamily="18" charset="0"/>
                <a:cs typeface="Times New Roman" panose="02020603050405020304" pitchFamily="18" charset="0"/>
              </a:rPr>
              <a:t>А тому </a:t>
            </a:r>
            <a:r>
              <a:rPr lang="uk-UA" sz="2400" b="1" dirty="0" smtClean="0">
                <a:latin typeface="Times New Roman" panose="02020603050405020304" pitchFamily="18" charset="0"/>
                <a:cs typeface="Times New Roman" panose="02020603050405020304" pitchFamily="18" charset="0"/>
              </a:rPr>
              <a:t>головними завданнями регіональних кримінологічних досліджень корупції є: </a:t>
            </a:r>
          </a:p>
          <a:p>
            <a:r>
              <a:rPr lang="uk-UA" sz="2400" dirty="0" smtClean="0">
                <a:latin typeface="Times New Roman" panose="02020603050405020304" pitchFamily="18" charset="0"/>
                <a:cs typeface="Times New Roman" panose="02020603050405020304" pitchFamily="18" charset="0"/>
              </a:rPr>
              <a:t>– кількісний та якісний аналіз територіального розподілу корупційних злочинів; </a:t>
            </a:r>
          </a:p>
          <a:p>
            <a:r>
              <a:rPr lang="ru-RU" sz="2400" dirty="0" smtClean="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вивчення причин та умов локалізації корупційної злочинності чи її видів в окремих частинах регіону; </a:t>
            </a:r>
          </a:p>
          <a:p>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вивчення сукупності демографічних, політичних, економічних та інших умов, що здійснюють негативний вплив на соціальний стан у регіоні, а також аналіз регіональних закономірностей між соціальним станом та корупцією; </a:t>
            </a:r>
          </a:p>
          <a:p>
            <a:r>
              <a:rPr lang="ru-RU" sz="2400" dirty="0">
                <a:latin typeface="Times New Roman" panose="02020603050405020304" pitchFamily="18" charset="0"/>
                <a:cs typeface="Times New Roman" panose="02020603050405020304" pitchFamily="18" charset="0"/>
              </a:rPr>
              <a:t>– </a:t>
            </a:r>
            <a:r>
              <a:rPr lang="uk-UA" sz="2400" dirty="0" smtClean="0">
                <a:latin typeface="Times New Roman" panose="02020603050405020304" pitchFamily="18" charset="0"/>
                <a:cs typeface="Times New Roman" panose="02020603050405020304" pitchFamily="18" charset="0"/>
              </a:rPr>
              <a:t>просторовий аналіз та оцінка впливу соціальних умов на кількісно-якісні показники корупційної ситуації в регіонах; </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43216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6" y="167425"/>
            <a:ext cx="11642502" cy="6004775"/>
          </a:xfrm>
        </p:spPr>
        <p:txBody>
          <a:bodyPr>
            <a:normAutofit/>
          </a:bodyPr>
          <a:lstStyle/>
          <a:p>
            <a:r>
              <a:rPr lang="uk-UA" dirty="0" smtClean="0"/>
              <a:t>– </a:t>
            </a:r>
            <a:r>
              <a:rPr lang="uk-UA" sz="2000" b="1" dirty="0" smtClean="0">
                <a:latin typeface="Times New Roman" panose="02020603050405020304" pitchFamily="18" charset="0"/>
                <a:cs typeface="Times New Roman" panose="02020603050405020304" pitchFamily="18" charset="0"/>
              </a:rPr>
              <a:t>виявлення відмінностей у кримінологічній характеристиці регіонів України, які: </a:t>
            </a:r>
          </a:p>
          <a:p>
            <a:pPr algn="just"/>
            <a:r>
              <a:rPr lang="uk-UA" sz="2000" dirty="0" smtClean="0"/>
              <a:t>а) відображають суттєву регіональну специфіку корупційної злочинності; </a:t>
            </a:r>
            <a:r>
              <a:rPr lang="ru-RU" sz="2000" dirty="0" smtClean="0"/>
              <a:t>163 </a:t>
            </a:r>
            <a:endParaRPr lang="ru-RU" sz="2000" dirty="0"/>
          </a:p>
          <a:p>
            <a:pPr algn="just"/>
            <a:r>
              <a:rPr lang="uk-UA" sz="2000" dirty="0" smtClean="0"/>
              <a:t>б</a:t>
            </a:r>
            <a:r>
              <a:rPr lang="uk-UA" sz="2000" dirty="0"/>
              <a:t>) вимагають диференційованого підходу до організації боротьби з корупцією в регіоні та корегування регіональної політики в цій сфері; </a:t>
            </a:r>
          </a:p>
          <a:p>
            <a:pPr algn="just"/>
            <a:r>
              <a:rPr lang="ru-RU" sz="2000" dirty="0"/>
              <a:t>– </a:t>
            </a:r>
            <a:r>
              <a:rPr lang="uk-UA" sz="2000" dirty="0" smtClean="0"/>
              <a:t>розробка за результатами досліджень кримінологічної класифікації регіонів України та проведення їх ранжирування; </a:t>
            </a:r>
          </a:p>
          <a:p>
            <a:pPr algn="just"/>
            <a:r>
              <a:rPr lang="uk-UA" sz="2000" dirty="0" smtClean="0"/>
              <a:t>– прогноз корупційних ризиків та розробка пропозицій і рекомендацій соціально-економічного та політичного характеру з метою поліпшення соціального стану в регіоні; </a:t>
            </a:r>
          </a:p>
          <a:p>
            <a:pPr algn="just"/>
            <a:r>
              <a:rPr lang="ru-RU" sz="2000" dirty="0" smtClean="0"/>
              <a:t>– </a:t>
            </a:r>
            <a:r>
              <a:rPr lang="uk-UA" sz="2000" dirty="0" smtClean="0"/>
              <a:t>розробка пропозицій для комплексних програм боротьби з корупцією та пропозицій стосовно регіональної стратегії цієї боротьби силами та засобами місцевих органів влади, а також правоохоронних органів; </a:t>
            </a:r>
          </a:p>
          <a:p>
            <a:pPr algn="just"/>
            <a:r>
              <a:rPr lang="uk-UA" sz="2000" dirty="0" smtClean="0"/>
              <a:t>– висунення пропозицій щодо ефективного розподілу сил та засобів правоохоронних органів, удосконалення системи профілактики; </a:t>
            </a:r>
          </a:p>
          <a:p>
            <a:pPr algn="just"/>
            <a:r>
              <a:rPr lang="uk-UA" sz="2000" dirty="0" smtClean="0"/>
              <a:t>– </a:t>
            </a:r>
            <a:r>
              <a:rPr lang="uk-UA" sz="2000" dirty="0"/>
              <a:t>розробка рекомендацій відносно формування управлінських рішень, пов’язаних з правовим, організаційним, матеріальним та іншим забезпеченням боротьби з корупцією в регіонах України. </a:t>
            </a:r>
          </a:p>
        </p:txBody>
      </p:sp>
    </p:spTree>
    <p:extLst>
      <p:ext uri="{BB962C8B-B14F-4D97-AF65-F5344CB8AC3E}">
        <p14:creationId xmlns:p14="http://schemas.microsoft.com/office/powerpoint/2010/main" xmlns="" val="3637458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0456" y="450761"/>
            <a:ext cx="10703617" cy="5721439"/>
          </a:xfrm>
        </p:spPr>
        <p:txBody>
          <a:bodyPr>
            <a:noAutofit/>
          </a:bodyPr>
          <a:lstStyle/>
          <a:p>
            <a:pPr algn="just"/>
            <a:r>
              <a:rPr lang="uk-UA" sz="2400" dirty="0" smtClean="0">
                <a:latin typeface="Times New Roman" panose="02020603050405020304" pitchFamily="18" charset="0"/>
                <a:cs typeface="Times New Roman" panose="02020603050405020304" pitchFamily="18" charset="0"/>
              </a:rPr>
              <a:t>Будь-які суспільні відносини та процеси специфічним чином відбиваються та проявляються в конкретному регіоні в силу його економічних, демографічних, етнічних, кримінологічних та інших особливостей. </a:t>
            </a:r>
          </a:p>
          <a:p>
            <a:pPr algn="just"/>
            <a:r>
              <a:rPr lang="uk-UA" sz="2800" i="1" dirty="0" smtClean="0">
                <a:solidFill>
                  <a:srgbClr val="FF0000"/>
                </a:solidFill>
                <a:latin typeface="Times New Roman" panose="02020603050405020304" pitchFamily="18" charset="0"/>
                <a:cs typeface="Times New Roman" panose="02020603050405020304" pitchFamily="18" charset="0"/>
              </a:rPr>
              <a:t>Вивчення </a:t>
            </a:r>
            <a:r>
              <a:rPr lang="uk-UA" sz="2800" i="1" dirty="0">
                <a:solidFill>
                  <a:srgbClr val="FF0000"/>
                </a:solidFill>
                <a:latin typeface="Times New Roman" panose="02020603050405020304" pitchFamily="18" charset="0"/>
                <a:cs typeface="Times New Roman" panose="02020603050405020304" pitchFamily="18" charset="0"/>
              </a:rPr>
              <a:t>корупції на регіональному рівні у взаємозв’язку з соціальним середовищем, економічними, політичними, культурними та іншими факторами дає можливість виявляти та прогнозувати відмінності в стані та динаміці корупції по регіонах, відпрацьовувати ефективні заходи попередження корупції шляхом цілеспрямованого впливу на фактори, що </a:t>
            </a:r>
            <a:r>
              <a:rPr lang="uk-UA" sz="2800" i="1" dirty="0" smtClean="0">
                <a:solidFill>
                  <a:srgbClr val="FF0000"/>
                </a:solidFill>
                <a:latin typeface="Times New Roman" panose="02020603050405020304" pitchFamily="18" charset="0"/>
                <a:cs typeface="Times New Roman" panose="02020603050405020304" pitchFamily="18" charset="0"/>
              </a:rPr>
              <a:t>детермінують криміногенну активність населення регіону, диференціювати боротьбу з цим явищем в конкретних умовах. </a:t>
            </a:r>
            <a:endParaRPr lang="uk-UA" sz="28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7013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85763" y="282575"/>
            <a:ext cx="11231562" cy="5889625"/>
          </a:xfrm>
        </p:spPr>
        <p:txBody>
          <a:bodyPr>
            <a:normAutofit/>
          </a:bodyPr>
          <a:lstStyle/>
          <a:p>
            <a:pPr algn="ctr"/>
            <a:r>
              <a:rPr lang="uk-UA" sz="2800" b="1" dirty="0" smtClean="0">
                <a:latin typeface="Times New Roman" panose="02020603050405020304" pitchFamily="18" charset="0"/>
                <a:cs typeface="Times New Roman" panose="02020603050405020304" pitchFamily="18" charset="0"/>
              </a:rPr>
              <a:t>Дослідження стану корупції є важливою складовою антикорупційної політики України. </a:t>
            </a:r>
          </a:p>
          <a:p>
            <a:pPr algn="just"/>
            <a:r>
              <a:rPr lang="uk-UA" sz="2800" dirty="0" smtClean="0">
                <a:latin typeface="Times New Roman" panose="02020603050405020304" pitchFamily="18" charset="0"/>
                <a:cs typeface="Times New Roman" panose="02020603050405020304" pitchFamily="18" charset="0"/>
              </a:rPr>
              <a:t>Разом з певними зрушеннями у цій сфері державні інституції не використали потенціал цього інструменту раціонально. Адже знання про реальний стан речей у цій сфері дасть змогу розробити ефективні запобіжні заходи та мінімізувати передумови корупційної злочинності. </a:t>
            </a:r>
          </a:p>
          <a:p>
            <a:pPr algn="just"/>
            <a:r>
              <a:rPr lang="uk-UA" sz="2800" i="1" dirty="0" smtClean="0">
                <a:latin typeface="Times New Roman" panose="02020603050405020304" pitchFamily="18" charset="0"/>
                <a:cs typeface="Times New Roman" panose="02020603050405020304" pitchFamily="18" charset="0"/>
              </a:rPr>
              <a:t>За даними дослідження провідного всесвітнього громадянського руху з протидії корупції «</a:t>
            </a:r>
            <a:r>
              <a:rPr lang="uk-UA" sz="2800" i="1" dirty="0" err="1" smtClean="0">
                <a:latin typeface="Times New Roman" panose="02020603050405020304" pitchFamily="18" charset="0"/>
                <a:cs typeface="Times New Roman" panose="02020603050405020304" pitchFamily="18" charset="0"/>
              </a:rPr>
              <a:t>Transparency</a:t>
            </a:r>
            <a:r>
              <a:rPr lang="uk-UA" sz="2800" i="1" dirty="0" smtClean="0">
                <a:latin typeface="Times New Roman" panose="02020603050405020304" pitchFamily="18" charset="0"/>
                <a:cs typeface="Times New Roman" panose="02020603050405020304" pitchFamily="18" charset="0"/>
              </a:rPr>
              <a:t> </a:t>
            </a:r>
            <a:r>
              <a:rPr lang="uk-UA" sz="2800" i="1" dirty="0" err="1" smtClean="0">
                <a:latin typeface="Times New Roman" panose="02020603050405020304" pitchFamily="18" charset="0"/>
                <a:cs typeface="Times New Roman" panose="02020603050405020304" pitchFamily="18" charset="0"/>
              </a:rPr>
              <a:t>International</a:t>
            </a:r>
            <a:r>
              <a:rPr lang="uk-UA" sz="2800" i="1" dirty="0" smtClean="0">
                <a:latin typeface="Times New Roman" panose="02020603050405020304" pitchFamily="18" charset="0"/>
                <a:cs typeface="Times New Roman" panose="02020603050405020304" pitchFamily="18" charset="0"/>
              </a:rPr>
              <a:t>», у 2016 році (індекс цього року включає 176 країн і </a:t>
            </a:r>
            <a:r>
              <a:rPr lang="uk-UA" sz="2800" i="1" noProof="1" smtClean="0">
                <a:latin typeface="Times New Roman" panose="02020603050405020304" pitchFamily="18" charset="0"/>
                <a:cs typeface="Times New Roman" panose="02020603050405020304" pitchFamily="18" charset="0"/>
              </a:rPr>
              <a:t>територій</a:t>
            </a:r>
            <a:r>
              <a:rPr lang="uk-UA" sz="2800" i="1" dirty="0" smtClean="0">
                <a:latin typeface="Times New Roman" panose="02020603050405020304" pitchFamily="18" charset="0"/>
                <a:cs typeface="Times New Roman" panose="02020603050405020304" pitchFamily="18" charset="0"/>
              </a:rPr>
              <a:t>) Україна посіла 131 місце (індекс 29 балів з 100 можливих – це лише на три бали вище ніж у 2014 році). Трійкою лідерів у найвідомішому світовому антикорупційному рейтингу CPI 2016 року є Данія, Фінляндія та Швеція із 91, 90 і 89 балами відповідно. </a:t>
            </a:r>
            <a:r>
              <a:rPr lang="uk-UA" sz="2800" i="1" dirty="0" err="1" smtClean="0">
                <a:latin typeface="Times New Roman" panose="02020603050405020304" pitchFamily="18" charset="0"/>
                <a:cs typeface="Times New Roman" panose="02020603050405020304" pitchFamily="18" charset="0"/>
              </a:rPr>
              <a:t>Найкорумпованішими</a:t>
            </a:r>
            <a:r>
              <a:rPr lang="uk-UA" sz="2800" i="1" dirty="0" smtClean="0">
                <a:latin typeface="Times New Roman" panose="02020603050405020304" pitchFamily="18" charset="0"/>
                <a:cs typeface="Times New Roman" panose="02020603050405020304" pitchFamily="18" charset="0"/>
              </a:rPr>
              <a:t> країнами світу є Північна Корея та Сомалі із 12 балами. </a:t>
            </a:r>
            <a:endParaRPr lang="uk-UA" sz="2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04877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3030" y="167425"/>
            <a:ext cx="12088969" cy="6375043"/>
          </a:xfrm>
        </p:spPr>
        <p:txBody>
          <a:bodyPr>
            <a:normAutofit fontScale="92500" lnSpcReduction="20000"/>
          </a:bodyPr>
          <a:lstStyle/>
          <a:p>
            <a:endParaRPr lang="uk-UA" dirty="0"/>
          </a:p>
          <a:p>
            <a:pPr algn="ctr"/>
            <a:r>
              <a:rPr lang="uk-UA" sz="2200" b="1" dirty="0" smtClean="0">
                <a:solidFill>
                  <a:srgbClr val="FF0000"/>
                </a:solidFill>
                <a:latin typeface="Times New Roman" panose="02020603050405020304" pitchFamily="18" charset="0"/>
                <a:cs typeface="Times New Roman" panose="02020603050405020304" pitchFamily="18" charset="0"/>
              </a:rPr>
              <a:t>Основними заходами запобігання корупції в регіонах мають бути: </a:t>
            </a:r>
          </a:p>
          <a:p>
            <a:endParaRPr lang="ru-RU" dirty="0"/>
          </a:p>
          <a:p>
            <a:r>
              <a:rPr lang="uk-UA" sz="2200" i="1" dirty="0">
                <a:latin typeface="Times New Roman" panose="02020603050405020304" pitchFamily="18" charset="0"/>
                <a:cs typeface="Times New Roman" panose="02020603050405020304" pitchFamily="18" charset="0"/>
              </a:rPr>
              <a:t>– скорочення кількості держслужбовців, з одночасним підняттям заробітної плати іншим; </a:t>
            </a:r>
          </a:p>
          <a:p>
            <a:r>
              <a:rPr lang="ru-RU" sz="2200" i="1" dirty="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зменшення кількості дозвільних документів і спрощення процедури їх отримання</a:t>
            </a:r>
          </a:p>
          <a:p>
            <a:r>
              <a:rPr lang="uk-UA" sz="2200" i="1" dirty="0" smtClean="0">
                <a:latin typeface="Times New Roman" panose="02020603050405020304" pitchFamily="18" charset="0"/>
                <a:cs typeface="Times New Roman" panose="02020603050405020304" pitchFamily="18" charset="0"/>
              </a:rPr>
              <a:t>− </a:t>
            </a:r>
            <a:r>
              <a:rPr lang="uk-UA" sz="2200" i="1" dirty="0">
                <a:latin typeface="Times New Roman" panose="02020603050405020304" pitchFamily="18" charset="0"/>
                <a:cs typeface="Times New Roman" panose="02020603050405020304" pitchFamily="18" charset="0"/>
              </a:rPr>
              <a:t>проведення цілісної політики щодо виявлення та запобігання конфлікту інтересів службовців; </a:t>
            </a:r>
          </a:p>
          <a:p>
            <a:r>
              <a:rPr lang="uk-UA" sz="2200" i="1" dirty="0" smtClean="0">
                <a:latin typeface="Times New Roman" panose="02020603050405020304" pitchFamily="18" charset="0"/>
                <a:cs typeface="Times New Roman" panose="02020603050405020304" pitchFamily="18" charset="0"/>
              </a:rPr>
              <a:t>− продовження роботи щодо декларування, і як наслідок, виявлення незаконно набутого майна та отриманих доходів службовців. Реальне притягнення за такі дії до відповідальності; </a:t>
            </a:r>
          </a:p>
          <a:p>
            <a:r>
              <a:rPr lang="uk-UA" sz="2200" i="1" dirty="0" smtClean="0">
                <a:latin typeface="Times New Roman" panose="02020603050405020304" pitchFamily="18" charset="0"/>
                <a:cs typeface="Times New Roman" panose="02020603050405020304" pitchFamily="18" charset="0"/>
              </a:rPr>
              <a:t>− забезпечення захисту особам, які надають інформацію щодо корупційних проявів; </a:t>
            </a:r>
          </a:p>
          <a:p>
            <a:r>
              <a:rPr lang="uk-UA" sz="2200" i="1" dirty="0" smtClean="0">
                <a:latin typeface="Times New Roman" panose="02020603050405020304" pitchFamily="18" charset="0"/>
                <a:cs typeface="Times New Roman" panose="02020603050405020304" pitchFamily="18" charset="0"/>
              </a:rPr>
              <a:t>− оприлюднення та доступ до інформації про використання коштів, якими розпоряджаються державні установи; </a:t>
            </a:r>
          </a:p>
          <a:p>
            <a:r>
              <a:rPr lang="uk-UA" sz="2200" i="1" dirty="0" smtClean="0">
                <a:latin typeface="Times New Roman" panose="02020603050405020304" pitchFamily="18" charset="0"/>
                <a:cs typeface="Times New Roman" panose="02020603050405020304" pitchFamily="18" charset="0"/>
              </a:rPr>
              <a:t>− оприлюднення інформації про платежі до державного та місцевих бюджетів, які сплачують суб’єкти господарювання за видобуток чи використання природних ресурсів; </a:t>
            </a:r>
          </a:p>
          <a:p>
            <a:r>
              <a:rPr lang="uk-UA" sz="2200" i="1" dirty="0" smtClean="0">
                <a:latin typeface="Times New Roman" panose="02020603050405020304" pitchFamily="18" charset="0"/>
                <a:cs typeface="Times New Roman" panose="02020603050405020304" pitchFamily="18" charset="0"/>
              </a:rPr>
              <a:t>− формування у населення морального засудження будь-яких проявів корупції; </a:t>
            </a:r>
          </a:p>
          <a:p>
            <a:r>
              <a:rPr lang="uk-UA" sz="2200" i="1" dirty="0" smtClean="0">
                <a:latin typeface="Times New Roman" panose="02020603050405020304" pitchFamily="18" charset="0"/>
                <a:cs typeface="Times New Roman" panose="02020603050405020304" pitchFamily="18" charset="0"/>
              </a:rPr>
              <a:t>− засудження проявів корупції в ЗМІ, а не лише інформування населення про них і </a:t>
            </a:r>
            <a:r>
              <a:rPr lang="uk-UA" sz="2200" i="1" dirty="0" err="1" smtClean="0">
                <a:latin typeface="Times New Roman" panose="02020603050405020304" pitchFamily="18" charset="0"/>
                <a:cs typeface="Times New Roman" panose="02020603050405020304" pitchFamily="18" charset="0"/>
              </a:rPr>
              <a:t>т.ін</a:t>
            </a:r>
            <a:r>
              <a:rPr lang="uk-UA" sz="2200" i="1" dirty="0" smtClean="0">
                <a:latin typeface="Times New Roman" panose="02020603050405020304" pitchFamily="18" charset="0"/>
                <a:cs typeface="Times New Roman" panose="02020603050405020304" pitchFamily="18" charset="0"/>
              </a:rPr>
              <a:t>. </a:t>
            </a:r>
          </a:p>
          <a:p>
            <a:endParaRPr lang="uk-UA" dirty="0"/>
          </a:p>
          <a:p>
            <a:r>
              <a:rPr lang="uk-UA" dirty="0"/>
              <a:t>Не менш важливі і теоретичні результати, що дають змогу глибше зрозуміти механізм детермінації корупції та її змін, встановлювати закономірності, виділяти загальне та специфічне в функціонуванні корупції в різних за своїми соціальними, економічними, культурними та іншими характеристиками регіонах. </a:t>
            </a:r>
          </a:p>
        </p:txBody>
      </p:sp>
    </p:spTree>
    <p:extLst>
      <p:ext uri="{BB962C8B-B14F-4D97-AF65-F5344CB8AC3E}">
        <p14:creationId xmlns:p14="http://schemas.microsoft.com/office/powerpoint/2010/main" xmlns="" val="2072945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933" y="1"/>
            <a:ext cx="9756140" cy="759854"/>
          </a:xfrm>
        </p:spPr>
        <p:txBody>
          <a:bodyPr/>
          <a:lstStyle/>
          <a:p>
            <a:pPr algn="ctr"/>
            <a:r>
              <a:rPr lang="uk-UA" b="1" dirty="0" smtClean="0"/>
              <a:t>3</a:t>
            </a:r>
            <a:r>
              <a:rPr lang="uk-UA" b="1" dirty="0"/>
              <a:t>. Прогнозування корупційної злочинності </a:t>
            </a:r>
            <a:endParaRPr lang="uk-UA" dirty="0"/>
          </a:p>
        </p:txBody>
      </p:sp>
      <p:sp>
        <p:nvSpPr>
          <p:cNvPr id="3" name="Объект 2"/>
          <p:cNvSpPr>
            <a:spLocks noGrp="1"/>
          </p:cNvSpPr>
          <p:nvPr>
            <p:ph idx="1"/>
          </p:nvPr>
        </p:nvSpPr>
        <p:spPr>
          <a:xfrm>
            <a:off x="154546" y="927279"/>
            <a:ext cx="11835685" cy="5244921"/>
          </a:xfrm>
        </p:spPr>
        <p:txBody>
          <a:bodyPr>
            <a:normAutofit/>
          </a:bodyPr>
          <a:lstStyle/>
          <a:p>
            <a:pPr algn="just"/>
            <a:r>
              <a:rPr lang="uk-UA" sz="2400" dirty="0">
                <a:solidFill>
                  <a:srgbClr val="000000"/>
                </a:solidFill>
                <a:latin typeface="Times New Roman" panose="02020603050405020304" pitchFamily="18" charset="0"/>
              </a:rPr>
              <a:t>Прогнозування являється однією із функцій соціального управління, а його методи, що використовуються у практичній діяльності людства, сприяють підвищенню ступеня обґрунтованості прийнятих управлінських рішень. </a:t>
            </a:r>
            <a:endParaRPr lang="uk-UA" sz="2400" dirty="0" smtClean="0">
              <a:solidFill>
                <a:srgbClr val="000000"/>
              </a:solidFill>
              <a:latin typeface="Times New Roman" panose="02020603050405020304" pitchFamily="18" charset="0"/>
            </a:endParaRPr>
          </a:p>
          <a:p>
            <a:pPr algn="just"/>
            <a:r>
              <a:rPr lang="uk-UA" sz="2400" dirty="0" smtClean="0">
                <a:solidFill>
                  <a:srgbClr val="000000"/>
                </a:solidFill>
                <a:latin typeface="Times New Roman" panose="02020603050405020304" pitchFamily="18" charset="0"/>
              </a:rPr>
              <a:t>Особливо </a:t>
            </a:r>
            <a:r>
              <a:rPr lang="uk-UA" sz="2400" dirty="0">
                <a:solidFill>
                  <a:srgbClr val="000000"/>
                </a:solidFill>
                <a:latin typeface="Times New Roman" panose="02020603050405020304" pitchFamily="18" charset="0"/>
              </a:rPr>
              <a:t>важливу роль прогнозування відграє у плануванні заходів протидії злочинності, зокрема й корупційної, соціально-економічні, політичні, технологічні, фінансові та інші наслідки якої можуть бути незворотними для інноваційного світового розвитку країн світу та геополітичного світового балансу. При цьому проблема прийняття правильних державних управлінських рішень у запобіганні корупційній злочинності </a:t>
            </a:r>
            <a:r>
              <a:rPr lang="uk-UA" sz="2400" dirty="0" err="1">
                <a:solidFill>
                  <a:srgbClr val="000000"/>
                </a:solidFill>
                <a:latin typeface="Times New Roman" panose="02020603050405020304" pitchFamily="18" charset="0"/>
              </a:rPr>
              <a:t>ускладнюється</a:t>
            </a:r>
            <a:r>
              <a:rPr lang="uk-UA" sz="2400" dirty="0">
                <a:solidFill>
                  <a:srgbClr val="000000"/>
                </a:solidFill>
                <a:latin typeface="Times New Roman" panose="02020603050405020304" pitchFamily="18" charset="0"/>
              </a:rPr>
              <a:t> відсутністю формальних критеріїв оцінки її ступеня у суспільстві та негативності соціальних наслідків завданої шкоди, що призводить до суб’єктивності цілей прогнозування такої злочинності та зростання відповідальності того хто здійснює прогноз щодо його права на втручання у систему запобігання злочинності у державі. </a:t>
            </a:r>
            <a:endParaRPr lang="uk-UA" sz="2400" dirty="0"/>
          </a:p>
        </p:txBody>
      </p:sp>
    </p:spTree>
    <p:extLst>
      <p:ext uri="{BB962C8B-B14F-4D97-AF65-F5344CB8AC3E}">
        <p14:creationId xmlns:p14="http://schemas.microsoft.com/office/powerpoint/2010/main" xmlns="" val="28084622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972" y="257577"/>
            <a:ext cx="11745532" cy="6362164"/>
          </a:xfrm>
        </p:spPr>
        <p:txBody>
          <a:bodyPr>
            <a:normAutofit/>
          </a:bodyPr>
          <a:lstStyle/>
          <a:p>
            <a:pPr algn="just"/>
            <a:r>
              <a:rPr lang="uk-UA" sz="2400" b="1" dirty="0" smtClean="0">
                <a:solidFill>
                  <a:srgbClr val="000000"/>
                </a:solidFill>
                <a:latin typeface="Times New Roman" panose="02020603050405020304" pitchFamily="18" charset="0"/>
              </a:rPr>
              <a:t>На думку деяких науковців основними принципами прогнозування корупційної злочинності мають виступати </a:t>
            </a:r>
          </a:p>
          <a:p>
            <a:pPr algn="just"/>
            <a:r>
              <a:rPr lang="uk-UA" sz="2400" dirty="0" smtClean="0">
                <a:solidFill>
                  <a:srgbClr val="000000"/>
                </a:solidFill>
                <a:latin typeface="Times New Roman" panose="02020603050405020304" pitchFamily="18" charset="0"/>
              </a:rPr>
              <a:t>– </a:t>
            </a:r>
            <a:r>
              <a:rPr lang="uk-UA" sz="2400" dirty="0">
                <a:solidFill>
                  <a:srgbClr val="000000"/>
                </a:solidFill>
                <a:latin typeface="Times New Roman" panose="02020603050405020304" pitchFamily="18" charset="0"/>
              </a:rPr>
              <a:t>принцип системності, що потребує </a:t>
            </a:r>
            <a:r>
              <a:rPr lang="uk-UA" sz="2400" dirty="0" smtClean="0">
                <a:solidFill>
                  <a:srgbClr val="000000"/>
                </a:solidFill>
                <a:latin typeface="Times New Roman" panose="02020603050405020304" pitchFamily="18" charset="0"/>
              </a:rPr>
              <a:t>взаємо узгодженості, </a:t>
            </a:r>
            <a:r>
              <a:rPr lang="uk-UA" sz="2400" dirty="0">
                <a:solidFill>
                  <a:srgbClr val="000000"/>
                </a:solidFill>
                <a:latin typeface="Times New Roman" panose="02020603050405020304" pitchFamily="18" charset="0"/>
              </a:rPr>
              <a:t>взаєморозуміння і пов’язаності об’єкту прогнозування (корупційних злочинів), прогнозного фону (корупційної </a:t>
            </a:r>
            <a:r>
              <a:rPr lang="uk-UA" sz="2400" dirty="0" smtClean="0">
                <a:latin typeface="Times New Roman" panose="02020603050405020304" pitchFamily="18" charset="0"/>
              </a:rPr>
              <a:t>злочинності</a:t>
            </a:r>
            <a:r>
              <a:rPr lang="ru-RU" sz="2400" dirty="0" smtClean="0">
                <a:latin typeface="Times New Roman" panose="02020603050405020304" pitchFamily="18" charset="0"/>
              </a:rPr>
              <a:t>) </a:t>
            </a:r>
            <a:r>
              <a:rPr lang="ru-RU" sz="2400" dirty="0">
                <a:latin typeface="Times New Roman" panose="02020603050405020304" pitchFamily="18" charset="0"/>
              </a:rPr>
              <a:t>й </a:t>
            </a:r>
            <a:r>
              <a:rPr lang="uk-UA" sz="2400" dirty="0" smtClean="0">
                <a:latin typeface="Times New Roman" panose="02020603050405020304" pitchFamily="18" charset="0"/>
              </a:rPr>
              <a:t>їх елементів з урахуванням обраних </a:t>
            </a:r>
            <a:r>
              <a:rPr lang="uk-UA" sz="2400" noProof="1" smtClean="0">
                <a:latin typeface="Times New Roman" panose="02020603050405020304" pitchFamily="18" charset="0"/>
              </a:rPr>
              <a:t>зв’язків</a:t>
            </a:r>
            <a:r>
              <a:rPr lang="uk-UA" sz="2400" dirty="0" smtClean="0">
                <a:latin typeface="Times New Roman" panose="02020603050405020304" pitchFamily="18" charset="0"/>
              </a:rPr>
              <a:t> між </a:t>
            </a:r>
            <a:r>
              <a:rPr lang="ru-RU" sz="2400" dirty="0" smtClean="0">
                <a:latin typeface="Times New Roman" panose="02020603050405020304" pitchFamily="18" charset="0"/>
              </a:rPr>
              <a:t>ними</a:t>
            </a:r>
            <a:r>
              <a:rPr lang="ru-RU" sz="2400" dirty="0">
                <a:latin typeface="Times New Roman" panose="02020603050405020304" pitchFamily="18" charset="0"/>
              </a:rPr>
              <a:t>; </a:t>
            </a:r>
          </a:p>
          <a:p>
            <a:pPr algn="just"/>
            <a:r>
              <a:rPr lang="uk-UA" sz="2400" dirty="0">
                <a:latin typeface="Times New Roman" panose="02020603050405020304" pitchFamily="18" charset="0"/>
              </a:rPr>
              <a:t>– принцип варіантності, що потребує </a:t>
            </a:r>
            <a:r>
              <a:rPr lang="uk-UA" sz="2400" dirty="0" smtClean="0">
                <a:latin typeface="Times New Roman" panose="02020603050405020304" pitchFamily="18" charset="0"/>
              </a:rPr>
              <a:t>розробки </a:t>
            </a:r>
            <a:r>
              <a:rPr lang="uk-UA" sz="2400" dirty="0">
                <a:latin typeface="Times New Roman" panose="02020603050405020304" pitchFamily="18" charset="0"/>
              </a:rPr>
              <a:t>варіантів прогнозу, виходячи з особливостей робочої гіпотези, поставленої мети і варіантів прогнозного фону; </a:t>
            </a:r>
          </a:p>
          <a:p>
            <a:pPr algn="just"/>
            <a:r>
              <a:rPr lang="ru-RU" sz="2400" dirty="0">
                <a:latin typeface="Times New Roman" panose="02020603050405020304" pitchFamily="18" charset="0"/>
              </a:rPr>
              <a:t>– принцип </a:t>
            </a:r>
            <a:r>
              <a:rPr lang="uk-UA" sz="2400" dirty="0" smtClean="0">
                <a:latin typeface="Times New Roman" panose="02020603050405020304" pitchFamily="18" charset="0"/>
              </a:rPr>
              <a:t>безперервності, що потребує корекції прогнозів по мірі надходження нових даних; </a:t>
            </a:r>
          </a:p>
          <a:p>
            <a:pPr algn="just"/>
            <a:r>
              <a:rPr lang="uk-UA" sz="2400" dirty="0" smtClean="0">
                <a:latin typeface="Times New Roman" panose="02020603050405020304" pitchFamily="18" charset="0"/>
              </a:rPr>
              <a:t>– принцип </a:t>
            </a:r>
            <a:r>
              <a:rPr lang="uk-UA" sz="2400" dirty="0" err="1" smtClean="0">
                <a:latin typeface="Times New Roman" panose="02020603050405020304" pitchFamily="18" charset="0"/>
              </a:rPr>
              <a:t>верифікованості</a:t>
            </a:r>
            <a:r>
              <a:rPr lang="uk-UA" sz="2400" dirty="0" smtClean="0">
                <a:latin typeface="Times New Roman" panose="02020603050405020304" pitchFamily="18" charset="0"/>
              </a:rPr>
              <a:t>, що потребує визначення достовірності, точності і обґрунтованості прогнозів; </a:t>
            </a:r>
          </a:p>
          <a:p>
            <a:pPr algn="just"/>
            <a:r>
              <a:rPr lang="uk-UA" sz="2400" dirty="0" smtClean="0">
                <a:latin typeface="Times New Roman" panose="02020603050405020304" pitchFamily="18" charset="0"/>
              </a:rPr>
              <a:t>– принцип рентабельності, що потребує підвищення економічного або соціального ефекту від використання прогнозу над витратами на його розробку. </a:t>
            </a:r>
            <a:endParaRPr lang="uk-UA" sz="2400" dirty="0"/>
          </a:p>
        </p:txBody>
      </p:sp>
    </p:spTree>
    <p:extLst>
      <p:ext uri="{BB962C8B-B14F-4D97-AF65-F5344CB8AC3E}">
        <p14:creationId xmlns:p14="http://schemas.microsoft.com/office/powerpoint/2010/main" xmlns="" val="21343976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668" y="103031"/>
            <a:ext cx="11938715" cy="6465194"/>
          </a:xfrm>
        </p:spPr>
        <p:txBody>
          <a:bodyPr>
            <a:normAutofit/>
          </a:bodyPr>
          <a:lstStyle/>
          <a:p>
            <a:pPr algn="just"/>
            <a:r>
              <a:rPr lang="uk-UA" sz="2400" b="1" dirty="0">
                <a:solidFill>
                  <a:srgbClr val="FF0000"/>
                </a:solidFill>
                <a:latin typeface="Times New Roman" panose="02020603050405020304" pitchFamily="18" charset="0"/>
                <a:cs typeface="Times New Roman" panose="02020603050405020304" pitchFamily="18" charset="0"/>
              </a:rPr>
              <a:t>Прогнози поділяються на три види </a:t>
            </a:r>
            <a:endParaRPr lang="uk-UA" sz="2400" b="1" dirty="0" smtClean="0">
              <a:solidFill>
                <a:srgbClr val="FF0000"/>
              </a:solidFill>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пошуковий (визначає можливість стану об’єкту прогнозування у майбутньому при умові збереження існуючих факторів),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нормативний </a:t>
            </a:r>
            <a:r>
              <a:rPr lang="uk-UA" sz="2400" dirty="0">
                <a:latin typeface="Times New Roman" panose="02020603050405020304" pitchFamily="18" charset="0"/>
                <a:cs typeface="Times New Roman" panose="02020603050405020304" pitchFamily="18" charset="0"/>
              </a:rPr>
              <a:t>(визначає шляхи і умови досягнення можливого стану об’єкту прогнозування у майбутньому) і комплексний (включає у себе елементи пошукового і нормативного).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Найбільш </a:t>
            </a:r>
            <a:r>
              <a:rPr lang="uk-UA" sz="2400" dirty="0">
                <a:latin typeface="Times New Roman" panose="02020603050405020304" pitchFamily="18" charset="0"/>
                <a:cs typeface="Times New Roman" panose="02020603050405020304" pitchFamily="18" charset="0"/>
              </a:rPr>
              <a:t>важливими, на думку окремих кримінологів </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є два параметри прогнозу, зокрема: перший – період попередження – проміжок часу від сьогодення до майбутнього, на який розробляється прогноз; другий – період заснування – проміжок часу, на базі якого здійснюється власне прогноз. </a:t>
            </a:r>
            <a:endParaRPr lang="uk-UA" sz="2400"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Також</a:t>
            </a:r>
            <a:r>
              <a:rPr lang="uk-UA" sz="2400" dirty="0">
                <a:latin typeface="Times New Roman" panose="02020603050405020304" pitchFamily="18" charset="0"/>
                <a:cs typeface="Times New Roman" panose="02020603050405020304" pitchFamily="18" charset="0"/>
              </a:rPr>
              <a:t>, за об’єктом дослідження виділяємо наступні прогнози: природознавчі (метеорологічні, гідрологічні, геологічні, біологічні, космологічні), науково-технічні (охоплюють перспективи розвитку науково-технічного прогресу), соціальні (охоплюють різні сфери діяльності людства і взаємозв’язки між людьми). Одним із соціальних прогнозів є юридична сфера, яка включає у себе кримінологічне прогнозування. </a:t>
            </a:r>
          </a:p>
        </p:txBody>
      </p:sp>
    </p:spTree>
    <p:extLst>
      <p:ext uri="{BB962C8B-B14F-4D97-AF65-F5344CB8AC3E}">
        <p14:creationId xmlns:p14="http://schemas.microsoft.com/office/powerpoint/2010/main" xmlns="" val="2494016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850" y="257577"/>
            <a:ext cx="11526591" cy="6130344"/>
          </a:xfrm>
        </p:spPr>
        <p:txBody>
          <a:bodyPr>
            <a:normAutofit/>
          </a:bodyPr>
          <a:lstStyle/>
          <a:p>
            <a:pPr algn="just"/>
            <a:r>
              <a:rPr lang="uk-UA" sz="2800" b="1" dirty="0">
                <a:solidFill>
                  <a:srgbClr val="000000"/>
                </a:solidFill>
                <a:latin typeface="Times New Roman" panose="02020603050405020304" pitchFamily="18" charset="0"/>
              </a:rPr>
              <a:t>кримінологічне прогнозування </a:t>
            </a:r>
            <a:r>
              <a:rPr lang="uk-UA" sz="2800" dirty="0">
                <a:solidFill>
                  <a:srgbClr val="000000"/>
                </a:solidFill>
                <a:latin typeface="Times New Roman" panose="02020603050405020304" pitchFamily="18" charset="0"/>
              </a:rPr>
              <a:t>як процес наукового передбачення змін тенденцій і закономірностей злочинності, категорій і груп злочинів, особи злочинця, причин злочинності, діяльності щодо профілактики злочинності в майбутньому, а також перспектив розвитку науки кримінології. </a:t>
            </a:r>
            <a:endParaRPr lang="uk-UA" sz="2800" dirty="0" smtClean="0">
              <a:solidFill>
                <a:srgbClr val="000000"/>
              </a:solidFill>
              <a:latin typeface="Times New Roman" panose="02020603050405020304" pitchFamily="18" charset="0"/>
            </a:endParaRPr>
          </a:p>
          <a:p>
            <a:pPr algn="just"/>
            <a:r>
              <a:rPr lang="uk-UA" sz="2800" dirty="0" smtClean="0">
                <a:solidFill>
                  <a:srgbClr val="000000"/>
                </a:solidFill>
                <a:latin typeface="Times New Roman" panose="02020603050405020304" pitchFamily="18" charset="0"/>
              </a:rPr>
              <a:t>Таке </a:t>
            </a:r>
            <a:r>
              <a:rPr lang="uk-UA" sz="2800" dirty="0">
                <a:solidFill>
                  <a:srgbClr val="000000"/>
                </a:solidFill>
                <a:latin typeface="Times New Roman" panose="02020603050405020304" pitchFamily="18" charset="0"/>
              </a:rPr>
              <a:t>визначення у широкому розумінні містить у собі увесь обсяг змісту кримінологічного прогнозування, а у вузькому розумінні кримінологічне прогнозування – це процес передбачення змін тенденцій і закономірностей злочинності у майбутньому (</a:t>
            </a:r>
            <a:r>
              <a:rPr lang="uk-UA" sz="2800" b="1" dirty="0">
                <a:solidFill>
                  <a:srgbClr val="000000"/>
                </a:solidFill>
                <a:latin typeface="Times New Roman" panose="02020603050405020304" pitchFamily="18" charset="0"/>
              </a:rPr>
              <a:t>прогнозування злочинності</a:t>
            </a:r>
            <a:r>
              <a:rPr lang="uk-UA" sz="2800" dirty="0">
                <a:solidFill>
                  <a:srgbClr val="000000"/>
                </a:solidFill>
                <a:latin typeface="Times New Roman" panose="02020603050405020304" pitchFamily="18" charset="0"/>
              </a:rPr>
              <a:t>). </a:t>
            </a:r>
            <a:endParaRPr lang="uk-UA" sz="2800" dirty="0"/>
          </a:p>
        </p:txBody>
      </p:sp>
    </p:spTree>
    <p:extLst>
      <p:ext uri="{BB962C8B-B14F-4D97-AF65-F5344CB8AC3E}">
        <p14:creationId xmlns:p14="http://schemas.microsoft.com/office/powerpoint/2010/main" xmlns="" val="2788409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1668" y="154546"/>
            <a:ext cx="11784169" cy="6516710"/>
          </a:xfrm>
        </p:spPr>
        <p:txBody>
          <a:bodyPr>
            <a:noAutofit/>
          </a:bodyPr>
          <a:lstStyle/>
          <a:p>
            <a:pPr algn="just"/>
            <a:r>
              <a:rPr lang="uk-UA" sz="2600" dirty="0">
                <a:solidFill>
                  <a:srgbClr val="000000"/>
                </a:solidFill>
                <a:latin typeface="Times New Roman" panose="02020603050405020304" pitchFamily="18" charset="0"/>
              </a:rPr>
              <a:t>Оцінюючи сьогоднішню ситуацію у державі (коли кожен другий (не фаховий) вважає себе експертом у оцінці й запобіганні корупції), відмітимо недієвість методу застосування методу експертних оцінок у прогнозуванні корупційної злочинності в українському суспільстві. </a:t>
            </a:r>
            <a:endParaRPr lang="uk-UA" sz="2600" dirty="0" smtClean="0">
              <a:solidFill>
                <a:srgbClr val="000000"/>
              </a:solidFill>
              <a:latin typeface="Times New Roman" panose="02020603050405020304" pitchFamily="18" charset="0"/>
            </a:endParaRPr>
          </a:p>
          <a:p>
            <a:pPr algn="just"/>
            <a:r>
              <a:rPr lang="uk-UA" sz="2600" dirty="0" smtClean="0">
                <a:solidFill>
                  <a:srgbClr val="000000"/>
                </a:solidFill>
                <a:latin typeface="Times New Roman" panose="02020603050405020304" pitchFamily="18" charset="0"/>
              </a:rPr>
              <a:t>Водночас</a:t>
            </a:r>
            <a:r>
              <a:rPr lang="uk-UA" sz="2600" dirty="0">
                <a:solidFill>
                  <a:srgbClr val="000000"/>
                </a:solidFill>
                <a:latin typeface="Times New Roman" panose="02020603050405020304" pitchFamily="18" charset="0"/>
              </a:rPr>
              <a:t>, </a:t>
            </a:r>
            <a:r>
              <a:rPr lang="uk-UA" sz="2600" dirty="0" err="1">
                <a:solidFill>
                  <a:srgbClr val="000000"/>
                </a:solidFill>
                <a:latin typeface="Times New Roman" panose="02020603050405020304" pitchFamily="18" charset="0"/>
              </a:rPr>
              <a:t>Транспе́ренсі</a:t>
            </a:r>
            <a:r>
              <a:rPr lang="uk-UA" sz="2600" dirty="0">
                <a:solidFill>
                  <a:srgbClr val="000000"/>
                </a:solidFill>
                <a:latin typeface="Times New Roman" panose="02020603050405020304" pitchFamily="18" charset="0"/>
              </a:rPr>
              <a:t> </a:t>
            </a:r>
            <a:r>
              <a:rPr lang="uk-UA" sz="2600" dirty="0" err="1">
                <a:solidFill>
                  <a:srgbClr val="000000"/>
                </a:solidFill>
                <a:latin typeface="Times New Roman" panose="02020603050405020304" pitchFamily="18" charset="0"/>
              </a:rPr>
              <a:t>Інтерне́шнл</a:t>
            </a:r>
            <a:r>
              <a:rPr lang="uk-UA" sz="2600" dirty="0">
                <a:solidFill>
                  <a:srgbClr val="000000"/>
                </a:solidFill>
                <a:latin typeface="Times New Roman" panose="02020603050405020304" pitchFamily="18" charset="0"/>
              </a:rPr>
              <a:t> (має більше 100 національних осередків), авторитетна міжнародна громадська організація по боротьбі з корупцією та дослідженні питань корупції у світі, вивчає і формує щорічний Індекс сприйняття корупції (ІСК) у багатьох країнах світу, зокрема й Україні. Так, у світовому Індексі сприйняття корупції (СРІ) за 2016 рік Україна отримала 29 балів зі 100 можливих, що на 2 бали більше, ніж минулого року, але недостатньо для країни, влада якої назвала боротьбу з корупцією головним пріоритетом. </a:t>
            </a:r>
            <a:r>
              <a:rPr lang="uk-UA" sz="2600" i="1" dirty="0">
                <a:solidFill>
                  <a:srgbClr val="000000"/>
                </a:solidFill>
                <a:latin typeface="Times New Roman" panose="02020603050405020304" pitchFamily="18" charset="0"/>
              </a:rPr>
              <a:t>Покращенню нашої позиції у світовому рейтингу сприяло просування антикорупційної реформи, проте відсутність дієвої судової системи та фактична безкарність корупціонерів не дає Україні зробити потужний ривок уперед </a:t>
            </a:r>
            <a:r>
              <a:rPr lang="uk-UA" sz="2600" dirty="0">
                <a:solidFill>
                  <a:srgbClr val="000000"/>
                </a:solidFill>
                <a:latin typeface="Times New Roman" panose="02020603050405020304" pitchFamily="18" charset="0"/>
              </a:rPr>
              <a:t>і подолати 30-бальний бар’єр. У всесвітньому рейтингу СРІ Україна цього року посідає 131 місце зі 176 країн та розділяє цю «ганебну для нації» сходинку з Казахстаном, Росією, Непалом та Іраном </a:t>
            </a:r>
            <a:endParaRPr lang="uk-UA" sz="2600" dirty="0"/>
          </a:p>
        </p:txBody>
      </p:sp>
    </p:spTree>
    <p:extLst>
      <p:ext uri="{BB962C8B-B14F-4D97-AF65-F5344CB8AC3E}">
        <p14:creationId xmlns:p14="http://schemas.microsoft.com/office/powerpoint/2010/main" xmlns="" val="625293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4546" y="103031"/>
            <a:ext cx="11900079" cy="6555346"/>
          </a:xfrm>
        </p:spPr>
        <p:txBody>
          <a:bodyPr>
            <a:normAutofit/>
          </a:bodyPr>
          <a:lstStyle/>
          <a:p>
            <a:pPr algn="just"/>
            <a:r>
              <a:rPr lang="uk-UA" sz="2400" dirty="0" smtClean="0">
                <a:solidFill>
                  <a:srgbClr val="000000"/>
                </a:solidFill>
                <a:latin typeface="Times New Roman" panose="02020603050405020304" pitchFamily="18" charset="0"/>
              </a:rPr>
              <a:t>Іншою </a:t>
            </a:r>
            <a:r>
              <a:rPr lang="uk-UA" sz="2400" dirty="0">
                <a:solidFill>
                  <a:srgbClr val="000000"/>
                </a:solidFill>
                <a:latin typeface="Times New Roman" panose="02020603050405020304" pitchFamily="18" charset="0"/>
              </a:rPr>
              <a:t>міжнародною інституцією з потужними експертами, що прогнозують розвиток корупції в Україні є Група держав проти корупції (</a:t>
            </a:r>
            <a:r>
              <a:rPr lang="en-US" sz="2400" dirty="0">
                <a:solidFill>
                  <a:srgbClr val="000000"/>
                </a:solidFill>
                <a:latin typeface="Times New Roman" panose="02020603050405020304" pitchFamily="18" charset="0"/>
              </a:rPr>
              <a:t>GRECO), </a:t>
            </a:r>
            <a:r>
              <a:rPr lang="uk-UA" sz="2400" dirty="0">
                <a:solidFill>
                  <a:srgbClr val="000000"/>
                </a:solidFill>
                <a:latin typeface="Times New Roman" panose="02020603050405020304" pitchFamily="18" charset="0"/>
              </a:rPr>
              <a:t>яка, завітавши великою потужною оціночною місією у 2017 році до України, надала свій невтішний </a:t>
            </a:r>
            <a:r>
              <a:rPr lang="uk-UA" sz="2400" dirty="0" smtClean="0">
                <a:latin typeface="Times New Roman" panose="02020603050405020304" pitchFamily="18" charset="0"/>
              </a:rPr>
              <a:t>прогноз </a:t>
            </a:r>
            <a:r>
              <a:rPr lang="uk-UA" sz="2400" dirty="0">
                <a:latin typeface="Times New Roman" panose="02020603050405020304" pitchFamily="18" charset="0"/>
              </a:rPr>
              <a:t>щодо корупції. </a:t>
            </a:r>
            <a:endParaRPr lang="uk-UA" sz="2400" dirty="0" smtClean="0">
              <a:latin typeface="Times New Roman" panose="02020603050405020304" pitchFamily="18" charset="0"/>
            </a:endParaRPr>
          </a:p>
          <a:p>
            <a:pPr algn="just"/>
            <a:r>
              <a:rPr lang="uk-UA" sz="2400" dirty="0" smtClean="0">
                <a:latin typeface="Times New Roman" panose="02020603050405020304" pitchFamily="18" charset="0"/>
              </a:rPr>
              <a:t>Але </a:t>
            </a:r>
            <a:r>
              <a:rPr lang="uk-UA" sz="2400" dirty="0">
                <a:latin typeface="Times New Roman" panose="02020603050405020304" pitchFamily="18" charset="0"/>
              </a:rPr>
              <a:t>через декілька місяців </a:t>
            </a:r>
            <a:r>
              <a:rPr lang="en-US" sz="2400" dirty="0">
                <a:latin typeface="Times New Roman" panose="02020603050405020304" pitchFamily="18" charset="0"/>
              </a:rPr>
              <a:t>GRECO </a:t>
            </a:r>
            <a:r>
              <a:rPr lang="uk-UA" sz="2400" dirty="0">
                <a:latin typeface="Times New Roman" panose="02020603050405020304" pitchFamily="18" charset="0"/>
              </a:rPr>
              <a:t>у Страсбурзі на своєму 76 пленарному засіданні затвердила «Оціночний звіт щодо України» 180, відмітивши позитивні поштовхи у цьому напрямі (організацію основних антикорупційних реформ та напрямів їх здійснення) та вказавши на недоліки (подальше зміцнення та посилення координації антикорупційних інститутів держави, передусім НАЗК і НАБУ; посилення контролю з питань запобігання конфлікту інтересів, отримання подарунків та щодо дотримання професійної етики народними депутатами України, суддями і прокурорами; </a:t>
            </a:r>
            <a:r>
              <a:rPr lang="uk-UA" sz="2400" dirty="0" err="1">
                <a:latin typeface="Times New Roman" panose="02020603050405020304" pitchFamily="18" charset="0"/>
              </a:rPr>
              <a:t>звернуто</a:t>
            </a:r>
            <a:r>
              <a:rPr lang="uk-UA" sz="2400" dirty="0">
                <a:latin typeface="Times New Roman" panose="02020603050405020304" pitchFamily="18" charset="0"/>
              </a:rPr>
              <a:t> увагу на необхідність поширення знань в цій сфері; внесення зміни до Кримінального і Кримінального процесуального кодексів України, законодавства про статус народних депутатів, про судоустрій і статус суддів та про прокуратуру</a:t>
            </a:r>
            <a:r>
              <a:rPr lang="uk-UA" sz="2400" dirty="0" smtClean="0">
                <a:latin typeface="Times New Roman" panose="02020603050405020304" pitchFamily="18" charset="0"/>
              </a:rPr>
              <a:t>). </a:t>
            </a:r>
          </a:p>
          <a:p>
            <a:pPr algn="just"/>
            <a:r>
              <a:rPr lang="uk-UA" sz="2400" dirty="0" smtClean="0">
                <a:latin typeface="Times New Roman" panose="02020603050405020304" pitchFamily="18" charset="0"/>
              </a:rPr>
              <a:t> </a:t>
            </a:r>
            <a:r>
              <a:rPr lang="uk-UA" sz="2400" b="1" dirty="0">
                <a:solidFill>
                  <a:srgbClr val="FF0000"/>
                </a:solidFill>
                <a:latin typeface="Times New Roman" panose="02020603050405020304" pitchFamily="18" charset="0"/>
              </a:rPr>
              <a:t>Отже, </a:t>
            </a:r>
            <a:r>
              <a:rPr lang="en-US" sz="2400" b="1" dirty="0">
                <a:solidFill>
                  <a:srgbClr val="FF0000"/>
                </a:solidFill>
                <a:latin typeface="Times New Roman" panose="02020603050405020304" pitchFamily="18" charset="0"/>
              </a:rPr>
              <a:t>GRECO, </a:t>
            </a:r>
            <a:r>
              <a:rPr lang="uk-UA" sz="2400" b="1" dirty="0">
                <a:solidFill>
                  <a:srgbClr val="FF0000"/>
                </a:solidFill>
                <a:latin typeface="Times New Roman" panose="02020603050405020304" pitchFamily="18" charset="0"/>
              </a:rPr>
              <a:t>звернувши увагу на необхідність поширення знань у сфері запобігання корупції, фактично визнала відсутність фахових експертів, що долучаються до такої сфери, а тому ефективність методу експертних оцінок корупційної злочинності у середині держави піддається величезному сумніву. </a:t>
            </a:r>
          </a:p>
          <a:p>
            <a:endParaRPr lang="uk-UA" dirty="0"/>
          </a:p>
        </p:txBody>
      </p:sp>
    </p:spTree>
    <p:extLst>
      <p:ext uri="{BB962C8B-B14F-4D97-AF65-F5344CB8AC3E}">
        <p14:creationId xmlns:p14="http://schemas.microsoft.com/office/powerpoint/2010/main" xmlns="" val="265400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7424" y="309093"/>
            <a:ext cx="11925837" cy="6439437"/>
          </a:xfrm>
        </p:spPr>
        <p:txBody>
          <a:bodyPr>
            <a:noAutofit/>
          </a:bodyPr>
          <a:lstStyle/>
          <a:p>
            <a:pPr algn="just"/>
            <a:r>
              <a:rPr lang="uk-UA" sz="2800" dirty="0">
                <a:solidFill>
                  <a:srgbClr val="000000"/>
                </a:solidFill>
                <a:latin typeface="Times New Roman" panose="02020603050405020304" pitchFamily="18" charset="0"/>
              </a:rPr>
              <a:t>Основними, якщо неєдиними, методами оцінки корупції в цілому та корупційної злочинності, є формалізованих методи, що є ефективними тільки для короткострокових прогнозів. Натомість, два з них (кореляційного і регресійного аналізу та математичного моделювання) потребують, </a:t>
            </a:r>
            <a:r>
              <a:rPr lang="uk-UA" sz="2800" dirty="0" smtClean="0">
                <a:solidFill>
                  <a:srgbClr val="000000"/>
                </a:solidFill>
                <a:latin typeface="Times New Roman" panose="02020603050405020304" pitchFamily="18" charset="0"/>
              </a:rPr>
              <a:t>колективної </a:t>
            </a:r>
            <a:r>
              <a:rPr lang="uk-UA" sz="2800" dirty="0">
                <a:solidFill>
                  <a:srgbClr val="000000"/>
                </a:solidFill>
                <a:latin typeface="Times New Roman" panose="02020603050405020304" pitchFamily="18" charset="0"/>
              </a:rPr>
              <a:t>роботи, спеціальних знань та серйозного системного підходу до збору інформації щодо </a:t>
            </a:r>
            <a:r>
              <a:rPr lang="uk-UA" sz="2800" dirty="0" err="1">
                <a:solidFill>
                  <a:srgbClr val="000000"/>
                </a:solidFill>
                <a:latin typeface="Times New Roman" panose="02020603050405020304" pitchFamily="18" charset="0"/>
              </a:rPr>
              <a:t>зв’язків</a:t>
            </a:r>
            <a:r>
              <a:rPr lang="uk-UA" sz="2800" dirty="0">
                <a:solidFill>
                  <a:srgbClr val="000000"/>
                </a:solidFill>
                <a:latin typeface="Times New Roman" panose="02020603050405020304" pitchFamily="18" charset="0"/>
              </a:rPr>
              <a:t> багатьох показників об’єкту прогнозу й прогностичного фону</a:t>
            </a:r>
            <a:r>
              <a:rPr lang="uk-UA" sz="2800" dirty="0" smtClean="0">
                <a:solidFill>
                  <a:srgbClr val="000000"/>
                </a:solidFill>
                <a:latin typeface="Times New Roman" panose="02020603050405020304" pitchFamily="18" charset="0"/>
              </a:rPr>
              <a:t>.</a:t>
            </a:r>
          </a:p>
          <a:p>
            <a:pPr algn="just"/>
            <a:r>
              <a:rPr lang="uk-UA" sz="2800" dirty="0" smtClean="0">
                <a:solidFill>
                  <a:srgbClr val="000000"/>
                </a:solidFill>
                <a:latin typeface="Times New Roman" panose="02020603050405020304" pitchFamily="18" charset="0"/>
              </a:rPr>
              <a:t> </a:t>
            </a:r>
            <a:r>
              <a:rPr lang="uk-UA" sz="2800" dirty="0">
                <a:solidFill>
                  <a:srgbClr val="000000"/>
                </a:solidFill>
                <a:latin typeface="Times New Roman" panose="02020603050405020304" pitchFamily="18" charset="0"/>
              </a:rPr>
              <a:t>А от метод екстраполяції, який засновується на статистичному спостереженні динаміки корупційної злочинності й визначенні тенденції (тренду) її розвитку та продовження тенденції для періоду випередження, є більш-менш ефективним. </a:t>
            </a:r>
            <a:endParaRPr lang="uk-UA" sz="2800" dirty="0"/>
          </a:p>
        </p:txBody>
      </p:sp>
    </p:spTree>
    <p:extLst>
      <p:ext uri="{BB962C8B-B14F-4D97-AF65-F5344CB8AC3E}">
        <p14:creationId xmlns:p14="http://schemas.microsoft.com/office/powerpoint/2010/main" xmlns="" val="16778769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6518" y="274638"/>
            <a:ext cx="11715482" cy="923097"/>
          </a:xfrm>
        </p:spPr>
        <p:txBody>
          <a:bodyPr>
            <a:normAutofit/>
          </a:bodyPr>
          <a:lstStyle/>
          <a:p>
            <a:pPr algn="ctr"/>
            <a:r>
              <a:rPr lang="uk-UA" sz="2000" dirty="0" smtClean="0">
                <a:solidFill>
                  <a:srgbClr val="000000"/>
                </a:solidFill>
                <a:latin typeface="Times New Roman" panose="02020603050405020304" pitchFamily="18" charset="0"/>
              </a:rPr>
              <a:t>Водночас, проведемо прогнозування лише частки таких злочинів, зокрема у сфері службової діяльності, які Кримінальним законом віднесені до корупційних. </a:t>
            </a:r>
            <a:endParaRPr lang="uk-UA" sz="2000" dirty="0"/>
          </a:p>
        </p:txBody>
      </p:sp>
      <p:pic>
        <p:nvPicPr>
          <p:cNvPr id="4" name="Объект 3"/>
          <p:cNvPicPr>
            <a:picLocks noGrp="1" noChangeAspect="1"/>
          </p:cNvPicPr>
          <p:nvPr>
            <p:ph idx="1"/>
          </p:nvPr>
        </p:nvPicPr>
        <p:blipFill>
          <a:blip r:embed="rId2"/>
          <a:stretch>
            <a:fillRect/>
          </a:stretch>
        </p:blipFill>
        <p:spPr>
          <a:xfrm>
            <a:off x="1468191" y="1483696"/>
            <a:ext cx="9787943" cy="5323109"/>
          </a:xfrm>
          <a:prstGeom prst="rect">
            <a:avLst/>
          </a:prstGeom>
        </p:spPr>
      </p:pic>
    </p:spTree>
    <p:extLst>
      <p:ext uri="{BB962C8B-B14F-4D97-AF65-F5344CB8AC3E}">
        <p14:creationId xmlns:p14="http://schemas.microsoft.com/office/powerpoint/2010/main" xmlns="" val="4097014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443727" y="1030311"/>
            <a:ext cx="10657861" cy="5600556"/>
          </a:xfrm>
          <a:prstGeom prst="rect">
            <a:avLst/>
          </a:prstGeom>
        </p:spPr>
      </p:pic>
    </p:spTree>
    <p:extLst>
      <p:ext uri="{BB962C8B-B14F-4D97-AF65-F5344CB8AC3E}">
        <p14:creationId xmlns:p14="http://schemas.microsoft.com/office/powerpoint/2010/main" xmlns="" val="13069798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12" y="274638"/>
            <a:ext cx="11931805" cy="1955606"/>
          </a:xfrm>
        </p:spPr>
        <p:txBody>
          <a:bodyPr>
            <a:normAutofit/>
          </a:bodyPr>
          <a:lstStyle/>
          <a:p>
            <a:r>
              <a:rPr lang="uk-UA" sz="2000" dirty="0" smtClean="0">
                <a:latin typeface="Times New Roman" panose="02020603050405020304" pitchFamily="18" charset="0"/>
                <a:cs typeface="Times New Roman" panose="02020603050405020304" pitchFamily="18" charset="0"/>
              </a:rPr>
              <a:t>Відповідно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до статистичних </a:t>
            </a:r>
            <a:r>
              <a:rPr lang="uk-UA" sz="2000" dirty="0" smtClean="0">
                <a:latin typeface="Times New Roman" panose="02020603050405020304" pitchFamily="18" charset="0"/>
                <a:cs typeface="Times New Roman" panose="02020603050405020304" pitchFamily="18" charset="0"/>
              </a:rPr>
              <a:t>даних</a:t>
            </a:r>
            <a:r>
              <a:rPr lang="ru-RU" sz="2000" dirty="0" smtClean="0">
                <a:latin typeface="Times New Roman" panose="02020603050405020304" pitchFamily="18" charset="0"/>
                <a:cs typeface="Times New Roman" panose="02020603050405020304" pitchFamily="18" charset="0"/>
              </a:rPr>
              <a:t> </a:t>
            </a:r>
            <a:r>
              <a:rPr lang="uk-UA" sz="2000" noProof="1" smtClean="0">
                <a:latin typeface="Times New Roman" panose="02020603050405020304" pitchFamily="18" charset="0"/>
                <a:cs typeface="Times New Roman" panose="02020603050405020304" pitchFamily="18" charset="0"/>
              </a:rPr>
              <a:t>кількість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адміністративних і кримінальних корупційних правопорушень протягом 2012-2016 років залишалась доволі стабільною. Середні щорічні значення правопорушень даної категорії становили: 2479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для адміністративних правопорушень та 2341 – для кримінальних </a:t>
            </a:r>
            <a:r>
              <a:rPr lang="ru-RU" sz="2000" dirty="0" smtClean="0">
                <a:latin typeface="Times New Roman" panose="02020603050405020304" pitchFamily="18" charset="0"/>
                <a:cs typeface="Times New Roman" panose="02020603050405020304" pitchFamily="18" charset="0"/>
              </a:rPr>
              <a:t>правопорушень.</a:t>
            </a:r>
            <a:endParaRPr lang="uk-UA" sz="20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042988" y="2609468"/>
            <a:ext cx="10287000" cy="3991357"/>
          </a:xfrm>
          <a:prstGeom prst="rect">
            <a:avLst/>
          </a:prstGeom>
        </p:spPr>
      </p:pic>
    </p:spTree>
    <p:extLst>
      <p:ext uri="{BB962C8B-B14F-4D97-AF65-F5344CB8AC3E}">
        <p14:creationId xmlns:p14="http://schemas.microsoft.com/office/powerpoint/2010/main" xmlns="" val="2938355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508181" y="296215"/>
            <a:ext cx="11005532" cy="6472266"/>
          </a:xfrm>
          <a:prstGeom prst="rect">
            <a:avLst/>
          </a:prstGeom>
        </p:spPr>
      </p:pic>
    </p:spTree>
    <p:extLst>
      <p:ext uri="{BB962C8B-B14F-4D97-AF65-F5344CB8AC3E}">
        <p14:creationId xmlns:p14="http://schemas.microsoft.com/office/powerpoint/2010/main" xmlns="" val="1000702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00400" y="360609"/>
            <a:ext cx="11532254" cy="6104586"/>
          </a:xfrm>
          <a:prstGeom prst="rect">
            <a:avLst/>
          </a:prstGeom>
        </p:spPr>
      </p:pic>
    </p:spTree>
    <p:extLst>
      <p:ext uri="{BB962C8B-B14F-4D97-AF65-F5344CB8AC3E}">
        <p14:creationId xmlns:p14="http://schemas.microsoft.com/office/powerpoint/2010/main" xmlns="" val="3276866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29903" y="785611"/>
            <a:ext cx="10820170" cy="5929945"/>
          </a:xfrm>
          <a:prstGeom prst="rect">
            <a:avLst/>
          </a:prstGeom>
        </p:spPr>
      </p:pic>
    </p:spTree>
    <p:extLst>
      <p:ext uri="{BB962C8B-B14F-4D97-AF65-F5344CB8AC3E}">
        <p14:creationId xmlns:p14="http://schemas.microsoft.com/office/powerpoint/2010/main" xmlns="" val="34328950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86366" y="41587"/>
            <a:ext cx="6672153" cy="3530552"/>
          </a:xfrm>
          <a:prstGeom prst="rect">
            <a:avLst/>
          </a:prstGeom>
        </p:spPr>
      </p:pic>
      <p:pic>
        <p:nvPicPr>
          <p:cNvPr id="6" name="Рисунок 5"/>
          <p:cNvPicPr>
            <a:picLocks noChangeAspect="1"/>
          </p:cNvPicPr>
          <p:nvPr/>
        </p:nvPicPr>
        <p:blipFill>
          <a:blip r:embed="rId3"/>
          <a:stretch>
            <a:fillRect/>
          </a:stretch>
        </p:blipFill>
        <p:spPr>
          <a:xfrm>
            <a:off x="7765961" y="2764478"/>
            <a:ext cx="3207261" cy="2219646"/>
          </a:xfrm>
          <a:prstGeom prst="rect">
            <a:avLst/>
          </a:prstGeom>
        </p:spPr>
      </p:pic>
      <p:pic>
        <p:nvPicPr>
          <p:cNvPr id="7" name="Рисунок 6"/>
          <p:cNvPicPr>
            <a:picLocks noChangeAspect="1"/>
          </p:cNvPicPr>
          <p:nvPr/>
        </p:nvPicPr>
        <p:blipFill>
          <a:blip r:embed="rId4"/>
          <a:stretch>
            <a:fillRect/>
          </a:stretch>
        </p:blipFill>
        <p:spPr>
          <a:xfrm>
            <a:off x="5108614" y="2897746"/>
            <a:ext cx="7061304" cy="3799268"/>
          </a:xfrm>
          <a:prstGeom prst="rect">
            <a:avLst/>
          </a:prstGeom>
        </p:spPr>
      </p:pic>
    </p:spTree>
    <p:extLst>
      <p:ext uri="{BB962C8B-B14F-4D97-AF65-F5344CB8AC3E}">
        <p14:creationId xmlns:p14="http://schemas.microsoft.com/office/powerpoint/2010/main" xmlns="" val="2199878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70756" y="677774"/>
            <a:ext cx="5964088" cy="3253501"/>
          </a:xfrm>
          <a:prstGeom prst="rect">
            <a:avLst/>
          </a:prstGeom>
        </p:spPr>
      </p:pic>
      <p:pic>
        <p:nvPicPr>
          <p:cNvPr id="5" name="Рисунок 4"/>
          <p:cNvPicPr>
            <a:picLocks noChangeAspect="1"/>
          </p:cNvPicPr>
          <p:nvPr/>
        </p:nvPicPr>
        <p:blipFill>
          <a:blip r:embed="rId3"/>
          <a:stretch>
            <a:fillRect/>
          </a:stretch>
        </p:blipFill>
        <p:spPr>
          <a:xfrm>
            <a:off x="9749307" y="2764478"/>
            <a:ext cx="1223915" cy="1329043"/>
          </a:xfrm>
          <a:prstGeom prst="rect">
            <a:avLst/>
          </a:prstGeom>
        </p:spPr>
      </p:pic>
      <p:pic>
        <p:nvPicPr>
          <p:cNvPr id="6" name="Рисунок 5"/>
          <p:cNvPicPr>
            <a:picLocks noChangeAspect="1"/>
          </p:cNvPicPr>
          <p:nvPr/>
        </p:nvPicPr>
        <p:blipFill>
          <a:blip r:embed="rId4"/>
          <a:stretch>
            <a:fillRect/>
          </a:stretch>
        </p:blipFill>
        <p:spPr>
          <a:xfrm>
            <a:off x="6103024" y="3630780"/>
            <a:ext cx="5964088" cy="3125251"/>
          </a:xfrm>
          <a:prstGeom prst="rect">
            <a:avLst/>
          </a:prstGeom>
        </p:spPr>
      </p:pic>
    </p:spTree>
    <p:extLst>
      <p:ext uri="{BB962C8B-B14F-4D97-AF65-F5344CB8AC3E}">
        <p14:creationId xmlns:p14="http://schemas.microsoft.com/office/powerpoint/2010/main" xmlns="" val="10119053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9092" y="257576"/>
            <a:ext cx="11603865" cy="6600423"/>
          </a:xfrm>
        </p:spPr>
        <p:txBody>
          <a:bodyPr>
            <a:normAutofit/>
          </a:bodyPr>
          <a:lstStyle/>
          <a:p>
            <a:pPr algn="just"/>
            <a:r>
              <a:rPr lang="uk-UA" b="1" dirty="0">
                <a:solidFill>
                  <a:srgbClr val="FF0000"/>
                </a:solidFill>
                <a:latin typeface="Times New Roman" panose="02020603050405020304" pitchFamily="18" charset="0"/>
              </a:rPr>
              <a:t>Як бачимо з прогнозів, тенденції та й сама кількість зареєстрованих злочинів свідчать про позитивні, хоч й невеличкі, зрушення у плані дієвості практики застосування кримінально-правової норми. </a:t>
            </a:r>
          </a:p>
          <a:p>
            <a:r>
              <a:rPr lang="uk-UA" dirty="0" smtClean="0">
                <a:latin typeface="Times New Roman" panose="02020603050405020304" pitchFamily="18" charset="0"/>
              </a:rPr>
              <a:t>. </a:t>
            </a:r>
            <a:r>
              <a:rPr lang="uk-UA" dirty="0">
                <a:solidFill>
                  <a:srgbClr val="000000"/>
                </a:solidFill>
                <a:latin typeface="Times New Roman" panose="02020603050405020304" pitchFamily="18" charset="0"/>
              </a:rPr>
              <a:t>Особливістю сучасного стану злочинів у сфері службової діяльності та професійної діяльності, пов’язаної з наданням публічних послуг, залишається низький відсоток виявлення вчинення даного виду злочинів групою осіб, а також організованими групами, хоч кількість їх саме з корумпованими зв’язками збільшується. Корумповані зв’язки стають у нагоді при вирішенні питань безпеки існування організованих злочинних груп, розширення масштабів злочинної діяльності, впливу на державні органи під час прийняття рішень у важливих для організованої злочинності питаннях. На підставі викладеного можна зробити висновок, що спостерігається постійне і стабільне зрощення організованих злочинних груп з корумпованими </a:t>
            </a:r>
            <a:r>
              <a:rPr lang="uk-UA" dirty="0">
                <a:latin typeface="Times New Roman" panose="02020603050405020304" pitchFamily="18" charset="0"/>
              </a:rPr>
              <a:t>службовими</a:t>
            </a:r>
            <a:r>
              <a:rPr lang="ru-RU" dirty="0">
                <a:latin typeface="Times New Roman" panose="02020603050405020304" pitchFamily="18" charset="0"/>
              </a:rPr>
              <a:t> особами </a:t>
            </a:r>
            <a:r>
              <a:rPr lang="uk-UA" dirty="0">
                <a:latin typeface="Times New Roman" panose="02020603050405020304" pitchFamily="18" charset="0"/>
              </a:rPr>
              <a:t>органів державної влади та органів місцевого самоврядування. </a:t>
            </a:r>
          </a:p>
          <a:p>
            <a:r>
              <a:rPr lang="uk-UA" dirty="0">
                <a:latin typeface="Times New Roman" panose="02020603050405020304" pitchFamily="18" charset="0"/>
              </a:rPr>
              <a:t>Наведений неповний, у силу вищезазначених обставин, короткостроковий кримінологічний прогноз деяких корупційних злочинів та його декотрий аналіз не дає змоги говорити про реальну картину корупційної злочинності та дієвість заходів, що здійснюються кримінальною юстицією у державі. Також, проаналізована частка злочинів, яка є лише частиною корупційної злочинності, не дає підстав відзначити повноту, вірогідність, об’єктивність, всебічність, </a:t>
            </a:r>
            <a:r>
              <a:rPr lang="uk-UA" dirty="0" err="1">
                <a:latin typeface="Times New Roman" panose="02020603050405020304" pitchFamily="18" charset="0"/>
              </a:rPr>
              <a:t>взаємоузгодженість</a:t>
            </a:r>
            <a:r>
              <a:rPr lang="uk-UA" dirty="0">
                <a:latin typeface="Times New Roman" panose="02020603050405020304" pitchFamily="18" charset="0"/>
              </a:rPr>
              <a:t>, неупередженість, обов’язковість до виконання здійсненого прогнозу, адже прогнозування здійснювалось лише одним з методів – екстраполяції. </a:t>
            </a:r>
            <a:endParaRPr lang="uk-UA" dirty="0" smtClean="0">
              <a:latin typeface="Times New Roman" panose="02020603050405020304" pitchFamily="18" charset="0"/>
            </a:endParaRPr>
          </a:p>
          <a:p>
            <a:r>
              <a:rPr lang="uk-UA" dirty="0" smtClean="0">
                <a:latin typeface="Times New Roman" panose="02020603050405020304" pitchFamily="18" charset="0"/>
              </a:rPr>
              <a:t>Скоріше </a:t>
            </a:r>
            <a:r>
              <a:rPr lang="uk-UA" dirty="0">
                <a:latin typeface="Times New Roman" panose="02020603050405020304" pitchFamily="18" charset="0"/>
              </a:rPr>
              <a:t>всього зроблений прогноз частки корупційних злочинів свідчить про латентність та їх поширеність, а також неефективність діяльності правоохоронних органів у виявленні, розкритті, розслідуванні даної категорії злочинів</a:t>
            </a:r>
            <a:r>
              <a:rPr lang="uk-UA" dirty="0" smtClean="0">
                <a:latin typeface="Times New Roman" panose="02020603050405020304" pitchFamily="18" charset="0"/>
              </a:rPr>
              <a:t>.</a:t>
            </a:r>
          </a:p>
          <a:p>
            <a:r>
              <a:rPr lang="uk-UA" dirty="0" smtClean="0">
                <a:latin typeface="Times New Roman" panose="02020603050405020304" pitchFamily="18" charset="0"/>
              </a:rPr>
              <a:t> </a:t>
            </a:r>
            <a:r>
              <a:rPr lang="uk-UA" sz="2000" b="1" dirty="0">
                <a:solidFill>
                  <a:srgbClr val="FF0000"/>
                </a:solidFill>
                <a:latin typeface="Times New Roman" panose="02020603050405020304" pitchFamily="18" charset="0"/>
              </a:rPr>
              <a:t>Насамкінець, розвиваючи дієву систему запобігання корупційній злочинності у державі, варто створити її обов’язків елемент – якісно-кількісний аналіз і прогнозування злочинності, де використовувались би усі дієві перелічені вище методи прогнозування корупції, що у сучасних умовах набуває особливого значення</a:t>
            </a:r>
            <a:endParaRPr lang="uk-UA" sz="2000" b="1" dirty="0">
              <a:solidFill>
                <a:srgbClr val="FF0000"/>
              </a:solidFill>
            </a:endParaRPr>
          </a:p>
        </p:txBody>
      </p:sp>
    </p:spTree>
    <p:extLst>
      <p:ext uri="{BB962C8B-B14F-4D97-AF65-F5344CB8AC3E}">
        <p14:creationId xmlns:p14="http://schemas.microsoft.com/office/powerpoint/2010/main" xmlns="" val="3543532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152" y="103032"/>
            <a:ext cx="12101848" cy="978794"/>
          </a:xfrm>
        </p:spPr>
        <p:txBody>
          <a:bodyPr>
            <a:normAutofit/>
          </a:bodyPr>
          <a:lstStyle/>
          <a:p>
            <a:pPr algn="ctr"/>
            <a:r>
              <a:rPr lang="uk-UA" sz="2800" b="1" dirty="0" smtClean="0">
                <a:solidFill>
                  <a:srgbClr val="000000"/>
                </a:solidFill>
                <a:latin typeface="Times New Roman" panose="02020603050405020304" pitchFamily="18" charset="0"/>
                <a:cs typeface="Times New Roman" panose="02020603050405020304" pitchFamily="18" charset="0"/>
              </a:rPr>
              <a:t>4. Особливості кримінологічної характеристики осіб, що вчиняють корупційні злочини </a:t>
            </a:r>
            <a:endParaRPr lang="uk-UA"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6062" y="1262130"/>
            <a:ext cx="11809927" cy="5370490"/>
          </a:xfrm>
        </p:spPr>
        <p:txBody>
          <a:bodyPr>
            <a:normAutofit/>
          </a:bodyPr>
          <a:lstStyle/>
          <a:p>
            <a:pPr algn="just">
              <a:lnSpc>
                <a:spcPct val="120000"/>
              </a:lnSpc>
              <a:spcBef>
                <a:spcPts val="0"/>
              </a:spcBef>
            </a:pPr>
            <a:r>
              <a:rPr lang="uk-UA" dirty="0">
                <a:solidFill>
                  <a:srgbClr val="000000"/>
                </a:solidFill>
                <a:latin typeface="Times New Roman" panose="02020603050405020304" pitchFamily="18" charset="0"/>
              </a:rPr>
              <a:t>Корупційним правопорушенням визнають умисне діяння</a:t>
            </a:r>
            <a:r>
              <a:rPr lang="uk-UA" dirty="0" smtClean="0">
                <a:solidFill>
                  <a:srgbClr val="000000"/>
                </a:solidFill>
                <a:latin typeface="Times New Roman" panose="02020603050405020304" pitchFamily="18" charset="0"/>
              </a:rPr>
              <a:t>, що </a:t>
            </a:r>
            <a:r>
              <a:rPr lang="uk-UA" dirty="0">
                <a:solidFill>
                  <a:srgbClr val="000000"/>
                </a:solidFill>
                <a:latin typeface="Times New Roman" panose="02020603050405020304" pitchFamily="18" charset="0"/>
              </a:rPr>
              <a:t>містить ознаки корупції, вчинене суб’єктом відповідальності за корупційні правопорушення, за яке законом встановлено кримінальну, адміністративну, цивільно-правову та дисциплінарну відповідальність. </a:t>
            </a:r>
            <a:r>
              <a:rPr lang="uk-UA" b="1" dirty="0">
                <a:solidFill>
                  <a:srgbClr val="000000"/>
                </a:solidFill>
                <a:latin typeface="Times New Roman" panose="02020603050405020304" pitchFamily="18" charset="0"/>
              </a:rPr>
              <a:t>Закон «Про запобігання корупції» (ст. 3) передбачає категорії осіб, які можуть бути суб’єктами відповідальності за корупційні правопорушення </a:t>
            </a:r>
            <a:r>
              <a:rPr lang="uk-UA" sz="800" b="1" dirty="0">
                <a:solidFill>
                  <a:srgbClr val="000000"/>
                </a:solidFill>
                <a:latin typeface="Times New Roman" panose="02020603050405020304" pitchFamily="18" charset="0"/>
              </a:rPr>
              <a:t>188</a:t>
            </a:r>
            <a:r>
              <a:rPr lang="uk-UA" b="1" dirty="0">
                <a:solidFill>
                  <a:srgbClr val="000000"/>
                </a:solidFill>
                <a:latin typeface="Times New Roman" panose="02020603050405020304" pitchFamily="18" charset="0"/>
              </a:rPr>
              <a:t>.</a:t>
            </a:r>
            <a:r>
              <a:rPr lang="uk-UA" dirty="0">
                <a:solidFill>
                  <a:srgbClr val="000000"/>
                </a:solidFill>
                <a:latin typeface="Times New Roman" panose="02020603050405020304" pitchFamily="18" charset="0"/>
              </a:rPr>
              <a:t> </a:t>
            </a:r>
          </a:p>
          <a:p>
            <a:pPr algn="just">
              <a:lnSpc>
                <a:spcPct val="120000"/>
              </a:lnSpc>
              <a:spcBef>
                <a:spcPts val="0"/>
              </a:spcBef>
            </a:pPr>
            <a:r>
              <a:rPr lang="ru-RU" dirty="0">
                <a:solidFill>
                  <a:srgbClr val="000000"/>
                </a:solidFill>
                <a:latin typeface="Times New Roman" panose="02020603050405020304" pitchFamily="18" charset="0"/>
              </a:rPr>
              <a:t>Метою Закону є </a:t>
            </a:r>
            <a:r>
              <a:rPr lang="uk-UA" dirty="0" smtClean="0">
                <a:solidFill>
                  <a:srgbClr val="000000"/>
                </a:solidFill>
                <a:latin typeface="Times New Roman" panose="02020603050405020304" pitchFamily="18" charset="0"/>
              </a:rPr>
              <a:t>комплексне реформування системи запобігання корупції у відповідності до міжнародних стандартів та успішних практик іноземних держав. </a:t>
            </a:r>
          </a:p>
          <a:p>
            <a:pPr algn="just">
              <a:lnSpc>
                <a:spcPct val="120000"/>
              </a:lnSpc>
              <a:spcBef>
                <a:spcPts val="0"/>
              </a:spcBef>
            </a:pPr>
            <a:r>
              <a:rPr lang="uk-UA" dirty="0" smtClean="0">
                <a:solidFill>
                  <a:srgbClr val="000000"/>
                </a:solidFill>
                <a:latin typeface="Times New Roman" panose="02020603050405020304" pitchFamily="18" charset="0"/>
              </a:rPr>
              <a:t>Отже</a:t>
            </a:r>
            <a:r>
              <a:rPr lang="uk-UA" dirty="0">
                <a:solidFill>
                  <a:srgbClr val="000000"/>
                </a:solidFill>
                <a:latin typeface="Times New Roman" panose="02020603050405020304" pitchFamily="18" charset="0"/>
              </a:rPr>
              <a:t>, з наведеного переліку вбачається, що під дію чинного закону «Про запобігання корупції» підпадають не тільки всі вищі посадові особи держави, депутати, судді, прокурори всіх рівнів, державні і місцеві службовці, а також і особи, які є керівниками або працівниками підприємств, установ, організацій приватного права. </a:t>
            </a:r>
          </a:p>
          <a:p>
            <a:pPr algn="just">
              <a:lnSpc>
                <a:spcPct val="120000"/>
              </a:lnSpc>
              <a:spcBef>
                <a:spcPts val="0"/>
              </a:spcBef>
            </a:pPr>
            <a:r>
              <a:rPr lang="uk-UA" dirty="0">
                <a:solidFill>
                  <a:srgbClr val="000000"/>
                </a:solidFill>
                <a:latin typeface="Times New Roman" panose="02020603050405020304" pitchFamily="18" charset="0"/>
              </a:rPr>
              <a:t>Актуальність даної теми полягає в тому, що практична діяльність із виявлення та розкриття корупційних злочинів, притягнення винних до кримінальної відповідальності неможлива без з’ясування особи, яка вчинила злочин. </a:t>
            </a:r>
            <a:r>
              <a:rPr lang="uk-UA" b="1" dirty="0">
                <a:solidFill>
                  <a:srgbClr val="FF0000"/>
                </a:solidFill>
                <a:latin typeface="Times New Roman" panose="02020603050405020304" pitchFamily="18" charset="0"/>
              </a:rPr>
              <a:t>Вивчення особи злочинця відіграє значну роль у встановленні взаємозв’язків між </a:t>
            </a:r>
            <a:r>
              <a:rPr lang="uk-UA" b="1" dirty="0" smtClean="0">
                <a:solidFill>
                  <a:srgbClr val="FF0000"/>
                </a:solidFill>
                <a:latin typeface="Times New Roman" panose="02020603050405020304" pitchFamily="18" charset="0"/>
              </a:rPr>
              <a:t>окремими </a:t>
            </a:r>
            <a:r>
              <a:rPr lang="uk-UA" b="1" dirty="0">
                <a:solidFill>
                  <a:srgbClr val="FF0000"/>
                </a:solidFill>
                <a:latin typeface="Times New Roman" panose="02020603050405020304" pitchFamily="18" charset="0"/>
              </a:rPr>
              <a:t>елементами кримінологічної характеристики злочину, які дозволяють виявити способи його вчинення, способи приховування та інші обставини страви. Крім того система особистісних характеристик особи має важливе значення для аналізу причин злочинної поведінки, а відтак і для профілактики корупційних злочинів. </a:t>
            </a:r>
            <a:endParaRPr lang="uk-UA" b="1" dirty="0">
              <a:solidFill>
                <a:srgbClr val="FF0000"/>
              </a:solidFill>
            </a:endParaRPr>
          </a:p>
        </p:txBody>
      </p:sp>
    </p:spTree>
    <p:extLst>
      <p:ext uri="{BB962C8B-B14F-4D97-AF65-F5344CB8AC3E}">
        <p14:creationId xmlns:p14="http://schemas.microsoft.com/office/powerpoint/2010/main" xmlns="" val="28342627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9397" y="386366"/>
            <a:ext cx="10484676" cy="5785834"/>
          </a:xfrm>
        </p:spPr>
        <p:txBody>
          <a:bodyPr>
            <a:normAutofit/>
          </a:bodyPr>
          <a:lstStyle/>
          <a:p>
            <a:pPr algn="just"/>
            <a:r>
              <a:rPr lang="uk-UA" sz="2400" dirty="0">
                <a:solidFill>
                  <a:srgbClr val="000000"/>
                </a:solidFill>
                <a:latin typeface="Times New Roman" panose="02020603050405020304" pitchFamily="18" charset="0"/>
              </a:rPr>
              <a:t>Отже, з наведеного переліку вбачається, що </a:t>
            </a:r>
            <a:r>
              <a:rPr lang="uk-UA" sz="2400" b="1" dirty="0">
                <a:solidFill>
                  <a:srgbClr val="FF0000"/>
                </a:solidFill>
                <a:latin typeface="Times New Roman" panose="02020603050405020304" pitchFamily="18" charset="0"/>
              </a:rPr>
              <a:t>під дію чинного закону «Про запобігання корупції» підпадають не тільки всі вищі посадові особи держави, депутати, судді, прокурори всіх рівнів, державні і місцеві службовці, а також і особи, які є керівниками або працівниками підприємств, установ, організацій приватного права. </a:t>
            </a:r>
          </a:p>
          <a:p>
            <a:pPr algn="just"/>
            <a:r>
              <a:rPr lang="uk-UA" sz="2400" dirty="0">
                <a:solidFill>
                  <a:srgbClr val="000000"/>
                </a:solidFill>
                <a:latin typeface="Times New Roman" panose="02020603050405020304" pitchFamily="18" charset="0"/>
              </a:rPr>
              <a:t>Актуальність даної теми полягає в тому, що практична діяльність із виявлення та розкриття корупційних злочинів, притягнення винних до кримінальної відповідальності неможлива без з’ясування особи, яка вчинила злочин. Вивчення особи злочинця відіграє значну роль у встановленні взаємозв’язків між </a:t>
            </a:r>
            <a:r>
              <a:rPr lang="uk-UA" sz="2400" dirty="0" smtClean="0">
                <a:latin typeface="Times New Roman" panose="02020603050405020304" pitchFamily="18" charset="0"/>
              </a:rPr>
              <a:t>окремими </a:t>
            </a:r>
            <a:r>
              <a:rPr lang="uk-UA" sz="2400" dirty="0">
                <a:latin typeface="Times New Roman" panose="02020603050405020304" pitchFamily="18" charset="0"/>
              </a:rPr>
              <a:t>елементами кримінологічної характеристики злочину, які дозволяють виявити способи його вчинення, способи приховування та інші обставини страви. </a:t>
            </a:r>
            <a:endParaRPr lang="uk-UA" sz="2400" dirty="0" smtClean="0">
              <a:latin typeface="Times New Roman" panose="02020603050405020304" pitchFamily="18" charset="0"/>
            </a:endParaRPr>
          </a:p>
          <a:p>
            <a:pPr algn="just"/>
            <a:r>
              <a:rPr lang="uk-UA" sz="2400" dirty="0" smtClean="0">
                <a:latin typeface="Times New Roman" panose="02020603050405020304" pitchFamily="18" charset="0"/>
              </a:rPr>
              <a:t>Крім </a:t>
            </a:r>
            <a:r>
              <a:rPr lang="uk-UA" sz="2400" dirty="0">
                <a:latin typeface="Times New Roman" panose="02020603050405020304" pitchFamily="18" charset="0"/>
              </a:rPr>
              <a:t>того система особистісних характеристик особи має важливе значення для аналізу причин злочинної поведінки, а відтак і для профілактики корупційних злочинів. </a:t>
            </a:r>
            <a:endParaRPr lang="uk-UA" sz="2400" dirty="0"/>
          </a:p>
        </p:txBody>
      </p:sp>
    </p:spTree>
    <p:extLst>
      <p:ext uri="{BB962C8B-B14F-4D97-AF65-F5344CB8AC3E}">
        <p14:creationId xmlns:p14="http://schemas.microsoft.com/office/powerpoint/2010/main" xmlns="" val="16213083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3334" y="231820"/>
            <a:ext cx="11307651" cy="6323526"/>
          </a:xfrm>
        </p:spPr>
        <p:txBody>
          <a:bodyPr>
            <a:normAutofit/>
          </a:bodyPr>
          <a:lstStyle/>
          <a:p>
            <a:pPr algn="just"/>
            <a:r>
              <a:rPr lang="uk-UA" sz="2400" b="1" dirty="0">
                <a:solidFill>
                  <a:srgbClr val="000000"/>
                </a:solidFill>
                <a:latin typeface="Times New Roman" panose="02020603050405020304" pitchFamily="18" charset="0"/>
              </a:rPr>
              <a:t>Особа злочинця </a:t>
            </a:r>
            <a:r>
              <a:rPr lang="uk-UA" sz="2400" dirty="0">
                <a:solidFill>
                  <a:srgbClr val="000000"/>
                </a:solidFill>
                <a:latin typeface="Times New Roman" panose="02020603050405020304" pitchFamily="18" charset="0"/>
              </a:rPr>
              <a:t>– це складне інтегруюче поняття, що включає в себе і біологічні, і психологічні, і соціальні сторони людини. Більшість сучасних кримінологів схиляються до того, що зміст і цілісність людини визначаються не стільки її природними, скільки соціальними якостями і властивостями. Саме останні є головними, домінуючими, які обумовлюють поведінку людини в суспільстві. Адже людина не народжується особою, вона стає нею в процесі свого розвитку, входження в соціальне середовище, засвоєння поведінки, поглядів, норм моралі і звичок, властивих соціуму, до якого вона належить. Особа – це продукт і суб’єкт суспільних відносин </a:t>
            </a:r>
          </a:p>
          <a:p>
            <a:pPr algn="just"/>
            <a:r>
              <a:rPr lang="uk-UA" sz="2400" dirty="0" smtClean="0">
                <a:solidFill>
                  <a:srgbClr val="000000"/>
                </a:solidFill>
                <a:latin typeface="Times New Roman" panose="02020603050405020304" pitchFamily="18" charset="0"/>
              </a:rPr>
              <a:t>Процес</a:t>
            </a:r>
            <a:r>
              <a:rPr lang="uk-UA" sz="2400" dirty="0">
                <a:solidFill>
                  <a:srgbClr val="000000"/>
                </a:solidFill>
                <a:latin typeface="Times New Roman" panose="02020603050405020304" pitchFamily="18" charset="0"/>
              </a:rPr>
              <a:t>, протягом якого особа розвивається і змінюється, отримуючи конкретне соціальне обличчя, називається соціалізацією. Дефектом соціалізації є особа злочинця</a:t>
            </a:r>
            <a:r>
              <a:rPr lang="uk-UA" sz="2400" dirty="0" smtClean="0">
                <a:solidFill>
                  <a:srgbClr val="000000"/>
                </a:solidFill>
                <a:latin typeface="Times New Roman" panose="02020603050405020304" pitchFamily="18" charset="0"/>
              </a:rPr>
              <a:t>.</a:t>
            </a:r>
          </a:p>
          <a:p>
            <a:pPr algn="just"/>
            <a:r>
              <a:rPr lang="uk-UA" sz="2400" dirty="0" smtClean="0">
                <a:solidFill>
                  <a:srgbClr val="000000"/>
                </a:solidFill>
                <a:latin typeface="Times New Roman" panose="02020603050405020304" pitchFamily="18" charset="0"/>
              </a:rPr>
              <a:t> </a:t>
            </a:r>
            <a:r>
              <a:rPr lang="uk-UA" sz="2400" dirty="0">
                <a:solidFill>
                  <a:srgbClr val="000000"/>
                </a:solidFill>
                <a:latin typeface="Times New Roman" panose="02020603050405020304" pitchFamily="18" charset="0"/>
              </a:rPr>
              <a:t>Варто погодитися з думкою багатьох вітчизняних вчених, які вважають, що немає людей, приречених на вчинення злочинів, злочинцями вони стають внаслідок дефектів їх соціалізації </a:t>
            </a:r>
            <a:endParaRPr lang="uk-UA" sz="2400" dirty="0"/>
          </a:p>
        </p:txBody>
      </p:sp>
    </p:spTree>
    <p:extLst>
      <p:ext uri="{BB962C8B-B14F-4D97-AF65-F5344CB8AC3E}">
        <p14:creationId xmlns:p14="http://schemas.microsoft.com/office/powerpoint/2010/main" xmlns="" val="160096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8186" y="437882"/>
            <a:ext cx="11178862" cy="5734318"/>
          </a:xfrm>
        </p:spPr>
        <p:txBody>
          <a:bodyPr>
            <a:normAutofit lnSpcReduction="10000"/>
          </a:bodyPr>
          <a:lstStyle/>
          <a:p>
            <a:pPr algn="just"/>
            <a:r>
              <a:rPr lang="uk-UA" sz="2400" dirty="0" smtClean="0">
                <a:solidFill>
                  <a:srgbClr val="000000"/>
                </a:solidFill>
                <a:latin typeface="Times New Roman" panose="02020603050405020304" pitchFamily="18" charset="0"/>
              </a:rPr>
              <a:t>Особі злочинця притаманний комплекс ознак, які можуть бути використані в процесі розслідування.</a:t>
            </a:r>
          </a:p>
          <a:p>
            <a:pPr algn="just"/>
            <a:r>
              <a:rPr lang="uk-UA" sz="2400" dirty="0" smtClean="0">
                <a:solidFill>
                  <a:srgbClr val="000000"/>
                </a:solidFill>
                <a:latin typeface="Times New Roman" panose="02020603050405020304" pitchFamily="18" charset="0"/>
              </a:rPr>
              <a:t> Ці ознаки накопичуються поступово, тривалий час, коли кількісні показники негативних рис перетворюються у нові негативні </a:t>
            </a:r>
            <a:r>
              <a:rPr lang="uk-UA" sz="2400" dirty="0" smtClean="0">
                <a:latin typeface="Times New Roman" panose="02020603050405020304" pitchFamily="18" charset="0"/>
              </a:rPr>
              <a:t>якості</a:t>
            </a:r>
            <a:r>
              <a:rPr lang="uk-UA" sz="2400" dirty="0">
                <a:latin typeface="Times New Roman" panose="02020603050405020304" pitchFamily="18" charset="0"/>
              </a:rPr>
              <a:t>, що набувають суспільної небезпечності, зумовлюють криміногенну мотивацію і у певний момент реалізуються у вчиненні злочину </a:t>
            </a:r>
            <a:r>
              <a:rPr lang="uk-UA" sz="2400" dirty="0" smtClean="0">
                <a:latin typeface="Times New Roman" panose="02020603050405020304" pitchFamily="18" charset="0"/>
              </a:rPr>
              <a:t>. </a:t>
            </a:r>
            <a:endParaRPr lang="uk-UA" sz="2400" dirty="0">
              <a:latin typeface="Times New Roman" panose="02020603050405020304" pitchFamily="18" charset="0"/>
            </a:endParaRPr>
          </a:p>
          <a:p>
            <a:pPr algn="just"/>
            <a:r>
              <a:rPr lang="uk-UA" sz="2400" dirty="0" smtClean="0">
                <a:latin typeface="Times New Roman" panose="02020603050405020304" pitchFamily="18" charset="0"/>
              </a:rPr>
              <a:t>Виділяють такі основні групи ознак: </a:t>
            </a:r>
          </a:p>
          <a:p>
            <a:pPr algn="just"/>
            <a:r>
              <a:rPr lang="uk-UA" sz="2400" dirty="0" smtClean="0">
                <a:latin typeface="Times New Roman" panose="02020603050405020304" pitchFamily="18" charset="0"/>
              </a:rPr>
              <a:t>1</a:t>
            </a:r>
            <a:r>
              <a:rPr lang="uk-UA" sz="2400" dirty="0">
                <a:latin typeface="Times New Roman" panose="02020603050405020304" pitchFamily="18" charset="0"/>
              </a:rPr>
              <a:t>) соціально-демографічні; </a:t>
            </a:r>
          </a:p>
          <a:p>
            <a:pPr algn="just"/>
            <a:r>
              <a:rPr lang="uk-UA" sz="2400" dirty="0">
                <a:latin typeface="Times New Roman" panose="02020603050405020304" pitchFamily="18" charset="0"/>
              </a:rPr>
              <a:t>2) кримінально-правові; </a:t>
            </a:r>
          </a:p>
          <a:p>
            <a:pPr algn="just"/>
            <a:r>
              <a:rPr lang="ru-RU" sz="2400" dirty="0" smtClean="0">
                <a:latin typeface="Times New Roman" panose="02020603050405020304" pitchFamily="18" charset="0"/>
              </a:rPr>
              <a:t>3</a:t>
            </a:r>
            <a:r>
              <a:rPr lang="uk-UA" sz="2400" dirty="0" smtClean="0">
                <a:latin typeface="Times New Roman" panose="02020603050405020304" pitchFamily="18" charset="0"/>
              </a:rPr>
              <a:t>) соціальні ролі </a:t>
            </a:r>
            <a:r>
              <a:rPr lang="ru-RU" sz="2400" dirty="0" smtClean="0">
                <a:latin typeface="Times New Roman" panose="02020603050405020304" pitchFamily="18" charset="0"/>
              </a:rPr>
              <a:t>і </a:t>
            </a:r>
            <a:r>
              <a:rPr lang="ru-RU" sz="2400" dirty="0">
                <a:latin typeface="Times New Roman" panose="02020603050405020304" pitchFamily="18" charset="0"/>
              </a:rPr>
              <a:t>статус; </a:t>
            </a:r>
          </a:p>
          <a:p>
            <a:pPr algn="just"/>
            <a:r>
              <a:rPr lang="uk-UA" sz="2400" dirty="0">
                <a:latin typeface="Times New Roman" panose="02020603050405020304" pitchFamily="18" charset="0"/>
              </a:rPr>
              <a:t>4) морально-психологічні характеристики. </a:t>
            </a:r>
          </a:p>
          <a:p>
            <a:pPr algn="just"/>
            <a:r>
              <a:rPr lang="uk-UA" sz="2400" b="1" dirty="0">
                <a:solidFill>
                  <a:srgbClr val="FF0000"/>
                </a:solidFill>
                <a:latin typeface="Times New Roman" panose="02020603050405020304" pitchFamily="18" charset="0"/>
              </a:rPr>
              <a:t>Оскільки корупційна злочинність є різновидом злочинності, то осіб, що здійснюють ці злочини можна характеризувати за всіма переліченими ознаками. </a:t>
            </a:r>
            <a:endParaRPr lang="uk-UA" sz="2400" b="1" dirty="0">
              <a:solidFill>
                <a:srgbClr val="FF0000"/>
              </a:solidFill>
            </a:endParaRPr>
          </a:p>
        </p:txBody>
      </p:sp>
    </p:spTree>
    <p:extLst>
      <p:ext uri="{BB962C8B-B14F-4D97-AF65-F5344CB8AC3E}">
        <p14:creationId xmlns:p14="http://schemas.microsoft.com/office/powerpoint/2010/main" xmlns="" val="2963217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5096" y="503238"/>
            <a:ext cx="9756140" cy="1325562"/>
          </a:xfrm>
        </p:spPr>
        <p:txBody>
          <a:bodyPr>
            <a:noAutofit/>
          </a:bodyPr>
          <a:lstStyle/>
          <a:p>
            <a:pPr algn="just"/>
            <a:r>
              <a:rPr lang="uk-UA" sz="2400" dirty="0">
                <a:latin typeface="Times New Roman" panose="02020603050405020304" pitchFamily="18" charset="0"/>
                <a:cs typeface="Times New Roman" panose="02020603050405020304" pitchFamily="18" charset="0"/>
              </a:rPr>
              <a:t>Серед</a:t>
            </a:r>
            <a:r>
              <a:rPr lang="ru-RU" sz="2400" dirty="0">
                <a:latin typeface="Times New Roman" panose="02020603050405020304" pitchFamily="18" charset="0"/>
                <a:cs typeface="Times New Roman" panose="02020603050405020304" pitchFamily="18" charset="0"/>
              </a:rPr>
              <a:t> в</a:t>
            </a:r>
            <a:r>
              <a:rPr lang="uk-UA" sz="2400" dirty="0">
                <a:latin typeface="Times New Roman" panose="02020603050405020304" pitchFamily="18" charset="0"/>
                <a:cs typeface="Times New Roman" panose="02020603050405020304" pitchFamily="18" charset="0"/>
              </a:rPr>
              <a:t>иявлених корупційних злочинів 76,3 % відносились до тяжких та особливо тяжких, 6,8 % – вчинені у складі організованих груп та злочинних організацій. </a:t>
            </a:r>
          </a:p>
        </p:txBody>
      </p:sp>
      <p:sp>
        <p:nvSpPr>
          <p:cNvPr id="3" name="Объект 2"/>
          <p:cNvSpPr>
            <a:spLocks noGrp="1"/>
          </p:cNvSpPr>
          <p:nvPr>
            <p:ph idx="1"/>
          </p:nvPr>
        </p:nvSpPr>
        <p:spPr>
          <a:xfrm>
            <a:off x="271464" y="1828800"/>
            <a:ext cx="11615736" cy="4343400"/>
          </a:xfrm>
        </p:spPr>
        <p:txBody>
          <a:bodyPr>
            <a:normAutofit/>
          </a:bodyPr>
          <a:lstStyle/>
          <a:p>
            <a:pPr algn="just"/>
            <a:r>
              <a:rPr lang="uk-UA" sz="2300" b="1" i="1" dirty="0" smtClean="0">
                <a:latin typeface="Times New Roman" panose="02020603050405020304" pitchFamily="18" charset="0"/>
                <a:cs typeface="Times New Roman" panose="02020603050405020304" pitchFamily="18" charset="0"/>
              </a:rPr>
              <a:t>За </a:t>
            </a:r>
            <a:r>
              <a:rPr lang="uk-UA" sz="2300" b="1" i="1" dirty="0">
                <a:latin typeface="Times New Roman" panose="02020603050405020304" pitchFamily="18" charset="0"/>
                <a:cs typeface="Times New Roman" panose="02020603050405020304" pitchFamily="18" charset="0"/>
              </a:rPr>
              <a:t>сферами, де були виявлені корупційні правопорушення, варто відзначити певний </a:t>
            </a:r>
            <a:r>
              <a:rPr lang="uk-UA" sz="2300" b="1" i="1" dirty="0" err="1">
                <a:latin typeface="Times New Roman" panose="02020603050405020304" pitchFamily="18" charset="0"/>
                <a:cs typeface="Times New Roman" panose="02020603050405020304" pitchFamily="18" charset="0"/>
              </a:rPr>
              <a:t>десонанс</a:t>
            </a:r>
            <a:r>
              <a:rPr lang="uk-UA" sz="2300" b="1" i="1" dirty="0">
                <a:latin typeface="Times New Roman" panose="02020603050405020304" pitchFamily="18" charset="0"/>
                <a:cs typeface="Times New Roman" panose="02020603050405020304" pitchFamily="18" charset="0"/>
              </a:rPr>
              <a:t> показників розподілу. </a:t>
            </a:r>
            <a:endParaRPr lang="en-US" sz="2300" b="1" i="1" dirty="0" smtClean="0">
              <a:latin typeface="Times New Roman" panose="02020603050405020304" pitchFamily="18" charset="0"/>
              <a:cs typeface="Times New Roman" panose="02020603050405020304" pitchFamily="18" charset="0"/>
            </a:endParaRPr>
          </a:p>
          <a:p>
            <a:pPr algn="just"/>
            <a:r>
              <a:rPr lang="uk-UA" sz="2300" i="1" dirty="0" smtClean="0">
                <a:latin typeface="Times New Roman" panose="02020603050405020304" pitchFamily="18" charset="0"/>
                <a:cs typeface="Times New Roman" panose="02020603050405020304" pitchFamily="18" charset="0"/>
              </a:rPr>
              <a:t>Так</a:t>
            </a:r>
            <a:r>
              <a:rPr lang="uk-UA" sz="2300" i="1" dirty="0">
                <a:latin typeface="Times New Roman" panose="02020603050405020304" pitchFamily="18" charset="0"/>
                <a:cs typeface="Times New Roman" panose="02020603050405020304" pitchFamily="18" charset="0"/>
              </a:rPr>
              <a:t>, істотно різняться частки адміністративних і кримінальних правопорушень у фінансово-кредитній і банківській системі, а також сфері приватизації. Доля адміністративних правопорушень становить у цих сферах 0,4 %, 0,1 % та 0,4 % відповідно, а корупційних злочинів – 2,5 %, 6,8 %, 2,0 %. </a:t>
            </a:r>
            <a:endParaRPr lang="en-US" sz="2300" i="1" dirty="0" smtClean="0">
              <a:latin typeface="Times New Roman" panose="02020603050405020304" pitchFamily="18" charset="0"/>
              <a:cs typeface="Times New Roman" panose="02020603050405020304" pitchFamily="18" charset="0"/>
            </a:endParaRPr>
          </a:p>
          <a:p>
            <a:pPr algn="just"/>
            <a:r>
              <a:rPr lang="uk-UA" sz="2300" i="1" dirty="0" smtClean="0">
                <a:latin typeface="Times New Roman" panose="02020603050405020304" pitchFamily="18" charset="0"/>
                <a:cs typeface="Times New Roman" panose="02020603050405020304" pitchFamily="18" charset="0"/>
              </a:rPr>
              <a:t>Пояснити </a:t>
            </a:r>
            <a:r>
              <a:rPr lang="uk-UA" sz="2300" i="1" dirty="0">
                <a:latin typeface="Times New Roman" panose="02020603050405020304" pitchFamily="18" charset="0"/>
                <a:cs typeface="Times New Roman" panose="02020603050405020304" pitchFamily="18" charset="0"/>
              </a:rPr>
              <a:t>такі розбіжності, на наш погляд, можна, по-перше, </a:t>
            </a:r>
            <a:r>
              <a:rPr lang="uk-UA" sz="2300" i="1" dirty="0" err="1">
                <a:latin typeface="Times New Roman" panose="02020603050405020304" pitchFamily="18" charset="0"/>
                <a:cs typeface="Times New Roman" panose="02020603050405020304" pitchFamily="18" charset="0"/>
              </a:rPr>
              <a:t>неспівпадінням</a:t>
            </a:r>
            <a:r>
              <a:rPr lang="uk-UA" sz="2300" i="1" dirty="0">
                <a:latin typeface="Times New Roman" panose="02020603050405020304" pitchFamily="18" charset="0"/>
                <a:cs typeface="Times New Roman" panose="02020603050405020304" pitchFamily="18" charset="0"/>
              </a:rPr>
              <a:t> змісту диспозицій адміністративних та кримінально-правових норм, що встановлюють відповідальність за корупційні правопорушення, по-друге, виходячи з незначної кількості одиниць вибірки, яку по суті й представляє собою офіційна статистика адміністративних і кримінальних корупційних правопорушень при дослідженні корупції методами статистичного спостереження. </a:t>
            </a:r>
          </a:p>
        </p:txBody>
      </p:sp>
    </p:spTree>
    <p:extLst>
      <p:ext uri="{BB962C8B-B14F-4D97-AF65-F5344CB8AC3E}">
        <p14:creationId xmlns:p14="http://schemas.microsoft.com/office/powerpoint/2010/main" xmlns="" val="11587289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3639" y="347730"/>
            <a:ext cx="11372046" cy="6143222"/>
          </a:xfrm>
        </p:spPr>
        <p:txBody>
          <a:bodyPr>
            <a:normAutofit/>
          </a:bodyPr>
          <a:lstStyle/>
          <a:p>
            <a:pPr algn="just"/>
            <a:r>
              <a:rPr lang="uk-UA" sz="2400" dirty="0">
                <a:solidFill>
                  <a:srgbClr val="000000"/>
                </a:solidFill>
                <a:latin typeface="Times New Roman" panose="02020603050405020304" pitchFamily="18" charset="0"/>
              </a:rPr>
              <a:t>До соціально-демографічних ознак особи злочинця належать вік, стать, освіта, місце народження і проживання, громадянство та інші відомості демографічного характеру. Ці ознаки характерні будь-якій особі і самі по собі не мають кримінологічного значення. Але взяті у великій сукупності на рівні злочинності взагалі або на рівні окремого виду злочинів і піддані статистичній обробці у порівнянні з даними офіційної демографічної статистики, вони містять цінну кримінологічну інформацію про особу злочинців </a:t>
            </a:r>
            <a:r>
              <a:rPr lang="uk-UA" sz="2400" dirty="0" smtClean="0">
                <a:solidFill>
                  <a:srgbClr val="000000"/>
                </a:solidFill>
                <a:latin typeface="Times New Roman" panose="02020603050405020304" pitchFamily="18" charset="0"/>
              </a:rPr>
              <a:t>. </a:t>
            </a:r>
            <a:endParaRPr lang="uk-UA" sz="2400" dirty="0">
              <a:solidFill>
                <a:srgbClr val="000000"/>
              </a:solidFill>
              <a:latin typeface="Times New Roman" panose="02020603050405020304" pitchFamily="18" charset="0"/>
            </a:endParaRPr>
          </a:p>
          <a:p>
            <a:pPr algn="just"/>
            <a:r>
              <a:rPr lang="uk-UA" sz="2400" dirty="0">
                <a:solidFill>
                  <a:srgbClr val="000000"/>
                </a:solidFill>
                <a:latin typeface="Times New Roman" panose="02020603050405020304" pitchFamily="18" charset="0"/>
              </a:rPr>
              <a:t>Так, аналізуючи таку ознаку, як стать, можна побачити, що більшу частину осіб, що вчиняють корупційні злочини, становлять чоловіки, оскільки переважна більшість відповідальних посад займається саме ними. </a:t>
            </a:r>
            <a:endParaRPr lang="uk-UA" sz="2400" dirty="0" smtClean="0">
              <a:solidFill>
                <a:srgbClr val="000000"/>
              </a:solidFill>
              <a:latin typeface="Times New Roman" panose="02020603050405020304" pitchFamily="18" charset="0"/>
            </a:endParaRPr>
          </a:p>
          <a:p>
            <a:pPr algn="just"/>
            <a:r>
              <a:rPr lang="uk-UA" sz="2400" dirty="0" smtClean="0">
                <a:solidFill>
                  <a:srgbClr val="000000"/>
                </a:solidFill>
                <a:latin typeface="Times New Roman" panose="02020603050405020304" pitchFamily="18" charset="0"/>
              </a:rPr>
              <a:t>Проте </a:t>
            </a:r>
            <a:r>
              <a:rPr lang="uk-UA" sz="2400" dirty="0">
                <a:solidFill>
                  <a:srgbClr val="000000"/>
                </a:solidFill>
                <a:latin typeface="Times New Roman" panose="02020603050405020304" pitchFamily="18" charset="0"/>
              </a:rPr>
              <a:t>особливістю корупційних є відносно велика питома вага жінок (їх частка у цих злочинах у 4-6 разів перевищує загальні тенденції цього показника серед інших видів злочинів). Це пов’язано з переважною кількістю жінок серед працівників сфери господарського управління, торгівлі, освіти, медичного та побутового обслуговування тощо, де вчиняється велика кількість службових злочинів. </a:t>
            </a:r>
            <a:endParaRPr lang="uk-UA" sz="2400" dirty="0"/>
          </a:p>
        </p:txBody>
      </p:sp>
    </p:spTree>
    <p:extLst>
      <p:ext uri="{BB962C8B-B14F-4D97-AF65-F5344CB8AC3E}">
        <p14:creationId xmlns:p14="http://schemas.microsoft.com/office/powerpoint/2010/main" xmlns="" val="17264076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3639" y="309093"/>
            <a:ext cx="11024316" cy="6065949"/>
          </a:xfrm>
        </p:spPr>
        <p:txBody>
          <a:bodyPr>
            <a:normAutofit/>
          </a:bodyPr>
          <a:lstStyle/>
          <a:p>
            <a:pPr algn="just"/>
            <a:r>
              <a:rPr lang="uk-UA" sz="2400" dirty="0" smtClean="0">
                <a:solidFill>
                  <a:srgbClr val="000000"/>
                </a:solidFill>
                <a:latin typeface="Times New Roman" panose="02020603050405020304" pitchFamily="18" charset="0"/>
              </a:rPr>
              <a:t>Для корупційних злочинів характерною є та обставина, що їх вчиняють особи у більш зрілому віці, переважно старші</a:t>
            </a:r>
            <a:r>
              <a:rPr lang="ru-RU" sz="2400" dirty="0" smtClean="0">
                <a:solidFill>
                  <a:srgbClr val="000000"/>
                </a:solidFill>
                <a:latin typeface="Times New Roman" panose="02020603050405020304" pitchFamily="18" charset="0"/>
              </a:rPr>
              <a:t> </a:t>
            </a:r>
            <a:r>
              <a:rPr lang="ru-RU" sz="2400" dirty="0">
                <a:solidFill>
                  <a:srgbClr val="000000"/>
                </a:solidFill>
                <a:latin typeface="Times New Roman" panose="02020603050405020304" pitchFamily="18" charset="0"/>
              </a:rPr>
              <a:t>30 </a:t>
            </a:r>
            <a:r>
              <a:rPr lang="uk-UA" sz="2400" dirty="0" smtClean="0">
                <a:latin typeface="Times New Roman" panose="02020603050405020304" pitchFamily="18" charset="0"/>
              </a:rPr>
              <a:t>років</a:t>
            </a:r>
            <a:r>
              <a:rPr lang="uk-UA" sz="2400" dirty="0">
                <a:latin typeface="Times New Roman" panose="02020603050405020304" pitchFamily="18" charset="0"/>
              </a:rPr>
              <a:t>. Це пояснюється віковою зайнятістю осіб, що працюють на відповідних посадах. Зокрема, особи призначаються на посаду, пов’язану з матеріальною відповідальністю, тільки тоді, коли вони мають достатній трудовий стаж і життєвий досвід. Крім того саме для цієї вікової групи, що складає основну масу державних службовців, найбільш гостро стоять різні майнові питання, які вони намагаються вирішити шляхом незаконного використання можливостей своєї посади. </a:t>
            </a:r>
          </a:p>
          <a:p>
            <a:pPr algn="just"/>
            <a:r>
              <a:rPr lang="uk-UA" sz="2400" i="1" dirty="0">
                <a:solidFill>
                  <a:srgbClr val="FF0000"/>
                </a:solidFill>
                <a:latin typeface="Times New Roman" panose="02020603050405020304" pitchFamily="18" charset="0"/>
              </a:rPr>
              <a:t>Як правило, у суб’єктів корупційних злочинів спостерігається досить високий освітній та інтелектуальний рівні, що обумовлюється характером службової діяльності та особливостями посад, які вони обіймають. В даному аспекті, як бачимо, спірною є теза про те, що «чим вищий освітній і культурний рівень населення, тим нижчий рівень злочинності». </a:t>
            </a:r>
            <a:endParaRPr lang="uk-UA" sz="2400" i="1" dirty="0" smtClean="0">
              <a:solidFill>
                <a:srgbClr val="FF0000"/>
              </a:solidFill>
              <a:latin typeface="Times New Roman" panose="02020603050405020304" pitchFamily="18" charset="0"/>
            </a:endParaRPr>
          </a:p>
          <a:p>
            <a:pPr algn="just"/>
            <a:r>
              <a:rPr lang="uk-UA" sz="2400" dirty="0" smtClean="0">
                <a:latin typeface="Times New Roman" panose="02020603050405020304" pitchFamily="18" charset="0"/>
              </a:rPr>
              <a:t>Крім </a:t>
            </a:r>
            <a:r>
              <a:rPr lang="uk-UA" sz="2400" dirty="0">
                <a:latin typeface="Times New Roman" panose="02020603050405020304" pitchFamily="18" charset="0"/>
              </a:rPr>
              <a:t>того, в багатьох випадках підвищення професійного рівня, яке вимагається потребами ефективного виконання посадових обов’язків, може мати також негативний наслідок, а саме: удосконалення способів вчинення корупційних злочинів, підвищення характеру та ступеня їх суспільної небезпеки. </a:t>
            </a:r>
            <a:endParaRPr lang="uk-UA" sz="2400" dirty="0"/>
          </a:p>
        </p:txBody>
      </p:sp>
    </p:spTree>
    <p:extLst>
      <p:ext uri="{BB962C8B-B14F-4D97-AF65-F5344CB8AC3E}">
        <p14:creationId xmlns:p14="http://schemas.microsoft.com/office/powerpoint/2010/main" xmlns="" val="129607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8034" y="347730"/>
            <a:ext cx="10972800" cy="5988676"/>
          </a:xfrm>
        </p:spPr>
        <p:txBody>
          <a:bodyPr>
            <a:normAutofit/>
          </a:bodyPr>
          <a:lstStyle/>
          <a:p>
            <a:pPr algn="just"/>
            <a:r>
              <a:rPr lang="uk-UA" sz="2400" b="1" dirty="0">
                <a:solidFill>
                  <a:srgbClr val="000000"/>
                </a:solidFill>
                <a:latin typeface="Times New Roman" panose="02020603050405020304" pitchFamily="18" charset="0"/>
              </a:rPr>
              <a:t>Кримінально-правова характеристика особи злочинця </a:t>
            </a:r>
            <a:r>
              <a:rPr lang="uk-UA" sz="2400" dirty="0">
                <a:solidFill>
                  <a:srgbClr val="000000"/>
                </a:solidFill>
                <a:latin typeface="Times New Roman" panose="02020603050405020304" pitchFamily="18" charset="0"/>
              </a:rPr>
              <a:t>– це дані не лише про склад вчиненого злочину, а й про спрямованість і мотивацію злочинної поведінки, одноособовий чи груповий характер злочинної діяльності, форму співучасті (виконавець, організатор, підмовник, пособник), інтенсивність кримінальної діяльності, наявність судимостей </a:t>
            </a:r>
            <a:r>
              <a:rPr lang="uk-UA" sz="2400" dirty="0" smtClean="0">
                <a:solidFill>
                  <a:srgbClr val="000000"/>
                </a:solidFill>
                <a:latin typeface="Times New Roman" panose="02020603050405020304" pitchFamily="18" charset="0"/>
              </a:rPr>
              <a:t>тощо.  </a:t>
            </a:r>
            <a:endParaRPr lang="uk-UA" sz="2400" dirty="0">
              <a:solidFill>
                <a:srgbClr val="000000"/>
              </a:solidFill>
              <a:latin typeface="Times New Roman" panose="02020603050405020304" pitchFamily="18" charset="0"/>
            </a:endParaRPr>
          </a:p>
          <a:p>
            <a:pPr algn="just"/>
            <a:r>
              <a:rPr lang="uk-UA" sz="2400" dirty="0" smtClean="0">
                <a:solidFill>
                  <a:srgbClr val="000000"/>
                </a:solidFill>
                <a:latin typeface="Times New Roman" panose="02020603050405020304" pitchFamily="18" charset="0"/>
              </a:rPr>
              <a:t>Оскільки </a:t>
            </a:r>
            <a:r>
              <a:rPr lang="uk-UA" sz="2400" dirty="0">
                <a:solidFill>
                  <a:srgbClr val="000000"/>
                </a:solidFill>
                <a:latin typeface="Times New Roman" panose="02020603050405020304" pitchFamily="18" charset="0"/>
              </a:rPr>
              <a:t>корупційні злочини характеризуються в більшості випадків (окрім недбалості) як корисливі злочини, то цілі і мотиви осіб, що вчиняють ці діяння, направлені на особисте збагачення, отримання матеріальних і нематеріальних благ, задоволення іншого майнового інтересу. </a:t>
            </a:r>
          </a:p>
          <a:p>
            <a:pPr algn="just"/>
            <a:r>
              <a:rPr lang="ru-RU" sz="2400" dirty="0">
                <a:solidFill>
                  <a:srgbClr val="000000"/>
                </a:solidFill>
                <a:latin typeface="Times New Roman" panose="02020603050405020304" pitchFamily="18" charset="0"/>
              </a:rPr>
              <a:t>Як правило, </a:t>
            </a:r>
            <a:r>
              <a:rPr lang="uk-UA" sz="2400" dirty="0" smtClean="0">
                <a:solidFill>
                  <a:srgbClr val="000000"/>
                </a:solidFill>
                <a:latin typeface="Times New Roman" panose="02020603050405020304" pitchFamily="18" charset="0"/>
              </a:rPr>
              <a:t>корупційні злочини мають одноособовий характер, але враховуючи те, що останнім часом корупція та хабарництво стали невід’ємними елементами організованої злочинності, можна констатувати все частіше залучення злочинними організаціями службовців державних органів, </a:t>
            </a:r>
            <a:r>
              <a:rPr lang="uk-UA" sz="2400" dirty="0" smtClean="0">
                <a:latin typeface="Times New Roman" panose="02020603050405020304" pitchFamily="18" charset="0"/>
              </a:rPr>
              <a:t>посадових осіб приватних структур у свою протиправну діяльність. </a:t>
            </a:r>
            <a:endParaRPr lang="uk-UA" sz="2400" dirty="0"/>
          </a:p>
        </p:txBody>
      </p:sp>
    </p:spTree>
    <p:extLst>
      <p:ext uri="{BB962C8B-B14F-4D97-AF65-F5344CB8AC3E}">
        <p14:creationId xmlns:p14="http://schemas.microsoft.com/office/powerpoint/2010/main" xmlns="" val="579819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15155" y="412124"/>
            <a:ext cx="10458918" cy="5760076"/>
          </a:xfrm>
        </p:spPr>
        <p:txBody>
          <a:bodyPr>
            <a:normAutofit/>
          </a:bodyPr>
          <a:lstStyle/>
          <a:p>
            <a:pPr algn="just"/>
            <a:r>
              <a:rPr lang="uk-UA" sz="2800" dirty="0" smtClean="0">
                <a:solidFill>
                  <a:srgbClr val="000000"/>
                </a:solidFill>
                <a:latin typeface="Times New Roman" panose="02020603050405020304" pitchFamily="18" charset="0"/>
              </a:rPr>
              <a:t>Якщо говорити про судимість, то за даними кримінологічних досліджень для даної категорії злочинних діянь властиво вчинення злочину вперше. </a:t>
            </a:r>
          </a:p>
          <a:p>
            <a:pPr algn="just"/>
            <a:r>
              <a:rPr lang="uk-UA" sz="2800" b="1" dirty="0" smtClean="0">
                <a:solidFill>
                  <a:srgbClr val="FF0000"/>
                </a:solidFill>
                <a:latin typeface="Times New Roman" panose="02020603050405020304" pitchFamily="18" charset="0"/>
              </a:rPr>
              <a:t>Так, раніше засуджені, наприклад, за хабарництво серед усіх засуджених не перевищують 5 %. Поясненням цього, з одного боку, може бути встановлення законодавчих обмежень для посадових осіб різних рівнів при зайнятті ними певних посад. </a:t>
            </a:r>
          </a:p>
          <a:p>
            <a:pPr algn="just"/>
            <a:r>
              <a:rPr lang="uk-UA" sz="2800" dirty="0" smtClean="0">
                <a:solidFill>
                  <a:srgbClr val="000000"/>
                </a:solidFill>
                <a:latin typeface="Times New Roman" panose="02020603050405020304" pitchFamily="18" charset="0"/>
              </a:rPr>
              <a:t>З іншого боку, зважаючи на високий рівень латентності корупційних злочинів, можна припустити, що ця цифра є сумнівною, оскільки за деякими даними кожний засуджений за такого роду діяння був викритий в середньому лише на двадцятому випадку одержання </a:t>
            </a:r>
            <a:r>
              <a:rPr lang="ru-RU" sz="2800" dirty="0" smtClean="0">
                <a:solidFill>
                  <a:srgbClr val="000000"/>
                </a:solidFill>
                <a:latin typeface="Times New Roman" panose="02020603050405020304" pitchFamily="18" charset="0"/>
              </a:rPr>
              <a:t>хабара</a:t>
            </a:r>
            <a:r>
              <a:rPr lang="ru-RU" sz="2800" dirty="0">
                <a:solidFill>
                  <a:srgbClr val="000000"/>
                </a:solidFill>
                <a:latin typeface="Times New Roman" panose="02020603050405020304" pitchFamily="18" charset="0"/>
              </a:rPr>
              <a:t>. </a:t>
            </a:r>
            <a:endParaRPr lang="uk-UA" sz="2800" dirty="0"/>
          </a:p>
        </p:txBody>
      </p:sp>
    </p:spTree>
    <p:extLst>
      <p:ext uri="{BB962C8B-B14F-4D97-AF65-F5344CB8AC3E}">
        <p14:creationId xmlns:p14="http://schemas.microsoft.com/office/powerpoint/2010/main" xmlns="" val="54669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0304" y="399245"/>
            <a:ext cx="11706896" cy="6272011"/>
          </a:xfrm>
        </p:spPr>
        <p:txBody>
          <a:bodyPr>
            <a:noAutofit/>
          </a:bodyPr>
          <a:lstStyle/>
          <a:p>
            <a:pPr algn="just"/>
            <a:r>
              <a:rPr lang="uk-UA" sz="2400" dirty="0">
                <a:solidFill>
                  <a:srgbClr val="000000"/>
                </a:solidFill>
                <a:latin typeface="Times New Roman" panose="02020603050405020304" pitchFamily="18" charset="0"/>
              </a:rPr>
              <a:t>Розглядаючи таку ознаку як соціальний статус особи, її становище та соціальні функції у системі суспільних відносин, слід сказати, що корупційні злочини вчиняються лише при наявності у суб’єкта злочину владних повноважень. Тобто особа може зловжити владою або службовим становищем, використати їх в особистих інтересах або інтересах третіх осіб, лише будучи офіційно наділеною ними. При цьому залежно від посади, яку особа обіймає, сфери її діяльності, рівня органу, в якому вона працює, характеру повноважень безпосередньо залежить характер злочинного діяння та його наслідки, а також реальна можливість притягнення особи до відповідальності за вчинений посадовий злочин. </a:t>
            </a:r>
            <a:endParaRPr lang="uk-UA" sz="2400" dirty="0" smtClean="0">
              <a:solidFill>
                <a:srgbClr val="000000"/>
              </a:solidFill>
              <a:latin typeface="Times New Roman" panose="02020603050405020304" pitchFamily="18" charset="0"/>
            </a:endParaRPr>
          </a:p>
          <a:p>
            <a:pPr algn="just"/>
            <a:r>
              <a:rPr lang="uk-UA" sz="2400" dirty="0" smtClean="0">
                <a:solidFill>
                  <a:srgbClr val="000000"/>
                </a:solidFill>
                <a:latin typeface="Times New Roman" panose="02020603050405020304" pitchFamily="18" charset="0"/>
              </a:rPr>
              <a:t>Адже </a:t>
            </a:r>
            <a:r>
              <a:rPr lang="uk-UA" sz="2400" dirty="0">
                <a:solidFill>
                  <a:srgbClr val="000000"/>
                </a:solidFill>
                <a:latin typeface="Times New Roman" panose="02020603050405020304" pitchFamily="18" charset="0"/>
              </a:rPr>
              <a:t>особа, наділена владними повноваженнями, має можливість не лише зловживати ними для задоволення своїх чи потреб інших осіб, а й використовувати їх для захисту від дії закону, застосування правоохоронними органами антикорупційного законодавства щодо неї або інших осіб. При цьому чим вищу посаду особа обіймає, тим більше можливостей у неї є для нейтралізації заходів соціального контролю </a:t>
            </a:r>
            <a:r>
              <a:rPr lang="uk-UA" sz="2400" dirty="0" smtClean="0">
                <a:solidFill>
                  <a:srgbClr val="000000"/>
                </a:solidFill>
                <a:latin typeface="Times New Roman" panose="02020603050405020304" pitchFamily="18" charset="0"/>
              </a:rPr>
              <a:t>. </a:t>
            </a:r>
            <a:endParaRPr lang="uk-UA" sz="2400" dirty="0">
              <a:solidFill>
                <a:srgbClr val="000000"/>
              </a:solidFill>
              <a:latin typeface="Times New Roman" panose="02020603050405020304" pitchFamily="18" charset="0"/>
            </a:endParaRPr>
          </a:p>
          <a:p>
            <a:pPr algn="just"/>
            <a:r>
              <a:rPr lang="uk-UA" sz="2400" dirty="0">
                <a:solidFill>
                  <a:srgbClr val="000000"/>
                </a:solidFill>
                <a:latin typeface="Times New Roman" panose="02020603050405020304" pitchFamily="18" charset="0"/>
              </a:rPr>
              <a:t>Також слід пам’ятати, що у посадових осіб індивідуальні психічні якості тісно переплітаються з набутими соціальними характеристиками, до яких відносяться посадові функції, повноваження, фактори групового спілкування. </a:t>
            </a:r>
            <a:endParaRPr lang="uk-UA" sz="2400" dirty="0"/>
          </a:p>
        </p:txBody>
      </p:sp>
    </p:spTree>
    <p:extLst>
      <p:ext uri="{BB962C8B-B14F-4D97-AF65-F5344CB8AC3E}">
        <p14:creationId xmlns:p14="http://schemas.microsoft.com/office/powerpoint/2010/main" xmlns="" val="2061074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2124" y="218941"/>
            <a:ext cx="11590986" cy="6426558"/>
          </a:xfrm>
        </p:spPr>
        <p:txBody>
          <a:bodyPr>
            <a:normAutofit/>
          </a:bodyPr>
          <a:lstStyle/>
          <a:p>
            <a:pPr algn="just"/>
            <a:r>
              <a:rPr lang="uk-UA" sz="2400" dirty="0">
                <a:solidFill>
                  <a:srgbClr val="000000"/>
                </a:solidFill>
                <a:latin typeface="Times New Roman" panose="02020603050405020304" pitchFamily="18" charset="0"/>
              </a:rPr>
              <a:t>Аналізуючи звіт Міністерства юстиції України році завдяки зусиллям органів внутрішніх справ та прокуратури до кримінальної відповідальності за вчинення корупційних злочинів найбільше було притягнуто посадових осіб органів виконавчої влади та місцевого самоврядування. Характерною особливістю є те, що більшість із них (55,6 %) притягнуто за хабарництво. </a:t>
            </a:r>
          </a:p>
          <a:p>
            <a:pPr algn="just"/>
            <a:r>
              <a:rPr lang="uk-UA" sz="2400" dirty="0">
                <a:solidFill>
                  <a:srgbClr val="000000"/>
                </a:solidFill>
                <a:latin typeface="Times New Roman" panose="02020603050405020304" pitchFamily="18" charset="0"/>
              </a:rPr>
              <a:t>Ще однією негативною тенденцією боротьби з корупційними злочинами в сучасній Україні є її спрямованість переважно на низові ланки державного апарату та місцевого самоврядування. Турбота працівників поліції в першу чергу про показники своєї діяльності, а не про підвищення ефективності боротьби зі злочинністю, а також корупція в самих правоохоронних органах, призводять до того, що до відповідальності притягуються в основному посадові особи нижчих рівнів державних чи приватних структур, які мають найменший посадовий імунітет, і яким не завжди вистачає владних та інших повноважень для того, щоб уникнути відповідальності. Справи ж стосовно народних депутатів, міністрів, заступників, керівників в Україні порушуються дуже </a:t>
            </a:r>
            <a:r>
              <a:rPr lang="uk-UA" sz="2400" dirty="0" err="1">
                <a:solidFill>
                  <a:srgbClr val="000000"/>
                </a:solidFill>
                <a:latin typeface="Times New Roman" panose="02020603050405020304" pitchFamily="18" charset="0"/>
              </a:rPr>
              <a:t>рідко</a:t>
            </a:r>
            <a:r>
              <a:rPr lang="uk-UA" sz="2400" dirty="0">
                <a:solidFill>
                  <a:srgbClr val="000000"/>
                </a:solidFill>
                <a:latin typeface="Times New Roman" panose="02020603050405020304" pitchFamily="18" charset="0"/>
              </a:rPr>
              <a:t>. Це як правило або дуже резонансні справи, які </a:t>
            </a:r>
            <a:r>
              <a:rPr lang="uk-UA" sz="2400" dirty="0" smtClean="0">
                <a:solidFill>
                  <a:srgbClr val="000000"/>
                </a:solidFill>
                <a:latin typeface="Times New Roman" panose="02020603050405020304" pitchFamily="18" charset="0"/>
              </a:rPr>
              <a:t>важко </a:t>
            </a:r>
            <a:r>
              <a:rPr lang="uk-UA" sz="2400" dirty="0" smtClean="0">
                <a:latin typeface="Times New Roman" panose="02020603050405020304" pitchFamily="18" charset="0"/>
              </a:rPr>
              <a:t>приховати від суспільства та ЗМІ, або справи, які навмисно порушуються для усунення «конкурентів</a:t>
            </a:r>
            <a:r>
              <a:rPr lang="ru-RU" sz="2400" dirty="0" smtClean="0">
                <a:latin typeface="Times New Roman" panose="02020603050405020304" pitchFamily="18" charset="0"/>
              </a:rPr>
              <a:t>». </a:t>
            </a:r>
            <a:endParaRPr lang="uk-UA" sz="2400" dirty="0"/>
          </a:p>
        </p:txBody>
      </p:sp>
    </p:spTree>
    <p:extLst>
      <p:ext uri="{BB962C8B-B14F-4D97-AF65-F5344CB8AC3E}">
        <p14:creationId xmlns:p14="http://schemas.microsoft.com/office/powerpoint/2010/main" xmlns="" val="1705574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39137" y="206060"/>
            <a:ext cx="11609425" cy="6375043"/>
          </a:xfrm>
        </p:spPr>
        <p:txBody>
          <a:bodyPr>
            <a:noAutofit/>
          </a:bodyPr>
          <a:lstStyle/>
          <a:p>
            <a:pPr algn="just"/>
            <a:r>
              <a:rPr lang="uk-UA" sz="2200" dirty="0">
                <a:solidFill>
                  <a:srgbClr val="000000"/>
                </a:solidFill>
                <a:latin typeface="Times New Roman" panose="02020603050405020304" pitchFamily="18" charset="0"/>
              </a:rPr>
              <a:t>Соціальний статус посадовця також впливає на характер вчинюваного ним злочину. Іншими словами, </a:t>
            </a:r>
            <a:r>
              <a:rPr lang="uk-UA" sz="2200" b="1" dirty="0">
                <a:solidFill>
                  <a:srgbClr val="000000"/>
                </a:solidFill>
                <a:latin typeface="Times New Roman" panose="02020603050405020304" pitchFamily="18" charset="0"/>
              </a:rPr>
              <a:t>чим вищу посаду обіймає особа і значнішими повноваженнями вона наділена, тим не безпечнішим може бути вчинене нею протиправне діяння. </a:t>
            </a:r>
            <a:r>
              <a:rPr lang="uk-UA" sz="2200" dirty="0">
                <a:solidFill>
                  <a:srgbClr val="000000"/>
                </a:solidFill>
                <a:latin typeface="Times New Roman" panose="02020603050405020304" pitchFamily="18" charset="0"/>
              </a:rPr>
              <a:t>Серед суб’єктів посадових злочинів нижчих рівнів перше місце займають працівники, які безпосередньо несуть матеріальну відповідальність за майно, що їм доручене. Представники низових ланок державного апарату та місцевого самоврядування найбільш схильні до незаконного одержання матеріальних благ, незаконного сприяння з використанням свого службового становища в отриманні субсидій, дотацій, кредитів або пільг. </a:t>
            </a:r>
          </a:p>
          <a:p>
            <a:pPr algn="just"/>
            <a:r>
              <a:rPr lang="uk-UA" sz="2200" dirty="0">
                <a:solidFill>
                  <a:srgbClr val="000000"/>
                </a:solidFill>
                <a:latin typeface="Times New Roman" panose="02020603050405020304" pitchFamily="18" charset="0"/>
              </a:rPr>
              <a:t>Також сюди можна віднести корупційні відносини на побутовому рівні громадян у сфері обслуговування, медицини, освіти, які як правило проявляються у формі хабарництва у вигляді грошей чи матеріальних предметів – подарунків, матеріалізованих «подяк</a:t>
            </a:r>
            <a:r>
              <a:rPr lang="uk-UA" sz="2200" dirty="0" smtClean="0">
                <a:solidFill>
                  <a:srgbClr val="000000"/>
                </a:solidFill>
                <a:latin typeface="Times New Roman" panose="02020603050405020304" pitchFamily="18" charset="0"/>
              </a:rPr>
              <a:t>».  </a:t>
            </a:r>
            <a:endParaRPr lang="uk-UA" sz="2200" dirty="0">
              <a:solidFill>
                <a:srgbClr val="000000"/>
              </a:solidFill>
              <a:latin typeface="Times New Roman" panose="02020603050405020304" pitchFamily="18" charset="0"/>
            </a:endParaRPr>
          </a:p>
          <a:p>
            <a:pPr algn="just"/>
            <a:r>
              <a:rPr lang="uk-UA" sz="2200" dirty="0">
                <a:solidFill>
                  <a:srgbClr val="000000"/>
                </a:solidFill>
                <a:latin typeface="Times New Roman" panose="02020603050405020304" pitchFamily="18" charset="0"/>
              </a:rPr>
              <a:t>Представники середнього рівня найчастіше незаконно сприяють фізичним або юридичним особам у здійсненні ними підприємницької діяльності, надають переваги під час підготовки і прийняття нормативно-правових актів чи рішень тощо. Дуже часто на цьому рівні хабарництво не обмежується грошовою чи матеріальною формою, йому притаманні вже інші, більш завуальовані форми «подяк», зустрічних дій, виражених у формі послуг, пріоритетних пропозицій, привабливих вакансій і </a:t>
            </a:r>
            <a:r>
              <a:rPr lang="uk-UA" sz="2200" dirty="0" err="1">
                <a:solidFill>
                  <a:srgbClr val="000000"/>
                </a:solidFill>
                <a:latin typeface="Times New Roman" panose="02020603050405020304" pitchFamily="18" charset="0"/>
              </a:rPr>
              <a:t>т.д</a:t>
            </a:r>
            <a:r>
              <a:rPr lang="uk-UA" sz="2200" dirty="0">
                <a:solidFill>
                  <a:srgbClr val="000000"/>
                </a:solidFill>
                <a:latin typeface="Times New Roman" panose="02020603050405020304" pitchFamily="18" charset="0"/>
              </a:rPr>
              <a:t>. Такі послуги (звичайно ж не зовсім законні) важче ідентифікувати та кваліфікувати як корупційні злочини, а відповідно важче і розслідувати їх. </a:t>
            </a:r>
            <a:endParaRPr lang="uk-UA" sz="2200" dirty="0"/>
          </a:p>
        </p:txBody>
      </p:sp>
    </p:spTree>
    <p:extLst>
      <p:ext uri="{BB962C8B-B14F-4D97-AF65-F5344CB8AC3E}">
        <p14:creationId xmlns:p14="http://schemas.microsoft.com/office/powerpoint/2010/main" xmlns="" val="14804945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0653" y="141667"/>
            <a:ext cx="11583667" cy="6452316"/>
          </a:xfrm>
        </p:spPr>
        <p:txBody>
          <a:bodyPr>
            <a:normAutofit/>
          </a:bodyPr>
          <a:lstStyle/>
          <a:p>
            <a:pPr algn="just"/>
            <a:r>
              <a:rPr lang="uk-UA" sz="2800" dirty="0" smtClean="0">
                <a:solidFill>
                  <a:srgbClr val="000000"/>
                </a:solidFill>
                <a:latin typeface="Times New Roman" panose="02020603050405020304" pitchFamily="18" charset="0"/>
              </a:rPr>
              <a:t>Нарешті</a:t>
            </a:r>
            <a:r>
              <a:rPr lang="uk-UA" sz="2800" dirty="0">
                <a:solidFill>
                  <a:srgbClr val="000000"/>
                </a:solidFill>
                <a:latin typeface="Times New Roman" panose="02020603050405020304" pitchFamily="18" charset="0"/>
              </a:rPr>
              <a:t>, корупційні особи вищих щаблів політичної влади та суспільства вчиняють злочинні діяння, характерною ознакою яких є надання незаконного доступу до влади через високі посади, політичне лідерство тощо. </a:t>
            </a:r>
            <a:endParaRPr lang="uk-UA" sz="2800" dirty="0" smtClean="0">
              <a:solidFill>
                <a:srgbClr val="000000"/>
              </a:solidFill>
              <a:latin typeface="Times New Roman" panose="02020603050405020304" pitchFamily="18" charset="0"/>
            </a:endParaRPr>
          </a:p>
          <a:p>
            <a:pPr algn="just"/>
            <a:r>
              <a:rPr lang="uk-UA" sz="2800" dirty="0" smtClean="0">
                <a:solidFill>
                  <a:srgbClr val="000000"/>
                </a:solidFill>
                <a:latin typeface="Times New Roman" panose="02020603050405020304" pitchFamily="18" charset="0"/>
              </a:rPr>
              <a:t>При </a:t>
            </a:r>
            <a:r>
              <a:rPr lang="uk-UA" sz="2800" dirty="0">
                <a:solidFill>
                  <a:srgbClr val="000000"/>
                </a:solidFill>
                <a:latin typeface="Times New Roman" panose="02020603050405020304" pitchFamily="18" charset="0"/>
              </a:rPr>
              <a:t>цьому не слід думати, що для такого рівня посадовців гроші зникають зі схем корупційних відносин, навпаки, гроші тут стають не просто великими, а дуже </a:t>
            </a:r>
            <a:r>
              <a:rPr lang="uk-UA" sz="2800" dirty="0" smtClean="0">
                <a:latin typeface="Times New Roman" panose="02020603050405020304" pitchFamily="18" charset="0"/>
              </a:rPr>
              <a:t>великими</a:t>
            </a:r>
            <a:r>
              <a:rPr lang="uk-UA" sz="2800" dirty="0">
                <a:latin typeface="Times New Roman" panose="02020603050405020304" pitchFamily="18" charset="0"/>
              </a:rPr>
              <a:t>. </a:t>
            </a:r>
            <a:endParaRPr lang="uk-UA" sz="2800" dirty="0" smtClean="0">
              <a:latin typeface="Times New Roman" panose="02020603050405020304" pitchFamily="18" charset="0"/>
            </a:endParaRPr>
          </a:p>
          <a:p>
            <a:pPr algn="just"/>
            <a:r>
              <a:rPr lang="uk-UA" sz="2800" dirty="0" smtClean="0">
                <a:latin typeface="Times New Roman" panose="02020603050405020304" pitchFamily="18" charset="0"/>
              </a:rPr>
              <a:t>Змінюються </a:t>
            </a:r>
            <a:r>
              <a:rPr lang="uk-UA" sz="2800" dirty="0">
                <a:latin typeface="Times New Roman" panose="02020603050405020304" pitchFamily="18" charset="0"/>
              </a:rPr>
              <a:t>тільки технології їх отримання: від примітивних безпосередніх через хабар до завуальованих схем пропозицій, послуг, преференцій та опосередкованих форм у вигляді важелів влади. Такі дії важче піддаються кримінальній кваліфікації і ступінь їх небезпеки є набагато вищим, ніж у попередніх випадках. </a:t>
            </a:r>
            <a:endParaRPr lang="uk-UA" sz="2800" dirty="0"/>
          </a:p>
        </p:txBody>
      </p:sp>
    </p:spTree>
    <p:extLst>
      <p:ext uri="{BB962C8B-B14F-4D97-AF65-F5344CB8AC3E}">
        <p14:creationId xmlns:p14="http://schemas.microsoft.com/office/powerpoint/2010/main" xmlns="" val="15645940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3182" y="193183"/>
            <a:ext cx="11758411" cy="6362163"/>
          </a:xfrm>
        </p:spPr>
        <p:txBody>
          <a:bodyPr>
            <a:noAutofit/>
          </a:bodyPr>
          <a:lstStyle/>
          <a:p>
            <a:pPr algn="just"/>
            <a:r>
              <a:rPr lang="uk-UA" sz="2200" b="1" dirty="0">
                <a:solidFill>
                  <a:srgbClr val="000000"/>
                </a:solidFill>
                <a:latin typeface="Times New Roman" panose="02020603050405020304" pitchFamily="18" charset="0"/>
              </a:rPr>
              <a:t>Морально-психологічна характеристика особи злочинця </a:t>
            </a:r>
            <a:r>
              <a:rPr lang="uk-UA" sz="2200" dirty="0">
                <a:solidFill>
                  <a:srgbClr val="000000"/>
                </a:solidFill>
                <a:latin typeface="Times New Roman" panose="02020603050405020304" pitchFamily="18" charset="0"/>
              </a:rPr>
              <a:t>представлена особливостями її інтелектуальних, емоційних і вольових якостей. Так, інтелектуальні властивості передбачають рівень розумового розвитку, обсяг знань, життєвий досвід, широту поглядів, різноманітність інтересів тощо. Як правило корупційні злочини вчиняються особами, які мають достатньо високий рівень інтелекту і обсяг знань, який допоміг зайняти відповідну посаду, а також великий життєвий і професійний досвід. </a:t>
            </a:r>
            <a:r>
              <a:rPr lang="uk-UA" sz="2200" i="1" dirty="0">
                <a:solidFill>
                  <a:srgbClr val="000000"/>
                </a:solidFill>
                <a:latin typeface="Times New Roman" panose="02020603050405020304" pitchFamily="18" charset="0"/>
              </a:rPr>
              <a:t>Лише у випадках службової недбалості можна говорити про недостатню кваліфікацію кадрів, відсутність належної професійної підготовки чи компетентності. </a:t>
            </a:r>
          </a:p>
          <a:p>
            <a:pPr algn="just"/>
            <a:r>
              <a:rPr lang="uk-UA" sz="2200" dirty="0">
                <a:solidFill>
                  <a:srgbClr val="000000"/>
                </a:solidFill>
                <a:latin typeface="Times New Roman" panose="02020603050405020304" pitchFamily="18" charset="0"/>
              </a:rPr>
              <a:t>Моральні властивості включають переконання, духовність, погляди, установки та цінності особи. Кримінологічні дослідження показують, що дуже часто особи, які вчиняють корупційні злочини, характеризуються високим рівнем пристосованості до різноманітних соціальних ситуацій та їх змін, краще орієнтуються в соціальних нормах і вимогах, добре контролюють свою поведінку. їм не властива агресивність та імпульсивність поведінки, вони комунікабельні, здатні ефективно встановлювати соціальні контакти, у багатьох із них зустрічаються такі риси як прагнення до лідерства, потреба у суспільному визнанні, їх особистісний профіль суттєво не відрізняється від законослухняних громадян. Такі особи позитивно характеризуються у суспільстві, ведуть «гідний» спосіб життя, займаються доброчинністю, користуються повагою громадян. Та попри це зловживають наданими їм повноваженнями, беруть, а іноді і самі дають хабарі тощо. </a:t>
            </a:r>
            <a:endParaRPr lang="uk-UA" sz="2200" dirty="0"/>
          </a:p>
        </p:txBody>
      </p:sp>
    </p:spTree>
    <p:extLst>
      <p:ext uri="{BB962C8B-B14F-4D97-AF65-F5344CB8AC3E}">
        <p14:creationId xmlns:p14="http://schemas.microsoft.com/office/powerpoint/2010/main" xmlns="" val="10346141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4895" y="206061"/>
            <a:ext cx="11545031" cy="6362163"/>
          </a:xfrm>
        </p:spPr>
        <p:txBody>
          <a:bodyPr>
            <a:normAutofit lnSpcReduction="10000"/>
          </a:bodyPr>
          <a:lstStyle/>
          <a:p>
            <a:pPr algn="just"/>
            <a:r>
              <a:rPr lang="uk-UA" sz="2800" dirty="0">
                <a:solidFill>
                  <a:srgbClr val="000000"/>
                </a:solidFill>
                <a:latin typeface="Times New Roman" panose="02020603050405020304" pitchFamily="18" charset="0"/>
              </a:rPr>
              <a:t>Підсумовуючи слід також зазначити, що корупція є особливо гострою проблемою для тих країн, які перебувають на етапі трансформації (переходу) від одного типу політичної системи до іншої (від соціалістичної системи до демократичної країни з ринковою економікою). Цей перехідний період відзначається розбалансованістю різних елементів державного механізму, які перебувають або в стані стагнації, або у стані періодичних криз і конфліктів. Тому для запобігання корупційній злочинності слід продовжувати демократичні зміни, які відбуваються в Україні. </a:t>
            </a:r>
            <a:endParaRPr lang="uk-UA" sz="2800" dirty="0" smtClean="0">
              <a:solidFill>
                <a:srgbClr val="000000"/>
              </a:solidFill>
              <a:latin typeface="Times New Roman" panose="02020603050405020304" pitchFamily="18" charset="0"/>
            </a:endParaRPr>
          </a:p>
          <a:p>
            <a:pPr algn="just"/>
            <a:r>
              <a:rPr lang="uk-UA" sz="2800" b="1" dirty="0" smtClean="0">
                <a:solidFill>
                  <a:srgbClr val="000000"/>
                </a:solidFill>
                <a:latin typeface="Times New Roman" panose="02020603050405020304" pitchFamily="18" charset="0"/>
              </a:rPr>
              <a:t>Такі </a:t>
            </a:r>
            <a:r>
              <a:rPr lang="uk-UA" sz="2800" b="1" dirty="0">
                <a:solidFill>
                  <a:srgbClr val="000000"/>
                </a:solidFill>
                <a:latin typeface="Times New Roman" panose="02020603050405020304" pitchFamily="18" charset="0"/>
              </a:rPr>
              <a:t>зміни, насамперед, мають бути відображені в новій антикорупційній політиці Української держави, яка має передбачати ефективні механізми запобігання та протидії корупційним діянням, що безумовно сприятиме розвитку у суспільства «нульової» толерантності до проявів активної і пасивної корупції, а також становленню України, як демократичної, правової та соціальної держави. </a:t>
            </a:r>
            <a:endParaRPr lang="uk-UA" sz="2800" b="1" dirty="0"/>
          </a:p>
        </p:txBody>
      </p:sp>
    </p:spTree>
    <p:extLst>
      <p:ext uri="{BB962C8B-B14F-4D97-AF65-F5344CB8AC3E}">
        <p14:creationId xmlns:p14="http://schemas.microsoft.com/office/powerpoint/2010/main" xmlns="" val="3764432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Порівняльний розподіл адміністративних і кримінальних корупційних правопорушень за сферами виявлення </a:t>
            </a:r>
            <a:endParaRPr lang="uk-UA" dirty="0"/>
          </a:p>
        </p:txBody>
      </p:sp>
      <p:sp>
        <p:nvSpPr>
          <p:cNvPr id="3" name="Объект 2"/>
          <p:cNvSpPr>
            <a:spLocks noGrp="1"/>
          </p:cNvSpPr>
          <p:nvPr>
            <p:ph idx="1"/>
          </p:nvPr>
        </p:nvSpPr>
        <p:spPr/>
        <p:txBody>
          <a:bodyPr>
            <a:normAutofit/>
          </a:bodyPr>
          <a:lstStyle/>
          <a:p>
            <a:pPr algn="just"/>
            <a:r>
              <a:rPr lang="uk-UA" sz="2400" b="1" dirty="0" smtClean="0">
                <a:latin typeface="Times New Roman" panose="02020603050405020304" pitchFamily="18" charset="0"/>
                <a:cs typeface="Times New Roman" panose="02020603050405020304" pitchFamily="18" charset="0"/>
              </a:rPr>
              <a:t>Так, за результатами соціологічного дослідження, здійсненого Центром Разумкова у 2016 р., корупція, на думку респондентів, найбільше поширена у таких органах державної влади </a:t>
            </a:r>
            <a:r>
              <a:rPr lang="uk-UA" sz="2400" b="1" dirty="0">
                <a:latin typeface="Times New Roman" panose="02020603050405020304" pitchFamily="18" charset="0"/>
                <a:cs typeface="Times New Roman" panose="02020603050405020304" pitchFamily="18" charset="0"/>
              </a:rPr>
              <a:t>й окремих сферах: </a:t>
            </a:r>
            <a:endParaRPr lang="uk-UA" sz="2400" b="1" dirty="0" smtClean="0">
              <a:latin typeface="Times New Roman" panose="02020603050405020304" pitchFamily="18" charset="0"/>
              <a:cs typeface="Times New Roman" panose="02020603050405020304" pitchFamily="18" charset="0"/>
            </a:endParaRPr>
          </a:p>
          <a:p>
            <a:pPr algn="just"/>
            <a:r>
              <a:rPr lang="uk-UA" sz="2400" dirty="0" smtClean="0">
                <a:latin typeface="Times New Roman" panose="02020603050405020304" pitchFamily="18" charset="0"/>
                <a:cs typeface="Times New Roman" panose="02020603050405020304" pitchFamily="18" charset="0"/>
              </a:rPr>
              <a:t>медицина </a:t>
            </a:r>
            <a:r>
              <a:rPr lang="uk-UA" sz="2400" dirty="0">
                <a:latin typeface="Times New Roman" panose="02020603050405020304" pitchFamily="18" charset="0"/>
                <a:cs typeface="Times New Roman" panose="02020603050405020304" pitchFamily="18" charset="0"/>
              </a:rPr>
              <a:t>– 84,6 %; правоохоронні органи – 84,0 %; судова система – 83,4 %; державна влада в цілому – 82,3 %; політична сфера загалом – 79,6 %; вища освіта – 77,4 %; органи прокуратури – 76,7 %; податкові органи – 76,6 %; політичні партії – 76,0 %; митна служба – 71,9 %; місцеве самоврядування в цілому – 67,8 %; економічна сфера, діяльність підприємств – 67,3 %; СБУ – 58,0 %; середня освіта – 52,7 %; </a:t>
            </a:r>
            <a:r>
              <a:rPr lang="uk-UA" sz="2400" dirty="0" smtClean="0">
                <a:latin typeface="Times New Roman" panose="02020603050405020304" pitchFamily="18" charset="0"/>
                <a:cs typeface="Times New Roman" panose="02020603050405020304" pitchFamily="18" charset="0"/>
              </a:rPr>
              <a:t>Зброї– </a:t>
            </a:r>
            <a:r>
              <a:rPr lang="uk-UA" sz="2400" dirty="0">
                <a:latin typeface="Times New Roman" panose="02020603050405020304" pitchFamily="18" charset="0"/>
                <a:cs typeface="Times New Roman" panose="02020603050405020304" pitchFamily="18" charset="0"/>
              </a:rPr>
              <a:t>ні сили України – 46,8 %; професійні спілки – 45,2 %; громадські організації – 39,1 % </a:t>
            </a:r>
          </a:p>
        </p:txBody>
      </p:sp>
    </p:spTree>
    <p:extLst>
      <p:ext uri="{BB962C8B-B14F-4D97-AF65-F5344CB8AC3E}">
        <p14:creationId xmlns:p14="http://schemas.microsoft.com/office/powerpoint/2010/main" xmlns="" val="39454722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1704" y="2636913"/>
            <a:ext cx="6192688" cy="1006429"/>
          </a:xfrm>
          <a:prstGeom prst="rect">
            <a:avLst/>
          </a:prstGeom>
          <a:noFill/>
        </p:spPr>
        <p:txBody>
          <a:bodyPr wrap="square" rtlCol="0">
            <a:spAutoFit/>
          </a:bodyPr>
          <a:lstStyle/>
          <a:p>
            <a:pPr>
              <a:lnSpc>
                <a:spcPct val="90000"/>
              </a:lnSpc>
            </a:pPr>
            <a:r>
              <a:rPr lang="uk-UA" sz="6600" dirty="0">
                <a:latin typeface="Times New Roman" panose="02020603050405020304" pitchFamily="18" charset="0"/>
                <a:cs typeface="Times New Roman" panose="02020603050405020304" pitchFamily="18" charset="0"/>
              </a:rPr>
              <a:t>Дякую за увагу!</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23684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14338" y="385763"/>
            <a:ext cx="11131235" cy="5915025"/>
          </a:xfrm>
        </p:spPr>
        <p:txBody>
          <a:bodyPr>
            <a:normAutofit/>
          </a:bodyPr>
          <a:lstStyle/>
          <a:p>
            <a:pPr algn="just"/>
            <a:r>
              <a:rPr lang="uk-UA" sz="2800" dirty="0">
                <a:latin typeface="Times New Roman" panose="02020603050405020304" pitchFamily="18" charset="0"/>
                <a:cs typeface="Times New Roman" panose="02020603050405020304" pitchFamily="18" charset="0"/>
              </a:rPr>
              <a:t>Інтерес також представляє собою </a:t>
            </a:r>
            <a:r>
              <a:rPr lang="uk-UA" sz="2800" b="1" dirty="0">
                <a:latin typeface="Times New Roman" panose="02020603050405020304" pitchFamily="18" charset="0"/>
                <a:cs typeface="Times New Roman" panose="02020603050405020304" pitchFamily="18" charset="0"/>
              </a:rPr>
              <a:t>статистична інформація, що характеризує суб’єктний склад корупційних правопорушень. </a:t>
            </a:r>
            <a:r>
              <a:rPr lang="uk-UA" sz="2800" dirty="0">
                <a:latin typeface="Times New Roman" panose="02020603050405020304" pitchFamily="18" charset="0"/>
                <a:cs typeface="Times New Roman" panose="02020603050405020304" pitchFamily="18" charset="0"/>
              </a:rPr>
              <a:t>Протягом аналізованого періоду щороку в середньому притягалось до адміністративної відповідальності 1829 осіб, до кримінальної – 1909. Відповідні частки державних службовців у структурі всіх корупційних правопорушників становили 9,1 % і 15,4 %. </a:t>
            </a:r>
          </a:p>
          <a:p>
            <a:pPr algn="just"/>
            <a:r>
              <a:rPr lang="uk-UA" sz="2800" dirty="0" smtClean="0">
                <a:latin typeface="Times New Roman" panose="02020603050405020304" pitchFamily="18" charset="0"/>
                <a:cs typeface="Times New Roman" panose="02020603050405020304" pitchFamily="18" charset="0"/>
              </a:rPr>
              <a:t>Варто звернути увагу на мізерні показники притягнутих до відповідальності державних службовців 1-2 категорій. </a:t>
            </a:r>
          </a:p>
          <a:p>
            <a:pPr algn="just"/>
            <a:r>
              <a:rPr lang="uk-UA" sz="2800" dirty="0" smtClean="0">
                <a:latin typeface="Times New Roman" panose="02020603050405020304" pitchFamily="18" charset="0"/>
                <a:cs typeface="Times New Roman" panose="02020603050405020304" pitchFamily="18" charset="0"/>
              </a:rPr>
              <a:t>Так, за останні 4 роки до адміністративної відповідальності було притягнуто лише 5 таких осіб, а до кримінальної – 12. Це при тому, що за офіційними даними виявляють державних службовців 1-2 категорій, які вчинили кримінальні корупційні проступки більше 200 осіб щороку. </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6402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1014413" y="528638"/>
            <a:ext cx="9959659" cy="5886449"/>
          </a:xfrm>
          <a:prstGeom prst="rect">
            <a:avLst/>
          </a:prstGeom>
        </p:spPr>
      </p:pic>
    </p:spTree>
    <p:extLst>
      <p:ext uri="{BB962C8B-B14F-4D97-AF65-F5344CB8AC3E}">
        <p14:creationId xmlns:p14="http://schemas.microsoft.com/office/powerpoint/2010/main" xmlns="" val="493241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4363" y="274638"/>
            <a:ext cx="11187112" cy="1554162"/>
          </a:xfrm>
        </p:spPr>
        <p:txBody>
          <a:bodyPr>
            <a:noAutofit/>
          </a:bodyPr>
          <a:lstStyle/>
          <a:p>
            <a:pPr algn="ctr"/>
            <a:r>
              <a:rPr lang="uk-UA" sz="2400" b="1" dirty="0">
                <a:latin typeface="Times New Roman" panose="02020603050405020304" pitchFamily="18" charset="0"/>
                <a:cs typeface="Times New Roman" panose="02020603050405020304" pitchFamily="18" charset="0"/>
              </a:rPr>
              <a:t>Водночас, наведені статистичні дані не повною мірою відображають реальної ураженості корупцією зазначених </a:t>
            </a:r>
            <a:r>
              <a:rPr lang="uk-UA" sz="2400" b="1" dirty="0" smtClean="0">
                <a:latin typeface="Times New Roman" panose="02020603050405020304" pitchFamily="18" charset="0"/>
                <a:cs typeface="Times New Roman" panose="02020603050405020304" pitchFamily="18" charset="0"/>
              </a:rPr>
              <a:t>державних органів. </a:t>
            </a:r>
            <a:r>
              <a:rPr lang="uk-UA" sz="2400" b="1" dirty="0">
                <a:latin typeface="Times New Roman" panose="02020603050405020304" pitchFamily="18" charset="0"/>
                <a:cs typeface="Times New Roman" panose="02020603050405020304" pitchFamily="18" charset="0"/>
              </a:rPr>
              <a:t/>
            </a:r>
            <a:br>
              <a:rPr lang="uk-UA" sz="2400" b="1" dirty="0">
                <a:latin typeface="Times New Roman" panose="02020603050405020304" pitchFamily="18" charset="0"/>
                <a:cs typeface="Times New Roman" panose="02020603050405020304" pitchFamily="18" charset="0"/>
              </a:rPr>
            </a:br>
            <a:endParaRPr lang="uk-UA"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71488" y="1828800"/>
            <a:ext cx="11329987" cy="4343400"/>
          </a:xfrm>
        </p:spPr>
        <p:txBody>
          <a:bodyPr>
            <a:normAutofit lnSpcReduction="10000"/>
          </a:bodyPr>
          <a:lstStyle/>
          <a:p>
            <a:pPr algn="just"/>
            <a:r>
              <a:rPr lang="uk-UA" sz="2400" i="1" dirty="0" smtClean="0">
                <a:latin typeface="Times New Roman" panose="02020603050405020304" pitchFamily="18" charset="0"/>
                <a:cs typeface="Times New Roman" panose="02020603050405020304" pitchFamily="18" charset="0"/>
              </a:rPr>
              <a:t>Так</a:t>
            </a:r>
            <a:r>
              <a:rPr lang="uk-UA" sz="2400" i="1" dirty="0">
                <a:latin typeface="Times New Roman" panose="02020603050405020304" pitchFamily="18" charset="0"/>
                <a:cs typeface="Times New Roman" panose="02020603050405020304" pitchFamily="18" charset="0"/>
              </a:rPr>
              <a:t>, відповідно до результатів соціологічного опитування, проведеного в різних регіонах України у кінці 2015 року компанією «Тейлор Нельсон </a:t>
            </a:r>
            <a:r>
              <a:rPr lang="uk-UA" sz="2400" i="1" dirty="0" err="1">
                <a:latin typeface="Times New Roman" panose="02020603050405020304" pitchFamily="18" charset="0"/>
                <a:cs typeface="Times New Roman" panose="02020603050405020304" pitchFamily="18" charset="0"/>
              </a:rPr>
              <a:t>Софрез</a:t>
            </a:r>
            <a:r>
              <a:rPr lang="uk-UA" sz="2400" i="1" dirty="0">
                <a:latin typeface="Times New Roman" panose="02020603050405020304" pitchFamily="18" charset="0"/>
                <a:cs typeface="Times New Roman" panose="02020603050405020304" pitchFamily="18" charset="0"/>
              </a:rPr>
              <a:t> Україна» (</a:t>
            </a:r>
            <a:r>
              <a:rPr lang="en-US" sz="2400" i="1" dirty="0">
                <a:latin typeface="Times New Roman" panose="02020603050405020304" pitchFamily="18" charset="0"/>
                <a:cs typeface="Times New Roman" panose="02020603050405020304" pitchFamily="18" charset="0"/>
              </a:rPr>
              <a:t>TNS </a:t>
            </a:r>
            <a:r>
              <a:rPr lang="uk-UA" sz="2400" i="1" dirty="0">
                <a:latin typeface="Times New Roman" panose="02020603050405020304" pitchFamily="18" charset="0"/>
                <a:cs typeface="Times New Roman" panose="02020603050405020304" pitchFamily="18" charset="0"/>
              </a:rPr>
              <a:t>в Україні)129, найбільш корумпованими структурами (оцінка – «дуже корумповані, без грошей вирішити питання неможливо») визначено суди (60 %), </a:t>
            </a:r>
            <a:endParaRPr lang="uk-UA" sz="2400" i="1" dirty="0" smtClean="0">
              <a:latin typeface="Times New Roman" panose="02020603050405020304" pitchFamily="18" charset="0"/>
              <a:cs typeface="Times New Roman" panose="02020603050405020304" pitchFamily="18" charset="0"/>
            </a:endParaRPr>
          </a:p>
          <a:p>
            <a:pPr algn="just"/>
            <a:r>
              <a:rPr lang="uk-UA" sz="2400" dirty="0" smtClean="0"/>
              <a:t>Якщо </a:t>
            </a:r>
            <a:r>
              <a:rPr lang="uk-UA" sz="2400" dirty="0"/>
              <a:t>говорити про оцінку змін у боротьбі з корупцією, то більше половини респондентів не помітили жодного заходу та ще 18% не змогли нічого відповісти з цього приводу . Значуще більше таку точку зору поділяють жителі Західного регіону (60%). </a:t>
            </a:r>
            <a:endParaRPr lang="uk-UA" sz="2400" dirty="0" smtClean="0"/>
          </a:p>
          <a:p>
            <a:pPr algn="just"/>
            <a:r>
              <a:rPr lang="uk-UA" sz="2400" dirty="0" smtClean="0"/>
              <a:t>Але </a:t>
            </a:r>
            <a:r>
              <a:rPr lang="uk-UA" sz="2400" dirty="0"/>
              <a:t>19% вказали, що запроваджуються реальні кримінальні справи проти корупціонерів, 12% – що держава призначає покарання для тих, хто дає хабарі, 7% вказали, що держава робить покарання для корупціонерів жорстким і невідворотним 1 </a:t>
            </a:r>
            <a:r>
              <a:rPr lang="uk-UA" sz="2400" i="1" dirty="0" smtClean="0">
                <a:latin typeface="Times New Roman" panose="02020603050405020304" pitchFamily="18" charset="0"/>
                <a:cs typeface="Times New Roman" panose="02020603050405020304" pitchFamily="18" charset="0"/>
              </a:rPr>
              <a:t>прокуратуру </a:t>
            </a:r>
            <a:r>
              <a:rPr lang="uk-UA" sz="2400" i="1" dirty="0">
                <a:latin typeface="Times New Roman" panose="02020603050405020304" pitchFamily="18" charset="0"/>
                <a:cs typeface="Times New Roman" panose="02020603050405020304" pitchFamily="18" charset="0"/>
              </a:rPr>
              <a:t>(53 %), міліцію (51 %) та митну службу (46 %) </a:t>
            </a:r>
          </a:p>
        </p:txBody>
      </p:sp>
    </p:spTree>
    <p:extLst>
      <p:ext uri="{BB962C8B-B14F-4D97-AF65-F5344CB8AC3E}">
        <p14:creationId xmlns:p14="http://schemas.microsoft.com/office/powerpoint/2010/main" xmlns="" val="1590893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Континентальная Северная Америка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Office_15303670_TF02804879.potx" id="{D28B935F-A74A-4726-B110-D824442343FD}" vid="{F61EBCD8-3ADF-429D-AF0F-F21DF71A4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7054</Words>
  <Application>Microsoft Office PowerPoint</Application>
  <PresentationFormat>Произвольный</PresentationFormat>
  <Paragraphs>194</Paragraphs>
  <Slides>60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60</vt:i4>
      </vt:variant>
    </vt:vector>
  </HeadingPairs>
  <TitlesOfParts>
    <vt:vector size="61" baseType="lpstr">
      <vt:lpstr>Континентальная Северная Америка 16x9</vt:lpstr>
      <vt:lpstr> Розділ 2 Особливості кримінологічної характеристики осіб, що вчиняють корупційні злочини</vt:lpstr>
      <vt:lpstr>ЗМІСТ</vt:lpstr>
      <vt:lpstr>Слайд 3</vt:lpstr>
      <vt:lpstr>Відповідно до статистичних даних кількість адміністративних і кримінальних корупційних правопорушень протягом 2012-2016 років залишалась доволі стабільною. Середні щорічні значення правопорушень даної категорії становили: 2479  – для адміністративних правопорушень та 2341 – для кримінальних правопорушень.</vt:lpstr>
      <vt:lpstr>Серед виявлених корупційних злочинів 76,3 % відносились до тяжких та особливо тяжких, 6,8 % – вчинені у складі організованих груп та злочинних організацій. </vt:lpstr>
      <vt:lpstr>Порівняльний розподіл адміністративних і кримінальних корупційних правопорушень за сферами виявлення </vt:lpstr>
      <vt:lpstr>Слайд 7</vt:lpstr>
      <vt:lpstr>Слайд 8</vt:lpstr>
      <vt:lpstr>Водночас, наведені статистичні дані не повною мірою відображають реальної ураженості корупцією зазначених державних органів.  </vt:lpstr>
      <vt:lpstr>Слайд 10</vt:lpstr>
      <vt:lpstr>Слайд 11</vt:lpstr>
      <vt:lpstr>Слайд 12</vt:lpstr>
      <vt:lpstr>Слайд 13</vt:lpstr>
      <vt:lpstr>Корупційні злочини виявлені за 2006 – 2015 роки </vt:lpstr>
      <vt:lpstr>Слайд 15</vt:lpstr>
      <vt:lpstr>За домінуванням у структурі злочинності у сфері службової діяльності та професійної діяльності, пов’язаної з наданням публічних послуг, виокремлюються три найбільш характерні блоки корупційних злочинів</vt:lpstr>
      <vt:lpstr>Слайд 17</vt:lpstr>
      <vt:lpstr>Слайд 18</vt:lpstr>
      <vt:lpstr>Слайд 19</vt:lpstr>
      <vt:lpstr>Слайд 20</vt:lpstr>
      <vt:lpstr>2.Регіональні особливості корупційної злочинності</vt:lpstr>
      <vt:lpstr>Слайд 22</vt:lpstr>
      <vt:lpstr>Слайд 23</vt:lpstr>
      <vt:lpstr>Слайд 24</vt:lpstr>
      <vt:lpstr>Слайд 25</vt:lpstr>
      <vt:lpstr>Слайд 26</vt:lpstr>
      <vt:lpstr>Слайд 27</vt:lpstr>
      <vt:lpstr>Слайд 28</vt:lpstr>
      <vt:lpstr>Слайд 29</vt:lpstr>
      <vt:lpstr>Слайд 30</vt:lpstr>
      <vt:lpstr>3. Прогнозування корупційної злочинності </vt:lpstr>
      <vt:lpstr>Слайд 32</vt:lpstr>
      <vt:lpstr>Слайд 33</vt:lpstr>
      <vt:lpstr>Слайд 34</vt:lpstr>
      <vt:lpstr>Слайд 35</vt:lpstr>
      <vt:lpstr>Слайд 36</vt:lpstr>
      <vt:lpstr>Слайд 37</vt:lpstr>
      <vt:lpstr>Водночас, проведемо прогнозування лише частки таких злочинів, зокрема у сфері службової діяльності, які Кримінальним законом віднесені до корупційних. </vt:lpstr>
      <vt:lpstr>Слайд 39</vt:lpstr>
      <vt:lpstr>Слайд 40</vt:lpstr>
      <vt:lpstr>Слайд 41</vt:lpstr>
      <vt:lpstr>Слайд 42</vt:lpstr>
      <vt:lpstr>Слайд 43</vt:lpstr>
      <vt:lpstr>Слайд 44</vt:lpstr>
      <vt:lpstr>Слайд 45</vt:lpstr>
      <vt:lpstr>4. Особливості кримінологічної характеристики осіб, що вчиняють корупційні злочини </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кримінологічної характеристики осіб, що вчиняють корупційні злочини</dc:title>
  <dc:creator>SonyVaio</dc:creator>
  <cp:lastModifiedBy>NAVS</cp:lastModifiedBy>
  <cp:revision>30</cp:revision>
  <dcterms:created xsi:type="dcterms:W3CDTF">2019-11-13T06:30:57Z</dcterms:created>
  <dcterms:modified xsi:type="dcterms:W3CDTF">2019-12-09T08:10:10Z</dcterms:modified>
</cp:coreProperties>
</file>