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0" r:id="rId2"/>
    <p:sldId id="256" r:id="rId3"/>
    <p:sldId id="257" r:id="rId4"/>
    <p:sldId id="258" r:id="rId5"/>
    <p:sldId id="259" r:id="rId6"/>
    <p:sldId id="260" r:id="rId7"/>
    <p:sldId id="262" r:id="rId8"/>
    <p:sldId id="263" r:id="rId9"/>
    <p:sldId id="318" r:id="rId10"/>
    <p:sldId id="264" r:id="rId11"/>
    <p:sldId id="322" r:id="rId12"/>
    <p:sldId id="323" r:id="rId13"/>
    <p:sldId id="324" r:id="rId14"/>
    <p:sldId id="325" r:id="rId15"/>
    <p:sldId id="326" r:id="rId16"/>
    <p:sldId id="327" r:id="rId17"/>
    <p:sldId id="328" r:id="rId18"/>
    <p:sldId id="329" r:id="rId19"/>
    <p:sldId id="330" r:id="rId20"/>
    <p:sldId id="331" r:id="rId21"/>
    <p:sldId id="361" r:id="rId22"/>
    <p:sldId id="332" r:id="rId23"/>
    <p:sldId id="333" r:id="rId24"/>
    <p:sldId id="362" r:id="rId25"/>
    <p:sldId id="334" r:id="rId26"/>
    <p:sldId id="335" r:id="rId27"/>
    <p:sldId id="317" r:id="rId28"/>
    <p:sldId id="266" r:id="rId29"/>
    <p:sldId id="267" r:id="rId30"/>
    <p:sldId id="269" r:id="rId31"/>
    <p:sldId id="270" r:id="rId32"/>
    <p:sldId id="271"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5" r:id="rId51"/>
    <p:sldId id="354" r:id="rId52"/>
    <p:sldId id="356" r:id="rId53"/>
    <p:sldId id="357" r:id="rId54"/>
    <p:sldId id="358" r:id="rId55"/>
    <p:sldId id="359" r:id="rId56"/>
    <p:sldId id="360" r:id="rId57"/>
    <p:sldId id="287" r:id="rId58"/>
    <p:sldId id="288" r:id="rId59"/>
    <p:sldId id="289" r:id="rId60"/>
    <p:sldId id="290" r:id="rId61"/>
    <p:sldId id="291" r:id="rId62"/>
    <p:sldId id="294" r:id="rId63"/>
    <p:sldId id="367" r:id="rId64"/>
    <p:sldId id="365" r:id="rId65"/>
    <p:sldId id="366" r:id="rId66"/>
    <p:sldId id="368" r:id="rId67"/>
    <p:sldId id="371" r:id="rId68"/>
    <p:sldId id="369" r:id="rId69"/>
    <p:sldId id="372" r:id="rId70"/>
    <p:sldId id="373" r:id="rId71"/>
    <p:sldId id="374" r:id="rId72"/>
    <p:sldId id="375" r:id="rId73"/>
    <p:sldId id="376" r:id="rId74"/>
    <p:sldId id="377" r:id="rId75"/>
    <p:sldId id="378" r:id="rId76"/>
    <p:sldId id="379"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0"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316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2"/>
          </a:fgClr>
          <a:bgClr>
            <a:schemeClr val="accent3"/>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zakon0.rada.gov.ua/laws/show/889-1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k.wikipedia.org/wiki/%D0%95%D0%BA%D0%BE%D0%BD%D0%BE%D0%BC%D1%96%D1%87%D0%BD%D0%B5_%D1%80%D0%B0%D0%B9%D0%BE%D0%BD%D1%83%D0%B2%D0%B0%D0%BD%D0%BD%D1%8F"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zakon.rada.gov.ua/go/553-2011-%D1%80"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net.ua/2012/03/08/korupciya-v-ukrayini.html" TargetMode="External"/><Relationship Id="rId2" Type="http://schemas.openxmlformats.org/officeDocument/2006/relationships/hyperlink" Target="http://www.pravda.com.ua/news/2015/07/17/7074824/"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4800" dirty="0" smtClean="0"/>
              <a:t>Мультимедійний посібник</a:t>
            </a:r>
            <a:endParaRPr lang="uk-UA" sz="4800" dirty="0"/>
          </a:p>
        </p:txBody>
      </p:sp>
      <p:sp>
        <p:nvSpPr>
          <p:cNvPr id="3" name="Подзаголовок 2"/>
          <p:cNvSpPr>
            <a:spLocks noGrp="1"/>
          </p:cNvSpPr>
          <p:nvPr>
            <p:ph type="subTitle" idx="1"/>
          </p:nvPr>
        </p:nvSpPr>
        <p:spPr>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uk-UA" dirty="0" smtClean="0">
                <a:solidFill>
                  <a:schemeClr val="tx1"/>
                </a:solidFill>
              </a:rPr>
              <a:t>Кримінологічна характеристика та запобігання корупційній злочинності в Україні</a:t>
            </a:r>
            <a:endParaRPr lang="uk-UA" dirty="0">
              <a:solidFill>
                <a:schemeClr val="tx1"/>
              </a:solidFill>
            </a:endParaRPr>
          </a:p>
        </p:txBody>
      </p:sp>
    </p:spTree>
    <p:extLst>
      <p:ext uri="{BB962C8B-B14F-4D97-AF65-F5344CB8AC3E}">
        <p14:creationId xmlns:p14="http://schemas.microsoft.com/office/powerpoint/2010/main" val="330965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948"/>
            <a:ext cx="9144000" cy="1540843"/>
          </a:xfrm>
        </p:spPr>
        <p:txBody>
          <a:bodyPr>
            <a:normAutofit fontScale="90000"/>
          </a:bodyPr>
          <a:lstStyle/>
          <a:p>
            <a:r>
              <a:rPr lang="uk-UA" sz="3600" b="1" dirty="0" smtClean="0"/>
              <a:t>Питання 1.1. </a:t>
            </a:r>
            <a:r>
              <a:rPr lang="uk-UA" sz="3600" b="1" dirty="0"/>
              <a:t>Поняття, основні ознаки та характеристики корупції, корупційної злочинності</a:t>
            </a:r>
            <a:r>
              <a:rPr lang="uk-UA" sz="3600" b="1" dirty="0" smtClean="0"/>
              <a:t>.</a:t>
            </a:r>
            <a:endParaRPr lang="ru-RU" sz="3600" dirty="0"/>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endParaRPr lang="ru-RU" smtClean="0"/>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1628800"/>
            <a:ext cx="82073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899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9" y="14286"/>
            <a:ext cx="9144000" cy="5262979"/>
          </a:xfrm>
          <a:prstGeom prst="rect">
            <a:avLst/>
          </a:prstGeom>
        </p:spPr>
        <p:txBody>
          <a:bodyPr wrap="square">
            <a:spAutoFit/>
          </a:bodyPr>
          <a:lstStyle/>
          <a:p>
            <a:pPr algn="just"/>
            <a:r>
              <a:rPr lang="uk-UA" sz="2800" b="1" dirty="0" smtClean="0"/>
              <a:t>Корупція,</a:t>
            </a:r>
            <a:r>
              <a:rPr lang="uk-UA" sz="2800" dirty="0" smtClean="0"/>
              <a:t> згідно з Законом України «Про запобігання корупції» - використання </a:t>
            </a:r>
            <a:r>
              <a:rPr lang="uk-UA" sz="2800" dirty="0"/>
              <a:t>особою – суб’єктом корупції, наданих їй службових повноважень чи пов’язаних з ними можливостей з метою одержання неправомірної вигоди або прийняття такої вигоди чи прийняття обіцянки/пропозиції такої вигоди для себе чи інших осіб або відповідно обіцянка/пропозиція чи надання неправомірної вигоди особі, що є суб’єктом корупції,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 </a:t>
            </a:r>
          </a:p>
        </p:txBody>
      </p:sp>
      <p:pic>
        <p:nvPicPr>
          <p:cNvPr id="3" name="Picture 9" descr="1_13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725144"/>
            <a:ext cx="6287313"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364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47864"/>
          </a:xfrm>
          <a:prstGeom prst="rect">
            <a:avLst/>
          </a:prstGeom>
        </p:spPr>
        <p:txBody>
          <a:bodyPr wrap="square">
            <a:spAutoFit/>
          </a:bodyPr>
          <a:lstStyle/>
          <a:p>
            <a:pPr algn="ctr"/>
            <a:r>
              <a:rPr lang="uk-UA" sz="2000" b="1" dirty="0"/>
              <a:t>У кримінологічному аспекті корупція характеризується низкою </a:t>
            </a:r>
            <a:r>
              <a:rPr lang="uk-UA" sz="2000" b="1" i="1" dirty="0"/>
              <a:t>ключових ознак</a:t>
            </a:r>
            <a:r>
              <a:rPr lang="uk-UA" sz="2000" b="1" dirty="0"/>
              <a:t>: </a:t>
            </a:r>
            <a:endParaRPr lang="uk-UA" sz="2000" b="1" u="sng" dirty="0"/>
          </a:p>
          <a:p>
            <a:pPr marL="342900" lvl="0" indent="-342900" algn="just">
              <a:buFont typeface="Wingdings" panose="05000000000000000000" pitchFamily="2" charset="2"/>
              <a:buChar char="Ø"/>
            </a:pPr>
            <a:r>
              <a:rPr lang="uk-UA" sz="1900" dirty="0"/>
              <a:t>умисним використанням наданих службових повноважень та пов’язаних з ними можливостей у публічній та приватній сферах діяльності органів державної влади, органів місцевого самоврядування, фізичних та юридичних осіб;</a:t>
            </a:r>
            <a:endParaRPr lang="uk-UA" sz="1900" b="1" u="sng" dirty="0"/>
          </a:p>
          <a:p>
            <a:pPr marL="342900" lvl="0" indent="-342900" algn="just">
              <a:buFont typeface="Wingdings" panose="05000000000000000000" pitchFamily="2" charset="2"/>
              <a:buChar char="Ø"/>
            </a:pPr>
            <a:r>
              <a:rPr lang="uk-UA" sz="1900" dirty="0"/>
              <a:t>спеціальною метою – одержанням неправомірної вигоди, яка виражається у грошових коштах або іншому майні, перевагах, пільгах, послугах, нематеріальних активах, будь-яких інших вигодах нематеріального чи не грошового характеру;</a:t>
            </a:r>
            <a:endParaRPr lang="uk-UA" sz="1900" b="1" u="sng" dirty="0"/>
          </a:p>
          <a:p>
            <a:pPr marL="342900" lvl="0" indent="-342900" algn="just">
              <a:buFont typeface="Wingdings" panose="05000000000000000000" pitchFamily="2" charset="2"/>
              <a:buChar char="Ø"/>
            </a:pPr>
            <a:r>
              <a:rPr lang="uk-UA" sz="1900" dirty="0"/>
              <a:t>прийняттям чи прийняття обіцянки/пропозиції отримання неправомірної вигоди для себе або інших осіб;</a:t>
            </a:r>
            <a:endParaRPr lang="uk-UA" sz="1900" b="1" u="sng" dirty="0"/>
          </a:p>
          <a:p>
            <a:pPr marL="342900" lvl="0" indent="-342900" algn="just">
              <a:buFont typeface="Wingdings" panose="05000000000000000000" pitchFamily="2" charset="2"/>
              <a:buChar char="Ø"/>
            </a:pPr>
            <a:r>
              <a:rPr lang="uk-UA" sz="1900" dirty="0"/>
              <a:t>обіцянкою/пропозицією чи наданням неправомірної вигоди особі, що уповноважена на виконання функцій держави або місцевого самоврядування та є суб’єктом корупції;</a:t>
            </a:r>
            <a:endParaRPr lang="uk-UA" sz="1900" b="1" u="sng" dirty="0"/>
          </a:p>
          <a:p>
            <a:pPr marL="342900" lvl="0" indent="-342900" algn="just">
              <a:buFont typeface="Wingdings" panose="05000000000000000000" pitchFamily="2" charset="2"/>
              <a:buChar char="Ø"/>
            </a:pPr>
            <a:r>
              <a:rPr lang="uk-UA" sz="1900" dirty="0"/>
              <a:t>обіцянкою/пропозицією чи наданням неправомірної вигоди на вимогу особи, уповноваженої на виконання функцій держави або місцевого самоврядування,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endParaRPr lang="uk-UA" sz="1900" b="1" u="sng" dirty="0"/>
          </a:p>
          <a:p>
            <a:pPr marL="342900" indent="-342900" algn="just">
              <a:buFont typeface="Wingdings" panose="05000000000000000000" pitchFamily="2" charset="2"/>
              <a:buChar char="Ø"/>
            </a:pPr>
            <a:r>
              <a:rPr lang="uk-UA" sz="1900" dirty="0"/>
              <a:t>суб’єктом, яким є тільки особи, уповноважені на виконання функцій держави або органів місцевого самоврядування, а також особи, які прирівнюються до осіб, уповноважених на виконання функцій держави або місцевого самоврядування (ст. 3 Закону України «Про запобігання корупції» від 14.10.2014 р.)</a:t>
            </a:r>
          </a:p>
        </p:txBody>
      </p:sp>
    </p:spTree>
    <p:extLst>
      <p:ext uri="{BB962C8B-B14F-4D97-AF65-F5344CB8AC3E}">
        <p14:creationId xmlns:p14="http://schemas.microsoft.com/office/powerpoint/2010/main" val="7587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a:t>Закон України «Про запобігання корупції», який визначає правові та організаційні засади функціонування системи запобігання корупції в Україні, зміст та порядок застосування превентивних антикорупційних механізмів, правила щодо усунення наслідків корупційних правопорушень, трактує й інші дефініції, зокрема: корупційне правопорушення; </a:t>
            </a:r>
            <a:endParaRPr lang="uk-UA" sz="2800" dirty="0" smtClean="0"/>
          </a:p>
          <a:p>
            <a:pPr marL="457200" indent="-457200" algn="just">
              <a:buFont typeface="Wingdings" panose="05000000000000000000" pitchFamily="2" charset="2"/>
              <a:buChar char="Ø"/>
            </a:pPr>
            <a:r>
              <a:rPr lang="uk-UA" sz="2800" dirty="0" smtClean="0"/>
              <a:t>правопорушення</a:t>
            </a:r>
            <a:r>
              <a:rPr lang="uk-UA" sz="2800" dirty="0"/>
              <a:t>, пов’язане з корупцією; </a:t>
            </a:r>
            <a:endParaRPr lang="uk-UA" sz="2800" dirty="0" smtClean="0"/>
          </a:p>
          <a:p>
            <a:pPr marL="457200" indent="-457200" algn="just">
              <a:buFont typeface="Wingdings" panose="05000000000000000000" pitchFamily="2" charset="2"/>
              <a:buChar char="Ø"/>
            </a:pPr>
            <a:r>
              <a:rPr lang="uk-UA" sz="2800" dirty="0" smtClean="0"/>
              <a:t>неправомірна </a:t>
            </a:r>
            <a:r>
              <a:rPr lang="uk-UA" sz="2800" dirty="0"/>
              <a:t>вигода; </a:t>
            </a:r>
            <a:endParaRPr lang="uk-UA" sz="2800" dirty="0" smtClean="0"/>
          </a:p>
          <a:p>
            <a:pPr marL="457200" indent="-457200" algn="just">
              <a:buFont typeface="Wingdings" panose="05000000000000000000" pitchFamily="2" charset="2"/>
              <a:buChar char="Ø"/>
            </a:pPr>
            <a:r>
              <a:rPr lang="uk-UA" sz="2800" dirty="0" smtClean="0"/>
              <a:t>потенційний </a:t>
            </a:r>
            <a:r>
              <a:rPr lang="uk-UA" sz="2800" dirty="0"/>
              <a:t>конфлікт інтересів; </a:t>
            </a:r>
            <a:endParaRPr lang="uk-UA" sz="2800" dirty="0" smtClean="0"/>
          </a:p>
          <a:p>
            <a:pPr marL="457200" indent="-457200" algn="just">
              <a:buFont typeface="Wingdings" panose="05000000000000000000" pitchFamily="2" charset="2"/>
              <a:buChar char="Ø"/>
            </a:pPr>
            <a:r>
              <a:rPr lang="uk-UA" sz="2800" dirty="0" smtClean="0"/>
              <a:t>подарунок</a:t>
            </a:r>
            <a:r>
              <a:rPr lang="uk-UA" sz="2800" dirty="0"/>
              <a:t>; </a:t>
            </a:r>
            <a:endParaRPr lang="uk-UA" sz="2800" dirty="0" smtClean="0"/>
          </a:p>
          <a:p>
            <a:pPr marL="457200" indent="-457200" algn="just">
              <a:buFont typeface="Wingdings" panose="05000000000000000000" pitchFamily="2" charset="2"/>
              <a:buChar char="Ø"/>
            </a:pPr>
            <a:r>
              <a:rPr lang="uk-UA" sz="2800" dirty="0" smtClean="0"/>
              <a:t>приватний </a:t>
            </a:r>
            <a:r>
              <a:rPr lang="uk-UA" sz="2800" dirty="0"/>
              <a:t>інтерес; </a:t>
            </a:r>
            <a:endParaRPr lang="uk-UA" sz="2800" dirty="0" smtClean="0"/>
          </a:p>
          <a:p>
            <a:pPr marL="457200" indent="-457200" algn="just">
              <a:buFont typeface="Wingdings" panose="05000000000000000000" pitchFamily="2" charset="2"/>
              <a:buChar char="Ø"/>
            </a:pPr>
            <a:r>
              <a:rPr lang="uk-UA" sz="2800" dirty="0" smtClean="0"/>
              <a:t>реальний </a:t>
            </a:r>
            <a:r>
              <a:rPr lang="uk-UA" sz="2800" dirty="0"/>
              <a:t>конфлікт інтересів</a:t>
            </a:r>
            <a:r>
              <a:rPr lang="uk-UA" sz="2800" dirty="0" smtClean="0"/>
              <a:t>;</a:t>
            </a:r>
          </a:p>
          <a:p>
            <a:pPr marL="457200" indent="-457200" algn="just">
              <a:buFont typeface="Wingdings" panose="05000000000000000000" pitchFamily="2" charset="2"/>
              <a:buChar char="Ø"/>
            </a:pPr>
            <a:r>
              <a:rPr lang="uk-UA" sz="2800" dirty="0" smtClean="0"/>
              <a:t>тощо.</a:t>
            </a:r>
            <a:endParaRPr lang="uk-UA" sz="2800" dirty="0"/>
          </a:p>
        </p:txBody>
      </p:sp>
    </p:spTree>
    <p:extLst>
      <p:ext uri="{BB962C8B-B14F-4D97-AF65-F5344CB8AC3E}">
        <p14:creationId xmlns:p14="http://schemas.microsoft.com/office/powerpoint/2010/main" val="36695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7" y="3117028"/>
            <a:ext cx="9144000" cy="3785652"/>
          </a:xfrm>
          <a:prstGeom prst="rect">
            <a:avLst/>
          </a:prstGeom>
        </p:spPr>
        <p:txBody>
          <a:bodyPr wrap="square">
            <a:spAutoFit/>
          </a:bodyPr>
          <a:lstStyle/>
          <a:p>
            <a:pPr algn="just"/>
            <a:r>
              <a:rPr lang="uk-UA" sz="2800" b="1" dirty="0" smtClean="0"/>
              <a:t>Корупційне правопорушення</a:t>
            </a:r>
            <a:r>
              <a:rPr lang="uk-UA" sz="2800" dirty="0" smtClean="0"/>
              <a:t>, згідно з Законом </a:t>
            </a:r>
            <a:r>
              <a:rPr lang="uk-UA" sz="2800" dirty="0"/>
              <a:t>України «Про запобігання корупції»</a:t>
            </a:r>
            <a:r>
              <a:rPr lang="uk-UA" sz="2800" b="1" baseline="30000" dirty="0"/>
              <a:t> </a:t>
            </a:r>
            <a:r>
              <a:rPr lang="uk-UA" sz="2800" dirty="0"/>
              <a:t> </a:t>
            </a:r>
            <a:r>
              <a:rPr lang="uk-UA" sz="2800" dirty="0" smtClean="0"/>
              <a:t>визначено </a:t>
            </a:r>
            <a:r>
              <a:rPr lang="uk-UA" sz="2800" dirty="0"/>
              <a:t>як діяння, що містить ознаки корупції, вчинене особою (суб’єктом корупції), за яке законом встановлено кримінальну, дисциплінарну та/або цивільно-правову відповідальність; </a:t>
            </a:r>
            <a:endParaRPr lang="uk-UA" sz="2800" dirty="0" smtClean="0"/>
          </a:p>
          <a:p>
            <a:pPr algn="just"/>
            <a:endParaRPr lang="uk-UA" sz="2800" b="1" i="1" dirty="0"/>
          </a:p>
          <a:p>
            <a:pPr algn="just"/>
            <a:r>
              <a:rPr lang="uk-UA" sz="2400" b="1" i="1" dirty="0" smtClean="0"/>
              <a:t>Отже</a:t>
            </a:r>
            <a:r>
              <a:rPr lang="uk-UA" sz="2400" b="1" i="1" dirty="0"/>
              <a:t>, вони є загальновизнаними у міжнародному праві, що дає підставу для виокремлення такого виду злочинності як корупційна. </a:t>
            </a:r>
            <a:endParaRPr lang="uk-UA" sz="2400" b="1" i="1" u="sng" dirty="0"/>
          </a:p>
        </p:txBody>
      </p:sp>
      <p:sp>
        <p:nvSpPr>
          <p:cNvPr id="3" name="Прямоугольник 2"/>
          <p:cNvSpPr/>
          <p:nvPr/>
        </p:nvSpPr>
        <p:spPr>
          <a:xfrm>
            <a:off x="-18294" y="0"/>
            <a:ext cx="9162293" cy="3108543"/>
          </a:xfrm>
          <a:prstGeom prst="rect">
            <a:avLst/>
          </a:prstGeom>
        </p:spPr>
        <p:txBody>
          <a:bodyPr wrap="square">
            <a:spAutoFit/>
          </a:bodyPr>
          <a:lstStyle/>
          <a:p>
            <a:pPr algn="just"/>
            <a:r>
              <a:rPr lang="uk-UA" sz="2800" b="1" dirty="0" smtClean="0">
                <a:solidFill>
                  <a:prstClr val="black"/>
                </a:solidFill>
              </a:rPr>
              <a:t>Правопорушення</a:t>
            </a:r>
            <a:r>
              <a:rPr lang="uk-UA" sz="2800" b="1" dirty="0">
                <a:solidFill>
                  <a:prstClr val="black"/>
                </a:solidFill>
              </a:rPr>
              <a:t>, пов’язане з </a:t>
            </a:r>
            <a:r>
              <a:rPr lang="uk-UA" sz="2800" b="1" dirty="0" smtClean="0">
                <a:solidFill>
                  <a:prstClr val="black"/>
                </a:solidFill>
              </a:rPr>
              <a:t>корупцією</a:t>
            </a:r>
            <a:r>
              <a:rPr lang="uk-UA" sz="2800" dirty="0" smtClean="0">
                <a:solidFill>
                  <a:prstClr val="black"/>
                </a:solidFill>
              </a:rPr>
              <a:t>, </a:t>
            </a:r>
            <a:r>
              <a:rPr lang="uk-UA" sz="2800" dirty="0"/>
              <a:t>згідно з Законом України «Про запобігання корупції</a:t>
            </a:r>
            <a:r>
              <a:rPr lang="uk-UA" sz="2800" dirty="0" smtClean="0"/>
              <a:t>» </a:t>
            </a:r>
            <a:r>
              <a:rPr lang="uk-UA" sz="2800" dirty="0" smtClean="0">
                <a:solidFill>
                  <a:prstClr val="black"/>
                </a:solidFill>
              </a:rPr>
              <a:t>– </a:t>
            </a:r>
            <a:r>
              <a:rPr lang="uk-UA" sz="2800" dirty="0">
                <a:solidFill>
                  <a:prstClr val="black"/>
                </a:solidFill>
              </a:rPr>
              <a:t>діяння, що не містить ознак корупції, але порушує встановлені цим Законом вимоги, заборони та обмеження, вчинене особою – суб’єктом корупції, за яке законом встановлено кримінальну, адміністративну, дисциплінарну та/або цивільно-правову відповідальність. </a:t>
            </a:r>
            <a:endParaRPr lang="uk-UA" sz="2800" dirty="0"/>
          </a:p>
        </p:txBody>
      </p:sp>
    </p:spTree>
    <p:extLst>
      <p:ext uri="{BB962C8B-B14F-4D97-AF65-F5344CB8AC3E}">
        <p14:creationId xmlns:p14="http://schemas.microsoft.com/office/powerpoint/2010/main" val="275445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40252"/>
          </a:xfrm>
          <a:prstGeom prst="rect">
            <a:avLst/>
          </a:prstGeom>
        </p:spPr>
        <p:txBody>
          <a:bodyPr wrap="square">
            <a:spAutoFit/>
          </a:bodyPr>
          <a:lstStyle/>
          <a:p>
            <a:pPr algn="ctr"/>
            <a:r>
              <a:rPr lang="uk-UA" sz="2000" b="1" dirty="0"/>
              <a:t>Суб’єктами відповідальності за корупційні правопорушення є:</a:t>
            </a:r>
          </a:p>
          <a:p>
            <a:pPr algn="just"/>
            <a:r>
              <a:rPr lang="uk-UA" sz="1900" b="1" dirty="0"/>
              <a:t>1)</a:t>
            </a:r>
            <a:r>
              <a:rPr lang="uk-UA" sz="1900" dirty="0"/>
              <a:t> особи, уповноважені на виконання функцій держави або місцевого самоврядування:</a:t>
            </a:r>
          </a:p>
          <a:p>
            <a:pPr algn="just"/>
            <a:r>
              <a:rPr lang="uk-UA" sz="1900" dirty="0"/>
              <a:t>а) Президент України, Голова Верховної Ради України, його Перший заступник та заступник, Прем’єр-міністр України, Перший віце-прем’єр-міністр України, віце-прем’єр-міністри України, міністри, інші керівники центральних органів виконавчої влади, які не входять до складу Кабінету Міністрів України, та їх заступники, Голова Служби безпеки України, Генеральний прокурор, Голова Національного банку України, Голова та інші члени Рахункової палати, Уповноважений Верховної Ради України з прав людини, Голова Верховної Ради Автономної Республіки Крим, Голова Ради міністрів Автономної Республіки Крим;</a:t>
            </a:r>
          </a:p>
          <a:p>
            <a:pPr algn="just"/>
            <a:r>
              <a:rPr lang="uk-UA" sz="1900" dirty="0"/>
              <a:t>б) народні депутати України, депутати Верховної Ради Автономної Республіки Крим, депутати місцевих рад, сільські, селищні, міські голови;</a:t>
            </a:r>
          </a:p>
          <a:p>
            <a:pPr algn="just"/>
            <a:r>
              <a:rPr lang="uk-UA" sz="1900" dirty="0"/>
              <a:t>в) державні службовці, посадові особи місцевого самоврядування;</a:t>
            </a:r>
          </a:p>
          <a:p>
            <a:pPr algn="just"/>
            <a:r>
              <a:rPr lang="uk-UA" sz="1900" dirty="0"/>
              <a:t>г) військові посадові особи Збройних Сил України, Державної служби спеціального зв’язку та захисту інформації України та інших утворених відповідно до законів військових формувань, крім військовослужбовців строкової військової служби;</a:t>
            </a:r>
          </a:p>
          <a:p>
            <a:pPr algn="just"/>
            <a:r>
              <a:rPr lang="uk-UA" sz="1900" dirty="0"/>
              <a:t>ґ) судді, судді Конституційного Суду України, Голова, заступник Голови, члени, інспектори Вищої ради правосуддя, посадові особи секретаріату Вищої ради правосуддя, Голова, заступник Голови, члени, інспектори Вищої кваліфікаційної комісії суддів України, посадові особи секретаріату цієї Комісії, посадові особи Державної судової адміністрації України, присяжні (під час виконання ними обов’язків у суді</a:t>
            </a:r>
            <a:r>
              <a:rPr lang="uk-UA" sz="1900" dirty="0" smtClean="0"/>
              <a:t>);</a:t>
            </a:r>
            <a:endParaRPr lang="uk-UA" sz="1900" dirty="0"/>
          </a:p>
        </p:txBody>
      </p:sp>
    </p:spTree>
    <p:extLst>
      <p:ext uri="{BB962C8B-B14F-4D97-AF65-F5344CB8AC3E}">
        <p14:creationId xmlns:p14="http://schemas.microsoft.com/office/powerpoint/2010/main" val="234435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pPr algn="ctr"/>
            <a:r>
              <a:rPr lang="uk-UA" sz="2000" b="1" dirty="0"/>
              <a:t>Суб’єктами відповідальності за корупційні правопорушення є:</a:t>
            </a:r>
          </a:p>
          <a:p>
            <a:pPr algn="just"/>
            <a:r>
              <a:rPr lang="uk-UA" sz="2000" dirty="0" smtClean="0"/>
              <a:t>д</a:t>
            </a:r>
            <a:r>
              <a:rPr lang="uk-UA" sz="2000" dirty="0"/>
              <a:t>) особи рядового і начальницького складу державної кримінально-виконавчої служби, податкової міліції, особи начальницького складу органів та підрозділів цивільного захисту, Державного бюро розслідувань, Національного антикорупційного бюро України;</a:t>
            </a:r>
          </a:p>
          <a:p>
            <a:pPr algn="just"/>
            <a:r>
              <a:rPr lang="uk-UA" sz="2000" dirty="0"/>
              <a:t>е) посадові та службові особи органів прокуратури, Служби безпеки України, Державного бюро розслідувань, Національного антикорупційного бюро України, дипломатичної служби, державної лісової охорони, державної охорони природно-заповідного фонду, центрального органу виконавчої влади, що забезпечує формування та реалізацію державної податкової політики та державної політики у сфері державної митної справи;</a:t>
            </a:r>
          </a:p>
          <a:p>
            <a:pPr algn="just"/>
            <a:r>
              <a:rPr lang="uk-UA" sz="2000" dirty="0"/>
              <a:t>є) члени Національного агентства з питань запобігання корупції;</a:t>
            </a:r>
          </a:p>
          <a:p>
            <a:pPr algn="just"/>
            <a:r>
              <a:rPr lang="uk-UA" sz="2000" dirty="0"/>
              <a:t>ж) члени Центральної виборчої комісії;</a:t>
            </a:r>
          </a:p>
          <a:p>
            <a:pPr algn="just"/>
            <a:r>
              <a:rPr lang="uk-UA" sz="2000" dirty="0"/>
              <a:t>з) поліцейські;</a:t>
            </a:r>
          </a:p>
          <a:p>
            <a:pPr algn="just"/>
            <a:r>
              <a:rPr lang="uk-UA" sz="2000" dirty="0"/>
              <a:t>и) посадові та службові особи інших державних органів, органів влади Автономної Республіки Крим;</a:t>
            </a:r>
          </a:p>
          <a:p>
            <a:pPr algn="just"/>
            <a:r>
              <a:rPr lang="uk-UA" sz="2000" dirty="0"/>
              <a:t>і) члени державних колегіальних органів;</a:t>
            </a:r>
          </a:p>
          <a:p>
            <a:pPr algn="just"/>
            <a:endParaRPr lang="uk-UA" sz="2000" dirty="0" smtClean="0"/>
          </a:p>
          <a:p>
            <a:pPr algn="just"/>
            <a:r>
              <a:rPr lang="uk-UA" sz="2000" b="1" dirty="0" smtClean="0"/>
              <a:t>2</a:t>
            </a:r>
            <a:r>
              <a:rPr lang="uk-UA" sz="2000" b="1" dirty="0"/>
              <a:t>)</a:t>
            </a:r>
            <a:r>
              <a:rPr lang="uk-UA" sz="2000" dirty="0"/>
              <a:t> особи, які для цілей цього Закону прирівнюються до осіб, уповноважених на виконання функцій держави або місцевого самоврядування:</a:t>
            </a:r>
          </a:p>
          <a:p>
            <a:pPr algn="just"/>
            <a:r>
              <a:rPr lang="uk-UA" sz="2000" dirty="0"/>
              <a:t>а) посадові особи юридичних осіб публічного права, які не зазначені у пункті 1 частини першої цієї статті</a:t>
            </a:r>
            <a:r>
              <a:rPr lang="uk-UA" sz="2000" dirty="0" smtClean="0"/>
              <a:t>;</a:t>
            </a:r>
            <a:endParaRPr lang="uk-UA" sz="2000" dirty="0"/>
          </a:p>
        </p:txBody>
      </p:sp>
    </p:spTree>
    <p:extLst>
      <p:ext uri="{BB962C8B-B14F-4D97-AF65-F5344CB8AC3E}">
        <p14:creationId xmlns:p14="http://schemas.microsoft.com/office/powerpoint/2010/main" val="138995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324535"/>
          </a:xfrm>
          <a:prstGeom prst="rect">
            <a:avLst/>
          </a:prstGeom>
        </p:spPr>
        <p:txBody>
          <a:bodyPr wrap="square">
            <a:spAutoFit/>
          </a:bodyPr>
          <a:lstStyle/>
          <a:p>
            <a:pPr algn="ctr"/>
            <a:r>
              <a:rPr lang="uk-UA" sz="2000" b="1" dirty="0"/>
              <a:t>Суб’єктами відповідальності за корупційні правопорушення є:</a:t>
            </a:r>
          </a:p>
          <a:p>
            <a:pPr algn="just"/>
            <a:r>
              <a:rPr lang="uk-UA" sz="2000" dirty="0" smtClean="0"/>
              <a:t>б</a:t>
            </a:r>
            <a:r>
              <a:rPr lang="uk-UA" sz="2000" dirty="0"/>
              <a:t>) особи, які не є державними службовцями, посадовими особами місцевого самоврядування, але надають публічні послуги (аудитори, нотаріуси, приватні виконавці, оцінювачі, а також експерти, арбітражні керуючі, незалежні посередники, члени трудового арбітражу, третейські судді під час виконання ними цих функцій, інші особи, визначені законом);</a:t>
            </a:r>
          </a:p>
          <a:p>
            <a:pPr algn="just"/>
            <a:r>
              <a:rPr lang="uk-UA" sz="2000" dirty="0"/>
              <a:t>в) представники громадських об’єднань, наукових установ, навчальних закладів, експертів відповідної кваліфікації, які входять до складу конкурсних комісій, утворених відповідно до </a:t>
            </a:r>
            <a:r>
              <a:rPr lang="uk-UA" sz="2000" dirty="0">
                <a:hlinkClick r:id="rId2"/>
              </a:rPr>
              <a:t>Закону України</a:t>
            </a:r>
            <a:r>
              <a:rPr lang="uk-UA" sz="2000" dirty="0"/>
              <a:t> «Про державну службу»;</a:t>
            </a:r>
          </a:p>
          <a:p>
            <a:pPr algn="just"/>
            <a:endParaRPr lang="uk-UA" sz="2000" dirty="0" smtClean="0"/>
          </a:p>
          <a:p>
            <a:pPr algn="just"/>
            <a:r>
              <a:rPr lang="uk-UA" sz="2000" b="1" dirty="0" smtClean="0"/>
              <a:t>3</a:t>
            </a:r>
            <a:r>
              <a:rPr lang="uk-UA" sz="2000" b="1" dirty="0"/>
              <a:t>)</a:t>
            </a:r>
            <a:r>
              <a:rPr lang="uk-UA" sz="2000" dirty="0"/>
              <a:t> особи, які постійно або тимчасово обіймають посади, пов’язані з виконанням організаційно-розпорядчих чи адміністративно-господарських обов’язків, або спеціально уповноважені на виконання таких обов’язків у юридичних особах приватного права незалежно від організаційно-правової форми, а також інші особи, які не є службовими особами та які виконують роботу або надають послуги відповідно до договору з підприємством, установою, організацією, – у випадках, передбачених цим Законом  </a:t>
            </a:r>
          </a:p>
        </p:txBody>
      </p:sp>
    </p:spTree>
    <p:extLst>
      <p:ext uri="{BB962C8B-B14F-4D97-AF65-F5344CB8AC3E}">
        <p14:creationId xmlns:p14="http://schemas.microsoft.com/office/powerpoint/2010/main" val="145476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0334"/>
            <a:ext cx="9144000" cy="5262979"/>
          </a:xfrm>
          <a:prstGeom prst="rect">
            <a:avLst/>
          </a:prstGeom>
        </p:spPr>
        <p:txBody>
          <a:bodyPr wrap="square">
            <a:spAutoFit/>
          </a:bodyPr>
          <a:lstStyle/>
          <a:p>
            <a:pPr lvl="0" algn="just" fontAlgn="base">
              <a:spcBef>
                <a:spcPct val="0"/>
              </a:spcBef>
              <a:spcAft>
                <a:spcPct val="0"/>
              </a:spcAft>
            </a:pPr>
            <a:r>
              <a:rPr lang="uk-UA" altLang="uk-UA" sz="2400" b="1" dirty="0">
                <a:latin typeface="Times New Roman" pitchFamily="18" charset="0"/>
                <a:ea typeface="Calibri" pitchFamily="34" charset="0"/>
                <a:cs typeface="Times New Roman" pitchFamily="18" charset="0"/>
              </a:rPr>
              <a:t>Об’єктивна сторона корупційного злочину – це діяння у формі: </a:t>
            </a:r>
            <a:r>
              <a:rPr lang="uk-UA" altLang="uk-UA" sz="2400" dirty="0">
                <a:latin typeface="Times New Roman" pitchFamily="18" charset="0"/>
                <a:ea typeface="Calibri" pitchFamily="34" charset="0"/>
                <a:cs typeface="Times New Roman" pitchFamily="18" charset="0"/>
              </a:rPr>
              <a:t>1) незаконного використання публічного статусу, поєднане з отриманням вигоди; </a:t>
            </a: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400" dirty="0" smtClean="0">
                <a:latin typeface="Times New Roman" pitchFamily="18" charset="0"/>
                <a:ea typeface="Calibri" pitchFamily="34" charset="0"/>
                <a:cs typeface="Times New Roman" pitchFamily="18" charset="0"/>
              </a:rPr>
              <a:t>2</a:t>
            </a:r>
            <a:r>
              <a:rPr lang="uk-UA" altLang="uk-UA" sz="2400" dirty="0">
                <a:latin typeface="Times New Roman" pitchFamily="18" charset="0"/>
                <a:ea typeface="Calibri" pitchFamily="34" charset="0"/>
                <a:cs typeface="Times New Roman" pitchFamily="18" charset="0"/>
              </a:rPr>
              <a:t>) незаконного надання вигоди особі, що володіє публічним статусом або його близьким. </a:t>
            </a: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200" b="1" i="1" dirty="0" smtClean="0">
                <a:latin typeface="Times New Roman" pitchFamily="18" charset="0"/>
                <a:ea typeface="Calibri" pitchFamily="34" charset="0"/>
                <a:cs typeface="Times New Roman" pitchFamily="18" charset="0"/>
              </a:rPr>
              <a:t>Вищевказані </a:t>
            </a:r>
            <a:r>
              <a:rPr lang="uk-UA" altLang="uk-UA" sz="2200" b="1" i="1" dirty="0">
                <a:latin typeface="Times New Roman" pitchFamily="18" charset="0"/>
                <a:ea typeface="Calibri" pitchFamily="34" charset="0"/>
                <a:cs typeface="Times New Roman" pitchFamily="18" charset="0"/>
              </a:rPr>
              <a:t>ознаки є обов’язковими для всіх корупційних злочинів.</a:t>
            </a:r>
            <a:r>
              <a:rPr lang="uk-UA" altLang="uk-UA" sz="2400" dirty="0">
                <a:latin typeface="Times New Roman" pitchFamily="18" charset="0"/>
                <a:ea typeface="Calibri" pitchFamily="34" charset="0"/>
                <a:cs typeface="Times New Roman" pitchFamily="18" charset="0"/>
              </a:rPr>
              <a:t> </a:t>
            </a: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endParaRPr lang="uk-UA" altLang="uk-UA" sz="2400" dirty="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400" dirty="0" smtClean="0">
                <a:latin typeface="Times New Roman" pitchFamily="18" charset="0"/>
                <a:ea typeface="Calibri" pitchFamily="34" charset="0"/>
                <a:cs typeface="Times New Roman" pitchFamily="18" charset="0"/>
              </a:rPr>
              <a:t>Однак</a:t>
            </a:r>
            <a:r>
              <a:rPr lang="uk-UA" altLang="uk-UA" sz="2400" dirty="0">
                <a:latin typeface="Times New Roman" pitchFamily="18" charset="0"/>
                <a:ea typeface="Calibri" pitchFamily="34" charset="0"/>
                <a:cs typeface="Times New Roman" pitchFamily="18" charset="0"/>
              </a:rPr>
              <a:t>, з урахуванням вітчизняного законодавства слід виділити і </a:t>
            </a:r>
            <a:r>
              <a:rPr lang="uk-UA" altLang="uk-UA" sz="2400" b="1" dirty="0">
                <a:latin typeface="Times New Roman" pitchFamily="18" charset="0"/>
                <a:ea typeface="Calibri" pitchFamily="34" charset="0"/>
                <a:cs typeface="Times New Roman" pitchFamily="18" charset="0"/>
              </a:rPr>
              <a:t>факультативні ознаки: </a:t>
            </a:r>
            <a:endParaRPr lang="uk-UA" altLang="uk-UA" sz="2400" b="1"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400" dirty="0" smtClean="0">
                <a:latin typeface="Times New Roman" pitchFamily="18" charset="0"/>
                <a:ea typeface="Calibri" pitchFamily="34" charset="0"/>
                <a:cs typeface="Times New Roman" pitchFamily="18" charset="0"/>
              </a:rPr>
              <a:t>1</a:t>
            </a:r>
            <a:r>
              <a:rPr lang="uk-UA" altLang="uk-UA" sz="2400" dirty="0">
                <a:latin typeface="Times New Roman" pitchFamily="18" charset="0"/>
                <a:ea typeface="Calibri" pitchFamily="34" charset="0"/>
                <a:cs typeface="Times New Roman" pitchFamily="18" charset="0"/>
              </a:rPr>
              <a:t>) передбачене законом суспільне наслідок; </a:t>
            </a: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400" dirty="0" smtClean="0">
                <a:latin typeface="Times New Roman" pitchFamily="18" charset="0"/>
                <a:ea typeface="Calibri" pitchFamily="34" charset="0"/>
                <a:cs typeface="Times New Roman" pitchFamily="18" charset="0"/>
              </a:rPr>
              <a:t>2</a:t>
            </a:r>
            <a:r>
              <a:rPr lang="uk-UA" altLang="uk-UA" sz="2400" dirty="0">
                <a:latin typeface="Times New Roman" pitchFamily="18" charset="0"/>
                <a:ea typeface="Calibri" pitchFamily="34" charset="0"/>
                <a:cs typeface="Times New Roman" pitchFamily="18" charset="0"/>
              </a:rPr>
              <a:t>) причинний зв’язок між діянням і наслідком; </a:t>
            </a:r>
            <a:endParaRPr lang="uk-UA" altLang="uk-UA"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uk-UA" altLang="uk-UA" sz="2400" dirty="0" smtClean="0">
                <a:latin typeface="Times New Roman" pitchFamily="18" charset="0"/>
                <a:ea typeface="Calibri" pitchFamily="34" charset="0"/>
                <a:cs typeface="Times New Roman" pitchFamily="18" charset="0"/>
              </a:rPr>
              <a:t>3</a:t>
            </a:r>
            <a:r>
              <a:rPr lang="uk-UA" altLang="uk-UA" sz="2400" dirty="0">
                <a:latin typeface="Times New Roman" pitchFamily="18" charset="0"/>
                <a:ea typeface="Calibri" pitchFamily="34" charset="0"/>
                <a:cs typeface="Times New Roman" pitchFamily="18" charset="0"/>
              </a:rPr>
              <a:t>) інші передбачені диспозицією відповідної кримінально-правової норми об’єктивні ознаки.</a:t>
            </a:r>
            <a:r>
              <a:rPr lang="uk-UA" altLang="uk-UA" sz="2400" dirty="0">
                <a:latin typeface="Arial" pitchFamily="34" charset="0"/>
                <a:cs typeface="Arial" pitchFamily="34" charset="0"/>
              </a:rPr>
              <a:t> </a:t>
            </a:r>
          </a:p>
        </p:txBody>
      </p:sp>
    </p:spTree>
    <p:extLst>
      <p:ext uri="{BB962C8B-B14F-4D97-AF65-F5344CB8AC3E}">
        <p14:creationId xmlns:p14="http://schemas.microsoft.com/office/powerpoint/2010/main" val="313129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6377"/>
            <a:ext cx="914400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Характеризуючи </a:t>
            </a:r>
            <a:r>
              <a:rPr kumimoji="0" lang="uk-UA" altLang="uk-U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суб’єктивну сторону корупційного злочину</a:t>
            </a: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слід зазначити, що воно відбувається завжди </a:t>
            </a:r>
            <a:r>
              <a:rPr kumimoji="0" lang="uk-UA" altLang="uk-UA" sz="280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навмисне</a:t>
            </a: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Обов’язковою ознакою суб’єктивної сторони даного злочину є спеціальна мета суб’єкта – це прагнення отримати незаконну вигоду для себе або своїх близьких.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Корупційний злочин вчиняється лише з прямим умислом. При вчиненні корупційного злочину винний повинен усвідомлювати, що він незаконно використовує свій публічний статус або незаконно надає вигоду особі, що володіє публічним статусом, що є суспільно небезпечним, і бажає вчинити вказане діяння.</a:t>
            </a:r>
            <a:r>
              <a:rPr kumimoji="0" lang="uk-UA" altLang="uk-UA" sz="28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68181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fontScale="90000"/>
          </a:bodyPr>
          <a:lstStyle/>
          <a:p>
            <a:r>
              <a:rPr lang="uk-UA" sz="3200" b="1" dirty="0" smtClean="0">
                <a:latin typeface="Times New Roman" pitchFamily="18" charset="0"/>
                <a:cs typeface="Times New Roman" pitchFamily="18" charset="0"/>
              </a:rPr>
              <a:t>Розділ </a:t>
            </a:r>
            <a:r>
              <a:rPr lang="uk-UA" sz="3200" b="1" dirty="0" smtClean="0">
                <a:latin typeface="Times New Roman" pitchFamily="18" charset="0"/>
                <a:cs typeface="Times New Roman" pitchFamily="18" charset="0"/>
              </a:rPr>
              <a:t>1: </a:t>
            </a:r>
            <a:br>
              <a:rPr lang="uk-UA" sz="3200" b="1"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a:t>
            </a:r>
            <a:r>
              <a:rPr lang="uk-UA" sz="3200" b="1" dirty="0">
                <a:latin typeface="Times New Roman" panose="02020603050405020304" pitchFamily="18" charset="0"/>
                <a:cs typeface="Times New Roman" panose="02020603050405020304" pitchFamily="18" charset="0"/>
              </a:rPr>
              <a:t>КОРУПЦІЯ, КОРУПЦІЙНА ЗЛОЧИННІСТЬ ТА</a:t>
            </a: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АНТИКОРУПЦІЙНА ПОЛІТИКА В УКРАЇНІ</a:t>
            </a:r>
            <a:r>
              <a:rPr lang="uk-UA" sz="3200" b="1"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1026" name="Picture 2" descr="C:\Documents and Settings\edik\Мои документы\zastavka01-0c8e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000" y="1728000"/>
            <a:ext cx="642937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09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692696"/>
            <a:ext cx="91440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Корупційна злочинність</a:t>
            </a:r>
            <a:r>
              <a:rPr kumimoji="0" lang="uk-UA" altLang="uk-UA"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сукупність кримінальних правопорушень, що полягають у використанні особою, суб’єктом відповідальності за них, наданих їй службових повноважень та пов’язаних із цим можливостей, метою яких є одержання неправомірної вигоди для себе чи інших осіб.</a:t>
            </a:r>
            <a:r>
              <a:rPr kumimoji="0" lang="uk-UA" alt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altLang="uk-U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C:\Documents and Settings\mikkel\Desktop\Corruption pictures\Cleared\newbri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4186"/>
            <a:ext cx="6552728" cy="35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356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45224"/>
            <a:ext cx="9144000" cy="360040"/>
          </a:xfrm>
        </p:spPr>
        <p:txBody>
          <a:bodyPr>
            <a:noAutofit/>
          </a:bodyPr>
          <a:lstStyle/>
          <a:p>
            <a:pPr algn="ctr"/>
            <a:r>
              <a:rPr lang="uk-UA" sz="2400" dirty="0" smtClean="0"/>
              <a:t>Класифікаційні ознаки корупційної злочинності:</a:t>
            </a:r>
            <a:endParaRPr lang="uk-UA" sz="2400" dirty="0"/>
          </a:p>
        </p:txBody>
      </p:sp>
      <p:sp>
        <p:nvSpPr>
          <p:cNvPr id="4" name="Текст 3"/>
          <p:cNvSpPr>
            <a:spLocks noGrp="1"/>
          </p:cNvSpPr>
          <p:nvPr>
            <p:ph type="body" sz="half" idx="2"/>
          </p:nvPr>
        </p:nvSpPr>
        <p:spPr>
          <a:xfrm>
            <a:off x="0" y="5733256"/>
            <a:ext cx="9144000" cy="1124744"/>
          </a:xfrm>
        </p:spPr>
        <p:txBody>
          <a:bodyPr>
            <a:noAutofit/>
          </a:bodyPr>
          <a:lstStyle/>
          <a:p>
            <a:pPr marL="285750" indent="-285750">
              <a:buFont typeface="Wingdings" pitchFamily="2" charset="2"/>
              <a:buChar char="Ø"/>
            </a:pPr>
            <a:r>
              <a:rPr lang="uk-UA" sz="1800" b="1" dirty="0" smtClean="0"/>
              <a:t>За Кримінальним кодексом України (ст.45 ККУ);</a:t>
            </a:r>
          </a:p>
          <a:p>
            <a:pPr marL="285750" indent="-285750">
              <a:buFont typeface="Wingdings" pitchFamily="2" charset="2"/>
              <a:buChar char="Ø"/>
            </a:pPr>
            <a:r>
              <a:rPr lang="uk-UA" sz="1800" b="1" dirty="0"/>
              <a:t>залежно від основного об’єкта </a:t>
            </a:r>
            <a:r>
              <a:rPr lang="uk-UA" sz="1800" b="1" dirty="0" smtClean="0"/>
              <a:t>посягання</a:t>
            </a:r>
            <a:endParaRPr lang="uk-UA" sz="1800" b="1" dirty="0" smtClean="0"/>
          </a:p>
        </p:txBody>
      </p:sp>
      <p:sp>
        <p:nvSpPr>
          <p:cNvPr id="7" name="AutoShape 2" descr="https://ti-ukraine.org/wp-content/uploads/2018/02/anons-dovhyi.png"/>
          <p:cNvSpPr>
            <a:spLocks noChangeAspect="1" noChangeArrowheads="1"/>
          </p:cNvSpPr>
          <p:nvPr/>
        </p:nvSpPr>
        <p:spPr bwMode="auto">
          <a:xfrm>
            <a:off x="155575" y="-1127125"/>
            <a:ext cx="5657850" cy="2352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5" name="Рисунок 14"/>
          <p:cNvPicPr>
            <a:picLocks noGrp="1" noChangeAspect="1"/>
          </p:cNvPicPr>
          <p:nvPr>
            <p:ph type="pic" idx="1"/>
          </p:nvPr>
        </p:nvPicPr>
        <p:blipFill>
          <a:blip r:embed="rId3">
            <a:extLst>
              <a:ext uri="{28A0092B-C50C-407E-A947-70E740481C1C}">
                <a14:useLocalDpi xmlns:a14="http://schemas.microsoft.com/office/drawing/2010/main" val="0"/>
              </a:ext>
            </a:extLst>
          </a:blip>
          <a:srcRect t="6016" b="6016"/>
          <a:stretch>
            <a:fillRect/>
          </a:stretch>
        </p:blipFill>
        <p:spPr bwMode="auto">
          <a:xfrm>
            <a:off x="0" y="11113"/>
            <a:ext cx="9144000" cy="5362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Объект 12"/>
          <p:cNvGraphicFramePr>
            <a:graphicFrameLocks noChangeAspect="1"/>
          </p:cNvGraphicFramePr>
          <p:nvPr>
            <p:extLst>
              <p:ext uri="{D42A27DB-BD31-4B8C-83A1-F6EECF244321}">
                <p14:modId xmlns:p14="http://schemas.microsoft.com/office/powerpoint/2010/main" val="367315200"/>
              </p:ext>
            </p:extLst>
          </p:nvPr>
        </p:nvGraphicFramePr>
        <p:xfrm>
          <a:off x="5276850" y="4869160"/>
          <a:ext cx="3867150" cy="485775"/>
        </p:xfrm>
        <a:graphic>
          <a:graphicData uri="http://schemas.openxmlformats.org/presentationml/2006/ole">
            <mc:AlternateContent xmlns:mc="http://schemas.openxmlformats.org/markup-compatibility/2006">
              <mc:Choice xmlns:v="urn:schemas-microsoft-com:vml" Requires="v">
                <p:oleObj spid="_x0000_s3095" name="Объект упаковщика для оболочки" showAsIcon="1" r:id="rId4" imgW="3867120" imgH="485640" progId="Package">
                  <p:embed/>
                </p:oleObj>
              </mc:Choice>
              <mc:Fallback>
                <p:oleObj name="Объект упаковщика для оболочки" showAsIcon="1" r:id="rId4" imgW="3867120" imgH="485640" progId="Package">
                  <p:embed/>
                  <p:pic>
                    <p:nvPicPr>
                      <p:cNvPr id="0" name=""/>
                      <p:cNvPicPr/>
                      <p:nvPr/>
                    </p:nvPicPr>
                    <p:blipFill>
                      <a:blip r:embed="rId5"/>
                      <a:stretch>
                        <a:fillRect/>
                      </a:stretch>
                    </p:blipFill>
                    <p:spPr>
                      <a:xfrm>
                        <a:off x="5276850" y="4869160"/>
                        <a:ext cx="3867150" cy="485775"/>
                      </a:xfrm>
                      <a:prstGeom prst="rect">
                        <a:avLst/>
                      </a:prstGeom>
                    </p:spPr>
                  </p:pic>
                </p:oleObj>
              </mc:Fallback>
            </mc:AlternateContent>
          </a:graphicData>
        </a:graphic>
      </p:graphicFrame>
    </p:spTree>
    <p:extLst>
      <p:ext uri="{BB962C8B-B14F-4D97-AF65-F5344CB8AC3E}">
        <p14:creationId xmlns:p14="http://schemas.microsoft.com/office/powerpoint/2010/main" val="3403008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82" y="7819"/>
            <a:ext cx="9144000" cy="672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Законодавець у ст. 45 КК України</a:t>
            </a:r>
            <a:r>
              <a:rPr kumimoji="0" lang="uk-UA" altLang="uk-UA" sz="2000" b="1"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 корупційних злочинів відніс: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chemeClr val="tx1"/>
                </a:solidFill>
                <a:effectLst/>
                <a:latin typeface="Arial Unicode MS" pitchFamily="34" charset="-128"/>
                <a:ea typeface="Times New Roman" pitchFamily="18" charset="0"/>
                <a:cs typeface="Times New Roman" pitchFamily="18" charset="0"/>
              </a:rPr>
              <a:t>1) привласнення, розтрату майна або заволодіння ним шляхом зловживання службовим становищем (ст. 191 КК України);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chemeClr val="tx1"/>
                </a:solidFill>
                <a:effectLst/>
                <a:latin typeface="Arial Unicode MS" pitchFamily="34" charset="-128"/>
                <a:ea typeface="Times New Roman" pitchFamily="18" charset="0"/>
                <a:cs typeface="Times New Roman" pitchFamily="18" charset="0"/>
              </a:rPr>
              <a:t>2) нецільове використання бюджетних коштів, здійснення видатків бюджету чи надання кредитів з бюджету без встановлених бюджетних призначень або з їх перевищенням (ст. 210 КК України);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chemeClr val="tx1"/>
                </a:solidFill>
                <a:effectLst/>
                <a:latin typeface="Arial Unicode MS" pitchFamily="34" charset="-128"/>
                <a:ea typeface="Times New Roman" pitchFamily="18" charset="0"/>
                <a:cs typeface="Times New Roman" pitchFamily="18" charset="0"/>
              </a:rPr>
              <a:t>3) деякі склади злочинів у сфері обігу наркотичних засобів, психотропних речовин, їх аналогів або прекурсорів: викрадення, привласнення, вимагання наркотичних засобів, психотропних речовин або їх аналогів чи заволодіння ними шляхом шахрайства або зловживання службовим становищем (ст. 308 КК України), викрадення, привласнення, вимагання прекурсорів або заволодіння ними шляхом шахрайства або зловживання службовим становищем (ст. 312 КК України), викрадення, привласнення, вимагання обладнання, призначеного для виготовлення наркотичних засобів, психотропних речовин або їх аналогів, чи заволодіння ним шляхом шахрайства або зловживання службовим становищем та інші незаконні дії з таким обладнанням (ст. 313 КК України), порушення встановлених правил обігу наркотичних засобів, психотропних речовин, їх аналогів або прекурсорів (ст. 320 КК України);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chemeClr val="tx1"/>
                </a:solidFill>
                <a:effectLst/>
                <a:latin typeface="Arial Unicode MS" pitchFamily="34" charset="-128"/>
                <a:ea typeface="Times New Roman" pitchFamily="18" charset="0"/>
                <a:cs typeface="Times New Roman" pitchFamily="18" charset="0"/>
              </a:rPr>
              <a:t>4) два склади злочинів проти авторитету органів державної влади, органів місцевого самоврядування та об’єднань громадян, зокрема: підкуп працівника підприємства, установи чи організації (ст. 354 КК України), викрадення, привласнення, вимагання документів, штампів, печаток, заволодіння ними шляхом шахрайства чи зловживання службовим становищем або їх пошкодження (ст. 357 КК України); </a:t>
            </a:r>
            <a:endParaRPr kumimoji="0" lang="uk-UA" altLang="uk-UA"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6606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48" y="6503"/>
            <a:ext cx="9144000" cy="610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uk-UA" sz="2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Законодавець у ст. 45 КК України</a:t>
            </a:r>
            <a:r>
              <a:rPr kumimoji="0" lang="uk-UA" altLang="uk-UA" sz="2200" b="1"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altLang="uk-UA" sz="2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 корупційних злочинів відніс: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altLang="uk-UA" sz="2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більшість злочинів у сфері службової діяльності: зловживання владою або службовим становищем (ст. 364 КК України), зловживання повноваженнями службовою особою юридичної особи приватного права незалежно від організаційно-правової форми (ст. 364-1 КК України), зловживання повноваженнями особами, які надають публічні послуги (ст. 365-2 КК України), прийняття пропозиції, обіцянки або одержання неправомірної вигоди службовою особою (ст. 368 КК України), незаконне збагачення (ст. 368-2 КК України), підкуп службової особи юридичної особи приватного права незалежно від організаційно-правової форми (ст. 368-3 КК України), підкуп особи, яка надає публічні послуги (ст. 368-4 КК України), пропозиція, обіцянка або надання неправомірної вигоди службовій особі (ст. 369 КК України), зловживання впливом (ст. 369-2 КК України); 6) викрадення, привласнення, вимагання військовослужбовцем зброї, бойових припасів, вибухових або інших бойових речовин, засобів пересування, військової та спеціальної техніки чи іншого військового майна, а також заволодіння ними шляхом шахрайства або зловживання службовим становищем (ст. 410 КК України).</a:t>
            </a:r>
            <a:r>
              <a:rPr kumimoji="0" lang="uk-UA" altLang="uk-UA"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1658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949"/>
            <a:ext cx="9144000" cy="892771"/>
          </a:xfrm>
        </p:spPr>
        <p:txBody>
          <a:bodyPr>
            <a:noAutofit/>
          </a:bodyPr>
          <a:lstStyle/>
          <a:p>
            <a:r>
              <a:rPr lang="uk-UA" sz="3200" b="1" dirty="0" smtClean="0"/>
              <a:t>Класифікація корупційних злочинів залежно від основного </a:t>
            </a:r>
            <a:r>
              <a:rPr lang="uk-UA" sz="3200" b="1" dirty="0"/>
              <a:t>об’єкта</a:t>
            </a:r>
            <a:r>
              <a:rPr lang="uk-UA" sz="3200" b="1" dirty="0" smtClean="0"/>
              <a:t> посягання:</a:t>
            </a:r>
            <a:endParaRPr lang="ru-RU" sz="3200" b="1" dirty="0"/>
          </a:p>
        </p:txBody>
      </p:sp>
      <p:sp>
        <p:nvSpPr>
          <p:cNvPr id="3" name="Объект 2"/>
          <p:cNvSpPr>
            <a:spLocks noGrp="1"/>
          </p:cNvSpPr>
          <p:nvPr>
            <p:ph idx="1"/>
          </p:nvPr>
        </p:nvSpPr>
        <p:spPr>
          <a:xfrm>
            <a:off x="0" y="980728"/>
            <a:ext cx="9144000" cy="5877272"/>
          </a:xfrm>
        </p:spPr>
        <p:txBody>
          <a:bodyPr>
            <a:noAutofit/>
          </a:bodyPr>
          <a:lstStyle/>
          <a:p>
            <a:pPr marL="514350" indent="-514350" algn="just">
              <a:buAutoNum type="arabicParenR"/>
            </a:pPr>
            <a:r>
              <a:rPr lang="uk-UA" sz="2400" dirty="0" smtClean="0"/>
              <a:t>що </a:t>
            </a:r>
            <a:r>
              <a:rPr lang="uk-UA" sz="2400" dirty="0"/>
              <a:t>посягають на суспільні відносини, які забезпечують законну діяльність державних органів і установ</a:t>
            </a:r>
            <a:r>
              <a:rPr lang="uk-UA" sz="2400" dirty="0" smtClean="0"/>
              <a:t>;</a:t>
            </a:r>
          </a:p>
          <a:p>
            <a:pPr marL="514350" indent="-514350" algn="just">
              <a:buAutoNum type="arabicParenR"/>
            </a:pPr>
            <a:r>
              <a:rPr lang="uk-UA" sz="2400" dirty="0" smtClean="0"/>
              <a:t>що </a:t>
            </a:r>
            <a:r>
              <a:rPr lang="uk-UA" sz="2400" dirty="0"/>
              <a:t>посягають на суспільні відносини, які забезпечують функціонування публічної влади щодо завдань посадових осіб, покладених на них законодавством, а також авторитетом публічної влади</a:t>
            </a:r>
            <a:r>
              <a:rPr lang="uk-UA" sz="2400" dirty="0" smtClean="0"/>
              <a:t>;</a:t>
            </a:r>
          </a:p>
          <a:p>
            <a:pPr marL="514350" indent="-514350" algn="just">
              <a:buAutoNum type="arabicParenR"/>
            </a:pPr>
            <a:r>
              <a:rPr lang="uk-UA" sz="2400" dirty="0" smtClean="0"/>
              <a:t>що </a:t>
            </a:r>
            <a:r>
              <a:rPr lang="uk-UA" sz="2400" dirty="0"/>
              <a:t>посягають на суспільні відносини, які забезпечують законну діяльність правоохоронних органів; </a:t>
            </a:r>
            <a:endParaRPr lang="uk-UA" sz="2400" dirty="0" smtClean="0"/>
          </a:p>
          <a:p>
            <a:pPr marL="514350" indent="-514350" algn="just">
              <a:buAutoNum type="arabicParenR"/>
            </a:pPr>
            <a:r>
              <a:rPr lang="uk-UA" sz="2400" dirty="0" smtClean="0"/>
              <a:t>що </a:t>
            </a:r>
            <a:r>
              <a:rPr lang="uk-UA" sz="2400" dirty="0"/>
              <a:t>посягають на суспільні відносини, які забезпечують інтереси підприємництва; </a:t>
            </a:r>
            <a:endParaRPr lang="uk-UA" sz="2400" dirty="0" smtClean="0"/>
          </a:p>
          <a:p>
            <a:pPr marL="514350" indent="-514350" algn="just">
              <a:buAutoNum type="arabicParenR"/>
            </a:pPr>
            <a:r>
              <a:rPr lang="uk-UA" sz="2400" dirty="0" smtClean="0"/>
              <a:t>що </a:t>
            </a:r>
            <a:r>
              <a:rPr lang="uk-UA" sz="2400" dirty="0"/>
              <a:t>посягають на суспільні відносини, які забезпечують законні інтереси у сфері управління</a:t>
            </a:r>
            <a:r>
              <a:rPr lang="uk-UA" sz="2400" dirty="0" smtClean="0"/>
              <a:t>;</a:t>
            </a:r>
          </a:p>
          <a:p>
            <a:pPr marL="514350" indent="-514350" algn="just">
              <a:buAutoNum type="arabicParenR"/>
            </a:pPr>
            <a:r>
              <a:rPr lang="uk-UA" sz="2400" dirty="0" smtClean="0"/>
              <a:t>що </a:t>
            </a:r>
            <a:r>
              <a:rPr lang="uk-UA" sz="2400" dirty="0"/>
              <a:t>посягають на суспільні відносини, які забезпечують неупереджене управління діяльністю комерційних організацій.</a:t>
            </a:r>
            <a:endParaRPr lang="ru-RU" sz="2400" dirty="0"/>
          </a:p>
        </p:txBody>
      </p:sp>
    </p:spTree>
    <p:extLst>
      <p:ext uri="{BB962C8B-B14F-4D97-AF65-F5344CB8AC3E}">
        <p14:creationId xmlns:p14="http://schemas.microsoft.com/office/powerpoint/2010/main" val="3390570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905"/>
            <a:ext cx="9144000" cy="954107"/>
          </a:xfrm>
          <a:prstGeom prst="rect">
            <a:avLst/>
          </a:prstGeom>
        </p:spPr>
        <p:txBody>
          <a:bodyPr wrap="square">
            <a:spAutoFit/>
          </a:bodyPr>
          <a:lstStyle/>
          <a:p>
            <a:pPr algn="ctr"/>
            <a:r>
              <a:rPr lang="uk-UA" sz="2800" b="1" dirty="0" smtClean="0"/>
              <a:t>1.2</a:t>
            </a:r>
            <a:r>
              <a:rPr lang="uk-UA" sz="2800" b="1" dirty="0"/>
              <a:t>. Рівні, наслідки та ризики поширення корупції для держави і суспільства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012"/>
            <a:ext cx="9144000" cy="588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207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p:spPr>
        <p:txBody>
          <a:bodyPr wrap="square">
            <a:spAutoFit/>
          </a:bodyPr>
          <a:lstStyle/>
          <a:p>
            <a:pPr algn="ctr"/>
            <a:r>
              <a:rPr lang="uk-UA" sz="2800" b="1" dirty="0"/>
              <a:t>Сучасна корупція в Україні розглядається на трьох рівнях</a:t>
            </a:r>
            <a:r>
              <a:rPr lang="uk-UA" sz="2800" b="1" dirty="0" smtClean="0"/>
              <a:t>:</a:t>
            </a:r>
          </a:p>
          <a:p>
            <a:pPr algn="ctr"/>
            <a:r>
              <a:rPr lang="uk-UA" sz="2800" b="1" dirty="0" smtClean="0"/>
              <a:t> </a:t>
            </a:r>
          </a:p>
          <a:p>
            <a:pPr marL="285750" indent="-285750" algn="just">
              <a:buFont typeface="Wingdings" panose="05000000000000000000" pitchFamily="2" charset="2"/>
              <a:buChar char="Ø"/>
            </a:pPr>
            <a:r>
              <a:rPr lang="uk-UA" sz="2800" b="1" dirty="0" smtClean="0"/>
              <a:t>побутовому</a:t>
            </a:r>
            <a:r>
              <a:rPr lang="uk-UA" sz="2800" dirty="0" smtClean="0"/>
              <a:t> </a:t>
            </a:r>
            <a:r>
              <a:rPr lang="uk-UA" sz="2800" dirty="0"/>
              <a:t>– викликана надмірною взаємодією пересічних громадян і чиновників</a:t>
            </a:r>
            <a:r>
              <a:rPr lang="uk-UA" sz="2800" dirty="0" smtClean="0"/>
              <a:t>;</a:t>
            </a:r>
          </a:p>
          <a:p>
            <a:pPr algn="just"/>
            <a:endParaRPr lang="uk-UA" sz="2800" dirty="0" smtClean="0"/>
          </a:p>
          <a:p>
            <a:pPr marL="285750" indent="-285750" algn="just">
              <a:buFont typeface="Wingdings" panose="05000000000000000000" pitchFamily="2" charset="2"/>
              <a:buChar char="Ø"/>
            </a:pPr>
            <a:r>
              <a:rPr lang="uk-UA" sz="2800" b="1" dirty="0" smtClean="0"/>
              <a:t>діловому</a:t>
            </a:r>
            <a:r>
              <a:rPr lang="uk-UA" sz="2800" dirty="0" smtClean="0"/>
              <a:t> </a:t>
            </a:r>
            <a:r>
              <a:rPr lang="uk-UA" sz="2800" dirty="0"/>
              <a:t>– викликана надмірною взаємодією влади і бізнесу; </a:t>
            </a:r>
            <a:endParaRPr lang="uk-UA" sz="2800" dirty="0" smtClean="0"/>
          </a:p>
          <a:p>
            <a:pPr algn="just"/>
            <a:endParaRPr lang="uk-UA" sz="2800" dirty="0" smtClean="0"/>
          </a:p>
          <a:p>
            <a:pPr marL="285750" indent="-285750" algn="just">
              <a:buFont typeface="Wingdings" panose="05000000000000000000" pitchFamily="2" charset="2"/>
              <a:buChar char="Ø"/>
            </a:pPr>
            <a:r>
              <a:rPr lang="uk-UA" sz="2800" b="1" dirty="0" smtClean="0"/>
              <a:t>політичному</a:t>
            </a:r>
            <a:r>
              <a:rPr lang="uk-UA" sz="2800" dirty="0" smtClean="0"/>
              <a:t> </a:t>
            </a:r>
            <a:r>
              <a:rPr lang="uk-UA" sz="2800" dirty="0"/>
              <a:t>– викликана недобросовісною корисливою поведінкою у своїх інтересах верховної влади (законодавчої, виконавчої, судової), що використовує демократичні системи й завдає шкоду (збитки) інтересам виборців.</a:t>
            </a:r>
          </a:p>
        </p:txBody>
      </p:sp>
    </p:spTree>
    <p:extLst>
      <p:ext uri="{BB962C8B-B14F-4D97-AF65-F5344CB8AC3E}">
        <p14:creationId xmlns:p14="http://schemas.microsoft.com/office/powerpoint/2010/main" val="2998212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sz="3200" b="1" dirty="0" smtClean="0"/>
              <a:t>Державі </a:t>
            </a:r>
            <a:r>
              <a:rPr lang="uk-UA" sz="3200" b="1" dirty="0"/>
              <a:t>і суспільству корупція завдає непоправної шкоди, наслідками якої є:</a:t>
            </a:r>
          </a:p>
        </p:txBody>
      </p:sp>
      <p:sp>
        <p:nvSpPr>
          <p:cNvPr id="3" name="Объект 2"/>
          <p:cNvSpPr>
            <a:spLocks noGrp="1"/>
          </p:cNvSpPr>
          <p:nvPr>
            <p:ph idx="1"/>
          </p:nvPr>
        </p:nvSpPr>
        <p:spPr>
          <a:xfrm>
            <a:off x="8751" y="908720"/>
            <a:ext cx="9144000" cy="5661248"/>
          </a:xfrm>
        </p:spPr>
        <p:txBody>
          <a:bodyPr>
            <a:noAutofit/>
          </a:bodyPr>
          <a:lstStyle/>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неефективний розподіл і витрачання державних коштів і ресурсів; </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неефективність корупційних фінансових потоків з погляду економіки країни;</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втрати податків, коли податкові органи привласнюють собі частину податків;</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втрати часу через чинення перешкод, зниження ефективності роботи державного апарату в цілому;</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розорення приватних підприємців;</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зниження інвестицій у виробництво, уповільнення економічного зростання;</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пониження якості суспільного сервісу;</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нецільове використання міжнародної допомоги країнам, що розвиваються, що різко знижує її ефективність;</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неефективне використання здібностей індивідів: замість виробництва матеріальних благ люди витрачають час на непродуктивний пошук ренти;</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зростання соціальної нерівності;</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посилення форм організованої злочинності – банди перетворюються на мафію;</a:t>
            </a:r>
          </a:p>
          <a:p>
            <a:pPr lvl="0"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занепад політичної легітимності влади;</a:t>
            </a:r>
          </a:p>
          <a:p>
            <a:pPr algn="just">
              <a:buFont typeface="Wingdings" panose="05000000000000000000" pitchFamily="2" charset="2"/>
              <a:buChar char="Ø"/>
            </a:pPr>
            <a:r>
              <a:rPr lang="uk-UA" sz="2000" dirty="0">
                <a:latin typeface="Times New Roman" panose="02020603050405020304" pitchFamily="18" charset="0"/>
                <a:cs typeface="Times New Roman" panose="02020603050405020304" pitchFamily="18" charset="0"/>
              </a:rPr>
              <a:t>зниження суспільної моралі</a:t>
            </a:r>
          </a:p>
        </p:txBody>
      </p:sp>
    </p:spTree>
    <p:extLst>
      <p:ext uri="{BB962C8B-B14F-4D97-AF65-F5344CB8AC3E}">
        <p14:creationId xmlns:p14="http://schemas.microsoft.com/office/powerpoint/2010/main" val="1832183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 y="0"/>
            <a:ext cx="9144000" cy="6617196"/>
          </a:xfrm>
          <a:prstGeom prst="rect">
            <a:avLst/>
          </a:prstGeom>
        </p:spPr>
        <p:txBody>
          <a:bodyPr wrap="square">
            <a:spAutoFit/>
          </a:bodyPr>
          <a:lstStyle/>
          <a:p>
            <a:pPr lvl="0" algn="ctr"/>
            <a:r>
              <a:rPr lang="uk-UA" sz="2800" b="1" dirty="0" smtClean="0"/>
              <a:t>Наслідки корупції на макрорівні:</a:t>
            </a:r>
          </a:p>
          <a:p>
            <a:pPr marL="285750" lvl="0" indent="-285750" algn="just">
              <a:buFont typeface="Arial" pitchFamily="34" charset="0"/>
              <a:buChar char="•"/>
            </a:pPr>
            <a:r>
              <a:rPr lang="uk-UA" sz="2200" dirty="0" smtClean="0"/>
              <a:t>корупція </a:t>
            </a:r>
            <a:r>
              <a:rPr lang="uk-UA" sz="2200" dirty="0"/>
              <a:t>не дозволяє державі досягнути здійснення поставлених перед ним завдань (наприклад, призначення на посаду за неправомірну вигоду веде до зниження ефективності роботи державних органів та установ і приносить величезні збитки);</a:t>
            </a:r>
            <a:endParaRPr lang="ru-RU" sz="2200" dirty="0"/>
          </a:p>
          <a:p>
            <a:pPr marL="285750" lvl="0" indent="-285750" algn="just">
              <a:buFont typeface="Arial" pitchFamily="34" charset="0"/>
              <a:buChar char="•"/>
            </a:pPr>
            <a:r>
              <a:rPr lang="uk-UA" sz="2200" dirty="0"/>
              <a:t>корупція псує інвестиційний клімат, в результаті чого приватному бізнесу не залишається нічого іншого, як прагнути до отримання швидкого прибутку (часто - надприбутки) в непередбачуваних умовах, а умови для довгострокового інвестування відсутні;</a:t>
            </a:r>
            <a:endParaRPr lang="ru-RU" sz="2200" dirty="0"/>
          </a:p>
          <a:p>
            <a:pPr marL="285750" lvl="0" indent="-285750" algn="just">
              <a:buFont typeface="Arial" pitchFamily="34" charset="0"/>
              <a:buChar char="•"/>
            </a:pPr>
            <a:r>
              <a:rPr lang="uk-UA" sz="2200" dirty="0"/>
              <a:t>корупція призводить до подорожчання управлінського апарату (хабарництво в кінцевому підсумку відбивається на платника податків, і в результаті він змушений платити за послуги в кілька разів більше);</a:t>
            </a:r>
            <a:endParaRPr lang="ru-RU" sz="2200" dirty="0"/>
          </a:p>
          <a:p>
            <a:pPr marL="285750" lvl="0" indent="-285750" algn="just">
              <a:buFont typeface="Arial" pitchFamily="34" charset="0"/>
              <a:buChar char="•"/>
            </a:pPr>
            <a:r>
              <a:rPr lang="uk-UA" sz="2200" dirty="0"/>
              <a:t>корупція негативно впливає на управлінський апарат як у державній, так і недержавній сферах, знижуючи стимули для чесної роботи («загальний рівень етики знижується, і кожен задає собі питання, чому саме він має бути єдиним, хто дотримується норм моральності»);</a:t>
            </a:r>
            <a:endParaRPr lang="ru-RU" sz="2200" dirty="0"/>
          </a:p>
          <a:p>
            <a:pPr marL="285750" lvl="0" indent="-285750" algn="just">
              <a:buFont typeface="Arial" pitchFamily="34" charset="0"/>
              <a:buChar char="•"/>
            </a:pPr>
            <a:r>
              <a:rPr lang="uk-UA" sz="2200" dirty="0"/>
              <a:t>корупція у вищих ешелонах влади, стаючи надбанням гласності, підриває довіру до них і, внаслідок цього, ставить під сумнів їх легітимність</a:t>
            </a:r>
            <a:r>
              <a:rPr lang="uk-UA" sz="2200" dirty="0" smtClean="0"/>
              <a:t>;</a:t>
            </a:r>
            <a:endParaRPr lang="ru-RU" sz="2200" dirty="0"/>
          </a:p>
        </p:txBody>
      </p:sp>
    </p:spTree>
    <p:extLst>
      <p:ext uri="{BB962C8B-B14F-4D97-AF65-F5344CB8AC3E}">
        <p14:creationId xmlns:p14="http://schemas.microsoft.com/office/powerpoint/2010/main" val="738263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algn="ctr"/>
            <a:r>
              <a:rPr lang="uk-UA" sz="2400" b="1" dirty="0"/>
              <a:t>Наслідки корупції на макрорівні</a:t>
            </a:r>
            <a:r>
              <a:rPr lang="uk-UA" sz="2400" b="1" dirty="0" smtClean="0"/>
              <a:t>:</a:t>
            </a:r>
            <a:endParaRPr lang="uk-UA" sz="2400" dirty="0" smtClean="0"/>
          </a:p>
          <a:p>
            <a:pPr marL="285750" lvl="0" indent="-285750" algn="just">
              <a:buFont typeface="Arial" pitchFamily="34" charset="0"/>
              <a:buChar char="•"/>
            </a:pPr>
            <a:r>
              <a:rPr lang="uk-UA" sz="2400" dirty="0" smtClean="0"/>
              <a:t>корумпований </a:t>
            </a:r>
            <a:r>
              <a:rPr lang="uk-UA" sz="2400" dirty="0"/>
              <a:t>управлінський персонал психологічно не готовий поступатися своїми особистими інтересами заради процвітання суспільства та держави;</a:t>
            </a:r>
            <a:endParaRPr lang="ru-RU" sz="2400" dirty="0"/>
          </a:p>
          <a:p>
            <a:pPr marL="285750" lvl="0" indent="-285750" algn="just">
              <a:buFont typeface="Arial" pitchFamily="34" charset="0"/>
              <a:buChar char="•"/>
            </a:pPr>
            <a:r>
              <a:rPr lang="uk-UA" sz="2400" dirty="0"/>
              <a:t>корупція зводить нанівець правосуддя, оскільки правим виявляється той у кого більше грошей і менше моральних </a:t>
            </a:r>
            <a:r>
              <a:rPr lang="uk-UA" sz="2400" dirty="0" err="1"/>
              <a:t>самозаборон</a:t>
            </a:r>
            <a:r>
              <a:rPr lang="uk-UA" sz="2400" dirty="0"/>
              <a:t>;</a:t>
            </a:r>
            <a:endParaRPr lang="ru-RU" sz="2400" dirty="0"/>
          </a:p>
          <a:p>
            <a:pPr marL="285750" lvl="0" indent="-285750" algn="just">
              <a:buFont typeface="Arial" pitchFamily="34" charset="0"/>
              <a:buChar char="•"/>
            </a:pPr>
            <a:r>
              <a:rPr lang="uk-UA" sz="2400" dirty="0"/>
              <a:t>корупція створює загрозу демократії, оскільки позбавляє населення моральних стимулів до участі у виборах;</a:t>
            </a:r>
            <a:endParaRPr lang="ru-RU" sz="2400" dirty="0"/>
          </a:p>
          <a:p>
            <a:pPr marL="285750" lvl="0" indent="-285750" algn="just">
              <a:buFont typeface="Arial" pitchFamily="34" charset="0"/>
              <a:buChar char="•"/>
            </a:pPr>
            <a:r>
              <a:rPr lang="uk-UA" sz="2400" dirty="0"/>
              <a:t>корупція негативно впливає на національну економіку країни, заздалегідь ставлячи у нерівне становище корумпованих і чесних підприємців, підриваючи конкуренцію на зовнішньому і внутрішньому ринках (прикладом, за оцінкою експертів, корупція збільшує вартість товарів і послуг до 50%, від чого страждає все населення країни);</a:t>
            </a:r>
            <a:endParaRPr lang="ru-RU" sz="2400" dirty="0"/>
          </a:p>
          <a:p>
            <a:pPr marL="285750" lvl="0" indent="-285750" algn="just">
              <a:buFont typeface="Arial" pitchFamily="34" charset="0"/>
              <a:buChar char="•"/>
            </a:pPr>
            <a:r>
              <a:rPr lang="uk-UA" sz="2400" dirty="0"/>
              <a:t>корупція паралізує дії малого і середнього бізнесу (щорічні збитки від корупції у країні, за оцінкою експертів, складають мільйони доларів США). </a:t>
            </a:r>
            <a:endParaRPr lang="ru-RU" sz="2400" dirty="0"/>
          </a:p>
        </p:txBody>
      </p:sp>
    </p:spTree>
    <p:extLst>
      <p:ext uri="{BB962C8B-B14F-4D97-AF65-F5344CB8AC3E}">
        <p14:creationId xmlns:p14="http://schemas.microsoft.com/office/powerpoint/2010/main" val="1215844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71"/>
            <a:ext cx="9144000" cy="1143000"/>
          </a:xfrm>
        </p:spPr>
        <p:txBody>
          <a:bodyPr>
            <a:normAutofit/>
          </a:bodyPr>
          <a:lstStyle/>
          <a:p>
            <a:r>
              <a:rPr lang="uk-UA" b="1" dirty="0"/>
              <a:t>План </a:t>
            </a:r>
            <a:r>
              <a:rPr lang="uk-UA" b="1" dirty="0" smtClean="0"/>
              <a:t>:</a:t>
            </a:r>
            <a:endParaRPr lang="ru-RU" dirty="0"/>
          </a:p>
        </p:txBody>
      </p:sp>
      <p:sp>
        <p:nvSpPr>
          <p:cNvPr id="3" name="Объект 2"/>
          <p:cNvSpPr>
            <a:spLocks noGrp="1"/>
          </p:cNvSpPr>
          <p:nvPr>
            <p:ph idx="1"/>
          </p:nvPr>
        </p:nvSpPr>
        <p:spPr>
          <a:xfrm>
            <a:off x="0" y="1052736"/>
            <a:ext cx="9144000" cy="5805264"/>
          </a:xfrm>
        </p:spPr>
        <p:txBody>
          <a:bodyPr>
            <a:normAutofit fontScale="92500" lnSpcReduction="20000"/>
          </a:bodyPr>
          <a:lstStyle/>
          <a:p>
            <a:pPr marL="0" indent="0" algn="just">
              <a:buNone/>
            </a:pPr>
            <a:r>
              <a:rPr lang="uk-UA" cap="all" dirty="0" smtClean="0"/>
              <a:t>РОЗДІЛ </a:t>
            </a:r>
            <a:r>
              <a:rPr lang="uk-UA" cap="all" dirty="0"/>
              <a:t>1. КОРУПЦІЯ, КОРУПЦІЙНА ЗЛОЧИННІСТЬ ТА АНТИКОРУПЦІЙНА ПОЛІТИКА В УКРАЇНІ	</a:t>
            </a:r>
          </a:p>
          <a:p>
            <a:pPr marL="0" indent="0" algn="just">
              <a:buNone/>
            </a:pPr>
            <a:r>
              <a:rPr lang="uk-UA" dirty="0"/>
              <a:t>1.1. Поняття, основні ознаки та характеристики корупції, корупційної злочинності	</a:t>
            </a:r>
          </a:p>
          <a:p>
            <a:pPr marL="0" indent="0" algn="just">
              <a:buNone/>
            </a:pPr>
            <a:r>
              <a:rPr lang="uk-UA" dirty="0" smtClean="0"/>
              <a:t>1.2</a:t>
            </a:r>
            <a:r>
              <a:rPr lang="uk-UA" dirty="0"/>
              <a:t>. Рівні, наслідки та ризики поширення корупції для держави і </a:t>
            </a:r>
            <a:r>
              <a:rPr lang="uk-UA" dirty="0" smtClean="0"/>
              <a:t>суспільства</a:t>
            </a:r>
            <a:endParaRPr lang="uk-UA" dirty="0"/>
          </a:p>
          <a:p>
            <a:pPr marL="0" indent="0" algn="just">
              <a:buNone/>
            </a:pPr>
            <a:r>
              <a:rPr lang="uk-UA" dirty="0"/>
              <a:t>1.3. Поняття, сутність і зміст державної антикорупційної  політики в </a:t>
            </a:r>
            <a:r>
              <a:rPr lang="uk-UA" dirty="0" smtClean="0"/>
              <a:t>Україні</a:t>
            </a:r>
            <a:endParaRPr lang="uk-UA" dirty="0"/>
          </a:p>
          <a:p>
            <a:pPr marL="0" indent="0" algn="just">
              <a:buNone/>
            </a:pPr>
            <a:r>
              <a:rPr lang="uk-UA" dirty="0"/>
              <a:t>1.4. Принципи, функції, цілі і завдання державної антикорупційної політики в Україні	</a:t>
            </a:r>
          </a:p>
          <a:p>
            <a:pPr marL="0" indent="0" algn="just">
              <a:buNone/>
            </a:pPr>
            <a:r>
              <a:rPr lang="uk-UA" dirty="0"/>
              <a:t>1.5. Антикорупційне законодавство </a:t>
            </a:r>
            <a:r>
              <a:rPr lang="uk-UA" dirty="0" smtClean="0"/>
              <a:t>України</a:t>
            </a:r>
            <a:endParaRPr lang="uk-UA" dirty="0"/>
          </a:p>
          <a:p>
            <a:pPr marL="0" indent="0" algn="just">
              <a:buNone/>
            </a:pPr>
            <a:r>
              <a:rPr lang="uk-UA" dirty="0"/>
              <a:t>1.6. Механізм реалізації державної антикорупційної політики </a:t>
            </a:r>
            <a:r>
              <a:rPr lang="uk-UA" dirty="0" smtClean="0"/>
              <a:t>України</a:t>
            </a:r>
            <a:endParaRPr lang="ru-RU" dirty="0"/>
          </a:p>
        </p:txBody>
      </p:sp>
    </p:spTree>
    <p:extLst>
      <p:ext uri="{BB962C8B-B14F-4D97-AF65-F5344CB8AC3E}">
        <p14:creationId xmlns:p14="http://schemas.microsoft.com/office/powerpoint/2010/main" val="3486716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3820344" cy="764704"/>
          </a:xfrm>
        </p:spPr>
        <p:txBody>
          <a:bodyPr>
            <a:noAutofit/>
          </a:bodyPr>
          <a:lstStyle/>
          <a:p>
            <a:pPr algn="ctr"/>
            <a:r>
              <a:rPr lang="uk-UA" sz="2400" dirty="0"/>
              <a:t>Найбільш корумповані сфери діяльності: </a:t>
            </a:r>
            <a:endParaRPr lang="ru-RU" sz="2400" dirty="0"/>
          </a:p>
        </p:txBody>
      </p:sp>
      <p:sp>
        <p:nvSpPr>
          <p:cNvPr id="5" name="Объект 4"/>
          <p:cNvSpPr>
            <a:spLocks noGrp="1"/>
          </p:cNvSpPr>
          <p:nvPr>
            <p:ph idx="1"/>
          </p:nvPr>
        </p:nvSpPr>
        <p:spPr>
          <a:xfrm>
            <a:off x="3532312" y="21214"/>
            <a:ext cx="5611688" cy="6836785"/>
          </a:xfrm>
        </p:spPr>
        <p:txBody>
          <a:bodyPr>
            <a:normAutofit fontScale="47500" lnSpcReduction="20000"/>
          </a:bodyPr>
          <a:lstStyle/>
          <a:p>
            <a:pPr lvl="0" algn="just"/>
            <a:r>
              <a:rPr lang="uk-UA" sz="3600" dirty="0"/>
              <a:t>державні закупівлі (тендери на інвестиційні проекти, особливо, за участю іноземних корпорацій, що несуть чиновникам надприбутки та «</a:t>
            </a:r>
            <a:r>
              <a:rPr lang="uk-UA" sz="3600" dirty="0" err="1"/>
              <a:t>відкати</a:t>
            </a:r>
            <a:r>
              <a:rPr lang="uk-UA" sz="3600" dirty="0"/>
              <a:t>» з операції);</a:t>
            </a:r>
            <a:endParaRPr lang="ru-RU" sz="3600" b="1" dirty="0"/>
          </a:p>
          <a:p>
            <a:pPr lvl="0" algn="just"/>
            <a:r>
              <a:rPr lang="uk-UA" sz="3600" dirty="0"/>
              <a:t>позабюджетні рахунки, що створюються із легітимною метою (пенсійні, дорожні фонди тощо), доходи яких акумулюються у кишенях чиновників;  </a:t>
            </a:r>
            <a:endParaRPr lang="ru-RU" sz="3600" b="1" dirty="0"/>
          </a:p>
          <a:p>
            <a:pPr lvl="0" algn="just"/>
            <a:r>
              <a:rPr lang="uk-UA" sz="3600" dirty="0"/>
              <a:t>податкові відносини (податкові пільги тощо);</a:t>
            </a:r>
            <a:endParaRPr lang="ru-RU" sz="3600" b="1" dirty="0"/>
          </a:p>
          <a:p>
            <a:pPr lvl="0" algn="just"/>
            <a:r>
              <a:rPr lang="uk-UA" sz="3600" dirty="0"/>
              <a:t>продаж сировинних товарів за цінами нижче ринкових;</a:t>
            </a:r>
            <a:endParaRPr lang="ru-RU" sz="3600" dirty="0"/>
          </a:p>
          <a:p>
            <a:pPr lvl="0" algn="just"/>
            <a:r>
              <a:rPr lang="uk-UA" sz="3600" dirty="0">
                <a:hlinkClick r:id="rId2" tooltip="Економічне районування"/>
              </a:rPr>
              <a:t>об’єднання територій (районування) та децентралізація</a:t>
            </a:r>
            <a:r>
              <a:rPr lang="uk-UA" sz="3600" dirty="0"/>
              <a:t>, оскільки вони впливають на вартість землі;</a:t>
            </a:r>
            <a:endParaRPr lang="ru-RU" sz="3600" dirty="0"/>
          </a:p>
          <a:p>
            <a:pPr lvl="0" algn="just"/>
            <a:r>
              <a:rPr lang="uk-UA" sz="3600" dirty="0"/>
              <a:t>видобуток природних ресурсів;</a:t>
            </a:r>
            <a:endParaRPr lang="ru-RU" sz="3600" dirty="0"/>
          </a:p>
          <a:p>
            <a:pPr lvl="0" algn="just"/>
            <a:r>
              <a:rPr lang="uk-UA" sz="3600" dirty="0"/>
              <a:t>продаж державних активів, особливо приватизація державних підприємств;</a:t>
            </a:r>
            <a:endParaRPr lang="ru-RU" sz="3600" dirty="0"/>
          </a:p>
          <a:p>
            <a:pPr lvl="0" algn="just"/>
            <a:r>
              <a:rPr lang="uk-UA" sz="3600" dirty="0"/>
              <a:t>земельні відносини (організація ринку землі з подальшим її продажем);</a:t>
            </a:r>
            <a:endParaRPr lang="ru-RU" sz="3600" dirty="0"/>
          </a:p>
          <a:p>
            <a:pPr lvl="0" algn="just"/>
            <a:r>
              <a:rPr lang="uk-UA" sz="3600" dirty="0"/>
              <a:t>надання монопольного допуску до певного виду комерційної (особливо експортно-імпортної) діяльності;</a:t>
            </a:r>
            <a:endParaRPr lang="ru-RU" sz="3600" dirty="0"/>
          </a:p>
          <a:p>
            <a:pPr lvl="0" algn="just"/>
            <a:r>
              <a:rPr lang="uk-UA" sz="3600" dirty="0"/>
              <a:t>контроль над тіньовою економікою і нелегальним бізнесом (здирство, захист від переслідування, знищення конкурентів тощо</a:t>
            </a:r>
            <a:r>
              <a:rPr lang="uk-UA" sz="3600" dirty="0" smtClean="0"/>
              <a:t>);</a:t>
            </a:r>
          </a:p>
          <a:p>
            <a:pPr algn="just"/>
            <a:r>
              <a:rPr lang="uk-UA" sz="3600" dirty="0"/>
              <a:t>призначення на відповідальні пости в органах влади</a:t>
            </a:r>
            <a:r>
              <a:rPr lang="uk-UA" sz="3600" dirty="0" smtClean="0"/>
              <a:t>;</a:t>
            </a:r>
          </a:p>
          <a:p>
            <a:pPr lvl="0" algn="just"/>
            <a:r>
              <a:rPr lang="uk-UA" sz="3600" dirty="0"/>
              <a:t>призначення на відповідальні пости в органах влади;</a:t>
            </a:r>
            <a:endParaRPr lang="ru-RU" sz="3600" dirty="0"/>
          </a:p>
          <a:p>
            <a:pPr lvl="0" algn="just"/>
            <a:r>
              <a:rPr lang="uk-UA" sz="3600" dirty="0"/>
              <a:t>ліцензування та реєстрація підприємницької (в тому числі, банківської) діяльності;</a:t>
            </a:r>
            <a:endParaRPr lang="ru-RU" sz="3600" dirty="0"/>
          </a:p>
          <a:p>
            <a:pPr algn="just"/>
            <a:endParaRPr lang="ru-RU" dirty="0"/>
          </a:p>
          <a:p>
            <a:pPr marL="0" indent="0">
              <a:buNone/>
            </a:pPr>
            <a:endParaRPr lang="ru-RU" dirty="0"/>
          </a:p>
        </p:txBody>
      </p:sp>
      <p:sp>
        <p:nvSpPr>
          <p:cNvPr id="6" name="Текст 5"/>
          <p:cNvSpPr>
            <a:spLocks noGrp="1"/>
          </p:cNvSpPr>
          <p:nvPr>
            <p:ph type="body" sz="half" idx="2"/>
          </p:nvPr>
        </p:nvSpPr>
        <p:spPr>
          <a:xfrm>
            <a:off x="0" y="764705"/>
            <a:ext cx="3532312" cy="2758057"/>
          </a:xfrm>
        </p:spPr>
        <p:txBody>
          <a:bodyPr/>
          <a:lstStyle/>
          <a:p>
            <a:endParaRPr lang="ru-RU" dirty="0"/>
          </a:p>
        </p:txBody>
      </p:sp>
      <p:pic>
        <p:nvPicPr>
          <p:cNvPr id="7" name="Picture 7" descr="0001r9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342480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5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3820344" cy="764704"/>
          </a:xfrm>
        </p:spPr>
        <p:txBody>
          <a:bodyPr>
            <a:noAutofit/>
          </a:bodyPr>
          <a:lstStyle/>
          <a:p>
            <a:pPr algn="ctr"/>
            <a:r>
              <a:rPr lang="uk-UA" sz="2400" dirty="0"/>
              <a:t>Найбільш корумповані сфери діяльності: </a:t>
            </a:r>
            <a:endParaRPr lang="ru-RU" sz="2400" dirty="0"/>
          </a:p>
        </p:txBody>
      </p:sp>
      <p:sp>
        <p:nvSpPr>
          <p:cNvPr id="5" name="Объект 4"/>
          <p:cNvSpPr>
            <a:spLocks noGrp="1"/>
          </p:cNvSpPr>
          <p:nvPr>
            <p:ph idx="1"/>
          </p:nvPr>
        </p:nvSpPr>
        <p:spPr>
          <a:xfrm>
            <a:off x="3532312" y="21214"/>
            <a:ext cx="5611688" cy="6836785"/>
          </a:xfrm>
        </p:spPr>
        <p:txBody>
          <a:bodyPr>
            <a:normAutofit fontScale="47500" lnSpcReduction="20000"/>
          </a:bodyPr>
          <a:lstStyle/>
          <a:p>
            <a:pPr lvl="0" algn="just"/>
            <a:r>
              <a:rPr lang="uk-UA" sz="3600" dirty="0" smtClean="0"/>
              <a:t>видача </a:t>
            </a:r>
            <a:r>
              <a:rPr lang="uk-UA" sz="3600" dirty="0"/>
              <a:t>дозволів на розміщення цінних паперів і проведення банківських операцій з бюджетними коштами;</a:t>
            </a:r>
            <a:endParaRPr lang="ru-RU" sz="3600" dirty="0"/>
          </a:p>
          <a:p>
            <a:pPr lvl="0" algn="just"/>
            <a:r>
              <a:rPr lang="uk-UA" sz="3600" dirty="0"/>
              <a:t>отримання кредитів (у тому числі і державних цільових);</a:t>
            </a:r>
            <a:endParaRPr lang="ru-RU" sz="3600" dirty="0"/>
          </a:p>
          <a:p>
            <a:pPr lvl="0" algn="just"/>
            <a:r>
              <a:rPr lang="uk-UA" sz="3600" dirty="0"/>
              <a:t>митне оформлення імпортованих товарів;</a:t>
            </a:r>
            <a:endParaRPr lang="ru-RU" sz="3600" dirty="0"/>
          </a:p>
          <a:p>
            <a:pPr lvl="0" algn="just"/>
            <a:r>
              <a:rPr lang="uk-UA" sz="3600" dirty="0"/>
              <a:t>отримання експортних квот;</a:t>
            </a:r>
            <a:endParaRPr lang="ru-RU" sz="3600" dirty="0"/>
          </a:p>
          <a:p>
            <a:pPr lvl="0" algn="just"/>
            <a:r>
              <a:rPr lang="uk-UA" sz="3600" dirty="0"/>
              <a:t>будівництво і ремонт за рахунок бюджетних коштів;</a:t>
            </a:r>
            <a:endParaRPr lang="ru-RU" sz="3600" dirty="0"/>
          </a:p>
          <a:p>
            <a:pPr lvl="0" algn="just"/>
            <a:r>
              <a:rPr lang="uk-UA" sz="3600" dirty="0"/>
              <a:t>відкриття і припинення кримінального провадження;</a:t>
            </a:r>
            <a:endParaRPr lang="ru-RU" sz="3600" dirty="0"/>
          </a:p>
          <a:p>
            <a:pPr lvl="0" algn="just"/>
            <a:r>
              <a:rPr lang="uk-UA" sz="3600" dirty="0"/>
              <a:t>судова система (прогалини у законодавстві дають змогу трактувати ті чи інші рішення «на свій розсуд»);</a:t>
            </a:r>
            <a:endParaRPr lang="ru-RU" sz="3600" dirty="0"/>
          </a:p>
          <a:p>
            <a:pPr lvl="0" algn="just"/>
            <a:r>
              <a:rPr lang="uk-UA" sz="3600" dirty="0"/>
              <a:t>контроль за безпекою дорожнього руху;</a:t>
            </a:r>
            <a:endParaRPr lang="ru-RU" sz="3600" dirty="0"/>
          </a:p>
          <a:p>
            <a:pPr lvl="0" algn="just"/>
            <a:r>
              <a:rPr lang="uk-UA" sz="3600" dirty="0"/>
              <a:t>контроль за дотриманням правил техніки безпеки, пожежної безпеки, санітарного стану установ та організації;</a:t>
            </a:r>
            <a:endParaRPr lang="ru-RU" sz="3600" dirty="0"/>
          </a:p>
          <a:p>
            <a:pPr lvl="0" algn="just"/>
            <a:r>
              <a:rPr lang="uk-UA" sz="3600" dirty="0"/>
              <a:t>контроль за дотриманням умов ліцензування;</a:t>
            </a:r>
            <a:endParaRPr lang="ru-RU" sz="3600" dirty="0"/>
          </a:p>
          <a:p>
            <a:pPr lvl="0" algn="just"/>
            <a:r>
              <a:rPr lang="uk-UA" sz="3600" dirty="0"/>
              <a:t>надання житлово-комунальних та інших послуг (житлово-комунальне господарство України);</a:t>
            </a:r>
            <a:endParaRPr lang="ru-RU" sz="3600" dirty="0"/>
          </a:p>
          <a:p>
            <a:pPr lvl="0" algn="just"/>
            <a:r>
              <a:rPr lang="uk-UA" sz="3600" dirty="0"/>
              <a:t>нагляд за дотриманням правил полювання та рибальства</a:t>
            </a:r>
            <a:r>
              <a:rPr lang="uk-UA" sz="3600" dirty="0" smtClean="0"/>
              <a:t>;</a:t>
            </a:r>
          </a:p>
          <a:p>
            <a:pPr algn="just"/>
            <a:r>
              <a:rPr lang="uk-UA" sz="3600" dirty="0"/>
              <a:t>державна реєстрація, атестація та акредитація недержавних вищих навчальних закладів</a:t>
            </a:r>
            <a:r>
              <a:rPr lang="uk-UA" sz="3600" dirty="0" smtClean="0"/>
              <a:t>;</a:t>
            </a:r>
          </a:p>
          <a:p>
            <a:pPr lvl="0" algn="just"/>
            <a:r>
              <a:rPr lang="uk-UA" sz="3600" dirty="0"/>
              <a:t>надходження в спеціалізовані загальноосвітні школи;</a:t>
            </a:r>
            <a:endParaRPr lang="ru-RU" sz="3600" dirty="0"/>
          </a:p>
          <a:p>
            <a:pPr lvl="0" algn="just"/>
            <a:r>
              <a:rPr lang="uk-UA" sz="3600" dirty="0"/>
              <a:t>прийом в дошкільні виховні заклади;</a:t>
            </a:r>
            <a:endParaRPr lang="ru-RU" sz="3600" dirty="0"/>
          </a:p>
          <a:p>
            <a:pPr lvl="0" algn="just"/>
            <a:r>
              <a:rPr lang="uk-UA" sz="3600" dirty="0"/>
              <a:t>прийом на службу (роботу) на високооплачувані або дозволяють мати значний незаконний дохід посади в державних і місцевих </a:t>
            </a:r>
            <a:r>
              <a:rPr lang="uk-UA" sz="3600" dirty="0" smtClean="0"/>
              <a:t>органах.</a:t>
            </a:r>
            <a:endParaRPr lang="ru-RU" sz="3600" dirty="0"/>
          </a:p>
          <a:p>
            <a:pPr algn="just"/>
            <a:endParaRPr lang="ru-RU" dirty="0"/>
          </a:p>
          <a:p>
            <a:pPr lvl="0" algn="just"/>
            <a:endParaRPr lang="ru-RU" dirty="0"/>
          </a:p>
          <a:p>
            <a:pPr marL="0" indent="0">
              <a:buNone/>
            </a:pPr>
            <a:endParaRPr lang="ru-RU" dirty="0"/>
          </a:p>
        </p:txBody>
      </p:sp>
      <p:sp>
        <p:nvSpPr>
          <p:cNvPr id="6" name="Текст 5"/>
          <p:cNvSpPr>
            <a:spLocks noGrp="1"/>
          </p:cNvSpPr>
          <p:nvPr>
            <p:ph type="body" sz="half" idx="2"/>
          </p:nvPr>
        </p:nvSpPr>
        <p:spPr>
          <a:xfrm>
            <a:off x="0" y="764705"/>
            <a:ext cx="3532312" cy="2758057"/>
          </a:xfrm>
        </p:spPr>
        <p:txBody>
          <a:bodyPr/>
          <a:lstStyle/>
          <a:p>
            <a:endParaRPr lang="ru-RU" dirty="0"/>
          </a:p>
        </p:txBody>
      </p:sp>
      <p:pic>
        <p:nvPicPr>
          <p:cNvPr id="7" name="Picture 7" descr="0001r9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35323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937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949"/>
            <a:ext cx="9144000" cy="1143000"/>
          </a:xfrm>
        </p:spPr>
        <p:txBody>
          <a:bodyPr>
            <a:normAutofit/>
          </a:bodyPr>
          <a:lstStyle/>
          <a:p>
            <a:r>
              <a:rPr lang="uk-UA" sz="2800" b="1" dirty="0" smtClean="0"/>
              <a:t>Соціальна небезпека </a:t>
            </a:r>
            <a:r>
              <a:rPr lang="uk-UA" sz="2800" b="1" dirty="0"/>
              <a:t>корупції та її наслідки для держави і суспільства деякими </a:t>
            </a:r>
            <a:r>
              <a:rPr lang="uk-UA" sz="2800" b="1" dirty="0" smtClean="0"/>
              <a:t>у законодавстві:</a:t>
            </a:r>
            <a:endParaRPr lang="ru-RU" sz="2800" b="1" dirty="0"/>
          </a:p>
        </p:txBody>
      </p:sp>
      <p:sp>
        <p:nvSpPr>
          <p:cNvPr id="3" name="Объект 2"/>
          <p:cNvSpPr>
            <a:spLocks noGrp="1"/>
          </p:cNvSpPr>
          <p:nvPr>
            <p:ph idx="1"/>
          </p:nvPr>
        </p:nvSpPr>
        <p:spPr>
          <a:xfrm>
            <a:off x="0" y="1052736"/>
            <a:ext cx="9144000" cy="5805264"/>
          </a:xfrm>
        </p:spPr>
        <p:txBody>
          <a:bodyPr>
            <a:noAutofit/>
          </a:bodyPr>
          <a:lstStyle/>
          <a:p>
            <a:pPr marL="108000" lvl="0" algn="just">
              <a:spcBef>
                <a:spcPts val="0"/>
              </a:spcBef>
            </a:pPr>
            <a:r>
              <a:rPr lang="uk-UA" sz="1900" b="1" dirty="0" smtClean="0">
                <a:latin typeface="Times New Roman" pitchFamily="18" charset="0"/>
                <a:cs typeface="Times New Roman" pitchFamily="18" charset="0"/>
              </a:rPr>
              <a:t>Указ </a:t>
            </a:r>
            <a:r>
              <a:rPr lang="uk-UA" sz="1900" b="1" dirty="0">
                <a:latin typeface="Times New Roman" pitchFamily="18" charset="0"/>
                <a:cs typeface="Times New Roman" pitchFamily="18" charset="0"/>
              </a:rPr>
              <a:t>Президента України </a:t>
            </a:r>
            <a:r>
              <a:rPr lang="uk-UA" sz="1900" dirty="0">
                <a:latin typeface="Times New Roman" pitchFamily="18" charset="0"/>
                <a:cs typeface="Times New Roman" pitchFamily="18" charset="0"/>
              </a:rPr>
              <a:t>«Про рішення Ради національної безпеки і оборони України від 6 травня 2015 року </a:t>
            </a:r>
            <a:r>
              <a:rPr lang="uk-UA" sz="1900" b="1" dirty="0">
                <a:latin typeface="Times New Roman" pitchFamily="18" charset="0"/>
                <a:cs typeface="Times New Roman" pitchFamily="18" charset="0"/>
              </a:rPr>
              <a:t>"Про Стратегію національної безпеки України"</a:t>
            </a:r>
            <a:r>
              <a:rPr lang="uk-UA" sz="1900" dirty="0">
                <a:latin typeface="Times New Roman" pitchFamily="18" charset="0"/>
                <a:cs typeface="Times New Roman" pitchFamily="18" charset="0"/>
              </a:rPr>
              <a:t>» (від 26 травня 2015 року № 287/2015), а саме : </a:t>
            </a:r>
            <a:r>
              <a:rPr lang="uk-UA" sz="1900" i="1" dirty="0">
                <a:latin typeface="Times New Roman" pitchFamily="18" charset="0"/>
                <a:cs typeface="Times New Roman" pitchFamily="18" charset="0"/>
              </a:rPr>
              <a:t>«</a:t>
            </a:r>
            <a:r>
              <a:rPr lang="uk-UA" sz="1900" dirty="0">
                <a:latin typeface="Times New Roman" pitchFamily="18" charset="0"/>
                <a:cs typeface="Times New Roman" pitchFamily="18" charset="0"/>
              </a:rPr>
              <a:t>Актуальними загрозами національній безпеці України є, окрім перелічених, також корупція та неефективна система державного управління, </a:t>
            </a:r>
            <a:r>
              <a:rPr lang="uk-UA" sz="1900" dirty="0" smtClean="0">
                <a:latin typeface="Times New Roman" pitchFamily="18" charset="0"/>
                <a:cs typeface="Times New Roman" pitchFamily="18" charset="0"/>
              </a:rPr>
              <a:t>зокрема : </a:t>
            </a:r>
            <a:r>
              <a:rPr lang="uk-UA" sz="1900" i="1" dirty="0" smtClean="0">
                <a:latin typeface="Times New Roman" pitchFamily="18" charset="0"/>
                <a:cs typeface="Times New Roman" pitchFamily="18" charset="0"/>
              </a:rPr>
              <a:t>поширення </a:t>
            </a:r>
            <a:r>
              <a:rPr lang="uk-UA" sz="1900" i="1" dirty="0">
                <a:latin typeface="Times New Roman" pitchFamily="18" charset="0"/>
                <a:cs typeface="Times New Roman" pitchFamily="18" charset="0"/>
              </a:rPr>
              <a:t>корупції, її укорінення в усіх сферах державного управління; слабкість, </a:t>
            </a:r>
            <a:r>
              <a:rPr lang="uk-UA" sz="1900" i="1" dirty="0" err="1">
                <a:latin typeface="Times New Roman" pitchFamily="18" charset="0"/>
                <a:cs typeface="Times New Roman" pitchFamily="18" charset="0"/>
              </a:rPr>
              <a:t>дисфункціональність</a:t>
            </a:r>
            <a:r>
              <a:rPr lang="uk-UA" sz="1900" i="1" dirty="0">
                <a:latin typeface="Times New Roman" pitchFamily="18" charset="0"/>
                <a:cs typeface="Times New Roman" pitchFamily="18" charset="0"/>
              </a:rPr>
              <a:t>, застаріла модель публічних інститутів, </a:t>
            </a:r>
            <a:r>
              <a:rPr lang="uk-UA" sz="1900" i="1" dirty="0" err="1">
                <a:latin typeface="Times New Roman" pitchFamily="18" charset="0"/>
                <a:cs typeface="Times New Roman" pitchFamily="18" charset="0"/>
              </a:rPr>
              <a:t>депрофесіоналізація</a:t>
            </a:r>
            <a:r>
              <a:rPr lang="uk-UA" sz="1900" i="1" dirty="0">
                <a:latin typeface="Times New Roman" pitchFamily="18" charset="0"/>
                <a:cs typeface="Times New Roman" pitchFamily="18" charset="0"/>
              </a:rPr>
              <a:t> та деградація державної служби; здійснення державними органами діяльності в корпоративних та особистих інтересах, що призводить до порушення прав, свобод і законних інтересів громадян та суб'єктів господарської </a:t>
            </a:r>
            <a:r>
              <a:rPr lang="uk-UA" sz="1900" i="1" dirty="0" smtClean="0">
                <a:latin typeface="Times New Roman" pitchFamily="18" charset="0"/>
                <a:cs typeface="Times New Roman" pitchFamily="18" charset="0"/>
              </a:rPr>
              <a:t>діяльності</a:t>
            </a:r>
            <a:r>
              <a:rPr lang="ru-RU" sz="1900" dirty="0" smtClean="0">
                <a:latin typeface="Times New Roman" pitchFamily="18" charset="0"/>
                <a:cs typeface="Times New Roman" pitchFamily="18" charset="0"/>
              </a:rPr>
              <a:t>; </a:t>
            </a:r>
          </a:p>
          <a:p>
            <a:pPr marL="108000" algn="just">
              <a:spcBef>
                <a:spcPts val="0"/>
              </a:spcBef>
            </a:pPr>
            <a:r>
              <a:rPr lang="uk-UA" sz="1900" b="1" dirty="0" smtClean="0">
                <a:latin typeface="Times New Roman" pitchFamily="18" charset="0"/>
                <a:cs typeface="Times New Roman" pitchFamily="18" charset="0"/>
              </a:rPr>
              <a:t>Антикорупційна </a:t>
            </a:r>
            <a:r>
              <a:rPr lang="uk-UA" sz="1900" b="1" dirty="0">
                <a:latin typeface="Times New Roman" pitchFamily="18" charset="0"/>
                <a:cs typeface="Times New Roman" pitchFamily="18" charset="0"/>
              </a:rPr>
              <a:t>стратегія України на 2014-2017 роки : </a:t>
            </a:r>
            <a:r>
              <a:rPr lang="uk-UA" sz="1900" dirty="0">
                <a:latin typeface="Times New Roman" pitchFamily="18" charset="0"/>
                <a:cs typeface="Times New Roman" pitchFamily="18" charset="0"/>
              </a:rPr>
              <a:t>«…</a:t>
            </a:r>
            <a:r>
              <a:rPr lang="uk-UA" sz="1900" i="1" dirty="0">
                <a:latin typeface="Times New Roman" pitchFamily="18" charset="0"/>
                <a:cs typeface="Times New Roman" pitchFamily="18" charset="0"/>
              </a:rPr>
              <a:t>корупція є однією з причин, що призвела до масових протестів в Україні наприкінці 2013 року - на початку 2014 року. Згідно з результатами дослідження "Барометра Світової Корупції" (</a:t>
            </a:r>
            <a:r>
              <a:rPr lang="uk-UA" sz="1900" i="1" dirty="0" err="1">
                <a:latin typeface="Times New Roman" pitchFamily="18" charset="0"/>
                <a:cs typeface="Times New Roman" pitchFamily="18" charset="0"/>
              </a:rPr>
              <a:t>Global</a:t>
            </a:r>
            <a:r>
              <a:rPr lang="uk-UA" sz="1900" i="1" dirty="0">
                <a:latin typeface="Times New Roman" pitchFamily="18" charset="0"/>
                <a:cs typeface="Times New Roman" pitchFamily="18" charset="0"/>
              </a:rPr>
              <a:t> </a:t>
            </a:r>
            <a:r>
              <a:rPr lang="uk-UA" sz="1900" i="1" dirty="0" err="1">
                <a:latin typeface="Times New Roman" pitchFamily="18" charset="0"/>
                <a:cs typeface="Times New Roman" pitchFamily="18" charset="0"/>
              </a:rPr>
              <a:t>Corruption</a:t>
            </a:r>
            <a:r>
              <a:rPr lang="uk-UA" sz="1900" i="1" dirty="0">
                <a:latin typeface="Times New Roman" pitchFamily="18" charset="0"/>
                <a:cs typeface="Times New Roman" pitchFamily="18" charset="0"/>
              </a:rPr>
              <a:t> </a:t>
            </a:r>
            <a:r>
              <a:rPr lang="uk-UA" sz="1900" i="1" dirty="0" err="1">
                <a:latin typeface="Times New Roman" pitchFamily="18" charset="0"/>
                <a:cs typeface="Times New Roman" pitchFamily="18" charset="0"/>
              </a:rPr>
              <a:t>Barometer</a:t>
            </a:r>
            <a:r>
              <a:rPr lang="uk-UA" sz="1900" i="1" dirty="0">
                <a:latin typeface="Times New Roman" pitchFamily="18" charset="0"/>
                <a:cs typeface="Times New Roman" pitchFamily="18" charset="0"/>
              </a:rPr>
              <a:t>), проведеного міжнародною організацією </a:t>
            </a:r>
            <a:r>
              <a:rPr lang="uk-UA" sz="1900" i="1" dirty="0" err="1">
                <a:latin typeface="Times New Roman" pitchFamily="18" charset="0"/>
                <a:cs typeface="Times New Roman" pitchFamily="18" charset="0"/>
              </a:rPr>
              <a:t>Transparency</a:t>
            </a:r>
            <a:r>
              <a:rPr lang="uk-UA" sz="1900" i="1" dirty="0">
                <a:latin typeface="Times New Roman" pitchFamily="18" charset="0"/>
                <a:cs typeface="Times New Roman" pitchFamily="18" charset="0"/>
              </a:rPr>
              <a:t> </a:t>
            </a:r>
            <a:r>
              <a:rPr lang="uk-UA" sz="1900" i="1" dirty="0" err="1">
                <a:latin typeface="Times New Roman" pitchFamily="18" charset="0"/>
                <a:cs typeface="Times New Roman" pitchFamily="18" charset="0"/>
              </a:rPr>
              <a:t>International</a:t>
            </a:r>
            <a:r>
              <a:rPr lang="uk-UA" sz="1900" i="1" dirty="0">
                <a:latin typeface="Times New Roman" pitchFamily="18" charset="0"/>
                <a:cs typeface="Times New Roman" pitchFamily="18" charset="0"/>
              </a:rPr>
              <a:t> у 2013 році, 36 відсотків українців були готові вийти на вулицю, протестуючи проти корупції. За результатами проведеного Міжнародною фундацією виборчих систем (IFES) наприкінці 2013 року дослідження громадської думки, корупція вже входила до переліку найбільших проблем населення і викликала особливе занепокоєння у 47 відсотків громадян</a:t>
            </a:r>
            <a:r>
              <a:rPr lang="uk-UA" sz="1900" i="1" dirty="0" smtClean="0">
                <a:latin typeface="Times New Roman" pitchFamily="18" charset="0"/>
                <a:cs typeface="Times New Roman" pitchFamily="18" charset="0"/>
              </a:rPr>
              <a:t>…».</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428118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242"/>
            <a:ext cx="9036496" cy="954107"/>
          </a:xfrm>
          <a:prstGeom prst="rect">
            <a:avLst/>
          </a:prstGeom>
        </p:spPr>
        <p:txBody>
          <a:bodyPr wrap="square">
            <a:spAutoFit/>
          </a:bodyPr>
          <a:lstStyle/>
          <a:p>
            <a:pPr algn="ctr"/>
            <a:r>
              <a:rPr lang="uk-UA" sz="2800" b="1" dirty="0"/>
              <a:t>1.3. Поняття, сутність і зміст державної антикорупційної </a:t>
            </a:r>
            <a:br>
              <a:rPr lang="uk-UA" sz="2800" b="1" dirty="0"/>
            </a:br>
            <a:r>
              <a:rPr lang="uk-UA" sz="2800" b="1" dirty="0"/>
              <a:t>політики в </a:t>
            </a:r>
            <a:r>
              <a:rPr lang="uk-UA" sz="2800" b="1" dirty="0" smtClean="0"/>
              <a:t>Україні</a:t>
            </a:r>
            <a:endParaRPr lang="uk-UA"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732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76" y="0"/>
            <a:ext cx="9144000" cy="6186309"/>
          </a:xfrm>
          <a:prstGeom prst="rect">
            <a:avLst/>
          </a:prstGeom>
        </p:spPr>
        <p:txBody>
          <a:bodyPr wrap="square">
            <a:spAutoFit/>
          </a:bodyPr>
          <a:lstStyle/>
          <a:p>
            <a:pPr algn="just"/>
            <a:r>
              <a:rPr lang="uk-UA" sz="2400" dirty="0"/>
              <a:t>Поняття державної антикорупційної політики не визначено у законі України «Про засади державної антикорупційної політики в Україні (Антикорупційна стратегія) на 2014–2017 </a:t>
            </a:r>
            <a:r>
              <a:rPr lang="uk-UA" sz="2400" dirty="0" smtClean="0"/>
              <a:t>роки», </a:t>
            </a:r>
            <a:r>
              <a:rPr lang="uk-UA" sz="2400" dirty="0"/>
              <a:t>що є суттєвим недоліком. </a:t>
            </a:r>
            <a:endParaRPr lang="uk-UA" sz="2400" dirty="0" smtClean="0"/>
          </a:p>
          <a:p>
            <a:pPr algn="just"/>
            <a:r>
              <a:rPr lang="uk-UA" sz="2400" dirty="0" smtClean="0"/>
              <a:t>Тому</a:t>
            </a:r>
            <a:r>
              <a:rPr lang="uk-UA" sz="2400" dirty="0"/>
              <a:t>, враховуючи власний досвід у досліджені феномена корупції у державі та напрацювання інших науковців, зробимо спробу такого </a:t>
            </a:r>
            <a:r>
              <a:rPr lang="uk-UA" sz="2400" dirty="0" smtClean="0"/>
              <a:t>визначення: </a:t>
            </a:r>
            <a:r>
              <a:rPr lang="uk-UA" sz="2800" b="1" dirty="0" smtClean="0"/>
              <a:t>антикорупційна </a:t>
            </a:r>
            <a:r>
              <a:rPr lang="uk-UA" sz="2800" b="1" dirty="0"/>
              <a:t>політика – це постійно здійснювана, систематична, цілеспрямована діяльність держави у тісній співпраці із інститутами громадянського суспільства, яка полягає у розробці, удосконаленні та реалізації стратегічних засад і тактичних заходів, спрямованих на усунення або блокування причин та умов корупції, удосконалення юридичної відповідальності за корупційні правопорушення та формування антикорупційної культури.</a:t>
            </a:r>
          </a:p>
        </p:txBody>
      </p:sp>
    </p:spTree>
    <p:extLst>
      <p:ext uri="{BB962C8B-B14F-4D97-AF65-F5344CB8AC3E}">
        <p14:creationId xmlns:p14="http://schemas.microsoft.com/office/powerpoint/2010/main" val="1739882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pPr algn="ctr"/>
            <a:r>
              <a:rPr lang="uk-UA" sz="4000" b="1" dirty="0"/>
              <a:t>Антикорупційна політика України включає в себе такі напрями:</a:t>
            </a:r>
          </a:p>
          <a:p>
            <a:r>
              <a:rPr lang="uk-UA" sz="4000" dirty="0"/>
              <a:t>І. Стратегія протидії корупції.</a:t>
            </a:r>
          </a:p>
          <a:p>
            <a:r>
              <a:rPr lang="uk-UA" sz="4000" dirty="0"/>
              <a:t>ІІ. Законодавство.</a:t>
            </a:r>
          </a:p>
          <a:p>
            <a:r>
              <a:rPr lang="uk-UA" sz="4000" dirty="0"/>
              <a:t>ІІІ. Громадська участь.</a:t>
            </a:r>
          </a:p>
          <a:p>
            <a:r>
              <a:rPr lang="uk-UA" sz="4000" dirty="0"/>
              <a:t>ІV. Антикорупційна діяльність органів влади.</a:t>
            </a:r>
          </a:p>
          <a:p>
            <a:r>
              <a:rPr lang="uk-UA" sz="4000" dirty="0"/>
              <a:t>V. Антикорупційна діяльність структур громадянського суспільства.</a:t>
            </a:r>
          </a:p>
        </p:txBody>
      </p:sp>
    </p:spTree>
    <p:extLst>
      <p:ext uri="{BB962C8B-B14F-4D97-AF65-F5344CB8AC3E}">
        <p14:creationId xmlns:p14="http://schemas.microsoft.com/office/powerpoint/2010/main" val="2462938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63198"/>
          </a:xfrm>
          <a:prstGeom prst="rect">
            <a:avLst/>
          </a:prstGeom>
        </p:spPr>
        <p:txBody>
          <a:bodyPr wrap="square">
            <a:spAutoFit/>
          </a:bodyPr>
          <a:lstStyle/>
          <a:p>
            <a:pPr algn="ctr"/>
            <a:r>
              <a:rPr lang="uk-UA" sz="2800" b="1" dirty="0"/>
              <a:t>І.</a:t>
            </a:r>
            <a:r>
              <a:rPr lang="uk-UA" sz="2800" dirty="0"/>
              <a:t> </a:t>
            </a:r>
            <a:r>
              <a:rPr lang="uk-UA" sz="2800" b="1" dirty="0"/>
              <a:t>Стратегія </a:t>
            </a:r>
            <a:r>
              <a:rPr lang="uk-UA" sz="2800" b="1" dirty="0" smtClean="0"/>
              <a:t>протидії корупції .</a:t>
            </a:r>
          </a:p>
          <a:p>
            <a:pPr algn="just"/>
            <a:r>
              <a:rPr lang="uk-UA" sz="2400" dirty="0" smtClean="0"/>
              <a:t>Антикорупційна </a:t>
            </a:r>
            <a:r>
              <a:rPr lang="uk-UA" sz="2400" dirty="0"/>
              <a:t>політика включає в себе розробку та здійснення послідовних заходів держави та суспільства з метою усунення (мінімізації) причин і умов, що породжують і живлять корупцію. Ці заходи включають в себе:</a:t>
            </a:r>
          </a:p>
          <a:p>
            <a:pPr marL="342900" lvl="0" indent="-342900">
              <a:buFont typeface="Wingdings" panose="05000000000000000000" pitchFamily="2" charset="2"/>
              <a:buChar char="Ø"/>
            </a:pPr>
            <a:r>
              <a:rPr lang="uk-UA" sz="2400" dirty="0"/>
              <a:t>розробку на певний період антикорупційної програми;</a:t>
            </a:r>
          </a:p>
          <a:p>
            <a:pPr marL="342900" lvl="0" indent="-342900">
              <a:buFont typeface="Wingdings" panose="05000000000000000000" pitchFamily="2" charset="2"/>
              <a:buChar char="Ø"/>
            </a:pPr>
            <a:r>
              <a:rPr lang="uk-UA" sz="2400" dirty="0"/>
              <a:t>розробка плану заходів, які конкретизують антикорупційну програму;</a:t>
            </a:r>
          </a:p>
          <a:p>
            <a:pPr marL="342900" lvl="0" indent="-342900">
              <a:buFont typeface="Wingdings" panose="05000000000000000000" pitchFamily="2" charset="2"/>
              <a:buChar char="Ø"/>
            </a:pPr>
            <a:r>
              <a:rPr lang="uk-UA" sz="2400" dirty="0"/>
              <a:t>контроль за реалізацією антикорупційної програми;</a:t>
            </a:r>
          </a:p>
          <a:p>
            <a:pPr marL="342900" lvl="0" indent="-342900">
              <a:buFont typeface="Wingdings" panose="05000000000000000000" pitchFamily="2" charset="2"/>
              <a:buChar char="Ø"/>
            </a:pPr>
            <a:r>
              <a:rPr lang="uk-UA" sz="2400" dirty="0"/>
              <a:t>діяльність спеціального органу з протидії корупції;</a:t>
            </a:r>
          </a:p>
          <a:p>
            <a:pPr marL="342900" lvl="0" indent="-342900">
              <a:buFont typeface="Wingdings" panose="05000000000000000000" pitchFamily="2" charset="2"/>
              <a:buChar char="Ø"/>
            </a:pPr>
            <a:r>
              <a:rPr lang="uk-UA" sz="2400" dirty="0"/>
              <a:t>діяльність правоохоронних органів щодо боротьби з корупцією;</a:t>
            </a:r>
          </a:p>
          <a:p>
            <a:pPr marL="342900" lvl="0" indent="-342900">
              <a:buFont typeface="Wingdings" panose="05000000000000000000" pitchFamily="2" charset="2"/>
              <a:buChar char="Ø"/>
            </a:pPr>
            <a:r>
              <a:rPr lang="uk-UA" sz="2400" dirty="0"/>
              <a:t>судову практику у частині застосування відповідальності з корупційні діяння;</a:t>
            </a:r>
          </a:p>
          <a:p>
            <a:pPr marL="342900" lvl="0" indent="-342900">
              <a:buFont typeface="Wingdings" panose="05000000000000000000" pitchFamily="2" charset="2"/>
              <a:buChar char="Ø"/>
            </a:pPr>
            <a:r>
              <a:rPr lang="uk-UA" sz="2400" dirty="0"/>
              <a:t>діяльність контролюючих органів;</a:t>
            </a:r>
          </a:p>
          <a:p>
            <a:pPr marL="342900" lvl="0" indent="-342900">
              <a:buFont typeface="Wingdings" panose="05000000000000000000" pitchFamily="2" charset="2"/>
              <a:buChar char="Ø"/>
            </a:pPr>
            <a:r>
              <a:rPr lang="uk-UA" sz="2400" dirty="0"/>
              <a:t>моніторинг стану корупції;</a:t>
            </a:r>
          </a:p>
          <a:p>
            <a:pPr marL="342900" lvl="0" indent="-342900">
              <a:buFont typeface="Wingdings" panose="05000000000000000000" pitchFamily="2" charset="2"/>
              <a:buChar char="Ø"/>
            </a:pPr>
            <a:r>
              <a:rPr lang="uk-UA" sz="2400" dirty="0"/>
              <a:t>антикорупційна освіта і виховання.</a:t>
            </a:r>
          </a:p>
        </p:txBody>
      </p:sp>
    </p:spTree>
    <p:extLst>
      <p:ext uri="{BB962C8B-B14F-4D97-AF65-F5344CB8AC3E}">
        <p14:creationId xmlns:p14="http://schemas.microsoft.com/office/powerpoint/2010/main" val="3212125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71139"/>
          </a:xfrm>
          <a:prstGeom prst="rect">
            <a:avLst/>
          </a:prstGeom>
        </p:spPr>
        <p:txBody>
          <a:bodyPr wrap="square">
            <a:spAutoFit/>
          </a:bodyPr>
          <a:lstStyle/>
          <a:p>
            <a:pPr algn="ctr"/>
            <a:r>
              <a:rPr lang="uk-UA" sz="2400" b="1" dirty="0" smtClean="0"/>
              <a:t>Антикорупційна </a:t>
            </a:r>
            <a:r>
              <a:rPr lang="uk-UA" sz="2400" b="1" dirty="0"/>
              <a:t>стратегія на 2014–2017 роки передбачає основні напрями протидії, зокрема :</a:t>
            </a:r>
          </a:p>
          <a:p>
            <a:pPr algn="just"/>
            <a:r>
              <a:rPr lang="uk-UA" sz="1900" dirty="0"/>
              <a:t>1) формування та реалізацію державної антикорупційної політики, метою якої є створення в Україні системи прийняття рішень щодо антикорупційної політики на основі результатів аналізу достовірних даних про корупцію та чинників, які до неї призводять, зокрема статистичних спостережень, моніторингу виконання цих рішень та їх впливу на стан справ з питань запобігання корупції незалежним спеціалізованим органом із залученням представників громадянського суспільства, а також формування суспільної підтримки у подоланні корупції;</a:t>
            </a:r>
          </a:p>
          <a:p>
            <a:pPr algn="just"/>
            <a:r>
              <a:rPr lang="uk-UA" sz="1900" dirty="0"/>
              <a:t>2) запобігання корупції у представницьких органах влади, метою якого є створення прозорих засад фінансування проведення виборів, діяльності політичних партій, усунення </a:t>
            </a:r>
            <a:r>
              <a:rPr lang="uk-UA" sz="1900" dirty="0" err="1"/>
              <a:t>корупціогенних</a:t>
            </a:r>
            <a:r>
              <a:rPr lang="uk-UA" sz="1900" dirty="0"/>
              <a:t> ризиків у діяльності виборних органів, посилення громадського контролю за їх діяльністю;</a:t>
            </a:r>
          </a:p>
          <a:p>
            <a:pPr algn="just"/>
            <a:r>
              <a:rPr lang="uk-UA" sz="1900" dirty="0"/>
              <a:t>3) створення доброчесної публічної служби, метою є розвиток системи доброчесної та професійної публічної служби відповідно до міжнародних стандартів і кращого світового досвіду;</a:t>
            </a:r>
          </a:p>
          <a:p>
            <a:pPr algn="just"/>
            <a:r>
              <a:rPr lang="uk-UA" sz="1900" dirty="0"/>
              <a:t>4) запобігання корупції у діяльності органів виконавчої влади, мета якого є запровадження ефективних антикорупційних програм у центральних органах виконавчої влади, а також на державних підприємствах, забезпечення для суспільства прозорості їх діяльності;</a:t>
            </a:r>
          </a:p>
          <a:p>
            <a:pPr algn="just"/>
            <a:r>
              <a:rPr lang="uk-UA" sz="1900" dirty="0"/>
              <a:t>6) запобігання корупції у сфері державних </a:t>
            </a:r>
            <a:r>
              <a:rPr lang="uk-UA" sz="1900" dirty="0" err="1"/>
              <a:t>закупівель</a:t>
            </a:r>
            <a:r>
              <a:rPr lang="uk-UA" sz="1900" dirty="0"/>
              <a:t>, мета якого є продовження реформування законодавства про державні закупівлі з метою усунення ризиків корупції та впровадження прозорої системи проведення державних </a:t>
            </a:r>
            <a:r>
              <a:rPr lang="uk-UA" sz="1900" dirty="0" err="1"/>
              <a:t>закупівель</a:t>
            </a:r>
            <a:r>
              <a:rPr lang="uk-UA" sz="1900" dirty="0" smtClean="0"/>
              <a:t>;</a:t>
            </a:r>
            <a:endParaRPr lang="uk-UA" sz="1900" dirty="0"/>
          </a:p>
        </p:txBody>
      </p:sp>
    </p:spTree>
    <p:extLst>
      <p:ext uri="{BB962C8B-B14F-4D97-AF65-F5344CB8AC3E}">
        <p14:creationId xmlns:p14="http://schemas.microsoft.com/office/powerpoint/2010/main" val="1321216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24973"/>
          </a:xfrm>
          <a:prstGeom prst="rect">
            <a:avLst/>
          </a:prstGeom>
        </p:spPr>
        <p:txBody>
          <a:bodyPr wrap="square">
            <a:spAutoFit/>
          </a:bodyPr>
          <a:lstStyle/>
          <a:p>
            <a:pPr algn="ctr"/>
            <a:r>
              <a:rPr lang="uk-UA" sz="2400" b="1" dirty="0" smtClean="0"/>
              <a:t>Антикорупційна </a:t>
            </a:r>
            <a:r>
              <a:rPr lang="uk-UA" sz="2400" b="1" dirty="0"/>
              <a:t>стратегія на 2014–2017 роки передбачає основні напрями протидії, зокрема :</a:t>
            </a:r>
          </a:p>
          <a:p>
            <a:pPr algn="just"/>
            <a:r>
              <a:rPr lang="uk-UA" dirty="0" smtClean="0"/>
              <a:t>7</a:t>
            </a:r>
            <a:r>
              <a:rPr lang="uk-UA" dirty="0"/>
              <a:t>) запобігання корупції у судовій системі та органах кримінальної юстиції, мета якого є реформування судової влади в Україні та усунення ризиків корупції у судочинстві та діяльності органів кримінальної юстиції;</a:t>
            </a:r>
          </a:p>
          <a:p>
            <a:pPr algn="just"/>
            <a:r>
              <a:rPr lang="uk-UA" dirty="0"/>
              <a:t>8) запобігання корупції у приватному секторі, метою якого є усунення корупційних передумов ведення бізнесу, формування сприятливого для відмови від корупційної практики бізнес-клімату та е толерантного ставлення бізнесу до корупції;</a:t>
            </a:r>
          </a:p>
          <a:p>
            <a:pPr algn="just"/>
            <a:r>
              <a:rPr lang="uk-UA" dirty="0"/>
              <a:t>9) доступу до інформації, метою є реалізація права осіб на доступ до інформації, забезпечення відкритості суспільно необхідної інформації, яка може використовуватися для виявлення і припинення корупційної практики, дієвий державний контроль за реалізацією відповідного законодавства;</a:t>
            </a:r>
          </a:p>
          <a:p>
            <a:pPr algn="just"/>
            <a:r>
              <a:rPr lang="uk-UA" dirty="0"/>
              <a:t>10) приведення до міжнародних стандартів  покарання за корупцію, мета є створення системи інструментів, які дадуть змогу ефективно виявляти та розслідувати корупційні злочини, конфісковувати майно, яке було предметом злочинної діяльності або набуте внаслідок такої діяльності, притягувати до відповідальності осіб, причетних до вчинення корупційних злочинів;</a:t>
            </a:r>
          </a:p>
          <a:p>
            <a:pPr algn="just"/>
            <a:r>
              <a:rPr lang="uk-UA" dirty="0"/>
              <a:t>11) формування негативного ставлення до корупції, мета є формування у суспільстві ідеї нетерпимості до проявів корупції;</a:t>
            </a:r>
          </a:p>
          <a:p>
            <a:pPr algn="just"/>
            <a:r>
              <a:rPr lang="uk-UA" dirty="0"/>
              <a:t>12) оцінка результатів та механізму реалізації антикорупційної стратегії, метою якого є перевірка стану її виконання, насамперед, звіту про стан виконання Антикорупційної стратегії, що включається до національної доповіді щодо реалізації засад антикорупційної політики, проект якої подається спеціально уповноваженим органом з питань антикорупційної політики </a:t>
            </a:r>
            <a:r>
              <a:rPr lang="uk-UA" dirty="0" smtClean="0"/>
              <a:t>ВР України</a:t>
            </a:r>
            <a:r>
              <a:rPr lang="uk-UA" dirty="0"/>
              <a:t>, Президенту України та </a:t>
            </a:r>
            <a:r>
              <a:rPr lang="uk-UA" dirty="0" smtClean="0"/>
              <a:t>КМ України щорічно.</a:t>
            </a:r>
            <a:endParaRPr lang="uk-UA" dirty="0"/>
          </a:p>
        </p:txBody>
      </p:sp>
    </p:spTree>
    <p:extLst>
      <p:ext uri="{BB962C8B-B14F-4D97-AF65-F5344CB8AC3E}">
        <p14:creationId xmlns:p14="http://schemas.microsoft.com/office/powerpoint/2010/main" val="2966059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678751"/>
          </a:xfrm>
          <a:prstGeom prst="rect">
            <a:avLst/>
          </a:prstGeom>
        </p:spPr>
        <p:txBody>
          <a:bodyPr wrap="square">
            <a:spAutoFit/>
          </a:bodyPr>
          <a:lstStyle/>
          <a:p>
            <a:pPr algn="ctr"/>
            <a:r>
              <a:rPr lang="uk-UA" sz="2400" b="1" dirty="0"/>
              <a:t>ІІ. Антикорупційна політика України у законодавчій сфері здійснюється у трьох напрямах:</a:t>
            </a:r>
          </a:p>
          <a:p>
            <a:pPr algn="just"/>
            <a:r>
              <a:rPr lang="uk-UA" sz="2000" dirty="0"/>
              <a:t>1. Розробка та прийняття нормативних актів, виконання яких мінімізує можливість проявів корупції (стратегія верховенства закону). Від влади потрібна певна кваліфікація як при розробці (в основному це стосується виконавчої влади), так і прийняття законів (це в першу чергу щодо депутатів). Потрібно проводити громадську законодавчу експертизу, що припускає конструктивну взаємодію з органами влади, для чого, у свою чергу, також необхідна певна кваліфікація (рівень культури).</a:t>
            </a:r>
          </a:p>
          <a:p>
            <a:pPr algn="just"/>
            <a:r>
              <a:rPr lang="uk-UA" sz="2000" dirty="0"/>
              <a:t>2. Розробка та прийняття нормативних актів, спрямованих на підвищення прозорості влади, запровадження механізмів </a:t>
            </a:r>
            <a:r>
              <a:rPr lang="uk-UA" sz="2000" dirty="0" err="1"/>
              <a:t>конкурсності</a:t>
            </a:r>
            <a:r>
              <a:rPr lang="uk-UA" sz="2000" dirty="0"/>
              <a:t>, створення умов для виникнення і розвитку громадської участі (стратегія запобігання). Тут, окрім законодавчої експертизи, громадськість виступає в якості розробника законів, що забезпечує рівень проектної культури при взаємодії з владою.</a:t>
            </a:r>
          </a:p>
          <a:p>
            <a:pPr algn="just"/>
            <a:r>
              <a:rPr lang="uk-UA" sz="2000" dirty="0"/>
              <a:t>3. Удосконалення законодавчого процесу (стратегія верховенства закону). В даному випадку основна робота покладається на органи влади, в обов’язок яких слід поставити перевірку на ідентичність прийнятого і підготовлюваного до публікації тексту, правильність нумерації законодавчих актів тощо. Що стосується некомпетентності депутатів, що приймають, а іноді і розробляють закони, то це пряма турбота і обов’язок організаційних відділів представницьких органів: підвищувати освіту народних обранців.</a:t>
            </a:r>
          </a:p>
        </p:txBody>
      </p:sp>
    </p:spTree>
    <p:extLst>
      <p:ext uri="{BB962C8B-B14F-4D97-AF65-F5344CB8AC3E}">
        <p14:creationId xmlns:p14="http://schemas.microsoft.com/office/powerpoint/2010/main" val="291909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352"/>
            <a:ext cx="9144000" cy="6232475"/>
          </a:xfrm>
          <a:prstGeom prst="rect">
            <a:avLst/>
          </a:prstGeom>
        </p:spPr>
        <p:txBody>
          <a:bodyPr wrap="square">
            <a:spAutoFit/>
          </a:bodyPr>
          <a:lstStyle/>
          <a:p>
            <a:r>
              <a:rPr lang="uk-UA" b="1" dirty="0"/>
              <a:t>ЛІТЕРАТУРА:</a:t>
            </a:r>
            <a:endParaRPr lang="ru-RU" b="1" dirty="0"/>
          </a:p>
          <a:p>
            <a:pPr algn="ctr"/>
            <a:r>
              <a:rPr lang="ru-RU" dirty="0"/>
              <a:t> </a:t>
            </a:r>
            <a:r>
              <a:rPr lang="uk-UA" sz="2400" b="1" i="1" dirty="0" smtClean="0"/>
              <a:t>ЗАКОНИ </a:t>
            </a:r>
            <a:r>
              <a:rPr lang="uk-UA" sz="2400" b="1" i="1" dirty="0"/>
              <a:t>УКРАЇНИ:</a:t>
            </a:r>
            <a:endParaRPr lang="ru-RU" sz="2400" dirty="0"/>
          </a:p>
          <a:p>
            <a:pPr marL="285750" lvl="0" indent="-285750" algn="just" fontAlgn="base" hangingPunct="0">
              <a:buFont typeface="Arial" pitchFamily="34" charset="0"/>
              <a:buChar char="•"/>
            </a:pPr>
            <a:r>
              <a:rPr lang="uk-UA" sz="1700" dirty="0">
                <a:latin typeface="Times New Roman" pitchFamily="18" charset="0"/>
                <a:cs typeface="Times New Roman" pitchFamily="18" charset="0"/>
              </a:rPr>
              <a:t>Конституція України прийнята на п’ятій сесії Верховної Ради України 28 червня 1996 року.</a:t>
            </a:r>
            <a:endParaRPr lang="ru-RU" sz="1700" dirty="0">
              <a:latin typeface="Times New Roman" pitchFamily="18" charset="0"/>
              <a:cs typeface="Times New Roman" pitchFamily="18" charset="0"/>
            </a:endParaRPr>
          </a:p>
          <a:p>
            <a:pPr marL="285750" indent="-285750" algn="just">
              <a:buFont typeface="Arial" pitchFamily="34" charset="0"/>
              <a:buChar char="•"/>
            </a:pPr>
            <a:r>
              <a:rPr lang="ru-RU" sz="1700" dirty="0">
                <a:latin typeface="Times New Roman" pitchFamily="18" charset="0"/>
                <a:cs typeface="Times New Roman" pitchFamily="18" charset="0"/>
              </a:rPr>
              <a:t>Про </a:t>
            </a:r>
            <a:r>
              <a:rPr lang="ru-RU" sz="1700" dirty="0" err="1">
                <a:latin typeface="Times New Roman" pitchFamily="18" charset="0"/>
                <a:cs typeface="Times New Roman" pitchFamily="18" charset="0"/>
              </a:rPr>
              <a:t>ратифікацію</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Цивільної</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конвенції</a:t>
            </a:r>
            <a:r>
              <a:rPr lang="ru-RU" sz="1700" dirty="0">
                <a:latin typeface="Times New Roman" pitchFamily="18" charset="0"/>
                <a:cs typeface="Times New Roman" pitchFamily="18" charset="0"/>
              </a:rPr>
              <a:t> про </a:t>
            </a:r>
            <a:r>
              <a:rPr lang="ru-RU" sz="1700" dirty="0" err="1">
                <a:latin typeface="Times New Roman" pitchFamily="18" charset="0"/>
                <a:cs typeface="Times New Roman" pitchFamily="18" charset="0"/>
              </a:rPr>
              <a:t>боротьбу</a:t>
            </a:r>
            <a:r>
              <a:rPr lang="ru-RU" sz="1700" dirty="0">
                <a:latin typeface="Times New Roman" pitchFamily="18" charset="0"/>
                <a:cs typeface="Times New Roman" pitchFamily="18" charset="0"/>
              </a:rPr>
              <a:t> з </a:t>
            </a:r>
            <a:r>
              <a:rPr lang="ru-RU" sz="1700" dirty="0" err="1">
                <a:latin typeface="Times New Roman" pitchFamily="18" charset="0"/>
                <a:cs typeface="Times New Roman" pitchFamily="18" charset="0"/>
              </a:rPr>
              <a:t>корупцією</a:t>
            </a:r>
            <a:r>
              <a:rPr lang="ru-RU" sz="1700" dirty="0">
                <a:latin typeface="Times New Roman" pitchFamily="18" charset="0"/>
                <a:cs typeface="Times New Roman" pitchFamily="18" charset="0"/>
              </a:rPr>
              <a:t> </a:t>
            </a:r>
            <a:r>
              <a:rPr lang="uk-UA" sz="1700" dirty="0">
                <a:latin typeface="Times New Roman" pitchFamily="18" charset="0"/>
                <a:cs typeface="Times New Roman" pitchFamily="18" charset="0"/>
              </a:rPr>
              <a:t>(</a:t>
            </a:r>
            <a:r>
              <a:rPr lang="ru-RU" sz="1700" dirty="0" err="1">
                <a:latin typeface="Times New Roman" pitchFamily="18" charset="0"/>
                <a:cs typeface="Times New Roman" pitchFamily="18" charset="0"/>
              </a:rPr>
              <a:t>від</a:t>
            </a:r>
            <a:r>
              <a:rPr lang="ru-RU" sz="1700" dirty="0">
                <a:latin typeface="Times New Roman" pitchFamily="18" charset="0"/>
                <a:cs typeface="Times New Roman" pitchFamily="18" charset="0"/>
              </a:rPr>
              <a:t> 16.03. 2005 року № 2476-IV</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a:t>
            </a:r>
            <a:endParaRPr lang="uk-UA" sz="1700" dirty="0">
              <a:latin typeface="Times New Roman" pitchFamily="18" charset="0"/>
              <a:cs typeface="Times New Roman" pitchFamily="18" charset="0"/>
            </a:endParaRPr>
          </a:p>
          <a:p>
            <a:pPr marL="285750" lvl="0" indent="-285750" algn="just">
              <a:buFont typeface="Arial" pitchFamily="34" charset="0"/>
              <a:buChar char="•"/>
            </a:pPr>
            <a:r>
              <a:rPr lang="ru-RU" sz="1700" dirty="0" smtClean="0">
                <a:latin typeface="Times New Roman" pitchFamily="18" charset="0"/>
                <a:cs typeface="Times New Roman" pitchFamily="18" charset="0"/>
              </a:rPr>
              <a:t>Про </a:t>
            </a:r>
            <a:r>
              <a:rPr lang="ru-RU" sz="1700" dirty="0" err="1">
                <a:latin typeface="Times New Roman" pitchFamily="18" charset="0"/>
                <a:cs typeface="Times New Roman" pitchFamily="18" charset="0"/>
              </a:rPr>
              <a:t>ратифікацію</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Конвенції</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Організації</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Об'єднаних</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Націй</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проти</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корупції</a:t>
            </a:r>
            <a:r>
              <a:rPr lang="ru-RU" sz="1700" dirty="0">
                <a:latin typeface="Times New Roman" pitchFamily="18" charset="0"/>
                <a:cs typeface="Times New Roman" pitchFamily="18" charset="0"/>
              </a:rPr>
              <a:t> </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від</a:t>
            </a:r>
            <a:r>
              <a:rPr lang="ru-RU" sz="1700" dirty="0">
                <a:latin typeface="Times New Roman" pitchFamily="18" charset="0"/>
                <a:cs typeface="Times New Roman" pitchFamily="18" charset="0"/>
              </a:rPr>
              <a:t> 18.10.2006 № 251-V</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a:t>
            </a:r>
            <a:endParaRPr lang="uk-UA" sz="1700" dirty="0">
              <a:latin typeface="Times New Roman" pitchFamily="18" charset="0"/>
              <a:cs typeface="Times New Roman" pitchFamily="18" charset="0"/>
            </a:endParaRPr>
          </a:p>
          <a:p>
            <a:pPr marL="285750" lvl="0" indent="-285750" algn="just">
              <a:buFont typeface="Arial" pitchFamily="34" charset="0"/>
              <a:buChar char="•"/>
            </a:pPr>
            <a:r>
              <a:rPr lang="ru-RU" sz="1700" dirty="0">
                <a:latin typeface="Times New Roman" pitchFamily="18" charset="0"/>
                <a:cs typeface="Times New Roman" pitchFamily="18" charset="0"/>
              </a:rPr>
              <a:t>Про </a:t>
            </a:r>
            <a:r>
              <a:rPr lang="ru-RU" sz="1700" dirty="0" err="1">
                <a:latin typeface="Times New Roman" pitchFamily="18" charset="0"/>
                <a:cs typeface="Times New Roman" pitchFamily="18" charset="0"/>
              </a:rPr>
              <a:t>ратифікацію</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Кримінальної</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конвенції</a:t>
            </a:r>
            <a:r>
              <a:rPr lang="ru-RU" sz="1700" dirty="0">
                <a:latin typeface="Times New Roman" pitchFamily="18" charset="0"/>
                <a:cs typeface="Times New Roman" pitchFamily="18" charset="0"/>
              </a:rPr>
              <a:t> про </a:t>
            </a:r>
            <a:r>
              <a:rPr lang="ru-RU" sz="1700" dirty="0" err="1">
                <a:latin typeface="Times New Roman" pitchFamily="18" charset="0"/>
                <a:cs typeface="Times New Roman" pitchFamily="18" charset="0"/>
              </a:rPr>
              <a:t>боротьбу</a:t>
            </a:r>
            <a:r>
              <a:rPr lang="ru-RU" sz="1700" dirty="0">
                <a:latin typeface="Times New Roman" pitchFamily="18" charset="0"/>
                <a:cs typeface="Times New Roman" pitchFamily="18" charset="0"/>
              </a:rPr>
              <a:t> з </a:t>
            </a:r>
            <a:r>
              <a:rPr lang="ru-RU" sz="1700" dirty="0" err="1">
                <a:latin typeface="Times New Roman" pitchFamily="18" charset="0"/>
                <a:cs typeface="Times New Roman" pitchFamily="18" charset="0"/>
              </a:rPr>
              <a:t>корупцією</a:t>
            </a:r>
            <a:r>
              <a:rPr lang="uk-UA" sz="1700" dirty="0">
                <a:latin typeface="Times New Roman" pitchFamily="18" charset="0"/>
                <a:cs typeface="Times New Roman" pitchFamily="18" charset="0"/>
              </a:rPr>
              <a:t> (</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від</a:t>
            </a:r>
            <a:r>
              <a:rPr lang="ru-RU" sz="1700" dirty="0">
                <a:latin typeface="Times New Roman" pitchFamily="18" charset="0"/>
                <a:cs typeface="Times New Roman" pitchFamily="18" charset="0"/>
              </a:rPr>
              <a:t> 18.10.2006 № 252-V</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a:t>
            </a:r>
            <a:endParaRPr lang="uk-UA" sz="1700" dirty="0">
              <a:latin typeface="Times New Roman" pitchFamily="18" charset="0"/>
              <a:cs typeface="Times New Roman" pitchFamily="18" charset="0"/>
            </a:endParaRPr>
          </a:p>
          <a:p>
            <a:pPr marL="285750" lvl="0" indent="-285750" algn="just">
              <a:buFont typeface="Arial" pitchFamily="34" charset="0"/>
              <a:buChar char="•"/>
            </a:pPr>
            <a:r>
              <a:rPr lang="ru-RU" sz="1700" dirty="0">
                <a:latin typeface="Times New Roman" pitchFamily="18" charset="0"/>
                <a:cs typeface="Times New Roman" pitchFamily="18" charset="0"/>
              </a:rPr>
              <a:t>Про </a:t>
            </a:r>
            <a:r>
              <a:rPr lang="ru-RU" sz="1700" dirty="0" err="1">
                <a:latin typeface="Times New Roman" pitchFamily="18" charset="0"/>
                <a:cs typeface="Times New Roman" pitchFamily="18" charset="0"/>
              </a:rPr>
              <a:t>очищення</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влади</a:t>
            </a:r>
            <a:r>
              <a:rPr lang="ru-RU" sz="1700" dirty="0">
                <a:latin typeface="Times New Roman" pitchFamily="18" charset="0"/>
                <a:cs typeface="Times New Roman" pitchFamily="18" charset="0"/>
              </a:rPr>
              <a:t> </a:t>
            </a:r>
            <a:r>
              <a:rPr lang="uk-UA" sz="1700" dirty="0">
                <a:latin typeface="Times New Roman" pitchFamily="18" charset="0"/>
                <a:cs typeface="Times New Roman" pitchFamily="18" charset="0"/>
              </a:rPr>
              <a:t>(</a:t>
            </a:r>
            <a:r>
              <a:rPr lang="ru-RU" sz="1700" dirty="0" err="1">
                <a:latin typeface="Times New Roman" pitchFamily="18" charset="0"/>
                <a:cs typeface="Times New Roman" pitchFamily="18" charset="0"/>
              </a:rPr>
              <a:t>від</a:t>
            </a:r>
            <a:r>
              <a:rPr lang="ru-RU" sz="1700" dirty="0">
                <a:latin typeface="Times New Roman" pitchFamily="18" charset="0"/>
                <a:cs typeface="Times New Roman" pitchFamily="18" charset="0"/>
              </a:rPr>
              <a:t> 16.09.2014 № 1682-VII</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a:t>
            </a:r>
            <a:endParaRPr lang="uk-UA" sz="1700" dirty="0">
              <a:latin typeface="Times New Roman" pitchFamily="18" charset="0"/>
              <a:cs typeface="Times New Roman" pitchFamily="18" charset="0"/>
            </a:endParaRPr>
          </a:p>
          <a:p>
            <a:pPr marL="285750" indent="-285750" algn="just">
              <a:buFont typeface="Arial" pitchFamily="34" charset="0"/>
              <a:buChar char="•"/>
            </a:pPr>
            <a:r>
              <a:rPr lang="uk-UA" sz="1700" dirty="0" smtClean="0">
                <a:latin typeface="Times New Roman" pitchFamily="18" charset="0"/>
                <a:cs typeface="Times New Roman" pitchFamily="18" charset="0"/>
              </a:rPr>
              <a:t>Про </a:t>
            </a:r>
            <a:r>
              <a:rPr lang="uk-UA" sz="1700" dirty="0">
                <a:latin typeface="Times New Roman" pitchFamily="18" charset="0"/>
                <a:cs typeface="Times New Roman" pitchFamily="18" charset="0"/>
              </a:rPr>
              <a:t>Національне антикорупційне бюро України ( 14.10.2014 № 1698-VII).</a:t>
            </a:r>
          </a:p>
          <a:p>
            <a:pPr marL="285750" indent="-285750" algn="just">
              <a:buFont typeface="Arial" pitchFamily="34" charset="0"/>
              <a:buChar char="•"/>
            </a:pPr>
            <a:r>
              <a:rPr lang="uk-UA" sz="1700" dirty="0">
                <a:latin typeface="Times New Roman" pitchFamily="18" charset="0"/>
                <a:cs typeface="Times New Roman" pitchFamily="18" charset="0"/>
              </a:rPr>
              <a:t>Про засади державної антикорупційної політики в Україні (Антикорупційна стратегія) на 2014-2017 роки (від 14.10.2014 № 1699-VII). </a:t>
            </a:r>
          </a:p>
          <a:p>
            <a:pPr marL="285750" indent="-285750" algn="just">
              <a:buFont typeface="Arial" pitchFamily="34" charset="0"/>
              <a:buChar char="•"/>
            </a:pPr>
            <a:r>
              <a:rPr lang="uk-UA" sz="1700" dirty="0">
                <a:latin typeface="Times New Roman" pitchFamily="18" charset="0"/>
                <a:cs typeface="Times New Roman" pitchFamily="18" charset="0"/>
              </a:rPr>
              <a:t>Про запобігання корупції ( від 14.10.2014 року № 1700-VII).</a:t>
            </a:r>
          </a:p>
          <a:p>
            <a:pPr marL="285750" indent="-285750" algn="just">
              <a:buFont typeface="Arial" pitchFamily="34" charset="0"/>
              <a:buChar char="•"/>
            </a:pPr>
            <a:r>
              <a:rPr lang="uk-UA" sz="1700" dirty="0">
                <a:latin typeface="Times New Roman" pitchFamily="18" charset="0"/>
                <a:cs typeface="Times New Roman" pitchFamily="18" charset="0"/>
              </a:rPr>
              <a:t>Про Вищий антикорупційний суд (від 07.06.2018 року № 2447-VIII). </a:t>
            </a:r>
          </a:p>
          <a:p>
            <a:pPr marL="285750" lvl="0" indent="-285750" algn="just">
              <a:buFont typeface="Arial" pitchFamily="34" charset="0"/>
              <a:buChar char="•"/>
            </a:pPr>
            <a:r>
              <a:rPr lang="uk-UA" sz="1700" dirty="0" smtClean="0">
                <a:latin typeface="Times New Roman" pitchFamily="18" charset="0"/>
                <a:cs typeface="Times New Roman" pitchFamily="18" charset="0"/>
              </a:rPr>
              <a:t>Про </a:t>
            </a:r>
            <a:r>
              <a:rPr lang="uk-UA" sz="1700" dirty="0">
                <a:latin typeface="Times New Roman" pitchFamily="18" charset="0"/>
                <a:cs typeface="Times New Roman" pitchFamily="18" charset="0"/>
              </a:rPr>
              <a:t>внесення змін до деяких законодавчих актів України щодо визначення кінцевих </a:t>
            </a:r>
            <a:r>
              <a:rPr lang="uk-UA" sz="1700" dirty="0" err="1">
                <a:latin typeface="Times New Roman" pitchFamily="18" charset="0"/>
                <a:cs typeface="Times New Roman" pitchFamily="18" charset="0"/>
              </a:rPr>
              <a:t>вигодоодержувачів</a:t>
            </a:r>
            <a:r>
              <a:rPr lang="uk-UA" sz="1700" dirty="0">
                <a:latin typeface="Times New Roman" pitchFamily="18" charset="0"/>
                <a:cs typeface="Times New Roman" pitchFamily="18" charset="0"/>
              </a:rPr>
              <a:t> юридичних осіб та публічних діячів ( від 14.10.2014 № 1701-</a:t>
            </a:r>
            <a:r>
              <a:rPr lang="ru-RU" sz="1700" dirty="0">
                <a:latin typeface="Times New Roman" pitchFamily="18" charset="0"/>
                <a:cs typeface="Times New Roman" pitchFamily="18" charset="0"/>
              </a:rPr>
              <a:t>VII</a:t>
            </a:r>
            <a:r>
              <a:rPr lang="uk-UA" sz="1700" dirty="0">
                <a:latin typeface="Times New Roman" pitchFamily="18" charset="0"/>
                <a:cs typeface="Times New Roman" pitchFamily="18" charset="0"/>
              </a:rPr>
              <a:t>).</a:t>
            </a:r>
          </a:p>
          <a:p>
            <a:pPr marL="285750" lvl="0" indent="-285750" algn="just">
              <a:buFont typeface="Arial" pitchFamily="34" charset="0"/>
              <a:buChar char="•"/>
            </a:pPr>
            <a:r>
              <a:rPr lang="uk-UA" sz="1700" dirty="0" smtClean="0">
                <a:latin typeface="Times New Roman" pitchFamily="18" charset="0"/>
                <a:cs typeface="Times New Roman" pitchFamily="18" charset="0"/>
              </a:rPr>
              <a:t>Про </a:t>
            </a:r>
            <a:r>
              <a:rPr lang="uk-UA" sz="1700" dirty="0">
                <a:latin typeface="Times New Roman" pitchFamily="18" charset="0"/>
                <a:cs typeface="Times New Roman" pitchFamily="18" charset="0"/>
              </a:rPr>
              <a:t>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(від 14.10.2014 № 1702-</a:t>
            </a:r>
            <a:r>
              <a:rPr lang="ru-RU" sz="1700" dirty="0">
                <a:latin typeface="Times New Roman" pitchFamily="18" charset="0"/>
                <a:cs typeface="Times New Roman" pitchFamily="18" charset="0"/>
              </a:rPr>
              <a:t>VII</a:t>
            </a:r>
            <a:r>
              <a:rPr lang="uk-UA" sz="1700" dirty="0">
                <a:latin typeface="Times New Roman" pitchFamily="18" charset="0"/>
                <a:cs typeface="Times New Roman" pitchFamily="18" charset="0"/>
              </a:rPr>
              <a:t>).</a:t>
            </a:r>
          </a:p>
          <a:p>
            <a:pPr marL="285750" lvl="0" indent="-285750" algn="just">
              <a:buFont typeface="Arial" pitchFamily="34" charset="0"/>
              <a:buChar char="•"/>
            </a:pPr>
            <a:r>
              <a:rPr lang="uk-UA" sz="1700" dirty="0">
                <a:latin typeface="Times New Roman" pitchFamily="18" charset="0"/>
                <a:cs typeface="Times New Roman" pitchFamily="18" charset="0"/>
              </a:rPr>
              <a:t>Про оперативно-розшукову діяльність (1992 року, № 22). </a:t>
            </a:r>
          </a:p>
          <a:p>
            <a:pPr marL="285750" lvl="0" indent="-285750" algn="just">
              <a:buFont typeface="Arial" pitchFamily="34" charset="0"/>
              <a:buChar char="•"/>
            </a:pPr>
            <a:r>
              <a:rPr lang="uk-UA" sz="1700" dirty="0">
                <a:latin typeface="Times New Roman" pitchFamily="18" charset="0"/>
                <a:cs typeface="Times New Roman" pitchFamily="18" charset="0"/>
              </a:rPr>
              <a:t>Про організаційно-правові основи боротьби з організованою злочинністю (1993 року № 35). </a:t>
            </a:r>
          </a:p>
          <a:p>
            <a:pPr marL="285750" lvl="0" indent="-285750" algn="just">
              <a:buFont typeface="Arial" pitchFamily="34" charset="0"/>
              <a:buChar char="•"/>
            </a:pPr>
            <a:r>
              <a:rPr lang="ru-RU" sz="1700" dirty="0">
                <a:latin typeface="Times New Roman" pitchFamily="18" charset="0"/>
                <a:cs typeface="Times New Roman" pitchFamily="18" charset="0"/>
              </a:rPr>
              <a:t>Про </a:t>
            </a:r>
            <a:r>
              <a:rPr lang="ru-RU" sz="1700" dirty="0" err="1">
                <a:latin typeface="Times New Roman" pitchFamily="18" charset="0"/>
                <a:cs typeface="Times New Roman" pitchFamily="18" charset="0"/>
              </a:rPr>
              <a:t>основи</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національної</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безпеки</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України</a:t>
            </a:r>
            <a:r>
              <a:rPr lang="ru-RU" sz="1700" dirty="0">
                <a:latin typeface="Times New Roman" pitchFamily="18" charset="0"/>
                <a:cs typeface="Times New Roman" pitchFamily="18" charset="0"/>
              </a:rPr>
              <a:t> </a:t>
            </a:r>
            <a:r>
              <a:rPr lang="uk-UA" sz="1700" dirty="0">
                <a:latin typeface="Times New Roman" pitchFamily="18" charset="0"/>
                <a:cs typeface="Times New Roman" pitchFamily="18" charset="0"/>
              </a:rPr>
              <a:t>(</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від</a:t>
            </a:r>
            <a:r>
              <a:rPr lang="ru-RU"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21</a:t>
            </a:r>
            <a:r>
              <a:rPr lang="ru-RU" sz="1700" dirty="0" smtClean="0">
                <a:latin typeface="Times New Roman" pitchFamily="18" charset="0"/>
                <a:cs typeface="Times New Roman" pitchFamily="18" charset="0"/>
              </a:rPr>
              <a:t>.06.20</a:t>
            </a:r>
            <a:r>
              <a:rPr lang="en-US" sz="1700" dirty="0" smtClean="0">
                <a:latin typeface="Times New Roman" pitchFamily="18" charset="0"/>
                <a:cs typeface="Times New Roman" pitchFamily="18" charset="0"/>
              </a:rPr>
              <a:t>18</a:t>
            </a:r>
            <a:r>
              <a:rPr lang="ru-RU" sz="1700" dirty="0" smtClean="0">
                <a:latin typeface="Times New Roman" pitchFamily="18" charset="0"/>
                <a:cs typeface="Times New Roman" pitchFamily="18" charset="0"/>
              </a:rPr>
              <a:t> </a:t>
            </a:r>
            <a:r>
              <a:rPr lang="ru-RU" sz="1700" dirty="0">
                <a:latin typeface="Times New Roman" pitchFamily="18" charset="0"/>
                <a:cs typeface="Times New Roman" pitchFamily="18" charset="0"/>
              </a:rPr>
              <a:t>року № </a:t>
            </a:r>
            <a:r>
              <a:rPr lang="en-US" sz="1700" dirty="0" smtClean="0">
                <a:latin typeface="Times New Roman" pitchFamily="18" charset="0"/>
                <a:cs typeface="Times New Roman" pitchFamily="18" charset="0"/>
              </a:rPr>
              <a:t>2469</a:t>
            </a:r>
            <a:r>
              <a:rPr lang="ru-RU" sz="1700" dirty="0" smtClean="0">
                <a:latin typeface="Times New Roman" pitchFamily="18" charset="0"/>
                <a:cs typeface="Times New Roman" pitchFamily="18" charset="0"/>
              </a:rPr>
              <a:t>-VI</a:t>
            </a:r>
            <a:r>
              <a:rPr lang="en-US" sz="1700" dirty="0" smtClean="0">
                <a:latin typeface="Times New Roman" pitchFamily="18" charset="0"/>
                <a:cs typeface="Times New Roman" pitchFamily="18" charset="0"/>
              </a:rPr>
              <a:t>II</a:t>
            </a:r>
            <a:r>
              <a:rPr lang="uk-UA" sz="1700" dirty="0" smtClean="0">
                <a:latin typeface="Times New Roman" pitchFamily="18" charset="0"/>
                <a:cs typeface="Times New Roman" pitchFamily="18" charset="0"/>
              </a:rPr>
              <a:t>).</a:t>
            </a:r>
            <a:endParaRPr lang="uk-UA" sz="1700" dirty="0">
              <a:latin typeface="Times New Roman" pitchFamily="18" charset="0"/>
              <a:cs typeface="Times New Roman" pitchFamily="18" charset="0"/>
            </a:endParaRPr>
          </a:p>
        </p:txBody>
      </p:sp>
    </p:spTree>
    <p:extLst>
      <p:ext uri="{BB962C8B-B14F-4D97-AF65-F5344CB8AC3E}">
        <p14:creationId xmlns:p14="http://schemas.microsoft.com/office/powerpoint/2010/main" val="2410896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10" y="0"/>
            <a:ext cx="9144000" cy="7109639"/>
          </a:xfrm>
          <a:prstGeom prst="rect">
            <a:avLst/>
          </a:prstGeom>
        </p:spPr>
        <p:txBody>
          <a:bodyPr wrap="square">
            <a:spAutoFit/>
          </a:bodyPr>
          <a:lstStyle/>
          <a:p>
            <a:pPr algn="just"/>
            <a:r>
              <a:rPr lang="uk-UA" sz="2400" b="1" dirty="0"/>
              <a:t>ІІІ. Протидія корупції пов’язана</a:t>
            </a:r>
            <a:r>
              <a:rPr lang="uk-UA" sz="2400" dirty="0"/>
              <a:t>, насамперед, з проведенням Адміністративної реформи, реформи державної служби, органів місцевого самоврядування, системи правоохоронних органів, зі спрощенням адміністративних процедур та зменшенням всілякого роду втручання держави в бізнес (стратегія попередження) – це функція влади</a:t>
            </a:r>
            <a:r>
              <a:rPr lang="uk-UA" sz="2400" dirty="0" smtClean="0"/>
              <a:t>.</a:t>
            </a:r>
          </a:p>
          <a:p>
            <a:pPr algn="ctr"/>
            <a:r>
              <a:rPr lang="uk-UA" sz="2400" b="1" dirty="0"/>
              <a:t>Основними проблемами, що постають на шляху громадської участі в процесах запобігання корупції є:</a:t>
            </a:r>
          </a:p>
          <a:p>
            <a:pPr marL="342900" lvl="0" indent="-342900" algn="just">
              <a:buFont typeface="Wingdings" panose="05000000000000000000" pitchFamily="2" charset="2"/>
              <a:buChar char="Ø"/>
            </a:pPr>
            <a:r>
              <a:rPr lang="uk-UA" sz="2400" dirty="0"/>
              <a:t>опір влади: органи влади вкрай неохоче надають громадськості інформацію про свою діяльність щодо процедур прийняття владних рішень, </a:t>
            </a:r>
            <a:r>
              <a:rPr lang="uk-UA" sz="2400" dirty="0" err="1"/>
              <a:t>ревниво</a:t>
            </a:r>
            <a:r>
              <a:rPr lang="uk-UA" sz="2400" dirty="0"/>
              <a:t> і недоброзичливо ставляться до спроб громадськості контролювати їх діяльність;</a:t>
            </a:r>
          </a:p>
          <a:p>
            <a:pPr marL="342900" lvl="0" indent="-342900" algn="just">
              <a:buFont typeface="Wingdings" panose="05000000000000000000" pitchFamily="2" charset="2"/>
              <a:buChar char="Ø"/>
            </a:pPr>
            <a:r>
              <a:rPr lang="uk-UA" sz="2400" dirty="0"/>
              <a:t>недостатня мотивація самих структур громадянського суспільства брати участь у процесах попередження корупції: відмови брати участь у громадських слуханнях, експертизах, контрольних органах. Причина цьому – маловір’я в свої сили і надія на доброго правителя, тобто переважаючий суб’єктний тип політичної культури українців.</a:t>
            </a:r>
          </a:p>
          <a:p>
            <a:pPr algn="just"/>
            <a:endParaRPr lang="uk-UA" sz="2400" dirty="0"/>
          </a:p>
        </p:txBody>
      </p:sp>
    </p:spTree>
    <p:extLst>
      <p:ext uri="{BB962C8B-B14F-4D97-AF65-F5344CB8AC3E}">
        <p14:creationId xmlns:p14="http://schemas.microsoft.com/office/powerpoint/2010/main" val="94943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pPr algn="ctr"/>
            <a:r>
              <a:rPr lang="uk-UA" sz="2800" b="1" dirty="0"/>
              <a:t>Для забезпечення ефективної участі громадськості, необхідно вирішити такі проблеми:</a:t>
            </a:r>
          </a:p>
          <a:p>
            <a:pPr marL="285750" lvl="0" indent="-285750" algn="just">
              <a:buFont typeface="Wingdings" panose="05000000000000000000" pitchFamily="2" charset="2"/>
              <a:buChar char="Ø"/>
            </a:pPr>
            <a:r>
              <a:rPr lang="uk-UA" sz="2400" dirty="0"/>
              <a:t>до законодавчих актів </a:t>
            </a:r>
            <a:r>
              <a:rPr lang="uk-UA" sz="2400" dirty="0" err="1"/>
              <a:t>внести</a:t>
            </a:r>
            <a:r>
              <a:rPr lang="uk-UA" sz="2400" dirty="0"/>
              <a:t> зміни, які зобов’язують органи влади надавати інформацію, і визначають участь і контроль громадянського суспільства. Представникам органів влади, окрім цього, пропонується пройти навчання у системі громадянської освіти, де вони отримають відомості про протидію корупції, про користь прозорої влади, соціальне партнерство та ін.(зміна типу політичної культури);</a:t>
            </a:r>
          </a:p>
          <a:p>
            <a:pPr marL="285750" lvl="0" indent="-285750" algn="just">
              <a:buFont typeface="Wingdings" panose="05000000000000000000" pitchFamily="2" charset="2"/>
              <a:buChar char="Ø"/>
            </a:pPr>
            <a:r>
              <a:rPr lang="uk-UA" sz="2400" dirty="0"/>
              <a:t>розвивати структури громадянського суспільства;</a:t>
            </a:r>
          </a:p>
          <a:p>
            <a:pPr marL="285750" lvl="0" indent="-285750" algn="just">
              <a:buFont typeface="Wingdings" panose="05000000000000000000" pitchFamily="2" charset="2"/>
              <a:buChar char="Ø"/>
            </a:pPr>
            <a:r>
              <a:rPr lang="uk-UA" sz="2400" dirty="0"/>
              <a:t>розвивати систему громадянської освіти у школах та інститутах, залучати в цю систему владні структури, створювати спеціальні центри громадянської освіти (стратегія усвідомлення). Основними темами громадянської освіти повинні бути: права людини, правова освіта, громадянське суспільство, влада, соціальне партнерство, корупція і її запобігання;</a:t>
            </a:r>
          </a:p>
          <a:p>
            <a:pPr marL="285750" lvl="0" indent="-285750" algn="just">
              <a:buFont typeface="Wingdings" panose="05000000000000000000" pitchFamily="2" charset="2"/>
              <a:buChar char="Ø"/>
            </a:pPr>
            <a:r>
              <a:rPr lang="uk-UA" sz="2400" dirty="0"/>
              <a:t>обмінюватися досвідом і впроваджувати перспективні форми громадської участі в інших регіонах (стратегія попередження).</a:t>
            </a:r>
          </a:p>
        </p:txBody>
      </p:sp>
    </p:spTree>
    <p:extLst>
      <p:ext uri="{BB962C8B-B14F-4D97-AF65-F5344CB8AC3E}">
        <p14:creationId xmlns:p14="http://schemas.microsoft.com/office/powerpoint/2010/main" val="426044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3378"/>
            <a:ext cx="9144000" cy="4154984"/>
          </a:xfrm>
          <a:prstGeom prst="rect">
            <a:avLst/>
          </a:prstGeom>
        </p:spPr>
        <p:txBody>
          <a:bodyPr wrap="square">
            <a:spAutoFit/>
          </a:bodyPr>
          <a:lstStyle/>
          <a:p>
            <a:pPr algn="just"/>
            <a:r>
              <a:rPr lang="uk-UA" sz="2400" b="1" dirty="0"/>
              <a:t>ІV. </a:t>
            </a:r>
            <a:r>
              <a:rPr lang="uk-UA" sz="2400" dirty="0"/>
              <a:t>У процесі боротьби з корупцією владі належить найважливіша роль. На виконання Антикорупційної стратегії на 2014–2017 роки Урядом України прийнята програма її реалізації, метою якої є створення ефективної загальнодержавної системи запобігання та протидії корупції на основі нових засад формування та реалізації антикорупційної політики. Державна програма щодо реалізації засад державної антикорупційної політики в Україні (Антикорупційної стратегії) на 2015–2017 роки (далі Програма)  включає у себе завдання, заходи, строки виконання, суб’єкти здійснення запобіжних заходів, індикатори виконання та джерела фінансування. </a:t>
            </a:r>
          </a:p>
        </p:txBody>
      </p:sp>
    </p:spTree>
    <p:extLst>
      <p:ext uri="{BB962C8B-B14F-4D97-AF65-F5344CB8AC3E}">
        <p14:creationId xmlns:p14="http://schemas.microsoft.com/office/powerpoint/2010/main" val="809916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86" y="0"/>
            <a:ext cx="9144000" cy="6832640"/>
          </a:xfrm>
          <a:prstGeom prst="rect">
            <a:avLst/>
          </a:prstGeom>
        </p:spPr>
        <p:txBody>
          <a:bodyPr wrap="square">
            <a:spAutoFit/>
          </a:bodyPr>
          <a:lstStyle/>
          <a:p>
            <a:pPr algn="ctr"/>
            <a:r>
              <a:rPr lang="uk-UA" sz="2000" b="1" dirty="0"/>
              <a:t>Реалізації державної антикорупційної політики (механізм) потребує виконання основних важливих завдань, що стоять перед суб’єктами запобігання корупції та є обов’язковими для виконання, зокрема:</a:t>
            </a:r>
          </a:p>
          <a:p>
            <a:pPr marL="360000" lvl="1" indent="-285750" algn="just">
              <a:buFont typeface="Wingdings" panose="05000000000000000000" pitchFamily="2" charset="2"/>
              <a:buChar char="Ø"/>
            </a:pPr>
            <a:r>
              <a:rPr lang="uk-UA" dirty="0"/>
              <a:t>створення інституціонального механізму формування та моніторингу реалізації державної антикорупційної політики, зокрема започаткування роботи Агентства, сприяння активній діяльності Національної ради з питань антикорупційної політики;</a:t>
            </a:r>
            <a:endParaRPr lang="uk-UA" sz="2000" dirty="0"/>
          </a:p>
          <a:p>
            <a:pPr marL="360000" lvl="1" indent="-285750" algn="just">
              <a:buFont typeface="Wingdings" panose="05000000000000000000" pitchFamily="2" charset="2"/>
              <a:buChar char="Ø"/>
            </a:pPr>
            <a:r>
              <a:rPr lang="uk-UA" dirty="0"/>
              <a:t>створення інструментів отримання достовірної інформації щодо кількісних та якісних показників корупції;</a:t>
            </a:r>
            <a:endParaRPr lang="uk-UA" sz="2000" dirty="0"/>
          </a:p>
          <a:p>
            <a:pPr marL="360000" lvl="1" indent="-285750" algn="just">
              <a:buFont typeface="Wingdings" panose="05000000000000000000" pitchFamily="2" charset="2"/>
              <a:buChar char="Ø"/>
            </a:pPr>
            <a:r>
              <a:rPr lang="uk-UA" dirty="0"/>
              <a:t>підготовка нової антикорупційної стратегії;</a:t>
            </a:r>
            <a:endParaRPr lang="uk-UA" sz="2000" dirty="0"/>
          </a:p>
          <a:p>
            <a:pPr marL="360000" lvl="1" indent="-285750" algn="just">
              <a:buFont typeface="Wingdings" panose="05000000000000000000" pitchFamily="2" charset="2"/>
              <a:buChar char="Ø"/>
            </a:pPr>
            <a:r>
              <a:rPr lang="uk-UA" dirty="0"/>
              <a:t>встановлення нових форм співпраці з громадськістю у формуванні та моніторингу реалізації державної антикорупційної політики;</a:t>
            </a:r>
            <a:endParaRPr lang="uk-UA" sz="2000" dirty="0"/>
          </a:p>
          <a:p>
            <a:pPr marL="360000" lvl="1" indent="-285750" algn="just">
              <a:buFont typeface="Wingdings" panose="05000000000000000000" pitchFamily="2" charset="2"/>
              <a:buChar char="Ø"/>
            </a:pPr>
            <a:r>
              <a:rPr lang="uk-UA" dirty="0"/>
              <a:t>створення прозорих засад фінансування проведення виборів, діяльності політичних партій;</a:t>
            </a:r>
            <a:endParaRPr lang="uk-UA" sz="2000" dirty="0"/>
          </a:p>
          <a:p>
            <a:pPr marL="360000" lvl="1" indent="-285750" algn="just">
              <a:buFont typeface="Wingdings" panose="05000000000000000000" pitchFamily="2" charset="2"/>
              <a:buChar char="Ø"/>
            </a:pPr>
            <a:r>
              <a:rPr lang="uk-UA" dirty="0"/>
              <a:t>усунення </a:t>
            </a:r>
            <a:r>
              <a:rPr lang="uk-UA" dirty="0" err="1"/>
              <a:t>корупціогенних</a:t>
            </a:r>
            <a:r>
              <a:rPr lang="uk-UA" dirty="0"/>
              <a:t> чинників у діяльності представницьких органів влади;</a:t>
            </a:r>
            <a:endParaRPr lang="uk-UA" sz="2000" dirty="0"/>
          </a:p>
          <a:p>
            <a:pPr marL="360000" lvl="1" indent="-285750" algn="just">
              <a:buFont typeface="Wingdings" panose="05000000000000000000" pitchFamily="2" charset="2"/>
              <a:buChar char="Ø"/>
            </a:pPr>
            <a:r>
              <a:rPr lang="uk-UA" dirty="0"/>
              <a:t>створення ефективних механізмів запобігання виникненню, виявлення та врегулювання конфлікту інтересів у діяльності народних депутатів України та депутатів місцевих рад;</a:t>
            </a:r>
            <a:endParaRPr lang="uk-UA" sz="2000" dirty="0"/>
          </a:p>
          <a:p>
            <a:pPr marL="360000" lvl="1" indent="-285750" algn="just">
              <a:buFont typeface="Wingdings" panose="05000000000000000000" pitchFamily="2" charset="2"/>
              <a:buChar char="Ø"/>
            </a:pPr>
            <a:r>
              <a:rPr lang="uk-UA" dirty="0"/>
              <a:t>створення прозорих засад лобіювання;</a:t>
            </a:r>
            <a:endParaRPr lang="uk-UA" sz="2000" dirty="0"/>
          </a:p>
          <a:p>
            <a:pPr marL="360000" lvl="1" indent="-285750" algn="just">
              <a:buFont typeface="Wingdings" panose="05000000000000000000" pitchFamily="2" charset="2"/>
              <a:buChar char="Ø"/>
            </a:pPr>
            <a:r>
              <a:rPr lang="uk-UA" dirty="0"/>
              <a:t>посилення громадського контролю за прийняттям рішення виборними посадовими особами, зокрема шляхом запровадження механізму попереднього громадського обговорення суспільно важливих рішень з використанням позитивного вітчизняного досвіду на основі найкращої світової практики;</a:t>
            </a:r>
            <a:endParaRPr lang="uk-UA" sz="2000" dirty="0"/>
          </a:p>
          <a:p>
            <a:pPr marL="360000" lvl="1" indent="-285750" algn="just">
              <a:buFont typeface="Wingdings" panose="05000000000000000000" pitchFamily="2" charset="2"/>
              <a:buChar char="Ø"/>
            </a:pPr>
            <a:r>
              <a:rPr lang="uk-UA" dirty="0"/>
              <a:t>підвищення рівня прозорості діяльності Верховної Ради України та місцевих рад;</a:t>
            </a:r>
            <a:endParaRPr lang="uk-UA" sz="2000" dirty="0"/>
          </a:p>
          <a:p>
            <a:pPr marL="360000" lvl="1" indent="-285750" algn="just">
              <a:buFont typeface="Wingdings" panose="05000000000000000000" pitchFamily="2" charset="2"/>
              <a:buChar char="Ø"/>
            </a:pPr>
            <a:r>
              <a:rPr lang="uk-UA" dirty="0"/>
              <a:t>реформування державної служби та служби в органах місцевого </a:t>
            </a:r>
            <a:r>
              <a:rPr lang="uk-UA"/>
              <a:t>самоврядування</a:t>
            </a:r>
            <a:r>
              <a:rPr lang="uk-UA" smtClean="0"/>
              <a:t>;</a:t>
            </a:r>
            <a:endParaRPr lang="uk-UA" sz="2000" dirty="0"/>
          </a:p>
        </p:txBody>
      </p:sp>
    </p:spTree>
    <p:extLst>
      <p:ext uri="{BB962C8B-B14F-4D97-AF65-F5344CB8AC3E}">
        <p14:creationId xmlns:p14="http://schemas.microsoft.com/office/powerpoint/2010/main" val="346057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86" y="0"/>
            <a:ext cx="9144000" cy="6832640"/>
          </a:xfrm>
          <a:prstGeom prst="rect">
            <a:avLst/>
          </a:prstGeom>
        </p:spPr>
        <p:txBody>
          <a:bodyPr wrap="square">
            <a:spAutoFit/>
          </a:bodyPr>
          <a:lstStyle/>
          <a:p>
            <a:pPr algn="ctr"/>
            <a:r>
              <a:rPr lang="uk-UA" sz="2000" b="1" dirty="0"/>
              <a:t>Реалізації державної антикорупційної політики (механізм) потребує виконання основних важливих завдань, що стоять перед суб’єктами запобігання корупції та є обов’язковими для виконання, зокрема:</a:t>
            </a:r>
          </a:p>
          <a:p>
            <a:pPr marL="360000" lvl="1" indent="-285750" algn="just">
              <a:buFont typeface="Wingdings" panose="05000000000000000000" pitchFamily="2" charset="2"/>
              <a:buChar char="Ø"/>
            </a:pPr>
            <a:r>
              <a:rPr lang="uk-UA" dirty="0" smtClean="0"/>
              <a:t>створення </a:t>
            </a:r>
            <a:r>
              <a:rPr lang="uk-UA" dirty="0"/>
              <a:t>ефективної системи виявлення, запобігання та врегулювання конфлікту інтересів;</a:t>
            </a:r>
            <a:endParaRPr lang="uk-UA" sz="2000" dirty="0"/>
          </a:p>
          <a:p>
            <a:pPr marL="360000" lvl="1" indent="-285750" algn="just">
              <a:buFont typeface="Wingdings" panose="05000000000000000000" pitchFamily="2" charset="2"/>
              <a:buChar char="Ø"/>
            </a:pPr>
            <a:r>
              <a:rPr lang="uk-UA" dirty="0"/>
              <a:t>створення ефективної системи фінансового контролю;</a:t>
            </a:r>
            <a:endParaRPr lang="uk-UA" sz="2000" dirty="0"/>
          </a:p>
          <a:p>
            <a:pPr marL="360000" lvl="1" indent="-285750" algn="just">
              <a:buFont typeface="Wingdings" panose="05000000000000000000" pitchFamily="2" charset="2"/>
              <a:buChar char="Ø"/>
            </a:pPr>
            <a:r>
              <a:rPr lang="uk-UA" dirty="0"/>
              <a:t>запровадження механізмів дотримання етичних стандартів осіб, уповноважених на виконання функцій держави або місцевого самоврядування;</a:t>
            </a:r>
            <a:endParaRPr lang="uk-UA" sz="2000" dirty="0"/>
          </a:p>
          <a:p>
            <a:pPr marL="360000" lvl="1" indent="-285750" algn="just">
              <a:buFont typeface="Wingdings" panose="05000000000000000000" pitchFamily="2" charset="2"/>
              <a:buChar char="Ø"/>
            </a:pPr>
            <a:r>
              <a:rPr lang="uk-UA" dirty="0"/>
              <a:t>проведення перевірок на доброчесність осіб, уповноважених на виконання функцій держави або місцевого самоврядування;</a:t>
            </a:r>
            <a:endParaRPr lang="uk-UA" sz="2000" dirty="0"/>
          </a:p>
          <a:p>
            <a:pPr marL="360000" lvl="1" indent="-285750" algn="just">
              <a:buFont typeface="Wingdings" panose="05000000000000000000" pitchFamily="2" charset="2"/>
              <a:buChar char="Ø"/>
            </a:pPr>
            <a:r>
              <a:rPr lang="uk-UA" dirty="0"/>
              <a:t>створення механізму захисту осіб, які надають допомогу в запобіганні і протидії корупції (викривач);</a:t>
            </a:r>
            <a:endParaRPr lang="uk-UA" sz="2000" dirty="0"/>
          </a:p>
          <a:p>
            <a:pPr marL="360000" lvl="1" indent="-285750" algn="just">
              <a:buFont typeface="Wingdings" panose="05000000000000000000" pitchFamily="2" charset="2"/>
              <a:buChar char="Ø"/>
            </a:pPr>
            <a:r>
              <a:rPr lang="uk-UA" dirty="0"/>
              <a:t>забезпечення обізнаності осіб, уповноважених на виконання функцій держави або місцевого самоврядування, із законодавством щодо доброчесності на публічній службі;</a:t>
            </a:r>
            <a:endParaRPr lang="uk-UA" sz="2000" dirty="0"/>
          </a:p>
          <a:p>
            <a:pPr marL="360000" lvl="1" indent="-285750" algn="just">
              <a:buFont typeface="Wingdings" panose="05000000000000000000" pitchFamily="2" charset="2"/>
              <a:buChar char="Ø"/>
            </a:pPr>
            <a:r>
              <a:rPr lang="uk-UA" dirty="0"/>
              <a:t>впровадження системного підходу до запобігання корупції в органах виконавчої влади та органах місцевого самоврядування на основі результатів аналізу корупційних ризиків;</a:t>
            </a:r>
            <a:endParaRPr lang="uk-UA" sz="2000" dirty="0"/>
          </a:p>
          <a:p>
            <a:pPr marL="360000" lvl="1" indent="-285750" algn="just">
              <a:buFont typeface="Wingdings" panose="05000000000000000000" pitchFamily="2" charset="2"/>
              <a:buChar char="Ø"/>
            </a:pPr>
            <a:r>
              <a:rPr lang="uk-UA" dirty="0"/>
              <a:t>усунення передумов вчинення корупційних правопорушень під час здійснення адміністративних процедур;</a:t>
            </a:r>
            <a:endParaRPr lang="uk-UA" sz="2000" dirty="0"/>
          </a:p>
          <a:p>
            <a:pPr marL="360000" lvl="1" indent="-285750" algn="just">
              <a:buFont typeface="Wingdings" panose="05000000000000000000" pitchFamily="2" charset="2"/>
              <a:buChar char="Ø"/>
            </a:pPr>
            <a:r>
              <a:rPr lang="uk-UA" dirty="0"/>
              <a:t>посилення спроможності протидіяти корупції на державних підприємствах, у господарських товариствах (у яких державна частка перевищує 50 відсотків);</a:t>
            </a:r>
            <a:endParaRPr lang="uk-UA" sz="2000" dirty="0"/>
          </a:p>
          <a:p>
            <a:pPr marL="360000" lvl="1" indent="-285750" algn="just">
              <a:buFont typeface="Wingdings" panose="05000000000000000000" pitchFamily="2" charset="2"/>
              <a:buChar char="Ø"/>
            </a:pPr>
            <a:r>
              <a:rPr lang="uk-UA" dirty="0"/>
              <a:t>усунення корупційних чинників у процедурах державних </a:t>
            </a:r>
            <a:r>
              <a:rPr lang="uk-UA" dirty="0" err="1"/>
              <a:t>закупівель</a:t>
            </a:r>
            <a:r>
              <a:rPr lang="uk-UA" dirty="0"/>
              <a:t>;</a:t>
            </a:r>
            <a:endParaRPr lang="uk-UA" sz="2000" dirty="0"/>
          </a:p>
          <a:p>
            <a:pPr marL="360000" lvl="1" indent="-285750" algn="just">
              <a:buFont typeface="Wingdings" panose="05000000000000000000" pitchFamily="2" charset="2"/>
              <a:buChar char="Ø"/>
            </a:pPr>
            <a:r>
              <a:rPr lang="uk-UA" dirty="0"/>
              <a:t>усунення корупції у судовій системі та органах кримінальної юстиції;</a:t>
            </a:r>
            <a:endParaRPr lang="uk-UA" sz="2000" dirty="0"/>
          </a:p>
          <a:p>
            <a:pPr marL="360000" lvl="1" indent="-285750" algn="just">
              <a:buFont typeface="Wingdings" panose="05000000000000000000" pitchFamily="2" charset="2"/>
              <a:buChar char="Ø"/>
            </a:pPr>
            <a:r>
              <a:rPr lang="uk-UA" dirty="0"/>
              <a:t>імплементація стратегії подолання корупції у приватному секторі</a:t>
            </a:r>
            <a:r>
              <a:rPr lang="uk-UA" dirty="0" smtClean="0"/>
              <a:t>;</a:t>
            </a:r>
            <a:endParaRPr lang="uk-UA" sz="2000" dirty="0"/>
          </a:p>
        </p:txBody>
      </p:sp>
    </p:spTree>
    <p:extLst>
      <p:ext uri="{BB962C8B-B14F-4D97-AF65-F5344CB8AC3E}">
        <p14:creationId xmlns:p14="http://schemas.microsoft.com/office/powerpoint/2010/main" val="992778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86" y="0"/>
            <a:ext cx="9144000" cy="5324535"/>
          </a:xfrm>
          <a:prstGeom prst="rect">
            <a:avLst/>
          </a:prstGeom>
        </p:spPr>
        <p:txBody>
          <a:bodyPr wrap="square">
            <a:spAutoFit/>
          </a:bodyPr>
          <a:lstStyle/>
          <a:p>
            <a:pPr algn="ctr"/>
            <a:r>
              <a:rPr lang="uk-UA" sz="2000" b="1" dirty="0"/>
              <a:t>Реалізації державної антикорупційної політики (механізм) потребує виконання основних важливих завдань, що стоять перед суб’єктами запобігання корупції та є обов’язковими для виконання, зокрема:</a:t>
            </a:r>
          </a:p>
          <a:p>
            <a:pPr marL="360000" lvl="1" indent="-285750" algn="just">
              <a:buFont typeface="Wingdings" panose="05000000000000000000" pitchFamily="2" charset="2"/>
              <a:buChar char="Ø"/>
            </a:pPr>
            <a:r>
              <a:rPr lang="uk-UA" sz="2800" dirty="0" smtClean="0"/>
              <a:t>зменшення </a:t>
            </a:r>
            <a:r>
              <a:rPr lang="uk-UA" sz="2800" dirty="0"/>
              <a:t>можливостей для корупції шляхом підвищення прозорості прийняття рішень та надання доступу до інформації;</a:t>
            </a:r>
          </a:p>
          <a:p>
            <a:pPr marL="360000" lvl="1" indent="-285750" algn="just">
              <a:buFont typeface="Wingdings" panose="05000000000000000000" pitchFamily="2" charset="2"/>
              <a:buChar char="Ø"/>
            </a:pPr>
            <a:r>
              <a:rPr lang="uk-UA" sz="2800" dirty="0"/>
              <a:t>удосконалення законодавства щодо виявлення, розслідування корупційних злочинів та конфіскації злочинних активів;</a:t>
            </a:r>
          </a:p>
          <a:p>
            <a:pPr marL="360000" lvl="1" indent="-285750" algn="just">
              <a:buFont typeface="Wingdings" panose="05000000000000000000" pitchFamily="2" charset="2"/>
              <a:buChar char="Ø"/>
            </a:pPr>
            <a:r>
              <a:rPr lang="uk-UA" sz="2800" dirty="0"/>
              <a:t>удосконалення обліку фізичних та юридичних осіб, притягнутих до відповідальності за корупційні правопорушення;</a:t>
            </a:r>
          </a:p>
          <a:p>
            <a:pPr marL="360000" lvl="1" indent="-285750" algn="just">
              <a:buFont typeface="Wingdings" panose="05000000000000000000" pitchFamily="2" charset="2"/>
              <a:buChar char="Ø"/>
            </a:pPr>
            <a:r>
              <a:rPr lang="uk-UA" sz="2800" dirty="0"/>
              <a:t>зміна суспільних уявлень про корупцію.</a:t>
            </a:r>
          </a:p>
        </p:txBody>
      </p:sp>
    </p:spTree>
    <p:extLst>
      <p:ext uri="{BB962C8B-B14F-4D97-AF65-F5344CB8AC3E}">
        <p14:creationId xmlns:p14="http://schemas.microsoft.com/office/powerpoint/2010/main" val="126678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118"/>
            <a:ext cx="9144000" cy="5693866"/>
          </a:xfrm>
          <a:prstGeom prst="rect">
            <a:avLst/>
          </a:prstGeom>
        </p:spPr>
        <p:txBody>
          <a:bodyPr wrap="square">
            <a:spAutoFit/>
          </a:bodyPr>
          <a:lstStyle/>
          <a:p>
            <a:pPr algn="just"/>
            <a:r>
              <a:rPr lang="uk-UA" sz="2800" b="1" dirty="0"/>
              <a:t>V. </a:t>
            </a:r>
            <a:r>
              <a:rPr lang="uk-UA" sz="2800" dirty="0"/>
              <a:t>Як зазначено вище, узгоджена діяльність різних структур громадянського суспільства в рамках антикорупційних стратегії і напрямів боротьби з корупцією повинна стати основою запобігання корупції (усунення її причин). </a:t>
            </a:r>
            <a:endParaRPr lang="uk-UA" sz="2800" dirty="0" smtClean="0"/>
          </a:p>
          <a:p>
            <a:pPr algn="ctr"/>
            <a:r>
              <a:rPr lang="uk-UA" sz="3200" b="1" dirty="0" smtClean="0"/>
              <a:t>Стосовно </a:t>
            </a:r>
            <a:r>
              <a:rPr lang="uk-UA" sz="3200" b="1" dirty="0"/>
              <a:t>громадянського суспільства ці причини </a:t>
            </a:r>
            <a:r>
              <a:rPr lang="uk-UA" sz="3200" b="1" dirty="0" err="1"/>
              <a:t>формулюються</a:t>
            </a:r>
            <a:r>
              <a:rPr lang="uk-UA" sz="3200" b="1" dirty="0"/>
              <a:t> як: </a:t>
            </a:r>
          </a:p>
          <a:p>
            <a:pPr marL="457200" lvl="0" indent="-457200" algn="just">
              <a:buFont typeface="Wingdings" panose="05000000000000000000" pitchFamily="2" charset="2"/>
              <a:buChar char="Ø"/>
            </a:pPr>
            <a:r>
              <a:rPr lang="uk-UA" sz="3200" dirty="0"/>
              <a:t>нерозвиненість інститутів громадянського суспільства;</a:t>
            </a:r>
          </a:p>
          <a:p>
            <a:pPr marL="457200" lvl="0" indent="-457200" algn="just">
              <a:buFont typeface="Wingdings" panose="05000000000000000000" pitchFamily="2" charset="2"/>
              <a:buChar char="Ø"/>
            </a:pPr>
            <a:r>
              <a:rPr lang="uk-UA" sz="3200" dirty="0"/>
              <a:t>слабкість демократичних традицій;</a:t>
            </a:r>
          </a:p>
          <a:p>
            <a:pPr marL="457200" lvl="0" indent="-457200" algn="just">
              <a:buFont typeface="Wingdings" panose="05000000000000000000" pitchFamily="2" charset="2"/>
              <a:buChar char="Ø"/>
            </a:pPr>
            <a:r>
              <a:rPr lang="uk-UA" sz="3200" dirty="0"/>
              <a:t>переважаючий суб’єктний тип політичної культури.</a:t>
            </a:r>
          </a:p>
        </p:txBody>
      </p:sp>
    </p:spTree>
    <p:extLst>
      <p:ext uri="{BB962C8B-B14F-4D97-AF65-F5344CB8AC3E}">
        <p14:creationId xmlns:p14="http://schemas.microsoft.com/office/powerpoint/2010/main" val="2139012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461"/>
            <a:ext cx="9144000" cy="6617196"/>
          </a:xfrm>
          <a:prstGeom prst="rect">
            <a:avLst/>
          </a:prstGeom>
        </p:spPr>
        <p:txBody>
          <a:bodyPr wrap="square">
            <a:spAutoFit/>
          </a:bodyPr>
          <a:lstStyle/>
          <a:p>
            <a:pPr algn="ctr"/>
            <a:r>
              <a:rPr lang="uk-UA" sz="2800" b="1" dirty="0"/>
              <a:t>Основні реальні напрями боротьби з корупцією є усвідомлення-профілактика-заходи.</a:t>
            </a:r>
          </a:p>
          <a:p>
            <a:pPr lvl="0" algn="just"/>
            <a:r>
              <a:rPr lang="uk-UA" sz="2400" b="1" dirty="0" smtClean="0"/>
              <a:t>1) Стратегія </a:t>
            </a:r>
            <a:r>
              <a:rPr lang="uk-UA" sz="2400" b="1" dirty="0"/>
              <a:t>усвідомлення:</a:t>
            </a:r>
          </a:p>
          <a:p>
            <a:pPr marL="342900" lvl="0" indent="-342900" algn="just">
              <a:buFont typeface="Wingdings" panose="05000000000000000000" pitchFamily="2" charset="2"/>
              <a:buChar char="Ø"/>
            </a:pPr>
            <a:r>
              <a:rPr lang="uk-UA" sz="2000" dirty="0"/>
              <a:t>аналіз ситуації і розробка рекомендацій органам влади та громадськістю у контексті антикорупційної політики;</a:t>
            </a:r>
          </a:p>
          <a:p>
            <a:pPr marL="342900" lvl="0" indent="-342900" algn="just">
              <a:buFont typeface="Wingdings" panose="05000000000000000000" pitchFamily="2" charset="2"/>
              <a:buChar char="Ø"/>
            </a:pPr>
            <a:r>
              <a:rPr lang="uk-UA" sz="2000" dirty="0"/>
              <a:t>громадянська освіта та створення нових інститутів: центрів громадянської освіти, центрів публічної політики;</a:t>
            </a:r>
          </a:p>
          <a:p>
            <a:pPr marL="342900" lvl="0" indent="-342900" algn="just">
              <a:buFont typeface="Wingdings" panose="05000000000000000000" pitchFamily="2" charset="2"/>
              <a:buChar char="Ø"/>
            </a:pPr>
            <a:r>
              <a:rPr lang="uk-UA" sz="2000" dirty="0"/>
              <a:t>побудова антикорупційних мереж;</a:t>
            </a:r>
          </a:p>
          <a:p>
            <a:pPr marL="342900" lvl="0" indent="-342900" algn="just">
              <a:buFont typeface="Wingdings" panose="05000000000000000000" pitchFamily="2" charset="2"/>
              <a:buChar char="Ø"/>
            </a:pPr>
            <a:r>
              <a:rPr lang="uk-UA" sz="2000" dirty="0"/>
              <a:t>контроль за доступом до інформації;</a:t>
            </a:r>
          </a:p>
          <a:p>
            <a:pPr marL="342900" lvl="0" indent="-342900" algn="just">
              <a:buFont typeface="Wingdings" panose="05000000000000000000" pitchFamily="2" charset="2"/>
              <a:buChar char="Ø"/>
            </a:pPr>
            <a:r>
              <a:rPr lang="uk-UA" sz="2000" dirty="0"/>
              <a:t>підтримка незалежних ЗМІ.</a:t>
            </a:r>
          </a:p>
          <a:p>
            <a:pPr lvl="0" algn="just"/>
            <a:r>
              <a:rPr lang="uk-UA" sz="2400" b="1" dirty="0" smtClean="0"/>
              <a:t>2) Стратегія </a:t>
            </a:r>
            <a:r>
              <a:rPr lang="uk-UA" sz="2400" b="1" dirty="0"/>
              <a:t>профілактики:</a:t>
            </a:r>
          </a:p>
          <a:p>
            <a:pPr marL="342900" lvl="0" indent="-342900" algn="just">
              <a:buFont typeface="Wingdings" panose="05000000000000000000" pitchFamily="2" charset="2"/>
              <a:buChar char="Ø"/>
            </a:pPr>
            <a:r>
              <a:rPr lang="uk-UA" sz="2000" dirty="0"/>
              <a:t>тиск на владу для забезпечення її прозорості (в першу чергу – прозорий бюджет, прозорий виборчий процес, прозорі процедури);</a:t>
            </a:r>
          </a:p>
          <a:p>
            <a:pPr marL="342900" lvl="0" indent="-342900" algn="just">
              <a:buFont typeface="Wingdings" panose="05000000000000000000" pitchFamily="2" charset="2"/>
              <a:buChar char="Ø"/>
            </a:pPr>
            <a:r>
              <a:rPr lang="uk-UA" sz="2000" dirty="0"/>
              <a:t>громадська участь у процесі підготовки, прийняття і контролю виконання владних рішень через громадські ради, громадську експертизу;</a:t>
            </a:r>
          </a:p>
          <a:p>
            <a:pPr marL="342900" lvl="0" indent="-342900" algn="just">
              <a:buFont typeface="Wingdings" panose="05000000000000000000" pitchFamily="2" charset="2"/>
              <a:buChar char="Ø"/>
            </a:pPr>
            <a:r>
              <a:rPr lang="uk-UA" sz="2000" dirty="0"/>
              <a:t>впровадження кодексів корпоративної етики органів влади та бізнесменів.</a:t>
            </a:r>
          </a:p>
          <a:p>
            <a:pPr lvl="0" algn="just"/>
            <a:r>
              <a:rPr lang="uk-UA" sz="2400" b="1" dirty="0" smtClean="0"/>
              <a:t>3) Стратегія </a:t>
            </a:r>
            <a:r>
              <a:rPr lang="uk-UA" sz="2400" b="1" dirty="0"/>
              <a:t>верховенства закону (захід):</a:t>
            </a:r>
          </a:p>
          <a:p>
            <a:pPr marL="342900" lvl="0" indent="-342900" algn="just">
              <a:buFont typeface="Wingdings" panose="05000000000000000000" pitchFamily="2" charset="2"/>
              <a:buChar char="Ø"/>
            </a:pPr>
            <a:r>
              <a:rPr lang="uk-UA" sz="2000" dirty="0"/>
              <a:t>громадська законодавча експертиза та моніторинг законодавства;</a:t>
            </a:r>
          </a:p>
          <a:p>
            <a:pPr marL="342900" lvl="0" indent="-342900" algn="just">
              <a:buFont typeface="Wingdings" panose="05000000000000000000" pitchFamily="2" charset="2"/>
              <a:buChar char="Ø"/>
            </a:pPr>
            <a:r>
              <a:rPr lang="uk-UA" sz="2000" dirty="0"/>
              <a:t>правова допомога та захист;</a:t>
            </a:r>
          </a:p>
          <a:p>
            <a:pPr marL="342900" lvl="0" indent="-342900" algn="just">
              <a:buFont typeface="Wingdings" panose="05000000000000000000" pitchFamily="2" charset="2"/>
              <a:buChar char="Ø"/>
            </a:pPr>
            <a:r>
              <a:rPr lang="uk-UA" sz="2000" dirty="0"/>
              <a:t>впровадження нових інститутів: регіональний омбудсман, юридичні клініки.</a:t>
            </a:r>
          </a:p>
        </p:txBody>
      </p:sp>
    </p:spTree>
    <p:extLst>
      <p:ext uri="{BB962C8B-B14F-4D97-AF65-F5344CB8AC3E}">
        <p14:creationId xmlns:p14="http://schemas.microsoft.com/office/powerpoint/2010/main" val="1356347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8" y="13033"/>
            <a:ext cx="9144000" cy="954107"/>
          </a:xfrm>
          <a:prstGeom prst="rect">
            <a:avLst/>
          </a:prstGeom>
        </p:spPr>
        <p:txBody>
          <a:bodyPr wrap="square">
            <a:spAutoFit/>
          </a:bodyPr>
          <a:lstStyle/>
          <a:p>
            <a:pPr algn="ctr"/>
            <a:r>
              <a:rPr lang="uk-UA" sz="2800" b="1" dirty="0"/>
              <a:t>1.4. Принципи, функції, цілі і завдання державної антикорупційної політики в </a:t>
            </a:r>
            <a:r>
              <a:rPr lang="uk-UA" sz="2800" b="1" dirty="0" smtClean="0"/>
              <a:t>Україні</a:t>
            </a:r>
            <a:endParaRPr lang="uk-UA"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7140"/>
            <a:ext cx="9141652" cy="589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841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07"/>
            <a:ext cx="9144000" cy="6801862"/>
          </a:xfrm>
          <a:prstGeom prst="rect">
            <a:avLst/>
          </a:prstGeom>
        </p:spPr>
        <p:txBody>
          <a:bodyPr wrap="square">
            <a:spAutoFit/>
          </a:bodyPr>
          <a:lstStyle/>
          <a:p>
            <a:pPr algn="ctr"/>
            <a:r>
              <a:rPr lang="uk-UA" sz="2800" b="1" dirty="0" smtClean="0"/>
              <a:t>Принципи </a:t>
            </a:r>
            <a:r>
              <a:rPr lang="uk-UA" sz="2800" b="1" dirty="0"/>
              <a:t>державної антикорупційної політики в </a:t>
            </a:r>
            <a:r>
              <a:rPr lang="uk-UA" sz="2800" b="1" dirty="0" smtClean="0"/>
              <a:t>Україні</a:t>
            </a:r>
            <a:r>
              <a:rPr lang="uk-UA" sz="2800" dirty="0"/>
              <a:t>:</a:t>
            </a:r>
          </a:p>
          <a:p>
            <a:pPr algn="just"/>
            <a:r>
              <a:rPr lang="uk-UA" sz="2400" dirty="0">
                <a:latin typeface="Times New Roman" panose="02020603050405020304" pitchFamily="18" charset="0"/>
                <a:cs typeface="Times New Roman" panose="02020603050405020304" pitchFamily="18" charset="0"/>
              </a:rPr>
              <a:t>1. Принцип </a:t>
            </a:r>
            <a:r>
              <a:rPr lang="uk-UA" sz="2400" dirty="0" smtClean="0">
                <a:latin typeface="Times New Roman" panose="02020603050405020304" pitchFamily="18" charset="0"/>
                <a:cs typeface="Times New Roman" panose="02020603050405020304" pitchFamily="18" charset="0"/>
              </a:rPr>
              <a:t>демократизму;</a:t>
            </a:r>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2. </a:t>
            </a:r>
            <a:r>
              <a:rPr lang="uk-UA" sz="2400" dirty="0" smtClean="0">
                <a:latin typeface="Times New Roman" panose="02020603050405020304" pitchFamily="18" charset="0"/>
                <a:cs typeface="Times New Roman" panose="02020603050405020304" pitchFamily="18" charset="0"/>
              </a:rPr>
              <a:t>Принцип верховенства права; </a:t>
            </a:r>
          </a:p>
          <a:p>
            <a:pPr algn="just"/>
            <a:r>
              <a:rPr lang="uk-UA" sz="2400" dirty="0" smtClean="0">
                <a:latin typeface="Times New Roman" panose="02020603050405020304" pitchFamily="18" charset="0"/>
                <a:cs typeface="Times New Roman" panose="02020603050405020304" pitchFamily="18" charset="0"/>
              </a:rPr>
              <a:t>3. Принцип законності; </a:t>
            </a:r>
          </a:p>
          <a:p>
            <a:pPr algn="just"/>
            <a:r>
              <a:rPr lang="uk-UA" sz="2400" dirty="0" smtClean="0">
                <a:latin typeface="Times New Roman" panose="02020603050405020304" pitchFamily="18" charset="0"/>
                <a:cs typeface="Times New Roman" panose="02020603050405020304" pitchFamily="18" charset="0"/>
              </a:rPr>
              <a:t>4. Принцип системності дослідження корупційних явищ і процесів як складних систем з функціонально-структурною будовою елементів взаємозв’язку і взаємообумовленості їх складових., які спільно діють для досягнення єдиної мети; </a:t>
            </a:r>
          </a:p>
          <a:p>
            <a:pPr algn="just"/>
            <a:r>
              <a:rPr lang="uk-UA" sz="2400" dirty="0" smtClean="0">
                <a:latin typeface="Times New Roman" panose="02020603050405020304" pitchFamily="18" charset="0"/>
                <a:cs typeface="Times New Roman" panose="02020603050405020304" pitchFamily="18" charset="0"/>
              </a:rPr>
              <a:t>5</a:t>
            </a:r>
            <a:r>
              <a:rPr lang="uk-UA" sz="2400" dirty="0">
                <a:latin typeface="Times New Roman" panose="02020603050405020304" pitchFamily="18" charset="0"/>
                <a:cs typeface="Times New Roman" panose="02020603050405020304" pitchFamily="18" charset="0"/>
              </a:rPr>
              <a:t>. Принцип комплексності протидії </a:t>
            </a:r>
            <a:r>
              <a:rPr lang="uk-UA" sz="2400" dirty="0" smtClean="0">
                <a:latin typeface="Times New Roman" panose="02020603050405020304" pitchFamily="18" charset="0"/>
                <a:cs typeface="Times New Roman" panose="02020603050405020304" pitchFamily="18" charset="0"/>
              </a:rPr>
              <a:t>корупції; </a:t>
            </a:r>
          </a:p>
          <a:p>
            <a:pPr algn="just"/>
            <a:r>
              <a:rPr lang="uk-UA" sz="2400" dirty="0" smtClean="0">
                <a:latin typeface="Times New Roman" panose="02020603050405020304" pitchFamily="18" charset="0"/>
                <a:cs typeface="Times New Roman" panose="02020603050405020304" pitchFamily="18" charset="0"/>
              </a:rPr>
              <a:t>6</a:t>
            </a:r>
            <a:r>
              <a:rPr lang="uk-UA" sz="2400" dirty="0">
                <a:latin typeface="Times New Roman" panose="02020603050405020304" pitchFamily="18" charset="0"/>
                <a:cs typeface="Times New Roman" panose="02020603050405020304" pitchFamily="18" charset="0"/>
              </a:rPr>
              <a:t>. Принцип достовірності, об’єктивності, конкретності, точності, полягає у тому, що аналіз повинен базуватися на достовірній, перевіреній інформації, що реально відображає об’єктивну дійсність, а його висновки повинні обґрунтовуватися точними аналітичними розрахунками.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7</a:t>
            </a:r>
            <a:r>
              <a:rPr lang="uk-UA" sz="2400" dirty="0">
                <a:latin typeface="Times New Roman" panose="02020603050405020304" pitchFamily="18" charset="0"/>
                <a:cs typeface="Times New Roman" panose="02020603050405020304" pitchFamily="18" charset="0"/>
              </a:rPr>
              <a:t>. Принцип практичної спрямованості та радикальності, безпосередньо пов’язаний із принципом достовірності, об’єктивності, конкретності, точності, передбачає собою реальний, не декларативний характер здійснюваних заходів. </a:t>
            </a:r>
            <a:endParaRPr lang="uk-UA"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63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355312"/>
          </a:xfrm>
          <a:prstGeom prst="rect">
            <a:avLst/>
          </a:prstGeom>
        </p:spPr>
        <p:txBody>
          <a:bodyPr wrap="square">
            <a:spAutoFit/>
          </a:bodyPr>
          <a:lstStyle/>
          <a:p>
            <a:r>
              <a:rPr lang="uk-UA" b="1" dirty="0"/>
              <a:t>ЛІТЕРАТУРА</a:t>
            </a:r>
            <a:r>
              <a:rPr lang="uk-UA" b="1" dirty="0" smtClean="0"/>
              <a:t>:</a:t>
            </a:r>
            <a:endParaRPr lang="en-US" b="1" dirty="0" smtClean="0"/>
          </a:p>
          <a:p>
            <a:endParaRPr lang="en-US" b="1" dirty="0" smtClean="0"/>
          </a:p>
          <a:p>
            <a:pPr algn="ctr"/>
            <a:r>
              <a:rPr lang="en-US" b="1" i="1" dirty="0" smtClean="0"/>
              <a:t>2. </a:t>
            </a:r>
            <a:r>
              <a:rPr lang="uk-UA" b="1" i="1" dirty="0" smtClean="0"/>
              <a:t>ПОСТАНОВИ </a:t>
            </a:r>
            <a:r>
              <a:rPr lang="uk-UA" b="1" i="1" dirty="0"/>
              <a:t>КАБІНЕТУ МІНІСТРІВ УКРАЇНИ:</a:t>
            </a:r>
            <a:endParaRPr lang="ru-RU" dirty="0"/>
          </a:p>
          <a:p>
            <a:pPr marL="285750" lvl="0" indent="-285750" algn="just">
              <a:buFont typeface="Arial" pitchFamily="34" charset="0"/>
              <a:buChar char="•"/>
            </a:pPr>
            <a:r>
              <a:rPr lang="ru-RU" dirty="0"/>
              <a:t>Про </a:t>
            </a:r>
            <a:r>
              <a:rPr lang="ru-RU" dirty="0" err="1"/>
              <a:t>затвердження</a:t>
            </a:r>
            <a:r>
              <a:rPr lang="ru-RU" dirty="0"/>
              <a:t> </a:t>
            </a:r>
            <a:r>
              <a:rPr lang="ru-RU" dirty="0" err="1"/>
              <a:t>Положення</a:t>
            </a:r>
            <a:r>
              <a:rPr lang="ru-RU" dirty="0"/>
              <a:t> про </a:t>
            </a:r>
            <a:r>
              <a:rPr lang="ru-RU" dirty="0" err="1"/>
              <a:t>Урядового</a:t>
            </a:r>
            <a:r>
              <a:rPr lang="ru-RU" dirty="0"/>
              <a:t> </a:t>
            </a:r>
            <a:r>
              <a:rPr lang="ru-RU" dirty="0" err="1"/>
              <a:t>уповноваженого</a:t>
            </a:r>
            <a:r>
              <a:rPr lang="ru-RU" dirty="0"/>
              <a:t> з </a:t>
            </a:r>
            <a:r>
              <a:rPr lang="ru-RU" dirty="0" err="1"/>
              <a:t>питань</a:t>
            </a:r>
            <a:r>
              <a:rPr lang="ru-RU" dirty="0"/>
              <a:t> </a:t>
            </a:r>
            <a:r>
              <a:rPr lang="ru-RU" dirty="0" err="1"/>
              <a:t>антикорупційної</a:t>
            </a:r>
            <a:r>
              <a:rPr lang="ru-RU" dirty="0"/>
              <a:t> </a:t>
            </a:r>
            <a:r>
              <a:rPr lang="ru-RU" dirty="0" err="1"/>
              <a:t>політики</a:t>
            </a:r>
            <a:r>
              <a:rPr lang="ru-RU" dirty="0"/>
              <a:t> </a:t>
            </a:r>
            <a:r>
              <a:rPr lang="uk-UA" dirty="0"/>
              <a:t>(</a:t>
            </a:r>
            <a:r>
              <a:rPr lang="ru-RU" dirty="0"/>
              <a:t> </a:t>
            </a:r>
            <a:r>
              <a:rPr lang="ru-RU" dirty="0" err="1"/>
              <a:t>від</a:t>
            </a:r>
            <a:r>
              <a:rPr lang="ru-RU" dirty="0"/>
              <a:t> 04.12.2013 № 949</a:t>
            </a:r>
            <a:r>
              <a:rPr lang="uk-UA" dirty="0"/>
              <a:t>)</a:t>
            </a:r>
            <a:r>
              <a:rPr lang="ru-RU" dirty="0"/>
              <a:t>.</a:t>
            </a:r>
            <a:endParaRPr lang="uk-UA" dirty="0"/>
          </a:p>
          <a:p>
            <a:pPr marL="285750" lvl="0" indent="-285750" algn="just">
              <a:buFont typeface="Arial" pitchFamily="34" charset="0"/>
              <a:buChar char="•"/>
            </a:pPr>
            <a:r>
              <a:rPr lang="ru-RU" dirty="0"/>
              <a:t>Про </a:t>
            </a:r>
            <a:r>
              <a:rPr lang="ru-RU" dirty="0" err="1"/>
              <a:t>внесення</a:t>
            </a:r>
            <a:r>
              <a:rPr lang="ru-RU" dirty="0"/>
              <a:t> </a:t>
            </a:r>
            <a:r>
              <a:rPr lang="ru-RU" dirty="0" err="1"/>
              <a:t>змін</a:t>
            </a:r>
            <a:r>
              <a:rPr lang="ru-RU" dirty="0"/>
              <a:t> та </a:t>
            </a:r>
            <a:r>
              <a:rPr lang="ru-RU" dirty="0" err="1"/>
              <a:t>визнання</a:t>
            </a:r>
            <a:r>
              <a:rPr lang="ru-RU" dirty="0"/>
              <a:t> такими, </a:t>
            </a:r>
            <a:r>
              <a:rPr lang="ru-RU" dirty="0" err="1"/>
              <a:t>що</a:t>
            </a:r>
            <a:r>
              <a:rPr lang="ru-RU" dirty="0"/>
              <a:t> </a:t>
            </a:r>
            <a:r>
              <a:rPr lang="ru-RU" dirty="0" err="1"/>
              <a:t>втратили</a:t>
            </a:r>
            <a:r>
              <a:rPr lang="ru-RU" dirty="0"/>
              <a:t> </a:t>
            </a:r>
            <a:r>
              <a:rPr lang="ru-RU" dirty="0" err="1"/>
              <a:t>чинність</a:t>
            </a:r>
            <a:r>
              <a:rPr lang="ru-RU" dirty="0"/>
              <a:t>, </a:t>
            </a:r>
            <a:r>
              <a:rPr lang="ru-RU" dirty="0" err="1"/>
              <a:t>деяких</a:t>
            </a:r>
            <a:r>
              <a:rPr lang="ru-RU" dirty="0"/>
              <a:t> постанов </a:t>
            </a:r>
            <a:r>
              <a:rPr lang="ru-RU" dirty="0" err="1"/>
              <a:t>Кабінету</a:t>
            </a:r>
            <a:r>
              <a:rPr lang="ru-RU" dirty="0"/>
              <a:t> </a:t>
            </a:r>
            <a:r>
              <a:rPr lang="ru-RU" dirty="0" err="1"/>
              <a:t>Міністрів</a:t>
            </a:r>
            <a:r>
              <a:rPr lang="ru-RU" dirty="0"/>
              <a:t> </a:t>
            </a:r>
            <a:r>
              <a:rPr lang="ru-RU" dirty="0" err="1"/>
              <a:t>України</a:t>
            </a:r>
            <a:r>
              <a:rPr lang="ru-RU" dirty="0"/>
              <a:t> у </a:t>
            </a:r>
            <a:r>
              <a:rPr lang="ru-RU" dirty="0" err="1"/>
              <a:t>зв’язку</a:t>
            </a:r>
            <a:r>
              <a:rPr lang="ru-RU" dirty="0"/>
              <a:t> з </a:t>
            </a:r>
            <a:r>
              <a:rPr lang="ru-RU" dirty="0" err="1"/>
              <a:t>прийняттям</a:t>
            </a:r>
            <a:r>
              <a:rPr lang="ru-RU" dirty="0"/>
              <a:t>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r>
              <a:rPr lang="uk-UA" dirty="0"/>
              <a:t> ( </a:t>
            </a:r>
            <a:r>
              <a:rPr lang="ru-RU" dirty="0" err="1"/>
              <a:t>від</a:t>
            </a:r>
            <a:r>
              <a:rPr lang="ru-RU" dirty="0"/>
              <a:t> 14.05.2015 № 301</a:t>
            </a:r>
            <a:r>
              <a:rPr lang="uk-UA" dirty="0"/>
              <a:t>)</a:t>
            </a:r>
            <a:r>
              <a:rPr lang="ru-RU" dirty="0"/>
              <a:t>.</a:t>
            </a:r>
            <a:endParaRPr lang="uk-UA" dirty="0"/>
          </a:p>
          <a:p>
            <a:pPr marL="285750" lvl="0" indent="-285750" algn="just">
              <a:buFont typeface="Arial" pitchFamily="34" charset="0"/>
              <a:buChar char="•"/>
            </a:pPr>
            <a:r>
              <a:rPr lang="ru-RU" dirty="0"/>
              <a:t>Про </a:t>
            </a:r>
            <a:r>
              <a:rPr lang="ru-RU" dirty="0" err="1"/>
              <a:t>внесення</a:t>
            </a:r>
            <a:r>
              <a:rPr lang="ru-RU" dirty="0"/>
              <a:t> </a:t>
            </a:r>
            <a:r>
              <a:rPr lang="ru-RU" dirty="0" err="1"/>
              <a:t>змін</a:t>
            </a:r>
            <a:r>
              <a:rPr lang="ru-RU" dirty="0"/>
              <a:t> до </a:t>
            </a:r>
            <a:r>
              <a:rPr lang="ru-RU" dirty="0" err="1"/>
              <a:t>деяких</a:t>
            </a:r>
            <a:r>
              <a:rPr lang="ru-RU" dirty="0"/>
              <a:t> постанов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dirty="0" err="1"/>
              <a:t>щодо</a:t>
            </a:r>
            <a:r>
              <a:rPr lang="ru-RU" dirty="0"/>
              <a:t> </a:t>
            </a:r>
            <a:r>
              <a:rPr lang="ru-RU" dirty="0" err="1"/>
              <a:t>діяльності</a:t>
            </a:r>
            <a:r>
              <a:rPr lang="ru-RU" dirty="0"/>
              <a:t> </a:t>
            </a:r>
            <a:r>
              <a:rPr lang="ru-RU" dirty="0" err="1"/>
              <a:t>Урядового</a:t>
            </a:r>
            <a:r>
              <a:rPr lang="ru-RU" dirty="0"/>
              <a:t> </a:t>
            </a:r>
            <a:r>
              <a:rPr lang="ru-RU" dirty="0" err="1"/>
              <a:t>уповноваженого</a:t>
            </a:r>
            <a:r>
              <a:rPr lang="ru-RU" dirty="0"/>
              <a:t> з </a:t>
            </a:r>
            <a:r>
              <a:rPr lang="ru-RU" dirty="0" err="1"/>
              <a:t>питань</a:t>
            </a:r>
            <a:r>
              <a:rPr lang="ru-RU" dirty="0"/>
              <a:t> </a:t>
            </a:r>
            <a:r>
              <a:rPr lang="ru-RU" dirty="0" err="1"/>
              <a:t>антикорупційної</a:t>
            </a:r>
            <a:r>
              <a:rPr lang="ru-RU" dirty="0"/>
              <a:t> </a:t>
            </a:r>
            <a:r>
              <a:rPr lang="ru-RU" dirty="0" err="1"/>
              <a:t>політики</a:t>
            </a:r>
            <a:r>
              <a:rPr lang="ru-RU" dirty="0"/>
              <a:t> </a:t>
            </a:r>
            <a:r>
              <a:rPr lang="uk-UA" dirty="0"/>
              <a:t>(</a:t>
            </a:r>
            <a:r>
              <a:rPr lang="ru-RU" dirty="0"/>
              <a:t> </a:t>
            </a:r>
            <a:r>
              <a:rPr lang="ru-RU" dirty="0" err="1"/>
              <a:t>від</a:t>
            </a:r>
            <a:r>
              <a:rPr lang="ru-RU" dirty="0"/>
              <a:t> 17.07.2014 № 295</a:t>
            </a:r>
            <a:r>
              <a:rPr lang="uk-UA" dirty="0"/>
              <a:t>)</a:t>
            </a:r>
            <a:r>
              <a:rPr lang="ru-RU" dirty="0"/>
              <a:t>.</a:t>
            </a:r>
            <a:endParaRPr lang="uk-UA" dirty="0"/>
          </a:p>
          <a:p>
            <a:pPr marL="285750" lvl="0" indent="-285750" algn="just">
              <a:buFont typeface="Arial" pitchFamily="34" charset="0"/>
              <a:buChar char="•"/>
            </a:pPr>
            <a:r>
              <a:rPr lang="uk-UA" dirty="0"/>
              <a:t>Про затвердження Державної програми щодо реалізації засад державної антикорупційної політики в Україні (Антикорупційної стратегії) на 2015-2017 роки ( від 29.04.2015 № 265 </a:t>
            </a:r>
            <a:r>
              <a:rPr lang="uk-UA" dirty="0" smtClean="0"/>
              <a:t>).</a:t>
            </a:r>
            <a:endParaRPr lang="en-US" dirty="0" smtClean="0"/>
          </a:p>
          <a:p>
            <a:pPr lvl="0" algn="just"/>
            <a:endParaRPr lang="uk-UA" dirty="0"/>
          </a:p>
          <a:p>
            <a:pPr algn="ctr"/>
            <a:r>
              <a:rPr lang="ru-RU" sz="1400" dirty="0"/>
              <a:t> </a:t>
            </a:r>
            <a:r>
              <a:rPr lang="en-US" b="1" i="1" dirty="0" smtClean="0"/>
              <a:t>3. </a:t>
            </a:r>
            <a:r>
              <a:rPr lang="uk-UA" b="1" i="1" dirty="0" smtClean="0"/>
              <a:t>РОЗПОРЯДЖЕННЯ </a:t>
            </a:r>
            <a:r>
              <a:rPr lang="uk-UA" b="1" i="1" dirty="0"/>
              <a:t>КАБІНЕТУ МІНІСТРІВ УКРАЇНИ:</a:t>
            </a:r>
            <a:endParaRPr lang="ru-RU" dirty="0"/>
          </a:p>
          <a:p>
            <a:pPr marL="285750" lvl="0" indent="-285750" algn="just" fontAlgn="base" hangingPunct="0">
              <a:buFont typeface="Arial" pitchFamily="34" charset="0"/>
              <a:buChar char="•"/>
            </a:pPr>
            <a:r>
              <a:rPr lang="uk-UA" dirty="0"/>
              <a:t>Про схвалення Концепції реалізації Державної політики у сфері профілактики правопорушень на період до 2015 року ( від 30.11.2011 року № 1209-р).</a:t>
            </a:r>
          </a:p>
          <a:p>
            <a:pPr marL="285750" lvl="0" indent="-285750" algn="just">
              <a:buFont typeface="Arial" pitchFamily="34" charset="0"/>
              <a:buChar char="•"/>
            </a:pPr>
            <a:r>
              <a:rPr lang="uk-UA" dirty="0">
                <a:hlinkClick r:id="rId2"/>
              </a:rPr>
              <a:t>Про національного координатора з питань реалізації Стамбульського плану дій по боротьбі з корупцією</a:t>
            </a:r>
            <a:r>
              <a:rPr lang="uk-UA" dirty="0"/>
              <a:t> </a:t>
            </a:r>
            <a:r>
              <a:rPr lang="en-US" dirty="0" smtClean="0"/>
              <a:t>(</a:t>
            </a:r>
            <a:r>
              <a:rPr lang="uk-UA" dirty="0" smtClean="0"/>
              <a:t> </a:t>
            </a:r>
            <a:r>
              <a:rPr lang="uk-UA" dirty="0"/>
              <a:t>від 09.06.2011 № 553-р.).</a:t>
            </a:r>
          </a:p>
        </p:txBody>
      </p:sp>
    </p:spTree>
    <p:extLst>
      <p:ext uri="{BB962C8B-B14F-4D97-AF65-F5344CB8AC3E}">
        <p14:creationId xmlns:p14="http://schemas.microsoft.com/office/powerpoint/2010/main" val="3174598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07"/>
            <a:ext cx="9144000" cy="6678751"/>
          </a:xfrm>
          <a:prstGeom prst="rect">
            <a:avLst/>
          </a:prstGeom>
        </p:spPr>
        <p:txBody>
          <a:bodyPr wrap="square">
            <a:spAutoFit/>
          </a:bodyPr>
          <a:lstStyle/>
          <a:p>
            <a:pPr algn="ctr"/>
            <a:r>
              <a:rPr lang="uk-UA" sz="2800" b="1" dirty="0" smtClean="0"/>
              <a:t>Принципи </a:t>
            </a:r>
            <a:r>
              <a:rPr lang="uk-UA" sz="2800" b="1" dirty="0"/>
              <a:t>державної антикорупційної політики в </a:t>
            </a:r>
            <a:r>
              <a:rPr lang="uk-UA" sz="2800" b="1" dirty="0" smtClean="0"/>
              <a:t>Україні</a:t>
            </a:r>
            <a:r>
              <a:rPr lang="uk-UA" sz="2800" dirty="0"/>
              <a:t>:</a:t>
            </a:r>
          </a:p>
          <a:p>
            <a:pPr algn="just"/>
            <a:r>
              <a:rPr lang="uk-UA" sz="2000" dirty="0" smtClean="0"/>
              <a:t>8. Принцип наукової обґрунтованості ґрунтується на глибокому пізнанні об’єктивної реальності функціонування антикорупційної системи, впливі об’єктивних факторів її зміни та розвитку, застосуванні наукової методики та організації аналітичних досліджень. </a:t>
            </a:r>
          </a:p>
          <a:p>
            <a:pPr algn="just"/>
            <a:r>
              <a:rPr lang="uk-UA" sz="2000" dirty="0" smtClean="0"/>
              <a:t>9. Економічна доцільність передбачає, що антикорупційні заходи повинні бути економічно обґрунтовані як з точки зору їх економічної ефективності, так і можливих негативних побічних наслідків, а також реальної економічної можливості їх впровадження в життя. 10. Принцип оперативності полягає у тому, що корупційний аналіз повинен здійснюватися лише тоді, коли виникає потреба виявити причини недоліків у роботі державних структур чи громадянського суспільства та розробити шляхи підвищення ефективності антикорупційної політики. </a:t>
            </a:r>
          </a:p>
          <a:p>
            <a:pPr algn="just"/>
            <a:r>
              <a:rPr lang="uk-UA" sz="2000" dirty="0" smtClean="0"/>
              <a:t>11. Принцип дієвості антикорупційної політики полягає у якісному аналізі корупції, який повинен активно впливати на здійснення державної політики у цій сфері та її результати, своєчасно виявляти недоліки та упущення у роботі, інформувати про це керівництво держави. </a:t>
            </a:r>
          </a:p>
          <a:p>
            <a:pPr algn="just"/>
            <a:r>
              <a:rPr lang="uk-UA" sz="2000" dirty="0" smtClean="0"/>
              <a:t>12. Принцип плановості антикорупційної політики, </a:t>
            </a:r>
            <a:r>
              <a:rPr lang="uk-UA" sz="2000" dirty="0" err="1" smtClean="0"/>
              <a:t>заключається</a:t>
            </a:r>
            <a:r>
              <a:rPr lang="uk-UA" sz="2000" dirty="0" smtClean="0"/>
              <a:t> у чіткому спрямуванні й плануванні державної діяльності у цій сфері, з обов’язковим дотриманням строків виконання, передбаченого фінансування, форм контролю за достовірністю отриманих результатів.</a:t>
            </a:r>
            <a:endParaRPr lang="uk-UA" sz="2000" dirty="0"/>
          </a:p>
        </p:txBody>
      </p:sp>
    </p:spTree>
    <p:extLst>
      <p:ext uri="{BB962C8B-B14F-4D97-AF65-F5344CB8AC3E}">
        <p14:creationId xmlns:p14="http://schemas.microsoft.com/office/powerpoint/2010/main" val="3714975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07"/>
            <a:ext cx="9144000" cy="3908762"/>
          </a:xfrm>
          <a:prstGeom prst="rect">
            <a:avLst/>
          </a:prstGeom>
        </p:spPr>
        <p:txBody>
          <a:bodyPr wrap="square">
            <a:spAutoFit/>
          </a:bodyPr>
          <a:lstStyle/>
          <a:p>
            <a:pPr algn="ctr"/>
            <a:r>
              <a:rPr lang="uk-UA" sz="2800" b="1" dirty="0" smtClean="0"/>
              <a:t>Принципи </a:t>
            </a:r>
            <a:r>
              <a:rPr lang="uk-UA" sz="2800" b="1" dirty="0"/>
              <a:t>державної антикорупційної політики в </a:t>
            </a:r>
            <a:r>
              <a:rPr lang="uk-UA" sz="2800" b="1" dirty="0" smtClean="0"/>
              <a:t>Україні</a:t>
            </a:r>
            <a:r>
              <a:rPr lang="uk-UA" sz="2800" dirty="0"/>
              <a:t>:</a:t>
            </a:r>
          </a:p>
          <a:p>
            <a:pPr algn="just"/>
            <a:r>
              <a:rPr lang="uk-UA" sz="2000" dirty="0" smtClean="0"/>
              <a:t>13</a:t>
            </a:r>
            <a:r>
              <a:rPr lang="uk-UA" sz="2000" dirty="0"/>
              <a:t>. Принцип ефективності антикорупційної політики означає, що витрати на її проведення повинні бути найменшими при оптимальній глибині аналізу та його комплексності. </a:t>
            </a:r>
            <a:endParaRPr lang="uk-UA" sz="2000" dirty="0" smtClean="0"/>
          </a:p>
          <a:p>
            <a:pPr algn="just"/>
            <a:r>
              <a:rPr lang="uk-UA" sz="2000" dirty="0" smtClean="0"/>
              <a:t>14</a:t>
            </a:r>
            <a:r>
              <a:rPr lang="uk-UA" sz="2000" dirty="0"/>
              <a:t>. Принцип взаємодії владних структур з інститутами суспільства, населенням вимагає поєднання зусиль у протидії корупції владних структур і суспільних інституцій. </a:t>
            </a:r>
            <a:endParaRPr lang="uk-UA" sz="2000" dirty="0" smtClean="0"/>
          </a:p>
          <a:p>
            <a:pPr algn="just"/>
            <a:r>
              <a:rPr lang="uk-UA" sz="2000" dirty="0" smtClean="0"/>
              <a:t>15</a:t>
            </a:r>
            <a:r>
              <a:rPr lang="uk-UA" sz="2000" dirty="0"/>
              <a:t>. Принципами протидії корупції можуть бути визнані також інші базові положення, зокрема: демократизація управління суспільством; оптимальна відкритість для населення діяльності посадових осіб; входження до міжнародної системи протидії корупції та розвитку всебічного співробітництва з іноземними державами</a:t>
            </a:r>
            <a:r>
              <a:rPr lang="uk-UA" sz="2000" dirty="0" smtClean="0"/>
              <a:t>.</a:t>
            </a:r>
            <a:endParaRPr lang="uk-UA" sz="2000" dirty="0"/>
          </a:p>
        </p:txBody>
      </p:sp>
      <p:pic>
        <p:nvPicPr>
          <p:cNvPr id="3" name="Picture 2" descr="C:\Documents and Settings\edik\Мои документы\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907554"/>
            <a:ext cx="7344816" cy="295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97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194"/>
            <a:ext cx="9144000" cy="3046988"/>
          </a:xfrm>
          <a:prstGeom prst="rect">
            <a:avLst/>
          </a:prstGeom>
        </p:spPr>
        <p:txBody>
          <a:bodyPr wrap="square">
            <a:spAutoFit/>
          </a:bodyPr>
          <a:lstStyle/>
          <a:p>
            <a:pPr algn="ctr"/>
            <a:r>
              <a:rPr lang="uk-UA" sz="3200" dirty="0"/>
              <a:t>До </a:t>
            </a:r>
            <a:r>
              <a:rPr lang="uk-UA" sz="3200" b="1" dirty="0"/>
              <a:t>функцій державної антикорупційної політики</a:t>
            </a:r>
            <a:r>
              <a:rPr lang="uk-UA" sz="3200" dirty="0"/>
              <a:t> залежно від рівнів здійснення належать:</a:t>
            </a:r>
            <a:r>
              <a:rPr lang="uk-UA" dirty="0"/>
              <a:t> </a:t>
            </a:r>
            <a:endParaRPr lang="uk-UA" dirty="0" smtClean="0"/>
          </a:p>
          <a:p>
            <a:pPr marL="285750" indent="-285750" algn="just">
              <a:buFont typeface="Wingdings" panose="05000000000000000000" pitchFamily="2" charset="2"/>
              <a:buChar char="Ø"/>
            </a:pPr>
            <a:r>
              <a:rPr lang="uk-UA" sz="3200" i="1" dirty="0" smtClean="0"/>
              <a:t>інформативно-прогностична</a:t>
            </a:r>
            <a:r>
              <a:rPr lang="uk-UA" sz="3200" dirty="0" smtClean="0"/>
              <a:t> функція;</a:t>
            </a:r>
          </a:p>
          <a:p>
            <a:pPr marL="285750" indent="-285750" algn="just">
              <a:buFont typeface="Wingdings" panose="05000000000000000000" pitchFamily="2" charset="2"/>
              <a:buChar char="Ø"/>
            </a:pPr>
            <a:r>
              <a:rPr lang="uk-UA" sz="3200" i="1" dirty="0"/>
              <a:t>ідеологічно-виховна</a:t>
            </a:r>
            <a:r>
              <a:rPr lang="uk-UA" sz="3200" dirty="0"/>
              <a:t> </a:t>
            </a:r>
            <a:r>
              <a:rPr lang="uk-UA" sz="3200" dirty="0" smtClean="0"/>
              <a:t>функція; </a:t>
            </a:r>
          </a:p>
          <a:p>
            <a:pPr marL="285750" indent="-285750" algn="just">
              <a:buFont typeface="Wingdings" panose="05000000000000000000" pitchFamily="2" charset="2"/>
              <a:buChar char="Ø"/>
            </a:pPr>
            <a:r>
              <a:rPr lang="uk-UA" sz="3200" i="1" dirty="0"/>
              <a:t>запобіжно-регулятивна</a:t>
            </a:r>
            <a:r>
              <a:rPr lang="uk-UA" sz="3200" dirty="0"/>
              <a:t> </a:t>
            </a:r>
            <a:r>
              <a:rPr lang="uk-UA" sz="3200" dirty="0" smtClean="0"/>
              <a:t>функція; </a:t>
            </a:r>
          </a:p>
          <a:p>
            <a:pPr marL="285750" indent="-285750" algn="just">
              <a:buFont typeface="Wingdings" panose="05000000000000000000" pitchFamily="2" charset="2"/>
              <a:buChar char="Ø"/>
            </a:pPr>
            <a:r>
              <a:rPr lang="uk-UA" sz="3200" i="1" dirty="0"/>
              <a:t>організаційно-охоронна</a:t>
            </a:r>
            <a:r>
              <a:rPr lang="uk-UA" sz="3200" dirty="0"/>
              <a:t> </a:t>
            </a:r>
            <a:r>
              <a:rPr lang="uk-UA" sz="3200" dirty="0" smtClean="0"/>
              <a:t>функція.  </a:t>
            </a:r>
            <a:endParaRPr lang="uk-UA" sz="3200" dirty="0"/>
          </a:p>
        </p:txBody>
      </p:sp>
    </p:spTree>
    <p:extLst>
      <p:ext uri="{BB962C8B-B14F-4D97-AF65-F5344CB8AC3E}">
        <p14:creationId xmlns:p14="http://schemas.microsoft.com/office/powerpoint/2010/main" val="3619495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55750"/>
          </a:xfrm>
          <a:prstGeom prst="rect">
            <a:avLst/>
          </a:prstGeom>
        </p:spPr>
        <p:txBody>
          <a:bodyPr wrap="square">
            <a:spAutoFit/>
          </a:bodyPr>
          <a:lstStyle/>
          <a:p>
            <a:pPr algn="ctr"/>
            <a:r>
              <a:rPr lang="uk-UA" sz="2400" b="1" dirty="0" smtClean="0">
                <a:latin typeface="Times New Roman" panose="02020603050405020304" pitchFamily="18" charset="0"/>
                <a:cs typeface="Times New Roman" panose="02020603050405020304" pitchFamily="18" charset="0"/>
              </a:rPr>
              <a:t>Основні </a:t>
            </a:r>
            <a:r>
              <a:rPr lang="uk-UA" sz="2400" b="1" dirty="0">
                <a:latin typeface="Times New Roman" panose="02020603050405020304" pitchFamily="18" charset="0"/>
                <a:cs typeface="Times New Roman" panose="02020603050405020304" pitchFamily="18" charset="0"/>
              </a:rPr>
              <a:t>цілі </a:t>
            </a:r>
            <a:r>
              <a:rPr lang="uk-UA" sz="2400" b="1" dirty="0" smtClean="0">
                <a:latin typeface="Times New Roman" panose="02020603050405020304" pitchFamily="18" charset="0"/>
                <a:cs typeface="Times New Roman" panose="02020603050405020304" pitchFamily="18" charset="0"/>
              </a:rPr>
              <a:t>державної </a:t>
            </a:r>
            <a:r>
              <a:rPr lang="uk-UA" sz="2400" b="1" dirty="0">
                <a:latin typeface="Times New Roman" panose="02020603050405020304" pitchFamily="18" charset="0"/>
                <a:cs typeface="Times New Roman" panose="02020603050405020304" pitchFamily="18" charset="0"/>
              </a:rPr>
              <a:t>антикорупційної </a:t>
            </a:r>
            <a:r>
              <a:rPr lang="uk-UA" sz="2400" b="1" dirty="0" smtClean="0">
                <a:latin typeface="Times New Roman" panose="02020603050405020304" pitchFamily="18" charset="0"/>
                <a:cs typeface="Times New Roman" panose="02020603050405020304" pitchFamily="18" charset="0"/>
              </a:rPr>
              <a:t>політики (</a:t>
            </a:r>
            <a:r>
              <a:rPr lang="uk-UA" sz="2400" b="1" dirty="0">
                <a:latin typeface="Times New Roman" panose="02020603050405020304" pitchFamily="18" charset="0"/>
                <a:cs typeface="Times New Roman" panose="02020603050405020304" pitchFamily="18" charset="0"/>
              </a:rPr>
              <a:t>які можуть конкретизуються залежно від етапів розвитку суспільства, та напрямів, рівнів, видів, методів тощо):</a:t>
            </a:r>
          </a:p>
          <a:p>
            <a:pPr marL="360000" lvl="1" indent="-285750" algn="jus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створення системи запобігання корупційним проявам на основі нових засад формування та реалізації антикорупційної політики, періодичний перегляд та забезпечення відповідності актуальним корупційним викликам і загрозам;</a:t>
            </a:r>
          </a:p>
          <a:p>
            <a:pPr marL="360000" lvl="1" indent="-285750" algn="jus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забезпечення доброчесності законодавчої, виконавчої та судової гілок влади шляхом впровадження ефективних антикорупційних стандартів (етичні стандарти, запобігання конфлікту інтересів, декларування майна, доходів, видатків та зобов’язань фінансового характеру, антикорупційні програми, викриття корупції, доступ до інформації тощо) та створення інституціонального забезпечення їх дотримання;</a:t>
            </a:r>
          </a:p>
          <a:p>
            <a:pPr marL="360000" lvl="1" indent="-285750" algn="jus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ефективне виявлення та розслідування корупційних злочинів, конфіскація майна, яке було предметом злочинної діяльності або набуте внаслідок такої діяльності, забезпечення невідворотності покарання за вчинення корупційних злочинів;</a:t>
            </a:r>
          </a:p>
          <a:p>
            <a:pPr marL="360000" lvl="1" indent="-285750" algn="just">
              <a:buFont typeface="Wingdings" panose="05000000000000000000" pitchFamily="2" charset="2"/>
              <a:buChar char="Ø"/>
            </a:pPr>
            <a:r>
              <a:rPr lang="uk-UA" sz="2200" dirty="0">
                <a:latin typeface="Times New Roman" panose="02020603050405020304" pitchFamily="18" charset="0"/>
                <a:cs typeface="Times New Roman" panose="02020603050405020304" pitchFamily="18" charset="0"/>
              </a:rPr>
              <a:t>формування в суспільстві ідеї нетерпимості до корупції, перетворення громадян на ключового носія політичної волі у сфері подолання корупції.</a:t>
            </a:r>
          </a:p>
        </p:txBody>
      </p:sp>
    </p:spTree>
    <p:extLst>
      <p:ext uri="{BB962C8B-B14F-4D97-AF65-F5344CB8AC3E}">
        <p14:creationId xmlns:p14="http://schemas.microsoft.com/office/powerpoint/2010/main" val="3401848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8771632"/>
          </a:xfrm>
          <a:prstGeom prst="rect">
            <a:avLst/>
          </a:prstGeom>
        </p:spPr>
        <p:txBody>
          <a:bodyPr wrap="square">
            <a:spAutoFit/>
          </a:bodyPr>
          <a:lstStyle/>
          <a:p>
            <a:pPr algn="ctr"/>
            <a:r>
              <a:rPr lang="uk-UA" sz="2400" b="1" dirty="0"/>
              <a:t>Завданнями державної антикорупційної політики</a:t>
            </a:r>
            <a:r>
              <a:rPr lang="uk-UA" sz="2400" dirty="0"/>
              <a:t> </a:t>
            </a:r>
            <a:r>
              <a:rPr lang="uk-UA" sz="2400" b="1" dirty="0"/>
              <a:t>є:</a:t>
            </a:r>
            <a:endParaRPr lang="uk-UA" sz="2400" dirty="0"/>
          </a:p>
          <a:p>
            <a:pPr marL="285750" lvl="0" indent="-285750" algn="just">
              <a:buFont typeface="Wingdings" panose="05000000000000000000" pitchFamily="2" charset="2"/>
              <a:buChar char="Ø"/>
            </a:pPr>
            <a:r>
              <a:rPr lang="uk-UA" sz="2000" dirty="0"/>
              <a:t>забезпечити формування та реалізацію державної антикорупційної політики на основі результатів аналізу достовірних даних про корупцію та чинники, які її обумовлюють, впровадити ефективний моніторинг та координацію реалізації антикорупційної політики незалежним спеціалізованим органом із залученням представників громадянського суспільства;</a:t>
            </a:r>
          </a:p>
          <a:p>
            <a:pPr marL="285750" lvl="0" indent="-285750" algn="just">
              <a:buFont typeface="Wingdings" panose="05000000000000000000" pitchFamily="2" charset="2"/>
              <a:buChar char="Ø"/>
            </a:pPr>
            <a:r>
              <a:rPr lang="uk-UA" sz="2000" dirty="0"/>
              <a:t>зменшити вплив </a:t>
            </a:r>
            <a:r>
              <a:rPr lang="uk-UA" sz="2000" dirty="0" err="1"/>
              <a:t>корупціогенних</a:t>
            </a:r>
            <a:r>
              <a:rPr lang="uk-UA" sz="2000" dirty="0"/>
              <a:t> ризиків на діяльність органів законодавчої влади, посилити громадський контроль за їх діяльністю;</a:t>
            </a:r>
          </a:p>
          <a:p>
            <a:pPr marL="285750" lvl="0" indent="-285750" algn="just">
              <a:buFont typeface="Wingdings" panose="05000000000000000000" pitchFamily="2" charset="2"/>
              <a:buChar char="Ø"/>
            </a:pPr>
            <a:r>
              <a:rPr lang="uk-UA" sz="2000" dirty="0"/>
              <a:t>створити ефективні механізми запобігання корупції, конфлікту інтересів, порушенню етичних стандартів поведінки та забезпечити контроль за дотриманням правил щодо доброчесності особами, уповноваженими на виконання функцій держави або місцевого самоврядування, іншими особами, утворити з цією метою Національне агентство з питань запобігання корупції;</a:t>
            </a:r>
          </a:p>
          <a:p>
            <a:pPr marL="285750" lvl="0" indent="-285750" algn="just">
              <a:buFont typeface="Wingdings" panose="05000000000000000000" pitchFamily="2" charset="2"/>
              <a:buChar char="Ø"/>
            </a:pPr>
            <a:r>
              <a:rPr lang="uk-UA" sz="2000" dirty="0"/>
              <a:t>посилити ефективність діяльності органів судової влади та системи кримінальної юстиції у переслідуванні осіб, які вчинили корупційні правопорушення, забезпечити ефективну роботу Національного антикорупційного бюро України;</a:t>
            </a:r>
          </a:p>
          <a:p>
            <a:pPr marL="285750" lvl="0" indent="-285750" algn="just">
              <a:buFont typeface="Wingdings" panose="05000000000000000000" pitchFamily="2" charset="2"/>
              <a:buChar char="Ø"/>
            </a:pPr>
            <a:r>
              <a:rPr lang="uk-UA" sz="2000" dirty="0"/>
              <a:t>сприяти усуненню корупційних передумов ведення бізнесу, сформувати нетолерантне ставлення бізнесу до корупції;</a:t>
            </a:r>
          </a:p>
          <a:p>
            <a:pPr marL="285750" lvl="0" indent="-285750" algn="just">
              <a:buFont typeface="Wingdings" panose="05000000000000000000" pitchFamily="2" charset="2"/>
              <a:buChar char="Ø"/>
            </a:pPr>
            <a:r>
              <a:rPr lang="uk-UA" dirty="0"/>
              <a:t>розширити можливості для доступу до суспільно важливої інформації;</a:t>
            </a:r>
          </a:p>
          <a:p>
            <a:pPr marL="285750" lvl="0" indent="-285750" algn="just">
              <a:buFont typeface="Wingdings" panose="05000000000000000000" pitchFamily="2" charset="2"/>
              <a:buChar char="Ø"/>
            </a:pPr>
            <a:r>
              <a:rPr lang="uk-UA" dirty="0"/>
              <a:t>сформувати в суспільстві ідеї нетерпимості до корупції, підвищити рівень довіри населення до влади;</a:t>
            </a:r>
          </a:p>
          <a:p>
            <a:pPr marL="285750" indent="-285750" algn="just">
              <a:buFont typeface="Wingdings" panose="05000000000000000000" pitchFamily="2" charset="2"/>
              <a:buChar char="Ø"/>
            </a:pPr>
            <a:r>
              <a:rPr lang="uk-UA" dirty="0"/>
              <a:t>забезпечити виконання рекомендацій міжнародних антикорупційних моніторингових механізмів, зокрема у рамках моніторингового механізму Конвенції ООН проти корупції, Групи держав проти корупції (GRECO), Антикорупційної мережі Організації економічної співпраці та розвитку для Східної Європи та Центральної Азії, імплементацію критеріїв у рамках виконання Плану дій з лібералізації візового режиму з Європейським Союзом та Угоди про асоціацію між Україною та Європейським Союзом, Європейським Співтовариством з атомної енергії і їхніми державами – членами</a:t>
            </a:r>
          </a:p>
        </p:txBody>
      </p:sp>
    </p:spTree>
    <p:extLst>
      <p:ext uri="{BB962C8B-B14F-4D97-AF65-F5344CB8AC3E}">
        <p14:creationId xmlns:p14="http://schemas.microsoft.com/office/powerpoint/2010/main" val="3975164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01643"/>
          </a:xfrm>
          <a:prstGeom prst="rect">
            <a:avLst/>
          </a:prstGeom>
        </p:spPr>
        <p:txBody>
          <a:bodyPr wrap="square">
            <a:spAutoFit/>
          </a:bodyPr>
          <a:lstStyle/>
          <a:p>
            <a:pPr algn="ctr"/>
            <a:r>
              <a:rPr lang="uk-UA" sz="2400" b="1" dirty="0"/>
              <a:t>Завданнями державної антикорупційної політики</a:t>
            </a:r>
            <a:r>
              <a:rPr lang="uk-UA" sz="2400" dirty="0"/>
              <a:t> </a:t>
            </a:r>
            <a:r>
              <a:rPr lang="uk-UA" sz="2400" b="1" dirty="0"/>
              <a:t>є:</a:t>
            </a:r>
            <a:endParaRPr lang="uk-UA" sz="2400" dirty="0"/>
          </a:p>
          <a:p>
            <a:pPr marL="285750" lvl="0" indent="-285750" algn="just">
              <a:buFont typeface="Wingdings" panose="05000000000000000000" pitchFamily="2" charset="2"/>
              <a:buChar char="Ø"/>
            </a:pPr>
            <a:r>
              <a:rPr lang="uk-UA" sz="2000" dirty="0"/>
              <a:t>забезпечити формування та реалізацію державної антикорупційної політики на основі результатів аналізу достовірних даних про корупцію та чинники, які її обумовлюють, впровадити ефективний моніторинг та координацію реалізації антикорупційної політики незалежним спеціалізованим органом із залученням представників громадянського суспільства;</a:t>
            </a:r>
          </a:p>
          <a:p>
            <a:pPr marL="285750" lvl="0" indent="-285750" algn="just">
              <a:buFont typeface="Wingdings" panose="05000000000000000000" pitchFamily="2" charset="2"/>
              <a:buChar char="Ø"/>
            </a:pPr>
            <a:r>
              <a:rPr lang="uk-UA" sz="2000" dirty="0"/>
              <a:t>зменшити вплив </a:t>
            </a:r>
            <a:r>
              <a:rPr lang="uk-UA" sz="2000" dirty="0" err="1"/>
              <a:t>корупціогенних</a:t>
            </a:r>
            <a:r>
              <a:rPr lang="uk-UA" sz="2000" dirty="0"/>
              <a:t> ризиків на діяльність органів законодавчої влади, посилити громадський контроль за їх діяльністю;</a:t>
            </a:r>
          </a:p>
          <a:p>
            <a:pPr marL="285750" lvl="0" indent="-285750" algn="just">
              <a:buFont typeface="Wingdings" panose="05000000000000000000" pitchFamily="2" charset="2"/>
              <a:buChar char="Ø"/>
            </a:pPr>
            <a:r>
              <a:rPr lang="uk-UA" sz="2000" dirty="0"/>
              <a:t>створити ефективні механізми запобігання корупції, конфлікту інтересів, порушенню етичних стандартів поведінки та забезпечити контроль за дотриманням правил щодо доброчесності особами, уповноваженими на виконання функцій держави або місцевого самоврядування, іншими особами, утворити з цією метою Національне агентство з питань запобігання корупції;</a:t>
            </a:r>
          </a:p>
          <a:p>
            <a:pPr marL="285750" lvl="0" indent="-285750" algn="just">
              <a:buFont typeface="Wingdings" panose="05000000000000000000" pitchFamily="2" charset="2"/>
              <a:buChar char="Ø"/>
            </a:pPr>
            <a:r>
              <a:rPr lang="uk-UA" sz="2000" dirty="0"/>
              <a:t>посилити ефективність діяльності органів судової влади та системи кримінальної юстиції у переслідуванні осіб, які вчинили корупційні правопорушення, забезпечити ефективну роботу Національного антикорупційного бюро України;</a:t>
            </a:r>
          </a:p>
          <a:p>
            <a:pPr marL="285750" lvl="0" indent="-285750" algn="just">
              <a:buFont typeface="Wingdings" panose="05000000000000000000" pitchFamily="2" charset="2"/>
              <a:buChar char="Ø"/>
            </a:pPr>
            <a:r>
              <a:rPr lang="uk-UA" sz="2000" dirty="0"/>
              <a:t>сприяти усуненню корупційних передумов ведення бізнесу, сформувати нетолерантне ставлення бізнесу до корупції</a:t>
            </a:r>
            <a:r>
              <a:rPr lang="uk-UA" sz="2000" dirty="0" smtClean="0"/>
              <a:t>;</a:t>
            </a:r>
            <a:endParaRPr lang="uk-UA" sz="2000" dirty="0"/>
          </a:p>
        </p:txBody>
      </p:sp>
    </p:spTree>
    <p:extLst>
      <p:ext uri="{BB962C8B-B14F-4D97-AF65-F5344CB8AC3E}">
        <p14:creationId xmlns:p14="http://schemas.microsoft.com/office/powerpoint/2010/main" val="1603553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847207"/>
          </a:xfrm>
          <a:prstGeom prst="rect">
            <a:avLst/>
          </a:prstGeom>
        </p:spPr>
        <p:txBody>
          <a:bodyPr wrap="square">
            <a:spAutoFit/>
          </a:bodyPr>
          <a:lstStyle/>
          <a:p>
            <a:pPr algn="ctr"/>
            <a:r>
              <a:rPr lang="uk-UA" sz="2400" b="1" dirty="0"/>
              <a:t>Завданнями державної антикорупційної політики</a:t>
            </a:r>
            <a:r>
              <a:rPr lang="uk-UA" sz="2400" dirty="0"/>
              <a:t> </a:t>
            </a:r>
            <a:r>
              <a:rPr lang="uk-UA" sz="2400" b="1" dirty="0"/>
              <a:t>є:</a:t>
            </a:r>
            <a:endParaRPr lang="uk-UA" sz="2400" dirty="0"/>
          </a:p>
          <a:p>
            <a:pPr marL="285750" lvl="0" indent="-285750" algn="just">
              <a:buFont typeface="Wingdings" panose="05000000000000000000" pitchFamily="2" charset="2"/>
              <a:buChar char="Ø"/>
            </a:pPr>
            <a:r>
              <a:rPr lang="uk-UA" sz="2000" dirty="0" smtClean="0"/>
              <a:t>розширити </a:t>
            </a:r>
            <a:r>
              <a:rPr lang="uk-UA" sz="2000" dirty="0"/>
              <a:t>можливості для доступу до суспільно важливої інформації;</a:t>
            </a:r>
          </a:p>
          <a:p>
            <a:pPr marL="285750" lvl="0" indent="-285750" algn="just">
              <a:buFont typeface="Wingdings" panose="05000000000000000000" pitchFamily="2" charset="2"/>
              <a:buChar char="Ø"/>
            </a:pPr>
            <a:r>
              <a:rPr lang="uk-UA" sz="2000" dirty="0"/>
              <a:t>сформувати в суспільстві ідеї нетерпимості до корупції, підвищити рівень довіри населення до влади;</a:t>
            </a:r>
          </a:p>
          <a:p>
            <a:pPr marL="285750" indent="-285750" algn="just">
              <a:buFont typeface="Wingdings" panose="05000000000000000000" pitchFamily="2" charset="2"/>
              <a:buChar char="Ø"/>
            </a:pPr>
            <a:r>
              <a:rPr lang="uk-UA" sz="2000" dirty="0"/>
              <a:t>забезпечити виконання рекомендацій міжнародних антикорупційних моніторингових механізмів, зокрема у рамках моніторингового механізму Конвенції ООН проти корупції, Групи держав проти корупції (GRECO), Антикорупційної мережі Організації економічної співпраці та розвитку для Східної Європи та Центральної Азії, імплементацію критеріїв у рамках виконання Плану дій з лібералізації візового режиму з Європейським Союзом та Угоди про асоціацію між Україною та Європейським Союзом, Європейським Співтовариством з атомної енергії і їхніми державами – членами</a:t>
            </a:r>
          </a:p>
        </p:txBody>
      </p:sp>
    </p:spTree>
    <p:extLst>
      <p:ext uri="{BB962C8B-B14F-4D97-AF65-F5344CB8AC3E}">
        <p14:creationId xmlns:p14="http://schemas.microsoft.com/office/powerpoint/2010/main" val="1603553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70"/>
            <a:ext cx="9144000" cy="1481713"/>
          </a:xfrm>
        </p:spPr>
        <p:txBody>
          <a:bodyPr>
            <a:normAutofit/>
          </a:bodyPr>
          <a:lstStyle/>
          <a:p>
            <a:r>
              <a:rPr lang="uk-UA" sz="3200" b="1" dirty="0" smtClean="0"/>
              <a:t>1.5</a:t>
            </a:r>
            <a:r>
              <a:rPr lang="uk-UA" sz="3200" b="1" dirty="0"/>
              <a:t>. Антикорупційне законодавство України</a:t>
            </a:r>
            <a:br>
              <a:rPr lang="uk-UA" sz="3200" b="1" dirty="0"/>
            </a:br>
            <a:endParaRPr lang="ru-RU" sz="3200" dirty="0"/>
          </a:p>
        </p:txBody>
      </p:sp>
      <p:pic>
        <p:nvPicPr>
          <p:cNvPr id="4" name="Picture 5" descr="ANd9GcRHNpqcNRnAkb-2YXdVmKrrLnR_3GE3cC9_P5P-mUnxXLmc4QjB1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856984"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24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dirty="0" smtClean="0"/>
              <a:t>Антикорупційне законодавство України:</a:t>
            </a:r>
            <a:endParaRPr lang="ru-RU" dirty="0"/>
          </a:p>
        </p:txBody>
      </p:sp>
      <p:sp>
        <p:nvSpPr>
          <p:cNvPr id="3" name="Объект 2"/>
          <p:cNvSpPr>
            <a:spLocks noGrp="1"/>
          </p:cNvSpPr>
          <p:nvPr>
            <p:ph idx="1"/>
          </p:nvPr>
        </p:nvSpPr>
        <p:spPr>
          <a:xfrm>
            <a:off x="0" y="836712"/>
            <a:ext cx="9144000" cy="5904656"/>
          </a:xfrm>
        </p:spPr>
        <p:txBody>
          <a:bodyPr>
            <a:normAutofit fontScale="47500" lnSpcReduction="20000"/>
          </a:bodyPr>
          <a:lstStyle/>
          <a:p>
            <a:pPr algn="just"/>
            <a:r>
              <a:rPr lang="uk-UA" sz="4500" dirty="0"/>
              <a:t>Конституція </a:t>
            </a:r>
            <a:r>
              <a:rPr lang="uk-UA" sz="4500" dirty="0" smtClean="0"/>
              <a:t>України;</a:t>
            </a:r>
          </a:p>
          <a:p>
            <a:pPr algn="just"/>
            <a:r>
              <a:rPr lang="uk-UA" sz="4500" dirty="0"/>
              <a:t>Конвенції Організацій Об’єднаних Націй проти корупції від 31.10.2003 </a:t>
            </a:r>
            <a:r>
              <a:rPr lang="uk-UA" sz="4500" dirty="0" smtClean="0"/>
              <a:t>року;</a:t>
            </a:r>
          </a:p>
          <a:p>
            <a:pPr algn="just"/>
            <a:r>
              <a:rPr lang="uk-UA" sz="4500" dirty="0"/>
              <a:t>Цивільна Конвенція Ради Європи про боротьбу з корупцією від 4.11.1999 </a:t>
            </a:r>
            <a:r>
              <a:rPr lang="uk-UA" sz="4500" dirty="0" smtClean="0"/>
              <a:t>року;</a:t>
            </a:r>
          </a:p>
          <a:p>
            <a:pPr algn="just"/>
            <a:r>
              <a:rPr lang="uk-UA" sz="4500" dirty="0"/>
              <a:t>Кримінальна Конвенція Ради Європи про боротьбу з корупцією від 27.01.1999 </a:t>
            </a:r>
            <a:r>
              <a:rPr lang="uk-UA" sz="4500" dirty="0" smtClean="0"/>
              <a:t>року;</a:t>
            </a:r>
          </a:p>
          <a:p>
            <a:pPr algn="just"/>
            <a:r>
              <a:rPr lang="uk-UA" sz="4500" dirty="0"/>
              <a:t>Додатковий протокол до Кримінальної конвенції про боротьбу з корупцією від 15.05.2003 № ETS </a:t>
            </a:r>
            <a:r>
              <a:rPr lang="uk-UA" sz="4500" dirty="0" smtClean="0"/>
              <a:t>191;</a:t>
            </a:r>
          </a:p>
          <a:p>
            <a:pPr algn="just"/>
            <a:r>
              <a:rPr lang="uk-UA" sz="4500" dirty="0"/>
              <a:t>Стамбульський план дій по боротьбі з корупцією антикорупційної мережі </a:t>
            </a:r>
            <a:r>
              <a:rPr lang="uk-UA" sz="4500" dirty="0" smtClean="0"/>
              <a:t>ОЕСР;</a:t>
            </a:r>
          </a:p>
          <a:p>
            <a:pPr algn="just"/>
            <a:r>
              <a:rPr lang="uk-UA" sz="4500" dirty="0" smtClean="0"/>
              <a:t>Закони України: </a:t>
            </a:r>
            <a:r>
              <a:rPr lang="uk-UA" sz="4500" dirty="0"/>
              <a:t>Про засади державної антикорупційної політики в Україні (Антикорупційна стратегія) на 2014-2017 </a:t>
            </a:r>
            <a:r>
              <a:rPr lang="uk-UA" sz="4500" dirty="0" smtClean="0"/>
              <a:t>роки; </a:t>
            </a:r>
            <a:r>
              <a:rPr lang="uk-UA" sz="4500" dirty="0"/>
              <a:t>Про запобігання </a:t>
            </a:r>
            <a:r>
              <a:rPr lang="uk-UA" sz="4500" dirty="0" smtClean="0"/>
              <a:t>корупції; </a:t>
            </a:r>
            <a:r>
              <a:rPr lang="uk-UA" sz="4500" dirty="0"/>
              <a:t>Про внесення змін до деяких законодавчих актів України щодо визначення кінцевих </a:t>
            </a:r>
            <a:r>
              <a:rPr lang="uk-UA" sz="4500" dirty="0" err="1"/>
              <a:t>вигодоодержувачів</a:t>
            </a:r>
            <a:r>
              <a:rPr lang="uk-UA" sz="4500" dirty="0"/>
              <a:t> юридичних осіб та публічних </a:t>
            </a:r>
            <a:r>
              <a:rPr lang="uk-UA" sz="4500" dirty="0" smtClean="0"/>
              <a:t>діячів; </a:t>
            </a:r>
            <a:r>
              <a:rPr lang="uk-UA" sz="4500" dirty="0"/>
              <a:t>Про Національне антикорупційне бюро </a:t>
            </a:r>
            <a:r>
              <a:rPr lang="uk-UA" sz="4500" dirty="0" smtClean="0"/>
              <a:t>України; </a:t>
            </a:r>
            <a:r>
              <a:rPr lang="uk-UA" sz="4500" dirty="0"/>
              <a:t>Про внесення змін до деяких законодавчих актів України щодо приведення національного законодавства у відповідність із стандартами Кримінальної конвенції про боротьбу з </a:t>
            </a:r>
            <a:r>
              <a:rPr lang="uk-UA" sz="4500" dirty="0" smtClean="0"/>
              <a:t>корупцією; </a:t>
            </a:r>
            <a:r>
              <a:rPr lang="uk-UA" sz="4500" dirty="0"/>
              <a:t>Про очищення </a:t>
            </a:r>
            <a:r>
              <a:rPr lang="uk-UA" sz="4500" dirty="0" smtClean="0"/>
              <a:t>влади; Про Вищий антикорупційний суд.</a:t>
            </a:r>
          </a:p>
          <a:p>
            <a:endParaRPr lang="ru-RU" dirty="0"/>
          </a:p>
        </p:txBody>
      </p:sp>
    </p:spTree>
    <p:extLst>
      <p:ext uri="{BB962C8B-B14F-4D97-AF65-F5344CB8AC3E}">
        <p14:creationId xmlns:p14="http://schemas.microsoft.com/office/powerpoint/2010/main" val="3337180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dirty="0" smtClean="0"/>
              <a:t>Антикорупційне законодавство України:</a:t>
            </a:r>
            <a:endParaRPr lang="ru-RU" dirty="0"/>
          </a:p>
        </p:txBody>
      </p:sp>
      <p:sp>
        <p:nvSpPr>
          <p:cNvPr id="3" name="Объект 2"/>
          <p:cNvSpPr>
            <a:spLocks noGrp="1"/>
          </p:cNvSpPr>
          <p:nvPr>
            <p:ph idx="1"/>
          </p:nvPr>
        </p:nvSpPr>
        <p:spPr>
          <a:xfrm>
            <a:off x="0" y="836712"/>
            <a:ext cx="9144000" cy="5904656"/>
          </a:xfrm>
        </p:spPr>
        <p:txBody>
          <a:bodyPr>
            <a:normAutofit fontScale="92500"/>
          </a:bodyPr>
          <a:lstStyle/>
          <a:p>
            <a:pPr algn="just"/>
            <a:r>
              <a:rPr lang="uk-UA" sz="2800" dirty="0" smtClean="0"/>
              <a:t>Закони </a:t>
            </a:r>
            <a:r>
              <a:rPr lang="uk-UA" sz="2800" dirty="0"/>
              <a:t>України, що мають відношення до сфери запобігання та протидії </a:t>
            </a:r>
            <a:r>
              <a:rPr lang="uk-UA" sz="2800" dirty="0" smtClean="0"/>
              <a:t>корупції : Про </a:t>
            </a:r>
            <a:r>
              <a:rPr lang="uk-UA" sz="2800" dirty="0"/>
              <a:t>організаційно-правові основи боротьби з організованою </a:t>
            </a:r>
            <a:r>
              <a:rPr lang="uk-UA" sz="2800" dirty="0" smtClean="0"/>
              <a:t>злочинністю; </a:t>
            </a:r>
            <a:r>
              <a:rPr lang="uk-UA" sz="2800" dirty="0"/>
              <a:t>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a:t>
            </a:r>
            <a:r>
              <a:rPr lang="uk-UA" sz="2800" dirty="0" smtClean="0"/>
              <a:t>знищення;</a:t>
            </a:r>
            <a:r>
              <a:rPr lang="uk-UA" sz="2800" dirty="0"/>
              <a:t> Про державну </a:t>
            </a:r>
            <a:r>
              <a:rPr lang="uk-UA" sz="2800" dirty="0" smtClean="0"/>
              <a:t>службу;</a:t>
            </a:r>
            <a:r>
              <a:rPr lang="uk-UA" sz="2800" dirty="0"/>
              <a:t> Про місцеве самоврядування в </a:t>
            </a:r>
            <a:r>
              <a:rPr lang="uk-UA" sz="2800" dirty="0" smtClean="0"/>
              <a:t>Україні;</a:t>
            </a:r>
            <a:r>
              <a:rPr lang="uk-UA" sz="2800" dirty="0"/>
              <a:t> Про вибори народних депутатів </a:t>
            </a:r>
            <a:r>
              <a:rPr lang="uk-UA" sz="2800" dirty="0" smtClean="0"/>
              <a:t>України;</a:t>
            </a:r>
            <a:r>
              <a:rPr lang="uk-UA" sz="2800" dirty="0"/>
              <a:t> Про місцеві державні </a:t>
            </a:r>
            <a:r>
              <a:rPr lang="uk-UA" sz="2800" dirty="0" smtClean="0"/>
              <a:t>адміністрації;</a:t>
            </a:r>
            <a:r>
              <a:rPr lang="uk-UA" sz="2800" dirty="0"/>
              <a:t> Про службу в органах місцевого </a:t>
            </a:r>
            <a:r>
              <a:rPr lang="uk-UA" sz="2800" dirty="0" smtClean="0"/>
              <a:t>самоврядування;</a:t>
            </a:r>
            <a:r>
              <a:rPr lang="uk-UA" sz="2800" dirty="0"/>
              <a:t> та багато інших законів </a:t>
            </a:r>
            <a:r>
              <a:rPr lang="uk-UA" sz="2800" dirty="0" smtClean="0"/>
              <a:t>України.</a:t>
            </a:r>
          </a:p>
          <a:p>
            <a:pPr algn="just"/>
            <a:r>
              <a:rPr lang="uk-UA" sz="2800" dirty="0"/>
              <a:t>Укази Президента </a:t>
            </a:r>
            <a:r>
              <a:rPr lang="uk-UA" sz="2800" dirty="0" smtClean="0"/>
              <a:t>України : Про </a:t>
            </a:r>
            <a:r>
              <a:rPr lang="uk-UA" sz="2800" dirty="0"/>
              <a:t>Національну раду з питань антикорупційної </a:t>
            </a:r>
            <a:r>
              <a:rPr lang="uk-UA" sz="2800" dirty="0" smtClean="0"/>
              <a:t>політики; </a:t>
            </a:r>
            <a:r>
              <a:rPr lang="uk-UA" sz="2800" dirty="0"/>
              <a:t>Про рішення Ради національної безпеки і оборони України від 6 травня 2015 року "Про Стратегію національної безпеки України</a:t>
            </a:r>
            <a:r>
              <a:rPr lang="uk-UA" sz="2800" dirty="0" smtClean="0"/>
              <a:t>".</a:t>
            </a:r>
          </a:p>
          <a:p>
            <a:pPr algn="just"/>
            <a:endParaRPr lang="ru-RU" sz="2800" dirty="0"/>
          </a:p>
        </p:txBody>
      </p:sp>
    </p:spTree>
    <p:extLst>
      <p:ext uri="{BB962C8B-B14F-4D97-AF65-F5344CB8AC3E}">
        <p14:creationId xmlns:p14="http://schemas.microsoft.com/office/powerpoint/2010/main" val="230495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151" y="0"/>
            <a:ext cx="9144000" cy="6186309"/>
          </a:xfrm>
          <a:prstGeom prst="rect">
            <a:avLst/>
          </a:prstGeom>
        </p:spPr>
        <p:txBody>
          <a:bodyPr wrap="square">
            <a:spAutoFit/>
          </a:bodyPr>
          <a:lstStyle/>
          <a:p>
            <a:r>
              <a:rPr lang="uk-UA" b="1" dirty="0"/>
              <a:t>ЛІТЕРАТУРА:</a:t>
            </a:r>
            <a:endParaRPr lang="en-US" b="1" dirty="0"/>
          </a:p>
          <a:p>
            <a:pPr algn="ctr"/>
            <a:r>
              <a:rPr lang="en-US" b="1" i="1" dirty="0" smtClean="0"/>
              <a:t>4. </a:t>
            </a:r>
            <a:r>
              <a:rPr lang="uk-UA" b="1" i="1" dirty="0" smtClean="0"/>
              <a:t>УКАЗИ </a:t>
            </a:r>
            <a:r>
              <a:rPr lang="uk-UA" b="1" i="1" dirty="0"/>
              <a:t>ПРЕЗИДЕНТА УКРАЇНИ:</a:t>
            </a:r>
            <a:endParaRPr lang="ru-RU" dirty="0"/>
          </a:p>
          <a:p>
            <a:pPr marL="285750" lvl="0" indent="-285750" algn="just">
              <a:buFont typeface="Arial" pitchFamily="34" charset="0"/>
              <a:buChar char="•"/>
            </a:pPr>
            <a:r>
              <a:rPr lang="uk-UA" dirty="0"/>
              <a:t>П</a:t>
            </a:r>
            <a:r>
              <a:rPr lang="ru-RU" dirty="0" err="1" smtClean="0"/>
              <a:t>ро</a:t>
            </a:r>
            <a:r>
              <a:rPr lang="ru-RU" dirty="0" smtClean="0"/>
              <a:t> </a:t>
            </a:r>
            <a:r>
              <a:rPr lang="ru-RU" dirty="0" err="1"/>
              <a:t>Національну</a:t>
            </a:r>
            <a:r>
              <a:rPr lang="ru-RU" dirty="0"/>
              <a:t> раду з </a:t>
            </a:r>
            <a:r>
              <a:rPr lang="ru-RU" dirty="0" err="1"/>
              <a:t>питань</a:t>
            </a:r>
            <a:r>
              <a:rPr lang="ru-RU" dirty="0"/>
              <a:t> </a:t>
            </a:r>
            <a:r>
              <a:rPr lang="ru-RU" dirty="0" err="1"/>
              <a:t>антикорупційної</a:t>
            </a:r>
            <a:r>
              <a:rPr lang="ru-RU" dirty="0"/>
              <a:t> </a:t>
            </a:r>
            <a:r>
              <a:rPr lang="ru-RU" dirty="0" err="1" smtClean="0"/>
              <a:t>політики</a:t>
            </a:r>
            <a:r>
              <a:rPr lang="ru-RU" dirty="0"/>
              <a:t> </a:t>
            </a:r>
            <a:r>
              <a:rPr lang="uk-UA" dirty="0" smtClean="0"/>
              <a:t>(</a:t>
            </a:r>
            <a:r>
              <a:rPr lang="ru-RU" dirty="0" err="1"/>
              <a:t>від</a:t>
            </a:r>
            <a:r>
              <a:rPr lang="ru-RU" dirty="0"/>
              <a:t> 14.10.2014 № 808/2014</a:t>
            </a:r>
            <a:r>
              <a:rPr lang="uk-UA" dirty="0"/>
              <a:t>)</a:t>
            </a:r>
            <a:r>
              <a:rPr lang="ru-RU" dirty="0" smtClean="0"/>
              <a:t>.</a:t>
            </a:r>
            <a:endParaRPr lang="en-US" dirty="0" smtClean="0"/>
          </a:p>
          <a:p>
            <a:pPr marL="285750" lvl="0" indent="-285750" algn="just">
              <a:buFont typeface="Arial" pitchFamily="34" charset="0"/>
              <a:buChar char="•"/>
            </a:pPr>
            <a:r>
              <a:rPr lang="ru-RU" dirty="0"/>
              <a:t>Про </a:t>
            </a:r>
            <a:r>
              <a:rPr lang="ru-RU" dirty="0" err="1"/>
              <a:t>рішення</a:t>
            </a:r>
            <a:r>
              <a:rPr lang="ru-RU" dirty="0"/>
              <a:t> Ради </a:t>
            </a:r>
            <a:r>
              <a:rPr lang="ru-RU" dirty="0" err="1"/>
              <a:t>національної</a:t>
            </a:r>
            <a:r>
              <a:rPr lang="ru-RU" dirty="0"/>
              <a:t> </a:t>
            </a:r>
            <a:r>
              <a:rPr lang="ru-RU" dirty="0" err="1"/>
              <a:t>безпеки</a:t>
            </a:r>
            <a:r>
              <a:rPr lang="ru-RU" dirty="0"/>
              <a:t> і оборони </a:t>
            </a:r>
            <a:r>
              <a:rPr lang="ru-RU" dirty="0" err="1"/>
              <a:t>України</a:t>
            </a:r>
            <a:r>
              <a:rPr lang="ru-RU" dirty="0"/>
              <a:t> </a:t>
            </a:r>
            <a:r>
              <a:rPr lang="ru-RU" dirty="0" err="1"/>
              <a:t>від</a:t>
            </a:r>
            <a:r>
              <a:rPr lang="ru-RU" dirty="0"/>
              <a:t> 6 </a:t>
            </a:r>
            <a:r>
              <a:rPr lang="ru-RU" dirty="0" err="1"/>
              <a:t>травня</a:t>
            </a:r>
            <a:r>
              <a:rPr lang="ru-RU" dirty="0"/>
              <a:t> 2015 року "Про </a:t>
            </a:r>
            <a:r>
              <a:rPr lang="ru-RU" dirty="0" err="1"/>
              <a:t>Стратегію</a:t>
            </a:r>
            <a:r>
              <a:rPr lang="ru-RU" dirty="0"/>
              <a:t> </a:t>
            </a:r>
            <a:r>
              <a:rPr lang="ru-RU" dirty="0" err="1"/>
              <a:t>національної</a:t>
            </a:r>
            <a:r>
              <a:rPr lang="ru-RU" dirty="0"/>
              <a:t> </a:t>
            </a:r>
            <a:r>
              <a:rPr lang="ru-RU" dirty="0" err="1"/>
              <a:t>безпеки</a:t>
            </a:r>
            <a:r>
              <a:rPr lang="ru-RU" dirty="0"/>
              <a:t> </a:t>
            </a:r>
            <a:r>
              <a:rPr lang="ru-RU" dirty="0" err="1"/>
              <a:t>України</a:t>
            </a:r>
            <a:r>
              <a:rPr lang="ru-RU" dirty="0"/>
              <a:t>" (</a:t>
            </a:r>
            <a:r>
              <a:rPr lang="ru-RU" dirty="0" err="1"/>
              <a:t>від</a:t>
            </a:r>
            <a:r>
              <a:rPr lang="ru-RU" dirty="0"/>
              <a:t> 26 </a:t>
            </a:r>
            <a:r>
              <a:rPr lang="ru-RU" dirty="0" err="1"/>
              <a:t>травня</a:t>
            </a:r>
            <a:r>
              <a:rPr lang="ru-RU" dirty="0"/>
              <a:t> 2015 року № 287/2015).</a:t>
            </a:r>
            <a:endParaRPr lang="uk-UA" dirty="0"/>
          </a:p>
          <a:p>
            <a:pPr marL="285750" lvl="0" indent="-285750" algn="just">
              <a:buFont typeface="Arial" pitchFamily="34" charset="0"/>
              <a:buChar char="•"/>
            </a:pPr>
            <a:r>
              <a:rPr lang="ru-RU" dirty="0"/>
              <a:t>Про </a:t>
            </a:r>
            <a:r>
              <a:rPr lang="ru-RU" dirty="0" err="1"/>
              <a:t>рішення</a:t>
            </a:r>
            <a:r>
              <a:rPr lang="ru-RU" dirty="0"/>
              <a:t> Ради </a:t>
            </a:r>
            <a:r>
              <a:rPr lang="ru-RU" dirty="0" err="1"/>
              <a:t>національної</a:t>
            </a:r>
            <a:r>
              <a:rPr lang="ru-RU" dirty="0"/>
              <a:t> </a:t>
            </a:r>
            <a:r>
              <a:rPr lang="ru-RU" dirty="0" err="1"/>
              <a:t>безпеки</a:t>
            </a:r>
            <a:r>
              <a:rPr lang="ru-RU" dirty="0"/>
              <a:t> і оборони </a:t>
            </a:r>
            <a:r>
              <a:rPr lang="ru-RU" dirty="0" err="1"/>
              <a:t>України</a:t>
            </a:r>
            <a:r>
              <a:rPr lang="ru-RU" dirty="0"/>
              <a:t> </a:t>
            </a:r>
            <a:r>
              <a:rPr lang="ru-RU" dirty="0" err="1"/>
              <a:t>від</a:t>
            </a:r>
            <a:r>
              <a:rPr lang="ru-RU" dirty="0"/>
              <a:t> 1 </a:t>
            </a:r>
            <a:r>
              <a:rPr lang="ru-RU" dirty="0" err="1"/>
              <a:t>березня</a:t>
            </a:r>
            <a:r>
              <a:rPr lang="ru-RU" dirty="0"/>
              <a:t> 2018 року «Про </a:t>
            </a:r>
            <a:r>
              <a:rPr lang="ru-RU" dirty="0" err="1"/>
              <a:t>невідкладні</a:t>
            </a:r>
            <a:r>
              <a:rPr lang="ru-RU" dirty="0"/>
              <a:t> заходи з </a:t>
            </a:r>
            <a:r>
              <a:rPr lang="ru-RU" dirty="0" err="1"/>
              <a:t>нейтралізації</a:t>
            </a:r>
            <a:r>
              <a:rPr lang="ru-RU" dirty="0"/>
              <a:t> </a:t>
            </a:r>
            <a:r>
              <a:rPr lang="ru-RU" dirty="0" err="1"/>
              <a:t>загроз</a:t>
            </a:r>
            <a:r>
              <a:rPr lang="ru-RU" dirty="0"/>
              <a:t> </a:t>
            </a:r>
            <a:r>
              <a:rPr lang="ru-RU" dirty="0" err="1"/>
              <a:t>національній</a:t>
            </a:r>
            <a:r>
              <a:rPr lang="ru-RU" dirty="0"/>
              <a:t> </a:t>
            </a:r>
            <a:r>
              <a:rPr lang="ru-RU" dirty="0" err="1"/>
              <a:t>безпеці</a:t>
            </a:r>
            <a:r>
              <a:rPr lang="ru-RU" dirty="0"/>
              <a:t> у </a:t>
            </a:r>
            <a:r>
              <a:rPr lang="ru-RU" dirty="0" err="1"/>
              <a:t>сфері</a:t>
            </a:r>
            <a:r>
              <a:rPr lang="ru-RU" dirty="0"/>
              <a:t> </a:t>
            </a:r>
            <a:r>
              <a:rPr lang="ru-RU" dirty="0" err="1"/>
              <a:t>міграційної</a:t>
            </a:r>
            <a:r>
              <a:rPr lang="ru-RU" dirty="0"/>
              <a:t> </a:t>
            </a:r>
            <a:r>
              <a:rPr lang="ru-RU" dirty="0" err="1"/>
              <a:t>політики</a:t>
            </a:r>
            <a:r>
              <a:rPr lang="ru-RU" dirty="0"/>
              <a:t>» (</a:t>
            </a:r>
            <a:r>
              <a:rPr lang="ru-RU" dirty="0" err="1"/>
              <a:t>від</a:t>
            </a:r>
            <a:r>
              <a:rPr lang="ru-RU" dirty="0"/>
              <a:t> 17 </a:t>
            </a:r>
            <a:r>
              <a:rPr lang="ru-RU" dirty="0" err="1"/>
              <a:t>березня</a:t>
            </a:r>
            <a:r>
              <a:rPr lang="ru-RU" dirty="0"/>
              <a:t> 2018 року №72/2018).</a:t>
            </a:r>
            <a:endParaRPr lang="uk-UA" dirty="0"/>
          </a:p>
          <a:p>
            <a:pPr marL="285750" lvl="0" indent="-285750">
              <a:buFont typeface="Arial" pitchFamily="34" charset="0"/>
              <a:buChar char="•"/>
            </a:pPr>
            <a:endParaRPr lang="en-US" dirty="0"/>
          </a:p>
          <a:p>
            <a:pPr algn="ctr"/>
            <a:endParaRPr lang="en-US" b="1" i="1" dirty="0" smtClean="0"/>
          </a:p>
          <a:p>
            <a:pPr algn="ctr"/>
            <a:r>
              <a:rPr lang="en-US" b="1" i="1" dirty="0" smtClean="0"/>
              <a:t>5</a:t>
            </a:r>
            <a:r>
              <a:rPr lang="en-US" b="1" i="1" dirty="0"/>
              <a:t>. </a:t>
            </a:r>
            <a:r>
              <a:rPr lang="uk-UA" b="1" i="1" dirty="0"/>
              <a:t>ІНШІ НОРМАТИВНІ ДОКУМЕНТИ З ПИТАНЬ ДЕРЖАВИ:</a:t>
            </a:r>
            <a:endParaRPr lang="ru-RU" dirty="0"/>
          </a:p>
          <a:p>
            <a:pPr marL="285750" lvl="0" indent="-285750" algn="just" fontAlgn="base" hangingPunct="0">
              <a:buFont typeface="Arial" pitchFamily="34" charset="0"/>
              <a:buChar char="•"/>
            </a:pPr>
            <a:r>
              <a:rPr lang="uk-UA" dirty="0"/>
              <a:t>Постанова Пленуму Верховного Суду України “Про практику розгляду судами справ про корупційні діяння та інші правопорушення, пов’язані з корупцією” (від 25 травня 1998 р. № 13).</a:t>
            </a:r>
          </a:p>
          <a:p>
            <a:pPr marL="285750" lvl="0" indent="-285750" algn="just" fontAlgn="base" hangingPunct="0">
              <a:buFont typeface="Arial" pitchFamily="34" charset="0"/>
              <a:buChar char="•"/>
            </a:pPr>
            <a:r>
              <a:rPr lang="uk-UA" dirty="0"/>
              <a:t>Постанова Пленуму Верховного Суду України “Про судову практику у справах про хабарництво" (від 26 квітня 2002 року №5).</a:t>
            </a:r>
          </a:p>
          <a:p>
            <a:pPr marL="285750" lvl="0" indent="-285750" algn="just">
              <a:buFont typeface="Arial" pitchFamily="34" charset="0"/>
              <a:buChar char="•"/>
            </a:pPr>
            <a:r>
              <a:rPr lang="ru-RU" dirty="0"/>
              <a:t>Постанова Пленуму Верховного суду </a:t>
            </a:r>
            <a:r>
              <a:rPr lang="ru-RU" dirty="0" err="1"/>
              <a:t>України</a:t>
            </a:r>
            <a:r>
              <a:rPr lang="ru-RU" dirty="0"/>
              <a:t> «Про </a:t>
            </a:r>
            <a:r>
              <a:rPr lang="ru-RU" dirty="0" err="1"/>
              <a:t>судову</a:t>
            </a:r>
            <a:r>
              <a:rPr lang="ru-RU" dirty="0"/>
              <a:t> практику у справах про </a:t>
            </a:r>
            <a:r>
              <a:rPr lang="ru-RU" dirty="0" err="1"/>
              <a:t>перевищення</a:t>
            </a:r>
            <a:r>
              <a:rPr lang="ru-RU" dirty="0"/>
              <a:t> </a:t>
            </a:r>
            <a:r>
              <a:rPr lang="ru-RU" dirty="0" err="1"/>
              <a:t>влади</a:t>
            </a:r>
            <a:r>
              <a:rPr lang="ru-RU" dirty="0"/>
              <a:t> </a:t>
            </a:r>
            <a:r>
              <a:rPr lang="ru-RU" dirty="0" err="1"/>
              <a:t>або</a:t>
            </a:r>
            <a:r>
              <a:rPr lang="ru-RU" dirty="0"/>
              <a:t> </a:t>
            </a:r>
            <a:r>
              <a:rPr lang="ru-RU" dirty="0" err="1"/>
              <a:t>службових</a:t>
            </a:r>
            <a:r>
              <a:rPr lang="ru-RU" dirty="0"/>
              <a:t> </a:t>
            </a:r>
            <a:r>
              <a:rPr lang="ru-RU" dirty="0" err="1"/>
              <a:t>повноважень</a:t>
            </a:r>
            <a:r>
              <a:rPr lang="ru-RU" dirty="0"/>
              <a:t> </a:t>
            </a:r>
            <a:r>
              <a:rPr lang="uk-UA" dirty="0"/>
              <a:t>(</a:t>
            </a:r>
            <a:r>
              <a:rPr lang="ru-RU" dirty="0" err="1"/>
              <a:t>від</a:t>
            </a:r>
            <a:r>
              <a:rPr lang="ru-RU" dirty="0"/>
              <a:t> 26.12.2003 № 15»</a:t>
            </a:r>
            <a:r>
              <a:rPr lang="uk-UA" dirty="0"/>
              <a:t>)</a:t>
            </a:r>
            <a:r>
              <a:rPr lang="ru-RU" dirty="0"/>
              <a:t>.</a:t>
            </a:r>
            <a:endParaRPr lang="uk-UA" dirty="0"/>
          </a:p>
          <a:p>
            <a:pPr marL="285750" lvl="0" indent="-285750" algn="just" fontAlgn="base" hangingPunct="0">
              <a:buFont typeface="Arial" pitchFamily="34" charset="0"/>
              <a:buChar char="•"/>
            </a:pPr>
            <a:r>
              <a:rPr lang="uk-UA" dirty="0"/>
              <a:t>Додатковий протокол до Кримінальної конвенції про боротьбу з корупцією від 15.-5.2003 року №ETS 191</a:t>
            </a:r>
            <a:r>
              <a:rPr lang="uk-UA" i="1" dirty="0"/>
              <a:t> ратифікований Законом N 253-V (</a:t>
            </a:r>
            <a:r>
              <a:rPr lang="uk-UA" i="1" u="sng" dirty="0"/>
              <a:t>253-16</a:t>
            </a:r>
            <a:r>
              <a:rPr lang="uk-UA" i="1" dirty="0"/>
              <a:t> ) від 18.10.2006, ВВР, 2006, N 50, ст.498). </a:t>
            </a:r>
            <a:endParaRPr lang="uk-UA" dirty="0"/>
          </a:p>
          <a:p>
            <a:pPr lvl="0"/>
            <a:endParaRPr lang="uk-UA" dirty="0"/>
          </a:p>
        </p:txBody>
      </p:sp>
    </p:spTree>
    <p:extLst>
      <p:ext uri="{BB962C8B-B14F-4D97-AF65-F5344CB8AC3E}">
        <p14:creationId xmlns:p14="http://schemas.microsoft.com/office/powerpoint/2010/main" val="2373026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dirty="0" smtClean="0"/>
              <a:t>Антикорупційне законодавство України:</a:t>
            </a:r>
            <a:endParaRPr lang="ru-RU" dirty="0"/>
          </a:p>
        </p:txBody>
      </p:sp>
      <p:sp>
        <p:nvSpPr>
          <p:cNvPr id="3" name="Объект 2"/>
          <p:cNvSpPr>
            <a:spLocks noGrp="1"/>
          </p:cNvSpPr>
          <p:nvPr>
            <p:ph idx="1"/>
          </p:nvPr>
        </p:nvSpPr>
        <p:spPr>
          <a:xfrm>
            <a:off x="0" y="836712"/>
            <a:ext cx="9144000" cy="5904656"/>
          </a:xfrm>
        </p:spPr>
        <p:txBody>
          <a:bodyPr>
            <a:normAutofit fontScale="77500" lnSpcReduction="20000"/>
          </a:bodyPr>
          <a:lstStyle/>
          <a:p>
            <a:pPr algn="just"/>
            <a:r>
              <a:rPr lang="uk-UA" sz="2800" dirty="0"/>
              <a:t>Постанови Кабінету міністрів </a:t>
            </a:r>
            <a:r>
              <a:rPr lang="uk-UA" sz="2800" dirty="0" smtClean="0"/>
              <a:t>України: </a:t>
            </a:r>
            <a:r>
              <a:rPr lang="uk-UA" sz="2800" dirty="0"/>
              <a:t>Про затвердження Державної програми щодо реалізації засад державної антикорупційної політики в Україні (Антикорупційної стратегії) на 2015-2017 </a:t>
            </a:r>
            <a:r>
              <a:rPr lang="uk-UA" sz="2800" dirty="0" smtClean="0"/>
              <a:t>роки; </a:t>
            </a:r>
            <a:r>
              <a:rPr lang="uk-UA" sz="2800" dirty="0"/>
              <a:t>Про затвердження Положення про Урядового уповноваженого з питань антикорупційної </a:t>
            </a:r>
            <a:r>
              <a:rPr lang="uk-UA" sz="2800" dirty="0" smtClean="0"/>
              <a:t>політики;</a:t>
            </a:r>
            <a:r>
              <a:rPr lang="uk-UA" sz="2800" dirty="0"/>
              <a:t> Про внесення змін та визнання такими, що втратили чинність, деяких постанов Кабінету Міністрів України у зв’язку з прийняттям Закону України “Про запобігання корупції</a:t>
            </a:r>
            <a:r>
              <a:rPr lang="uk-UA" sz="2800" dirty="0" smtClean="0"/>
              <a:t>”; </a:t>
            </a:r>
            <a:r>
              <a:rPr lang="uk-UA" sz="2800" dirty="0"/>
              <a:t>Про внесення змін до деяких постанов Кабінету Міністрів України щодо діяльності Урядового уповноваженого з питань антикорупційної </a:t>
            </a:r>
            <a:r>
              <a:rPr lang="uk-UA" sz="2800" dirty="0" smtClean="0"/>
              <a:t>політики;</a:t>
            </a:r>
            <a:r>
              <a:rPr lang="uk-UA" sz="2800" dirty="0"/>
              <a:t> </a:t>
            </a:r>
            <a:r>
              <a:rPr lang="uk-UA" sz="2800" dirty="0" smtClean="0"/>
              <a:t>Про затвердження Порядку </a:t>
            </a:r>
            <a:r>
              <a:rPr lang="uk-UA" sz="2800" dirty="0"/>
              <a:t>інформування Національного агентства з питань державної служби про осіб, уповноважених на виконання функцій держави або місцевого самоврядування, які звільнені у зв'язку з притягненням до відповідальності за корупційне </a:t>
            </a:r>
            <a:r>
              <a:rPr lang="uk-UA" sz="2800" dirty="0" smtClean="0"/>
              <a:t>правопорушення; інші.</a:t>
            </a:r>
          </a:p>
          <a:p>
            <a:pPr algn="just"/>
            <a:r>
              <a:rPr lang="uk-UA" sz="2800" dirty="0"/>
              <a:t>Постанови Пленуму Верховного суду України: Про практику розгляду судами справ про корупційні діяння та інші правопорушення, пов'язані з корупцією; Про практику розгляду судами кримінальних справ про злочини, вчинені стійкими злочинними об’єднаннями; Про судову практику у справах про перевищення влади або службових повноважень; Про судову практику в справах про хабарництво.</a:t>
            </a:r>
            <a:endParaRPr lang="ru-RU" sz="2800" dirty="0"/>
          </a:p>
        </p:txBody>
      </p:sp>
    </p:spTree>
    <p:extLst>
      <p:ext uri="{BB962C8B-B14F-4D97-AF65-F5344CB8AC3E}">
        <p14:creationId xmlns:p14="http://schemas.microsoft.com/office/powerpoint/2010/main" val="1584955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uk-UA" dirty="0" smtClean="0"/>
              <a:t>Антикорупційне законодавство України:</a:t>
            </a:r>
            <a:endParaRPr lang="ru-RU" dirty="0"/>
          </a:p>
        </p:txBody>
      </p:sp>
      <p:sp>
        <p:nvSpPr>
          <p:cNvPr id="3" name="Объект 2"/>
          <p:cNvSpPr>
            <a:spLocks noGrp="1"/>
          </p:cNvSpPr>
          <p:nvPr>
            <p:ph idx="1"/>
          </p:nvPr>
        </p:nvSpPr>
        <p:spPr>
          <a:xfrm>
            <a:off x="0" y="836712"/>
            <a:ext cx="9144000" cy="5904656"/>
          </a:xfrm>
        </p:spPr>
        <p:txBody>
          <a:bodyPr>
            <a:normAutofit/>
          </a:bodyPr>
          <a:lstStyle/>
          <a:p>
            <a:pPr algn="just"/>
            <a:r>
              <a:rPr lang="ru-RU" sz="2800" dirty="0" err="1"/>
              <a:t>Кодекси</a:t>
            </a:r>
            <a:r>
              <a:rPr lang="ru-RU" sz="2800" dirty="0"/>
              <a:t> </a:t>
            </a:r>
            <a:r>
              <a:rPr lang="ru-RU" sz="2800" dirty="0" err="1"/>
              <a:t>України</a:t>
            </a:r>
            <a:r>
              <a:rPr lang="ru-RU" sz="2800" dirty="0"/>
              <a:t>, </a:t>
            </a:r>
            <a:r>
              <a:rPr lang="ru-RU" sz="2800" dirty="0" err="1"/>
              <a:t>зокрема</a:t>
            </a:r>
            <a:r>
              <a:rPr lang="ru-RU" sz="2800" dirty="0"/>
              <a:t>: про </a:t>
            </a:r>
            <a:r>
              <a:rPr lang="ru-RU" sz="2800" dirty="0" err="1"/>
              <a:t>Адміністративні</a:t>
            </a:r>
            <a:r>
              <a:rPr lang="ru-RU" sz="2800" dirty="0"/>
              <a:t> </a:t>
            </a:r>
            <a:r>
              <a:rPr lang="ru-RU" sz="2800" dirty="0" err="1"/>
              <a:t>правопорушення</a:t>
            </a:r>
            <a:r>
              <a:rPr lang="ru-RU" sz="2800" dirty="0"/>
              <a:t>, </a:t>
            </a:r>
            <a:r>
              <a:rPr lang="ru-RU" sz="2800" dirty="0" err="1"/>
              <a:t>Кримінальний</a:t>
            </a:r>
            <a:r>
              <a:rPr lang="ru-RU" sz="2800" dirty="0"/>
              <a:t>, </a:t>
            </a:r>
            <a:r>
              <a:rPr lang="ru-RU" sz="2800" dirty="0" err="1"/>
              <a:t>Кримінальний</a:t>
            </a:r>
            <a:r>
              <a:rPr lang="ru-RU" sz="2800" dirty="0"/>
              <a:t> </a:t>
            </a:r>
            <a:r>
              <a:rPr lang="ru-RU" sz="2800" dirty="0" err="1"/>
              <a:t>процесуальний</a:t>
            </a:r>
            <a:r>
              <a:rPr lang="ru-RU" sz="2800" dirty="0"/>
              <a:t>, </a:t>
            </a:r>
            <a:r>
              <a:rPr lang="ru-RU" sz="2800" dirty="0" err="1"/>
              <a:t>Митний</a:t>
            </a:r>
            <a:r>
              <a:rPr lang="ru-RU" sz="2800" dirty="0"/>
              <a:t>, </a:t>
            </a:r>
            <a:r>
              <a:rPr lang="ru-RU" sz="2800" dirty="0" err="1"/>
              <a:t>Податковий</a:t>
            </a:r>
            <a:r>
              <a:rPr lang="ru-RU" sz="2800" dirty="0"/>
              <a:t>, </a:t>
            </a:r>
            <a:r>
              <a:rPr lang="ru-RU" sz="2800" dirty="0" err="1"/>
              <a:t>Кримінально-виконавчий</a:t>
            </a:r>
            <a:r>
              <a:rPr lang="ru-RU" sz="2800" dirty="0"/>
              <a:t>, </a:t>
            </a:r>
            <a:r>
              <a:rPr lang="ru-RU" sz="2800" dirty="0" err="1"/>
              <a:t>Цивільний</a:t>
            </a:r>
            <a:r>
              <a:rPr lang="ru-RU" sz="2800" dirty="0"/>
              <a:t>, </a:t>
            </a:r>
            <a:r>
              <a:rPr lang="ru-RU" sz="2800" dirty="0" err="1"/>
              <a:t>Господарський</a:t>
            </a:r>
            <a:r>
              <a:rPr lang="ru-RU" sz="2800" dirty="0"/>
              <a:t> </a:t>
            </a:r>
            <a:r>
              <a:rPr lang="ru-RU" sz="2800" dirty="0" err="1"/>
              <a:t>тощо</a:t>
            </a:r>
            <a:r>
              <a:rPr lang="ru-RU" sz="2800" dirty="0" smtClean="0"/>
              <a:t>.</a:t>
            </a:r>
          </a:p>
          <a:p>
            <a:pPr algn="just"/>
            <a:r>
              <a:rPr lang="ru-RU" sz="2800" dirty="0" err="1" smtClean="0"/>
              <a:t>Відомчі</a:t>
            </a:r>
            <a:r>
              <a:rPr lang="ru-RU" sz="2800" dirty="0" smtClean="0"/>
              <a:t> </a:t>
            </a:r>
            <a:r>
              <a:rPr lang="ru-RU" sz="2800" dirty="0" err="1"/>
              <a:t>накази</a:t>
            </a:r>
            <a:r>
              <a:rPr lang="ru-RU" sz="2800" dirty="0"/>
              <a:t> </a:t>
            </a:r>
            <a:r>
              <a:rPr lang="ru-RU" sz="2800" dirty="0" err="1"/>
              <a:t>Мінюсту</a:t>
            </a:r>
            <a:r>
              <a:rPr lang="ru-RU" sz="2800" dirty="0"/>
              <a:t>, </a:t>
            </a:r>
            <a:r>
              <a:rPr lang="ru-RU" sz="2800" dirty="0" err="1"/>
              <a:t>Нацдержслужби</a:t>
            </a:r>
            <a:r>
              <a:rPr lang="ru-RU" sz="2800" dirty="0"/>
              <a:t> (</a:t>
            </a:r>
            <a:r>
              <a:rPr lang="ru-RU" sz="2800" dirty="0" err="1"/>
              <a:t>Головдержслужб</a:t>
            </a:r>
            <a:r>
              <a:rPr lang="ru-RU" sz="2800" dirty="0"/>
              <a:t>), </a:t>
            </a:r>
            <a:r>
              <a:rPr lang="ru-RU" sz="2800" dirty="0" err="1"/>
              <a:t>Мінфіну</a:t>
            </a:r>
            <a:r>
              <a:rPr lang="ru-RU" sz="2800" dirty="0"/>
              <a:t>, МВС, </a:t>
            </a:r>
            <a:r>
              <a:rPr lang="ru-RU" sz="2800" dirty="0" smtClean="0"/>
              <a:t>НАБУ, НАЗК, СБУ</a:t>
            </a:r>
            <a:r>
              <a:rPr lang="ru-RU" sz="2800" dirty="0"/>
              <a:t>, МОЗ, </a:t>
            </a:r>
            <a:r>
              <a:rPr lang="ru-RU" sz="2800" dirty="0" err="1"/>
              <a:t>прокуратури</a:t>
            </a:r>
            <a:r>
              <a:rPr lang="ru-RU" sz="2800" dirty="0"/>
              <a:t>, </a:t>
            </a:r>
            <a:r>
              <a:rPr lang="ru-RU" sz="2800" dirty="0" err="1"/>
              <a:t>митної</a:t>
            </a:r>
            <a:r>
              <a:rPr lang="ru-RU" sz="2800" dirty="0"/>
              <a:t>, </a:t>
            </a:r>
            <a:r>
              <a:rPr lang="ru-RU" sz="2800" dirty="0" err="1"/>
              <a:t>податкової</a:t>
            </a:r>
            <a:r>
              <a:rPr lang="ru-RU" sz="2800" dirty="0"/>
              <a:t>, </a:t>
            </a:r>
            <a:r>
              <a:rPr lang="ru-RU" sz="2800" dirty="0" err="1"/>
              <a:t>прикордонної</a:t>
            </a:r>
            <a:r>
              <a:rPr lang="ru-RU" sz="2800" dirty="0"/>
              <a:t>, </a:t>
            </a:r>
            <a:r>
              <a:rPr lang="ru-RU" sz="2800" dirty="0" err="1"/>
              <a:t>пенітенціарної</a:t>
            </a:r>
            <a:r>
              <a:rPr lang="ru-RU" sz="2800" dirty="0"/>
              <a:t> служб </a:t>
            </a:r>
            <a:r>
              <a:rPr lang="ru-RU" sz="2800" dirty="0" err="1"/>
              <a:t>щодо</a:t>
            </a:r>
            <a:r>
              <a:rPr lang="ru-RU" sz="2800" dirty="0"/>
              <a:t> </a:t>
            </a:r>
            <a:r>
              <a:rPr lang="ru-RU" sz="2800" dirty="0" err="1"/>
              <a:t>запобігання</a:t>
            </a:r>
            <a:r>
              <a:rPr lang="ru-RU" sz="2800" dirty="0"/>
              <a:t> та </a:t>
            </a:r>
            <a:r>
              <a:rPr lang="ru-RU" sz="2800" dirty="0" err="1"/>
              <a:t>протидії</a:t>
            </a:r>
            <a:r>
              <a:rPr lang="ru-RU" sz="2800" dirty="0"/>
              <a:t> </a:t>
            </a:r>
            <a:r>
              <a:rPr lang="ru-RU" sz="2800" dirty="0" err="1"/>
              <a:t>корупції</a:t>
            </a:r>
            <a:r>
              <a:rPr lang="ru-RU" sz="2800" dirty="0"/>
              <a:t> в </a:t>
            </a:r>
            <a:r>
              <a:rPr lang="ru-RU" sz="2800" dirty="0" err="1"/>
              <a:t>Україні</a:t>
            </a:r>
            <a:r>
              <a:rPr lang="ru-RU" sz="2800" dirty="0"/>
              <a:t>.</a:t>
            </a:r>
          </a:p>
        </p:txBody>
      </p:sp>
    </p:spTree>
    <p:extLst>
      <p:ext uri="{BB962C8B-B14F-4D97-AF65-F5344CB8AC3E}">
        <p14:creationId xmlns:p14="http://schemas.microsoft.com/office/powerpoint/2010/main" val="644406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fontScale="90000"/>
          </a:bodyPr>
          <a:lstStyle/>
          <a:p>
            <a:r>
              <a:rPr lang="uk-UA" b="1" dirty="0"/>
              <a:t>1.6. Механізм реалізації державної антикорупційної політики України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340768"/>
            <a:ext cx="8712967" cy="5400599"/>
          </a:xfrm>
        </p:spPr>
      </p:pic>
    </p:spTree>
    <p:extLst>
      <p:ext uri="{BB962C8B-B14F-4D97-AF65-F5344CB8AC3E}">
        <p14:creationId xmlns:p14="http://schemas.microsoft.com/office/powerpoint/2010/main" val="4106780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7" y="0"/>
            <a:ext cx="9144000" cy="6986528"/>
          </a:xfrm>
          <a:prstGeom prst="rect">
            <a:avLst/>
          </a:prstGeom>
        </p:spPr>
        <p:txBody>
          <a:bodyPr wrap="square">
            <a:spAutoFit/>
          </a:bodyPr>
          <a:lstStyle/>
          <a:p>
            <a:pPr algn="just"/>
            <a:r>
              <a:rPr lang="uk-UA" sz="2400" dirty="0"/>
              <a:t>Механізм реалізації Антикорупційної стратегії на 2014–2017 роки  дасть змогу знизити рівень корупції в Україні, підвищити рівень довіри населення до влади, підвищити рівень іноземних інвестицій в економіку держави, а також створити основу для подальшої антикорупційної реформи. </a:t>
            </a:r>
            <a:endParaRPr lang="uk-UA" sz="2400" dirty="0" smtClean="0"/>
          </a:p>
          <a:p>
            <a:pPr algn="ctr"/>
            <a:r>
              <a:rPr lang="uk-UA" sz="2400" b="1" dirty="0" smtClean="0"/>
              <a:t>Заходами </a:t>
            </a:r>
            <a:r>
              <a:rPr lang="uk-UA" sz="2400" b="1" dirty="0"/>
              <a:t>механізму її реалізації передбачається розробка та схвалення деяких законів, зокрема щодо:</a:t>
            </a:r>
          </a:p>
          <a:p>
            <a:pPr marL="285750" lvl="0" indent="-285750" algn="just">
              <a:buFont typeface="Wingdings" panose="05000000000000000000" pitchFamily="2" charset="2"/>
              <a:buChar char="Ø"/>
            </a:pPr>
            <a:r>
              <a:rPr lang="uk-UA" sz="2000" dirty="0" smtClean="0"/>
              <a:t>засад організації та діяльності спеціально уповноваженого органу, відповідального за здійснення комплексу заходів з формування та реалізації антикорупційної політики;</a:t>
            </a:r>
          </a:p>
          <a:p>
            <a:pPr marL="285750" lvl="0" indent="-285750" algn="just">
              <a:buFont typeface="Wingdings" panose="05000000000000000000" pitchFamily="2" charset="2"/>
              <a:buChar char="Ø"/>
            </a:pPr>
            <a:r>
              <a:rPr lang="uk-UA" sz="2000" dirty="0" smtClean="0"/>
              <a:t>утворення спеціально уповноваженого органу з питань виявлення та розслідування корупційних злочинів;</a:t>
            </a:r>
          </a:p>
          <a:p>
            <a:pPr marL="285750" lvl="0" indent="-285750" algn="just">
              <a:buFont typeface="Wingdings" panose="05000000000000000000" pitchFamily="2" charset="2"/>
              <a:buChar char="Ø"/>
            </a:pPr>
            <a:r>
              <a:rPr lang="uk-UA" sz="2000" dirty="0" smtClean="0"/>
              <a:t>виконання рекомендацій Групи держав проти корупції (GRECO) у частині посилення прозорості фінансування політичних партій та виборчих кампаній;</a:t>
            </a:r>
          </a:p>
          <a:p>
            <a:pPr marL="285750" lvl="0" indent="-285750" algn="just">
              <a:buFont typeface="Wingdings" panose="05000000000000000000" pitchFamily="2" charset="2"/>
              <a:buChar char="Ø"/>
            </a:pPr>
            <a:r>
              <a:rPr lang="uk-UA" sz="2000" dirty="0" smtClean="0"/>
              <a:t>створення правових засад лобіювання;</a:t>
            </a:r>
          </a:p>
          <a:p>
            <a:pPr marL="285750" lvl="0" indent="-285750" algn="just">
              <a:buFont typeface="Wingdings" panose="05000000000000000000" pitchFamily="2" charset="2"/>
              <a:buChar char="Ø"/>
            </a:pPr>
            <a:r>
              <a:rPr lang="uk-UA" sz="2000" dirty="0" smtClean="0"/>
              <a:t>посилення громадського контролю за ухваленням рішень виборними посадовими особами, зокрема через механізм попереднього громадського обговорення суспільно важливих рішень;</a:t>
            </a:r>
          </a:p>
          <a:p>
            <a:pPr marL="285750" lvl="0" indent="-285750" algn="just">
              <a:buFont typeface="Wingdings" panose="05000000000000000000" pitchFamily="2" charset="2"/>
              <a:buChar char="Ø"/>
            </a:pPr>
            <a:r>
              <a:rPr lang="uk-UA" sz="2000" dirty="0" smtClean="0"/>
              <a:t>внесення змін до Закону України «Про державну службу», прийнятого у 2011 році, з урахуванням пропозицій програми SIGMA;</a:t>
            </a:r>
          </a:p>
          <a:p>
            <a:pPr marL="285750" lvl="0" indent="-285750" algn="just">
              <a:buFont typeface="Wingdings" panose="05000000000000000000" pitchFamily="2" charset="2"/>
              <a:buChar char="Ø"/>
            </a:pPr>
            <a:r>
              <a:rPr lang="uk-UA" sz="2000" dirty="0" smtClean="0"/>
              <a:t>проведення </a:t>
            </a:r>
            <a:r>
              <a:rPr lang="uk-UA" sz="2000" dirty="0"/>
              <a:t>перевірок публічних службовців на доброчесність</a:t>
            </a:r>
            <a:r>
              <a:rPr lang="uk-UA" sz="2000" dirty="0" smtClean="0"/>
              <a:t>;</a:t>
            </a:r>
          </a:p>
        </p:txBody>
      </p:sp>
    </p:spTree>
    <p:extLst>
      <p:ext uri="{BB962C8B-B14F-4D97-AF65-F5344CB8AC3E}">
        <p14:creationId xmlns:p14="http://schemas.microsoft.com/office/powerpoint/2010/main" val="1880368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7" y="0"/>
            <a:ext cx="9144000" cy="6370975"/>
          </a:xfrm>
          <a:prstGeom prst="rect">
            <a:avLst/>
          </a:prstGeom>
        </p:spPr>
        <p:txBody>
          <a:bodyPr wrap="square">
            <a:spAutoFit/>
          </a:bodyPr>
          <a:lstStyle/>
          <a:p>
            <a:pPr algn="ctr"/>
            <a:r>
              <a:rPr lang="uk-UA" sz="2400" b="1" dirty="0" smtClean="0"/>
              <a:t>Заходами </a:t>
            </a:r>
            <a:r>
              <a:rPr lang="uk-UA" sz="2400" b="1" dirty="0"/>
              <a:t>механізму її реалізації передбачається розробка та схвалення деяких законів, зокрема щодо:</a:t>
            </a:r>
          </a:p>
          <a:p>
            <a:pPr marL="285750" lvl="0" indent="-285750" algn="just">
              <a:buFont typeface="Wingdings" panose="05000000000000000000" pitchFamily="2" charset="2"/>
              <a:buChar char="Ø"/>
            </a:pPr>
            <a:r>
              <a:rPr lang="uk-UA" sz="2000" dirty="0" smtClean="0"/>
              <a:t>внесення </a:t>
            </a:r>
            <a:r>
              <a:rPr lang="uk-UA" sz="2000" dirty="0"/>
              <a:t>змін до законів та підзаконних нормативно-правових актів у частині запровадження стандартів Організації економічної співпраці та розвитку з корпоративного управління на державних підприємствах від 22 квітня 2004 року в діяльності державних підприємств в Україні;</a:t>
            </a:r>
          </a:p>
          <a:p>
            <a:pPr marL="285750" lvl="0" indent="-285750" algn="just">
              <a:buFont typeface="Wingdings" panose="05000000000000000000" pitchFamily="2" charset="2"/>
              <a:buChar char="Ø"/>
            </a:pPr>
            <a:r>
              <a:rPr lang="uk-UA" sz="2000" dirty="0"/>
              <a:t>внесення змін до Конституції та законів України, спрямованих на реформування судоустрою та статусу суддів на основі європейських стандартів;</a:t>
            </a:r>
          </a:p>
          <a:p>
            <a:pPr marL="285750" lvl="0" indent="-285750" algn="just">
              <a:buFont typeface="Wingdings" panose="05000000000000000000" pitchFamily="2" charset="2"/>
              <a:buChar char="Ø"/>
            </a:pPr>
            <a:r>
              <a:rPr lang="uk-UA" sz="2000" dirty="0"/>
              <a:t>внесення змін до Конституції та законів України, спрямованих на реформування прокуратури на основі європейських стандартів;</a:t>
            </a:r>
          </a:p>
          <a:p>
            <a:pPr marL="285750" lvl="0" indent="-285750" algn="just">
              <a:buFont typeface="Wingdings" panose="05000000000000000000" pitchFamily="2" charset="2"/>
              <a:buChar char="Ø"/>
            </a:pPr>
            <a:r>
              <a:rPr lang="uk-UA" sz="2000" dirty="0"/>
              <a:t>внесення змін до Кримінального кодексу України в частині усунення можливості для осіб, які вчинили корупційні злочини, бути звільненими від відповідальності та покарання, зокрема з передачею на поруки, у зв’язку з дієвим каяттям, випробуванням; приведення статті 368-2 у відповідність із статтею 20 Конвенції ООН проти корупції та запровадження цивільно-правових механізмів позбавлення незаконно набутого майна;</a:t>
            </a:r>
          </a:p>
          <a:p>
            <a:pPr marL="285750" lvl="0" indent="-285750" algn="just">
              <a:buFont typeface="Wingdings" panose="05000000000000000000" pitchFamily="2" charset="2"/>
              <a:buChar char="Ø"/>
            </a:pPr>
            <a:r>
              <a:rPr lang="uk-UA" sz="2000" dirty="0"/>
              <a:t>врегулювання питань управління корпоративними правами та іншим майном, на яке накладено арешт, з метою збереження його вартості, а також утворення спеціалізованого підрозділу (органу), уповноваженого на розшук майна, яке може бути конфісковано</a:t>
            </a:r>
            <a:r>
              <a:rPr lang="uk-UA" sz="2000" dirty="0" smtClean="0"/>
              <a:t>.</a:t>
            </a:r>
            <a:endParaRPr lang="uk-UA" sz="2000" dirty="0"/>
          </a:p>
        </p:txBody>
      </p:sp>
    </p:spTree>
    <p:extLst>
      <p:ext uri="{BB962C8B-B14F-4D97-AF65-F5344CB8AC3E}">
        <p14:creationId xmlns:p14="http://schemas.microsoft.com/office/powerpoint/2010/main" val="1829898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07"/>
            <a:ext cx="9144000" cy="6740307"/>
          </a:xfrm>
          <a:prstGeom prst="rect">
            <a:avLst/>
          </a:prstGeom>
        </p:spPr>
        <p:txBody>
          <a:bodyPr wrap="square">
            <a:spAutoFit/>
          </a:bodyPr>
          <a:lstStyle/>
          <a:p>
            <a:pPr algn="just"/>
            <a:r>
              <a:rPr lang="uk-UA" sz="2400" dirty="0" smtClean="0"/>
              <a:t>В основних положеннях Закону України «Про запобігання корупції»  визначено засади формування, моніторингу, координації впровадження антикорупційної політики, залучення інститутів та організацій громадянського суспільства, представників бізнесу до цих процесів, регулює превентивну діяльність державного механізму, спрямовану на усунення можливостей та стимулів для корупційної поведінки як у публічному, так і приватному секторах, а також передбачає утворення Національного агентства з питань запобігання корупції як ключового елемента інституційного забезпечення державної антикорупційної політики. Також, Законами України</a:t>
            </a:r>
            <a:r>
              <a:rPr lang="uk-UA" sz="2400" dirty="0"/>
              <a:t> </a:t>
            </a:r>
            <a:r>
              <a:rPr lang="uk-UA" sz="2400" dirty="0" smtClean="0"/>
              <a:t>«Про Національне антикорупційне </a:t>
            </a:r>
            <a:r>
              <a:rPr lang="uk-UA" sz="2400" dirty="0"/>
              <a:t>бюро України</a:t>
            </a:r>
            <a:r>
              <a:rPr lang="uk-UA" sz="2400" dirty="0" smtClean="0"/>
              <a:t>», «Про Вищий антикорупційний суд», </a:t>
            </a:r>
            <a:r>
              <a:rPr lang="uk-UA" sz="2400" dirty="0"/>
              <a:t>Законом України «Про запобігання корупції» вносяться зміни до кримінального законодавства щодо законодавчих підстав </a:t>
            </a:r>
            <a:r>
              <a:rPr lang="uk-UA" sz="2400" dirty="0" smtClean="0"/>
              <a:t>для </a:t>
            </a:r>
            <a:r>
              <a:rPr lang="uk-UA" sz="2400" dirty="0"/>
              <a:t>кримінального переслідування найбільш небезпечних проявів корупції. Таким чином, імплементація цих базових антикорупційних актів дасть можливість сформувати систему запобігання та протидії корупції, що, в свою чергу, суттєво зменшить гостроту проблеми корупції</a:t>
            </a:r>
            <a:r>
              <a:rPr lang="uk-UA" sz="2400" dirty="0" smtClean="0"/>
              <a:t>.</a:t>
            </a:r>
            <a:endParaRPr lang="uk-UA" sz="2400" dirty="0"/>
          </a:p>
        </p:txBody>
      </p:sp>
    </p:spTree>
    <p:extLst>
      <p:ext uri="{BB962C8B-B14F-4D97-AF65-F5344CB8AC3E}">
        <p14:creationId xmlns:p14="http://schemas.microsoft.com/office/powerpoint/2010/main" val="161200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9" y="10706"/>
            <a:ext cx="9156879" cy="7571303"/>
          </a:xfrm>
          <a:prstGeom prst="rect">
            <a:avLst/>
          </a:prstGeom>
        </p:spPr>
        <p:txBody>
          <a:bodyPr wrap="square">
            <a:spAutoFit/>
          </a:bodyPr>
          <a:lstStyle/>
          <a:p>
            <a:pPr algn="just"/>
            <a:r>
              <a:rPr lang="uk-UA" sz="2400" dirty="0"/>
              <a:t>Створюючи механізм реалізації державної антикорупційної стратегії Кабінет </a:t>
            </a:r>
            <a:r>
              <a:rPr lang="uk-UA" sz="2400" dirty="0" smtClean="0"/>
              <a:t>Міністрів </a:t>
            </a:r>
            <a:r>
              <a:rPr lang="uk-UA" sz="2400" dirty="0"/>
              <a:t>України своєю постановою затвердив Державну програму щодо реалізації засад державної антикорупційної політики в Україні (Антикорупційної стратегії) на 2015–2017 роки , </a:t>
            </a:r>
            <a:r>
              <a:rPr lang="uk-UA" sz="2400" i="1" dirty="0"/>
              <a:t>метою якої є створення ефективної загальнодержавної системи запобігання та протидії корупції на основі нових засад формування та реалізації антикорупційної політики. </a:t>
            </a:r>
            <a:endParaRPr lang="uk-UA" sz="2400" i="1" dirty="0" smtClean="0"/>
          </a:p>
          <a:p>
            <a:pPr algn="ctr"/>
            <a:r>
              <a:rPr lang="uk-UA" sz="2400" b="1" dirty="0" smtClean="0"/>
              <a:t>Основними </a:t>
            </a:r>
            <a:r>
              <a:rPr lang="uk-UA" sz="2400" b="1" dirty="0"/>
              <a:t>напрямами реалізації якої є</a:t>
            </a:r>
            <a:r>
              <a:rPr lang="uk-UA" sz="2400" b="1" dirty="0" smtClean="0"/>
              <a:t>:</a:t>
            </a:r>
          </a:p>
          <a:p>
            <a:pPr marL="360000" lvl="1" indent="-285750" algn="just">
              <a:buFont typeface="Wingdings" panose="05000000000000000000" pitchFamily="2" charset="2"/>
              <a:buChar char="Ø"/>
            </a:pPr>
            <a:r>
              <a:rPr lang="uk-UA" dirty="0"/>
              <a:t>забезпечення ґрунтування антикорупційної політики в Україні на основі достовірних даних про корупцію, її періодичного перегляду та відповідності актуальним корупційним викликам та загрозам;</a:t>
            </a:r>
            <a:endParaRPr lang="uk-UA" sz="2000" dirty="0"/>
          </a:p>
          <a:p>
            <a:pPr marL="360000" lvl="1" indent="-285750" algn="just">
              <a:buFont typeface="Wingdings" panose="05000000000000000000" pitchFamily="2" charset="2"/>
              <a:buChar char="Ø"/>
            </a:pPr>
            <a:r>
              <a:rPr lang="uk-UA" dirty="0"/>
              <a:t>забезпечення доброчесності органів законодавчої, виконавчої та судової влади шляхом впровадження ефективних антикорупційних стандартів (етичні стандарти, запобігання конфлікту інтересів, декларування майна, доходів, видатків та зобов’язань фінансового характеру, антикорупційні програми, викриття корупції, доступ до інформації тощо) та створення інституційного забезпечення їх дотримання;</a:t>
            </a:r>
            <a:endParaRPr lang="uk-UA" sz="2000" dirty="0"/>
          </a:p>
          <a:p>
            <a:pPr marL="360000" lvl="1" indent="-285750" algn="just">
              <a:buFont typeface="Wingdings" panose="05000000000000000000" pitchFamily="2" charset="2"/>
              <a:buChar char="Ø"/>
            </a:pPr>
            <a:r>
              <a:rPr lang="uk-UA" dirty="0"/>
              <a:t>розроблення механізму, який забезпечуватиме ефективне виявлення та розслідування корупційних злочинів, конфіскацію майна, яке було предметом злочинної діяльності або набуте внаслідок такої діяльності, притягнення до відповідальності за вчинення корупційних злочинів;</a:t>
            </a:r>
            <a:endParaRPr lang="uk-UA" sz="2000" dirty="0"/>
          </a:p>
          <a:p>
            <a:pPr marL="360000" lvl="1" indent="-285750" algn="just">
              <a:buFont typeface="Wingdings" panose="05000000000000000000" pitchFamily="2" charset="2"/>
              <a:buChar char="Ø"/>
            </a:pPr>
            <a:r>
              <a:rPr lang="uk-UA" dirty="0"/>
              <a:t>формування у суспільстві ідеї нетерпимості до корупції, перетворення громадянина на ключового носія політичної волі у сфері подолання корупції.</a:t>
            </a:r>
            <a:endParaRPr lang="uk-UA" sz="2000" dirty="0"/>
          </a:p>
          <a:p>
            <a:pPr algn="just"/>
            <a:endParaRPr lang="uk-UA" sz="2400" b="1" dirty="0"/>
          </a:p>
        </p:txBody>
      </p:sp>
    </p:spTree>
    <p:extLst>
      <p:ext uri="{BB962C8B-B14F-4D97-AF65-F5344CB8AC3E}">
        <p14:creationId xmlns:p14="http://schemas.microsoft.com/office/powerpoint/2010/main" val="213329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104648" cy="6555641"/>
          </a:xfrm>
          <a:prstGeom prst="rect">
            <a:avLst/>
          </a:prstGeom>
        </p:spPr>
        <p:txBody>
          <a:bodyPr wrap="square">
            <a:spAutoFit/>
          </a:bodyPr>
          <a:lstStyle/>
          <a:p>
            <a:pPr algn="just"/>
            <a:r>
              <a:rPr lang="uk-UA" sz="2000" b="1" dirty="0" smtClean="0"/>
              <a:t>У </a:t>
            </a:r>
            <a:r>
              <a:rPr lang="uk-UA" sz="2000" b="1" dirty="0"/>
              <a:t>Державній програмі щодо реалізації засад державної антикорупційної політики в Україні (Антикорупційної стратегії) на 2015–2017 роки  передбачено низка перспективних заходів, зокрема:</a:t>
            </a:r>
          </a:p>
          <a:p>
            <a:pPr marL="180000" lvl="1" indent="-285750" algn="just">
              <a:buFont typeface="Wingdings" panose="05000000000000000000" pitchFamily="2" charset="2"/>
              <a:buChar char="Ø"/>
            </a:pPr>
            <a:r>
              <a:rPr lang="uk-UA" dirty="0"/>
              <a:t>створення, розробка (прийняття) законодавчого забезпечення та організація діяльності Національного агентства з питань запобігання корупції (НАПЗК);</a:t>
            </a:r>
            <a:endParaRPr lang="uk-UA" sz="2000" dirty="0"/>
          </a:p>
          <a:p>
            <a:pPr marL="180000" lvl="1" indent="-285750" algn="just">
              <a:buFont typeface="Wingdings" panose="05000000000000000000" pitchFamily="2" charset="2"/>
              <a:buChar char="Ø"/>
            </a:pPr>
            <a:r>
              <a:rPr lang="uk-UA" dirty="0"/>
              <a:t>розробка, затвердження та впровадження загальнонаціональної методики оцінки рівня корупції відповідно до стандартів ООН та забезпечення організації щорічних досліджень стану корупції відповідно до загальнонаціональної методики оцінки рівня корупції відповідно до стандартів ООН, затвердженої Кабінетом Міністрів України;</a:t>
            </a:r>
            <a:endParaRPr lang="uk-UA" sz="2000" dirty="0"/>
          </a:p>
          <a:p>
            <a:pPr marL="180000" lvl="2" indent="-285750" algn="just">
              <a:buFont typeface="Wingdings" panose="05000000000000000000" pitchFamily="2" charset="2"/>
              <a:buChar char="Ø"/>
            </a:pPr>
            <a:r>
              <a:rPr lang="uk-UA" dirty="0"/>
              <a:t>проведення дослідження кількісних та якісних показників корупції в Україні, стану виконання Закону України «Про засади державної антикорупційної політики в Україні (Антикорупційна стратегія) на 2014–2017 роки» та державної програми з її реалізації;</a:t>
            </a:r>
            <a:endParaRPr lang="uk-UA" sz="2000" dirty="0"/>
          </a:p>
          <a:p>
            <a:pPr marL="180000" lvl="2" indent="-285750" algn="just">
              <a:buFont typeface="Wingdings" panose="05000000000000000000" pitchFamily="2" charset="2"/>
              <a:buChar char="Ø"/>
            </a:pPr>
            <a:r>
              <a:rPr lang="uk-UA" dirty="0"/>
              <a:t>розроблення та схвалення проекту нової антикорупційної стратегії, на основі аналізу корупційних ризиків, стану виконання чинної стратегії, думки громадськості і висновків міжнародної експертизи, а також затвердження плану заходів на її виконання;</a:t>
            </a:r>
            <a:endParaRPr lang="uk-UA" sz="2000" dirty="0"/>
          </a:p>
          <a:p>
            <a:pPr marL="180000" lvl="2" indent="-285750" algn="just">
              <a:buFont typeface="Wingdings" panose="05000000000000000000" pitchFamily="2" charset="2"/>
              <a:buChar char="Ø"/>
            </a:pPr>
            <a:r>
              <a:rPr lang="uk-UA" dirty="0"/>
              <a:t>розробка, схвалення та затвердження спільного з громадськістю меморандуму щодо принципів партнерства у сфері антикорупційної політики та забезпечення його виконання;</a:t>
            </a:r>
            <a:endParaRPr lang="uk-UA" sz="2000" dirty="0"/>
          </a:p>
          <a:p>
            <a:pPr marL="180000" lvl="2" indent="-285750" algn="just">
              <a:buFont typeface="Wingdings" panose="05000000000000000000" pitchFamily="2" charset="2"/>
              <a:buChar char="Ø"/>
            </a:pPr>
            <a:r>
              <a:rPr lang="uk-UA" dirty="0"/>
              <a:t>розроблення, прийняття та забезпечення виконання рекомендацій Групи держав проти корупції (GRECO) у частині встановлення обмежень і забезпечення прозорості та підзвітності фінансування політичних партій і виборчих кампаній, запровадження прямого державного фінансування діяльності політичних партій (розроблення відповідного проекту закону</a:t>
            </a:r>
            <a:r>
              <a:rPr lang="uk-UA" dirty="0" smtClean="0"/>
              <a:t>);</a:t>
            </a:r>
            <a:endParaRPr lang="uk-UA" sz="2000" dirty="0"/>
          </a:p>
        </p:txBody>
      </p:sp>
    </p:spTree>
    <p:extLst>
      <p:ext uri="{BB962C8B-B14F-4D97-AF65-F5344CB8AC3E}">
        <p14:creationId xmlns:p14="http://schemas.microsoft.com/office/powerpoint/2010/main" val="2153678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104648" cy="6494085"/>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4400" algn="just">
              <a:buFont typeface="Wingdings" panose="05000000000000000000" pitchFamily="2" charset="2"/>
              <a:buChar char="Ø"/>
            </a:pPr>
            <a:r>
              <a:rPr lang="uk-UA" dirty="0" smtClean="0"/>
              <a:t>приведення </a:t>
            </a:r>
            <a:r>
              <a:rPr lang="uk-UA" dirty="0"/>
              <a:t>виборчого законодавства у відповідність до демократичних міжнародних стандартів щодо наявності корупційних ризиків (антикорупційна експертиза нормативно-правових актів);</a:t>
            </a:r>
          </a:p>
          <a:p>
            <a:pPr marL="180000" lvl="2" indent="-284400" algn="just">
              <a:buFont typeface="Wingdings" panose="05000000000000000000" pitchFamily="2" charset="2"/>
              <a:buChar char="Ø"/>
            </a:pPr>
            <a:r>
              <a:rPr lang="uk-UA" dirty="0"/>
              <a:t>проведення аналізу практики ефективності застосування законодавства щодо врегулювання конфлікту інтересів у діяльності народних депутатів України, депутатів місцевих рад (розробка механізму виникнення й врегулювання конфлікту інтересів, розробка методичних рекомендацій, проведення інформаційної кампанії);</a:t>
            </a:r>
          </a:p>
          <a:p>
            <a:pPr marL="180000" lvl="2" indent="-284400" algn="just">
              <a:buFont typeface="Wingdings" panose="05000000000000000000" pitchFamily="2" charset="2"/>
              <a:buChar char="Ø"/>
            </a:pPr>
            <a:r>
              <a:rPr lang="uk-UA" dirty="0"/>
              <a:t>розробка й прийняття законодавства про лобіювання;</a:t>
            </a:r>
          </a:p>
          <a:p>
            <a:pPr marL="180000" lvl="2" indent="-284400" algn="just">
              <a:buFont typeface="Wingdings" panose="05000000000000000000" pitchFamily="2" charset="2"/>
              <a:buChar char="Ø"/>
            </a:pPr>
            <a:r>
              <a:rPr lang="uk-UA" dirty="0"/>
              <a:t>розробка й прийняття законодавства щодо громадського обговорення суспільно важливих рішень (про публічні консультації);</a:t>
            </a:r>
          </a:p>
          <a:p>
            <a:pPr marL="180000" lvl="2" indent="-284400" algn="just">
              <a:buFont typeface="Wingdings" panose="05000000000000000000" pitchFamily="2" charset="2"/>
              <a:buChar char="Ø"/>
            </a:pPr>
            <a:r>
              <a:rPr lang="uk-UA" dirty="0"/>
              <a:t>підвищення рівня прозорості діяльності Верховної Ради України та місцевих рад, зокрема шляхом практичної реалізації положень про забезпечення доступу громадян до засідань представницьких органів, оприлюднення інформації про діяльність комітетів Верховної Ради України та місцевих рад (зокрема протоколів засідань), оприлюднення в Інтернеті інформації про народних депутатів України та депутатів місцевих рад (про їх фінансування, відрядження, помічників, їх декларації про доходи, майно, витрати і зобов’язання фінансового характеру тощо), забезпечення безперешкодного доступу до інформації про кошториси представницьких органів та звітів про їх використання. Вжиття з цією метою заходів щодо сприяння прийняттю Закону України «Про внесення змін до деяких законів України щодо забезпечення відкритості та доступу до інформації про діяльність Верховної Ради України, її комітетів та народних депутатів України» (реєстраційний номер 1591 від 23 грудня 2014 р</a:t>
            </a:r>
            <a:r>
              <a:rPr lang="uk-UA" dirty="0" smtClean="0"/>
              <a:t>.);</a:t>
            </a:r>
            <a:endParaRPr lang="uk-UA" sz="2000" dirty="0"/>
          </a:p>
        </p:txBody>
      </p:sp>
    </p:spTree>
    <p:extLst>
      <p:ext uri="{BB962C8B-B14F-4D97-AF65-F5344CB8AC3E}">
        <p14:creationId xmlns:p14="http://schemas.microsoft.com/office/powerpoint/2010/main" val="856866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104648" cy="6863417"/>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sz="2000" dirty="0" smtClean="0"/>
              <a:t>сприяння </a:t>
            </a:r>
            <a:r>
              <a:rPr lang="uk-UA" sz="2000" dirty="0"/>
              <a:t>прийняттю нової редакції Законів України «Про державну службу», «Про службу в органах місцевого самоврядування» та забезпечення їх реалізації;</a:t>
            </a:r>
          </a:p>
          <a:p>
            <a:pPr marL="180000" lvl="2" indent="-285750" algn="just">
              <a:buFont typeface="Wingdings" panose="05000000000000000000" pitchFamily="2" charset="2"/>
              <a:buChar char="Ø"/>
            </a:pPr>
            <a:r>
              <a:rPr lang="uk-UA" sz="2000" dirty="0"/>
              <a:t>розроблення та впровадження методичних рекомендацій щодо виявлення, запобігання та врегулювання конфлікту інтересів;</a:t>
            </a:r>
          </a:p>
          <a:p>
            <a:pPr marL="180000" lvl="2" indent="-285750" algn="just">
              <a:buFont typeface="Wingdings" panose="05000000000000000000" pitchFamily="2" charset="2"/>
              <a:buChar char="Ø"/>
            </a:pPr>
            <a:r>
              <a:rPr lang="uk-UA" sz="2000" dirty="0"/>
              <a:t>забезпечення запровадження в тестовому режимі розділу на офіційному веб-сайті НАПЗК, що дає можливість подавати декларацію особи, уповноваженої на виконання функцій держави або місцевого самоврядування, шляхом її заповнення на веб-сайті Агентства;</a:t>
            </a:r>
          </a:p>
          <a:p>
            <a:pPr marL="180000" lvl="2" indent="-285750" algn="just">
              <a:buFont typeface="Wingdings" panose="05000000000000000000" pitchFamily="2" charset="2"/>
              <a:buChar char="Ø"/>
            </a:pPr>
            <a:r>
              <a:rPr lang="uk-UA" sz="2000" dirty="0"/>
              <a:t>забезпечення запровадження Єдиного державного реєстру декларацій (затвердженої форми) осіб, уповноважених на виконання функцій держави або місцевого самоврядування, а також оприлюднення відповідної інформації та надання доступу до неї згідно із законом;</a:t>
            </a:r>
          </a:p>
          <a:p>
            <a:pPr marL="180000" lvl="2" indent="-285750" algn="just">
              <a:buFont typeface="Wingdings" panose="05000000000000000000" pitchFamily="2" charset="2"/>
              <a:buChar char="Ø"/>
            </a:pPr>
            <a:r>
              <a:rPr lang="uk-UA" sz="2000" dirty="0"/>
              <a:t>затвердження загальних правил поведінки державних службовців і посадових осіб місцевого самоврядування, та підготовка методичних рекомендацій щодо розроблення галузевих кодексів чи стандартів професійної етики;</a:t>
            </a:r>
          </a:p>
          <a:p>
            <a:pPr marL="180000" lvl="2" indent="-285750" algn="just">
              <a:buFont typeface="Wingdings" panose="05000000000000000000" pitchFamily="2" charset="2"/>
              <a:buChar char="Ø"/>
            </a:pPr>
            <a:r>
              <a:rPr lang="uk-UA" sz="2000" dirty="0"/>
              <a:t>розроблення, схвалення та прийняття проекту закону щодо регулювання порядку проведення перевірки на доброчесність осіб, уповноважених на виконання функцій держави або місцевого самоврядування;</a:t>
            </a:r>
          </a:p>
          <a:p>
            <a:pPr marL="180000" lvl="2" indent="-285750" algn="just">
              <a:buFont typeface="Wingdings" panose="05000000000000000000" pitchFamily="2" charset="2"/>
              <a:buChar char="Ø"/>
            </a:pPr>
            <a:r>
              <a:rPr lang="uk-UA" sz="2000" dirty="0"/>
              <a:t>створення на офіційному веб-сайті НАПЗК розділу для повідомлень про корупцію з інформацією щодо гарантій державного захисту викривачів</a:t>
            </a:r>
            <a:r>
              <a:rPr lang="uk-UA" sz="2000" dirty="0" smtClean="0"/>
              <a:t>;</a:t>
            </a:r>
            <a:endParaRPr lang="uk-UA" sz="2000" dirty="0"/>
          </a:p>
        </p:txBody>
      </p:sp>
    </p:spTree>
    <p:extLst>
      <p:ext uri="{BB962C8B-B14F-4D97-AF65-F5344CB8AC3E}">
        <p14:creationId xmlns:p14="http://schemas.microsoft.com/office/powerpoint/2010/main" val="167193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17306"/>
          </a:xfrm>
          <a:prstGeom prst="rect">
            <a:avLst/>
          </a:prstGeom>
        </p:spPr>
        <p:txBody>
          <a:bodyPr wrap="square">
            <a:spAutoFit/>
          </a:bodyPr>
          <a:lstStyle/>
          <a:p>
            <a:pPr algn="ctr"/>
            <a:r>
              <a:rPr lang="uk-UA" b="1" i="1" dirty="0"/>
              <a:t>СПЕЦІАЛЬНІ ЛІТЕРАТУРНІ ДЖЕРЕЛА:</a:t>
            </a:r>
            <a:endParaRPr lang="ru-RU" dirty="0"/>
          </a:p>
          <a:p>
            <a:pPr marL="342900" lvl="0" indent="-342900" algn="just">
              <a:buFont typeface="+mj-lt"/>
              <a:buAutoNum type="arabicPeriod"/>
            </a:pPr>
            <a:r>
              <a:rPr lang="en-US" dirty="0" err="1"/>
              <a:t>Tanzi</a:t>
            </a:r>
            <a:r>
              <a:rPr lang="en-US" dirty="0"/>
              <a:t> V. Corruption around the world. // IMF Staff Papers. — 1998. — Vol. 45, No. 4. — P. 559.- ttp://www.imf.org/external/pubs/ft/staffp/1998/12-98/pdf/tanzi.pdf</a:t>
            </a:r>
            <a:endParaRPr lang="uk-UA" dirty="0"/>
          </a:p>
          <a:p>
            <a:pPr marL="342900" lvl="0" indent="-342900" algn="just">
              <a:buFont typeface="+mj-lt"/>
              <a:buAutoNum type="arabicPeriod"/>
            </a:pPr>
            <a:r>
              <a:rPr lang="uk-UA" dirty="0"/>
              <a:t>Аркуша Л. </a:t>
            </a:r>
            <a:r>
              <a:rPr lang="uk-UA" dirty="0" err="1"/>
              <a:t>Коррупция</a:t>
            </a:r>
            <a:r>
              <a:rPr lang="uk-UA" dirty="0"/>
              <a:t> – </a:t>
            </a:r>
            <a:r>
              <a:rPr lang="uk-UA" dirty="0" err="1"/>
              <a:t>элемент</a:t>
            </a:r>
            <a:r>
              <a:rPr lang="uk-UA" dirty="0"/>
              <a:t> </a:t>
            </a:r>
            <a:r>
              <a:rPr lang="uk-UA" dirty="0" err="1"/>
              <a:t>организованной</a:t>
            </a:r>
            <a:r>
              <a:rPr lang="uk-UA" dirty="0"/>
              <a:t> </a:t>
            </a:r>
            <a:r>
              <a:rPr lang="uk-UA" dirty="0" err="1"/>
              <a:t>преступной</a:t>
            </a:r>
            <a:r>
              <a:rPr lang="uk-UA" dirty="0"/>
              <a:t> </a:t>
            </a:r>
            <a:r>
              <a:rPr lang="uk-UA" dirty="0" err="1"/>
              <a:t>деятельности</a:t>
            </a:r>
            <a:r>
              <a:rPr lang="uk-UA" dirty="0"/>
              <a:t> // </a:t>
            </a:r>
            <a:r>
              <a:rPr lang="uk-UA" dirty="0" err="1"/>
              <a:t>Юридический</a:t>
            </a:r>
            <a:r>
              <a:rPr lang="uk-UA" dirty="0"/>
              <a:t> </a:t>
            </a:r>
            <a:r>
              <a:rPr lang="uk-UA" dirty="0" err="1"/>
              <a:t>весник</a:t>
            </a:r>
            <a:r>
              <a:rPr lang="uk-UA" dirty="0"/>
              <a:t>. – 2000. – № 2. </a:t>
            </a:r>
          </a:p>
          <a:p>
            <a:pPr marL="342900" lvl="0" indent="-342900" algn="just">
              <a:buFont typeface="+mj-lt"/>
              <a:buAutoNum type="arabicPeriod"/>
            </a:pPr>
            <a:r>
              <a:rPr lang="ru-RU" dirty="0" err="1"/>
              <a:t>Брифінг</a:t>
            </a:r>
            <a:r>
              <a:rPr lang="ru-RU" dirty="0"/>
              <a:t> Президента </a:t>
            </a:r>
            <a:r>
              <a:rPr lang="ru-RU" dirty="0" err="1"/>
              <a:t>України</a:t>
            </a:r>
            <a:r>
              <a:rPr lang="ru-RU" dirty="0"/>
              <a:t> П.О. </a:t>
            </a:r>
            <a:r>
              <a:rPr lang="ru-RU" dirty="0" err="1"/>
              <a:t>Порошенка</a:t>
            </a:r>
            <a:r>
              <a:rPr lang="ru-RU" dirty="0"/>
              <a:t> //</a:t>
            </a:r>
            <a:r>
              <a:rPr lang="ru-RU" dirty="0" err="1"/>
              <a:t>Українська</a:t>
            </a:r>
            <a:r>
              <a:rPr lang="ru-RU" dirty="0"/>
              <a:t> Правда, 17 </a:t>
            </a:r>
            <a:r>
              <a:rPr lang="ru-RU" dirty="0" err="1"/>
              <a:t>липня</a:t>
            </a:r>
            <a:r>
              <a:rPr lang="ru-RU" dirty="0"/>
              <a:t> 2015 року // - </a:t>
            </a:r>
            <a:r>
              <a:rPr lang="ru-RU" u="sng" dirty="0">
                <a:hlinkClick r:id="rId2"/>
              </a:rPr>
              <a:t>http://www.pravda.com.ua/news/2015/07/17/7074824/</a:t>
            </a:r>
            <a:r>
              <a:rPr lang="ru-RU" dirty="0"/>
              <a:t> </a:t>
            </a:r>
            <a:endParaRPr lang="uk-UA" dirty="0"/>
          </a:p>
          <a:p>
            <a:pPr marL="342900" lvl="0" indent="-342900" algn="just">
              <a:buFont typeface="+mj-lt"/>
              <a:buAutoNum type="arabicPeriod"/>
            </a:pPr>
            <a:r>
              <a:rPr lang="uk-UA" dirty="0"/>
              <a:t>Галкін О. Антикорупційне законодавство потребує кардинальних змін // Прокуратура. Людина. Держава. – Київ. - 2005. – №8 (50). - С.10-12.</a:t>
            </a:r>
          </a:p>
          <a:p>
            <a:pPr marL="342900" lvl="0" indent="-342900" algn="just">
              <a:buFont typeface="+mj-lt"/>
              <a:buAutoNum type="arabicPeriod"/>
            </a:pPr>
            <a:r>
              <a:rPr lang="uk-UA" dirty="0"/>
              <a:t>Державна антикорупційна політика і запобігання та протидія корупції на публічній службі в органах державної влади та органах місцевого самоврядування: монографія / автор. </a:t>
            </a:r>
            <a:r>
              <a:rPr lang="uk-UA" dirty="0" err="1"/>
              <a:t>кол</a:t>
            </a:r>
            <a:r>
              <a:rPr lang="uk-UA" dirty="0"/>
              <a:t>.: В.В. </a:t>
            </a:r>
            <a:r>
              <a:rPr lang="uk-UA" dirty="0" err="1"/>
              <a:t>Василевич</a:t>
            </a:r>
            <a:r>
              <a:rPr lang="uk-UA" dirty="0"/>
              <a:t>, Т.Е. Василевська, В.Ф. </a:t>
            </a:r>
            <a:r>
              <a:rPr lang="uk-UA" dirty="0" err="1"/>
              <a:t>Нестерович</a:t>
            </a:r>
            <a:r>
              <a:rPr lang="uk-UA" dirty="0"/>
              <a:t>, Е.В. </a:t>
            </a:r>
            <a:r>
              <a:rPr lang="uk-UA" dirty="0" err="1"/>
              <a:t>Расюк</a:t>
            </a:r>
            <a:r>
              <a:rPr lang="uk-UA" dirty="0"/>
              <a:t>, А.В. Савченко, В.Л. Федоренко (</a:t>
            </a:r>
            <a:r>
              <a:rPr lang="uk-UA" dirty="0" err="1"/>
              <a:t>кер</a:t>
            </a:r>
            <a:r>
              <a:rPr lang="uk-UA" dirty="0"/>
              <a:t>.) та ін.; за </a:t>
            </a:r>
            <a:r>
              <a:rPr lang="uk-UA" dirty="0" err="1"/>
              <a:t>ред.проф</a:t>
            </a:r>
            <a:r>
              <a:rPr lang="uk-UA" dirty="0"/>
              <a:t>. Ю.В. Ковбасюка і проф. В.Л. </a:t>
            </a:r>
            <a:r>
              <a:rPr lang="uk-UA" dirty="0" err="1"/>
              <a:t>Федоренка</a:t>
            </a:r>
            <a:r>
              <a:rPr lang="uk-UA" dirty="0"/>
              <a:t>. – К.: Видавництво Ліра-К, НАДУ, 2016. – 524 с.</a:t>
            </a:r>
          </a:p>
          <a:p>
            <a:pPr marL="342900" lvl="0" indent="-342900" algn="just">
              <a:buFont typeface="+mj-lt"/>
              <a:buAutoNum type="arabicPeriod"/>
            </a:pPr>
            <a:r>
              <a:rPr lang="uk-UA" dirty="0" err="1"/>
              <a:t>Дудоров</a:t>
            </a:r>
            <a:r>
              <a:rPr lang="uk-UA" dirty="0"/>
              <a:t> О. Корупція. Варіації на теми хабарництва // Віче. – 1994. – № 8. </a:t>
            </a:r>
          </a:p>
          <a:p>
            <a:pPr marL="342900" lvl="0" indent="-342900" algn="just">
              <a:buFont typeface="+mj-lt"/>
              <a:buAutoNum type="arabicPeriod"/>
            </a:pPr>
            <a:r>
              <a:rPr lang="uk-UA" dirty="0"/>
              <a:t>Йосипович Д. Функціональне управління у сфері боротьби та протидії корупції // Право України.-2004.-№8.-С.79.</a:t>
            </a:r>
          </a:p>
          <a:p>
            <a:pPr marL="342900" lvl="0" indent="-342900" algn="just">
              <a:buFont typeface="+mj-lt"/>
              <a:buAutoNum type="arabicPeriod"/>
            </a:pPr>
            <a:r>
              <a:rPr lang="uk-UA" dirty="0">
                <a:hlinkClick r:id="rId3"/>
              </a:rPr>
              <a:t>Корупція в Україні: причини поширення та механізми протидії</a:t>
            </a:r>
            <a:r>
              <a:rPr lang="uk-UA" dirty="0"/>
              <a:t> // С. В. </a:t>
            </a:r>
            <a:r>
              <a:rPr lang="uk-UA" dirty="0" err="1"/>
              <a:t>Дрьомов</a:t>
            </a:r>
            <a:r>
              <a:rPr lang="uk-UA" dirty="0"/>
              <a:t>, Ю. Г. </a:t>
            </a:r>
            <a:r>
              <a:rPr lang="uk-UA" dirty="0" err="1"/>
              <a:t>Кальниш</a:t>
            </a:r>
            <a:r>
              <a:rPr lang="uk-UA" dirty="0"/>
              <a:t>, Д. Б. Клименко, Г. О. Усатий, Л. М. </a:t>
            </a:r>
            <a:r>
              <a:rPr lang="uk-UA" dirty="0" err="1"/>
              <a:t>Усаченко</a:t>
            </a:r>
            <a:r>
              <a:rPr lang="uk-UA" dirty="0"/>
              <a:t>. За редакцією Ю. Г. </a:t>
            </a:r>
            <a:r>
              <a:rPr lang="uk-UA" dirty="0" err="1"/>
              <a:t>Кальниша</a:t>
            </a:r>
            <a:r>
              <a:rPr lang="uk-UA" dirty="0"/>
              <a:t>.// — К. : ДП "НВЦ «Пріоритети», 2010. — 88 с.</a:t>
            </a:r>
          </a:p>
          <a:p>
            <a:pPr marL="342900" lvl="0" indent="-342900" algn="just">
              <a:buFont typeface="+mj-lt"/>
              <a:buAutoNum type="arabicPeriod"/>
            </a:pPr>
            <a:r>
              <a:rPr lang="uk-UA" dirty="0"/>
              <a:t>Корупційна злочинність в Україні: сучасний стан, детермінанти та запобігання: </a:t>
            </a:r>
            <a:r>
              <a:rPr lang="uk-UA" dirty="0" err="1"/>
              <a:t>навч</a:t>
            </a:r>
            <a:r>
              <a:rPr lang="uk-UA" dirty="0"/>
              <a:t>. </a:t>
            </a:r>
            <a:r>
              <a:rPr lang="uk-UA" dirty="0" err="1"/>
              <a:t>посіб</a:t>
            </a:r>
            <a:r>
              <a:rPr lang="uk-UA" dirty="0"/>
              <a:t>. / </a:t>
            </a:r>
            <a:r>
              <a:rPr lang="uk-UA" dirty="0" err="1"/>
              <a:t>автор.кол</a:t>
            </a:r>
            <a:r>
              <a:rPr lang="uk-UA" dirty="0"/>
              <a:t>.: В.В. </a:t>
            </a:r>
            <a:r>
              <a:rPr lang="uk-UA" dirty="0" err="1"/>
              <a:t>Василевич</a:t>
            </a:r>
            <a:r>
              <a:rPr lang="uk-UA" dirty="0"/>
              <a:t>, О.М. </a:t>
            </a:r>
            <a:r>
              <a:rPr lang="uk-UA" dirty="0" err="1"/>
              <a:t>Джужа</a:t>
            </a:r>
            <a:r>
              <a:rPr lang="uk-UA" dirty="0"/>
              <a:t>, А.О. </a:t>
            </a:r>
            <a:r>
              <a:rPr lang="uk-UA" dirty="0" err="1"/>
              <a:t>Джужа</a:t>
            </a:r>
            <a:r>
              <a:rPr lang="uk-UA" dirty="0"/>
              <a:t>, О.Г. Колб, О.І. Колб, Н.В. Кулакова, Ю.О. </a:t>
            </a:r>
            <a:r>
              <a:rPr lang="uk-UA" dirty="0" err="1"/>
              <a:t>Левченко</a:t>
            </a:r>
            <a:r>
              <a:rPr lang="uk-UA" dirty="0"/>
              <a:t>, А.В. </a:t>
            </a:r>
            <a:r>
              <a:rPr lang="uk-UA" dirty="0" err="1"/>
              <a:t>Микитчик</a:t>
            </a:r>
            <a:r>
              <a:rPr lang="uk-UA" dirty="0"/>
              <a:t>, С.І. </a:t>
            </a:r>
            <a:r>
              <a:rPr lang="uk-UA" dirty="0" err="1"/>
              <a:t>Мінченко</a:t>
            </a:r>
            <a:r>
              <a:rPr lang="uk-UA" dirty="0"/>
              <a:t>, С.А. Мозоль, Т.В. </a:t>
            </a:r>
            <a:r>
              <a:rPr lang="uk-UA" dirty="0" err="1"/>
              <a:t>Миронюк</a:t>
            </a:r>
            <a:r>
              <a:rPr lang="uk-UA" dirty="0"/>
              <a:t>, Г.С. Поліщук, Е.В. </a:t>
            </a:r>
            <a:r>
              <a:rPr lang="uk-UA" dirty="0" err="1"/>
              <a:t>Расюк</a:t>
            </a:r>
            <a:r>
              <a:rPr lang="uk-UA" dirty="0"/>
              <a:t>, А.В. Савченко; за ред. проф. О.М. </a:t>
            </a:r>
            <a:r>
              <a:rPr lang="uk-UA" dirty="0" err="1"/>
              <a:t>Джужи</a:t>
            </a:r>
            <a:r>
              <a:rPr lang="uk-UA" dirty="0"/>
              <a:t> та доц. Е.В.</a:t>
            </a:r>
            <a:r>
              <a:rPr lang="uk-UA" dirty="0" err="1"/>
              <a:t>Расюка</a:t>
            </a:r>
            <a:r>
              <a:rPr lang="uk-UA" dirty="0"/>
              <a:t>. – Київ: ФОП Масляков, 2018. – 340 с</a:t>
            </a:r>
            <a:r>
              <a:rPr lang="uk-UA" dirty="0" smtClean="0"/>
              <a:t>.</a:t>
            </a:r>
            <a:endParaRPr lang="uk-UA" dirty="0"/>
          </a:p>
        </p:txBody>
      </p:sp>
    </p:spTree>
    <p:extLst>
      <p:ext uri="{BB962C8B-B14F-4D97-AF65-F5344CB8AC3E}">
        <p14:creationId xmlns:p14="http://schemas.microsoft.com/office/powerpoint/2010/main" val="2372662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078890" cy="6863417"/>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dirty="0" smtClean="0"/>
              <a:t>підготовка </a:t>
            </a:r>
            <a:r>
              <a:rPr lang="uk-UA" dirty="0"/>
              <a:t>методичних матеріалів та організація проведення цільових тренінгів для службовців державних органів, органів влади Автономної Республіки Крим, посадових осіб місцевого самоврядування щодо вимог антикорупційного законодавства (підготовки, перепідготовки, підвищення кваліфікації), а також, запровадження електронної системи оцінювання рівня даних знань;</a:t>
            </a:r>
            <a:endParaRPr lang="uk-UA" sz="2000" dirty="0"/>
          </a:p>
          <a:p>
            <a:pPr marL="180000" lvl="2" indent="-285750" algn="just">
              <a:buFont typeface="Wingdings" panose="05000000000000000000" pitchFamily="2" charset="2"/>
              <a:buChar char="Ø"/>
            </a:pPr>
            <a:r>
              <a:rPr lang="uk-UA" dirty="0"/>
              <a:t>запровадження виконання антикорупційних програм в органах виконавчої влади відповідно до Закону України «Про запобігання корупції»: затвердження методології оцінювання корупційних ризиків у діяльності державних органів та органів місцевого самоврядування і рекомендацій щодо усунення типових корупційних ризиків та методичних рекомендацій щодо підготовки антикорупційних програм і типових антикорупційних програм органів виконавчої влади та органів місцевого самоврядування; забезпечення затвердження антикорупційних програм у центральних та місцевих органах виконавчої влади; організація надання методичної допомоги, в тому числі шляхом оперативного надання роз’яснень найбільш типових проблем, що виникають під час підготовки антикорупційних програм; проведення тренінгів для працівників уповноважених підрозділів (уповноважених осіб) із запобігання і виявлення корупції щодо аналізу корупційних ризиків та підготовки антикорупційних програм; </a:t>
            </a:r>
            <a:endParaRPr lang="uk-UA" sz="2000" dirty="0"/>
          </a:p>
          <a:p>
            <a:pPr marL="180000" lvl="2" indent="-285750" algn="just">
              <a:buFont typeface="Wingdings" panose="05000000000000000000" pitchFamily="2" charset="2"/>
              <a:buChar char="Ø"/>
            </a:pPr>
            <a:r>
              <a:rPr lang="uk-UA" dirty="0"/>
              <a:t>підвищення ефективності проведення антикорупційної експертизи: затвердження на основі результатів аналізу ефективності проведення антикорупційної експертизи нової редакції методології проведення антикорупційної експертизи та забезпечення її періодичного перегляду, запровадження проведення спеціального навчального курсу з питань проведення антикорупційної експертизи;</a:t>
            </a:r>
            <a:endParaRPr lang="uk-UA" sz="2000" dirty="0"/>
          </a:p>
          <a:p>
            <a:pPr marL="0" lvl="2" algn="just"/>
            <a:endParaRPr lang="uk-UA" sz="2400" dirty="0"/>
          </a:p>
        </p:txBody>
      </p:sp>
    </p:spTree>
    <p:extLst>
      <p:ext uri="{BB962C8B-B14F-4D97-AF65-F5344CB8AC3E}">
        <p14:creationId xmlns:p14="http://schemas.microsoft.com/office/powerpoint/2010/main" val="1119575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104648" cy="6663363"/>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sz="1850" dirty="0" smtClean="0"/>
              <a:t>впровадження </a:t>
            </a:r>
            <a:r>
              <a:rPr lang="uk-UA" sz="1850" dirty="0"/>
              <a:t>спеціального навчального курсу з питань запобігання і протидії корупції у секторі безпеки та оборони: розроблення програми спеціального навчального курсу з питань запобігання і протидії корупції для працівників сектору безпеки та оборони; </a:t>
            </a:r>
          </a:p>
          <a:p>
            <a:pPr marL="180000" lvl="2" indent="-285750" algn="just">
              <a:buFont typeface="Wingdings" panose="05000000000000000000" pitchFamily="2" charset="2"/>
              <a:buChar char="Ø"/>
            </a:pPr>
            <a:r>
              <a:rPr lang="uk-UA" sz="1850" dirty="0"/>
              <a:t>проведення перевірок організації роботи із запобігання і виявлення корупції у Міноборони, </a:t>
            </a:r>
            <a:r>
              <a:rPr lang="uk-UA" sz="1850" dirty="0" err="1"/>
              <a:t>Міненерговугіллі</a:t>
            </a:r>
            <a:r>
              <a:rPr lang="uk-UA" sz="1850" dirty="0"/>
              <a:t>, МОЗ, </a:t>
            </a:r>
            <a:r>
              <a:rPr lang="uk-UA" sz="1850" dirty="0" err="1"/>
              <a:t>Мінприроди</a:t>
            </a:r>
            <a:r>
              <a:rPr lang="uk-UA" sz="1850" dirty="0"/>
              <a:t>, Мінагрополітики, МОН;</a:t>
            </a:r>
          </a:p>
          <a:p>
            <a:pPr marL="180000" lvl="2" indent="-285750" algn="just">
              <a:buFont typeface="Wingdings" panose="05000000000000000000" pitchFamily="2" charset="2"/>
              <a:buChar char="Ø"/>
            </a:pPr>
            <a:r>
              <a:rPr lang="uk-UA" sz="1850" dirty="0"/>
              <a:t>подання за результатами аналізу світового досвіду діяльності інституту генеральних інспекторів пропозицій щодо запровадження посад уповноважених осіб НАПЗП в центральних органах виконавчої влади або на державних підприємствах, діяльність яких пов’язана із високими ризиками корупції (в межах граничної чисельності працівників таких органів та підприємств);</a:t>
            </a:r>
          </a:p>
          <a:p>
            <a:pPr marL="180000" lvl="2" indent="-285750" algn="just">
              <a:buFont typeface="Wingdings" panose="05000000000000000000" pitchFamily="2" charset="2"/>
              <a:buChar char="Ø"/>
            </a:pPr>
            <a:r>
              <a:rPr lang="uk-UA" sz="1850" dirty="0"/>
              <a:t>сприяння прийняттю та реалізації законів про адміністративну процедуру та про адміністративний збір, у зв’язку з чим: подання до Кабінету Міністрів України проектів Законів України «Про адміністративну процедуру» та «Про адміністративний збір»;</a:t>
            </a:r>
          </a:p>
          <a:p>
            <a:pPr marL="180000" lvl="2" indent="-285750" algn="just">
              <a:buFont typeface="Wingdings" panose="05000000000000000000" pitchFamily="2" charset="2"/>
              <a:buChar char="Ø"/>
            </a:pPr>
            <a:r>
              <a:rPr lang="uk-UA" sz="1850" dirty="0"/>
              <a:t>здійснення практичних заходів щодо усунення корупційних чинників у адміністративних процедурах, зокрема забезпечення: розвитку інтегрованих прозорих офісів – центрів надання адміністративних послуг, визначення за результатами реалізації пілотних проектів доцільності передачі органам місцевого самоврядування повноважень з надання базових адміністративних послуг, зокрема щодо реєстрації місця проживання та видачі документів, що посвідчують особу, реєстрації суб’єктів господарювання та прав на нерухоме майно, реєстрації транспортних засобів та видачі посвідчень водія</a:t>
            </a:r>
            <a:r>
              <a:rPr lang="uk-UA" sz="1850" dirty="0" smtClean="0"/>
              <a:t>;</a:t>
            </a:r>
            <a:endParaRPr lang="uk-UA" sz="1850" dirty="0"/>
          </a:p>
        </p:txBody>
      </p:sp>
    </p:spTree>
    <p:extLst>
      <p:ext uri="{BB962C8B-B14F-4D97-AF65-F5344CB8AC3E}">
        <p14:creationId xmlns:p14="http://schemas.microsoft.com/office/powerpoint/2010/main" val="702066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213168" cy="6494085"/>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dirty="0" smtClean="0"/>
              <a:t>забезпечення </a:t>
            </a:r>
            <a:r>
              <a:rPr lang="uk-UA" dirty="0"/>
              <a:t>затвердження антикорупційних програм та призначення уповноважених осіб на державних підприємствах, у господарських товариствах (у яких державна частка перевищує 50 відсотків) відповідно до Закону України «Про запобігання корупції», надання методичної допомоги у затвердженні антикорупційних програм на державних, комунальних підприємствах, у господарських товариствах (у яких державна частка перевищує 50 відсотків), проведення перевірки (під час перевірки відповідних органів виконавчої влади або органів місцевого самоврядування) дотримання Закону України «Про запобігання корупції» в частині затвердження та виконання антикорупційних програм на державних підприємствах, у господарських товариствах (у яких державна частка перевищує 50 відсотків);</a:t>
            </a:r>
            <a:endParaRPr lang="uk-UA" sz="2000" dirty="0"/>
          </a:p>
          <a:p>
            <a:pPr marL="180000" lvl="2" indent="-285750" algn="just">
              <a:buFont typeface="Wingdings" panose="05000000000000000000" pitchFamily="2" charset="2"/>
              <a:buChar char="Ø"/>
            </a:pPr>
            <a:r>
              <a:rPr lang="uk-UA" dirty="0"/>
              <a:t>забезпечення запровадження в Україні стандартів та рекомендацій Організації економічної співпраці та розвитку з корпоративного управління на державних підприємствах, з цією метою: подання до Кабінету Міністрів України пропозицій щодо плану дій із запровадження в Україні стандартів та рекомендацій Організації економічної співпраці та розвитку з корпоративного управління на державних підприємствах;</a:t>
            </a:r>
            <a:endParaRPr lang="uk-UA" sz="2000" dirty="0"/>
          </a:p>
          <a:p>
            <a:pPr marL="180000" lvl="2" indent="-285750" algn="just">
              <a:buFont typeface="Wingdings" panose="05000000000000000000" pitchFamily="2" charset="2"/>
              <a:buChar char="Ø"/>
            </a:pPr>
            <a:r>
              <a:rPr lang="uk-UA" dirty="0"/>
              <a:t>внесення змін до законодавства в частині поширення на посадових (службових) осіб на державних, комунальних підприємствах, у господарських товариствах (у яких державна частка перевищує 50 відсотків) вимог Закону України «Про запобігання корупції» щодо запобігання та врегулювання конфлікту інтересів, фінансового контролю, з цією метою: проведення аналізу світового досвіду, розроблення відповідного законопроекту та подання його до Кабінету Міністрів України;</a:t>
            </a:r>
            <a:endParaRPr lang="uk-UA" sz="2000" dirty="0"/>
          </a:p>
          <a:p>
            <a:r>
              <a:rPr lang="uk-UA" b="1" dirty="0"/>
              <a:t> </a:t>
            </a:r>
            <a:endParaRPr lang="uk-UA" sz="2400" dirty="0"/>
          </a:p>
        </p:txBody>
      </p:sp>
    </p:spTree>
    <p:extLst>
      <p:ext uri="{BB962C8B-B14F-4D97-AF65-F5344CB8AC3E}">
        <p14:creationId xmlns:p14="http://schemas.microsoft.com/office/powerpoint/2010/main" val="702066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213168" cy="6801862"/>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dirty="0" smtClean="0"/>
              <a:t>створення </a:t>
            </a:r>
            <a:r>
              <a:rPr lang="uk-UA" dirty="0"/>
              <a:t>відкритого для публічного доступу реєстру державних підприємств, господарських товариств (у яких державна частка перевищує 50 відсотків) з інформацією про кінцевих </a:t>
            </a:r>
            <a:r>
              <a:rPr lang="uk-UA" dirty="0" err="1"/>
              <a:t>вигодонабувачів</a:t>
            </a:r>
            <a:r>
              <a:rPr lang="uk-UA" dirty="0"/>
              <a:t>, результати діяльності підприємств;</a:t>
            </a:r>
            <a:endParaRPr lang="uk-UA" sz="2000" dirty="0"/>
          </a:p>
          <a:p>
            <a:pPr marL="180000" lvl="2" indent="-285750" algn="just">
              <a:buFont typeface="Wingdings" panose="05000000000000000000" pitchFamily="2" charset="2"/>
              <a:buChar char="Ø"/>
            </a:pPr>
            <a:r>
              <a:rPr lang="uk-UA" dirty="0"/>
              <a:t>забезпечення доопрацювання проекту Закону України «Про внесення змін до Закону України «Про здійснення державних </a:t>
            </a:r>
            <a:r>
              <a:rPr lang="uk-UA" dirty="0" err="1"/>
              <a:t>закупівель</a:t>
            </a:r>
            <a:r>
              <a:rPr lang="uk-UA" dirty="0"/>
              <a:t>» (щодо удосконалення системи державних </a:t>
            </a:r>
            <a:r>
              <a:rPr lang="uk-UA" dirty="0" err="1"/>
              <a:t>закупівель</a:t>
            </a:r>
            <a:r>
              <a:rPr lang="uk-UA" dirty="0"/>
              <a:t> та електронних </a:t>
            </a:r>
            <a:r>
              <a:rPr lang="uk-UA" dirty="0" err="1"/>
              <a:t>закупівель</a:t>
            </a:r>
            <a:r>
              <a:rPr lang="uk-UA" dirty="0"/>
              <a:t>)» з урахуванням пропозицій громадськості та сприяння його прийняттю Верховною Радою України, а також практична його реалізація;</a:t>
            </a:r>
            <a:endParaRPr lang="uk-UA" sz="2000" dirty="0"/>
          </a:p>
          <a:p>
            <a:pPr marL="180000" lvl="2" indent="-285750" algn="just">
              <a:buFont typeface="Wingdings" panose="05000000000000000000" pitchFamily="2" charset="2"/>
              <a:buChar char="Ø"/>
            </a:pPr>
            <a:r>
              <a:rPr lang="uk-UA" dirty="0"/>
              <a:t>забезпечення розроблення, прийняття та реалізації стратегії реформування сектору юстиції до 2019 року та державної програми її реалізації за сприяння проекту «Підтримка реформ у сфері юстиції в Україні», який реалізується за фінансової підтримки Європейського Союзу, у зв’язку з цим: підготовка проекту стратегії реформування сектору юстиції до 2019 року, який передбачатиме узгоджений комплекс заходів з реформування судової системи, органів прокуратури та інших органів кримінальної юстиції, зокрема МВС, покращення доступу до правосуддя;</a:t>
            </a:r>
            <a:endParaRPr lang="uk-UA" sz="2000" dirty="0"/>
          </a:p>
          <a:p>
            <a:pPr marL="180000" lvl="2" indent="-285750" algn="just">
              <a:buFont typeface="Wingdings" panose="05000000000000000000" pitchFamily="2" charset="2"/>
              <a:buChar char="Ø"/>
            </a:pPr>
            <a:r>
              <a:rPr lang="uk-UA" dirty="0"/>
              <a:t>організація навчання суддів та працівників апарату судів з питань дотримання вимог антикорупційного законодавства на періодичній основі;</a:t>
            </a:r>
            <a:endParaRPr lang="uk-UA" sz="2000" dirty="0"/>
          </a:p>
          <a:p>
            <a:pPr marL="180000" lvl="2" indent="-285750" algn="just">
              <a:buFont typeface="Wingdings" panose="05000000000000000000" pitchFamily="2" charset="2"/>
              <a:buChar char="Ø"/>
            </a:pPr>
            <a:r>
              <a:rPr lang="uk-UA" dirty="0"/>
              <a:t>забезпечення проведення дослідження щодо дотримання суддями антикорупційного законодавства, основних корупційних ризиків у всіх формах судочинства;</a:t>
            </a:r>
            <a:endParaRPr lang="uk-UA" sz="2000" dirty="0"/>
          </a:p>
          <a:p>
            <a:pPr marL="180000" lvl="2" indent="-285750" algn="just">
              <a:buFont typeface="Wingdings" panose="05000000000000000000" pitchFamily="2" charset="2"/>
              <a:buChar char="Ø"/>
            </a:pPr>
            <a:r>
              <a:rPr lang="uk-UA" dirty="0"/>
              <a:t>затвердження типової антикорупційної програми юридичної особи та методичних рекомендацій щодо запобігання корупції у приватному секторі;</a:t>
            </a:r>
            <a:endParaRPr lang="uk-UA" sz="2000" dirty="0"/>
          </a:p>
          <a:p>
            <a:pPr marL="180000" lvl="2" indent="-285750" algn="just">
              <a:buFont typeface="Wingdings" panose="05000000000000000000" pitchFamily="2" charset="2"/>
              <a:buChar char="Ø"/>
            </a:pPr>
            <a:endParaRPr lang="uk-UA" sz="2000" dirty="0"/>
          </a:p>
          <a:p>
            <a:r>
              <a:rPr lang="uk-UA" b="1" dirty="0"/>
              <a:t> </a:t>
            </a:r>
            <a:endParaRPr lang="uk-UA" sz="2400" dirty="0"/>
          </a:p>
        </p:txBody>
      </p:sp>
    </p:spTree>
    <p:extLst>
      <p:ext uri="{BB962C8B-B14F-4D97-AF65-F5344CB8AC3E}">
        <p14:creationId xmlns:p14="http://schemas.microsoft.com/office/powerpoint/2010/main" val="702066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213168" cy="6771084"/>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dirty="0" smtClean="0"/>
              <a:t>запровадження </a:t>
            </a:r>
            <a:r>
              <a:rPr lang="uk-UA" dirty="0"/>
              <a:t>в Україні стандартів відкритих даних (визначення переліку наборів даних, придатних для подальшої автоматизованої обробки, в тому числі стосовно суспільно важливої інформації (інформація про державні закупівлі, декларації осіб, уповноважених на виконання функцій держави або місцевого самоврядування, дані Єдиного державного реєстру юридичних осіб та фізичних осіб-підприємців, Єдиного реєстру об’єктів державної власності, Державного реєстру телерадіоорганізацій тощо) та їх оприлюднення органами влади): сприяння прийняттю Верховною Радою України закону щодо доступу до публічної інформації у формі відкритих даних (реєстраційний номер 2171 від 19 лютого 2015 р.), подання до Кабінету Міністрів України проекту </a:t>
            </a:r>
            <a:r>
              <a:rPr lang="uk-UA" dirty="0" err="1"/>
              <a:t>акта</a:t>
            </a:r>
            <a:r>
              <a:rPr lang="uk-UA" dirty="0"/>
              <a:t>, що визначатиме засади оприлюднення в Інтернеті урядових відкритих даних, створення єдиного державного веб-порталу відкритих даних та забезпечення його функціонування;</a:t>
            </a:r>
            <a:endParaRPr lang="uk-UA" sz="2000" dirty="0"/>
          </a:p>
          <a:p>
            <a:pPr marL="180000" lvl="2" indent="-285750" algn="just">
              <a:buFont typeface="Wingdings" panose="05000000000000000000" pitchFamily="2" charset="2"/>
              <a:buChar char="Ø"/>
            </a:pPr>
            <a:r>
              <a:rPr lang="uk-UA" dirty="0"/>
              <a:t>вжиття заходів щодо реалізації Закону України «Про відкритість використання публічних коштів», зокрема забезпечення: затвердження порядку адміністрування єдиного веб-порталу використання публічних коштів та визначення суб’єкта, уповноваженого адмініструвати єдиний веб-портал використання публічних коштів, у зв’язку з чим подання проекту </a:t>
            </a:r>
            <a:r>
              <a:rPr lang="uk-UA" dirty="0" err="1"/>
              <a:t>акта</a:t>
            </a:r>
            <a:r>
              <a:rPr lang="uk-UA" dirty="0"/>
              <a:t> до Кабінету Міністрів України, </a:t>
            </a:r>
            <a:r>
              <a:rPr lang="uk-UA" dirty="0" err="1"/>
              <a:t>cтворення</a:t>
            </a:r>
            <a:r>
              <a:rPr lang="uk-UA" dirty="0"/>
              <a:t> та функціонування єдиного державного веб-порталу використання публічних коштів;</a:t>
            </a:r>
            <a:endParaRPr lang="uk-UA" sz="2000" dirty="0"/>
          </a:p>
          <a:p>
            <a:pPr marL="180000" lvl="2" indent="-285750" algn="just">
              <a:buFont typeface="Wingdings" panose="05000000000000000000" pitchFamily="2" charset="2"/>
              <a:buChar char="Ø"/>
            </a:pPr>
            <a:r>
              <a:rPr lang="uk-UA" dirty="0"/>
              <a:t>вивчення питання підвищення прозорості діяльності Кабінету Міністрів України, зокрема шляхом попереднього оприлюднення проектів рішень Кабінету Міністрів України та подання пропозицій за результатами вивчення питання;</a:t>
            </a:r>
            <a:endParaRPr lang="uk-UA" sz="2000" dirty="0"/>
          </a:p>
          <a:p>
            <a:pPr marL="180000" lvl="2" indent="-285750" algn="just">
              <a:buFont typeface="Wingdings" panose="05000000000000000000" pitchFamily="2" charset="2"/>
              <a:buChar char="Ø"/>
            </a:pPr>
            <a:r>
              <a:rPr lang="uk-UA" dirty="0"/>
              <a:t>проведення аналізу доступності публічних реєстрів, які містять суспільно важливу інформацію, подання пропозицій щодо розкриття даних, які містяться в таких реєстрах, з урахуванням вимог законодавства про захист персональних даних, </a:t>
            </a:r>
            <a:r>
              <a:rPr lang="uk-UA" dirty="0" smtClean="0"/>
              <a:t>спрощення;</a:t>
            </a:r>
            <a:endParaRPr lang="uk-UA" sz="2000" dirty="0"/>
          </a:p>
        </p:txBody>
      </p:sp>
    </p:spTree>
    <p:extLst>
      <p:ext uri="{BB962C8B-B14F-4D97-AF65-F5344CB8AC3E}">
        <p14:creationId xmlns:p14="http://schemas.microsoft.com/office/powerpoint/2010/main" val="1777293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104648" cy="6540252"/>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sz="2100" dirty="0" smtClean="0"/>
              <a:t>опрацювання </a:t>
            </a:r>
            <a:r>
              <a:rPr lang="uk-UA" sz="2100" dirty="0"/>
              <a:t>за результатами аналізу питання щодо приєднання України до Конвенції Організації економічної співпраці та розвитку про боротьбу з хабарництвом іноземних посадових осіб у міжнародних комерційних операціях та Робочої групи Організації економічної співпраці та розвитку з боротьби з хабарництвом в міжнародних комерційних операціях;</a:t>
            </a:r>
          </a:p>
          <a:p>
            <a:pPr marL="180000" lvl="2" indent="-285750" algn="just">
              <a:buFont typeface="Wingdings" panose="05000000000000000000" pitchFamily="2" charset="2"/>
              <a:buChar char="Ø"/>
            </a:pPr>
            <a:r>
              <a:rPr lang="uk-UA" sz="2100" dirty="0"/>
              <a:t>проведення дослідження щодо </a:t>
            </a:r>
            <a:r>
              <a:rPr lang="uk-UA" sz="2100" dirty="0" err="1"/>
              <a:t>корупціогенних</a:t>
            </a:r>
            <a:r>
              <a:rPr lang="uk-UA" sz="2100" dirty="0"/>
              <a:t> чинників під час застосування Кримінального та Кримінального процесуального кодексів України, проведення їх антикорупційної експертизи. Підготовка за результатами дослідження звіту з пропозиціями та проектів відповідних нормативно-правових актів;</a:t>
            </a:r>
          </a:p>
          <a:p>
            <a:pPr marL="180000" lvl="2" indent="-285750" algn="just">
              <a:buFont typeface="Wingdings" panose="05000000000000000000" pitchFamily="2" charset="2"/>
              <a:buChar char="Ø"/>
            </a:pPr>
            <a:r>
              <a:rPr lang="uk-UA" sz="2100" dirty="0"/>
              <a:t>забезпечення внесення змін до Єдиного державного реєстру осіб, які вчинили корупційні або пов’язані з корупцією правопорушення, з метою обліку юридичних осіб та забезпечення передачі функцій з його ведення від Мін’юсту до НАПЗП;</a:t>
            </a:r>
          </a:p>
          <a:p>
            <a:pPr marL="180000" lvl="2" indent="-285750" algn="just">
              <a:buFont typeface="Wingdings" panose="05000000000000000000" pitchFamily="2" charset="2"/>
              <a:buChar char="Ø"/>
            </a:pPr>
            <a:r>
              <a:rPr lang="uk-UA" sz="2100" dirty="0"/>
              <a:t>проведення у 2015, 2016 і 2017 роках опитування населення з метою виявлення динаміки у сприйнятті корупції;</a:t>
            </a:r>
          </a:p>
          <a:p>
            <a:pPr marL="180000" lvl="2" indent="-285750" algn="just">
              <a:buFont typeface="Wingdings" panose="05000000000000000000" pitchFamily="2" charset="2"/>
              <a:buChar char="Ø"/>
            </a:pPr>
            <a:r>
              <a:rPr lang="uk-UA" sz="2100" dirty="0"/>
              <a:t>прийняття у співпраці з інститутами громадянського суспільства плану заходів щодо комплексного розв’язання проблеми толерантного ставлення населення до корупції, орієнтованого на різні соціальні та вікові групи</a:t>
            </a:r>
            <a:r>
              <a:rPr lang="uk-UA" sz="2100" dirty="0" smtClean="0"/>
              <a:t>;</a:t>
            </a:r>
            <a:endParaRPr lang="uk-UA" sz="2100" dirty="0"/>
          </a:p>
        </p:txBody>
      </p:sp>
    </p:spTree>
    <p:extLst>
      <p:ext uri="{BB962C8B-B14F-4D97-AF65-F5344CB8AC3E}">
        <p14:creationId xmlns:p14="http://schemas.microsoft.com/office/powerpoint/2010/main" val="1777293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352" y="-1"/>
            <a:ext cx="9213168" cy="6494085"/>
          </a:xfrm>
          <a:prstGeom prst="rect">
            <a:avLst/>
          </a:prstGeom>
        </p:spPr>
        <p:txBody>
          <a:bodyPr wrap="square">
            <a:spAutoFit/>
          </a:bodyPr>
          <a:lstStyle/>
          <a:p>
            <a:pPr algn="just"/>
            <a:r>
              <a:rPr lang="uk-UA" sz="2000" b="1" dirty="0" smtClean="0"/>
              <a:t>Перспективні заходи, </a:t>
            </a:r>
            <a:r>
              <a:rPr lang="uk-UA" sz="2000" b="1" dirty="0"/>
              <a:t>зокрема:</a:t>
            </a:r>
          </a:p>
          <a:p>
            <a:pPr marL="180000" lvl="2" indent="-285750" algn="just">
              <a:buFont typeface="Wingdings" panose="05000000000000000000" pitchFamily="2" charset="2"/>
              <a:buChar char="Ø"/>
            </a:pPr>
            <a:r>
              <a:rPr lang="uk-UA" dirty="0" smtClean="0"/>
              <a:t>забезпечення</a:t>
            </a:r>
            <a:r>
              <a:rPr lang="uk-UA" dirty="0"/>
              <a:t>: регулярного проведення інформаційних кампаній, спрямованих на формування у населення несприйняття корупції як способу розв’язання проблеми, проведення комплексу заходів, спрямованих на підвищення рівня правової свідомості населення, зокрема в частині обізнаності громадян щодо своїх прав і свобод, механізму їх реалізації та правових способів захисту, роз’яснення найбільш важливих антикорупційних заходів, що здійснюються в державі, положень законодавства про запобігання та протидію корупції, зокрема в частині визначення видів та форм корупційної поведінки, щодо моделей правильної поведінки в ситуаціях з можливими корупційними ризиками, проведення заходів, спрямованих на заохочення повідомлення спеціально уповноваженим суб’єктам у сфері протидії корупції про факти вчинення корупційних правопорушень;</a:t>
            </a:r>
            <a:endParaRPr lang="uk-UA" sz="2000" dirty="0"/>
          </a:p>
          <a:p>
            <a:pPr marL="180000" lvl="2" indent="-285750" algn="just">
              <a:buFont typeface="Wingdings" panose="05000000000000000000" pitchFamily="2" charset="2"/>
              <a:buChar char="Ø"/>
            </a:pPr>
            <a:r>
              <a:rPr lang="uk-UA" dirty="0"/>
              <a:t>сприяння запровадженню в загальноосвітніх навчальних закладах вивчення питань, пов’язаних з корупцією, її небезпекою та відповідальністю за корупцію, а також проведення тренінгів з питань антикорупційного законодавства для працівників таких закладів: проведення дослідження з метою визначення, з якого віку і в якому обсязі доцільно включати в навчальні програми в загальноосвітніх навчальних закладах надання інформації щодо корупції, підготовка методичних матеріалів для проведення тренінгів для працівників загальноосвітніх навчальних закладів, проведення для працівників загальноосвітніх навчальних закладів тренінгів з питань антикорупційного законодавства, запровадження вивчення в загальноосвітніх навчальних закладах антикорупційного законодавства.</a:t>
            </a:r>
            <a:endParaRPr lang="uk-UA" sz="2000" dirty="0"/>
          </a:p>
          <a:p>
            <a:r>
              <a:rPr lang="uk-UA" b="1" dirty="0"/>
              <a:t> </a:t>
            </a:r>
            <a:endParaRPr lang="uk-UA" sz="2400" dirty="0"/>
          </a:p>
        </p:txBody>
      </p:sp>
    </p:spTree>
    <p:extLst>
      <p:ext uri="{BB962C8B-B14F-4D97-AF65-F5344CB8AC3E}">
        <p14:creationId xmlns:p14="http://schemas.microsoft.com/office/powerpoint/2010/main" val="281508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08"/>
          </a:xfrm>
          <a:prstGeom prst="rect">
            <a:avLst/>
          </a:prstGeom>
        </p:spPr>
        <p:txBody>
          <a:bodyPr wrap="square">
            <a:spAutoFit/>
          </a:bodyPr>
          <a:lstStyle/>
          <a:p>
            <a:pPr marL="342900" lvl="0" indent="-342900" algn="just">
              <a:buFont typeface="+mj-lt"/>
              <a:buAutoNum type="arabicPeriod" startAt="10"/>
            </a:pPr>
            <a:r>
              <a:rPr lang="uk-UA" dirty="0"/>
              <a:t>Костенко О.М. Корупція як проблема політичної кримінології  // Правова держава: Щорічник наукових праць Інституту держави і права імені В.М. </a:t>
            </a:r>
            <a:r>
              <a:rPr lang="uk-UA" dirty="0" err="1"/>
              <a:t>Корецького</a:t>
            </a:r>
            <a:r>
              <a:rPr lang="uk-UA" dirty="0"/>
              <a:t> НАН України.-К., 2003.-Вип.14.-С.386.</a:t>
            </a:r>
          </a:p>
          <a:p>
            <a:pPr marL="342900" lvl="0" indent="-342900" algn="just">
              <a:buFont typeface="+mj-lt"/>
              <a:buAutoNum type="arabicPeriod" startAt="10"/>
            </a:pPr>
            <a:r>
              <a:rPr lang="uk-UA" dirty="0"/>
              <a:t>Кримінально-правові та кримінологічні засади протидії корупції : зб. тез </a:t>
            </a:r>
            <a:r>
              <a:rPr lang="uk-UA" dirty="0" err="1"/>
              <a:t>доп</a:t>
            </a:r>
            <a:r>
              <a:rPr lang="uk-UA" dirty="0"/>
              <a:t>. V </a:t>
            </a:r>
            <a:r>
              <a:rPr lang="uk-UA" dirty="0" err="1"/>
              <a:t>Міжнар</a:t>
            </a:r>
            <a:r>
              <a:rPr lang="uk-UA" dirty="0"/>
              <a:t>. наук. </a:t>
            </a:r>
            <a:r>
              <a:rPr lang="uk-UA" dirty="0" err="1"/>
              <a:t>практ</a:t>
            </a:r>
            <a:r>
              <a:rPr lang="uk-UA" dirty="0"/>
              <a:t>. </a:t>
            </a:r>
            <a:r>
              <a:rPr lang="uk-UA" dirty="0" err="1"/>
              <a:t>конф</a:t>
            </a:r>
            <a:r>
              <a:rPr lang="uk-UA" dirty="0"/>
              <a:t>., (31 </a:t>
            </a:r>
            <a:r>
              <a:rPr lang="uk-UA" dirty="0" err="1"/>
              <a:t>берез</a:t>
            </a:r>
            <a:r>
              <a:rPr lang="uk-UA" dirty="0"/>
              <a:t>. 2017 р., м. Харків, Україна) / МВС України, </a:t>
            </a:r>
            <a:r>
              <a:rPr lang="uk-UA" dirty="0" err="1"/>
              <a:t>Харків.нац</a:t>
            </a:r>
            <a:r>
              <a:rPr lang="uk-UA" dirty="0"/>
              <a:t>. унт. внутр. справ; </a:t>
            </a:r>
            <a:r>
              <a:rPr lang="uk-UA" dirty="0" err="1"/>
              <a:t>Кримінол</a:t>
            </a:r>
            <a:r>
              <a:rPr lang="uk-UA" dirty="0"/>
              <a:t>. </a:t>
            </a:r>
            <a:r>
              <a:rPr lang="uk-UA" dirty="0" err="1"/>
              <a:t>асоц</a:t>
            </a:r>
            <a:r>
              <a:rPr lang="uk-UA" dirty="0"/>
              <a:t>. України. – Харків: ХНУВС, 2017. – 228 с.</a:t>
            </a:r>
          </a:p>
          <a:p>
            <a:pPr marL="342900" lvl="0" indent="-342900" algn="just">
              <a:buFont typeface="+mj-lt"/>
              <a:buAutoNum type="arabicPeriod" startAt="10"/>
            </a:pPr>
            <a:r>
              <a:rPr lang="uk-UA" dirty="0" err="1"/>
              <a:t>Мейтус</a:t>
            </a:r>
            <a:r>
              <a:rPr lang="uk-UA" dirty="0"/>
              <a:t> В.Ю. </a:t>
            </a:r>
            <a:r>
              <a:rPr lang="uk-UA" dirty="0" err="1"/>
              <a:t>Коррупция</a:t>
            </a:r>
            <a:r>
              <a:rPr lang="uk-UA" dirty="0"/>
              <a:t>. </a:t>
            </a:r>
            <a:r>
              <a:rPr lang="uk-UA" dirty="0" err="1"/>
              <a:t>Экономический</a:t>
            </a:r>
            <a:r>
              <a:rPr lang="uk-UA" dirty="0"/>
              <a:t> и </a:t>
            </a:r>
            <a:r>
              <a:rPr lang="uk-UA" dirty="0" err="1"/>
              <a:t>информационный</a:t>
            </a:r>
            <a:r>
              <a:rPr lang="uk-UA" dirty="0"/>
              <a:t> </a:t>
            </a:r>
            <a:r>
              <a:rPr lang="uk-UA" dirty="0" err="1"/>
              <a:t>анализ.-К</a:t>
            </a:r>
            <a:r>
              <a:rPr lang="uk-UA" dirty="0"/>
              <a:t>.: </a:t>
            </a:r>
            <a:r>
              <a:rPr lang="uk-UA" dirty="0" err="1"/>
              <a:t>Нора-принт</a:t>
            </a:r>
            <a:r>
              <a:rPr lang="uk-UA" dirty="0"/>
              <a:t>, 2003.-258 с.</a:t>
            </a:r>
          </a:p>
          <a:p>
            <a:pPr marL="342900" lvl="0" indent="-342900" algn="just">
              <a:buFont typeface="+mj-lt"/>
              <a:buAutoNum type="arabicPeriod" startAt="10"/>
            </a:pPr>
            <a:r>
              <a:rPr lang="ru-RU" dirty="0"/>
              <a:t>Мельник М.І. </a:t>
            </a:r>
            <a:r>
              <a:rPr lang="ru-RU" dirty="0" err="1"/>
              <a:t>Корупція</a:t>
            </a:r>
            <a:r>
              <a:rPr lang="ru-RU" dirty="0"/>
              <a:t> – </a:t>
            </a:r>
            <a:r>
              <a:rPr lang="ru-RU" dirty="0" err="1"/>
              <a:t>корозія</a:t>
            </a:r>
            <a:r>
              <a:rPr lang="ru-RU" dirty="0"/>
              <a:t> </a:t>
            </a:r>
            <a:r>
              <a:rPr lang="ru-RU" dirty="0" err="1"/>
              <a:t>влади</a:t>
            </a:r>
            <a:r>
              <a:rPr lang="ru-RU" dirty="0"/>
              <a:t> (</a:t>
            </a:r>
            <a:r>
              <a:rPr lang="ru-RU" dirty="0" err="1"/>
              <a:t>соціальна</a:t>
            </a:r>
            <a:r>
              <a:rPr lang="ru-RU" dirty="0"/>
              <a:t> </a:t>
            </a:r>
            <a:r>
              <a:rPr lang="ru-RU" dirty="0" err="1"/>
              <a:t>сутність</a:t>
            </a:r>
            <a:r>
              <a:rPr lang="ru-RU" dirty="0"/>
              <a:t>, </a:t>
            </a:r>
            <a:r>
              <a:rPr lang="ru-RU" dirty="0" err="1"/>
              <a:t>тенденції</a:t>
            </a:r>
            <a:r>
              <a:rPr lang="ru-RU" dirty="0"/>
              <a:t> та </a:t>
            </a:r>
            <a:r>
              <a:rPr lang="ru-RU" dirty="0" err="1"/>
              <a:t>наслідки</a:t>
            </a:r>
            <a:r>
              <a:rPr lang="ru-RU" dirty="0"/>
              <a:t>, заходи </a:t>
            </a:r>
            <a:r>
              <a:rPr lang="ru-RU" dirty="0" err="1"/>
              <a:t>протидії</a:t>
            </a:r>
            <a:r>
              <a:rPr lang="ru-RU" dirty="0"/>
              <a:t>): [</a:t>
            </a:r>
            <a:r>
              <a:rPr lang="ru-RU" dirty="0" err="1"/>
              <a:t>монографія</a:t>
            </a:r>
            <a:r>
              <a:rPr lang="ru-RU" dirty="0"/>
              <a:t>]./ М.І. Мельник . – К. : </a:t>
            </a:r>
            <a:r>
              <a:rPr lang="ru-RU" dirty="0" err="1"/>
              <a:t>Юридична</a:t>
            </a:r>
            <a:r>
              <a:rPr lang="ru-RU" dirty="0"/>
              <a:t> думка. – 2004. – С. 154.</a:t>
            </a:r>
            <a:endParaRPr lang="uk-UA" dirty="0"/>
          </a:p>
          <a:p>
            <a:pPr marL="342900" lvl="0" indent="-342900" algn="just">
              <a:buFont typeface="+mj-lt"/>
              <a:buAutoNum type="arabicPeriod" startAt="10"/>
            </a:pPr>
            <a:r>
              <a:rPr lang="uk-UA" dirty="0"/>
              <a:t>Мірошник Ю.П. Корупція як складова організованої злочинності //  Науковий вісник КНУВС/ Науково-теоретичний журнал. – 2007. - №6.</a:t>
            </a:r>
          </a:p>
          <a:p>
            <a:pPr marL="342900" lvl="0" indent="-342900" algn="just">
              <a:buFont typeface="+mj-lt"/>
              <a:buAutoNum type="arabicPeriod" startAt="10"/>
            </a:pPr>
            <a:r>
              <a:rPr lang="uk-UA" dirty="0"/>
              <a:t>Моделювання оцінки операційного ризику комерційного банку [Текс]: монографія/ [О.С. Дмитрова, К.Г. </a:t>
            </a:r>
            <a:r>
              <a:rPr lang="uk-UA" dirty="0" err="1"/>
              <a:t>Гончарова</a:t>
            </a:r>
            <a:r>
              <a:rPr lang="uk-UA" dirty="0"/>
              <a:t>, О.В. </a:t>
            </a:r>
            <a:r>
              <a:rPr lang="uk-UA" dirty="0" err="1"/>
              <a:t>Меренкова</a:t>
            </a:r>
            <a:r>
              <a:rPr lang="uk-UA" dirty="0"/>
              <a:t> та ін.]; за </a:t>
            </a:r>
            <a:r>
              <a:rPr lang="uk-UA" dirty="0" err="1"/>
              <a:t>заг</a:t>
            </a:r>
            <a:r>
              <a:rPr lang="uk-UA" dirty="0"/>
              <a:t>. ред. С.О. Дмитрова. – Суми: ДВНЗ «УАБС НБУ», 2010. – 264 с.</a:t>
            </a:r>
          </a:p>
          <a:p>
            <a:pPr marL="342900" lvl="0" indent="-342900" algn="just">
              <a:buFont typeface="+mj-lt"/>
              <a:buAutoNum type="arabicPeriod" startAt="10"/>
            </a:pPr>
            <a:r>
              <a:rPr lang="uk-UA" dirty="0"/>
              <a:t>Національний Конвент України щодо ЄС. Рекомендації робочих груп / Укр. </a:t>
            </a:r>
            <a:r>
              <a:rPr lang="uk-UA" dirty="0" err="1"/>
              <a:t>незалеж</a:t>
            </a:r>
            <a:r>
              <a:rPr lang="uk-UA" dirty="0"/>
              <a:t>. центр політ. </a:t>
            </a:r>
            <a:r>
              <a:rPr lang="uk-UA" dirty="0" err="1"/>
              <a:t>дослідж</a:t>
            </a:r>
            <a:r>
              <a:rPr lang="uk-UA" dirty="0"/>
              <a:t>. / за </a:t>
            </a:r>
            <a:r>
              <a:rPr lang="uk-UA" dirty="0" err="1"/>
              <a:t>заг</a:t>
            </a:r>
            <a:r>
              <a:rPr lang="uk-UA" dirty="0"/>
              <a:t>. ред. В. </a:t>
            </a:r>
            <a:r>
              <a:rPr lang="uk-UA" dirty="0" err="1"/>
              <a:t>Лупація</a:t>
            </a:r>
            <a:r>
              <a:rPr lang="uk-UA" dirty="0"/>
              <a:t>, Ю. Тищенко. - К. : Агентство «Україна», 2013. - 92 с.</a:t>
            </a:r>
          </a:p>
          <a:p>
            <a:pPr marL="342900" lvl="0" indent="-342900" algn="just">
              <a:buFont typeface="+mj-lt"/>
              <a:buAutoNum type="arabicPeriod" startAt="10"/>
            </a:pPr>
            <a:r>
              <a:rPr lang="uk-UA" dirty="0"/>
              <a:t>Проект Закону України "Про засади державної антикорупційної політики в Україні (Антикорупційна стратегія) на 2018-2020 роки"- https: // </a:t>
            </a:r>
            <a:r>
              <a:rPr lang="uk-UA" dirty="0" err="1"/>
              <a:t>nazk.gov.ua</a:t>
            </a:r>
            <a:r>
              <a:rPr lang="uk-UA" dirty="0"/>
              <a:t>/proekt-zakonu-ukrayiny-pro-zasady-derzhavnoyi-antykorupciynoyi-polityky-v-ukrayini-antykorupciyna.</a:t>
            </a:r>
          </a:p>
          <a:p>
            <a:pPr marL="342900" lvl="0" indent="-342900" algn="just">
              <a:buFont typeface="+mj-lt"/>
              <a:buAutoNum type="arabicPeriod" startAt="10"/>
            </a:pPr>
            <a:r>
              <a:rPr lang="uk-UA" dirty="0" err="1"/>
              <a:t>Расюк</a:t>
            </a:r>
            <a:r>
              <a:rPr lang="uk-UA" dirty="0"/>
              <a:t> Е.В. Сучасна антикорупційна політика України// Підприємництво, господарство і право. – 2012. - № 7. – С. 31 – 34. </a:t>
            </a:r>
          </a:p>
        </p:txBody>
      </p:sp>
    </p:spTree>
    <p:extLst>
      <p:ext uri="{BB962C8B-B14F-4D97-AF65-F5344CB8AC3E}">
        <p14:creationId xmlns:p14="http://schemas.microsoft.com/office/powerpoint/2010/main" val="356743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marL="342900" lvl="0" indent="-342900" algn="just">
              <a:buFont typeface="+mj-lt"/>
              <a:buAutoNum type="arabicPeriod" startAt="19"/>
            </a:pPr>
            <a:r>
              <a:rPr lang="uk-UA" smtClean="0"/>
              <a:t>Расюк</a:t>
            </a:r>
            <a:r>
              <a:rPr lang="uk-UA" dirty="0"/>
              <a:t> Е. В. Проблеми прогнозування корупційної злочинності в Україні. // Корупційна злочинність у міжнародному вимірі: форми, методи та засоби протидії: матеріали </a:t>
            </a:r>
            <a:r>
              <a:rPr lang="uk-UA" dirty="0" err="1"/>
              <a:t>Міжнар</a:t>
            </a:r>
            <a:r>
              <a:rPr lang="uk-UA" dirty="0"/>
              <a:t>. круг. столу (Київ, 9–10 </a:t>
            </a:r>
            <a:r>
              <a:rPr lang="uk-UA" dirty="0" err="1"/>
              <a:t>листоп</a:t>
            </a:r>
            <a:r>
              <a:rPr lang="uk-UA" dirty="0"/>
              <a:t>. 2017 р.) / </a:t>
            </a:r>
            <a:r>
              <a:rPr lang="uk-UA" dirty="0" err="1"/>
              <a:t>редкол</a:t>
            </a:r>
            <a:r>
              <a:rPr lang="uk-UA" dirty="0"/>
              <a:t>.: В. В. </a:t>
            </a:r>
            <a:r>
              <a:rPr lang="uk-UA" dirty="0" err="1"/>
              <a:t>Чернєй</a:t>
            </a:r>
            <a:r>
              <a:rPr lang="uk-UA" dirty="0"/>
              <a:t>, С. Д. </a:t>
            </a:r>
            <a:r>
              <a:rPr lang="uk-UA" dirty="0" err="1"/>
              <a:t>Гусарєв</a:t>
            </a:r>
            <a:r>
              <a:rPr lang="uk-UA" dirty="0"/>
              <a:t>, С. С. </a:t>
            </a:r>
            <a:r>
              <a:rPr lang="uk-UA" dirty="0" err="1"/>
              <a:t>Чернявський</a:t>
            </a:r>
            <a:r>
              <a:rPr lang="uk-UA" dirty="0"/>
              <a:t> та ін. Київ: Нац. акад. внутр. справ, 2017. 328 с. С. 207–209.</a:t>
            </a:r>
          </a:p>
          <a:p>
            <a:pPr marL="342900" lvl="0" indent="-342900" algn="just">
              <a:buFont typeface="+mj-lt"/>
              <a:buAutoNum type="arabicPeriod" startAt="19"/>
            </a:pPr>
            <a:r>
              <a:rPr lang="uk-UA" dirty="0" err="1"/>
              <a:t>Расюк</a:t>
            </a:r>
            <a:r>
              <a:rPr lang="uk-UA" dirty="0"/>
              <a:t> Е.В. Проблеми дотримання принципу верховенства права в українському суспільстві та їх вплив на рівень корупції. // Кримінально-правові та кримінологічні засади протидії корупції : зб. тез </a:t>
            </a:r>
            <a:r>
              <a:rPr lang="uk-UA" dirty="0" err="1"/>
              <a:t>доп</a:t>
            </a:r>
            <a:r>
              <a:rPr lang="uk-UA" dirty="0"/>
              <a:t>. V </a:t>
            </a:r>
            <a:r>
              <a:rPr lang="uk-UA" dirty="0" err="1"/>
              <a:t>Міжнар</a:t>
            </a:r>
            <a:r>
              <a:rPr lang="uk-UA" dirty="0"/>
              <a:t>. наук. </a:t>
            </a:r>
            <a:r>
              <a:rPr lang="uk-UA" dirty="0" err="1"/>
              <a:t>практ</a:t>
            </a:r>
            <a:r>
              <a:rPr lang="uk-UA" dirty="0"/>
              <a:t>. </a:t>
            </a:r>
            <a:r>
              <a:rPr lang="uk-UA" dirty="0" err="1"/>
              <a:t>конф</a:t>
            </a:r>
            <a:r>
              <a:rPr lang="uk-UA" dirty="0"/>
              <a:t>., (31 </a:t>
            </a:r>
            <a:r>
              <a:rPr lang="uk-UA" dirty="0" err="1"/>
              <a:t>берез</a:t>
            </a:r>
            <a:r>
              <a:rPr lang="uk-UA" dirty="0"/>
              <a:t>. 2017 р., м. Харків, Україна) / МВС України, </a:t>
            </a:r>
            <a:r>
              <a:rPr lang="uk-UA" dirty="0" err="1"/>
              <a:t>Харків.нац</a:t>
            </a:r>
            <a:r>
              <a:rPr lang="uk-UA" dirty="0"/>
              <a:t>. унт. внутр. справ; </a:t>
            </a:r>
            <a:r>
              <a:rPr lang="uk-UA" dirty="0" err="1"/>
              <a:t>Кримінол</a:t>
            </a:r>
            <a:r>
              <a:rPr lang="uk-UA" dirty="0"/>
              <a:t>. </a:t>
            </a:r>
            <a:r>
              <a:rPr lang="uk-UA" dirty="0" err="1"/>
              <a:t>асоц</a:t>
            </a:r>
            <a:r>
              <a:rPr lang="uk-UA" dirty="0"/>
              <a:t>. України. – Харків: ХНУВС, 2017.</a:t>
            </a:r>
          </a:p>
          <a:p>
            <a:pPr marL="342900" lvl="0" indent="-342900" algn="just">
              <a:buFont typeface="+mj-lt"/>
              <a:buAutoNum type="arabicPeriod" startAt="19"/>
            </a:pPr>
            <a:r>
              <a:rPr lang="uk-UA" dirty="0" err="1"/>
              <a:t>Расюк</a:t>
            </a:r>
            <a:r>
              <a:rPr lang="uk-UA" dirty="0"/>
              <a:t> Е.В. Деякі аспекти кримінологічної характеристик злочинів у сфері службової діяльності та професійної діяльності, пов’язаної з наданням публічних послуг України. // Кримінологічна теорія і практика: досвід, проблеми сьогодення та шляхи їх вирішення [Текст] : матеріали </a:t>
            </a:r>
            <a:r>
              <a:rPr lang="uk-UA" dirty="0" err="1"/>
              <a:t>міжвуз</a:t>
            </a:r>
            <a:r>
              <a:rPr lang="uk-UA" dirty="0"/>
              <a:t>. </a:t>
            </a:r>
            <a:r>
              <a:rPr lang="uk-UA" dirty="0" err="1"/>
              <a:t>наук.-практ</a:t>
            </a:r>
            <a:r>
              <a:rPr lang="uk-UA" dirty="0"/>
              <a:t>. круг. столу (Київ, 21 квіт. 2018 р.) / [</a:t>
            </a:r>
            <a:r>
              <a:rPr lang="uk-UA" dirty="0" err="1"/>
              <a:t>редкол</a:t>
            </a:r>
            <a:r>
              <a:rPr lang="uk-UA" dirty="0"/>
              <a:t>.: В. В. </a:t>
            </a:r>
            <a:r>
              <a:rPr lang="uk-UA" dirty="0" err="1"/>
              <a:t>Чернєй</a:t>
            </a:r>
            <a:r>
              <a:rPr lang="uk-UA" dirty="0"/>
              <a:t>, С. Д. </a:t>
            </a:r>
            <a:r>
              <a:rPr lang="uk-UA" dirty="0" err="1"/>
              <a:t>Гусарєв</a:t>
            </a:r>
            <a:r>
              <a:rPr lang="uk-UA" dirty="0"/>
              <a:t>, С. С. </a:t>
            </a:r>
            <a:r>
              <a:rPr lang="uk-UA" dirty="0" err="1"/>
              <a:t>Чернявський</a:t>
            </a:r>
            <a:r>
              <a:rPr lang="uk-UA" dirty="0"/>
              <a:t> та ін.]. – </a:t>
            </a:r>
            <a:r>
              <a:rPr lang="uk-UA" dirty="0" err="1"/>
              <a:t>Деревач</a:t>
            </a:r>
            <a:r>
              <a:rPr lang="uk-UA" dirty="0"/>
              <a:t> : Нац. акад. внутр. справ, 2018. – С.135 – 138.</a:t>
            </a:r>
          </a:p>
          <a:p>
            <a:pPr marL="342900" lvl="0" indent="-342900" algn="just">
              <a:buFont typeface="+mj-lt"/>
              <a:buAutoNum type="arabicPeriod" startAt="19"/>
            </a:pPr>
            <a:r>
              <a:rPr lang="uk-UA" dirty="0"/>
              <a:t>Сухоребрий І.І. Корупційні злочини та легалізація (відмивання) доходів, одержаних злочинним шляхом. // Науковий вісник КНУВС/ Науково-теоретичний журнал. – 2008. - №6.</a:t>
            </a:r>
          </a:p>
          <a:p>
            <a:pPr marL="342900" lvl="0" indent="-342900" algn="just">
              <a:buFont typeface="+mj-lt"/>
              <a:buAutoNum type="arabicPeriod" startAt="19"/>
            </a:pPr>
            <a:r>
              <a:rPr lang="uk-UA" dirty="0"/>
              <a:t>Хавронюк М.. Кримінальна відповідальність за хабарництво: європейський досвід // Право України. - 2005. - №6. - С.117-118</a:t>
            </a:r>
            <a:r>
              <a:rPr lang="uk-UA" dirty="0" smtClean="0"/>
              <a:t>.</a:t>
            </a:r>
          </a:p>
          <a:p>
            <a:pPr marL="342900" lvl="0" indent="-342900" algn="just">
              <a:buFont typeface="+mj-lt"/>
              <a:buAutoNum type="arabicPeriod" startAt="19"/>
            </a:pPr>
            <a:r>
              <a:rPr lang="uk-UA" dirty="0" smtClean="0"/>
              <a:t>Хавронюк М.І. Науково-практичний коментар до Закону України «Про засади запобігання і протидії корупції». – К.: </a:t>
            </a:r>
            <a:r>
              <a:rPr lang="uk-UA" dirty="0" err="1" smtClean="0"/>
              <a:t>Атіка</a:t>
            </a:r>
            <a:r>
              <a:rPr lang="uk-UA" dirty="0" smtClean="0"/>
              <a:t>, 2011. – 424 с.- С.  7,8.</a:t>
            </a:r>
          </a:p>
          <a:p>
            <a:pPr marL="342900" lvl="0" indent="-342900" algn="just">
              <a:buFont typeface="+mj-lt"/>
              <a:buAutoNum type="arabicPeriod" startAt="19"/>
            </a:pPr>
            <a:r>
              <a:rPr lang="uk-UA" dirty="0" smtClean="0"/>
              <a:t>Чубенко І.В. Генезис поняття корупції // Бюлетень міністерства юстиції України. -2009. - №1. - С.113-118.</a:t>
            </a:r>
            <a:endParaRPr lang="uk-UA" dirty="0"/>
          </a:p>
        </p:txBody>
      </p:sp>
    </p:spTree>
    <p:extLst>
      <p:ext uri="{BB962C8B-B14F-4D97-AF65-F5344CB8AC3E}">
        <p14:creationId xmlns:p14="http://schemas.microsoft.com/office/powerpoint/2010/main" val="328475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908</TotalTime>
  <Words>6519</Words>
  <Application>Microsoft Office PowerPoint</Application>
  <PresentationFormat>Экран (4:3)</PresentationFormat>
  <Paragraphs>464</Paragraphs>
  <Slides>76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76</vt:i4>
      </vt:variant>
    </vt:vector>
  </HeadingPairs>
  <TitlesOfParts>
    <vt:vector size="78" baseType="lpstr">
      <vt:lpstr>Тема Office</vt:lpstr>
      <vt:lpstr>Пакет</vt:lpstr>
      <vt:lpstr>Мультимедійний посібник</vt:lpstr>
      <vt:lpstr>Розділ 1:  «КОРУПЦІЯ, КОРУПЦІЙНА ЗЛОЧИННІСТЬ ТА АНТИКОРУПЦІЙНА ПОЛІТИКА В УКРАЇНІ»</vt:lpstr>
      <vt:lpstr>План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Питання 1.1. Поняття, основні ознаки та характеристики корупції, корупційної злочинності.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Класифікаційні ознаки корупційної злочинності:</vt:lpstr>
      <vt:lpstr>Презентация PowerPoint</vt:lpstr>
      <vt:lpstr>Презентация PowerPoint</vt:lpstr>
      <vt:lpstr>Класифікація корупційних злочинів залежно від основного об’єкта посягання:</vt:lpstr>
      <vt:lpstr>Презентация PowerPoint</vt:lpstr>
      <vt:lpstr>Презентация PowerPoint</vt:lpstr>
      <vt:lpstr>Державі і суспільству корупція завдає непоправної шкоди, наслідками якої є:</vt:lpstr>
      <vt:lpstr>Презентация PowerPoint</vt:lpstr>
      <vt:lpstr>Презентация PowerPoint</vt:lpstr>
      <vt:lpstr>Найбільш корумповані сфери діяльності: </vt:lpstr>
      <vt:lpstr>Найбільш корумповані сфери діяльності: </vt:lpstr>
      <vt:lpstr>Соціальна небезпека корупції та її наслідки для держави і суспільства деякими у законодавстві: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 Антикорупційне законодавство України </vt:lpstr>
      <vt:lpstr>Антикорупційне законодавство України:</vt:lpstr>
      <vt:lpstr>Антикорупційне законодавство України:</vt:lpstr>
      <vt:lpstr>Антикорупційне законодавство України:</vt:lpstr>
      <vt:lpstr>Антикорупційне законодавство України:</vt:lpstr>
      <vt:lpstr>1.6. Механізм реалізації державної антикорупційної політики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за темою:  «Корупційна злочинність: стан, детермінанти та запобігання»</dc:title>
  <cp:lastModifiedBy>edik</cp:lastModifiedBy>
  <cp:revision>125</cp:revision>
  <dcterms:modified xsi:type="dcterms:W3CDTF">2019-11-28T11:46:47Z</dcterms:modified>
</cp:coreProperties>
</file>