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8" r:id="rId1"/>
  </p:sldMasterIdLst>
  <p:notesMasterIdLst>
    <p:notesMasterId r:id="rId47"/>
  </p:notesMasterIdLst>
  <p:sldIdLst>
    <p:sldId id="280" r:id="rId2"/>
    <p:sldId id="385" r:id="rId3"/>
    <p:sldId id="386" r:id="rId4"/>
    <p:sldId id="291" r:id="rId5"/>
    <p:sldId id="305" r:id="rId6"/>
    <p:sldId id="383" r:id="rId7"/>
    <p:sldId id="352" r:id="rId8"/>
    <p:sldId id="356" r:id="rId9"/>
    <p:sldId id="357" r:id="rId10"/>
    <p:sldId id="358" r:id="rId11"/>
    <p:sldId id="359" r:id="rId12"/>
    <p:sldId id="361" r:id="rId13"/>
    <p:sldId id="394" r:id="rId14"/>
    <p:sldId id="362" r:id="rId15"/>
    <p:sldId id="405" r:id="rId16"/>
    <p:sldId id="395" r:id="rId17"/>
    <p:sldId id="404" r:id="rId18"/>
    <p:sldId id="363" r:id="rId19"/>
    <p:sldId id="396" r:id="rId20"/>
    <p:sldId id="365" r:id="rId21"/>
    <p:sldId id="364" r:id="rId22"/>
    <p:sldId id="402" r:id="rId23"/>
    <p:sldId id="367" r:id="rId24"/>
    <p:sldId id="368" r:id="rId25"/>
    <p:sldId id="369" r:id="rId26"/>
    <p:sldId id="371" r:id="rId27"/>
    <p:sldId id="372" r:id="rId28"/>
    <p:sldId id="397" r:id="rId29"/>
    <p:sldId id="377" r:id="rId30"/>
    <p:sldId id="387" r:id="rId31"/>
    <p:sldId id="388" r:id="rId32"/>
    <p:sldId id="389" r:id="rId33"/>
    <p:sldId id="390" r:id="rId34"/>
    <p:sldId id="391" r:id="rId35"/>
    <p:sldId id="392" r:id="rId36"/>
    <p:sldId id="393" r:id="rId37"/>
    <p:sldId id="398" r:id="rId38"/>
    <p:sldId id="399" r:id="rId39"/>
    <p:sldId id="376" r:id="rId40"/>
    <p:sldId id="378" r:id="rId41"/>
    <p:sldId id="403" r:id="rId42"/>
    <p:sldId id="375" r:id="rId43"/>
    <p:sldId id="400" r:id="rId44"/>
    <p:sldId id="401" r:id="rId45"/>
    <p:sldId id="290" r:id="rId4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00"/>
    <a:srgbClr val="0000FF"/>
    <a:srgbClr val="9900FF"/>
    <a:srgbClr val="C40C5B"/>
    <a:srgbClr val="00CC00"/>
    <a:srgbClr val="FF0066"/>
    <a:srgbClr val="41124E"/>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93" autoAdjust="0"/>
    <p:restoredTop sz="86467" autoAdjust="0"/>
  </p:normalViewPr>
  <p:slideViewPr>
    <p:cSldViewPr>
      <p:cViewPr>
        <p:scale>
          <a:sx n="75" d="100"/>
          <a:sy n="75" d="100"/>
        </p:scale>
        <p:origin x="-184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F2191FF4-1478-419B-8A64-61F384D8D8A6}" type="datetimeFigureOut">
              <a:rPr lang="ru-RU"/>
              <a:pPr>
                <a:defRPr/>
              </a:pPr>
              <a:t>15.12.2017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473206BE-ABAE-4B3A-9F2D-0C8639DCD127}"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FD325C2C-52BE-4269-A555-28239C471CDF}" type="slidenum">
              <a:rPr lang="ru-RU" smtClean="0">
                <a:cs typeface="Arial" charset="0"/>
              </a:rPr>
              <a:pPr/>
              <a:t>45</a:t>
            </a:fld>
            <a:endParaRPr lang="ru-RU" smtClean="0">
              <a:cs typeface="Arial" charset="0"/>
            </a:endParaRPr>
          </a:p>
        </p:txBody>
      </p:sp>
      <p:sp>
        <p:nvSpPr>
          <p:cNvPr id="604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041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cs typeface="+mn-cs"/>
            </a:endParaRPr>
          </a:p>
        </p:txBody>
      </p:sp>
      <p:sp>
        <p:nvSpPr>
          <p:cNvPr id="29" name="Заголовок 28"/>
          <p:cNvSpPr>
            <a:spLocks noGrp="1"/>
          </p:cNvSpPr>
          <p:nvPr>
            <p:ph type="ctrTitle"/>
          </p:nvPr>
        </p:nvSpPr>
        <p:spPr>
          <a:xfrm>
            <a:off x="381000" y="4853411"/>
            <a:ext cx="8458200" cy="1222375"/>
          </a:xfrm>
        </p:spPr>
        <p:txBody>
          <a:bodyPr anchor="t"/>
          <a:lstStyle/>
          <a:p>
            <a:r>
              <a:rPr lang="ru-RU" smtClean="0"/>
              <a:t>Образец заголовка</a:t>
            </a:r>
            <a:endParaRPr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5" name="Дата 15"/>
          <p:cNvSpPr>
            <a:spLocks noGrp="1"/>
          </p:cNvSpPr>
          <p:nvPr>
            <p:ph type="dt" sz="half" idx="10"/>
          </p:nvPr>
        </p:nvSpPr>
        <p:spPr/>
        <p:txBody>
          <a:bodyPr/>
          <a:lstStyle>
            <a:lvl1pPr>
              <a:defRPr/>
            </a:lvl1pPr>
          </a:lstStyle>
          <a:p>
            <a:pPr>
              <a:defRPr/>
            </a:pPr>
            <a:endParaRPr lang="ru-RU"/>
          </a:p>
        </p:txBody>
      </p:sp>
      <p:sp>
        <p:nvSpPr>
          <p:cNvPr id="6" name="Нижний колонтитул 1"/>
          <p:cNvSpPr>
            <a:spLocks noGrp="1"/>
          </p:cNvSpPr>
          <p:nvPr>
            <p:ph type="ftr" sz="quarter" idx="11"/>
          </p:nvPr>
        </p:nvSpPr>
        <p:spPr/>
        <p:txBody>
          <a:bodyPr/>
          <a:lstStyle>
            <a:lvl1pPr>
              <a:defRPr/>
            </a:lvl1pPr>
          </a:lstStyle>
          <a:p>
            <a:pPr>
              <a:defRPr/>
            </a:pPr>
            <a:endParaRPr lang="ru-RU"/>
          </a:p>
        </p:txBody>
      </p:sp>
      <p:sp>
        <p:nvSpPr>
          <p:cNvPr id="7" name="Номер слайда 14"/>
          <p:cNvSpPr>
            <a:spLocks noGrp="1"/>
          </p:cNvSpPr>
          <p:nvPr>
            <p:ph type="sldNum" sz="quarter" idx="12"/>
          </p:nvPr>
        </p:nvSpPr>
        <p:spPr>
          <a:xfrm>
            <a:off x="8229600" y="6473825"/>
            <a:ext cx="758825" cy="247650"/>
          </a:xfrm>
        </p:spPr>
        <p:txBody>
          <a:bodyPr/>
          <a:lstStyle>
            <a:lvl1pPr>
              <a:defRPr/>
            </a:lvl1pPr>
          </a:lstStyle>
          <a:p>
            <a:pPr>
              <a:defRPr/>
            </a:pPr>
            <a:fld id="{A0665E15-B6D9-45FB-BD4A-2F0AC8A5611D}"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0"/>
          <p:cNvSpPr>
            <a:spLocks noGrp="1"/>
          </p:cNvSpPr>
          <p:nvPr>
            <p:ph type="dt" sz="half" idx="10"/>
          </p:nvPr>
        </p:nvSpPr>
        <p:spPr/>
        <p:txBody>
          <a:bodyPr/>
          <a:lstStyle>
            <a:lvl1pPr>
              <a:defRPr/>
            </a:lvl1pPr>
          </a:lstStyle>
          <a:p>
            <a:pPr>
              <a:defRPr/>
            </a:pPr>
            <a:endParaRPr lang="ru-RU"/>
          </a:p>
        </p:txBody>
      </p:sp>
      <p:sp>
        <p:nvSpPr>
          <p:cNvPr id="5" name="Нижний колонтитул 27"/>
          <p:cNvSpPr>
            <a:spLocks noGrp="1"/>
          </p:cNvSpPr>
          <p:nvPr>
            <p:ph type="ftr" sz="quarter" idx="11"/>
          </p:nvPr>
        </p:nvSpPr>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A1F86096-CFF6-49DC-AC78-8F0BE0C2A042}"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9BD4B77-A346-44C3-B72C-9FFAD53B9FCC}"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lang="ru-RU" smtClean="0"/>
              <a:t>Образец заголовка</a:t>
            </a:r>
            <a:endParaRPr lang="en-US"/>
          </a:p>
        </p:txBody>
      </p:sp>
      <p:sp>
        <p:nvSpPr>
          <p:cNvPr id="27" name="Содержимое 26"/>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endParaRPr lang="ru-RU"/>
          </a:p>
        </p:txBody>
      </p:sp>
      <p:sp>
        <p:nvSpPr>
          <p:cNvPr id="5" name="Нижний колонтитул 18"/>
          <p:cNvSpPr>
            <a:spLocks noGrp="1"/>
          </p:cNvSpPr>
          <p:nvPr>
            <p:ph type="ftr" sz="quarter" idx="11"/>
          </p:nvPr>
        </p:nvSpPr>
        <p:spPr>
          <a:xfrm>
            <a:off x="3581400" y="76200"/>
            <a:ext cx="2895600" cy="288925"/>
          </a:xfrm>
        </p:spPr>
        <p:txBody>
          <a:bodyPr/>
          <a:lstStyle>
            <a:lvl1pPr>
              <a:defRPr/>
            </a:lvl1pPr>
          </a:lstStyle>
          <a:p>
            <a:pPr>
              <a:defRPr/>
            </a:pPr>
            <a:endParaRPr lang="ru-RU"/>
          </a:p>
        </p:txBody>
      </p:sp>
      <p:sp>
        <p:nvSpPr>
          <p:cNvPr id="6" name="Номер слайда 15"/>
          <p:cNvSpPr>
            <a:spLocks noGrp="1"/>
          </p:cNvSpPr>
          <p:nvPr>
            <p:ph type="sldNum" sz="quarter" idx="12"/>
          </p:nvPr>
        </p:nvSpPr>
        <p:spPr>
          <a:xfrm>
            <a:off x="8229600" y="6473825"/>
            <a:ext cx="758825" cy="247650"/>
          </a:xfrm>
        </p:spPr>
        <p:txBody>
          <a:bodyPr/>
          <a:lstStyle>
            <a:lvl1pPr>
              <a:defRPr/>
            </a:lvl1pPr>
          </a:lstStyle>
          <a:p>
            <a:pPr>
              <a:defRPr/>
            </a:pPr>
            <a:fld id="{DA0FDE5D-4B93-42C3-BC6B-FF46536D57F2}"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cs typeface="+mn-cs"/>
            </a:endParaRPr>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lang="ru-RU" smtClean="0"/>
              <a:t>Образец заголовка</a:t>
            </a:r>
            <a:endParaRPr lang="en-US"/>
          </a:p>
        </p:txBody>
      </p:sp>
      <p:sp>
        <p:nvSpPr>
          <p:cNvPr id="5" name="Дата 18"/>
          <p:cNvSpPr>
            <a:spLocks noGrp="1"/>
          </p:cNvSpPr>
          <p:nvPr>
            <p:ph type="dt" sz="half" idx="10"/>
          </p:nvPr>
        </p:nvSpPr>
        <p:spPr/>
        <p:txBody>
          <a:bodyPr/>
          <a:lstStyle>
            <a:lvl1pPr>
              <a:defRPr/>
            </a:lvl1pPr>
          </a:lstStyle>
          <a:p>
            <a:pPr>
              <a:defRPr/>
            </a:pPr>
            <a:endParaRPr lang="ru-RU"/>
          </a:p>
        </p:txBody>
      </p:sp>
      <p:sp>
        <p:nvSpPr>
          <p:cNvPr id="7" name="Нижний колонтитул 10"/>
          <p:cNvSpPr>
            <a:spLocks noGrp="1"/>
          </p:cNvSpPr>
          <p:nvPr>
            <p:ph type="ftr" sz="quarter" idx="11"/>
          </p:nvPr>
        </p:nvSpPr>
        <p:spPr/>
        <p:txBody>
          <a:bodyPr/>
          <a:lstStyle>
            <a:lvl1pPr>
              <a:defRPr/>
            </a:lvl1pPr>
          </a:lstStyle>
          <a:p>
            <a:pPr>
              <a:defRPr/>
            </a:pPr>
            <a:endParaRPr lang="ru-RU"/>
          </a:p>
        </p:txBody>
      </p:sp>
      <p:sp>
        <p:nvSpPr>
          <p:cNvPr id="9" name="Номер слайда 15"/>
          <p:cNvSpPr>
            <a:spLocks noGrp="1"/>
          </p:cNvSpPr>
          <p:nvPr>
            <p:ph type="sldNum" sz="quarter" idx="12"/>
          </p:nvPr>
        </p:nvSpPr>
        <p:spPr/>
        <p:txBody>
          <a:bodyPr/>
          <a:lstStyle>
            <a:lvl1pPr>
              <a:defRPr/>
            </a:lvl1pPr>
          </a:lstStyle>
          <a:p>
            <a:pPr>
              <a:defRPr/>
            </a:pPr>
            <a:fld id="{3F32DF7F-02E2-4D7A-BC33-7EB108B9C0C5}"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lang="ru-RU" smtClean="0"/>
              <a:t>Образец заголовка</a:t>
            </a:r>
            <a:endParaRPr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0"/>
          <p:cNvSpPr>
            <a:spLocks noGrp="1"/>
          </p:cNvSpPr>
          <p:nvPr>
            <p:ph type="dt" sz="half" idx="10"/>
          </p:nvPr>
        </p:nvSpPr>
        <p:spPr/>
        <p:txBody>
          <a:bodyPr/>
          <a:lstStyle>
            <a:lvl1pPr>
              <a:defRPr/>
            </a:lvl1pPr>
          </a:lstStyle>
          <a:p>
            <a:pPr>
              <a:defRPr/>
            </a:pPr>
            <a:endParaRPr lang="ru-RU"/>
          </a:p>
        </p:txBody>
      </p:sp>
      <p:sp>
        <p:nvSpPr>
          <p:cNvPr id="6" name="Нижний колонтитул 27"/>
          <p:cNvSpPr>
            <a:spLocks noGrp="1"/>
          </p:cNvSpPr>
          <p:nvPr>
            <p:ph type="ftr" sz="quarter" idx="11"/>
          </p:nvPr>
        </p:nvSpPr>
        <p:spPr/>
        <p:txBody>
          <a:bodyPr/>
          <a:lstStyle>
            <a:lvl1pPr>
              <a:defRPr/>
            </a:lvl1pPr>
          </a:lstStyle>
          <a:p>
            <a:pPr>
              <a:defRPr/>
            </a:pPr>
            <a:endParaRPr lang="ru-RU"/>
          </a:p>
        </p:txBody>
      </p:sp>
      <p:sp>
        <p:nvSpPr>
          <p:cNvPr id="7" name="Номер слайда 4"/>
          <p:cNvSpPr>
            <a:spLocks noGrp="1"/>
          </p:cNvSpPr>
          <p:nvPr>
            <p:ph type="sldNum" sz="quarter" idx="12"/>
          </p:nvPr>
        </p:nvSpPr>
        <p:spPr/>
        <p:txBody>
          <a:bodyPr/>
          <a:lstStyle>
            <a:lvl1pPr>
              <a:defRPr/>
            </a:lvl1pPr>
          </a:lstStyle>
          <a:p>
            <a:pPr>
              <a:defRPr/>
            </a:pPr>
            <a:fld id="{49202176-5726-4460-8405-C33A22501862}"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7"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cs typeface="+mn-cs"/>
            </a:endParaRPr>
          </a:p>
        </p:txBody>
      </p:sp>
      <p:sp>
        <p:nvSpPr>
          <p:cNvPr id="29" name="Заголовок 28"/>
          <p:cNvSpPr>
            <a:spLocks noGrp="1"/>
          </p:cNvSpPr>
          <p:nvPr>
            <p:ph type="title"/>
          </p:nvPr>
        </p:nvSpPr>
        <p:spPr>
          <a:xfrm>
            <a:off x="304800" y="5410200"/>
            <a:ext cx="8610600" cy="882650"/>
          </a:xfrm>
        </p:spPr>
        <p:txBody>
          <a:bodyPr/>
          <a:lstStyle>
            <a:lvl1pPr>
              <a:defRPr/>
            </a:lvl1pPr>
          </a:lstStyle>
          <a:p>
            <a:r>
              <a:rPr lang="ru-RU" smtClean="0"/>
              <a:t>Образец заголовка</a:t>
            </a:r>
            <a:endParaRPr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Дата 9"/>
          <p:cNvSpPr>
            <a:spLocks noGrp="1"/>
          </p:cNvSpPr>
          <p:nvPr>
            <p:ph type="dt" sz="half" idx="10"/>
          </p:nvPr>
        </p:nvSpPr>
        <p:spPr/>
        <p:txBody>
          <a:bodyPr/>
          <a:lstStyle>
            <a:lvl1pPr>
              <a:defRPr/>
            </a:lvl1pPr>
          </a:lstStyle>
          <a:p>
            <a:pPr>
              <a:defRPr/>
            </a:pPr>
            <a:endParaRPr lang="ru-RU"/>
          </a:p>
        </p:txBody>
      </p:sp>
      <p:sp>
        <p:nvSpPr>
          <p:cNvPr id="9" name="Нижний колонтитул 5"/>
          <p:cNvSpPr>
            <a:spLocks noGrp="1"/>
          </p:cNvSpPr>
          <p:nvPr>
            <p:ph type="ftr" sz="quarter" idx="11"/>
          </p:nvPr>
        </p:nvSpPr>
        <p:spPr/>
        <p:txBody>
          <a:bodyPr/>
          <a:lstStyle>
            <a:lvl1pPr>
              <a:defRPr/>
            </a:lvl1pPr>
          </a:lstStyle>
          <a:p>
            <a:pPr>
              <a:defRPr/>
            </a:pPr>
            <a:endParaRPr lang="ru-RU"/>
          </a:p>
        </p:txBody>
      </p:sp>
      <p:sp>
        <p:nvSpPr>
          <p:cNvPr id="10" name="Номер слайда 6"/>
          <p:cNvSpPr>
            <a:spLocks noGrp="1"/>
          </p:cNvSpPr>
          <p:nvPr>
            <p:ph type="sldNum" sz="quarter" idx="12"/>
          </p:nvPr>
        </p:nvSpPr>
        <p:spPr>
          <a:xfrm>
            <a:off x="8229600" y="6477000"/>
            <a:ext cx="762000" cy="247650"/>
          </a:xfrm>
        </p:spPr>
        <p:txBody>
          <a:bodyPr/>
          <a:lstStyle>
            <a:lvl1pPr>
              <a:defRPr/>
            </a:lvl1pPr>
          </a:lstStyle>
          <a:p>
            <a:pPr>
              <a:defRPr/>
            </a:pPr>
            <a:fld id="{AD8E6098-C87D-4C5A-9D72-5B5EF7382296}"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lang="ru-RU" smtClean="0"/>
              <a:t>Образец заголовка</a:t>
            </a:r>
            <a:endParaRPr lang="en-US"/>
          </a:p>
        </p:txBody>
      </p:sp>
      <p:sp>
        <p:nvSpPr>
          <p:cNvPr id="3" name="Дата 10"/>
          <p:cNvSpPr>
            <a:spLocks noGrp="1"/>
          </p:cNvSpPr>
          <p:nvPr>
            <p:ph type="dt" sz="half" idx="10"/>
          </p:nvPr>
        </p:nvSpPr>
        <p:spPr/>
        <p:txBody>
          <a:bodyPr/>
          <a:lstStyle>
            <a:lvl1pPr>
              <a:defRPr/>
            </a:lvl1pPr>
          </a:lstStyle>
          <a:p>
            <a:pPr>
              <a:defRPr/>
            </a:pPr>
            <a:endParaRPr lang="ru-RU"/>
          </a:p>
        </p:txBody>
      </p:sp>
      <p:sp>
        <p:nvSpPr>
          <p:cNvPr id="4" name="Нижний колонтитул 27"/>
          <p:cNvSpPr>
            <a:spLocks noGrp="1"/>
          </p:cNvSpPr>
          <p:nvPr>
            <p:ph type="ftr" sz="quarter" idx="11"/>
          </p:nvPr>
        </p:nvSpPr>
        <p:spPr/>
        <p:txBody>
          <a:bodyPr/>
          <a:lstStyle>
            <a:lvl1pPr>
              <a:defRPr/>
            </a:lvl1pPr>
          </a:lstStyle>
          <a:p>
            <a:pPr>
              <a:defRPr/>
            </a:pPr>
            <a:endParaRPr lang="ru-RU"/>
          </a:p>
        </p:txBody>
      </p:sp>
      <p:sp>
        <p:nvSpPr>
          <p:cNvPr id="5" name="Номер слайда 4"/>
          <p:cNvSpPr>
            <a:spLocks noGrp="1"/>
          </p:cNvSpPr>
          <p:nvPr>
            <p:ph type="sldNum" sz="quarter" idx="12"/>
          </p:nvPr>
        </p:nvSpPr>
        <p:spPr/>
        <p:txBody>
          <a:bodyPr/>
          <a:lstStyle>
            <a:lvl1pPr>
              <a:defRPr/>
            </a:lvl1pPr>
          </a:lstStyle>
          <a:p>
            <a:pPr>
              <a:defRPr/>
            </a:pPr>
            <a:fld id="{88FF4C20-6820-41A9-91DD-9F44791DAE56}"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2"/>
          <p:cNvSpPr>
            <a:spLocks noGrp="1"/>
          </p:cNvSpPr>
          <p:nvPr>
            <p:ph type="dt" sz="half" idx="10"/>
          </p:nvPr>
        </p:nvSpPr>
        <p:spPr/>
        <p:txBody>
          <a:bodyPr/>
          <a:lstStyle>
            <a:lvl1pPr>
              <a:defRPr/>
            </a:lvl1pPr>
          </a:lstStyle>
          <a:p>
            <a:pPr>
              <a:defRPr/>
            </a:pPr>
            <a:endParaRPr lang="ru-RU"/>
          </a:p>
        </p:txBody>
      </p:sp>
      <p:sp>
        <p:nvSpPr>
          <p:cNvPr id="3" name="Нижний колонтитул 23"/>
          <p:cNvSpPr>
            <a:spLocks noGrp="1"/>
          </p:cNvSpPr>
          <p:nvPr>
            <p:ph type="ftr" sz="quarter" idx="11"/>
          </p:nvPr>
        </p:nvSpPr>
        <p:spPr/>
        <p:txBody>
          <a:bodyPr/>
          <a:lstStyle>
            <a:lvl1pPr>
              <a:defRPr/>
            </a:lvl1pPr>
          </a:lstStyle>
          <a:p>
            <a:pPr>
              <a:defRPr/>
            </a:pPr>
            <a:endParaRPr lang="ru-RU"/>
          </a:p>
        </p:txBody>
      </p:sp>
      <p:sp>
        <p:nvSpPr>
          <p:cNvPr id="4" name="Номер слайда 6"/>
          <p:cNvSpPr>
            <a:spLocks noGrp="1"/>
          </p:cNvSpPr>
          <p:nvPr>
            <p:ph type="sldNum" sz="quarter" idx="12"/>
          </p:nvPr>
        </p:nvSpPr>
        <p:spPr/>
        <p:txBody>
          <a:bodyPr/>
          <a:lstStyle>
            <a:lvl1pPr>
              <a:defRPr/>
            </a:lvl1pPr>
          </a:lstStyle>
          <a:p>
            <a:pPr>
              <a:defRPr/>
            </a:pPr>
            <a:fld id="{CBF1BA51-D4F3-490B-B7A7-7A62FA413091}"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cs typeface="+mn-cs"/>
            </a:endParaRPr>
          </a:p>
        </p:txBody>
      </p:sp>
      <p:sp>
        <p:nvSpPr>
          <p:cNvPr id="12" name="Заголовок 11"/>
          <p:cNvSpPr>
            <a:spLocks noGrp="1"/>
          </p:cNvSpPr>
          <p:nvPr>
            <p:ph type="title"/>
          </p:nvPr>
        </p:nvSpPr>
        <p:spPr>
          <a:xfrm>
            <a:off x="457200" y="5486400"/>
            <a:ext cx="8458200" cy="520700"/>
          </a:xfrm>
        </p:spPr>
        <p:txBody>
          <a:bodyPr/>
          <a:lstStyle>
            <a:lvl1pPr algn="l">
              <a:buNone/>
              <a:defRPr sz="2000" b="1"/>
            </a:lvl1pPr>
          </a:lstStyle>
          <a:p>
            <a:r>
              <a:rPr lang="ru-RU" smtClean="0"/>
              <a:t>Образец заголовка</a:t>
            </a:r>
            <a:endParaRPr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24"/>
          <p:cNvSpPr>
            <a:spLocks noGrp="1"/>
          </p:cNvSpPr>
          <p:nvPr>
            <p:ph type="dt" sz="half" idx="10"/>
          </p:nvPr>
        </p:nvSpPr>
        <p:spPr/>
        <p:txBody>
          <a:bodyPr/>
          <a:lstStyle>
            <a:lvl1pPr>
              <a:defRPr/>
            </a:lvl1pPr>
          </a:lstStyle>
          <a:p>
            <a:pPr>
              <a:defRPr/>
            </a:pPr>
            <a:endParaRPr lang="ru-RU"/>
          </a:p>
        </p:txBody>
      </p:sp>
      <p:sp>
        <p:nvSpPr>
          <p:cNvPr id="7" name="Нижний колонтитул 28"/>
          <p:cNvSpPr>
            <a:spLocks noGrp="1"/>
          </p:cNvSpPr>
          <p:nvPr>
            <p:ph type="ftr" sz="quarter" idx="11"/>
          </p:nvPr>
        </p:nvSpPr>
        <p:spPr/>
        <p:txBody>
          <a:bodyPr/>
          <a:lstStyle>
            <a:lvl1pPr>
              <a:defRPr/>
            </a:lvl1pPr>
          </a:lstStyle>
          <a:p>
            <a:pPr>
              <a:defRPr/>
            </a:pPr>
            <a:endParaRPr lang="ru-RU"/>
          </a:p>
        </p:txBody>
      </p:sp>
      <p:sp>
        <p:nvSpPr>
          <p:cNvPr id="8" name="Номер слайда 6"/>
          <p:cNvSpPr>
            <a:spLocks noGrp="1"/>
          </p:cNvSpPr>
          <p:nvPr>
            <p:ph type="sldNum" sz="quarter" idx="12"/>
          </p:nvPr>
        </p:nvSpPr>
        <p:spPr/>
        <p:txBody>
          <a:bodyPr/>
          <a:lstStyle>
            <a:lvl1pPr>
              <a:defRPr/>
            </a:lvl1pPr>
          </a:lstStyle>
          <a:p>
            <a:pPr>
              <a:defRPr/>
            </a:pPr>
            <a:fld id="{6B06A475-A209-4A9B-94E8-B1A0A813C875}"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ru-RU" noProof="0" smtClean="0"/>
              <a:t>Вставка рисунка</a:t>
            </a:r>
            <a:endParaRPr lang="en-US" noProof="0" dirty="0"/>
          </a:p>
        </p:txBody>
      </p:sp>
      <p:sp>
        <p:nvSpPr>
          <p:cNvPr id="17" name="Заголовок 16"/>
          <p:cNvSpPr>
            <a:spLocks noGrp="1"/>
          </p:cNvSpPr>
          <p:nvPr>
            <p:ph type="title"/>
          </p:nvPr>
        </p:nvSpPr>
        <p:spPr>
          <a:xfrm>
            <a:off x="381000" y="4993760"/>
            <a:ext cx="5867400" cy="522288"/>
          </a:xfrm>
        </p:spPr>
        <p:txBody>
          <a:bodyPr/>
          <a:lstStyle>
            <a:lvl1pPr algn="l">
              <a:buNone/>
              <a:defRPr sz="2000" b="1"/>
            </a:lvl1pPr>
          </a:lstStyle>
          <a:p>
            <a:r>
              <a:rPr lang="ru-RU" smtClean="0"/>
              <a:t>Образец заголовка</a:t>
            </a:r>
            <a:endParaRPr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ru-RU" smtClean="0"/>
              <a:t>Образец текста</a:t>
            </a:r>
          </a:p>
        </p:txBody>
      </p:sp>
      <p:sp>
        <p:nvSpPr>
          <p:cNvPr id="5" name="Дата 6"/>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30"/>
          <p:cNvSpPr>
            <a:spLocks noGrp="1"/>
          </p:cNvSpPr>
          <p:nvPr>
            <p:ph type="sldNum" sz="quarter" idx="12"/>
          </p:nvPr>
        </p:nvSpPr>
        <p:spPr/>
        <p:txBody>
          <a:bodyPr/>
          <a:lstStyle>
            <a:lvl1pPr>
              <a:defRPr/>
            </a:lvl1pPr>
          </a:lstStyle>
          <a:p>
            <a:pPr>
              <a:defRPr/>
            </a:pPr>
            <a:fld id="{9D4D5BC0-90E3-496F-85AA-E19B8FA4072F}"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cs typeface="+mn-cs"/>
            </a:endParaRPr>
          </a:p>
        </p:txBody>
      </p:sp>
      <p:sp>
        <p:nvSpPr>
          <p:cNvPr id="1029" name="Текст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cs typeface="+mn-cs"/>
              </a:defRPr>
            </a:lvl1pPr>
          </a:lstStyle>
          <a:p>
            <a:pPr>
              <a:defRPr/>
            </a:pPr>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cs typeface="+mn-cs"/>
              </a:defRPr>
            </a:lvl1pPr>
          </a:lstStyle>
          <a:p>
            <a:pPr>
              <a:defRPr/>
            </a:pPr>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cs typeface="+mn-cs"/>
              </a:defRPr>
            </a:lvl1pPr>
          </a:lstStyle>
          <a:p>
            <a:pPr>
              <a:defRPr/>
            </a:pPr>
            <a:fld id="{6C928758-E18A-4944-8FE2-9FA6CBDCCCA5}" type="slidenum">
              <a:rPr lang="ru-RU"/>
              <a:pPr>
                <a:defRPr/>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lang="ru-RU" smtClean="0"/>
              <a:t>Образец заголовка</a:t>
            </a:r>
            <a:endParaRPr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cs typeface="+mn-cs"/>
            </a:endParaRPr>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69" r:id="rId4"/>
    <p:sldLayoutId id="2147483773" r:id="rId5"/>
    <p:sldLayoutId id="2147483768" r:id="rId6"/>
    <p:sldLayoutId id="2147483774" r:id="rId7"/>
    <p:sldLayoutId id="2147483775" r:id="rId8"/>
    <p:sldLayoutId id="2147483776" r:id="rId9"/>
    <p:sldLayoutId id="2147483767" r:id="rId10"/>
    <p:sldLayoutId id="2147483777" r:id="rId11"/>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uk.wikipedia.org/wiki/%D0%97%D0%B0%D0%B3%D0%B0%D0%BB%D1%8C%D0%BD%D0%B8%D0%B9_%D0%B5%D0%BA%D0%B2%D1%96%D0%B2%D0%B0%D0%BB%D0%B5%D0%BD%D1%82" TargetMode="External"/><Relationship Id="rId2" Type="http://schemas.openxmlformats.org/officeDocument/2006/relationships/hyperlink" Target="http://uk.wikipedia.org/wiki/%D0%A2%D0%BE%D0%B2%D0%B0%D1%80" TargetMode="Externa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hyperlink" Target="http://uk.wikipedia.org/wiki/%D0%9F%D0%BB%D0%B0%D1%82%D1%96%D0%B6" TargetMode="External"/><Relationship Id="rId4" Type="http://schemas.openxmlformats.org/officeDocument/2006/relationships/hyperlink" Target="http://uk.wikipedia.org/wiki/%D0%92%D0%B0%D1%80%D1%82%D1%96%D1%81%D1%82%D1%8C"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uk.wikipedia.org/wiki/Transparency_International"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3"/>
          <p:cNvSpPr>
            <a:spLocks noGrp="1" noChangeArrowheads="1"/>
          </p:cNvSpPr>
          <p:nvPr>
            <p:ph idx="4294967295"/>
          </p:nvPr>
        </p:nvSpPr>
        <p:spPr>
          <a:xfrm>
            <a:off x="323850" y="404813"/>
            <a:ext cx="8358188" cy="6024562"/>
          </a:xfrm>
        </p:spPr>
        <p:txBody>
          <a:bodyPr/>
          <a:lstStyle/>
          <a:p>
            <a:pPr algn="ctr">
              <a:buFont typeface="Wingdings 2" pitchFamily="18" charset="2"/>
              <a:buNone/>
            </a:pPr>
            <a:endParaRPr lang="uk-UA" sz="1600" b="1" i="1" smtClean="0">
              <a:solidFill>
                <a:srgbClr val="C40C5B"/>
              </a:solidFill>
              <a:latin typeface="Arial" charset="0"/>
            </a:endParaRPr>
          </a:p>
          <a:p>
            <a:pPr algn="ctr">
              <a:buFont typeface="Wingdings 2" pitchFamily="18" charset="2"/>
              <a:buNone/>
            </a:pPr>
            <a:endParaRPr lang="uk-UA" sz="1600" b="1" i="1" smtClean="0">
              <a:solidFill>
                <a:srgbClr val="C40C5B"/>
              </a:solidFill>
              <a:latin typeface="Arial" charset="0"/>
            </a:endParaRPr>
          </a:p>
          <a:p>
            <a:pPr algn="ctr">
              <a:buFont typeface="Wingdings 2" pitchFamily="18" charset="2"/>
              <a:buNone/>
            </a:pPr>
            <a:endParaRPr lang="uk-UA" sz="1600" b="1" i="1" smtClean="0">
              <a:solidFill>
                <a:srgbClr val="C40C5B"/>
              </a:solidFill>
              <a:latin typeface="Arial" charset="0"/>
            </a:endParaRPr>
          </a:p>
          <a:p>
            <a:pPr algn="ctr">
              <a:buFont typeface="Wingdings 2" pitchFamily="18" charset="2"/>
              <a:buNone/>
            </a:pPr>
            <a:endParaRPr lang="uk-UA" sz="1600" b="1" i="1" smtClean="0">
              <a:solidFill>
                <a:srgbClr val="C40C5B"/>
              </a:solidFill>
              <a:latin typeface="Arial" charset="0"/>
            </a:endParaRPr>
          </a:p>
          <a:p>
            <a:pPr algn="ctr">
              <a:buFont typeface="Wingdings 2" pitchFamily="18" charset="2"/>
              <a:buNone/>
            </a:pPr>
            <a:r>
              <a:rPr lang="uk-UA" b="1" i="1" smtClean="0">
                <a:solidFill>
                  <a:srgbClr val="C40C5B"/>
                </a:solidFill>
                <a:latin typeface="Arial" charset="0"/>
              </a:rPr>
              <a:t>КРИМІНАЛЬНО-ПРАВОВА ХАРАКТЕРИСТИКА                                      КОРУПЦІЙНИХ ЗЛОЧИНІВ</a:t>
            </a:r>
          </a:p>
          <a:p>
            <a:pPr algn="ctr">
              <a:buFont typeface="Wingdings 2" pitchFamily="18" charset="2"/>
              <a:buNone/>
            </a:pPr>
            <a:endParaRPr lang="uk-UA" sz="2000" b="1" i="1" u="sng" smtClean="0">
              <a:solidFill>
                <a:srgbClr val="C40C5B"/>
              </a:solidFill>
              <a:latin typeface="Arial" charset="0"/>
            </a:endParaRPr>
          </a:p>
          <a:p>
            <a:pPr algn="ctr">
              <a:buFont typeface="Wingdings 2" pitchFamily="18" charset="2"/>
              <a:buNone/>
            </a:pPr>
            <a:r>
              <a:rPr lang="uk-UA" sz="2000" b="1" i="1" smtClean="0">
                <a:solidFill>
                  <a:schemeClr val="tx1"/>
                </a:solidFill>
                <a:latin typeface="Arial" charset="0"/>
              </a:rPr>
              <a:t>(Л Е К Ц І Я, 2017 рік)</a:t>
            </a:r>
          </a:p>
          <a:p>
            <a:pPr>
              <a:buFont typeface="Wingdings 2" pitchFamily="18" charset="2"/>
              <a:buNone/>
            </a:pPr>
            <a:r>
              <a:rPr lang="uk-UA" b="1" i="1" smtClean="0">
                <a:solidFill>
                  <a:srgbClr val="9900FF"/>
                </a:solidFill>
                <a:latin typeface="Arial" charset="0"/>
              </a:rPr>
              <a:t>                                                         </a:t>
            </a:r>
          </a:p>
        </p:txBody>
      </p:sp>
      <p:sp>
        <p:nvSpPr>
          <p:cNvPr id="4" name="Rectangle 3"/>
          <p:cNvSpPr txBox="1">
            <a:spLocks noChangeArrowheads="1"/>
          </p:cNvSpPr>
          <p:nvPr/>
        </p:nvSpPr>
        <p:spPr bwMode="auto">
          <a:xfrm>
            <a:off x="179388" y="981075"/>
            <a:ext cx="8785225" cy="5688013"/>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Char char="Ø"/>
              <a:defRPr/>
            </a:pPr>
            <a:endParaRPr lang="ru-RU" sz="2800" dirty="0">
              <a:effectLst>
                <a:outerShdw blurRad="38100" dist="38100" dir="2700000" algn="tl">
                  <a:srgbClr val="C0C0C0"/>
                </a:outerShdw>
              </a:effectLst>
              <a:latin typeface="Times New Roman" pitchFamily="18" charset="0"/>
              <a:cs typeface="Times New Roman" pitchFamily="18" charset="0"/>
            </a:endParaRPr>
          </a:p>
        </p:txBody>
      </p:sp>
      <p:sp>
        <p:nvSpPr>
          <p:cNvPr id="14339" name="Rectangle 4"/>
          <p:cNvSpPr>
            <a:spLocks noChangeArrowheads="1"/>
          </p:cNvSpPr>
          <p:nvPr/>
        </p:nvSpPr>
        <p:spPr bwMode="auto">
          <a:xfrm>
            <a:off x="3132138" y="4437063"/>
            <a:ext cx="5688012" cy="1465262"/>
          </a:xfrm>
          <a:prstGeom prst="rect">
            <a:avLst/>
          </a:prstGeom>
          <a:noFill/>
          <a:ln w="9525">
            <a:noFill/>
            <a:miter lim="800000"/>
            <a:headEnd/>
            <a:tailEnd/>
          </a:ln>
        </p:spPr>
        <p:txBody>
          <a:bodyPr>
            <a:spAutoFit/>
          </a:bodyPr>
          <a:lstStyle/>
          <a:p>
            <a:r>
              <a:rPr lang="uk-UA" b="1" i="1" u="sng">
                <a:solidFill>
                  <a:srgbClr val="0000FF"/>
                </a:solidFill>
              </a:rPr>
              <a:t>РОЗРОБНИК</a:t>
            </a:r>
            <a:r>
              <a:rPr lang="uk-UA" b="1" i="1">
                <a:solidFill>
                  <a:srgbClr val="0000FF"/>
                </a:solidFill>
              </a:rPr>
              <a:t>:  </a:t>
            </a:r>
            <a:r>
              <a:rPr lang="uk-UA" b="1" i="1">
                <a:solidFill>
                  <a:srgbClr val="336600"/>
                </a:solidFill>
              </a:rPr>
              <a:t>завідувач кафедри </a:t>
            </a:r>
          </a:p>
          <a:p>
            <a:r>
              <a:rPr lang="uk-UA" b="1" i="1">
                <a:solidFill>
                  <a:srgbClr val="336600"/>
                </a:solidFill>
              </a:rPr>
              <a:t>                          кримінального права НАВС,</a:t>
            </a:r>
          </a:p>
          <a:p>
            <a:r>
              <a:rPr lang="uk-UA" b="1" i="1">
                <a:solidFill>
                  <a:srgbClr val="336600"/>
                </a:solidFill>
              </a:rPr>
              <a:t>                          доктор юридичних наук,          </a:t>
            </a:r>
          </a:p>
          <a:p>
            <a:r>
              <a:rPr lang="uk-UA" b="1" i="1">
                <a:solidFill>
                  <a:srgbClr val="336600"/>
                </a:solidFill>
              </a:rPr>
              <a:t>                          професор</a:t>
            </a:r>
          </a:p>
          <a:p>
            <a:r>
              <a:rPr lang="uk-UA" b="1" i="1">
                <a:solidFill>
                  <a:srgbClr val="0000FF"/>
                </a:solidFill>
              </a:rPr>
              <a:t>                         Савченко Андрій Володимирович</a:t>
            </a:r>
            <a:endParaRPr lang="ru-RU" b="1" i="1">
              <a:solidFill>
                <a:srgbClr val="0000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3"/>
          <p:cNvSpPr>
            <a:spLocks noGrp="1" noChangeArrowheads="1"/>
          </p:cNvSpPr>
          <p:nvPr>
            <p:ph idx="4294967295"/>
          </p:nvPr>
        </p:nvSpPr>
        <p:spPr>
          <a:xfrm>
            <a:off x="214313" y="214313"/>
            <a:ext cx="8715375" cy="6357937"/>
          </a:xfrm>
        </p:spPr>
        <p:txBody>
          <a:bodyPr/>
          <a:lstStyle/>
          <a:p>
            <a:pPr eaLnBrk="1" hangingPunct="1">
              <a:lnSpc>
                <a:spcPct val="80000"/>
              </a:lnSpc>
              <a:buFont typeface="Wingdings 2" pitchFamily="18" charset="2"/>
              <a:buNone/>
            </a:pPr>
            <a:r>
              <a:rPr lang="uk-UA" sz="1500" smtClean="0"/>
              <a:t>      </a:t>
            </a:r>
          </a:p>
          <a:p>
            <a:pPr algn="just">
              <a:buFont typeface="Wingdings 2" pitchFamily="18" charset="2"/>
              <a:buNone/>
            </a:pPr>
            <a:r>
              <a:rPr lang="uk-UA" sz="2600" smtClean="0">
                <a:latin typeface="Arial" charset="0"/>
                <a:cs typeface="Arial" charset="0"/>
              </a:rPr>
              <a:t>           </a:t>
            </a:r>
            <a:r>
              <a:rPr lang="uk-UA" sz="2600" smtClean="0">
                <a:solidFill>
                  <a:schemeClr val="tx1"/>
                </a:solidFill>
                <a:latin typeface="Arial" charset="0"/>
                <a:cs typeface="Arial" charset="0"/>
              </a:rPr>
              <a:t>Наразі </a:t>
            </a:r>
            <a:r>
              <a:rPr lang="uk-UA" sz="2600" b="1" smtClean="0">
                <a:solidFill>
                  <a:srgbClr val="C00000"/>
                </a:solidFill>
                <a:latin typeface="Arial" charset="0"/>
                <a:cs typeface="Arial" charset="0"/>
              </a:rPr>
              <a:t>корупційними злочинами</a:t>
            </a:r>
            <a:r>
              <a:rPr lang="uk-UA" sz="2600" smtClean="0">
                <a:solidFill>
                  <a:srgbClr val="C00000"/>
                </a:solidFill>
                <a:latin typeface="Arial" charset="0"/>
                <a:cs typeface="Arial" charset="0"/>
              </a:rPr>
              <a:t> </a:t>
            </a:r>
            <a:r>
              <a:rPr lang="uk-UA" sz="2600" smtClean="0">
                <a:solidFill>
                  <a:schemeClr val="tx1"/>
                </a:solidFill>
                <a:latin typeface="Arial" charset="0"/>
                <a:cs typeface="Arial" charset="0"/>
              </a:rPr>
              <a:t>відповідно до КК України вважаються</a:t>
            </a:r>
            <a:r>
              <a:rPr lang="uk-UA" sz="2600" b="1" i="1" smtClean="0">
                <a:solidFill>
                  <a:srgbClr val="0000FF"/>
                </a:solidFill>
                <a:latin typeface="Arial" charset="0"/>
                <a:cs typeface="Arial" charset="0"/>
              </a:rPr>
              <a:t> злочини, передбачені ст.ст. 191, 262, 308, 312, 313, 320, 357, 410, у випадку їх вчинення шляхом зловживання службовим становищем, </a:t>
            </a:r>
            <a:r>
              <a:rPr lang="uk-UA" sz="2600" smtClean="0">
                <a:solidFill>
                  <a:schemeClr val="tx1"/>
                </a:solidFill>
                <a:latin typeface="Arial" charset="0"/>
                <a:cs typeface="Arial" charset="0"/>
              </a:rPr>
              <a:t>а також </a:t>
            </a:r>
            <a:r>
              <a:rPr lang="uk-UA" sz="2600" b="1" i="1" smtClean="0">
                <a:solidFill>
                  <a:srgbClr val="0000FF"/>
                </a:solidFill>
                <a:latin typeface="Arial" charset="0"/>
                <a:cs typeface="Arial" charset="0"/>
              </a:rPr>
              <a:t>злочини, передбачені ст.ст. 210, 354, 364, 364-1, 365-2, 368 – 369-2 цього Кодексу.</a:t>
            </a:r>
          </a:p>
          <a:p>
            <a:pPr algn="just">
              <a:buFont typeface="Wingdings 2" pitchFamily="18" charset="2"/>
              <a:buNone/>
            </a:pPr>
            <a:endParaRPr lang="uk-UA" sz="2400" b="1" i="1" smtClean="0">
              <a:solidFill>
                <a:srgbClr val="0000FF"/>
              </a:solidFill>
              <a:latin typeface="Arial" charset="0"/>
              <a:cs typeface="Arial" charset="0"/>
            </a:endParaRPr>
          </a:p>
          <a:p>
            <a:pPr algn="just">
              <a:buFont typeface="Wingdings 2" pitchFamily="18" charset="2"/>
              <a:buNone/>
            </a:pPr>
            <a:endParaRPr lang="uk-UA" sz="2400" b="1" i="1" smtClean="0">
              <a:solidFill>
                <a:srgbClr val="0000FF"/>
              </a:solidFill>
              <a:latin typeface="Arial" charset="0"/>
              <a:cs typeface="Arial" charset="0"/>
            </a:endParaRPr>
          </a:p>
          <a:p>
            <a:pPr algn="just">
              <a:buFont typeface="Wingdings 2" pitchFamily="18" charset="2"/>
              <a:buNone/>
            </a:pPr>
            <a:endParaRPr lang="uk-UA" sz="2400" b="1" i="1" smtClean="0">
              <a:solidFill>
                <a:srgbClr val="0000FF"/>
              </a:solidFill>
              <a:latin typeface="Arial" charset="0"/>
              <a:cs typeface="Arial" charset="0"/>
            </a:endParaRPr>
          </a:p>
          <a:p>
            <a:pPr algn="just">
              <a:buFont typeface="Wingdings 2" pitchFamily="18" charset="2"/>
              <a:buNone/>
            </a:pPr>
            <a:r>
              <a:rPr lang="uk-UA" sz="2400" smtClean="0">
                <a:solidFill>
                  <a:schemeClr val="tx1"/>
                </a:solidFill>
                <a:latin typeface="Arial" charset="0"/>
                <a:cs typeface="Arial" charset="0"/>
              </a:rPr>
              <a:t>  </a:t>
            </a:r>
            <a:r>
              <a:rPr lang="uk-UA" sz="1800" smtClean="0">
                <a:solidFill>
                  <a:schemeClr val="tx1"/>
                </a:solidFill>
                <a:latin typeface="Arial" charset="0"/>
                <a:cs typeface="Arial" charset="0"/>
              </a:rPr>
              <a:t>          Очевидно, що законодавче визначення корупційних злочинів дається не в контексті їх широкого опису з розкриттям специфічних ознак, а </a:t>
            </a:r>
            <a:r>
              <a:rPr lang="uk-UA" sz="1800" b="1" smtClean="0">
                <a:solidFill>
                  <a:schemeClr val="tx1"/>
                </a:solidFill>
                <a:latin typeface="Arial" charset="0"/>
                <a:cs typeface="Arial" charset="0"/>
              </a:rPr>
              <a:t>шляхом перерахування конкретних статей КК України</a:t>
            </a:r>
            <a:r>
              <a:rPr lang="uk-UA" sz="1800" smtClean="0">
                <a:solidFill>
                  <a:schemeClr val="tx1"/>
                </a:solidFill>
                <a:latin typeface="Arial" charset="0"/>
                <a:cs typeface="Arial" charset="0"/>
              </a:rPr>
              <a:t>, де встановлена відповідальність за вчинення таких суспільно небезпечних посягань. </a:t>
            </a:r>
          </a:p>
          <a:p>
            <a:pPr algn="just">
              <a:buFont typeface="Wingdings 2" pitchFamily="18" charset="2"/>
              <a:buNone/>
            </a:pPr>
            <a:r>
              <a:rPr lang="uk-UA" sz="1800" smtClean="0">
                <a:solidFill>
                  <a:schemeClr val="tx1"/>
                </a:solidFill>
                <a:latin typeface="Arial" charset="0"/>
                <a:cs typeface="Arial" charset="0"/>
              </a:rPr>
              <a:t>         Отже, до корупційних злочинів, відносяться посягання, які передбачені             </a:t>
            </a:r>
            <a:r>
              <a:rPr lang="uk-UA" sz="1800" b="1" smtClean="0">
                <a:solidFill>
                  <a:srgbClr val="FF0000"/>
                </a:solidFill>
                <a:latin typeface="Arial" charset="0"/>
                <a:cs typeface="Arial" charset="0"/>
              </a:rPr>
              <a:t>19 (дев’ятнадцятьма) статтями </a:t>
            </a:r>
            <a:r>
              <a:rPr lang="uk-UA" sz="1800" b="1" smtClean="0">
                <a:solidFill>
                  <a:schemeClr val="tx1"/>
                </a:solidFill>
                <a:latin typeface="Arial" charset="0"/>
                <a:cs typeface="Arial" charset="0"/>
              </a:rPr>
              <a:t>КК України</a:t>
            </a:r>
            <a:r>
              <a:rPr lang="uk-UA" sz="1800" smtClean="0">
                <a:solidFill>
                  <a:schemeClr val="tx1"/>
                </a:solidFill>
                <a:latin typeface="Arial" charset="0"/>
                <a:cs typeface="Arial" charset="0"/>
              </a:rPr>
              <a:t>, тобто законодавець навів їх вичерпний перелік. </a:t>
            </a:r>
            <a:endParaRPr lang="ru-RU" sz="1800" smtClean="0">
              <a:solidFill>
                <a:schemeClr val="tx1"/>
              </a:solidFill>
              <a:latin typeface="Arial" charset="0"/>
              <a:cs typeface="Arial" charset="0"/>
            </a:endParaRPr>
          </a:p>
          <a:p>
            <a:pPr algn="just">
              <a:buFont typeface="Wingdings 2" pitchFamily="18" charset="2"/>
              <a:buNone/>
            </a:pPr>
            <a:endParaRPr lang="uk-UA" sz="1800" smtClean="0"/>
          </a:p>
        </p:txBody>
      </p:sp>
      <p:sp>
        <p:nvSpPr>
          <p:cNvPr id="4" name="Rectangle 3"/>
          <p:cNvSpPr txBox="1">
            <a:spLocks noChangeArrowheads="1"/>
          </p:cNvSpPr>
          <p:nvPr/>
        </p:nvSpPr>
        <p:spPr bwMode="auto">
          <a:xfrm>
            <a:off x="395288" y="357188"/>
            <a:ext cx="8424862" cy="7343775"/>
          </a:xfrm>
          <a:prstGeom prst="rect">
            <a:avLst/>
          </a:prstGeom>
          <a:noFill/>
          <a:ln w="9525">
            <a:noFill/>
            <a:miter lim="800000"/>
            <a:headEnd/>
            <a:tailEnd/>
          </a:ln>
          <a:effectLst/>
        </p:spPr>
        <p:txBody>
          <a:bodyPr/>
          <a:lstStyle/>
          <a:p>
            <a:pPr marL="342900" indent="-342900" algn="ctr">
              <a:defRPr/>
            </a:pPr>
            <a:r>
              <a:rPr lang="uk-UA" b="1" dirty="0">
                <a:effectLst>
                  <a:outerShdw blurRad="38100" dist="38100" dir="2700000" algn="tl">
                    <a:srgbClr val="C0C0C0"/>
                  </a:outerShdw>
                </a:effectLst>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dirty="0">
                <a:effectLst>
                  <a:outerShdw blurRad="38100" dist="38100" dir="2700000" algn="tl">
                    <a:srgbClr val="C0C0C0"/>
                  </a:outerShdw>
                </a:effectLst>
                <a:latin typeface="Times New Roman" pitchFamily="18" charset="0"/>
                <a:cs typeface="Times New Roman" pitchFamily="18" charset="0"/>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dirty="0">
                <a:effectLst>
                  <a:outerShdw blurRad="38100" dist="38100" dir="2700000" algn="tl">
                    <a:srgbClr val="C0C0C0"/>
                  </a:outerShdw>
                </a:effectLst>
                <a:latin typeface="Times New Roman" pitchFamily="18" charset="0"/>
                <a:cs typeface="Times New Roman" pitchFamily="18" charset="0"/>
              </a:rPr>
              <a:t>    </a:t>
            </a:r>
            <a:endParaRPr lang="ru-RU" sz="2800" dirty="0">
              <a:effectLst>
                <a:outerShdw blurRad="38100" dist="38100" dir="2700000" algn="tl">
                  <a:srgbClr val="C0C0C0"/>
                </a:outerShdw>
              </a:effectLst>
              <a:latin typeface="Times New Roman" pitchFamily="18" charset="0"/>
              <a:cs typeface="Times New Roman" pitchFamily="18" charset="0"/>
            </a:endParaRPr>
          </a:p>
        </p:txBody>
      </p:sp>
      <p:pic>
        <p:nvPicPr>
          <p:cNvPr id="23555" name="Picture 2"/>
          <p:cNvPicPr>
            <a:picLocks noChangeAspect="1" noChangeArrowheads="1"/>
          </p:cNvPicPr>
          <p:nvPr/>
        </p:nvPicPr>
        <p:blipFill>
          <a:blip r:embed="rId2"/>
          <a:srcRect/>
          <a:stretch>
            <a:fillRect/>
          </a:stretch>
        </p:blipFill>
        <p:spPr bwMode="auto">
          <a:xfrm>
            <a:off x="3786188" y="3429000"/>
            <a:ext cx="1766887" cy="1176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p:cNvSpPr>
            <a:spLocks noGrp="1" noChangeArrowheads="1"/>
          </p:cNvSpPr>
          <p:nvPr>
            <p:ph idx="4294967295"/>
          </p:nvPr>
        </p:nvSpPr>
        <p:spPr>
          <a:xfrm>
            <a:off x="214313" y="214313"/>
            <a:ext cx="8715375" cy="6357937"/>
          </a:xfrm>
        </p:spPr>
        <p:txBody>
          <a:bodyPr/>
          <a:lstStyle/>
          <a:p>
            <a:pPr eaLnBrk="1" hangingPunct="1">
              <a:lnSpc>
                <a:spcPct val="80000"/>
              </a:lnSpc>
              <a:buFont typeface="Wingdings 2" pitchFamily="18" charset="2"/>
              <a:buNone/>
            </a:pPr>
            <a:r>
              <a:rPr lang="uk-UA" sz="1500" smtClean="0"/>
              <a:t>      </a:t>
            </a:r>
          </a:p>
          <a:p>
            <a:pPr algn="ctr">
              <a:buFont typeface="Wingdings 2" pitchFamily="18" charset="2"/>
              <a:buNone/>
            </a:pPr>
            <a:r>
              <a:rPr lang="uk-UA" sz="2400" b="1" i="1" smtClean="0">
                <a:solidFill>
                  <a:srgbClr val="C40C5B"/>
                </a:solidFill>
              </a:rPr>
              <a:t>ТИПОВІ ОЗНАКИ КОРУПЦІЙНОГО ЗЛОЧИНУ:</a:t>
            </a:r>
            <a:r>
              <a:rPr lang="uk-UA" sz="2400" b="1" smtClean="0">
                <a:solidFill>
                  <a:srgbClr val="C40C5B"/>
                </a:solidFill>
              </a:rPr>
              <a:t> </a:t>
            </a:r>
          </a:p>
          <a:p>
            <a:pPr algn="just">
              <a:buFont typeface="Wingdings 2" pitchFamily="18" charset="2"/>
              <a:buNone/>
            </a:pPr>
            <a:endParaRPr lang="uk-UA" sz="2000" b="1" smtClean="0">
              <a:latin typeface="Arial" charset="0"/>
              <a:cs typeface="Arial" charset="0"/>
            </a:endParaRPr>
          </a:p>
          <a:p>
            <a:pPr algn="just">
              <a:buFont typeface="Wingdings 2" pitchFamily="18" charset="2"/>
              <a:buNone/>
            </a:pPr>
            <a:r>
              <a:rPr lang="uk-UA" sz="2000" b="1" smtClean="0">
                <a:latin typeface="Arial" charset="0"/>
                <a:cs typeface="Arial" charset="0"/>
              </a:rPr>
              <a:t>      </a:t>
            </a:r>
            <a:r>
              <a:rPr lang="uk-UA" sz="2000" b="1" smtClean="0">
                <a:solidFill>
                  <a:schemeClr val="tx1"/>
                </a:solidFill>
                <a:latin typeface="Arial" charset="0"/>
                <a:cs typeface="Arial" charset="0"/>
              </a:rPr>
              <a:t>1) </a:t>
            </a:r>
            <a:r>
              <a:rPr lang="uk-UA" sz="2000" b="1" smtClean="0">
                <a:solidFill>
                  <a:srgbClr val="9900FF"/>
                </a:solidFill>
                <a:latin typeface="Arial" charset="0"/>
                <a:cs typeface="Arial" charset="0"/>
              </a:rPr>
              <a:t>суспільна небезпечність;</a:t>
            </a:r>
          </a:p>
          <a:p>
            <a:pPr algn="just">
              <a:buFont typeface="Wingdings 2" pitchFamily="18" charset="2"/>
              <a:buNone/>
            </a:pPr>
            <a:endParaRPr lang="uk-UA" sz="2000" b="1" smtClean="0">
              <a:solidFill>
                <a:schemeClr val="tx1"/>
              </a:solidFill>
              <a:latin typeface="Arial" charset="0"/>
              <a:cs typeface="Arial" charset="0"/>
            </a:endParaRPr>
          </a:p>
          <a:p>
            <a:pPr algn="just">
              <a:buFont typeface="Wingdings 2" pitchFamily="18" charset="2"/>
              <a:buNone/>
            </a:pPr>
            <a:r>
              <a:rPr lang="uk-UA" sz="2000" b="1" smtClean="0">
                <a:solidFill>
                  <a:schemeClr val="tx1"/>
                </a:solidFill>
                <a:latin typeface="Arial" charset="0"/>
                <a:cs typeface="Arial" charset="0"/>
              </a:rPr>
              <a:t>      2) </a:t>
            </a:r>
            <a:r>
              <a:rPr lang="uk-UA" sz="2000" b="1" smtClean="0">
                <a:solidFill>
                  <a:srgbClr val="9900FF"/>
                </a:solidFill>
                <a:latin typeface="Arial" charset="0"/>
                <a:cs typeface="Arial" charset="0"/>
              </a:rPr>
              <a:t>протиправність,</a:t>
            </a:r>
            <a:r>
              <a:rPr lang="uk-UA" sz="2000" b="1" smtClean="0">
                <a:solidFill>
                  <a:schemeClr val="tx1"/>
                </a:solidFill>
                <a:latin typeface="Arial" charset="0"/>
                <a:cs typeface="Arial" charset="0"/>
              </a:rPr>
              <a:t> тобто передбачення його у КК України;</a:t>
            </a:r>
          </a:p>
          <a:p>
            <a:pPr algn="just">
              <a:buFont typeface="Wingdings 2" pitchFamily="18" charset="2"/>
              <a:buNone/>
            </a:pPr>
            <a:endParaRPr lang="uk-UA" sz="2000" b="1" smtClean="0">
              <a:solidFill>
                <a:schemeClr val="tx1"/>
              </a:solidFill>
              <a:latin typeface="Arial" charset="0"/>
              <a:cs typeface="Arial" charset="0"/>
            </a:endParaRPr>
          </a:p>
          <a:p>
            <a:pPr algn="just">
              <a:buFont typeface="Wingdings 2" pitchFamily="18" charset="2"/>
              <a:buNone/>
            </a:pPr>
            <a:r>
              <a:rPr lang="uk-UA" sz="2000" b="1" smtClean="0">
                <a:solidFill>
                  <a:schemeClr val="tx1"/>
                </a:solidFill>
                <a:latin typeface="Arial" charset="0"/>
                <a:cs typeface="Arial" charset="0"/>
              </a:rPr>
              <a:t>      3) </a:t>
            </a:r>
            <a:r>
              <a:rPr lang="uk-UA" sz="2000" b="1" smtClean="0">
                <a:solidFill>
                  <a:srgbClr val="9900FF"/>
                </a:solidFill>
                <a:latin typeface="Arial" charset="0"/>
                <a:cs typeface="Arial" charset="0"/>
              </a:rPr>
              <a:t>наявність діяння, що містить ознаки корупції, </a:t>
            </a:r>
            <a:r>
              <a:rPr lang="uk-UA" sz="2000" b="1" smtClean="0">
                <a:solidFill>
                  <a:schemeClr val="tx1"/>
                </a:solidFill>
                <a:latin typeface="Arial" charset="0"/>
                <a:cs typeface="Arial" charset="0"/>
              </a:rPr>
              <a:t>зміст якої розкрито у ст. 1 Закону України «Про запобігання корупції» від 14 жовтня 2014 р.; </a:t>
            </a:r>
          </a:p>
          <a:p>
            <a:pPr algn="just">
              <a:buFont typeface="Wingdings 2" pitchFamily="18" charset="2"/>
              <a:buNone/>
            </a:pPr>
            <a:endParaRPr lang="uk-UA" sz="2000" b="1" smtClean="0">
              <a:solidFill>
                <a:schemeClr val="tx1"/>
              </a:solidFill>
              <a:latin typeface="Arial" charset="0"/>
              <a:cs typeface="Arial" charset="0"/>
            </a:endParaRPr>
          </a:p>
          <a:p>
            <a:pPr algn="just">
              <a:buFont typeface="Wingdings 2" pitchFamily="18" charset="2"/>
              <a:buNone/>
            </a:pPr>
            <a:r>
              <a:rPr lang="uk-UA" sz="2000" b="1" smtClean="0">
                <a:solidFill>
                  <a:schemeClr val="tx1"/>
                </a:solidFill>
                <a:latin typeface="Arial" charset="0"/>
                <a:cs typeface="Arial" charset="0"/>
              </a:rPr>
              <a:t>      4) </a:t>
            </a:r>
            <a:r>
              <a:rPr lang="uk-UA" sz="2000" b="1" smtClean="0">
                <a:solidFill>
                  <a:srgbClr val="9900FF"/>
                </a:solidFill>
                <a:latin typeface="Arial" charset="0"/>
                <a:cs typeface="Arial" charset="0"/>
              </a:rPr>
              <a:t>вчинення його спеціальним суб’єктом </a:t>
            </a:r>
            <a:r>
              <a:rPr lang="uk-UA" sz="2000" b="1" smtClean="0">
                <a:solidFill>
                  <a:schemeClr val="tx1"/>
                </a:solidFill>
                <a:latin typeface="Arial" charset="0"/>
                <a:cs typeface="Arial" charset="0"/>
              </a:rPr>
              <a:t>– особою, зазначеною у ч. 1 ст. 3 Закону України «Про запобігання корупції» від 14 жовтня 2014 р.;</a:t>
            </a:r>
          </a:p>
          <a:p>
            <a:pPr algn="just">
              <a:buFont typeface="Wingdings 2" pitchFamily="18" charset="2"/>
              <a:buNone/>
            </a:pPr>
            <a:endParaRPr lang="uk-UA" sz="2000" b="1" smtClean="0">
              <a:solidFill>
                <a:schemeClr val="tx1"/>
              </a:solidFill>
              <a:latin typeface="Arial" charset="0"/>
              <a:cs typeface="Arial" charset="0"/>
            </a:endParaRPr>
          </a:p>
          <a:p>
            <a:pPr algn="just">
              <a:buFont typeface="Wingdings 2" pitchFamily="18" charset="2"/>
              <a:buNone/>
            </a:pPr>
            <a:r>
              <a:rPr lang="uk-UA" sz="2000" b="1" smtClean="0">
                <a:solidFill>
                  <a:schemeClr val="tx1"/>
                </a:solidFill>
                <a:latin typeface="Arial" charset="0"/>
                <a:cs typeface="Arial" charset="0"/>
              </a:rPr>
              <a:t>      5) </a:t>
            </a:r>
            <a:r>
              <a:rPr lang="uk-UA" sz="2000" b="1" smtClean="0">
                <a:solidFill>
                  <a:srgbClr val="9900FF"/>
                </a:solidFill>
                <a:latin typeface="Arial" charset="0"/>
                <a:cs typeface="Arial" charset="0"/>
              </a:rPr>
              <a:t>наявність</a:t>
            </a:r>
            <a:r>
              <a:rPr lang="uk-UA" sz="2000" b="1" smtClean="0">
                <a:solidFill>
                  <a:schemeClr val="tx1"/>
                </a:solidFill>
                <a:latin typeface="Arial" charset="0"/>
                <a:cs typeface="Arial" charset="0"/>
              </a:rPr>
              <a:t> виключно </a:t>
            </a:r>
            <a:r>
              <a:rPr lang="uk-UA" sz="2000" b="1" smtClean="0">
                <a:solidFill>
                  <a:srgbClr val="9900FF"/>
                </a:solidFill>
                <a:latin typeface="Arial" charset="0"/>
                <a:cs typeface="Arial" charset="0"/>
              </a:rPr>
              <a:t>умислу</a:t>
            </a:r>
            <a:r>
              <a:rPr lang="uk-UA" sz="2000" b="1" smtClean="0">
                <a:solidFill>
                  <a:schemeClr val="tx1"/>
                </a:solidFill>
                <a:latin typeface="Arial" charset="0"/>
                <a:cs typeface="Arial" charset="0"/>
              </a:rPr>
              <a:t> (умисної форми вини);</a:t>
            </a:r>
          </a:p>
          <a:p>
            <a:pPr algn="just">
              <a:buFont typeface="Wingdings 2" pitchFamily="18" charset="2"/>
              <a:buNone/>
            </a:pPr>
            <a:endParaRPr lang="uk-UA" sz="2000" b="1" smtClean="0">
              <a:solidFill>
                <a:schemeClr val="tx1"/>
              </a:solidFill>
              <a:latin typeface="Arial" charset="0"/>
              <a:cs typeface="Arial" charset="0"/>
            </a:endParaRPr>
          </a:p>
          <a:p>
            <a:pPr algn="just">
              <a:buFont typeface="Wingdings 2" pitchFamily="18" charset="2"/>
              <a:buNone/>
            </a:pPr>
            <a:r>
              <a:rPr lang="uk-UA" sz="2000" b="1" smtClean="0">
                <a:solidFill>
                  <a:schemeClr val="tx1"/>
                </a:solidFill>
                <a:latin typeface="Arial" charset="0"/>
                <a:cs typeface="Arial" charset="0"/>
              </a:rPr>
              <a:t>      6) </a:t>
            </a:r>
            <a:r>
              <a:rPr lang="uk-UA" sz="2000" b="1" smtClean="0">
                <a:solidFill>
                  <a:srgbClr val="9900FF"/>
                </a:solidFill>
                <a:latin typeface="Arial" charset="0"/>
                <a:cs typeface="Arial" charset="0"/>
              </a:rPr>
              <a:t>караність.</a:t>
            </a:r>
            <a:endParaRPr lang="ru-RU" sz="2000" b="1" smtClean="0">
              <a:solidFill>
                <a:srgbClr val="9900FF"/>
              </a:solidFill>
              <a:latin typeface="Arial" charset="0"/>
              <a:cs typeface="Arial" charset="0"/>
            </a:endParaRPr>
          </a:p>
          <a:p>
            <a:pPr algn="just">
              <a:buFont typeface="Wingdings 2" pitchFamily="18" charset="2"/>
              <a:buNone/>
            </a:pPr>
            <a:endParaRPr lang="uk-UA" sz="1800" smtClean="0"/>
          </a:p>
        </p:txBody>
      </p:sp>
      <p:sp>
        <p:nvSpPr>
          <p:cNvPr id="4" name="Rectangle 3"/>
          <p:cNvSpPr txBox="1">
            <a:spLocks noChangeArrowheads="1"/>
          </p:cNvSpPr>
          <p:nvPr/>
        </p:nvSpPr>
        <p:spPr bwMode="auto">
          <a:xfrm>
            <a:off x="395288" y="357188"/>
            <a:ext cx="8424862" cy="7343775"/>
          </a:xfrm>
          <a:prstGeom prst="rect">
            <a:avLst/>
          </a:prstGeom>
          <a:noFill/>
          <a:ln w="9525">
            <a:noFill/>
            <a:miter lim="800000"/>
            <a:headEnd/>
            <a:tailEnd/>
          </a:ln>
          <a:effectLst/>
        </p:spPr>
        <p:txBody>
          <a:bodyPr/>
          <a:lstStyle/>
          <a:p>
            <a:pPr marL="342900" indent="-342900" algn="ctr">
              <a:defRPr/>
            </a:pPr>
            <a:r>
              <a:rPr lang="uk-UA" b="1" dirty="0">
                <a:effectLst>
                  <a:outerShdw blurRad="38100" dist="38100" dir="2700000" algn="tl">
                    <a:srgbClr val="C0C0C0"/>
                  </a:outerShdw>
                </a:effectLst>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dirty="0">
                <a:effectLst>
                  <a:outerShdw blurRad="38100" dist="38100" dir="2700000" algn="tl">
                    <a:srgbClr val="C0C0C0"/>
                  </a:outerShdw>
                </a:effectLst>
                <a:latin typeface="Times New Roman" pitchFamily="18" charset="0"/>
                <a:cs typeface="Times New Roman" pitchFamily="18" charset="0"/>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dirty="0">
                <a:effectLst>
                  <a:outerShdw blurRad="38100" dist="38100" dir="2700000" algn="tl">
                    <a:srgbClr val="C0C0C0"/>
                  </a:outerShdw>
                </a:effectLst>
                <a:latin typeface="Times New Roman" pitchFamily="18" charset="0"/>
                <a:cs typeface="Times New Roman" pitchFamily="18" charset="0"/>
              </a:rPr>
              <a:t>    </a:t>
            </a:r>
            <a:endParaRPr lang="ru-RU" sz="2800" dirty="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idx="4294967295"/>
          </p:nvPr>
        </p:nvSpPr>
        <p:spPr>
          <a:xfrm>
            <a:off x="214313" y="0"/>
            <a:ext cx="8715375" cy="6715125"/>
          </a:xfrm>
        </p:spPr>
        <p:txBody>
          <a:bodyPr/>
          <a:lstStyle/>
          <a:p>
            <a:pPr algn="ctr" eaLnBrk="1" hangingPunct="1">
              <a:lnSpc>
                <a:spcPct val="80000"/>
              </a:lnSpc>
              <a:buFont typeface="Wingdings 2" pitchFamily="18" charset="2"/>
              <a:buNone/>
            </a:pPr>
            <a:r>
              <a:rPr lang="uk-UA" sz="1800" smtClean="0"/>
              <a:t>      </a:t>
            </a:r>
            <a:r>
              <a:rPr lang="uk-UA" sz="1800" b="1" smtClean="0">
                <a:solidFill>
                  <a:srgbClr val="C00000"/>
                </a:solidFill>
              </a:rPr>
              <a:t>Види корупційних злочинів:</a:t>
            </a:r>
          </a:p>
          <a:p>
            <a:pPr algn="just" eaLnBrk="1" hangingPunct="1">
              <a:lnSpc>
                <a:spcPct val="80000"/>
              </a:lnSpc>
              <a:buFont typeface="Wingdings 2" pitchFamily="18" charset="2"/>
              <a:buNone/>
            </a:pPr>
            <a:r>
              <a:rPr lang="uk-UA" sz="1800" b="1" i="1" smtClean="0">
                <a:solidFill>
                  <a:srgbClr val="0070C0"/>
                </a:solidFill>
              </a:rPr>
              <a:t>        а) корупційні злочини, вчинені </a:t>
            </a:r>
            <a:r>
              <a:rPr lang="uk-UA" sz="1800" b="1" i="1" u="sng" smtClean="0">
                <a:solidFill>
                  <a:srgbClr val="9900FF"/>
                </a:solidFill>
              </a:rPr>
              <a:t>шляхом зловживання службовим становищем:</a:t>
            </a:r>
          </a:p>
          <a:p>
            <a:pPr algn="just" eaLnBrk="1" hangingPunct="1">
              <a:lnSpc>
                <a:spcPct val="80000"/>
              </a:lnSpc>
              <a:buFont typeface="Wingdings 2" pitchFamily="18" charset="2"/>
              <a:buNone/>
            </a:pPr>
            <a:r>
              <a:rPr lang="uk-UA" sz="1600" b="1" smtClean="0">
                <a:solidFill>
                  <a:srgbClr val="0070C0"/>
                </a:solidFill>
              </a:rPr>
              <a:t>                             </a:t>
            </a:r>
          </a:p>
          <a:p>
            <a:pPr algn="just" eaLnBrk="1" hangingPunct="1">
              <a:lnSpc>
                <a:spcPct val="80000"/>
              </a:lnSpc>
              <a:buFont typeface="Wingdings 2" pitchFamily="18" charset="2"/>
              <a:buNone/>
            </a:pPr>
            <a:r>
              <a:rPr lang="uk-UA" sz="1900" b="1" smtClean="0">
                <a:solidFill>
                  <a:schemeClr val="tx1"/>
                </a:solidFill>
              </a:rPr>
              <a:t>Ст. 191. Привласнення, розтрата </a:t>
            </a:r>
            <a:r>
              <a:rPr lang="uk-UA" sz="1900" b="1" smtClean="0">
                <a:solidFill>
                  <a:srgbClr val="9900FF"/>
                </a:solidFill>
              </a:rPr>
              <a:t>майна</a:t>
            </a:r>
            <a:r>
              <a:rPr lang="uk-UA" sz="1900" b="1" smtClean="0">
                <a:solidFill>
                  <a:schemeClr val="tx1"/>
                </a:solidFill>
              </a:rPr>
              <a:t> або заволодіння ним шляхом зловживання службовим становищем</a:t>
            </a:r>
          </a:p>
          <a:p>
            <a:pPr eaLnBrk="1" hangingPunct="1">
              <a:lnSpc>
                <a:spcPct val="80000"/>
              </a:lnSpc>
              <a:buFont typeface="Wingdings 2" pitchFamily="18" charset="2"/>
              <a:buNone/>
            </a:pPr>
            <a:r>
              <a:rPr lang="uk-UA" sz="1900" b="1" smtClean="0">
                <a:solidFill>
                  <a:schemeClr val="tx1"/>
                </a:solidFill>
              </a:rPr>
              <a:t>Ст. 262. Викрадення, привласнення, вимагання </a:t>
            </a:r>
            <a:r>
              <a:rPr lang="uk-UA" sz="1900" b="1" smtClean="0">
                <a:solidFill>
                  <a:srgbClr val="9900FF"/>
                </a:solidFill>
              </a:rPr>
              <a:t>вогнепальної зброї</a:t>
            </a:r>
            <a:r>
              <a:rPr lang="uk-UA" sz="1900" b="1" smtClean="0">
                <a:solidFill>
                  <a:schemeClr val="tx1"/>
                </a:solidFill>
              </a:rPr>
              <a:t>, бойових припасів, вибухових речовин чи радіоактивних матеріалів або заволодіння ними шляхом шахрайства або зловживанням службовим становищем</a:t>
            </a:r>
          </a:p>
          <a:p>
            <a:pPr eaLnBrk="1" hangingPunct="1">
              <a:lnSpc>
                <a:spcPct val="80000"/>
              </a:lnSpc>
              <a:buFont typeface="Wingdings 2" pitchFamily="18" charset="2"/>
              <a:buNone/>
            </a:pPr>
            <a:r>
              <a:rPr lang="uk-UA" sz="1900" b="1" smtClean="0">
                <a:solidFill>
                  <a:schemeClr val="tx1"/>
                </a:solidFill>
              </a:rPr>
              <a:t>Ст. 308. Викрадення, привласнення, вимагання </a:t>
            </a:r>
            <a:r>
              <a:rPr lang="uk-UA" sz="1900" b="1" smtClean="0">
                <a:solidFill>
                  <a:srgbClr val="9900FF"/>
                </a:solidFill>
              </a:rPr>
              <a:t>наркотичних засобів</a:t>
            </a:r>
            <a:r>
              <a:rPr lang="uk-UA" sz="1900" b="1" smtClean="0">
                <a:solidFill>
                  <a:schemeClr val="tx1"/>
                </a:solidFill>
              </a:rPr>
              <a:t>, психотропних речовин або їх аналогів чи заволодіння ними шляхом шахрайства або зловживання службовим становищем</a:t>
            </a:r>
          </a:p>
          <a:p>
            <a:pPr eaLnBrk="1" hangingPunct="1">
              <a:lnSpc>
                <a:spcPct val="80000"/>
              </a:lnSpc>
              <a:buFont typeface="Wingdings 2" pitchFamily="18" charset="2"/>
              <a:buNone/>
            </a:pPr>
            <a:r>
              <a:rPr lang="uk-UA" sz="1900" b="1" smtClean="0">
                <a:solidFill>
                  <a:schemeClr val="tx1"/>
                </a:solidFill>
              </a:rPr>
              <a:t>Ст. 312. Викрадення, привласнення, вимагання </a:t>
            </a:r>
            <a:r>
              <a:rPr lang="uk-UA" sz="1900" b="1" smtClean="0">
                <a:solidFill>
                  <a:srgbClr val="9900FF"/>
                </a:solidFill>
              </a:rPr>
              <a:t>прекурсорів </a:t>
            </a:r>
            <a:r>
              <a:rPr lang="uk-UA" sz="1900" b="1" smtClean="0">
                <a:solidFill>
                  <a:schemeClr val="tx1"/>
                </a:solidFill>
              </a:rPr>
              <a:t>або заволодіння ними шляхом шахрайства або зловживання службовим становищем</a:t>
            </a:r>
          </a:p>
          <a:p>
            <a:pPr eaLnBrk="1" hangingPunct="1">
              <a:lnSpc>
                <a:spcPct val="80000"/>
              </a:lnSpc>
              <a:buFont typeface="Wingdings 2" pitchFamily="18" charset="2"/>
              <a:buNone/>
            </a:pPr>
            <a:r>
              <a:rPr lang="uk-UA" sz="1900" b="1" smtClean="0">
                <a:solidFill>
                  <a:schemeClr val="tx1"/>
                </a:solidFill>
              </a:rPr>
              <a:t>Ст. 313. Викрадення, привласнення, вимагання </a:t>
            </a:r>
            <a:r>
              <a:rPr lang="uk-UA" sz="1900" b="1" smtClean="0">
                <a:solidFill>
                  <a:srgbClr val="9900FF"/>
                </a:solidFill>
              </a:rPr>
              <a:t>обладнання, призначеного для виготовлення наркотичних засобів</a:t>
            </a:r>
            <a:r>
              <a:rPr lang="uk-UA" sz="1900" b="1" smtClean="0">
                <a:solidFill>
                  <a:schemeClr val="tx1"/>
                </a:solidFill>
              </a:rPr>
              <a:t>, психотропних речовин або їх аналогів, чи заволодіння ним шляхом шахрайства або зловживання службовим становищем та інші незаконні дії з таким обладнанням</a:t>
            </a:r>
          </a:p>
          <a:p>
            <a:pPr eaLnBrk="1" hangingPunct="1">
              <a:lnSpc>
                <a:spcPct val="80000"/>
              </a:lnSpc>
              <a:buFont typeface="Wingdings 2" pitchFamily="18" charset="2"/>
              <a:buNone/>
            </a:pPr>
            <a:r>
              <a:rPr lang="uk-UA" sz="1900" b="1" smtClean="0">
                <a:solidFill>
                  <a:schemeClr val="tx1"/>
                </a:solidFill>
              </a:rPr>
              <a:t>Ст. 320. Порушення встановлених </a:t>
            </a:r>
            <a:r>
              <a:rPr lang="uk-UA" sz="1900" b="1" smtClean="0">
                <a:solidFill>
                  <a:srgbClr val="9900FF"/>
                </a:solidFill>
              </a:rPr>
              <a:t>правил обігу наркотичних засобів, </a:t>
            </a:r>
            <a:r>
              <a:rPr lang="uk-UA" sz="1900" b="1" smtClean="0">
                <a:solidFill>
                  <a:schemeClr val="tx1"/>
                </a:solidFill>
              </a:rPr>
              <a:t>психотропних речовин, їх аналогів або прекурсорів</a:t>
            </a:r>
          </a:p>
          <a:p>
            <a:pPr eaLnBrk="1" hangingPunct="1">
              <a:lnSpc>
                <a:spcPct val="80000"/>
              </a:lnSpc>
              <a:buFont typeface="Wingdings 2" pitchFamily="18" charset="2"/>
              <a:buNone/>
            </a:pPr>
            <a:r>
              <a:rPr lang="uk-UA" sz="1900" b="1" smtClean="0">
                <a:solidFill>
                  <a:schemeClr val="tx1"/>
                </a:solidFill>
              </a:rPr>
              <a:t>Ст. 357. Викрадення, привласнення, вимагання </a:t>
            </a:r>
            <a:r>
              <a:rPr lang="uk-UA" sz="1900" b="1" smtClean="0">
                <a:solidFill>
                  <a:srgbClr val="9900FF"/>
                </a:solidFill>
              </a:rPr>
              <a:t>документів, штампів, печаток, </a:t>
            </a:r>
            <a:r>
              <a:rPr lang="uk-UA" sz="1900" b="1" smtClean="0">
                <a:solidFill>
                  <a:schemeClr val="tx1"/>
                </a:solidFill>
              </a:rPr>
              <a:t>заволодіння ними шляхом шахрайства чи зловживання службовим становищем або їх пошкодження</a:t>
            </a:r>
          </a:p>
          <a:p>
            <a:pPr eaLnBrk="1" hangingPunct="1">
              <a:lnSpc>
                <a:spcPct val="80000"/>
              </a:lnSpc>
              <a:buFont typeface="Wingdings 2" pitchFamily="18" charset="2"/>
              <a:buNone/>
            </a:pPr>
            <a:r>
              <a:rPr lang="uk-UA" sz="1900" b="1" smtClean="0">
                <a:solidFill>
                  <a:schemeClr val="tx1"/>
                </a:solidFill>
              </a:rPr>
              <a:t>Ст. 410. Викрадення, привласнення, вимагання </a:t>
            </a:r>
            <a:r>
              <a:rPr lang="uk-UA" sz="1900" b="1" smtClean="0">
                <a:solidFill>
                  <a:srgbClr val="9900FF"/>
                </a:solidFill>
              </a:rPr>
              <a:t>військовослужбовцем</a:t>
            </a:r>
            <a:r>
              <a:rPr lang="uk-UA" sz="1900" b="1" smtClean="0">
                <a:solidFill>
                  <a:schemeClr val="tx1"/>
                </a:solidFill>
              </a:rPr>
              <a:t> зброї, бойових припасів, вибухових або інших бойових речовин, засобів пересування, військової та спеціальної техніки чи іншого </a:t>
            </a:r>
            <a:r>
              <a:rPr lang="uk-UA" sz="1900" b="1" smtClean="0">
                <a:solidFill>
                  <a:srgbClr val="9900FF"/>
                </a:solidFill>
              </a:rPr>
              <a:t>військового майна</a:t>
            </a:r>
            <a:r>
              <a:rPr lang="uk-UA" sz="1900" b="1" smtClean="0">
                <a:solidFill>
                  <a:schemeClr val="tx1"/>
                </a:solidFill>
              </a:rPr>
              <a:t>, а також заволодіння ними шляхом шахрайства або зловживання службовим становищем</a:t>
            </a:r>
          </a:p>
          <a:p>
            <a:pPr eaLnBrk="1" hangingPunct="1">
              <a:lnSpc>
                <a:spcPct val="80000"/>
              </a:lnSpc>
              <a:buFont typeface="Wingdings 2" pitchFamily="18" charset="2"/>
              <a:buNone/>
            </a:pPr>
            <a:endParaRPr lang="uk-UA" sz="1400" b="1" smtClean="0">
              <a:solidFill>
                <a:schemeClr val="tx1"/>
              </a:solidFill>
            </a:endParaRPr>
          </a:p>
          <a:p>
            <a:pPr eaLnBrk="1" hangingPunct="1">
              <a:lnSpc>
                <a:spcPct val="80000"/>
              </a:lnSpc>
              <a:buFont typeface="Wingdings 2" pitchFamily="18" charset="2"/>
              <a:buNone/>
            </a:pPr>
            <a:r>
              <a:rPr lang="uk-UA" sz="1800" smtClean="0"/>
              <a:t> </a:t>
            </a:r>
            <a:endParaRPr lang="ru-RU" sz="1800" smtClean="0"/>
          </a:p>
          <a:p>
            <a:pPr algn="ctr" eaLnBrk="1" hangingPunct="1">
              <a:lnSpc>
                <a:spcPct val="80000"/>
              </a:lnSpc>
              <a:buFont typeface="Wingdings 2" pitchFamily="18" charset="2"/>
              <a:buNone/>
            </a:pPr>
            <a:r>
              <a:rPr lang="uk-UA" sz="1700" smtClean="0">
                <a:solidFill>
                  <a:schemeClr val="tx1"/>
                </a:solidFill>
                <a:latin typeface="Arial" charset="0"/>
                <a:cs typeface="Arial" charset="0"/>
              </a:rPr>
              <a:t>      </a:t>
            </a:r>
            <a:endParaRPr lang="ru-RU" sz="1300" i="1" smtClean="0">
              <a:latin typeface="Arial" charset="0"/>
              <a:cs typeface="Arial" charset="0"/>
            </a:endParaRPr>
          </a:p>
        </p:txBody>
      </p:sp>
      <p:sp>
        <p:nvSpPr>
          <p:cNvPr id="4" name="Rectangle 3"/>
          <p:cNvSpPr txBox="1">
            <a:spLocks noChangeArrowheads="1"/>
          </p:cNvSpPr>
          <p:nvPr/>
        </p:nvSpPr>
        <p:spPr bwMode="auto">
          <a:xfrm>
            <a:off x="395288" y="0"/>
            <a:ext cx="8424862" cy="6429375"/>
          </a:xfrm>
          <a:prstGeom prst="rect">
            <a:avLst/>
          </a:prstGeom>
          <a:noFill/>
          <a:ln w="9525">
            <a:noFill/>
            <a:miter lim="800000"/>
            <a:headEnd/>
            <a:tailEnd/>
          </a:ln>
          <a:effectLst/>
        </p:spPr>
        <p:txBody>
          <a:bodyPr/>
          <a:lstStyle/>
          <a:p>
            <a:pPr marL="342900" indent="-342900">
              <a:defRPr/>
            </a:pPr>
            <a:r>
              <a:rPr lang="uk-UA" b="1" dirty="0">
                <a:solidFill>
                  <a:srgbClr val="C40C5B"/>
                </a:solidFill>
                <a:effectLst>
                  <a:outerShdw blurRad="38100" dist="38100" dir="2700000" algn="tl">
                    <a:srgbClr val="C0C0C0"/>
                  </a:outerShdw>
                </a:effectLst>
              </a:rPr>
              <a:t>       </a:t>
            </a:r>
          </a:p>
          <a:p>
            <a:pPr marL="342900" indent="-342900">
              <a:defRPr/>
            </a:pPr>
            <a:endParaRPr lang="uk-UA" sz="1600" dirty="0">
              <a:effectLst>
                <a:outerShdw blurRad="38100" dist="38100" dir="2700000" algn="tl">
                  <a:srgbClr val="C0C0C0"/>
                </a:outerShdw>
              </a:effectLst>
              <a:latin typeface="Times New Roman" pitchFamily="18" charset="0"/>
              <a:cs typeface="Times New Roman" pitchFamily="18" charset="0"/>
            </a:endParaRPr>
          </a:p>
          <a:p>
            <a:pPr marL="342900" indent="-342900">
              <a:defRPr/>
            </a:pPr>
            <a:endParaRPr lang="uk-UA" dirty="0">
              <a:effectLst>
                <a:outerShdw blurRad="38100" dist="38100" dir="2700000" algn="tl">
                  <a:srgbClr val="C0C0C0"/>
                </a:outerShdw>
              </a:effectLst>
            </a:endParaRPr>
          </a:p>
          <a:p>
            <a:pPr marL="342900" indent="-342900" algn="just">
              <a:defRPr/>
            </a:pPr>
            <a:r>
              <a:rPr lang="uk-UA" dirty="0">
                <a:effectLst>
                  <a:outerShdw blurRad="38100" dist="38100" dir="2700000" algn="tl">
                    <a:srgbClr val="C0C0C0"/>
                  </a:outerShdw>
                </a:effectLst>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dirty="0">
                <a:effectLst>
                  <a:outerShdw blurRad="38100" dist="38100" dir="2700000" algn="tl">
                    <a:srgbClr val="C0C0C0"/>
                  </a:outerShdw>
                </a:effectLst>
                <a:latin typeface="Times New Roman" pitchFamily="18" charset="0"/>
                <a:cs typeface="Times New Roman" pitchFamily="18" charset="0"/>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dirty="0">
                <a:effectLst>
                  <a:outerShdw blurRad="38100" dist="38100" dir="2700000" algn="tl">
                    <a:srgbClr val="C0C0C0"/>
                  </a:outerShdw>
                </a:effectLst>
                <a:latin typeface="Times New Roman" pitchFamily="18" charset="0"/>
                <a:cs typeface="Times New Roman" pitchFamily="18" charset="0"/>
              </a:rPr>
              <a:t>    </a:t>
            </a:r>
            <a:endParaRPr lang="ru-RU" sz="2800" dirty="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idx="4294967295"/>
          </p:nvPr>
        </p:nvSpPr>
        <p:spPr>
          <a:xfrm>
            <a:off x="214313" y="260350"/>
            <a:ext cx="8715375" cy="6454775"/>
          </a:xfrm>
        </p:spPr>
        <p:txBody>
          <a:bodyPr/>
          <a:lstStyle/>
          <a:p>
            <a:pPr algn="ctr" eaLnBrk="1" hangingPunct="1">
              <a:lnSpc>
                <a:spcPct val="80000"/>
              </a:lnSpc>
              <a:buFont typeface="Wingdings 2" pitchFamily="18" charset="2"/>
              <a:buNone/>
            </a:pPr>
            <a:r>
              <a:rPr lang="uk-UA" sz="2800" smtClean="0">
                <a:solidFill>
                  <a:schemeClr val="tx1"/>
                </a:solidFill>
              </a:rPr>
              <a:t>         Якщо йдеться про корупційні злочини, </a:t>
            </a:r>
          </a:p>
          <a:p>
            <a:pPr algn="ctr" eaLnBrk="1" hangingPunct="1">
              <a:lnSpc>
                <a:spcPct val="80000"/>
              </a:lnSpc>
              <a:buFont typeface="Wingdings 2" pitchFamily="18" charset="2"/>
              <a:buNone/>
            </a:pPr>
            <a:r>
              <a:rPr lang="uk-UA" sz="2800" smtClean="0">
                <a:solidFill>
                  <a:schemeClr val="tx1"/>
                </a:solidFill>
              </a:rPr>
              <a:t>які вчиняються службовою особою </a:t>
            </a:r>
          </a:p>
          <a:p>
            <a:pPr algn="ctr" eaLnBrk="1" hangingPunct="1">
              <a:lnSpc>
                <a:spcPct val="80000"/>
              </a:lnSpc>
              <a:buFont typeface="Wingdings 2" pitchFamily="18" charset="2"/>
              <a:buNone/>
            </a:pPr>
            <a:r>
              <a:rPr lang="uk-UA" sz="2800" b="1" smtClean="0">
                <a:solidFill>
                  <a:srgbClr val="9900FF"/>
                </a:solidFill>
              </a:rPr>
              <a:t>шляхом зловживання службовим становищем,</a:t>
            </a:r>
            <a:r>
              <a:rPr lang="uk-UA" sz="2800" smtClean="0">
                <a:solidFill>
                  <a:schemeClr val="tx1"/>
                </a:solidFill>
              </a:rPr>
              <a:t> </a:t>
            </a:r>
          </a:p>
          <a:p>
            <a:pPr algn="ctr" eaLnBrk="1" hangingPunct="1">
              <a:lnSpc>
                <a:spcPct val="80000"/>
              </a:lnSpc>
              <a:buFont typeface="Wingdings 2" pitchFamily="18" charset="2"/>
              <a:buNone/>
            </a:pPr>
            <a:r>
              <a:rPr lang="uk-UA" sz="2800" smtClean="0">
                <a:solidFill>
                  <a:schemeClr val="tx1"/>
                </a:solidFill>
              </a:rPr>
              <a:t>то на цю ознаку, що обтяжує відповідальність, вказується </a:t>
            </a:r>
            <a:r>
              <a:rPr lang="uk-UA" sz="3000" b="1" smtClean="0">
                <a:solidFill>
                  <a:srgbClr val="FF0000"/>
                </a:solidFill>
              </a:rPr>
              <a:t>у частинах других </a:t>
            </a:r>
          </a:p>
          <a:p>
            <a:pPr algn="ctr" eaLnBrk="1" hangingPunct="1">
              <a:lnSpc>
                <a:spcPct val="80000"/>
              </a:lnSpc>
              <a:buFont typeface="Wingdings 2" pitchFamily="18" charset="2"/>
              <a:buNone/>
            </a:pPr>
            <a:r>
              <a:rPr lang="uk-UA" sz="2800" smtClean="0">
                <a:solidFill>
                  <a:schemeClr val="tx1"/>
                </a:solidFill>
              </a:rPr>
              <a:t>ст.ст. </a:t>
            </a:r>
            <a:r>
              <a:rPr lang="uk-UA" sz="2800" b="1" smtClean="0">
                <a:solidFill>
                  <a:schemeClr val="tx1"/>
                </a:solidFill>
              </a:rPr>
              <a:t>191, 262, 308, 312, 313, 320, 410 </a:t>
            </a:r>
            <a:r>
              <a:rPr lang="uk-UA" sz="2800" smtClean="0">
                <a:solidFill>
                  <a:schemeClr val="tx1"/>
                </a:solidFill>
              </a:rPr>
              <a:t>КК України (виключення становить лише ст. 357 КК України, де така ознака зазначена в ч. 1 цієї статті), </a:t>
            </a:r>
          </a:p>
          <a:p>
            <a:pPr algn="ctr" eaLnBrk="1" hangingPunct="1">
              <a:lnSpc>
                <a:spcPct val="80000"/>
              </a:lnSpc>
              <a:buFont typeface="Wingdings 2" pitchFamily="18" charset="2"/>
              <a:buNone/>
            </a:pPr>
            <a:r>
              <a:rPr lang="uk-UA" sz="2800" smtClean="0">
                <a:solidFill>
                  <a:schemeClr val="tx1"/>
                </a:solidFill>
              </a:rPr>
              <a:t>а отже </a:t>
            </a:r>
            <a:r>
              <a:rPr lang="uk-UA" sz="2800" u="sng" smtClean="0">
                <a:solidFill>
                  <a:schemeClr val="tx1"/>
                </a:solidFill>
              </a:rPr>
              <a:t>кваліфікація цих злочинів </a:t>
            </a:r>
            <a:r>
              <a:rPr lang="uk-UA" sz="2800" b="1" u="sng" smtClean="0">
                <a:solidFill>
                  <a:schemeClr val="tx1"/>
                </a:solidFill>
              </a:rPr>
              <a:t>за частинами першими </a:t>
            </a:r>
            <a:r>
              <a:rPr lang="uk-UA" sz="2800" u="sng" smtClean="0">
                <a:solidFill>
                  <a:schemeClr val="tx1"/>
                </a:solidFill>
              </a:rPr>
              <a:t>окреслених вище статей буде неможливою</a:t>
            </a:r>
            <a:r>
              <a:rPr lang="uk-UA" sz="2800" smtClean="0">
                <a:solidFill>
                  <a:schemeClr val="tx1"/>
                </a:solidFill>
              </a:rPr>
              <a:t>. </a:t>
            </a:r>
          </a:p>
          <a:p>
            <a:pPr eaLnBrk="1" hangingPunct="1">
              <a:lnSpc>
                <a:spcPct val="80000"/>
              </a:lnSpc>
              <a:buFont typeface="Wingdings 2" pitchFamily="18" charset="2"/>
              <a:buNone/>
            </a:pPr>
            <a:endParaRPr lang="uk-UA" sz="2800" smtClean="0">
              <a:solidFill>
                <a:schemeClr val="tx1"/>
              </a:solidFill>
            </a:endParaRPr>
          </a:p>
          <a:p>
            <a:pPr algn="just" eaLnBrk="1" hangingPunct="1">
              <a:lnSpc>
                <a:spcPct val="80000"/>
              </a:lnSpc>
              <a:buFont typeface="Wingdings 2" pitchFamily="18" charset="2"/>
              <a:buNone/>
            </a:pPr>
            <a:r>
              <a:rPr lang="uk-UA" sz="2800" b="1" smtClean="0">
                <a:solidFill>
                  <a:schemeClr val="tx1"/>
                </a:solidFill>
              </a:rPr>
              <a:t>          Іншими словами: </a:t>
            </a:r>
            <a:r>
              <a:rPr lang="uk-UA" sz="2800" smtClean="0">
                <a:solidFill>
                  <a:schemeClr val="tx1"/>
                </a:solidFill>
              </a:rPr>
              <a:t>не можна ставити у вину ті дії, які закон вважає не характерними для протиправної поведінки службової особи, котра зловживає своїм становищем.  </a:t>
            </a:r>
            <a:endParaRPr lang="ru-RU" sz="2800" smtClean="0">
              <a:solidFill>
                <a:schemeClr val="tx1"/>
              </a:solidFill>
            </a:endParaRPr>
          </a:p>
          <a:p>
            <a:pPr eaLnBrk="1" hangingPunct="1">
              <a:lnSpc>
                <a:spcPct val="80000"/>
              </a:lnSpc>
              <a:buFont typeface="Wingdings 2" pitchFamily="18" charset="2"/>
              <a:buNone/>
            </a:pPr>
            <a:endParaRPr lang="uk-UA" sz="1400" b="1" smtClean="0">
              <a:solidFill>
                <a:schemeClr val="tx1"/>
              </a:solidFill>
            </a:endParaRPr>
          </a:p>
          <a:p>
            <a:pPr eaLnBrk="1" hangingPunct="1">
              <a:lnSpc>
                <a:spcPct val="80000"/>
              </a:lnSpc>
              <a:buFont typeface="Wingdings 2" pitchFamily="18" charset="2"/>
              <a:buNone/>
            </a:pPr>
            <a:r>
              <a:rPr lang="uk-UA" sz="1800" smtClean="0"/>
              <a:t> </a:t>
            </a:r>
            <a:endParaRPr lang="ru-RU" sz="1800" smtClean="0"/>
          </a:p>
          <a:p>
            <a:pPr algn="ctr" eaLnBrk="1" hangingPunct="1">
              <a:lnSpc>
                <a:spcPct val="80000"/>
              </a:lnSpc>
              <a:buFont typeface="Wingdings 2" pitchFamily="18" charset="2"/>
              <a:buNone/>
            </a:pPr>
            <a:r>
              <a:rPr lang="uk-UA" sz="1700" smtClean="0">
                <a:solidFill>
                  <a:schemeClr val="tx1"/>
                </a:solidFill>
                <a:latin typeface="Arial" charset="0"/>
                <a:cs typeface="Arial" charset="0"/>
              </a:rPr>
              <a:t>      </a:t>
            </a:r>
            <a:endParaRPr lang="ru-RU" sz="1300" i="1" smtClean="0">
              <a:latin typeface="Arial" charset="0"/>
              <a:cs typeface="Arial" charset="0"/>
            </a:endParaRPr>
          </a:p>
        </p:txBody>
      </p:sp>
      <p:sp>
        <p:nvSpPr>
          <p:cNvPr id="4" name="Rectangle 3"/>
          <p:cNvSpPr txBox="1">
            <a:spLocks noChangeArrowheads="1"/>
          </p:cNvSpPr>
          <p:nvPr/>
        </p:nvSpPr>
        <p:spPr bwMode="auto">
          <a:xfrm>
            <a:off x="395288" y="214313"/>
            <a:ext cx="8424862" cy="6215062"/>
          </a:xfrm>
          <a:prstGeom prst="rect">
            <a:avLst/>
          </a:prstGeom>
          <a:noFill/>
          <a:ln w="9525">
            <a:noFill/>
            <a:miter lim="800000"/>
            <a:headEnd/>
            <a:tailEnd/>
          </a:ln>
          <a:effectLst/>
        </p:spPr>
        <p:txBody>
          <a:bodyPr/>
          <a:lstStyle/>
          <a:p>
            <a:pPr marL="342900" indent="-342900">
              <a:defRPr/>
            </a:pPr>
            <a:r>
              <a:rPr lang="uk-UA" b="1" dirty="0">
                <a:solidFill>
                  <a:srgbClr val="C40C5B"/>
                </a:solidFill>
                <a:effectLst>
                  <a:outerShdw blurRad="38100" dist="38100" dir="2700000" algn="tl">
                    <a:srgbClr val="C0C0C0"/>
                  </a:outerShdw>
                </a:effectLst>
              </a:rPr>
              <a:t>       </a:t>
            </a:r>
          </a:p>
          <a:p>
            <a:pPr marL="342900" indent="-342900">
              <a:defRPr/>
            </a:pPr>
            <a:endParaRPr lang="uk-UA" sz="1600" dirty="0">
              <a:effectLst>
                <a:outerShdw blurRad="38100" dist="38100" dir="2700000" algn="tl">
                  <a:srgbClr val="C0C0C0"/>
                </a:outerShdw>
              </a:effectLst>
              <a:latin typeface="Times New Roman" pitchFamily="18" charset="0"/>
              <a:cs typeface="Times New Roman" pitchFamily="18" charset="0"/>
            </a:endParaRPr>
          </a:p>
          <a:p>
            <a:pPr marL="342900" indent="-342900">
              <a:defRPr/>
            </a:pPr>
            <a:endParaRPr lang="uk-UA" dirty="0">
              <a:effectLst>
                <a:outerShdw blurRad="38100" dist="38100" dir="2700000" algn="tl">
                  <a:srgbClr val="C0C0C0"/>
                </a:outerShdw>
              </a:effectLst>
            </a:endParaRPr>
          </a:p>
          <a:p>
            <a:pPr marL="342900" indent="-342900" algn="just">
              <a:defRPr/>
            </a:pPr>
            <a:r>
              <a:rPr lang="uk-UA" dirty="0">
                <a:effectLst>
                  <a:outerShdw blurRad="38100" dist="38100" dir="2700000" algn="tl">
                    <a:srgbClr val="C0C0C0"/>
                  </a:outerShdw>
                </a:effectLst>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dirty="0">
                <a:effectLst>
                  <a:outerShdw blurRad="38100" dist="38100" dir="2700000" algn="tl">
                    <a:srgbClr val="C0C0C0"/>
                  </a:outerShdw>
                </a:effectLst>
                <a:latin typeface="Times New Roman" pitchFamily="18" charset="0"/>
                <a:cs typeface="Times New Roman" pitchFamily="18" charset="0"/>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dirty="0">
                <a:effectLst>
                  <a:outerShdw blurRad="38100" dist="38100" dir="2700000" algn="tl">
                    <a:srgbClr val="C0C0C0"/>
                  </a:outerShdw>
                </a:effectLst>
                <a:latin typeface="Times New Roman" pitchFamily="18" charset="0"/>
                <a:cs typeface="Times New Roman" pitchFamily="18" charset="0"/>
              </a:rPr>
              <a:t>    </a:t>
            </a:r>
            <a:endParaRPr lang="ru-RU" sz="2800" dirty="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idx="4294967295"/>
          </p:nvPr>
        </p:nvSpPr>
        <p:spPr>
          <a:xfrm>
            <a:off x="214313" y="214313"/>
            <a:ext cx="8715375" cy="6221412"/>
          </a:xfrm>
        </p:spPr>
        <p:txBody>
          <a:bodyPr/>
          <a:lstStyle/>
          <a:p>
            <a:pPr algn="ctr" eaLnBrk="1" hangingPunct="1">
              <a:lnSpc>
                <a:spcPct val="80000"/>
              </a:lnSpc>
              <a:buFont typeface="Wingdings 2" pitchFamily="18" charset="2"/>
              <a:buNone/>
            </a:pPr>
            <a:r>
              <a:rPr lang="uk-UA" sz="1800" smtClean="0"/>
              <a:t>      </a:t>
            </a:r>
            <a:r>
              <a:rPr lang="uk-UA" sz="1800" b="1" smtClean="0">
                <a:solidFill>
                  <a:srgbClr val="C00000"/>
                </a:solidFill>
              </a:rPr>
              <a:t>Види корупційних злочинів</a:t>
            </a:r>
            <a:r>
              <a:rPr lang="uk-UA" sz="1800" b="1" smtClean="0">
                <a:solidFill>
                  <a:schemeClr val="tx1"/>
                </a:solidFill>
              </a:rPr>
              <a:t> (ПРОДОВЖЕННЯ):</a:t>
            </a:r>
            <a:endParaRPr lang="uk-UA" sz="1800" b="1" smtClean="0">
              <a:solidFill>
                <a:srgbClr val="C00000"/>
              </a:solidFill>
            </a:endParaRPr>
          </a:p>
          <a:p>
            <a:pPr algn="just" eaLnBrk="1" hangingPunct="1">
              <a:lnSpc>
                <a:spcPct val="80000"/>
              </a:lnSpc>
              <a:buFont typeface="Wingdings 2" pitchFamily="18" charset="2"/>
              <a:buNone/>
            </a:pPr>
            <a:r>
              <a:rPr lang="uk-UA" sz="1800" b="1" i="1" smtClean="0">
                <a:solidFill>
                  <a:srgbClr val="0070C0"/>
                </a:solidFill>
              </a:rPr>
              <a:t>          б) окремі корупційні злочини </a:t>
            </a:r>
            <a:r>
              <a:rPr lang="uk-UA" sz="1800" b="1" i="1" u="sng" smtClean="0">
                <a:solidFill>
                  <a:srgbClr val="9900FF"/>
                </a:solidFill>
              </a:rPr>
              <a:t>у сфері господарської діяльності, проти авторитету органів державної влади, органів місцевого самоврядування та об’єднань громадян, а також у сфері службової діяльності та професійної діяльності, пов’язаної з наданням публічних послуг</a:t>
            </a:r>
            <a:r>
              <a:rPr lang="uk-UA" sz="1800" i="1" u="sng" smtClean="0">
                <a:solidFill>
                  <a:srgbClr val="9900FF"/>
                </a:solidFill>
              </a:rPr>
              <a:t>:</a:t>
            </a:r>
            <a:endParaRPr lang="ru-RU" sz="1800" i="1" smtClean="0">
              <a:solidFill>
                <a:srgbClr val="0070C0"/>
              </a:solidFill>
            </a:endParaRPr>
          </a:p>
          <a:p>
            <a:pPr algn="just" eaLnBrk="1" hangingPunct="1">
              <a:lnSpc>
                <a:spcPct val="80000"/>
              </a:lnSpc>
              <a:buFont typeface="Wingdings 2" pitchFamily="18" charset="2"/>
              <a:buNone/>
            </a:pPr>
            <a:endParaRPr lang="uk-UA" sz="1500" b="1" smtClean="0">
              <a:solidFill>
                <a:srgbClr val="0070C0"/>
              </a:solidFill>
            </a:endParaRPr>
          </a:p>
          <a:p>
            <a:pPr eaLnBrk="1" hangingPunct="1">
              <a:lnSpc>
                <a:spcPct val="80000"/>
              </a:lnSpc>
              <a:buFont typeface="Wingdings 2" pitchFamily="18" charset="2"/>
              <a:buNone/>
            </a:pPr>
            <a:r>
              <a:rPr lang="uk-UA" sz="2000" b="1" smtClean="0">
                <a:solidFill>
                  <a:schemeClr val="tx1"/>
                </a:solidFill>
              </a:rPr>
              <a:t>Ст. 210. Нецільове використання бюджетних коштів, здійснення видатків бюджету чи надання кредитів з бюджету без встановлених бюджетних призначень або з їх перевищенням</a:t>
            </a:r>
          </a:p>
          <a:p>
            <a:pPr eaLnBrk="1" hangingPunct="1">
              <a:lnSpc>
                <a:spcPct val="80000"/>
              </a:lnSpc>
              <a:buFont typeface="Wingdings 2" pitchFamily="18" charset="2"/>
              <a:buNone/>
            </a:pPr>
            <a:r>
              <a:rPr lang="uk-UA" sz="2000" b="1" smtClean="0">
                <a:solidFill>
                  <a:schemeClr val="tx1"/>
                </a:solidFill>
              </a:rPr>
              <a:t>Ст. 354. Підкуп працівника підприємства, установи чи організації</a:t>
            </a:r>
          </a:p>
          <a:p>
            <a:pPr eaLnBrk="1" hangingPunct="1">
              <a:lnSpc>
                <a:spcPct val="80000"/>
              </a:lnSpc>
              <a:buFont typeface="Wingdings 2" pitchFamily="18" charset="2"/>
              <a:buNone/>
            </a:pPr>
            <a:r>
              <a:rPr lang="uk-UA" sz="2000" b="1" smtClean="0">
                <a:solidFill>
                  <a:schemeClr val="tx1"/>
                </a:solidFill>
              </a:rPr>
              <a:t>Ст. 364. </a:t>
            </a:r>
            <a:r>
              <a:rPr lang="uk-UA" sz="2000" b="1" smtClean="0">
                <a:solidFill>
                  <a:srgbClr val="9900FF"/>
                </a:solidFill>
              </a:rPr>
              <a:t>Зловживання владою або службовим становищем</a:t>
            </a:r>
          </a:p>
          <a:p>
            <a:pPr eaLnBrk="1" hangingPunct="1">
              <a:lnSpc>
                <a:spcPct val="80000"/>
              </a:lnSpc>
              <a:buFont typeface="Wingdings 2" pitchFamily="18" charset="2"/>
              <a:buNone/>
            </a:pPr>
            <a:r>
              <a:rPr lang="uk-UA" sz="2000" b="1" smtClean="0">
                <a:solidFill>
                  <a:schemeClr val="tx1"/>
                </a:solidFill>
              </a:rPr>
              <a:t>Ст. 364-1.  Зловживання повноваженнями службовою особою юридичної особи приватного права незалежно від організаційно-правової форми</a:t>
            </a:r>
          </a:p>
          <a:p>
            <a:pPr eaLnBrk="1" hangingPunct="1">
              <a:lnSpc>
                <a:spcPct val="80000"/>
              </a:lnSpc>
              <a:buFont typeface="Wingdings 2" pitchFamily="18" charset="2"/>
              <a:buNone/>
            </a:pPr>
            <a:r>
              <a:rPr lang="uk-UA" sz="2000" b="1" smtClean="0">
                <a:solidFill>
                  <a:schemeClr val="tx1"/>
                </a:solidFill>
              </a:rPr>
              <a:t>Ст. 365-2. Зловживання повноваженнями особами, які надають публічні послуги</a:t>
            </a:r>
            <a:r>
              <a:rPr lang="uk-UA" sz="2000" smtClean="0">
                <a:solidFill>
                  <a:schemeClr val="tx1"/>
                </a:solidFill>
              </a:rPr>
              <a:t> </a:t>
            </a:r>
          </a:p>
          <a:p>
            <a:pPr eaLnBrk="1" hangingPunct="1">
              <a:lnSpc>
                <a:spcPct val="80000"/>
              </a:lnSpc>
              <a:buFont typeface="Wingdings 2" pitchFamily="18" charset="2"/>
              <a:buNone/>
            </a:pPr>
            <a:r>
              <a:rPr lang="uk-UA" sz="2000" b="1" smtClean="0">
                <a:solidFill>
                  <a:schemeClr val="tx1"/>
                </a:solidFill>
              </a:rPr>
              <a:t>Ст. 368. </a:t>
            </a:r>
            <a:r>
              <a:rPr lang="uk-UA" sz="2000" b="1" smtClean="0">
                <a:solidFill>
                  <a:srgbClr val="9900FF"/>
                </a:solidFill>
              </a:rPr>
              <a:t>Прийняття пропозиції, обіцянки або одержання неправомірної вигоди службовою особою</a:t>
            </a:r>
          </a:p>
          <a:p>
            <a:pPr eaLnBrk="1" hangingPunct="1">
              <a:lnSpc>
                <a:spcPct val="80000"/>
              </a:lnSpc>
              <a:buFont typeface="Wingdings 2" pitchFamily="18" charset="2"/>
              <a:buNone/>
            </a:pPr>
            <a:r>
              <a:rPr lang="uk-UA" sz="2000" b="1" smtClean="0">
                <a:solidFill>
                  <a:schemeClr val="tx1"/>
                </a:solidFill>
              </a:rPr>
              <a:t>Ст. 368-2. </a:t>
            </a:r>
            <a:r>
              <a:rPr lang="uk-UA" sz="2000" b="1" smtClean="0">
                <a:solidFill>
                  <a:srgbClr val="9900FF"/>
                </a:solidFill>
              </a:rPr>
              <a:t>Незаконне збагачення</a:t>
            </a:r>
          </a:p>
          <a:p>
            <a:pPr eaLnBrk="1" hangingPunct="1">
              <a:lnSpc>
                <a:spcPct val="80000"/>
              </a:lnSpc>
              <a:buFont typeface="Wingdings 2" pitchFamily="18" charset="2"/>
              <a:buNone/>
            </a:pPr>
            <a:r>
              <a:rPr lang="uk-UA" sz="2000" b="1" smtClean="0">
                <a:solidFill>
                  <a:schemeClr val="tx1"/>
                </a:solidFill>
              </a:rPr>
              <a:t>Ст. 368-3. Підкуп службової особи юридичної особи приватного права незалежно від організаційно-правової форми</a:t>
            </a:r>
          </a:p>
          <a:p>
            <a:pPr eaLnBrk="1" hangingPunct="1">
              <a:lnSpc>
                <a:spcPct val="80000"/>
              </a:lnSpc>
              <a:buFont typeface="Wingdings 2" pitchFamily="18" charset="2"/>
              <a:buNone/>
            </a:pPr>
            <a:r>
              <a:rPr lang="uk-UA" sz="2000" b="1" smtClean="0">
                <a:solidFill>
                  <a:schemeClr val="tx1"/>
                </a:solidFill>
              </a:rPr>
              <a:t>Ст. 368-4. Підкуп особи, яка надає публічні послуги</a:t>
            </a:r>
          </a:p>
          <a:p>
            <a:pPr eaLnBrk="1" hangingPunct="1">
              <a:lnSpc>
                <a:spcPct val="80000"/>
              </a:lnSpc>
              <a:buFont typeface="Wingdings 2" pitchFamily="18" charset="2"/>
              <a:buNone/>
            </a:pPr>
            <a:r>
              <a:rPr lang="uk-UA" sz="2000" b="1" smtClean="0">
                <a:solidFill>
                  <a:schemeClr val="tx1"/>
                </a:solidFill>
              </a:rPr>
              <a:t>Ст. 369. </a:t>
            </a:r>
            <a:r>
              <a:rPr lang="uk-UA" sz="2000" b="1" smtClean="0">
                <a:solidFill>
                  <a:srgbClr val="9900FF"/>
                </a:solidFill>
              </a:rPr>
              <a:t>Пропозиція, обіцянка або надання неправомірної вигоди службовій особі</a:t>
            </a:r>
          </a:p>
          <a:p>
            <a:pPr eaLnBrk="1" hangingPunct="1">
              <a:lnSpc>
                <a:spcPct val="80000"/>
              </a:lnSpc>
              <a:buFont typeface="Wingdings 2" pitchFamily="18" charset="2"/>
              <a:buNone/>
            </a:pPr>
            <a:r>
              <a:rPr lang="uk-UA" sz="2000" b="1" smtClean="0">
                <a:solidFill>
                  <a:schemeClr val="tx1"/>
                </a:solidFill>
              </a:rPr>
              <a:t>Ст. 369-2. Зловживання впливом</a:t>
            </a:r>
          </a:p>
          <a:p>
            <a:pPr algn="ctr" eaLnBrk="1" hangingPunct="1">
              <a:lnSpc>
                <a:spcPct val="80000"/>
              </a:lnSpc>
              <a:buFont typeface="Wingdings 2" pitchFamily="18" charset="2"/>
              <a:buNone/>
            </a:pPr>
            <a:r>
              <a:rPr lang="uk-UA" sz="1500" b="1" smtClean="0">
                <a:solidFill>
                  <a:schemeClr val="tx1"/>
                </a:solidFill>
              </a:rPr>
              <a:t> </a:t>
            </a:r>
          </a:p>
          <a:p>
            <a:pPr algn="ctr" eaLnBrk="1" hangingPunct="1">
              <a:lnSpc>
                <a:spcPct val="80000"/>
              </a:lnSpc>
              <a:buFont typeface="Wingdings 2" pitchFamily="18" charset="2"/>
              <a:buNone/>
            </a:pPr>
            <a:r>
              <a:rPr lang="uk-UA" sz="1800" b="1" smtClean="0">
                <a:solidFill>
                  <a:srgbClr val="9900FF"/>
                </a:solidFill>
              </a:rPr>
              <a:t>  </a:t>
            </a:r>
            <a:endParaRPr lang="uk-UA" sz="1400" b="1" smtClean="0">
              <a:solidFill>
                <a:schemeClr val="tx1"/>
              </a:solidFill>
            </a:endParaRPr>
          </a:p>
        </p:txBody>
      </p:sp>
      <p:sp>
        <p:nvSpPr>
          <p:cNvPr id="4" name="Rectangle 3"/>
          <p:cNvSpPr txBox="1">
            <a:spLocks noChangeArrowheads="1"/>
          </p:cNvSpPr>
          <p:nvPr/>
        </p:nvSpPr>
        <p:spPr bwMode="auto">
          <a:xfrm>
            <a:off x="395288" y="214313"/>
            <a:ext cx="8424862" cy="6215062"/>
          </a:xfrm>
          <a:prstGeom prst="rect">
            <a:avLst/>
          </a:prstGeom>
          <a:noFill/>
          <a:ln w="9525">
            <a:noFill/>
            <a:miter lim="800000"/>
            <a:headEnd/>
            <a:tailEnd/>
          </a:ln>
          <a:effectLst/>
        </p:spPr>
        <p:txBody>
          <a:bodyPr/>
          <a:lstStyle/>
          <a:p>
            <a:pPr marL="342900" indent="-342900">
              <a:defRPr/>
            </a:pPr>
            <a:r>
              <a:rPr lang="uk-UA" b="1" dirty="0">
                <a:solidFill>
                  <a:srgbClr val="C40C5B"/>
                </a:solidFill>
                <a:effectLst>
                  <a:outerShdw blurRad="38100" dist="38100" dir="2700000" algn="tl">
                    <a:srgbClr val="C0C0C0"/>
                  </a:outerShdw>
                </a:effectLst>
              </a:rPr>
              <a:t>       </a:t>
            </a:r>
          </a:p>
          <a:p>
            <a:pPr marL="342900" indent="-342900">
              <a:defRPr/>
            </a:pPr>
            <a:endParaRPr lang="uk-UA" sz="1600" dirty="0">
              <a:effectLst>
                <a:outerShdw blurRad="38100" dist="38100" dir="2700000" algn="tl">
                  <a:srgbClr val="C0C0C0"/>
                </a:outerShdw>
              </a:effectLst>
              <a:latin typeface="Times New Roman" pitchFamily="18" charset="0"/>
              <a:cs typeface="Times New Roman" pitchFamily="18" charset="0"/>
            </a:endParaRPr>
          </a:p>
          <a:p>
            <a:pPr marL="342900" indent="-342900">
              <a:defRPr/>
            </a:pPr>
            <a:endParaRPr lang="uk-UA" dirty="0">
              <a:effectLst>
                <a:outerShdw blurRad="38100" dist="38100" dir="2700000" algn="tl">
                  <a:srgbClr val="C0C0C0"/>
                </a:outerShdw>
              </a:effectLst>
            </a:endParaRPr>
          </a:p>
          <a:p>
            <a:pPr marL="342900" indent="-342900" algn="just">
              <a:defRPr/>
            </a:pPr>
            <a:r>
              <a:rPr lang="uk-UA" dirty="0">
                <a:effectLst>
                  <a:outerShdw blurRad="38100" dist="38100" dir="2700000" algn="tl">
                    <a:srgbClr val="C0C0C0"/>
                  </a:outerShdw>
                </a:effectLst>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dirty="0">
                <a:effectLst>
                  <a:outerShdw blurRad="38100" dist="38100" dir="2700000" algn="tl">
                    <a:srgbClr val="C0C0C0"/>
                  </a:outerShdw>
                </a:effectLst>
                <a:latin typeface="Times New Roman" pitchFamily="18" charset="0"/>
                <a:cs typeface="Times New Roman" pitchFamily="18" charset="0"/>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dirty="0">
                <a:effectLst>
                  <a:outerShdw blurRad="38100" dist="38100" dir="2700000" algn="tl">
                    <a:srgbClr val="C0C0C0"/>
                  </a:outerShdw>
                </a:effectLst>
                <a:latin typeface="Times New Roman" pitchFamily="18" charset="0"/>
                <a:cs typeface="Times New Roman" pitchFamily="18" charset="0"/>
              </a:rPr>
              <a:t>    </a:t>
            </a:r>
            <a:endParaRPr lang="ru-RU" sz="2800" dirty="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3"/>
          <p:cNvSpPr>
            <a:spLocks noGrp="1" noChangeArrowheads="1"/>
          </p:cNvSpPr>
          <p:nvPr>
            <p:ph idx="4294967295"/>
          </p:nvPr>
        </p:nvSpPr>
        <p:spPr>
          <a:xfrm>
            <a:off x="214313" y="214313"/>
            <a:ext cx="8715375" cy="6357937"/>
          </a:xfrm>
        </p:spPr>
        <p:txBody>
          <a:bodyPr/>
          <a:lstStyle/>
          <a:p>
            <a:pPr eaLnBrk="1" hangingPunct="1">
              <a:lnSpc>
                <a:spcPct val="80000"/>
              </a:lnSpc>
              <a:buFont typeface="Wingdings 2" pitchFamily="18" charset="2"/>
              <a:buNone/>
            </a:pPr>
            <a:r>
              <a:rPr lang="uk-UA" sz="3000" b="1" i="1" smtClean="0">
                <a:solidFill>
                  <a:schemeClr val="tx1"/>
                </a:solidFill>
              </a:rPr>
              <a:t>     </a:t>
            </a:r>
            <a:r>
              <a:rPr lang="uk-UA" b="1" i="1" smtClean="0">
                <a:solidFill>
                  <a:srgbClr val="0000FF"/>
                </a:solidFill>
              </a:rPr>
              <a:t>КОРУПЦІЯ</a:t>
            </a:r>
            <a:r>
              <a:rPr lang="uk-UA" sz="3000" b="1" i="1" smtClean="0">
                <a:solidFill>
                  <a:schemeClr val="tx1"/>
                </a:solidFill>
              </a:rPr>
              <a:t> – </a:t>
            </a:r>
            <a:r>
              <a:rPr lang="uk-UA" sz="3100" b="1" i="1" smtClean="0">
                <a:solidFill>
                  <a:srgbClr val="9900FF"/>
                </a:solidFill>
              </a:rPr>
              <a:t>використання</a:t>
            </a:r>
            <a:r>
              <a:rPr lang="uk-UA" sz="3100" b="1" i="1" smtClean="0">
                <a:solidFill>
                  <a:schemeClr val="tx1"/>
                </a:solidFill>
              </a:rPr>
              <a:t> особою, зазначеною у ч. 1 ст. 3 ЗУ «Про запобігання корупції», наданих їй службових повноважень чи пов’язаних з ними можливостей </a:t>
            </a:r>
            <a:r>
              <a:rPr lang="uk-UA" sz="3100" b="1" i="1" smtClean="0">
                <a:solidFill>
                  <a:srgbClr val="9900FF"/>
                </a:solidFill>
              </a:rPr>
              <a:t>з метою одержання</a:t>
            </a:r>
            <a:r>
              <a:rPr lang="uk-UA" sz="3100" b="1" i="1" smtClean="0">
                <a:solidFill>
                  <a:schemeClr val="tx1"/>
                </a:solidFill>
              </a:rPr>
              <a:t> </a:t>
            </a:r>
            <a:r>
              <a:rPr lang="uk-UA" sz="3100" b="1" i="1" smtClean="0">
                <a:solidFill>
                  <a:srgbClr val="FF0066"/>
                </a:solidFill>
              </a:rPr>
              <a:t>неправомірної вигоди</a:t>
            </a:r>
            <a:r>
              <a:rPr lang="uk-UA" sz="3100" b="1" i="1" smtClean="0">
                <a:solidFill>
                  <a:schemeClr val="tx1"/>
                </a:solidFill>
              </a:rPr>
              <a:t> або </a:t>
            </a:r>
            <a:r>
              <a:rPr lang="uk-UA" sz="3100" b="1" i="1" smtClean="0">
                <a:solidFill>
                  <a:srgbClr val="9900FF"/>
                </a:solidFill>
              </a:rPr>
              <a:t>прийняття</a:t>
            </a:r>
            <a:r>
              <a:rPr lang="uk-UA" sz="3100" b="1" i="1" smtClean="0">
                <a:solidFill>
                  <a:schemeClr val="tx1"/>
                </a:solidFill>
              </a:rPr>
              <a:t> такої вигоди чи </a:t>
            </a:r>
            <a:r>
              <a:rPr lang="uk-UA" sz="3100" b="1" i="1" smtClean="0">
                <a:solidFill>
                  <a:srgbClr val="9900FF"/>
                </a:solidFill>
              </a:rPr>
              <a:t>прийняття обіцянки/пропозиції</a:t>
            </a:r>
            <a:r>
              <a:rPr lang="uk-UA" sz="3100" b="1" i="1" smtClean="0">
                <a:solidFill>
                  <a:schemeClr val="tx1"/>
                </a:solidFill>
              </a:rPr>
              <a:t> такої вигоди для себе чи інших осіб або відповідно </a:t>
            </a:r>
            <a:r>
              <a:rPr lang="uk-UA" sz="3100" b="1" i="1" smtClean="0">
                <a:solidFill>
                  <a:srgbClr val="9900FF"/>
                </a:solidFill>
              </a:rPr>
              <a:t>обіцянка/пропозиція</a:t>
            </a:r>
            <a:r>
              <a:rPr lang="uk-UA" sz="3100" b="1" i="1" smtClean="0">
                <a:solidFill>
                  <a:schemeClr val="tx1"/>
                </a:solidFill>
              </a:rPr>
              <a:t> чи </a:t>
            </a:r>
            <a:r>
              <a:rPr lang="uk-UA" sz="3100" b="1" i="1" smtClean="0">
                <a:solidFill>
                  <a:srgbClr val="9900FF"/>
                </a:solidFill>
              </a:rPr>
              <a:t>надання </a:t>
            </a:r>
            <a:r>
              <a:rPr lang="uk-UA" sz="3100" b="1" i="1" smtClean="0">
                <a:solidFill>
                  <a:schemeClr val="tx1"/>
                </a:solidFill>
              </a:rPr>
              <a:t>неправомірної вигоди особі, зазначеній у ч. 1 ст. 3 цього Закону, або на її вимогу іншим фізичним чи юридичним особам </a:t>
            </a:r>
            <a:r>
              <a:rPr lang="uk-UA" sz="3100" b="1" i="1" smtClean="0">
                <a:solidFill>
                  <a:srgbClr val="9900FF"/>
                </a:solidFill>
              </a:rPr>
              <a:t>з метою схилити</a:t>
            </a:r>
            <a:r>
              <a:rPr lang="uk-UA" sz="3100" b="1" i="1" smtClean="0">
                <a:solidFill>
                  <a:schemeClr val="tx1"/>
                </a:solidFill>
              </a:rPr>
              <a:t> цю особу до протиправного використання наданих їй службових повноважень чи пов’язаних з ними можливостей.</a:t>
            </a:r>
          </a:p>
          <a:p>
            <a:pPr eaLnBrk="1" hangingPunct="1">
              <a:lnSpc>
                <a:spcPct val="80000"/>
              </a:lnSpc>
              <a:buFont typeface="Wingdings 2" pitchFamily="18" charset="2"/>
              <a:buNone/>
            </a:pPr>
            <a:r>
              <a:rPr lang="uk-UA" sz="3100" b="1" i="1" smtClean="0">
                <a:solidFill>
                  <a:schemeClr val="tx1"/>
                </a:solidFill>
              </a:rPr>
              <a:t>            </a:t>
            </a:r>
            <a:r>
              <a:rPr lang="uk-UA" sz="3100" i="1" smtClean="0">
                <a:solidFill>
                  <a:schemeClr val="tx1"/>
                </a:solidFill>
              </a:rPr>
              <a:t>Наскільки </a:t>
            </a:r>
            <a:r>
              <a:rPr lang="uk-UA" sz="3100" i="1" smtClean="0">
                <a:solidFill>
                  <a:srgbClr val="9900FF"/>
                </a:solidFill>
              </a:rPr>
              <a:t>оптимальним </a:t>
            </a:r>
            <a:r>
              <a:rPr lang="uk-UA" sz="3100" i="1" smtClean="0">
                <a:solidFill>
                  <a:schemeClr val="tx1"/>
                </a:solidFill>
              </a:rPr>
              <a:t>є це поняття?</a:t>
            </a:r>
            <a:endParaRPr lang="uk-UA" sz="3100" i="1" smtClean="0">
              <a:solidFill>
                <a:schemeClr val="tx1"/>
              </a:solidFill>
              <a:latin typeface="Arial" charset="0"/>
            </a:endParaRPr>
          </a:p>
          <a:p>
            <a:pPr eaLnBrk="1" hangingPunct="1">
              <a:lnSpc>
                <a:spcPct val="80000"/>
              </a:lnSpc>
              <a:buFont typeface="Wingdings 2" pitchFamily="18" charset="2"/>
              <a:buNone/>
            </a:pPr>
            <a:endParaRPr lang="uk-UA" sz="3100" i="1" smtClean="0">
              <a:solidFill>
                <a:schemeClr val="tx1"/>
              </a:solidFill>
              <a:latin typeface="Arial" charset="0"/>
            </a:endParaRPr>
          </a:p>
          <a:p>
            <a:pPr eaLnBrk="1" hangingPunct="1">
              <a:lnSpc>
                <a:spcPct val="80000"/>
              </a:lnSpc>
              <a:buFont typeface="Wingdings 2" pitchFamily="18" charset="2"/>
              <a:buNone/>
            </a:pPr>
            <a:endParaRPr lang="uk-UA" sz="3100" b="1" i="1" smtClean="0">
              <a:solidFill>
                <a:srgbClr val="00B050"/>
              </a:solidFill>
              <a:latin typeface="Arial" charset="0"/>
            </a:endParaRPr>
          </a:p>
        </p:txBody>
      </p:sp>
      <p:sp>
        <p:nvSpPr>
          <p:cNvPr id="4" name="Rectangle 3"/>
          <p:cNvSpPr txBox="1">
            <a:spLocks noChangeArrowheads="1"/>
          </p:cNvSpPr>
          <p:nvPr/>
        </p:nvSpPr>
        <p:spPr bwMode="auto">
          <a:xfrm>
            <a:off x="323850" y="188913"/>
            <a:ext cx="8424863" cy="6119812"/>
          </a:xfrm>
          <a:prstGeom prst="rect">
            <a:avLst/>
          </a:prstGeom>
          <a:noFill/>
          <a:ln w="9525">
            <a:noFill/>
            <a:miter lim="800000"/>
            <a:headEnd/>
            <a:tailEnd/>
          </a:ln>
          <a:effectLst/>
        </p:spPr>
        <p:txBody>
          <a:bodyPr/>
          <a:lstStyle/>
          <a:p>
            <a:pPr marL="342900" indent="-342900" algn="ctr">
              <a:defRPr/>
            </a:pPr>
            <a:r>
              <a:rPr lang="uk-UA" b="1" dirty="0">
                <a:effectLst>
                  <a:outerShdw blurRad="38100" dist="38100" dir="2700000" algn="tl">
                    <a:srgbClr val="C0C0C0"/>
                  </a:outerShdw>
                </a:effectLst>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dirty="0">
                <a:effectLst>
                  <a:outerShdw blurRad="38100" dist="38100" dir="2700000" algn="tl">
                    <a:srgbClr val="C0C0C0"/>
                  </a:outerShdw>
                </a:effectLst>
                <a:latin typeface="Times New Roman" pitchFamily="18" charset="0"/>
                <a:cs typeface="Times New Roman" pitchFamily="18" charset="0"/>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dirty="0">
                <a:effectLst>
                  <a:outerShdw blurRad="38100" dist="38100" dir="2700000" algn="tl">
                    <a:srgbClr val="C0C0C0"/>
                  </a:outerShdw>
                </a:effectLst>
                <a:latin typeface="Times New Roman" pitchFamily="18" charset="0"/>
                <a:cs typeface="Times New Roman" pitchFamily="18" charset="0"/>
              </a:rPr>
              <a:t>    </a:t>
            </a:r>
            <a:endParaRPr lang="ru-RU" sz="2800" dirty="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idx="4294967295"/>
          </p:nvPr>
        </p:nvSpPr>
        <p:spPr>
          <a:xfrm>
            <a:off x="214313" y="214313"/>
            <a:ext cx="8715375" cy="6221412"/>
          </a:xfrm>
        </p:spPr>
        <p:txBody>
          <a:bodyPr/>
          <a:lstStyle/>
          <a:p>
            <a:pPr algn="ctr" eaLnBrk="1" hangingPunct="1">
              <a:lnSpc>
                <a:spcPct val="80000"/>
              </a:lnSpc>
              <a:buFont typeface="Wingdings 2" pitchFamily="18" charset="2"/>
              <a:buNone/>
            </a:pPr>
            <a:r>
              <a:rPr lang="uk-UA" sz="1400" smtClean="0"/>
              <a:t>      </a:t>
            </a:r>
            <a:r>
              <a:rPr lang="uk-UA" sz="1800" b="1" smtClean="0">
                <a:solidFill>
                  <a:srgbClr val="9900FF"/>
                </a:solidFill>
              </a:rPr>
              <a:t>  </a:t>
            </a:r>
            <a:r>
              <a:rPr lang="uk-UA" sz="1800" b="1" u="sng" smtClean="0">
                <a:solidFill>
                  <a:srgbClr val="9900FF"/>
                </a:solidFill>
              </a:rPr>
              <a:t>ПИТАННЯ: </a:t>
            </a:r>
          </a:p>
          <a:p>
            <a:pPr algn="ctr" eaLnBrk="1" hangingPunct="1">
              <a:lnSpc>
                <a:spcPct val="80000"/>
              </a:lnSpc>
              <a:buFont typeface="Wingdings 2" pitchFamily="18" charset="2"/>
              <a:buNone/>
            </a:pPr>
            <a:endParaRPr lang="uk-UA" sz="1800" b="1" u="sng" smtClean="0">
              <a:solidFill>
                <a:srgbClr val="9900FF"/>
              </a:solidFill>
            </a:endParaRPr>
          </a:p>
          <a:p>
            <a:pPr eaLnBrk="1" hangingPunct="1">
              <a:lnSpc>
                <a:spcPct val="80000"/>
              </a:lnSpc>
              <a:buFont typeface="Wingdings 2" pitchFamily="18" charset="2"/>
              <a:buNone/>
            </a:pPr>
            <a:r>
              <a:rPr lang="uk-UA" sz="1800" b="1" smtClean="0">
                <a:solidFill>
                  <a:srgbClr val="C00000"/>
                </a:solidFill>
              </a:rPr>
              <a:t>НАСКІЛЬКИ ОПТИМАЛЬНИМ Є ЗАКОНОДАВЧИЙ ПЕРЕЛІК КОРУПЦІЙНИХ ЗЛОЧИНІВ?</a:t>
            </a:r>
          </a:p>
          <a:p>
            <a:pPr eaLnBrk="1" hangingPunct="1">
              <a:lnSpc>
                <a:spcPct val="80000"/>
              </a:lnSpc>
              <a:buFont typeface="Wingdings 2" pitchFamily="18" charset="2"/>
              <a:buNone/>
            </a:pPr>
            <a:r>
              <a:rPr lang="uk-UA" sz="1800" b="1" smtClean="0">
                <a:solidFill>
                  <a:srgbClr val="C00000"/>
                </a:solidFill>
              </a:rPr>
              <a:t>                              ЧИ ВІДПОВІДАЄ ВІН МІЖНАРОДНИМ ВИМОГАМ?</a:t>
            </a:r>
          </a:p>
          <a:p>
            <a:pPr eaLnBrk="1" hangingPunct="1">
              <a:lnSpc>
                <a:spcPct val="80000"/>
              </a:lnSpc>
              <a:buFont typeface="Wingdings 2" pitchFamily="18" charset="2"/>
              <a:buNone/>
            </a:pPr>
            <a:r>
              <a:rPr lang="uk-UA" sz="1800" smtClean="0">
                <a:solidFill>
                  <a:schemeClr val="tx1"/>
                </a:solidFill>
              </a:rPr>
              <a:t>         </a:t>
            </a:r>
          </a:p>
          <a:p>
            <a:pPr eaLnBrk="1" hangingPunct="1">
              <a:lnSpc>
                <a:spcPct val="80000"/>
              </a:lnSpc>
              <a:buFont typeface="Wingdings 2" pitchFamily="18" charset="2"/>
              <a:buNone/>
            </a:pPr>
            <a:r>
              <a:rPr lang="uk-UA" sz="1800" smtClean="0">
                <a:solidFill>
                  <a:schemeClr val="tx1"/>
                </a:solidFill>
              </a:rPr>
              <a:t>          </a:t>
            </a:r>
            <a:r>
              <a:rPr lang="uk-UA" sz="2000" smtClean="0">
                <a:solidFill>
                  <a:schemeClr val="tx1"/>
                </a:solidFill>
              </a:rPr>
              <a:t>З огляду на співвідношення національної та міжнародної систем корупційних злочинів можна зробити висновок, що </a:t>
            </a:r>
            <a:r>
              <a:rPr lang="uk-UA" sz="2000" b="1" u="sng" smtClean="0">
                <a:solidFill>
                  <a:schemeClr val="tx1"/>
                </a:solidFill>
              </a:rPr>
              <a:t>вони повністю не співпадають. </a:t>
            </a:r>
          </a:p>
          <a:p>
            <a:pPr algn="just" eaLnBrk="1" hangingPunct="1">
              <a:lnSpc>
                <a:spcPct val="70000"/>
              </a:lnSpc>
              <a:buFont typeface="Wingdings 2" pitchFamily="18" charset="2"/>
              <a:buNone/>
            </a:pPr>
            <a:r>
              <a:rPr lang="uk-UA" sz="2000" smtClean="0">
                <a:solidFill>
                  <a:schemeClr val="tx1"/>
                </a:solidFill>
              </a:rPr>
              <a:t>            Зокрема, корупційними злочинами Конвенція ООН проти корупції від                    31 жовтня 2003 р. уважає: </a:t>
            </a:r>
            <a:r>
              <a:rPr lang="uk-UA" sz="2000" smtClean="0">
                <a:solidFill>
                  <a:srgbClr val="0000FF"/>
                </a:solidFill>
              </a:rPr>
              <a:t>1) підкуп національних державних </a:t>
            </a:r>
            <a:r>
              <a:rPr lang="uk-UA" sz="2000" smtClean="0">
                <a:solidFill>
                  <a:srgbClr val="336600"/>
                </a:solidFill>
              </a:rPr>
              <a:t>посадових осіб;</a:t>
            </a:r>
            <a:r>
              <a:rPr lang="uk-UA" sz="2000" smtClean="0">
                <a:solidFill>
                  <a:srgbClr val="0000FF"/>
                </a:solidFill>
              </a:rPr>
              <a:t> 2) підкуп іноземних державних посадових осіб і посадових осіб міжурядових організацій; 3) </a:t>
            </a:r>
            <a:r>
              <a:rPr lang="uk-UA" sz="2000" smtClean="0">
                <a:solidFill>
                  <a:srgbClr val="C40C5B"/>
                </a:solidFill>
              </a:rPr>
              <a:t>розкрадання,</a:t>
            </a:r>
            <a:r>
              <a:rPr lang="uk-UA" sz="2000" smtClean="0">
                <a:solidFill>
                  <a:srgbClr val="0000FF"/>
                </a:solidFill>
              </a:rPr>
              <a:t> </a:t>
            </a:r>
            <a:r>
              <a:rPr lang="uk-UA" sz="2000" smtClean="0">
                <a:solidFill>
                  <a:srgbClr val="336600"/>
                </a:solidFill>
              </a:rPr>
              <a:t>неправомірне</a:t>
            </a:r>
            <a:r>
              <a:rPr lang="uk-UA" sz="2000" smtClean="0">
                <a:solidFill>
                  <a:srgbClr val="00CC00"/>
                </a:solidFill>
              </a:rPr>
              <a:t> </a:t>
            </a:r>
            <a:r>
              <a:rPr lang="uk-UA" sz="2000" smtClean="0">
                <a:solidFill>
                  <a:srgbClr val="0000FF"/>
                </a:solidFill>
              </a:rPr>
              <a:t>привласнення або інше нецільове використання майна державною </a:t>
            </a:r>
            <a:r>
              <a:rPr lang="uk-UA" sz="2000" smtClean="0">
                <a:solidFill>
                  <a:srgbClr val="336600"/>
                </a:solidFill>
              </a:rPr>
              <a:t>посадовою особою</a:t>
            </a:r>
            <a:r>
              <a:rPr lang="uk-UA" sz="2000" smtClean="0">
                <a:solidFill>
                  <a:srgbClr val="0000FF"/>
                </a:solidFill>
              </a:rPr>
              <a:t>; 4) зловживання впливом;   5) зловживання службовим становищем;                6) незаконне збагачення; 7) підкуп у приватному секторі; 8) </a:t>
            </a:r>
            <a:r>
              <a:rPr lang="uk-UA" sz="2000" smtClean="0">
                <a:solidFill>
                  <a:srgbClr val="C40C5B"/>
                </a:solidFill>
              </a:rPr>
              <a:t>розкрадання</a:t>
            </a:r>
            <a:r>
              <a:rPr lang="uk-UA" sz="2000" smtClean="0">
                <a:solidFill>
                  <a:srgbClr val="0000FF"/>
                </a:solidFill>
              </a:rPr>
              <a:t> майна в приватному секторі;  </a:t>
            </a:r>
            <a:r>
              <a:rPr lang="uk-UA" sz="2000" b="1" smtClean="0">
                <a:solidFill>
                  <a:srgbClr val="C40C5B"/>
                </a:solidFill>
              </a:rPr>
              <a:t>9)</a:t>
            </a:r>
            <a:r>
              <a:rPr lang="uk-UA" sz="2000" b="1" smtClean="0">
                <a:solidFill>
                  <a:srgbClr val="0000FF"/>
                </a:solidFill>
              </a:rPr>
              <a:t> </a:t>
            </a:r>
            <a:r>
              <a:rPr lang="uk-UA" sz="2000" b="1" smtClean="0">
                <a:solidFill>
                  <a:srgbClr val="C40C5B"/>
                </a:solidFill>
              </a:rPr>
              <a:t>відмивання доходів, здобутих злочинним шляхом. </a:t>
            </a:r>
          </a:p>
          <a:p>
            <a:pPr algn="just" eaLnBrk="1" hangingPunct="1">
              <a:lnSpc>
                <a:spcPct val="70000"/>
              </a:lnSpc>
              <a:buFont typeface="Wingdings 2" pitchFamily="18" charset="2"/>
              <a:buNone/>
            </a:pPr>
            <a:endParaRPr lang="uk-UA" sz="2000" b="1" smtClean="0">
              <a:solidFill>
                <a:srgbClr val="C40C5B"/>
              </a:solidFill>
            </a:endParaRPr>
          </a:p>
          <a:p>
            <a:pPr algn="just" eaLnBrk="1" hangingPunct="1">
              <a:lnSpc>
                <a:spcPct val="70000"/>
              </a:lnSpc>
              <a:buFont typeface="Wingdings 2" pitchFamily="18" charset="2"/>
              <a:buNone/>
            </a:pPr>
            <a:r>
              <a:rPr lang="uk-UA" sz="2000" smtClean="0">
                <a:solidFill>
                  <a:schemeClr val="tx1"/>
                </a:solidFill>
              </a:rPr>
              <a:t>          У той же час КК України до розряду корупційних злочинів відносить, наприклад, </a:t>
            </a:r>
            <a:r>
              <a:rPr lang="uk-UA" sz="2000" b="1" i="1" smtClean="0">
                <a:solidFill>
                  <a:srgbClr val="9900FF"/>
                </a:solidFill>
              </a:rPr>
              <a:t>викрадення, привласнення, вимагання вогнепальної зброї, бойових припасів, вибухових речовин чи радіоактивних матеріалів або заволодіння ними шляхом шахрайства або зловживанням службовим становищем (ст. 262) </a:t>
            </a:r>
            <a:r>
              <a:rPr lang="uk-UA" sz="2000" smtClean="0">
                <a:solidFill>
                  <a:schemeClr val="tx1"/>
                </a:solidFill>
              </a:rPr>
              <a:t>або п</a:t>
            </a:r>
            <a:r>
              <a:rPr lang="uk-UA" sz="2000" b="1" i="1" smtClean="0">
                <a:solidFill>
                  <a:srgbClr val="9900FF"/>
                </a:solidFill>
              </a:rPr>
              <a:t>орушення встановлених правил обігу наркотичних засобів, психотропних речовин, їх аналогів або прекурсорів (ст. 320), </a:t>
            </a:r>
            <a:r>
              <a:rPr lang="uk-UA" sz="2000" smtClean="0">
                <a:solidFill>
                  <a:schemeClr val="tx1"/>
                </a:solidFill>
              </a:rPr>
              <a:t>тоді як </a:t>
            </a:r>
            <a:r>
              <a:rPr lang="uk-UA" sz="2000" b="1" i="1" smtClean="0">
                <a:solidFill>
                  <a:srgbClr val="0000FF"/>
                </a:solidFill>
              </a:rPr>
              <a:t>легалізацію (відмивання) доходів, одержаних злочинним шляхом (ст. 209),</a:t>
            </a:r>
            <a:r>
              <a:rPr lang="uk-UA" sz="2000" smtClean="0">
                <a:solidFill>
                  <a:schemeClr val="tx1"/>
                </a:solidFill>
              </a:rPr>
              <a:t> </a:t>
            </a:r>
            <a:r>
              <a:rPr lang="uk-UA" sz="2000" b="1" smtClean="0">
                <a:solidFill>
                  <a:srgbClr val="C40C5B"/>
                </a:solidFill>
              </a:rPr>
              <a:t>– </a:t>
            </a:r>
            <a:r>
              <a:rPr lang="uk-UA" sz="2000" b="1" smtClean="0">
                <a:solidFill>
                  <a:srgbClr val="FF0000"/>
                </a:solidFill>
              </a:rPr>
              <a:t>ні !!!</a:t>
            </a:r>
            <a:endParaRPr lang="uk-UA" sz="2000" b="1" smtClean="0">
              <a:solidFill>
                <a:srgbClr val="C00000"/>
              </a:solidFill>
            </a:endParaRPr>
          </a:p>
          <a:p>
            <a:pPr algn="just" eaLnBrk="1" hangingPunct="1">
              <a:lnSpc>
                <a:spcPct val="80000"/>
              </a:lnSpc>
              <a:buFont typeface="Wingdings 2" pitchFamily="18" charset="2"/>
              <a:buNone/>
            </a:pPr>
            <a:endParaRPr lang="uk-UA" sz="2000" b="1" smtClean="0">
              <a:solidFill>
                <a:schemeClr val="tx1"/>
              </a:solidFill>
            </a:endParaRPr>
          </a:p>
        </p:txBody>
      </p:sp>
      <p:sp>
        <p:nvSpPr>
          <p:cNvPr id="4" name="Rectangle 3"/>
          <p:cNvSpPr txBox="1">
            <a:spLocks noChangeArrowheads="1"/>
          </p:cNvSpPr>
          <p:nvPr/>
        </p:nvSpPr>
        <p:spPr bwMode="auto">
          <a:xfrm>
            <a:off x="395288" y="214313"/>
            <a:ext cx="8424862" cy="6215062"/>
          </a:xfrm>
          <a:prstGeom prst="rect">
            <a:avLst/>
          </a:prstGeom>
          <a:noFill/>
          <a:ln w="9525">
            <a:noFill/>
            <a:miter lim="800000"/>
            <a:headEnd/>
            <a:tailEnd/>
          </a:ln>
          <a:effectLst/>
        </p:spPr>
        <p:txBody>
          <a:bodyPr/>
          <a:lstStyle/>
          <a:p>
            <a:pPr marL="342900" indent="-342900">
              <a:defRPr/>
            </a:pPr>
            <a:r>
              <a:rPr lang="uk-UA" b="1" dirty="0">
                <a:solidFill>
                  <a:srgbClr val="C40C5B"/>
                </a:solidFill>
                <a:effectLst>
                  <a:outerShdw blurRad="38100" dist="38100" dir="2700000" algn="tl">
                    <a:srgbClr val="C0C0C0"/>
                  </a:outerShdw>
                </a:effectLst>
              </a:rPr>
              <a:t>       </a:t>
            </a:r>
          </a:p>
          <a:p>
            <a:pPr marL="342900" indent="-342900">
              <a:defRPr/>
            </a:pPr>
            <a:endParaRPr lang="uk-UA" sz="1600" dirty="0">
              <a:effectLst>
                <a:outerShdw blurRad="38100" dist="38100" dir="2700000" algn="tl">
                  <a:srgbClr val="C0C0C0"/>
                </a:outerShdw>
              </a:effectLst>
              <a:latin typeface="Times New Roman" pitchFamily="18" charset="0"/>
              <a:cs typeface="Times New Roman" pitchFamily="18" charset="0"/>
            </a:endParaRPr>
          </a:p>
          <a:p>
            <a:pPr marL="342900" indent="-342900">
              <a:defRPr/>
            </a:pPr>
            <a:endParaRPr lang="uk-UA" dirty="0">
              <a:effectLst>
                <a:outerShdw blurRad="38100" dist="38100" dir="2700000" algn="tl">
                  <a:srgbClr val="C0C0C0"/>
                </a:outerShdw>
              </a:effectLst>
            </a:endParaRPr>
          </a:p>
          <a:p>
            <a:pPr marL="342900" indent="-342900" algn="just">
              <a:defRPr/>
            </a:pPr>
            <a:r>
              <a:rPr lang="uk-UA" dirty="0">
                <a:effectLst>
                  <a:outerShdw blurRad="38100" dist="38100" dir="2700000" algn="tl">
                    <a:srgbClr val="C0C0C0"/>
                  </a:outerShdw>
                </a:effectLst>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dirty="0">
                <a:effectLst>
                  <a:outerShdw blurRad="38100" dist="38100" dir="2700000" algn="tl">
                    <a:srgbClr val="C0C0C0"/>
                  </a:outerShdw>
                </a:effectLst>
                <a:latin typeface="Times New Roman" pitchFamily="18" charset="0"/>
                <a:cs typeface="Times New Roman" pitchFamily="18" charset="0"/>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dirty="0">
                <a:effectLst>
                  <a:outerShdw blurRad="38100" dist="38100" dir="2700000" algn="tl">
                    <a:srgbClr val="C0C0C0"/>
                  </a:outerShdw>
                </a:effectLst>
                <a:latin typeface="Times New Roman" pitchFamily="18" charset="0"/>
                <a:cs typeface="Times New Roman" pitchFamily="18" charset="0"/>
              </a:rPr>
              <a:t>     </a:t>
            </a:r>
            <a:endParaRPr lang="ru-RU" sz="2800" dirty="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3"/>
          <p:cNvSpPr>
            <a:spLocks noGrp="1" noChangeArrowheads="1"/>
          </p:cNvSpPr>
          <p:nvPr>
            <p:ph idx="4294967295"/>
          </p:nvPr>
        </p:nvSpPr>
        <p:spPr>
          <a:xfrm>
            <a:off x="357188" y="260350"/>
            <a:ext cx="8535987" cy="6221413"/>
          </a:xfrm>
        </p:spPr>
        <p:txBody>
          <a:bodyPr/>
          <a:lstStyle/>
          <a:p>
            <a:pPr eaLnBrk="1" hangingPunct="1">
              <a:lnSpc>
                <a:spcPct val="80000"/>
              </a:lnSpc>
              <a:buFont typeface="Wingdings 2" pitchFamily="18" charset="2"/>
              <a:buNone/>
            </a:pPr>
            <a:r>
              <a:rPr lang="uk-UA" sz="1500" smtClean="0"/>
              <a:t>      </a:t>
            </a:r>
          </a:p>
          <a:p>
            <a:pPr algn="ctr" eaLnBrk="1" hangingPunct="1">
              <a:lnSpc>
                <a:spcPct val="70000"/>
              </a:lnSpc>
              <a:buFont typeface="Wingdings 2" pitchFamily="18" charset="2"/>
              <a:buNone/>
            </a:pPr>
            <a:r>
              <a:rPr lang="uk-UA" sz="2000" b="1" smtClean="0">
                <a:solidFill>
                  <a:srgbClr val="C40C5B"/>
                </a:solidFill>
                <a:latin typeface="Arial" charset="0"/>
              </a:rPr>
              <a:t>ПРОБЛЕМИ ПЕРЕКЛАДУ</a:t>
            </a:r>
          </a:p>
          <a:p>
            <a:pPr algn="ctr" eaLnBrk="1" hangingPunct="1">
              <a:lnSpc>
                <a:spcPct val="70000"/>
              </a:lnSpc>
              <a:buFont typeface="Wingdings 2" pitchFamily="18" charset="2"/>
              <a:buNone/>
            </a:pPr>
            <a:r>
              <a:rPr lang="en-US" sz="2000" b="1" smtClean="0">
                <a:solidFill>
                  <a:schemeClr val="tx1"/>
                </a:solidFill>
                <a:latin typeface="Arial" charset="0"/>
              </a:rPr>
              <a:t>(INTERNATIONAL TERMS</a:t>
            </a:r>
            <a:r>
              <a:rPr lang="uk-UA" sz="2000" b="1" smtClean="0">
                <a:solidFill>
                  <a:schemeClr val="tx1"/>
                </a:solidFill>
                <a:latin typeface="Arial" charset="0"/>
              </a:rPr>
              <a:t>):</a:t>
            </a:r>
          </a:p>
          <a:p>
            <a:pPr algn="ctr" eaLnBrk="1" hangingPunct="1">
              <a:lnSpc>
                <a:spcPct val="70000"/>
              </a:lnSpc>
              <a:buFont typeface="Wingdings 2" pitchFamily="18" charset="2"/>
              <a:buNone/>
            </a:pPr>
            <a:endParaRPr lang="en-US" sz="2000" b="1" smtClean="0">
              <a:solidFill>
                <a:schemeClr val="tx1"/>
              </a:solidFill>
              <a:latin typeface="Arial" charset="0"/>
            </a:endParaRPr>
          </a:p>
          <a:p>
            <a:pPr eaLnBrk="1" hangingPunct="1">
              <a:lnSpc>
                <a:spcPct val="70000"/>
              </a:lnSpc>
              <a:buFont typeface="Wingdings 2" pitchFamily="18" charset="2"/>
              <a:buNone/>
            </a:pPr>
            <a:endParaRPr lang="en-US" sz="2000" smtClean="0">
              <a:solidFill>
                <a:schemeClr val="tx1"/>
              </a:solidFill>
            </a:endParaRPr>
          </a:p>
          <a:p>
            <a:pPr eaLnBrk="1" hangingPunct="1">
              <a:lnSpc>
                <a:spcPct val="70000"/>
              </a:lnSpc>
              <a:buFont typeface="Wingdings 2" pitchFamily="18" charset="2"/>
              <a:buNone/>
            </a:pPr>
            <a:r>
              <a:rPr lang="en-US" b="1" smtClean="0">
                <a:solidFill>
                  <a:srgbClr val="0000FF"/>
                </a:solidFill>
              </a:rPr>
              <a:t>corruption </a:t>
            </a:r>
            <a:r>
              <a:rPr lang="en-US" b="1" smtClean="0">
                <a:solidFill>
                  <a:schemeClr val="tx1"/>
                </a:solidFill>
              </a:rPr>
              <a:t>– </a:t>
            </a:r>
            <a:r>
              <a:rPr lang="uk-UA" smtClean="0">
                <a:solidFill>
                  <a:schemeClr val="tx1"/>
                </a:solidFill>
                <a:latin typeface="Arial" charset="0"/>
              </a:rPr>
              <a:t>корупція</a:t>
            </a:r>
            <a:endParaRPr lang="en-US" smtClean="0">
              <a:solidFill>
                <a:schemeClr val="tx1"/>
              </a:solidFill>
              <a:latin typeface="Arial" charset="0"/>
            </a:endParaRPr>
          </a:p>
          <a:p>
            <a:pPr eaLnBrk="1" hangingPunct="1">
              <a:lnSpc>
                <a:spcPct val="70000"/>
              </a:lnSpc>
              <a:buFont typeface="Wingdings 2" pitchFamily="18" charset="2"/>
              <a:buNone/>
            </a:pPr>
            <a:endParaRPr lang="en-US" b="1" smtClean="0">
              <a:solidFill>
                <a:schemeClr val="tx1"/>
              </a:solidFill>
            </a:endParaRPr>
          </a:p>
          <a:p>
            <a:pPr eaLnBrk="1" hangingPunct="1">
              <a:lnSpc>
                <a:spcPct val="70000"/>
              </a:lnSpc>
              <a:buFont typeface="Wingdings 2" pitchFamily="18" charset="2"/>
              <a:buNone/>
            </a:pPr>
            <a:r>
              <a:rPr lang="en-US" b="1" smtClean="0">
                <a:solidFill>
                  <a:srgbClr val="0000FF"/>
                </a:solidFill>
              </a:rPr>
              <a:t>corruption crimes</a:t>
            </a:r>
            <a:r>
              <a:rPr lang="en-US" b="1" smtClean="0">
                <a:solidFill>
                  <a:schemeClr val="tx1"/>
                </a:solidFill>
              </a:rPr>
              <a:t> – </a:t>
            </a:r>
            <a:r>
              <a:rPr lang="uk-UA" smtClean="0">
                <a:solidFill>
                  <a:schemeClr val="tx1"/>
                </a:solidFill>
                <a:latin typeface="Arial" charset="0"/>
              </a:rPr>
              <a:t>корупційні злочини</a:t>
            </a:r>
            <a:r>
              <a:rPr lang="uk-UA" b="1" smtClean="0">
                <a:solidFill>
                  <a:schemeClr val="tx1"/>
                </a:solidFill>
              </a:rPr>
              <a:t>     </a:t>
            </a:r>
            <a:endParaRPr lang="en-US" b="1" smtClean="0">
              <a:solidFill>
                <a:schemeClr val="tx1"/>
              </a:solidFill>
            </a:endParaRPr>
          </a:p>
          <a:p>
            <a:pPr eaLnBrk="1" hangingPunct="1">
              <a:lnSpc>
                <a:spcPct val="70000"/>
              </a:lnSpc>
              <a:buFont typeface="Wingdings 2" pitchFamily="18" charset="2"/>
              <a:buNone/>
            </a:pPr>
            <a:endParaRPr lang="en-US" b="1" smtClean="0">
              <a:solidFill>
                <a:schemeClr val="tx1"/>
              </a:solidFill>
            </a:endParaRPr>
          </a:p>
          <a:p>
            <a:pPr eaLnBrk="1" hangingPunct="1">
              <a:lnSpc>
                <a:spcPct val="70000"/>
              </a:lnSpc>
              <a:buFont typeface="Wingdings 2" pitchFamily="18" charset="2"/>
              <a:buNone/>
            </a:pPr>
            <a:r>
              <a:rPr lang="en-US" b="1" smtClean="0">
                <a:solidFill>
                  <a:srgbClr val="0000FF"/>
                </a:solidFill>
              </a:rPr>
              <a:t>bribe</a:t>
            </a:r>
            <a:r>
              <a:rPr lang="en-US" b="1" smtClean="0">
                <a:solidFill>
                  <a:schemeClr val="tx1"/>
                </a:solidFill>
              </a:rPr>
              <a:t> –</a:t>
            </a:r>
            <a:r>
              <a:rPr lang="uk-UA" b="1" smtClean="0">
                <a:solidFill>
                  <a:schemeClr val="tx1"/>
                </a:solidFill>
              </a:rPr>
              <a:t> </a:t>
            </a:r>
            <a:r>
              <a:rPr lang="uk-UA" smtClean="0">
                <a:solidFill>
                  <a:schemeClr val="tx1"/>
                </a:solidFill>
                <a:latin typeface="Arial" charset="0"/>
              </a:rPr>
              <a:t>хабар</a:t>
            </a:r>
            <a:r>
              <a:rPr lang="uk-UA" smtClean="0">
                <a:solidFill>
                  <a:schemeClr val="tx1"/>
                </a:solidFill>
              </a:rPr>
              <a:t>   </a:t>
            </a:r>
            <a:r>
              <a:rPr lang="uk-UA" b="1" smtClean="0">
                <a:solidFill>
                  <a:schemeClr val="tx1"/>
                </a:solidFill>
              </a:rPr>
              <a:t>  </a:t>
            </a:r>
            <a:endParaRPr lang="en-US" b="1" smtClean="0">
              <a:solidFill>
                <a:schemeClr val="tx1"/>
              </a:solidFill>
            </a:endParaRPr>
          </a:p>
          <a:p>
            <a:pPr eaLnBrk="1" hangingPunct="1">
              <a:lnSpc>
                <a:spcPct val="70000"/>
              </a:lnSpc>
              <a:buFont typeface="Wingdings 2" pitchFamily="18" charset="2"/>
              <a:buNone/>
            </a:pPr>
            <a:endParaRPr lang="en-US" b="1" smtClean="0">
              <a:solidFill>
                <a:schemeClr val="tx1"/>
              </a:solidFill>
            </a:endParaRPr>
          </a:p>
          <a:p>
            <a:pPr eaLnBrk="1" hangingPunct="1">
              <a:lnSpc>
                <a:spcPct val="70000"/>
              </a:lnSpc>
              <a:buFont typeface="Wingdings 2" pitchFamily="18" charset="2"/>
              <a:buNone/>
            </a:pPr>
            <a:r>
              <a:rPr lang="en-US" b="1" smtClean="0">
                <a:solidFill>
                  <a:srgbClr val="0000FF"/>
                </a:solidFill>
              </a:rPr>
              <a:t>bribery</a:t>
            </a:r>
            <a:r>
              <a:rPr lang="en-US" b="1" smtClean="0">
                <a:solidFill>
                  <a:schemeClr val="tx1"/>
                </a:solidFill>
              </a:rPr>
              <a:t> – </a:t>
            </a:r>
            <a:r>
              <a:rPr lang="uk-UA" smtClean="0">
                <a:solidFill>
                  <a:schemeClr val="tx1"/>
                </a:solidFill>
                <a:latin typeface="Arial" charset="0"/>
              </a:rPr>
              <a:t>хабарництво (підкуп)</a:t>
            </a:r>
            <a:endParaRPr lang="en-US" smtClean="0">
              <a:solidFill>
                <a:schemeClr val="tx1"/>
              </a:solidFill>
              <a:latin typeface="Arial" charset="0"/>
            </a:endParaRPr>
          </a:p>
          <a:p>
            <a:pPr eaLnBrk="1" hangingPunct="1">
              <a:lnSpc>
                <a:spcPct val="70000"/>
              </a:lnSpc>
              <a:buFont typeface="Wingdings 2" pitchFamily="18" charset="2"/>
              <a:buNone/>
            </a:pPr>
            <a:endParaRPr lang="en-US" smtClean="0">
              <a:solidFill>
                <a:schemeClr val="tx1"/>
              </a:solidFill>
            </a:endParaRPr>
          </a:p>
          <a:p>
            <a:pPr eaLnBrk="1" hangingPunct="1">
              <a:lnSpc>
                <a:spcPct val="70000"/>
              </a:lnSpc>
              <a:buFont typeface="Wingdings 2" pitchFamily="18" charset="2"/>
              <a:buNone/>
            </a:pPr>
            <a:r>
              <a:rPr lang="en-US" b="1" smtClean="0">
                <a:solidFill>
                  <a:srgbClr val="0000FF"/>
                </a:solidFill>
              </a:rPr>
              <a:t>undue advantage</a:t>
            </a:r>
            <a:r>
              <a:rPr lang="en-US" b="1" smtClean="0">
                <a:solidFill>
                  <a:schemeClr val="tx1"/>
                </a:solidFill>
              </a:rPr>
              <a:t> –</a:t>
            </a:r>
            <a:r>
              <a:rPr lang="uk-UA" b="1" smtClean="0">
                <a:solidFill>
                  <a:schemeClr val="tx1"/>
                </a:solidFill>
                <a:latin typeface="Arial" charset="0"/>
              </a:rPr>
              <a:t> </a:t>
            </a:r>
            <a:r>
              <a:rPr lang="uk-UA" smtClean="0">
                <a:solidFill>
                  <a:schemeClr val="tx1"/>
                </a:solidFill>
                <a:latin typeface="Arial" charset="0"/>
              </a:rPr>
              <a:t>неправомірна вигода</a:t>
            </a:r>
            <a:endParaRPr lang="en-US" smtClean="0">
              <a:solidFill>
                <a:schemeClr val="tx1"/>
              </a:solidFill>
              <a:latin typeface="Arial" charset="0"/>
            </a:endParaRPr>
          </a:p>
          <a:p>
            <a:pPr eaLnBrk="1" hangingPunct="1">
              <a:lnSpc>
                <a:spcPct val="70000"/>
              </a:lnSpc>
              <a:buFont typeface="Wingdings 2" pitchFamily="18" charset="2"/>
              <a:buNone/>
            </a:pPr>
            <a:endParaRPr lang="en-US" b="1" smtClean="0">
              <a:solidFill>
                <a:srgbClr val="0000FF"/>
              </a:solidFill>
            </a:endParaRPr>
          </a:p>
        </p:txBody>
      </p:sp>
      <p:sp>
        <p:nvSpPr>
          <p:cNvPr id="4" name="Rectangle 3"/>
          <p:cNvSpPr txBox="1">
            <a:spLocks noChangeArrowheads="1"/>
          </p:cNvSpPr>
          <p:nvPr/>
        </p:nvSpPr>
        <p:spPr bwMode="auto">
          <a:xfrm>
            <a:off x="395288" y="214313"/>
            <a:ext cx="8424862" cy="6429375"/>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uk-UA" sz="1700" dirty="0">
                <a:effectLst>
                  <a:outerShdw blurRad="38100" dist="38100" dir="2700000" algn="tl">
                    <a:srgbClr val="C0C0C0"/>
                  </a:outerShdw>
                </a:effectLst>
              </a:rPr>
              <a:t>      </a:t>
            </a:r>
            <a:endParaRPr lang="uk-UA" sz="2000" i="1" dirty="0">
              <a:effectLst>
                <a:outerShdw blurRad="38100" dist="38100" dir="2700000" algn="tl">
                  <a:srgbClr val="C0C0C0"/>
                </a:outerShdw>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3"/>
          <p:cNvSpPr>
            <a:spLocks noGrp="1" noChangeArrowheads="1"/>
          </p:cNvSpPr>
          <p:nvPr>
            <p:ph idx="4294967295"/>
          </p:nvPr>
        </p:nvSpPr>
        <p:spPr>
          <a:xfrm>
            <a:off x="214313" y="260350"/>
            <a:ext cx="8715375" cy="6221413"/>
          </a:xfrm>
        </p:spPr>
        <p:txBody>
          <a:bodyPr/>
          <a:lstStyle/>
          <a:p>
            <a:pPr eaLnBrk="1" hangingPunct="1">
              <a:lnSpc>
                <a:spcPct val="80000"/>
              </a:lnSpc>
              <a:buFont typeface="Wingdings 2" pitchFamily="18" charset="2"/>
              <a:buNone/>
            </a:pPr>
            <a:r>
              <a:rPr lang="uk-UA" sz="1600" smtClean="0">
                <a:solidFill>
                  <a:schemeClr val="tx1"/>
                </a:solidFill>
                <a:latin typeface="Arial" charset="0"/>
                <a:cs typeface="Arial" charset="0"/>
              </a:rPr>
              <a:t>                                         </a:t>
            </a:r>
            <a:r>
              <a:rPr lang="uk-UA" sz="1800" b="1" smtClean="0">
                <a:solidFill>
                  <a:srgbClr val="C00000"/>
                </a:solidFill>
                <a:latin typeface="Arial" charset="0"/>
                <a:cs typeface="Arial" charset="0"/>
              </a:rPr>
              <a:t>Класифікація корупційних злочинів </a:t>
            </a:r>
            <a:r>
              <a:rPr lang="uk-UA" sz="1600" b="1" smtClean="0">
                <a:solidFill>
                  <a:schemeClr val="tx1"/>
                </a:solidFill>
                <a:latin typeface="Arial" charset="0"/>
                <a:cs typeface="Arial" charset="0"/>
              </a:rPr>
              <a:t>– </a:t>
            </a:r>
          </a:p>
          <a:p>
            <a:pPr algn="ctr" eaLnBrk="1" hangingPunct="1">
              <a:lnSpc>
                <a:spcPct val="80000"/>
              </a:lnSpc>
              <a:buFont typeface="Wingdings 2" pitchFamily="18" charset="2"/>
              <a:buNone/>
            </a:pPr>
            <a:r>
              <a:rPr lang="uk-UA" sz="1600" smtClean="0">
                <a:solidFill>
                  <a:schemeClr val="tx1"/>
                </a:solidFill>
                <a:latin typeface="Arial" charset="0"/>
                <a:cs typeface="Arial" charset="0"/>
              </a:rPr>
              <a:t>це їх поділ на групи (категорії) залежно від того чи іншого критерію.</a:t>
            </a:r>
          </a:p>
          <a:p>
            <a:pPr algn="ctr" eaLnBrk="1" hangingPunct="1">
              <a:lnSpc>
                <a:spcPct val="80000"/>
              </a:lnSpc>
              <a:buFont typeface="Wingdings 2" pitchFamily="18" charset="2"/>
              <a:buNone/>
            </a:pPr>
            <a:endParaRPr lang="uk-UA" sz="1600" b="1" i="1" smtClean="0">
              <a:solidFill>
                <a:schemeClr val="tx1"/>
              </a:solidFill>
              <a:latin typeface="Arial" charset="0"/>
              <a:cs typeface="Arial" charset="0"/>
            </a:endParaRPr>
          </a:p>
          <a:p>
            <a:pPr algn="just" eaLnBrk="1" hangingPunct="1">
              <a:lnSpc>
                <a:spcPct val="80000"/>
              </a:lnSpc>
              <a:buFont typeface="Wingdings 2" pitchFamily="18" charset="2"/>
              <a:buNone/>
            </a:pPr>
            <a:r>
              <a:rPr lang="uk-UA" sz="1600" smtClean="0">
                <a:solidFill>
                  <a:schemeClr val="tx1"/>
                </a:solidFill>
              </a:rPr>
              <a:t>      </a:t>
            </a:r>
            <a:r>
              <a:rPr lang="uk-UA" sz="2400" smtClean="0">
                <a:solidFill>
                  <a:schemeClr val="tx1"/>
                </a:solidFill>
              </a:rPr>
              <a:t>Залежно від</a:t>
            </a:r>
            <a:r>
              <a:rPr lang="uk-UA" sz="2400" b="1" i="1" smtClean="0">
                <a:solidFill>
                  <a:schemeClr val="tx1"/>
                </a:solidFill>
              </a:rPr>
              <a:t> </a:t>
            </a:r>
            <a:r>
              <a:rPr lang="uk-UA" sz="2400" b="1" i="1" smtClean="0">
                <a:solidFill>
                  <a:srgbClr val="0000FF"/>
                </a:solidFill>
              </a:rPr>
              <a:t>послідовності групування корупційних злочинів у примітці до ст. 45 КК України та вчинення чи невчинення їх </a:t>
            </a:r>
            <a:r>
              <a:rPr lang="uk-UA" sz="2400" b="1" i="1" smtClean="0">
                <a:solidFill>
                  <a:srgbClr val="FF0000"/>
                </a:solidFill>
              </a:rPr>
              <a:t>шляхом зловживання службовим становищем</a:t>
            </a:r>
            <a:r>
              <a:rPr lang="uk-UA" sz="2400" smtClean="0">
                <a:solidFill>
                  <a:srgbClr val="FF0000"/>
                </a:solidFill>
              </a:rPr>
              <a:t> </a:t>
            </a:r>
            <a:r>
              <a:rPr lang="uk-UA" sz="2400" smtClean="0">
                <a:solidFill>
                  <a:schemeClr val="tx1"/>
                </a:solidFill>
              </a:rPr>
              <a:t>усі корупційні</a:t>
            </a:r>
          </a:p>
          <a:p>
            <a:pPr algn="just" eaLnBrk="1" hangingPunct="1">
              <a:lnSpc>
                <a:spcPct val="80000"/>
              </a:lnSpc>
              <a:buFont typeface="Wingdings 2" pitchFamily="18" charset="2"/>
              <a:buNone/>
            </a:pPr>
            <a:r>
              <a:rPr lang="uk-UA" sz="2400" smtClean="0">
                <a:solidFill>
                  <a:schemeClr val="tx1"/>
                </a:solidFill>
              </a:rPr>
              <a:t>     злочини можна поділити на </a:t>
            </a:r>
            <a:r>
              <a:rPr lang="uk-UA" sz="2400" b="1" i="1" u="sng" smtClean="0">
                <a:solidFill>
                  <a:schemeClr val="tx1"/>
                </a:solidFill>
              </a:rPr>
              <a:t>два види</a:t>
            </a:r>
            <a:r>
              <a:rPr lang="uk-UA" sz="2400" b="1" i="1" smtClean="0">
                <a:solidFill>
                  <a:schemeClr val="tx1"/>
                </a:solidFill>
              </a:rPr>
              <a:t>: </a:t>
            </a:r>
          </a:p>
          <a:p>
            <a:pPr algn="just" eaLnBrk="1" hangingPunct="1">
              <a:lnSpc>
                <a:spcPct val="80000"/>
              </a:lnSpc>
              <a:buFont typeface="Wingdings 2" pitchFamily="18" charset="2"/>
              <a:buNone/>
            </a:pPr>
            <a:r>
              <a:rPr lang="uk-UA" sz="2400" b="1" i="1" smtClean="0">
                <a:solidFill>
                  <a:schemeClr val="tx1"/>
                </a:solidFill>
              </a:rPr>
              <a:t>     </a:t>
            </a:r>
          </a:p>
          <a:p>
            <a:pPr algn="just" eaLnBrk="1" hangingPunct="1">
              <a:lnSpc>
                <a:spcPct val="80000"/>
              </a:lnSpc>
              <a:buFont typeface="Wingdings 2" pitchFamily="18" charset="2"/>
              <a:buNone/>
            </a:pPr>
            <a:r>
              <a:rPr lang="uk-UA" sz="2400" b="1" i="1" smtClean="0">
                <a:solidFill>
                  <a:schemeClr val="tx1"/>
                </a:solidFill>
              </a:rPr>
              <a:t>       а) корупційні злочини, вчинені шляхом зловживання службовим становищем</a:t>
            </a:r>
            <a:r>
              <a:rPr lang="uk-UA" sz="2400" b="1" smtClean="0">
                <a:solidFill>
                  <a:schemeClr val="tx1"/>
                </a:solidFill>
              </a:rPr>
              <a:t> </a:t>
            </a:r>
          </a:p>
          <a:p>
            <a:pPr algn="just" eaLnBrk="1" hangingPunct="1">
              <a:lnSpc>
                <a:spcPct val="80000"/>
              </a:lnSpc>
              <a:buFont typeface="Wingdings 2" pitchFamily="18" charset="2"/>
              <a:buNone/>
            </a:pPr>
            <a:r>
              <a:rPr lang="uk-UA" sz="2400" b="1" smtClean="0">
                <a:solidFill>
                  <a:schemeClr val="tx1"/>
                </a:solidFill>
              </a:rPr>
              <a:t>       </a:t>
            </a:r>
            <a:r>
              <a:rPr lang="uk-UA" sz="2400" smtClean="0">
                <a:solidFill>
                  <a:schemeClr val="tx1"/>
                </a:solidFill>
              </a:rPr>
              <a:t>(ст.ст. 191, 262, 308, 312, 313, 320, 357, 410 КК України);</a:t>
            </a:r>
          </a:p>
          <a:p>
            <a:pPr algn="just" eaLnBrk="1" hangingPunct="1">
              <a:lnSpc>
                <a:spcPct val="80000"/>
              </a:lnSpc>
              <a:buFont typeface="Wingdings 2" pitchFamily="18" charset="2"/>
              <a:buNone/>
            </a:pPr>
            <a:endParaRPr lang="uk-UA" sz="2400" b="1" i="1" smtClean="0">
              <a:solidFill>
                <a:schemeClr val="tx1"/>
              </a:solidFill>
            </a:endParaRPr>
          </a:p>
          <a:p>
            <a:pPr algn="just" eaLnBrk="1" hangingPunct="1">
              <a:lnSpc>
                <a:spcPct val="80000"/>
              </a:lnSpc>
              <a:buFont typeface="Wingdings 2" pitchFamily="18" charset="2"/>
              <a:buNone/>
            </a:pPr>
            <a:r>
              <a:rPr lang="uk-UA" sz="2400" b="1" i="1" smtClean="0">
                <a:solidFill>
                  <a:schemeClr val="tx1"/>
                </a:solidFill>
              </a:rPr>
              <a:t>       б) окремі корупційні злочини у сфері господарської діяльності, проти авторитету органів державної влади, органів місцевого самоврядування та об’єднань громадян, а також у сфері    службової діяльності та професійної діяльності, пов’язаної з наданням публічних послуг</a:t>
            </a:r>
            <a:r>
              <a:rPr lang="uk-UA" sz="2400" b="1" smtClean="0">
                <a:solidFill>
                  <a:schemeClr val="tx1"/>
                </a:solidFill>
              </a:rPr>
              <a:t>       </a:t>
            </a:r>
          </a:p>
          <a:p>
            <a:pPr algn="just" eaLnBrk="1" hangingPunct="1">
              <a:lnSpc>
                <a:spcPct val="80000"/>
              </a:lnSpc>
              <a:buFont typeface="Wingdings 2" pitchFamily="18" charset="2"/>
              <a:buNone/>
            </a:pPr>
            <a:r>
              <a:rPr lang="uk-UA" sz="2400" smtClean="0">
                <a:solidFill>
                  <a:schemeClr val="tx1"/>
                </a:solidFill>
              </a:rPr>
              <a:t>    (ст.ст.  210, 354, 364, 364-1, 365-2, 368 – 369-2 КК України).</a:t>
            </a:r>
          </a:p>
          <a:p>
            <a:pPr algn="just" eaLnBrk="1" hangingPunct="1">
              <a:lnSpc>
                <a:spcPct val="80000"/>
              </a:lnSpc>
              <a:buFont typeface="Wingdings 2" pitchFamily="18" charset="2"/>
              <a:buNone/>
            </a:pPr>
            <a:r>
              <a:rPr lang="uk-UA" sz="1600" smtClean="0">
                <a:solidFill>
                  <a:schemeClr val="tx1"/>
                </a:solidFill>
              </a:rPr>
              <a:t>     </a:t>
            </a:r>
          </a:p>
          <a:p>
            <a:pPr algn="just" eaLnBrk="1" hangingPunct="1">
              <a:lnSpc>
                <a:spcPct val="80000"/>
              </a:lnSpc>
              <a:buFont typeface="Wingdings 2" pitchFamily="18" charset="2"/>
              <a:buNone/>
            </a:pPr>
            <a:r>
              <a:rPr lang="uk-UA" sz="1600" smtClean="0">
                <a:solidFill>
                  <a:schemeClr val="tx1"/>
                </a:solidFill>
              </a:rPr>
              <a:t>       </a:t>
            </a:r>
            <a:endParaRPr lang="ru-RU" sz="1600" smtClean="0">
              <a:solidFill>
                <a:schemeClr val="tx1"/>
              </a:solidFill>
            </a:endParaRPr>
          </a:p>
          <a:p>
            <a:pPr algn="ctr" eaLnBrk="1" hangingPunct="1">
              <a:lnSpc>
                <a:spcPct val="80000"/>
              </a:lnSpc>
              <a:buFont typeface="Wingdings 2" pitchFamily="18" charset="2"/>
              <a:buNone/>
            </a:pPr>
            <a:endParaRPr lang="ru-RU" sz="1600" i="1" smtClean="0">
              <a:solidFill>
                <a:schemeClr val="tx1"/>
              </a:solidFill>
              <a:latin typeface="Arial" charset="0"/>
              <a:cs typeface="Arial" charset="0"/>
            </a:endParaRPr>
          </a:p>
        </p:txBody>
      </p:sp>
      <p:sp>
        <p:nvSpPr>
          <p:cNvPr id="4" name="Rectangle 3"/>
          <p:cNvSpPr txBox="1">
            <a:spLocks noChangeArrowheads="1"/>
          </p:cNvSpPr>
          <p:nvPr/>
        </p:nvSpPr>
        <p:spPr bwMode="auto">
          <a:xfrm>
            <a:off x="395288" y="214313"/>
            <a:ext cx="8424862" cy="6215062"/>
          </a:xfrm>
          <a:prstGeom prst="rect">
            <a:avLst/>
          </a:prstGeom>
          <a:noFill/>
          <a:ln w="9525">
            <a:noFill/>
            <a:miter lim="800000"/>
            <a:headEnd/>
            <a:tailEnd/>
          </a:ln>
          <a:effectLst/>
        </p:spPr>
        <p:txBody>
          <a:bodyPr/>
          <a:lstStyle/>
          <a:p>
            <a:pPr marL="342900" indent="-342900">
              <a:defRPr/>
            </a:pPr>
            <a:r>
              <a:rPr lang="uk-UA" b="1" dirty="0">
                <a:solidFill>
                  <a:srgbClr val="C40C5B"/>
                </a:solidFill>
                <a:effectLst>
                  <a:outerShdw blurRad="38100" dist="38100" dir="2700000" algn="tl">
                    <a:srgbClr val="C0C0C0"/>
                  </a:outerShdw>
                </a:effectLst>
              </a:rPr>
              <a:t>       </a:t>
            </a:r>
          </a:p>
          <a:p>
            <a:pPr marL="342900" indent="-342900">
              <a:defRPr/>
            </a:pPr>
            <a:endParaRPr lang="uk-UA" sz="1600" dirty="0">
              <a:effectLst>
                <a:outerShdw blurRad="38100" dist="38100" dir="2700000" algn="tl">
                  <a:srgbClr val="C0C0C0"/>
                </a:outerShdw>
              </a:effectLst>
              <a:latin typeface="Times New Roman" pitchFamily="18" charset="0"/>
              <a:cs typeface="Times New Roman" pitchFamily="18" charset="0"/>
            </a:endParaRPr>
          </a:p>
          <a:p>
            <a:pPr marL="342900" indent="-342900">
              <a:defRPr/>
            </a:pPr>
            <a:endParaRPr lang="uk-UA" dirty="0">
              <a:effectLst>
                <a:outerShdw blurRad="38100" dist="38100" dir="2700000" algn="tl">
                  <a:srgbClr val="C0C0C0"/>
                </a:outerShdw>
              </a:effectLst>
            </a:endParaRPr>
          </a:p>
          <a:p>
            <a:pPr marL="342900" indent="-342900" algn="just">
              <a:defRPr/>
            </a:pPr>
            <a:r>
              <a:rPr lang="uk-UA" dirty="0">
                <a:effectLst>
                  <a:outerShdw blurRad="38100" dist="38100" dir="2700000" algn="tl">
                    <a:srgbClr val="C0C0C0"/>
                  </a:outerShdw>
                </a:effectLst>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dirty="0">
                <a:effectLst>
                  <a:outerShdw blurRad="38100" dist="38100" dir="2700000" algn="tl">
                    <a:srgbClr val="C0C0C0"/>
                  </a:outerShdw>
                </a:effectLst>
                <a:latin typeface="Times New Roman" pitchFamily="18" charset="0"/>
                <a:cs typeface="Times New Roman" pitchFamily="18" charset="0"/>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dirty="0">
                <a:effectLst>
                  <a:outerShdw blurRad="38100" dist="38100" dir="2700000" algn="tl">
                    <a:srgbClr val="C0C0C0"/>
                  </a:outerShdw>
                </a:effectLst>
                <a:latin typeface="Times New Roman" pitchFamily="18" charset="0"/>
                <a:cs typeface="Times New Roman" pitchFamily="18" charset="0"/>
              </a:rPr>
              <a:t>    </a:t>
            </a:r>
            <a:endParaRPr lang="ru-RU" sz="2800" dirty="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3"/>
          <p:cNvSpPr>
            <a:spLocks noGrp="1" noChangeArrowheads="1"/>
          </p:cNvSpPr>
          <p:nvPr>
            <p:ph idx="4294967295"/>
          </p:nvPr>
        </p:nvSpPr>
        <p:spPr>
          <a:xfrm>
            <a:off x="214313" y="260350"/>
            <a:ext cx="8715375" cy="6221413"/>
          </a:xfrm>
        </p:spPr>
        <p:txBody>
          <a:bodyPr/>
          <a:lstStyle/>
          <a:p>
            <a:pPr algn="ctr" eaLnBrk="1" hangingPunct="1">
              <a:lnSpc>
                <a:spcPct val="80000"/>
              </a:lnSpc>
              <a:buFont typeface="Wingdings 2" pitchFamily="18" charset="2"/>
              <a:buNone/>
            </a:pPr>
            <a:r>
              <a:rPr lang="uk-UA" sz="1600" b="1" smtClean="0">
                <a:solidFill>
                  <a:srgbClr val="C00000"/>
                </a:solidFill>
                <a:latin typeface="Arial" charset="0"/>
                <a:cs typeface="Arial" charset="0"/>
              </a:rPr>
              <a:t>Класифікація корупційних злочинів </a:t>
            </a:r>
            <a:r>
              <a:rPr lang="uk-UA" sz="1600" b="1" u="sng" smtClean="0">
                <a:solidFill>
                  <a:srgbClr val="00B0F0"/>
                </a:solidFill>
                <a:latin typeface="Arial" charset="0"/>
                <a:cs typeface="Arial" charset="0"/>
              </a:rPr>
              <a:t>(ПРОДОВЖЕННЯ):</a:t>
            </a:r>
          </a:p>
          <a:p>
            <a:pPr algn="ctr" eaLnBrk="1" hangingPunct="1">
              <a:lnSpc>
                <a:spcPct val="80000"/>
              </a:lnSpc>
              <a:buFont typeface="Wingdings 2" pitchFamily="18" charset="2"/>
              <a:buNone/>
            </a:pPr>
            <a:endParaRPr lang="uk-UA" sz="1600" b="1" i="1" smtClean="0">
              <a:solidFill>
                <a:schemeClr val="tx1"/>
              </a:solidFill>
              <a:latin typeface="Arial" charset="0"/>
              <a:cs typeface="Arial" charset="0"/>
            </a:endParaRPr>
          </a:p>
          <a:p>
            <a:pPr algn="just" eaLnBrk="1" hangingPunct="1">
              <a:lnSpc>
                <a:spcPct val="80000"/>
              </a:lnSpc>
              <a:buFont typeface="Wingdings 2" pitchFamily="18" charset="2"/>
              <a:buNone/>
            </a:pPr>
            <a:r>
              <a:rPr lang="uk-UA" sz="1600" smtClean="0">
                <a:solidFill>
                  <a:schemeClr val="tx1"/>
                </a:solidFill>
              </a:rPr>
              <a:t>      </a:t>
            </a:r>
          </a:p>
          <a:p>
            <a:pPr algn="just" eaLnBrk="1" hangingPunct="1">
              <a:lnSpc>
                <a:spcPct val="80000"/>
              </a:lnSpc>
              <a:buFont typeface="Wingdings 2" pitchFamily="18" charset="2"/>
              <a:buNone/>
            </a:pPr>
            <a:r>
              <a:rPr lang="uk-UA" sz="1600" smtClean="0">
                <a:solidFill>
                  <a:schemeClr val="tx1"/>
                </a:solidFill>
              </a:rPr>
              <a:t>     </a:t>
            </a:r>
            <a:endParaRPr lang="uk-UA" sz="2000" smtClean="0">
              <a:solidFill>
                <a:schemeClr val="tx1"/>
              </a:solidFill>
            </a:endParaRPr>
          </a:p>
          <a:p>
            <a:pPr algn="just" eaLnBrk="1" hangingPunct="1">
              <a:lnSpc>
                <a:spcPct val="80000"/>
              </a:lnSpc>
              <a:buFont typeface="Wingdings 2" pitchFamily="18" charset="2"/>
              <a:buNone/>
            </a:pPr>
            <a:r>
              <a:rPr lang="uk-UA" sz="2000" smtClean="0">
                <a:solidFill>
                  <a:schemeClr val="tx1"/>
                </a:solidFill>
              </a:rPr>
              <a:t>       Розмежувати корупційні злочини можливо за іншим критерієм – </a:t>
            </a:r>
            <a:r>
              <a:rPr lang="uk-UA" sz="2000" b="1" i="1" smtClean="0">
                <a:solidFill>
                  <a:srgbClr val="0000FF"/>
                </a:solidFill>
              </a:rPr>
              <a:t>за родовим об’єктом посягання: </a:t>
            </a:r>
          </a:p>
          <a:p>
            <a:pPr algn="just" eaLnBrk="1" hangingPunct="1">
              <a:lnSpc>
                <a:spcPct val="80000"/>
              </a:lnSpc>
              <a:buFont typeface="Wingdings 2" pitchFamily="18" charset="2"/>
              <a:buNone/>
            </a:pPr>
            <a:r>
              <a:rPr lang="uk-UA" sz="2000" smtClean="0">
                <a:solidFill>
                  <a:schemeClr val="tx1"/>
                </a:solidFill>
              </a:rPr>
              <a:t>    1) корупційний злочин </a:t>
            </a:r>
            <a:r>
              <a:rPr lang="uk-UA" sz="2000" b="1" smtClean="0">
                <a:solidFill>
                  <a:schemeClr val="tx1"/>
                </a:solidFill>
              </a:rPr>
              <a:t>проти власності </a:t>
            </a:r>
            <a:r>
              <a:rPr lang="uk-UA" sz="2000" smtClean="0">
                <a:solidFill>
                  <a:schemeClr val="tx1"/>
                </a:solidFill>
              </a:rPr>
              <a:t>(ст. 191 КК України); </a:t>
            </a:r>
          </a:p>
          <a:p>
            <a:pPr algn="just" eaLnBrk="1" hangingPunct="1">
              <a:lnSpc>
                <a:spcPct val="80000"/>
              </a:lnSpc>
              <a:buFont typeface="Wingdings 2" pitchFamily="18" charset="2"/>
              <a:buNone/>
            </a:pPr>
            <a:r>
              <a:rPr lang="uk-UA" sz="2000" smtClean="0">
                <a:solidFill>
                  <a:schemeClr val="tx1"/>
                </a:solidFill>
              </a:rPr>
              <a:t>    2) корупційний злочин </a:t>
            </a:r>
            <a:r>
              <a:rPr lang="uk-UA" sz="2000" b="1" smtClean="0">
                <a:solidFill>
                  <a:schemeClr val="tx1"/>
                </a:solidFill>
              </a:rPr>
              <a:t>у сфері господарської діяльності </a:t>
            </a:r>
            <a:r>
              <a:rPr lang="uk-UA" sz="2000" smtClean="0">
                <a:solidFill>
                  <a:schemeClr val="tx1"/>
                </a:solidFill>
              </a:rPr>
              <a:t>(ст. 210 КК України); </a:t>
            </a:r>
          </a:p>
          <a:p>
            <a:pPr algn="just" eaLnBrk="1" hangingPunct="1">
              <a:lnSpc>
                <a:spcPct val="80000"/>
              </a:lnSpc>
              <a:buFont typeface="Wingdings 2" pitchFamily="18" charset="2"/>
              <a:buNone/>
            </a:pPr>
            <a:r>
              <a:rPr lang="uk-UA" sz="2000" smtClean="0">
                <a:solidFill>
                  <a:schemeClr val="tx1"/>
                </a:solidFill>
              </a:rPr>
              <a:t>    3) корупційний злочин </a:t>
            </a:r>
            <a:r>
              <a:rPr lang="uk-UA" sz="2000" b="1" smtClean="0">
                <a:solidFill>
                  <a:schemeClr val="tx1"/>
                </a:solidFill>
              </a:rPr>
              <a:t>проти громадської безпеки </a:t>
            </a:r>
            <a:r>
              <a:rPr lang="uk-UA" sz="2000" smtClean="0">
                <a:solidFill>
                  <a:schemeClr val="tx1"/>
                </a:solidFill>
              </a:rPr>
              <a:t>(ч. 2 ст. 262 КК України); </a:t>
            </a:r>
          </a:p>
          <a:p>
            <a:pPr algn="just" eaLnBrk="1" hangingPunct="1">
              <a:lnSpc>
                <a:spcPct val="80000"/>
              </a:lnSpc>
              <a:buFont typeface="Wingdings 2" pitchFamily="18" charset="2"/>
              <a:buNone/>
            </a:pPr>
            <a:r>
              <a:rPr lang="uk-UA" sz="2000" smtClean="0">
                <a:solidFill>
                  <a:schemeClr val="tx1"/>
                </a:solidFill>
              </a:rPr>
              <a:t>   4) корупційні злочини </a:t>
            </a:r>
            <a:r>
              <a:rPr lang="uk-UA" sz="2000" b="1" smtClean="0">
                <a:solidFill>
                  <a:schemeClr val="tx1"/>
                </a:solidFill>
              </a:rPr>
              <a:t>у сфері обігу наркотичних засобів, психотропних речовин, їх аналогів або прекурсорів </a:t>
            </a:r>
            <a:r>
              <a:rPr lang="uk-UA" sz="2000" smtClean="0">
                <a:solidFill>
                  <a:schemeClr val="tx1"/>
                </a:solidFill>
              </a:rPr>
              <a:t>(ст.ст. 308, 312, 313, 320 КК України); </a:t>
            </a:r>
          </a:p>
          <a:p>
            <a:pPr algn="just" eaLnBrk="1" hangingPunct="1">
              <a:lnSpc>
                <a:spcPct val="80000"/>
              </a:lnSpc>
              <a:buFont typeface="Wingdings 2" pitchFamily="18" charset="2"/>
              <a:buNone/>
            </a:pPr>
            <a:r>
              <a:rPr lang="uk-UA" sz="2000" smtClean="0">
                <a:solidFill>
                  <a:schemeClr val="tx1"/>
                </a:solidFill>
              </a:rPr>
              <a:t>   5) корупційні злочини </a:t>
            </a:r>
            <a:r>
              <a:rPr lang="uk-UA" sz="2000" b="1" smtClean="0">
                <a:solidFill>
                  <a:schemeClr val="tx1"/>
                </a:solidFill>
              </a:rPr>
              <a:t>проти авторитету органів державної влади, органів місцевого самоврядування та об’єднань громадян </a:t>
            </a:r>
            <a:r>
              <a:rPr lang="uk-UA" sz="2000" smtClean="0">
                <a:solidFill>
                  <a:schemeClr val="tx1"/>
                </a:solidFill>
              </a:rPr>
              <a:t>(ст.ст. 354 і 357 КК України);</a:t>
            </a:r>
          </a:p>
          <a:p>
            <a:pPr algn="just" eaLnBrk="1" hangingPunct="1">
              <a:lnSpc>
                <a:spcPct val="80000"/>
              </a:lnSpc>
              <a:buFont typeface="Wingdings 2" pitchFamily="18" charset="2"/>
              <a:buNone/>
            </a:pPr>
            <a:r>
              <a:rPr lang="uk-UA" sz="2000" smtClean="0">
                <a:solidFill>
                  <a:schemeClr val="tx1"/>
                </a:solidFill>
              </a:rPr>
              <a:t>   6) корупційні злочини </a:t>
            </a:r>
            <a:r>
              <a:rPr lang="uk-UA" sz="2000" b="1" smtClean="0">
                <a:solidFill>
                  <a:schemeClr val="tx1"/>
                </a:solidFill>
              </a:rPr>
              <a:t>у сфері службової діяльності та професійної діяльності, пов’язаної з наданням публічних послуг </a:t>
            </a:r>
            <a:r>
              <a:rPr lang="uk-UA" sz="2000" smtClean="0">
                <a:solidFill>
                  <a:schemeClr val="tx1"/>
                </a:solidFill>
              </a:rPr>
              <a:t>(ст.ст. 364, 364-1, 365-2, 368 – 369-2 КК України); </a:t>
            </a:r>
          </a:p>
          <a:p>
            <a:pPr algn="just" eaLnBrk="1" hangingPunct="1">
              <a:lnSpc>
                <a:spcPct val="80000"/>
              </a:lnSpc>
              <a:buFont typeface="Wingdings 2" pitchFamily="18" charset="2"/>
              <a:buNone/>
            </a:pPr>
            <a:r>
              <a:rPr lang="uk-UA" sz="2000" smtClean="0">
                <a:solidFill>
                  <a:schemeClr val="tx1"/>
                </a:solidFill>
              </a:rPr>
              <a:t>   7) корупційний злочин проти встановленого порядку несення військової служби/</a:t>
            </a:r>
            <a:r>
              <a:rPr lang="uk-UA" sz="2000" b="1" smtClean="0">
                <a:solidFill>
                  <a:schemeClr val="tx1"/>
                </a:solidFill>
              </a:rPr>
              <a:t>корупційний військовий злочин </a:t>
            </a:r>
            <a:r>
              <a:rPr lang="uk-UA" sz="2000" smtClean="0">
                <a:solidFill>
                  <a:schemeClr val="tx1"/>
                </a:solidFill>
              </a:rPr>
              <a:t>(ст. 410 КК України). </a:t>
            </a:r>
            <a:endParaRPr lang="ru-RU" sz="2000" smtClean="0">
              <a:solidFill>
                <a:schemeClr val="tx1"/>
              </a:solidFill>
            </a:endParaRPr>
          </a:p>
          <a:p>
            <a:pPr algn="just" eaLnBrk="1" hangingPunct="1">
              <a:lnSpc>
                <a:spcPct val="80000"/>
              </a:lnSpc>
              <a:buFont typeface="Wingdings 2" pitchFamily="18" charset="2"/>
              <a:buNone/>
            </a:pPr>
            <a:endParaRPr lang="ru-RU" sz="2000" smtClean="0">
              <a:solidFill>
                <a:schemeClr val="tx1"/>
              </a:solidFill>
            </a:endParaRPr>
          </a:p>
          <a:p>
            <a:pPr algn="ctr" eaLnBrk="1" hangingPunct="1">
              <a:lnSpc>
                <a:spcPct val="80000"/>
              </a:lnSpc>
              <a:buFont typeface="Wingdings 2" pitchFamily="18" charset="2"/>
              <a:buNone/>
            </a:pPr>
            <a:endParaRPr lang="ru-RU" sz="2000" i="1" smtClean="0">
              <a:solidFill>
                <a:schemeClr val="tx1"/>
              </a:solidFill>
              <a:latin typeface="Arial" charset="0"/>
              <a:cs typeface="Arial" charset="0"/>
            </a:endParaRPr>
          </a:p>
        </p:txBody>
      </p:sp>
      <p:sp>
        <p:nvSpPr>
          <p:cNvPr id="4" name="Rectangle 3"/>
          <p:cNvSpPr txBox="1">
            <a:spLocks noChangeArrowheads="1"/>
          </p:cNvSpPr>
          <p:nvPr/>
        </p:nvSpPr>
        <p:spPr bwMode="auto">
          <a:xfrm>
            <a:off x="395288" y="214313"/>
            <a:ext cx="8424862" cy="6215062"/>
          </a:xfrm>
          <a:prstGeom prst="rect">
            <a:avLst/>
          </a:prstGeom>
          <a:noFill/>
          <a:ln w="9525">
            <a:noFill/>
            <a:miter lim="800000"/>
            <a:headEnd/>
            <a:tailEnd/>
          </a:ln>
          <a:effectLst/>
        </p:spPr>
        <p:txBody>
          <a:bodyPr/>
          <a:lstStyle/>
          <a:p>
            <a:pPr marL="342900" indent="-342900">
              <a:defRPr/>
            </a:pPr>
            <a:r>
              <a:rPr lang="uk-UA" b="1" dirty="0">
                <a:solidFill>
                  <a:srgbClr val="C40C5B"/>
                </a:solidFill>
                <a:effectLst>
                  <a:outerShdw blurRad="38100" dist="38100" dir="2700000" algn="tl">
                    <a:srgbClr val="C0C0C0"/>
                  </a:outerShdw>
                </a:effectLst>
              </a:rPr>
              <a:t>       </a:t>
            </a:r>
          </a:p>
          <a:p>
            <a:pPr marL="342900" indent="-342900">
              <a:defRPr/>
            </a:pPr>
            <a:endParaRPr lang="uk-UA" sz="1600" dirty="0">
              <a:effectLst>
                <a:outerShdw blurRad="38100" dist="38100" dir="2700000" algn="tl">
                  <a:srgbClr val="C0C0C0"/>
                </a:outerShdw>
              </a:effectLst>
              <a:latin typeface="Times New Roman" pitchFamily="18" charset="0"/>
              <a:cs typeface="Times New Roman" pitchFamily="18" charset="0"/>
            </a:endParaRPr>
          </a:p>
          <a:p>
            <a:pPr marL="342900" indent="-342900">
              <a:defRPr/>
            </a:pPr>
            <a:endParaRPr lang="uk-UA" dirty="0">
              <a:effectLst>
                <a:outerShdw blurRad="38100" dist="38100" dir="2700000" algn="tl">
                  <a:srgbClr val="C0C0C0"/>
                </a:outerShdw>
              </a:effectLst>
            </a:endParaRPr>
          </a:p>
          <a:p>
            <a:pPr marL="342900" indent="-342900" algn="just">
              <a:defRPr/>
            </a:pPr>
            <a:r>
              <a:rPr lang="uk-UA" dirty="0">
                <a:effectLst>
                  <a:outerShdw blurRad="38100" dist="38100" dir="2700000" algn="tl">
                    <a:srgbClr val="C0C0C0"/>
                  </a:outerShdw>
                </a:effectLst>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dirty="0">
                <a:effectLst>
                  <a:outerShdw blurRad="38100" dist="38100" dir="2700000" algn="tl">
                    <a:srgbClr val="C0C0C0"/>
                  </a:outerShdw>
                </a:effectLst>
                <a:latin typeface="Times New Roman" pitchFamily="18" charset="0"/>
                <a:cs typeface="Times New Roman" pitchFamily="18" charset="0"/>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dirty="0">
                <a:effectLst>
                  <a:outerShdw blurRad="38100" dist="38100" dir="2700000" algn="tl">
                    <a:srgbClr val="C0C0C0"/>
                  </a:outerShdw>
                </a:effectLst>
                <a:latin typeface="Times New Roman" pitchFamily="18" charset="0"/>
                <a:cs typeface="Times New Roman" pitchFamily="18" charset="0"/>
              </a:rPr>
              <a:t>    </a:t>
            </a:r>
            <a:endParaRPr lang="ru-RU" sz="2800" dirty="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idx="4294967295"/>
          </p:nvPr>
        </p:nvSpPr>
        <p:spPr>
          <a:xfrm>
            <a:off x="428625" y="285750"/>
            <a:ext cx="8358188" cy="6429375"/>
          </a:xfrm>
        </p:spPr>
        <p:txBody>
          <a:bodyPr/>
          <a:lstStyle/>
          <a:p>
            <a:pPr algn="ctr">
              <a:buFont typeface="Wingdings 2" pitchFamily="18" charset="2"/>
              <a:buNone/>
            </a:pPr>
            <a:r>
              <a:rPr lang="uk-UA" sz="1800" b="1" i="1" smtClean="0">
                <a:solidFill>
                  <a:srgbClr val="C40C5B"/>
                </a:solidFill>
                <a:latin typeface="Arial" charset="0"/>
              </a:rPr>
              <a:t>«КРИМІНАЛЬНО-ПРАВОВА ХАРАКТЕРИСТИКА                                      КОРУПЦІЙНИХ ЗЛОЧИНІВ»</a:t>
            </a:r>
            <a:endParaRPr lang="uk-UA" sz="1800" b="1" i="1" u="sng" smtClean="0">
              <a:solidFill>
                <a:srgbClr val="C40C5B"/>
              </a:solidFill>
              <a:latin typeface="Arial" charset="0"/>
            </a:endParaRPr>
          </a:p>
          <a:p>
            <a:pPr algn="ctr">
              <a:buFont typeface="Wingdings 2" pitchFamily="18" charset="2"/>
              <a:buNone/>
            </a:pPr>
            <a:r>
              <a:rPr lang="uk-UA" sz="2000" b="1" i="1" u="sng" smtClean="0">
                <a:solidFill>
                  <a:schemeClr val="tx1"/>
                </a:solidFill>
                <a:latin typeface="Arial" charset="0"/>
              </a:rPr>
              <a:t>Питання</a:t>
            </a:r>
            <a:r>
              <a:rPr lang="uk-UA" sz="2000" b="1" i="1" smtClean="0">
                <a:solidFill>
                  <a:schemeClr val="tx1"/>
                </a:solidFill>
                <a:latin typeface="Arial" charset="0"/>
              </a:rPr>
              <a:t>:</a:t>
            </a:r>
          </a:p>
          <a:p>
            <a:pPr>
              <a:buFont typeface="Wingdings 2" pitchFamily="18" charset="2"/>
              <a:buNone/>
            </a:pPr>
            <a:endParaRPr lang="uk-UA" sz="2400" b="1" i="1" smtClean="0">
              <a:solidFill>
                <a:schemeClr val="tx1"/>
              </a:solidFill>
              <a:latin typeface="Arial" charset="0"/>
            </a:endParaRPr>
          </a:p>
          <a:p>
            <a:pPr>
              <a:buFont typeface="Wingdings 2" pitchFamily="18" charset="2"/>
              <a:buNone/>
            </a:pPr>
            <a:r>
              <a:rPr lang="uk-UA" sz="2000" b="1" i="1" smtClean="0">
                <a:solidFill>
                  <a:schemeClr val="tx1"/>
                </a:solidFill>
                <a:latin typeface="Arial" charset="0"/>
              </a:rPr>
              <a:t>Вступ</a:t>
            </a:r>
          </a:p>
          <a:p>
            <a:pPr>
              <a:buFont typeface="Wingdings 2" pitchFamily="18" charset="2"/>
              <a:buNone/>
            </a:pPr>
            <a:r>
              <a:rPr lang="uk-UA" sz="2000" b="1" i="1" smtClean="0">
                <a:solidFill>
                  <a:schemeClr val="tx1"/>
                </a:solidFill>
              </a:rPr>
              <a:t>1. Поняття корупційних злочинів.</a:t>
            </a:r>
          </a:p>
          <a:p>
            <a:pPr>
              <a:buFont typeface="Wingdings 2" pitchFamily="18" charset="2"/>
              <a:buNone/>
            </a:pPr>
            <a:r>
              <a:rPr lang="uk-UA" sz="2000" b="1" i="1" smtClean="0">
                <a:solidFill>
                  <a:schemeClr val="tx1"/>
                </a:solidFill>
              </a:rPr>
              <a:t>2. Ознаки корупційних злочинів.</a:t>
            </a:r>
          </a:p>
          <a:p>
            <a:pPr>
              <a:buFont typeface="Wingdings 2" pitchFamily="18" charset="2"/>
              <a:buNone/>
            </a:pPr>
            <a:r>
              <a:rPr lang="uk-UA" sz="2000" b="1" i="1" smtClean="0">
                <a:solidFill>
                  <a:schemeClr val="tx1"/>
                </a:solidFill>
              </a:rPr>
              <a:t>3. Види корупційних злочинів.</a:t>
            </a:r>
          </a:p>
          <a:p>
            <a:pPr>
              <a:buFont typeface="Wingdings 2" pitchFamily="18" charset="2"/>
              <a:buNone/>
            </a:pPr>
            <a:r>
              <a:rPr lang="uk-UA" sz="2000" b="1" i="1" smtClean="0">
                <a:solidFill>
                  <a:schemeClr val="tx1"/>
                </a:solidFill>
              </a:rPr>
              <a:t>4. Кримінально-правові наслідки вчинення корупційних злочинів.</a:t>
            </a:r>
          </a:p>
          <a:p>
            <a:pPr>
              <a:buFont typeface="Wingdings 2" pitchFamily="18" charset="2"/>
              <a:buNone/>
            </a:pPr>
            <a:r>
              <a:rPr lang="uk-UA" sz="2000" b="1" i="1" smtClean="0">
                <a:solidFill>
                  <a:schemeClr val="tx1"/>
                </a:solidFill>
              </a:rPr>
              <a:t>5. Покарання за корупційні злочини.</a:t>
            </a:r>
          </a:p>
          <a:p>
            <a:pPr>
              <a:buFont typeface="Wingdings 2" pitchFamily="18" charset="2"/>
              <a:buNone/>
            </a:pPr>
            <a:r>
              <a:rPr lang="uk-UA" sz="2000" b="1" i="1" smtClean="0">
                <a:solidFill>
                  <a:schemeClr val="tx1"/>
                </a:solidFill>
              </a:rPr>
              <a:t>6. Загальна кримінально-правова характеристика корупційних злочинів. </a:t>
            </a:r>
          </a:p>
          <a:p>
            <a:pPr>
              <a:buFont typeface="Wingdings 2" pitchFamily="18" charset="2"/>
              <a:buNone/>
            </a:pPr>
            <a:r>
              <a:rPr lang="uk-UA" sz="2000" b="1" i="1" smtClean="0">
                <a:solidFill>
                  <a:schemeClr val="tx1"/>
                </a:solidFill>
              </a:rPr>
              <a:t>7. Особливості окремих складів корупційних злочинів.</a:t>
            </a:r>
          </a:p>
          <a:p>
            <a:pPr>
              <a:buFont typeface="Wingdings 2" pitchFamily="18" charset="2"/>
              <a:buNone/>
            </a:pPr>
            <a:r>
              <a:rPr lang="uk-UA" sz="2000" b="1" i="1" smtClean="0">
                <a:solidFill>
                  <a:schemeClr val="tx1"/>
                </a:solidFill>
              </a:rPr>
              <a:t>8. Перспективи кримінальної відповідальності за корупційні злочини.</a:t>
            </a:r>
            <a:endParaRPr lang="uk-UA" sz="2000" b="1" i="1" smtClean="0">
              <a:solidFill>
                <a:schemeClr val="tx1"/>
              </a:solidFill>
              <a:latin typeface="Arial" charset="0"/>
            </a:endParaRPr>
          </a:p>
          <a:p>
            <a:pPr>
              <a:buFont typeface="Wingdings 2" pitchFamily="18" charset="2"/>
              <a:buNone/>
            </a:pPr>
            <a:r>
              <a:rPr lang="uk-UA" sz="2000" b="1" i="1" smtClean="0">
                <a:solidFill>
                  <a:schemeClr val="tx1"/>
                </a:solidFill>
                <a:latin typeface="Arial" charset="0"/>
              </a:rPr>
              <a:t>Висновки</a:t>
            </a:r>
          </a:p>
          <a:p>
            <a:pPr algn="ctr">
              <a:buFont typeface="Wingdings 2" pitchFamily="18" charset="2"/>
              <a:buNone/>
            </a:pPr>
            <a:endParaRPr lang="uk-UA" sz="2000" b="1" i="1" smtClean="0">
              <a:solidFill>
                <a:schemeClr val="tx1"/>
              </a:solidFill>
              <a:latin typeface="Arial" charset="0"/>
            </a:endParaRPr>
          </a:p>
          <a:p>
            <a:pPr>
              <a:buFont typeface="Wingdings 2" pitchFamily="18" charset="2"/>
              <a:buNone/>
            </a:pPr>
            <a:r>
              <a:rPr lang="uk-UA" sz="2000" b="1" i="1" smtClean="0">
                <a:solidFill>
                  <a:schemeClr val="tx1"/>
                </a:solidFill>
                <a:latin typeface="Arial" charset="0"/>
              </a:rPr>
              <a:t>     </a:t>
            </a:r>
          </a:p>
        </p:txBody>
      </p:sp>
      <p:sp>
        <p:nvSpPr>
          <p:cNvPr id="4" name="Rectangle 3"/>
          <p:cNvSpPr txBox="1">
            <a:spLocks noChangeArrowheads="1"/>
          </p:cNvSpPr>
          <p:nvPr/>
        </p:nvSpPr>
        <p:spPr bwMode="auto">
          <a:xfrm>
            <a:off x="250825" y="1169988"/>
            <a:ext cx="8534400" cy="5688012"/>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Char char="Ø"/>
              <a:defRPr/>
            </a:pPr>
            <a:endParaRPr lang="ru-RU" sz="2800" dirty="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3"/>
          <p:cNvSpPr>
            <a:spLocks noGrp="1" noChangeArrowheads="1"/>
          </p:cNvSpPr>
          <p:nvPr>
            <p:ph idx="4294967295"/>
          </p:nvPr>
        </p:nvSpPr>
        <p:spPr>
          <a:xfrm>
            <a:off x="214313" y="260350"/>
            <a:ext cx="8715375" cy="6221413"/>
          </a:xfrm>
        </p:spPr>
        <p:txBody>
          <a:bodyPr/>
          <a:lstStyle/>
          <a:p>
            <a:pPr eaLnBrk="1" hangingPunct="1">
              <a:lnSpc>
                <a:spcPct val="80000"/>
              </a:lnSpc>
              <a:buFont typeface="Wingdings 2" pitchFamily="18" charset="2"/>
              <a:buNone/>
            </a:pPr>
            <a:r>
              <a:rPr lang="uk-UA" sz="1600" smtClean="0">
                <a:solidFill>
                  <a:schemeClr val="tx1"/>
                </a:solidFill>
                <a:latin typeface="Arial" charset="0"/>
                <a:cs typeface="Arial" charset="0"/>
              </a:rPr>
              <a:t>                     </a:t>
            </a:r>
            <a:r>
              <a:rPr lang="uk-UA" sz="1800" b="1" smtClean="0">
                <a:solidFill>
                  <a:srgbClr val="C00000"/>
                </a:solidFill>
                <a:latin typeface="Arial" charset="0"/>
                <a:cs typeface="Arial" charset="0"/>
              </a:rPr>
              <a:t>Класифікація корупційних злочинів </a:t>
            </a:r>
            <a:r>
              <a:rPr lang="uk-UA" sz="1800" b="1" u="sng" smtClean="0">
                <a:solidFill>
                  <a:srgbClr val="00B0F0"/>
                </a:solidFill>
                <a:latin typeface="Arial" charset="0"/>
                <a:cs typeface="Arial" charset="0"/>
              </a:rPr>
              <a:t>(ПРОДОВЖЕННЯ):</a:t>
            </a:r>
          </a:p>
          <a:p>
            <a:pPr algn="just" eaLnBrk="1" hangingPunct="1">
              <a:lnSpc>
                <a:spcPct val="80000"/>
              </a:lnSpc>
              <a:buFont typeface="Wingdings 2" pitchFamily="18" charset="2"/>
              <a:buNone/>
            </a:pPr>
            <a:endParaRPr lang="ru-RU" sz="1600" smtClean="0">
              <a:solidFill>
                <a:schemeClr val="tx1"/>
              </a:solidFill>
            </a:endParaRPr>
          </a:p>
          <a:p>
            <a:pPr algn="just">
              <a:buFont typeface="Wingdings 2" pitchFamily="18" charset="2"/>
              <a:buNone/>
            </a:pPr>
            <a:r>
              <a:rPr lang="uk-UA" sz="1600" b="1" i="1" smtClean="0">
                <a:solidFill>
                  <a:srgbClr val="0000FF"/>
                </a:solidFill>
              </a:rPr>
              <a:t>            </a:t>
            </a:r>
            <a:r>
              <a:rPr lang="uk-UA" sz="2000" b="1" i="1" smtClean="0">
                <a:solidFill>
                  <a:srgbClr val="0000FF"/>
                </a:solidFill>
              </a:rPr>
              <a:t>За суб’єктами</a:t>
            </a:r>
            <a:r>
              <a:rPr lang="uk-UA" sz="2000" b="1" smtClean="0">
                <a:solidFill>
                  <a:srgbClr val="0000FF"/>
                </a:solidFill>
              </a:rPr>
              <a:t> </a:t>
            </a:r>
            <a:r>
              <a:rPr lang="uk-UA" sz="2000" smtClean="0">
                <a:solidFill>
                  <a:schemeClr val="tx1"/>
                </a:solidFill>
              </a:rPr>
              <a:t>корупційні злочини можна поділити на ті, що вчиняються:</a:t>
            </a:r>
          </a:p>
          <a:p>
            <a:pPr algn="just">
              <a:buFont typeface="Wingdings 2" pitchFamily="18" charset="2"/>
              <a:buNone/>
            </a:pPr>
            <a:r>
              <a:rPr lang="uk-UA" sz="2000" smtClean="0">
                <a:solidFill>
                  <a:schemeClr val="tx1"/>
                </a:solidFill>
              </a:rPr>
              <a:t>      а) службовими особами </a:t>
            </a:r>
            <a:r>
              <a:rPr lang="uk-UA" sz="2000" b="1" smtClean="0">
                <a:solidFill>
                  <a:schemeClr val="tx1"/>
                </a:solidFill>
              </a:rPr>
              <a:t>юридичних осіб публічного права </a:t>
            </a:r>
            <a:r>
              <a:rPr lang="uk-UA" sz="2000" smtClean="0">
                <a:solidFill>
                  <a:schemeClr val="tx1"/>
                </a:solidFill>
              </a:rPr>
              <a:t>(наприклад, ст. 364 КК України);</a:t>
            </a:r>
          </a:p>
          <a:p>
            <a:pPr algn="just">
              <a:buFont typeface="Wingdings 2" pitchFamily="18" charset="2"/>
              <a:buNone/>
            </a:pPr>
            <a:r>
              <a:rPr lang="uk-UA" sz="2000" smtClean="0">
                <a:solidFill>
                  <a:schemeClr val="tx1"/>
                </a:solidFill>
              </a:rPr>
              <a:t>      б) службовими особами </a:t>
            </a:r>
            <a:r>
              <a:rPr lang="uk-UA" sz="2000" b="1" smtClean="0">
                <a:solidFill>
                  <a:schemeClr val="tx1"/>
                </a:solidFill>
              </a:rPr>
              <a:t>юридичних осіб приватного права </a:t>
            </a:r>
            <a:r>
              <a:rPr lang="uk-UA" sz="2000" smtClean="0">
                <a:solidFill>
                  <a:schemeClr val="tx1"/>
                </a:solidFill>
              </a:rPr>
              <a:t>(наприклад, ст. 364-1 КК України); </a:t>
            </a:r>
          </a:p>
          <a:p>
            <a:pPr algn="just">
              <a:buFont typeface="Wingdings 2" pitchFamily="18" charset="2"/>
              <a:buNone/>
            </a:pPr>
            <a:r>
              <a:rPr lang="uk-UA" sz="2000" smtClean="0">
                <a:solidFill>
                  <a:schemeClr val="tx1"/>
                </a:solidFill>
              </a:rPr>
              <a:t>      в) </a:t>
            </a:r>
            <a:r>
              <a:rPr lang="uk-UA" sz="2000" b="1" smtClean="0">
                <a:solidFill>
                  <a:schemeClr val="tx1"/>
                </a:solidFill>
              </a:rPr>
              <a:t>особами, які не є державними службовцями</a:t>
            </a:r>
            <a:r>
              <a:rPr lang="uk-UA" sz="2000" smtClean="0">
                <a:solidFill>
                  <a:schemeClr val="tx1"/>
                </a:solidFill>
              </a:rPr>
              <a:t>, посадовими особами місцевого самоврядування, але здійснюють професійну діяльність, пов’язану з наданням публічних послуг (наприклад, ст. 365-2 КК України); </a:t>
            </a:r>
          </a:p>
          <a:p>
            <a:pPr algn="just">
              <a:buFont typeface="Wingdings 2" pitchFamily="18" charset="2"/>
              <a:buNone/>
            </a:pPr>
            <a:r>
              <a:rPr lang="uk-UA" sz="2000" smtClean="0">
                <a:solidFill>
                  <a:schemeClr val="tx1"/>
                </a:solidFill>
              </a:rPr>
              <a:t>      г) </a:t>
            </a:r>
            <a:r>
              <a:rPr lang="uk-UA" sz="2000" b="1" smtClean="0">
                <a:solidFill>
                  <a:schemeClr val="tx1"/>
                </a:solidFill>
              </a:rPr>
              <a:t>працівниками підприємства, установи чи організації</a:t>
            </a:r>
            <a:r>
              <a:rPr lang="uk-UA" sz="2000" smtClean="0">
                <a:solidFill>
                  <a:schemeClr val="tx1"/>
                </a:solidFill>
              </a:rPr>
              <a:t>, які не є службовими особами, або особами, які працюють на користь підприємства, установи чи організації (наприклад, частини 3 і 4 ст. 354 КК України);</a:t>
            </a:r>
          </a:p>
          <a:p>
            <a:pPr algn="just">
              <a:buFont typeface="Wingdings 2" pitchFamily="18" charset="2"/>
              <a:buNone/>
            </a:pPr>
            <a:r>
              <a:rPr lang="uk-UA" sz="2000" smtClean="0">
                <a:solidFill>
                  <a:schemeClr val="tx1"/>
                </a:solidFill>
              </a:rPr>
              <a:t>       ґ) </a:t>
            </a:r>
            <a:r>
              <a:rPr lang="uk-UA" sz="2000" b="1" smtClean="0">
                <a:solidFill>
                  <a:schemeClr val="tx1"/>
                </a:solidFill>
              </a:rPr>
              <a:t>загальними суб’єктами </a:t>
            </a:r>
            <a:r>
              <a:rPr lang="uk-UA" sz="2000" smtClean="0">
                <a:solidFill>
                  <a:schemeClr val="tx1"/>
                </a:solidFill>
              </a:rPr>
              <a:t>(наприклад, частини 1 і 2 ст. 354 або ст. 369 КК України);</a:t>
            </a:r>
          </a:p>
          <a:p>
            <a:pPr algn="just">
              <a:buFont typeface="Wingdings 2" pitchFamily="18" charset="2"/>
              <a:buNone/>
            </a:pPr>
            <a:r>
              <a:rPr lang="uk-UA" sz="2000" smtClean="0">
                <a:solidFill>
                  <a:schemeClr val="tx1"/>
                </a:solidFill>
              </a:rPr>
              <a:t>       д) </a:t>
            </a:r>
            <a:r>
              <a:rPr lang="uk-UA" sz="2000" b="1" smtClean="0">
                <a:solidFill>
                  <a:schemeClr val="tx1"/>
                </a:solidFill>
              </a:rPr>
              <a:t>військовою службовою особою </a:t>
            </a:r>
            <a:r>
              <a:rPr lang="uk-UA" sz="2000" smtClean="0">
                <a:solidFill>
                  <a:schemeClr val="tx1"/>
                </a:solidFill>
              </a:rPr>
              <a:t>(наприклад, ст. 410 КК України) тощо.</a:t>
            </a:r>
          </a:p>
          <a:p>
            <a:pPr algn="just">
              <a:buFont typeface="Wingdings 2" pitchFamily="18" charset="2"/>
              <a:buNone/>
            </a:pPr>
            <a:r>
              <a:rPr lang="uk-UA" sz="2000" smtClean="0">
                <a:solidFill>
                  <a:schemeClr val="tx1"/>
                </a:solidFill>
              </a:rPr>
              <a:t>               </a:t>
            </a:r>
            <a:endParaRPr lang="ru-RU" sz="2000" i="1" smtClean="0">
              <a:solidFill>
                <a:schemeClr val="tx1"/>
              </a:solidFill>
              <a:latin typeface="Arial" charset="0"/>
              <a:cs typeface="Arial" charset="0"/>
            </a:endParaRPr>
          </a:p>
        </p:txBody>
      </p:sp>
      <p:sp>
        <p:nvSpPr>
          <p:cNvPr id="4" name="Rectangle 3"/>
          <p:cNvSpPr txBox="1">
            <a:spLocks noChangeArrowheads="1"/>
          </p:cNvSpPr>
          <p:nvPr/>
        </p:nvSpPr>
        <p:spPr bwMode="auto">
          <a:xfrm>
            <a:off x="395288" y="214313"/>
            <a:ext cx="8424862" cy="6215062"/>
          </a:xfrm>
          <a:prstGeom prst="rect">
            <a:avLst/>
          </a:prstGeom>
          <a:noFill/>
          <a:ln w="9525">
            <a:noFill/>
            <a:miter lim="800000"/>
            <a:headEnd/>
            <a:tailEnd/>
          </a:ln>
          <a:effectLst/>
        </p:spPr>
        <p:txBody>
          <a:bodyPr/>
          <a:lstStyle/>
          <a:p>
            <a:pPr marL="342900" indent="-342900">
              <a:defRPr/>
            </a:pPr>
            <a:r>
              <a:rPr lang="uk-UA" b="1" dirty="0">
                <a:solidFill>
                  <a:srgbClr val="C40C5B"/>
                </a:solidFill>
                <a:effectLst>
                  <a:outerShdw blurRad="38100" dist="38100" dir="2700000" algn="tl">
                    <a:srgbClr val="C0C0C0"/>
                  </a:outerShdw>
                </a:effectLst>
              </a:rPr>
              <a:t>       </a:t>
            </a:r>
          </a:p>
          <a:p>
            <a:pPr marL="342900" indent="-342900">
              <a:defRPr/>
            </a:pPr>
            <a:endParaRPr lang="uk-UA" sz="1600" dirty="0">
              <a:effectLst>
                <a:outerShdw blurRad="38100" dist="38100" dir="2700000" algn="tl">
                  <a:srgbClr val="C0C0C0"/>
                </a:outerShdw>
              </a:effectLst>
              <a:latin typeface="Times New Roman" pitchFamily="18" charset="0"/>
              <a:cs typeface="Times New Roman" pitchFamily="18" charset="0"/>
            </a:endParaRPr>
          </a:p>
          <a:p>
            <a:pPr marL="342900" indent="-342900">
              <a:defRPr/>
            </a:pPr>
            <a:endParaRPr lang="uk-UA" dirty="0">
              <a:effectLst>
                <a:outerShdw blurRad="38100" dist="38100" dir="2700000" algn="tl">
                  <a:srgbClr val="C0C0C0"/>
                </a:outerShdw>
              </a:effectLst>
            </a:endParaRPr>
          </a:p>
          <a:p>
            <a:pPr marL="342900" indent="-342900" algn="just">
              <a:defRPr/>
            </a:pPr>
            <a:r>
              <a:rPr lang="uk-UA" dirty="0">
                <a:effectLst>
                  <a:outerShdw blurRad="38100" dist="38100" dir="2700000" algn="tl">
                    <a:srgbClr val="C0C0C0"/>
                  </a:outerShdw>
                </a:effectLst>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dirty="0">
                <a:effectLst>
                  <a:outerShdw blurRad="38100" dist="38100" dir="2700000" algn="tl">
                    <a:srgbClr val="C0C0C0"/>
                  </a:outerShdw>
                </a:effectLst>
                <a:latin typeface="Times New Roman" pitchFamily="18" charset="0"/>
                <a:cs typeface="Times New Roman" pitchFamily="18" charset="0"/>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dirty="0">
                <a:effectLst>
                  <a:outerShdw blurRad="38100" dist="38100" dir="2700000" algn="tl">
                    <a:srgbClr val="C0C0C0"/>
                  </a:outerShdw>
                </a:effectLst>
                <a:latin typeface="Times New Roman" pitchFamily="18" charset="0"/>
                <a:cs typeface="Times New Roman" pitchFamily="18" charset="0"/>
              </a:rPr>
              <a:t>    </a:t>
            </a:r>
            <a:endParaRPr lang="ru-RU" sz="2800" dirty="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3"/>
          <p:cNvSpPr>
            <a:spLocks noGrp="1" noChangeArrowheads="1"/>
          </p:cNvSpPr>
          <p:nvPr>
            <p:ph idx="4294967295"/>
          </p:nvPr>
        </p:nvSpPr>
        <p:spPr>
          <a:xfrm>
            <a:off x="214313" y="188913"/>
            <a:ext cx="8715375" cy="6292850"/>
          </a:xfrm>
        </p:spPr>
        <p:txBody>
          <a:bodyPr/>
          <a:lstStyle/>
          <a:p>
            <a:pPr eaLnBrk="1" hangingPunct="1">
              <a:lnSpc>
                <a:spcPct val="80000"/>
              </a:lnSpc>
              <a:buFont typeface="Wingdings 2" pitchFamily="18" charset="2"/>
              <a:buNone/>
            </a:pPr>
            <a:r>
              <a:rPr lang="uk-UA" sz="1800" smtClean="0">
                <a:solidFill>
                  <a:schemeClr val="tx1"/>
                </a:solidFill>
              </a:rPr>
              <a:t>                   Вчинення особою будь-якого корупційного злочину тягне за собою </a:t>
            </a:r>
          </a:p>
          <a:p>
            <a:pPr algn="ctr" eaLnBrk="1" hangingPunct="1">
              <a:lnSpc>
                <a:spcPct val="80000"/>
              </a:lnSpc>
              <a:buFont typeface="Wingdings 2" pitchFamily="18" charset="2"/>
              <a:buNone/>
            </a:pPr>
            <a:r>
              <a:rPr lang="uk-UA" sz="1800" b="1" i="1" smtClean="0">
                <a:solidFill>
                  <a:srgbClr val="C00000"/>
                </a:solidFill>
              </a:rPr>
              <a:t>низку </a:t>
            </a:r>
            <a:r>
              <a:rPr lang="uk-UA" sz="1800" b="1" i="1" u="sng" smtClean="0">
                <a:solidFill>
                  <a:srgbClr val="C00000"/>
                </a:solidFill>
              </a:rPr>
              <a:t>негативних кримінально-правових наслідків</a:t>
            </a:r>
            <a:r>
              <a:rPr lang="uk-UA" sz="1800" b="1" i="1" smtClean="0">
                <a:solidFill>
                  <a:srgbClr val="C00000"/>
                </a:solidFill>
              </a:rPr>
              <a:t>:</a:t>
            </a:r>
          </a:p>
          <a:p>
            <a:pPr algn="ctr" eaLnBrk="1" hangingPunct="1">
              <a:lnSpc>
                <a:spcPct val="80000"/>
              </a:lnSpc>
              <a:buFont typeface="Wingdings 2" pitchFamily="18" charset="2"/>
              <a:buNone/>
            </a:pPr>
            <a:endParaRPr lang="uk-UA" sz="1900" b="1" i="1" smtClean="0">
              <a:solidFill>
                <a:schemeClr val="tx1"/>
              </a:solidFill>
            </a:endParaRPr>
          </a:p>
          <a:p>
            <a:pPr eaLnBrk="1" hangingPunct="1">
              <a:lnSpc>
                <a:spcPct val="80000"/>
              </a:lnSpc>
              <a:buFont typeface="Wingdings 2" pitchFamily="18" charset="2"/>
              <a:buNone/>
            </a:pPr>
            <a:r>
              <a:rPr lang="uk-UA" sz="1900" b="1" i="1" smtClean="0">
                <a:solidFill>
                  <a:schemeClr val="tx1"/>
                </a:solidFill>
              </a:rPr>
              <a:t> </a:t>
            </a:r>
            <a:r>
              <a:rPr lang="uk-UA" sz="2000" b="1" i="1" smtClean="0">
                <a:solidFill>
                  <a:schemeClr val="tx1"/>
                </a:solidFill>
              </a:rPr>
              <a:t>– при звільненні від кримінальної відповідальності. </a:t>
            </a:r>
            <a:r>
              <a:rPr lang="uk-UA" sz="2000" smtClean="0">
                <a:solidFill>
                  <a:schemeClr val="tx1"/>
                </a:solidFill>
              </a:rPr>
              <a:t>Зокрема, така особа </a:t>
            </a:r>
            <a:r>
              <a:rPr lang="uk-UA" sz="2000" b="1" i="1" smtClean="0">
                <a:solidFill>
                  <a:srgbClr val="C00000"/>
                </a:solidFill>
              </a:rPr>
              <a:t>не може бути </a:t>
            </a:r>
            <a:r>
              <a:rPr lang="uk-UA" sz="2000" b="1" i="1" smtClean="0">
                <a:solidFill>
                  <a:srgbClr val="9900FF"/>
                </a:solidFill>
              </a:rPr>
              <a:t>звільнена від кримінальної відповідальності:</a:t>
            </a:r>
            <a:r>
              <a:rPr lang="uk-UA" sz="2000" b="1" smtClean="0">
                <a:solidFill>
                  <a:srgbClr val="9900FF"/>
                </a:solidFill>
              </a:rPr>
              <a:t> </a:t>
            </a:r>
            <a:r>
              <a:rPr lang="uk-UA" sz="2000" smtClean="0">
                <a:solidFill>
                  <a:schemeClr val="tx1"/>
                </a:solidFill>
              </a:rPr>
              <a:t>у зв’язку з дійовим каяттям (ст. 45 КК України); у зв’язку з примиренням винного з потерпілим (ст. 46 КК України); у зв’язку з передачею особи на поруки (ст. 47 КК України); у зв’язку із зміною обстановки (ст. 48 КК України);</a:t>
            </a:r>
          </a:p>
          <a:p>
            <a:pPr eaLnBrk="1" hangingPunct="1">
              <a:lnSpc>
                <a:spcPct val="80000"/>
              </a:lnSpc>
              <a:buFont typeface="Wingdings 2" pitchFamily="18" charset="2"/>
              <a:buNone/>
            </a:pPr>
            <a:r>
              <a:rPr lang="uk-UA" sz="2000" b="1" i="1" smtClean="0">
                <a:solidFill>
                  <a:schemeClr val="tx1"/>
                </a:solidFill>
              </a:rPr>
              <a:t>– при призначенні покарання. </a:t>
            </a:r>
            <a:r>
              <a:rPr lang="uk-UA" sz="2000" smtClean="0">
                <a:solidFill>
                  <a:schemeClr val="tx1"/>
                </a:solidFill>
              </a:rPr>
              <a:t>Зокрема, такій особі </a:t>
            </a:r>
            <a:r>
              <a:rPr lang="uk-UA" sz="2000" b="1" smtClean="0">
                <a:solidFill>
                  <a:srgbClr val="C00000"/>
                </a:solidFill>
              </a:rPr>
              <a:t>не може бути </a:t>
            </a:r>
            <a:r>
              <a:rPr lang="uk-UA" sz="2000" b="1" smtClean="0">
                <a:solidFill>
                  <a:srgbClr val="9900FF"/>
                </a:solidFill>
              </a:rPr>
              <a:t>призначене більш м’яке покарання, ніж передбачено законом </a:t>
            </a:r>
            <a:r>
              <a:rPr lang="uk-UA" sz="2000" smtClean="0">
                <a:solidFill>
                  <a:schemeClr val="tx1"/>
                </a:solidFill>
              </a:rPr>
              <a:t>(ст. 69 КК України);</a:t>
            </a:r>
          </a:p>
          <a:p>
            <a:pPr eaLnBrk="1" hangingPunct="1">
              <a:lnSpc>
                <a:spcPct val="80000"/>
              </a:lnSpc>
              <a:buFont typeface="Wingdings 2" pitchFamily="18" charset="2"/>
              <a:buNone/>
            </a:pPr>
            <a:r>
              <a:rPr lang="uk-UA" sz="2000" b="1" i="1" smtClean="0">
                <a:solidFill>
                  <a:schemeClr val="tx1"/>
                </a:solidFill>
              </a:rPr>
              <a:t>– при звільненні від покарання та його відбування.</a:t>
            </a:r>
            <a:r>
              <a:rPr lang="uk-UA" sz="2000" smtClean="0">
                <a:solidFill>
                  <a:schemeClr val="tx1"/>
                </a:solidFill>
              </a:rPr>
              <a:t> Зокрема, така </a:t>
            </a:r>
            <a:r>
              <a:rPr lang="uk-UA" sz="2000" b="1" smtClean="0">
                <a:solidFill>
                  <a:srgbClr val="9900FF"/>
                </a:solidFill>
              </a:rPr>
              <a:t>особа </a:t>
            </a:r>
            <a:r>
              <a:rPr lang="uk-UA" sz="2000" b="1" i="1" smtClean="0">
                <a:solidFill>
                  <a:srgbClr val="C00000"/>
                </a:solidFill>
              </a:rPr>
              <a:t>не може бути</a:t>
            </a:r>
            <a:r>
              <a:rPr lang="uk-UA" sz="2000" b="1" i="1" smtClean="0">
                <a:solidFill>
                  <a:srgbClr val="9900FF"/>
                </a:solidFill>
              </a:rPr>
              <a:t> за вироком суду звільнена від покарання </a:t>
            </a:r>
            <a:r>
              <a:rPr lang="uk-UA" sz="2000" smtClean="0">
                <a:solidFill>
                  <a:schemeClr val="tx1"/>
                </a:solidFill>
              </a:rPr>
              <a:t>на підставі ч. 4 ст. 74 КК України;</a:t>
            </a:r>
          </a:p>
          <a:p>
            <a:pPr eaLnBrk="1" hangingPunct="1">
              <a:lnSpc>
                <a:spcPct val="80000"/>
              </a:lnSpc>
              <a:buFont typeface="Wingdings 2" pitchFamily="18" charset="2"/>
              <a:buNone/>
            </a:pPr>
            <a:r>
              <a:rPr lang="uk-UA" sz="2000" b="1" i="1" smtClean="0">
                <a:solidFill>
                  <a:schemeClr val="tx1"/>
                </a:solidFill>
              </a:rPr>
              <a:t>– при знятті судимості. </a:t>
            </a:r>
            <a:r>
              <a:rPr lang="uk-UA" sz="2000" smtClean="0">
                <a:solidFill>
                  <a:schemeClr val="tx1"/>
                </a:solidFill>
              </a:rPr>
              <a:t>Зокрема, </a:t>
            </a:r>
            <a:r>
              <a:rPr lang="uk-UA" sz="2000" b="1" smtClean="0">
                <a:solidFill>
                  <a:srgbClr val="9900FF"/>
                </a:solidFill>
              </a:rPr>
              <a:t>зняття судимості </a:t>
            </a:r>
            <a:r>
              <a:rPr lang="uk-UA" sz="2000" smtClean="0">
                <a:solidFill>
                  <a:schemeClr val="tx1"/>
                </a:solidFill>
              </a:rPr>
              <a:t>до закінчення строків, зазначених у ст. 89 цього Кодексу, </a:t>
            </a:r>
            <a:r>
              <a:rPr lang="uk-UA" sz="2000" b="1" smtClean="0">
                <a:solidFill>
                  <a:srgbClr val="C00000"/>
                </a:solidFill>
              </a:rPr>
              <a:t>не допускається </a:t>
            </a:r>
            <a:r>
              <a:rPr lang="uk-UA" sz="2000" smtClean="0">
                <a:solidFill>
                  <a:schemeClr val="tx1"/>
                </a:solidFill>
              </a:rPr>
              <a:t>у випадках засудження за умисні тяжкі та особливо тяжкі, а також </a:t>
            </a:r>
            <a:r>
              <a:rPr lang="uk-UA" sz="2000" i="1" smtClean="0">
                <a:solidFill>
                  <a:schemeClr val="tx1"/>
                </a:solidFill>
              </a:rPr>
              <a:t>корупційні злочини</a:t>
            </a:r>
            <a:r>
              <a:rPr lang="uk-UA" sz="2000" smtClean="0">
                <a:solidFill>
                  <a:schemeClr val="tx1"/>
                </a:solidFill>
              </a:rPr>
              <a:t> (ч. 2 ст. 91 КК України).</a:t>
            </a:r>
          </a:p>
          <a:p>
            <a:pPr eaLnBrk="1" hangingPunct="1">
              <a:lnSpc>
                <a:spcPct val="80000"/>
              </a:lnSpc>
              <a:buFont typeface="Wingdings 2" pitchFamily="18" charset="2"/>
              <a:buNone/>
            </a:pPr>
            <a:r>
              <a:rPr lang="uk-UA" sz="2000" smtClean="0">
                <a:solidFill>
                  <a:schemeClr val="tx1"/>
                </a:solidFill>
              </a:rPr>
              <a:t>         </a:t>
            </a:r>
          </a:p>
          <a:p>
            <a:pPr eaLnBrk="1" hangingPunct="1">
              <a:lnSpc>
                <a:spcPct val="80000"/>
              </a:lnSpc>
              <a:buFont typeface="Wingdings 2" pitchFamily="18" charset="2"/>
              <a:buNone/>
            </a:pPr>
            <a:r>
              <a:rPr lang="uk-UA" sz="2000" smtClean="0">
                <a:solidFill>
                  <a:schemeClr val="tx1"/>
                </a:solidFill>
              </a:rPr>
              <a:t>     Також вчинення корупційного злочину розглядається в якості:</a:t>
            </a:r>
          </a:p>
          <a:p>
            <a:pPr eaLnBrk="1" hangingPunct="1">
              <a:lnSpc>
                <a:spcPct val="80000"/>
              </a:lnSpc>
              <a:buFont typeface="Wingdings 2" pitchFamily="18" charset="2"/>
              <a:buNone/>
            </a:pPr>
            <a:r>
              <a:rPr lang="uk-UA" sz="2000" b="1" i="1" smtClean="0">
                <a:solidFill>
                  <a:srgbClr val="0000FF"/>
                </a:solidFill>
              </a:rPr>
              <a:t>– підстав для застосування </a:t>
            </a:r>
            <a:r>
              <a:rPr lang="uk-UA" sz="2000" b="1" i="1" smtClean="0">
                <a:solidFill>
                  <a:srgbClr val="9900FF"/>
                </a:solidFill>
              </a:rPr>
              <a:t>спеціальної конфіскації </a:t>
            </a:r>
            <a:r>
              <a:rPr lang="uk-UA" sz="2000" smtClean="0">
                <a:solidFill>
                  <a:schemeClr val="tx1"/>
                </a:solidFill>
              </a:rPr>
              <a:t>(ст. 96-1 КК України).</a:t>
            </a:r>
          </a:p>
          <a:p>
            <a:pPr eaLnBrk="1" hangingPunct="1">
              <a:lnSpc>
                <a:spcPct val="80000"/>
              </a:lnSpc>
              <a:buFont typeface="Wingdings 2" pitchFamily="18" charset="2"/>
              <a:buNone/>
            </a:pPr>
            <a:r>
              <a:rPr lang="uk-UA" sz="2000" smtClean="0">
                <a:solidFill>
                  <a:schemeClr val="tx1"/>
                </a:solidFill>
              </a:rPr>
              <a:t> </a:t>
            </a:r>
            <a:r>
              <a:rPr lang="uk-UA" sz="2000" b="1" i="1" smtClean="0">
                <a:solidFill>
                  <a:srgbClr val="0000FF"/>
                </a:solidFill>
              </a:rPr>
              <a:t>– підстав для застосування </a:t>
            </a:r>
            <a:r>
              <a:rPr lang="uk-UA" sz="2000" b="1" i="1" smtClean="0">
                <a:solidFill>
                  <a:srgbClr val="9900FF"/>
                </a:solidFill>
              </a:rPr>
              <a:t>до юридичної особи</a:t>
            </a:r>
            <a:r>
              <a:rPr lang="uk-UA" sz="2000" b="1" i="1" smtClean="0">
                <a:solidFill>
                  <a:srgbClr val="0000FF"/>
                </a:solidFill>
              </a:rPr>
              <a:t> заходів кримінально-правового характеру </a:t>
            </a:r>
            <a:r>
              <a:rPr lang="uk-UA" sz="2000" smtClean="0">
                <a:solidFill>
                  <a:schemeClr val="tx1"/>
                </a:solidFill>
              </a:rPr>
              <a:t>(ч. 1 ст. 96-3 КК України).</a:t>
            </a:r>
          </a:p>
          <a:p>
            <a:pPr eaLnBrk="1" hangingPunct="1">
              <a:lnSpc>
                <a:spcPct val="80000"/>
              </a:lnSpc>
              <a:buFont typeface="Wingdings 2" pitchFamily="18" charset="2"/>
              <a:buNone/>
            </a:pPr>
            <a:endParaRPr lang="uk-UA" sz="1600" b="1" i="1" smtClean="0">
              <a:solidFill>
                <a:srgbClr val="0000FF"/>
              </a:solidFill>
            </a:endParaRPr>
          </a:p>
          <a:p>
            <a:pPr algn="just" eaLnBrk="1" hangingPunct="1">
              <a:lnSpc>
                <a:spcPct val="80000"/>
              </a:lnSpc>
              <a:buFont typeface="Wingdings 2" pitchFamily="18" charset="2"/>
              <a:buNone/>
            </a:pPr>
            <a:endParaRPr lang="ru-RU" sz="1800" smtClean="0">
              <a:solidFill>
                <a:srgbClr val="0000FF"/>
              </a:solidFill>
            </a:endParaRPr>
          </a:p>
          <a:p>
            <a:pPr algn="just" eaLnBrk="1" hangingPunct="1">
              <a:lnSpc>
                <a:spcPct val="70000"/>
              </a:lnSpc>
              <a:buFont typeface="Wingdings 2" pitchFamily="18" charset="2"/>
              <a:buNone/>
            </a:pPr>
            <a:endParaRPr lang="uk-UA" sz="1300" i="1" smtClean="0">
              <a:latin typeface="Arial" charset="0"/>
              <a:cs typeface="Arial" charset="0"/>
            </a:endParaRPr>
          </a:p>
          <a:p>
            <a:pPr algn="just" eaLnBrk="1" hangingPunct="1">
              <a:lnSpc>
                <a:spcPct val="70000"/>
              </a:lnSpc>
              <a:buFont typeface="Wingdings 2" pitchFamily="18" charset="2"/>
              <a:buNone/>
            </a:pPr>
            <a:endParaRPr lang="ru-RU" sz="1300" i="1" smtClean="0">
              <a:latin typeface="Arial" charset="0"/>
              <a:cs typeface="Arial" charset="0"/>
            </a:endParaRPr>
          </a:p>
        </p:txBody>
      </p:sp>
      <p:sp>
        <p:nvSpPr>
          <p:cNvPr id="4" name="Rectangle 3"/>
          <p:cNvSpPr txBox="1">
            <a:spLocks noChangeArrowheads="1"/>
          </p:cNvSpPr>
          <p:nvPr/>
        </p:nvSpPr>
        <p:spPr bwMode="auto">
          <a:xfrm>
            <a:off x="395288" y="404813"/>
            <a:ext cx="8424862" cy="6000750"/>
          </a:xfrm>
          <a:prstGeom prst="rect">
            <a:avLst/>
          </a:prstGeom>
          <a:noFill/>
          <a:ln w="9525">
            <a:noFill/>
            <a:miter lim="800000"/>
            <a:headEnd/>
            <a:tailEnd/>
          </a:ln>
          <a:effectLst/>
        </p:spPr>
        <p:txBody>
          <a:bodyPr/>
          <a:lstStyle/>
          <a:p>
            <a:pPr marL="342900" indent="-342900">
              <a:defRPr/>
            </a:pPr>
            <a:r>
              <a:rPr lang="uk-UA" b="1" dirty="0">
                <a:solidFill>
                  <a:srgbClr val="C40C5B"/>
                </a:solidFill>
                <a:effectLst>
                  <a:outerShdw blurRad="38100" dist="38100" dir="2700000" algn="tl">
                    <a:srgbClr val="C0C0C0"/>
                  </a:outerShdw>
                </a:effectLst>
              </a:rPr>
              <a:t>       </a:t>
            </a:r>
          </a:p>
          <a:p>
            <a:pPr marL="342900" indent="-342900">
              <a:defRPr/>
            </a:pPr>
            <a:endParaRPr lang="uk-UA" sz="1600" dirty="0">
              <a:effectLst>
                <a:outerShdw blurRad="38100" dist="38100" dir="2700000" algn="tl">
                  <a:srgbClr val="C0C0C0"/>
                </a:outerShdw>
              </a:effectLst>
              <a:latin typeface="Times New Roman" pitchFamily="18" charset="0"/>
              <a:cs typeface="Times New Roman" pitchFamily="18" charset="0"/>
            </a:endParaRPr>
          </a:p>
          <a:p>
            <a:pPr marL="342900" indent="-342900">
              <a:defRPr/>
            </a:pPr>
            <a:endParaRPr lang="uk-UA" dirty="0">
              <a:effectLst>
                <a:outerShdw blurRad="38100" dist="38100" dir="2700000" algn="tl">
                  <a:srgbClr val="C0C0C0"/>
                </a:outerShdw>
              </a:effectLst>
            </a:endParaRPr>
          </a:p>
          <a:p>
            <a:pPr marL="342900" indent="-342900" algn="just">
              <a:defRPr/>
            </a:pPr>
            <a:r>
              <a:rPr lang="uk-UA" dirty="0">
                <a:effectLst>
                  <a:outerShdw blurRad="38100" dist="38100" dir="2700000" algn="tl">
                    <a:srgbClr val="C0C0C0"/>
                  </a:outerShdw>
                </a:effectLst>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dirty="0">
                <a:effectLst>
                  <a:outerShdw blurRad="38100" dist="38100" dir="2700000" algn="tl">
                    <a:srgbClr val="C0C0C0"/>
                  </a:outerShdw>
                </a:effectLst>
                <a:latin typeface="Times New Roman" pitchFamily="18" charset="0"/>
                <a:cs typeface="Times New Roman" pitchFamily="18" charset="0"/>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dirty="0">
                <a:effectLst>
                  <a:outerShdw blurRad="38100" dist="38100" dir="2700000" algn="tl">
                    <a:srgbClr val="C0C0C0"/>
                  </a:outerShdw>
                </a:effectLst>
                <a:latin typeface="Times New Roman" pitchFamily="18" charset="0"/>
                <a:cs typeface="Times New Roman" pitchFamily="18" charset="0"/>
              </a:rPr>
              <a:t>    </a:t>
            </a:r>
            <a:endParaRPr lang="ru-RU" sz="2800" dirty="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3"/>
          <p:cNvSpPr>
            <a:spLocks noGrp="1" noChangeArrowheads="1"/>
          </p:cNvSpPr>
          <p:nvPr>
            <p:ph idx="4294967295"/>
          </p:nvPr>
        </p:nvSpPr>
        <p:spPr>
          <a:xfrm>
            <a:off x="179388" y="188913"/>
            <a:ext cx="8715375" cy="6292850"/>
          </a:xfrm>
        </p:spPr>
        <p:txBody>
          <a:bodyPr/>
          <a:lstStyle/>
          <a:p>
            <a:pPr algn="ctr" eaLnBrk="1" hangingPunct="1">
              <a:lnSpc>
                <a:spcPct val="80000"/>
              </a:lnSpc>
              <a:buFont typeface="Wingdings 2" pitchFamily="18" charset="2"/>
              <a:buNone/>
            </a:pPr>
            <a:r>
              <a:rPr lang="uk-UA" sz="1800" smtClean="0">
                <a:solidFill>
                  <a:schemeClr val="tx1"/>
                </a:solidFill>
              </a:rPr>
              <a:t>  </a:t>
            </a:r>
            <a:r>
              <a:rPr lang="uk-UA" sz="1800" b="1" smtClean="0">
                <a:solidFill>
                  <a:srgbClr val="0000FF"/>
                </a:solidFill>
              </a:rPr>
              <a:t>ПОКАРАННЯ ЗА КОРУПЦІЙНІ ЗЛОЧИНИ: </a:t>
            </a:r>
          </a:p>
          <a:p>
            <a:pPr eaLnBrk="1" hangingPunct="1">
              <a:lnSpc>
                <a:spcPct val="80000"/>
              </a:lnSpc>
              <a:buFont typeface="Wingdings 2" pitchFamily="18" charset="2"/>
              <a:buNone/>
            </a:pPr>
            <a:r>
              <a:rPr lang="uk-UA" sz="1800" b="1" smtClean="0">
                <a:solidFill>
                  <a:schemeClr val="tx1"/>
                </a:solidFill>
              </a:rPr>
              <a:t>      1. Найменш суворе – </a:t>
            </a:r>
            <a:r>
              <a:rPr lang="uk-UA" sz="1800" smtClean="0">
                <a:solidFill>
                  <a:schemeClr val="tx1"/>
                </a:solidFill>
              </a:rPr>
              <a:t>за зловживання повноваженнями службовою особою юридичної особи приватного права незалежно від організаційно-правової форми (ч. 1 ст. 364-1 КК) – штраф від 150 до 400 н.м.д.г. або арешт на строк до 3 місяців, або обмеження волі на строк до 2 років, з позбавленням права обіймати певні посади чи займатися певною діяльністю на строк до 2 років), та викрадення, привласнення, вимагання документів, штампів, печаток, заволодіння ними шляхом шахрайства чи зловживання службовим становищем або їх пошкодження (за ч. 1 ст. 357 КК – штраф до 50 н.м.д.г. або обмеження волі на строк до 3 років)</a:t>
            </a:r>
          </a:p>
          <a:p>
            <a:pPr eaLnBrk="1" hangingPunct="1">
              <a:lnSpc>
                <a:spcPct val="80000"/>
              </a:lnSpc>
              <a:buFont typeface="Wingdings 2" pitchFamily="18" charset="2"/>
              <a:buNone/>
            </a:pPr>
            <a:r>
              <a:rPr lang="uk-UA" sz="1800" b="1" smtClean="0">
                <a:solidFill>
                  <a:schemeClr val="tx1"/>
                </a:solidFill>
              </a:rPr>
              <a:t>     </a:t>
            </a:r>
          </a:p>
          <a:p>
            <a:pPr eaLnBrk="1" hangingPunct="1">
              <a:lnSpc>
                <a:spcPct val="80000"/>
              </a:lnSpc>
              <a:buFont typeface="Wingdings 2" pitchFamily="18" charset="2"/>
              <a:buNone/>
            </a:pPr>
            <a:r>
              <a:rPr lang="uk-UA" sz="1800" b="1" smtClean="0">
                <a:solidFill>
                  <a:schemeClr val="tx1"/>
                </a:solidFill>
              </a:rPr>
              <a:t>     2. Найбільш суворе – </a:t>
            </a:r>
            <a:r>
              <a:rPr lang="uk-UA" sz="1800" smtClean="0">
                <a:solidFill>
                  <a:schemeClr val="tx1"/>
                </a:solidFill>
              </a:rPr>
              <a:t>за викрадення, привласнення, вимагання вогнепальної зброї, бойових припасів, вибухових речовин чи радіоактивних матеріалів або заволодіння ними шляхом шахрайства або зловживанням службовим становищем (за ч. 3 ст. 262 КК України – позбавлення волі на строк від 10 до 15 років з конфіскацією майна).</a:t>
            </a:r>
          </a:p>
          <a:p>
            <a:pPr eaLnBrk="1" hangingPunct="1">
              <a:lnSpc>
                <a:spcPct val="80000"/>
              </a:lnSpc>
              <a:buFont typeface="Wingdings 2" pitchFamily="18" charset="2"/>
              <a:buNone/>
            </a:pPr>
            <a:r>
              <a:rPr lang="uk-UA" sz="1800" b="1" smtClean="0">
                <a:solidFill>
                  <a:schemeClr val="tx1"/>
                </a:solidFill>
              </a:rPr>
              <a:t>     </a:t>
            </a:r>
          </a:p>
          <a:p>
            <a:pPr eaLnBrk="1" hangingPunct="1">
              <a:lnSpc>
                <a:spcPct val="80000"/>
              </a:lnSpc>
              <a:buFont typeface="Wingdings 2" pitchFamily="18" charset="2"/>
              <a:buNone/>
            </a:pPr>
            <a:r>
              <a:rPr lang="uk-UA" sz="1800" b="1" smtClean="0">
                <a:solidFill>
                  <a:schemeClr val="tx1"/>
                </a:solidFill>
              </a:rPr>
              <a:t>    3. Основні покарання –  </a:t>
            </a:r>
            <a:r>
              <a:rPr lang="uk-UA" sz="1800" smtClean="0">
                <a:solidFill>
                  <a:schemeClr val="tx1"/>
                </a:solidFill>
              </a:rPr>
              <a:t>штраф (20); громадські роботи (6); виправні роботи (5); арешт (7); обмеження волі (22); позбавлення волі (48).</a:t>
            </a:r>
          </a:p>
          <a:p>
            <a:pPr eaLnBrk="1" hangingPunct="1">
              <a:lnSpc>
                <a:spcPct val="80000"/>
              </a:lnSpc>
              <a:buFont typeface="Wingdings 2" pitchFamily="18" charset="2"/>
              <a:buNone/>
            </a:pPr>
            <a:r>
              <a:rPr lang="uk-UA" sz="1800" b="1" smtClean="0">
                <a:solidFill>
                  <a:schemeClr val="tx1"/>
                </a:solidFill>
              </a:rPr>
              <a:t>     </a:t>
            </a:r>
          </a:p>
          <a:p>
            <a:pPr eaLnBrk="1" hangingPunct="1">
              <a:lnSpc>
                <a:spcPct val="80000"/>
              </a:lnSpc>
              <a:buFont typeface="Wingdings 2" pitchFamily="18" charset="2"/>
              <a:buNone/>
            </a:pPr>
            <a:r>
              <a:rPr lang="uk-UA" sz="1800" b="1" smtClean="0">
                <a:solidFill>
                  <a:schemeClr val="tx1"/>
                </a:solidFill>
              </a:rPr>
              <a:t>    4. Додаткові покарання – </a:t>
            </a:r>
            <a:r>
              <a:rPr lang="uk-UA" sz="1800" smtClean="0">
                <a:solidFill>
                  <a:schemeClr val="tx1"/>
                </a:solidFill>
              </a:rPr>
              <a:t>штраф (1); позбавлення права обіймати певні або займатися певною діяльністю (28) або без такого (1); конфіскацію майна (18) або без такої (4).</a:t>
            </a:r>
          </a:p>
          <a:p>
            <a:pPr eaLnBrk="1" hangingPunct="1">
              <a:lnSpc>
                <a:spcPct val="80000"/>
              </a:lnSpc>
              <a:buFont typeface="Wingdings 2" pitchFamily="18" charset="2"/>
              <a:buNone/>
            </a:pPr>
            <a:r>
              <a:rPr lang="uk-UA" sz="1800" b="1" smtClean="0">
                <a:solidFill>
                  <a:schemeClr val="tx1"/>
                </a:solidFill>
              </a:rPr>
              <a:t>      </a:t>
            </a:r>
          </a:p>
          <a:p>
            <a:pPr eaLnBrk="1" hangingPunct="1">
              <a:lnSpc>
                <a:spcPct val="80000"/>
              </a:lnSpc>
              <a:buFont typeface="Wingdings 2" pitchFamily="18" charset="2"/>
              <a:buNone/>
            </a:pPr>
            <a:r>
              <a:rPr lang="uk-UA" sz="1800" b="1" smtClean="0">
                <a:solidFill>
                  <a:schemeClr val="tx1"/>
                </a:solidFill>
              </a:rPr>
              <a:t>    5. </a:t>
            </a:r>
            <a:r>
              <a:rPr lang="uk-UA" sz="1800" smtClean="0">
                <a:solidFill>
                  <a:schemeClr val="tx1"/>
                </a:solidFill>
              </a:rPr>
              <a:t>У разі вчинення корупційних злочинів, передбачених ст.ст. 191, 210, 308, 312, 313, 320, 354, 364, 364-1, 365-2, 368–369-2 КК України,</a:t>
            </a:r>
            <a:r>
              <a:rPr lang="uk-UA" sz="1800" b="1" smtClean="0">
                <a:solidFill>
                  <a:schemeClr val="tx1"/>
                </a:solidFill>
              </a:rPr>
              <a:t> застосовується спеціальна конфіскація.</a:t>
            </a:r>
            <a:r>
              <a:rPr lang="uk-UA" sz="1800" smtClean="0">
                <a:solidFill>
                  <a:schemeClr val="tx1"/>
                </a:solidFill>
              </a:rPr>
              <a:t> </a:t>
            </a:r>
            <a:endParaRPr lang="uk-UA" sz="1800" b="1" smtClean="0">
              <a:solidFill>
                <a:schemeClr val="tx1"/>
              </a:solidFill>
            </a:endParaRPr>
          </a:p>
          <a:p>
            <a:pPr eaLnBrk="1" hangingPunct="1">
              <a:lnSpc>
                <a:spcPct val="80000"/>
              </a:lnSpc>
              <a:buFont typeface="Wingdings 2" pitchFamily="18" charset="2"/>
              <a:buNone/>
            </a:pPr>
            <a:endParaRPr lang="uk-UA" sz="1800" b="1" smtClean="0">
              <a:solidFill>
                <a:schemeClr val="tx1"/>
              </a:solidFill>
            </a:endParaRPr>
          </a:p>
          <a:p>
            <a:pPr eaLnBrk="1" hangingPunct="1">
              <a:lnSpc>
                <a:spcPct val="80000"/>
              </a:lnSpc>
              <a:buFont typeface="Wingdings 2" pitchFamily="18" charset="2"/>
              <a:buNone/>
            </a:pPr>
            <a:endParaRPr lang="uk-UA" sz="1800" b="1" smtClean="0">
              <a:solidFill>
                <a:schemeClr val="tx1"/>
              </a:solidFill>
            </a:endParaRPr>
          </a:p>
          <a:p>
            <a:pPr algn="ctr" eaLnBrk="1" hangingPunct="1">
              <a:lnSpc>
                <a:spcPct val="80000"/>
              </a:lnSpc>
              <a:buFont typeface="Wingdings 2" pitchFamily="18" charset="2"/>
              <a:buNone/>
            </a:pPr>
            <a:endParaRPr lang="uk-UA" sz="1800" b="1" smtClean="0">
              <a:solidFill>
                <a:srgbClr val="0000FF"/>
              </a:solidFill>
            </a:endParaRPr>
          </a:p>
          <a:p>
            <a:pPr algn="ctr" eaLnBrk="1" hangingPunct="1">
              <a:lnSpc>
                <a:spcPct val="80000"/>
              </a:lnSpc>
              <a:buFont typeface="Wingdings 2" pitchFamily="18" charset="2"/>
              <a:buNone/>
            </a:pPr>
            <a:endParaRPr lang="uk-UA" sz="1800" b="1" smtClean="0">
              <a:solidFill>
                <a:srgbClr val="0000FF"/>
              </a:solidFill>
            </a:endParaRPr>
          </a:p>
        </p:txBody>
      </p:sp>
      <p:sp>
        <p:nvSpPr>
          <p:cNvPr id="4" name="Rectangle 3"/>
          <p:cNvSpPr txBox="1">
            <a:spLocks noChangeArrowheads="1"/>
          </p:cNvSpPr>
          <p:nvPr/>
        </p:nvSpPr>
        <p:spPr bwMode="auto">
          <a:xfrm>
            <a:off x="395288" y="188913"/>
            <a:ext cx="8424862" cy="6216650"/>
          </a:xfrm>
          <a:prstGeom prst="rect">
            <a:avLst/>
          </a:prstGeom>
          <a:noFill/>
          <a:ln w="9525">
            <a:noFill/>
            <a:miter lim="800000"/>
            <a:headEnd/>
            <a:tailEnd/>
          </a:ln>
          <a:effectLst/>
        </p:spPr>
        <p:txBody>
          <a:bodyPr/>
          <a:lstStyle/>
          <a:p>
            <a:pPr marL="342900" indent="-342900">
              <a:defRPr/>
            </a:pPr>
            <a:r>
              <a:rPr lang="uk-UA" b="1" dirty="0">
                <a:solidFill>
                  <a:srgbClr val="C40C5B"/>
                </a:solidFill>
                <a:effectLst>
                  <a:outerShdw blurRad="38100" dist="38100" dir="2700000" algn="tl">
                    <a:srgbClr val="C0C0C0"/>
                  </a:outerShdw>
                </a:effectLst>
              </a:rPr>
              <a:t>       </a:t>
            </a:r>
          </a:p>
          <a:p>
            <a:pPr marL="342900" indent="-342900">
              <a:defRPr/>
            </a:pPr>
            <a:endParaRPr lang="uk-UA" sz="1600" dirty="0">
              <a:effectLst>
                <a:outerShdw blurRad="38100" dist="38100" dir="2700000" algn="tl">
                  <a:srgbClr val="C0C0C0"/>
                </a:outerShdw>
              </a:effectLst>
              <a:latin typeface="Times New Roman" pitchFamily="18" charset="0"/>
              <a:cs typeface="Times New Roman" pitchFamily="18" charset="0"/>
            </a:endParaRPr>
          </a:p>
          <a:p>
            <a:pPr marL="342900" indent="-342900">
              <a:defRPr/>
            </a:pPr>
            <a:endParaRPr lang="uk-UA" dirty="0">
              <a:effectLst>
                <a:outerShdw blurRad="38100" dist="38100" dir="2700000" algn="tl">
                  <a:srgbClr val="C0C0C0"/>
                </a:outerShdw>
              </a:effectLst>
            </a:endParaRPr>
          </a:p>
          <a:p>
            <a:pPr marL="342900" indent="-342900" algn="just">
              <a:defRPr/>
            </a:pPr>
            <a:r>
              <a:rPr lang="uk-UA" dirty="0">
                <a:effectLst>
                  <a:outerShdw blurRad="38100" dist="38100" dir="2700000" algn="tl">
                    <a:srgbClr val="C0C0C0"/>
                  </a:outerShdw>
                </a:effectLst>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dirty="0">
                <a:effectLst>
                  <a:outerShdw blurRad="38100" dist="38100" dir="2700000" algn="tl">
                    <a:srgbClr val="C0C0C0"/>
                  </a:outerShdw>
                </a:effectLst>
                <a:latin typeface="Times New Roman" pitchFamily="18" charset="0"/>
                <a:cs typeface="Times New Roman" pitchFamily="18" charset="0"/>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dirty="0">
                <a:effectLst>
                  <a:outerShdw blurRad="38100" dist="38100" dir="2700000" algn="tl">
                    <a:srgbClr val="C0C0C0"/>
                  </a:outerShdw>
                </a:effectLst>
                <a:latin typeface="Times New Roman" pitchFamily="18" charset="0"/>
                <a:cs typeface="Times New Roman" pitchFamily="18" charset="0"/>
              </a:rPr>
              <a:t>    </a:t>
            </a:r>
            <a:endParaRPr lang="ru-RU" sz="2800" dirty="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3"/>
          <p:cNvSpPr>
            <a:spLocks noGrp="1" noChangeArrowheads="1"/>
          </p:cNvSpPr>
          <p:nvPr>
            <p:ph idx="4294967295"/>
          </p:nvPr>
        </p:nvSpPr>
        <p:spPr>
          <a:xfrm>
            <a:off x="214313" y="260350"/>
            <a:ext cx="8715375" cy="6221413"/>
          </a:xfrm>
        </p:spPr>
        <p:txBody>
          <a:bodyPr/>
          <a:lstStyle/>
          <a:p>
            <a:pPr eaLnBrk="1" hangingPunct="1">
              <a:lnSpc>
                <a:spcPct val="80000"/>
              </a:lnSpc>
              <a:buFont typeface="Wingdings 2" pitchFamily="18" charset="2"/>
              <a:buNone/>
            </a:pPr>
            <a:r>
              <a:rPr lang="uk-UA" sz="1800" b="1" i="1" smtClean="0">
                <a:solidFill>
                  <a:srgbClr val="0000FF"/>
                </a:solidFill>
                <a:latin typeface="Arial" charset="0"/>
              </a:rPr>
              <a:t>  Загальна кримінально-правова характеристика корупційних злочинів</a:t>
            </a:r>
          </a:p>
          <a:p>
            <a:pPr eaLnBrk="1" hangingPunct="1">
              <a:lnSpc>
                <a:spcPct val="80000"/>
              </a:lnSpc>
              <a:buFont typeface="Wingdings 2" pitchFamily="18" charset="2"/>
              <a:buNone/>
            </a:pPr>
            <a:r>
              <a:rPr lang="uk-UA" sz="1600" b="1" i="1" smtClean="0">
                <a:solidFill>
                  <a:schemeClr val="tx1"/>
                </a:solidFill>
                <a:latin typeface="Arial" charset="0"/>
              </a:rPr>
              <a:t>      </a:t>
            </a:r>
          </a:p>
          <a:p>
            <a:pPr eaLnBrk="1" hangingPunct="1">
              <a:lnSpc>
                <a:spcPct val="80000"/>
              </a:lnSpc>
              <a:buFont typeface="Wingdings 2" pitchFamily="18" charset="2"/>
              <a:buNone/>
            </a:pPr>
            <a:r>
              <a:rPr lang="uk-UA" sz="1600" b="1" i="1" smtClean="0">
                <a:solidFill>
                  <a:schemeClr val="tx1"/>
                </a:solidFill>
              </a:rPr>
              <a:t>           </a:t>
            </a:r>
            <a:r>
              <a:rPr lang="uk-UA" sz="2000" b="1" i="1" smtClean="0">
                <a:solidFill>
                  <a:schemeClr val="tx1"/>
                </a:solidFill>
              </a:rPr>
              <a:t>На що посягають корупційні злочини (який їх об</a:t>
            </a:r>
            <a:r>
              <a:rPr lang="uk-UA" sz="2000" b="1" smtClean="0">
                <a:solidFill>
                  <a:srgbClr val="0000FF"/>
                </a:solidFill>
              </a:rPr>
              <a:t>’</a:t>
            </a:r>
            <a:r>
              <a:rPr lang="uk-UA" sz="2000" b="1" i="1" smtClean="0">
                <a:solidFill>
                  <a:schemeClr val="tx1"/>
                </a:solidFill>
              </a:rPr>
              <a:t>єкт)?</a:t>
            </a:r>
          </a:p>
          <a:p>
            <a:pPr eaLnBrk="1" hangingPunct="1">
              <a:lnSpc>
                <a:spcPct val="80000"/>
              </a:lnSpc>
              <a:buFont typeface="Wingdings 2" pitchFamily="18" charset="2"/>
              <a:buNone/>
            </a:pPr>
            <a:r>
              <a:rPr lang="uk-UA" sz="2000" b="1" i="1" smtClean="0">
                <a:solidFill>
                  <a:schemeClr val="tx1"/>
                </a:solidFill>
              </a:rPr>
              <a:t>              Відповідь: </a:t>
            </a:r>
            <a:r>
              <a:rPr lang="uk-UA" sz="2000" i="1" smtClean="0">
                <a:solidFill>
                  <a:schemeClr val="tx1"/>
                </a:solidFill>
              </a:rPr>
              <a:t>на</a:t>
            </a:r>
            <a:r>
              <a:rPr lang="uk-UA" sz="2000" b="1" i="1" smtClean="0">
                <a:solidFill>
                  <a:schemeClr val="tx1"/>
                </a:solidFill>
              </a:rPr>
              <a:t> </a:t>
            </a:r>
            <a:r>
              <a:rPr lang="uk-UA" sz="2000" b="1" smtClean="0">
                <a:solidFill>
                  <a:srgbClr val="0000FF"/>
                </a:solidFill>
              </a:rPr>
              <a:t>власність</a:t>
            </a:r>
            <a:r>
              <a:rPr lang="uk-UA" sz="2000" smtClean="0">
                <a:solidFill>
                  <a:schemeClr val="tx1"/>
                </a:solidFill>
              </a:rPr>
              <a:t> (ст. 191 КК України); </a:t>
            </a:r>
            <a:r>
              <a:rPr lang="uk-UA" sz="2000" b="1" smtClean="0">
                <a:solidFill>
                  <a:srgbClr val="0000FF"/>
                </a:solidFill>
              </a:rPr>
              <a:t>сферу господарської діяльності</a:t>
            </a:r>
            <a:r>
              <a:rPr lang="uk-UA" sz="2000" smtClean="0">
                <a:solidFill>
                  <a:schemeClr val="tx1"/>
                </a:solidFill>
              </a:rPr>
              <a:t> (ст. 210 КК України); </a:t>
            </a:r>
            <a:r>
              <a:rPr lang="uk-UA" sz="2000" b="1" smtClean="0">
                <a:solidFill>
                  <a:srgbClr val="0000FF"/>
                </a:solidFill>
              </a:rPr>
              <a:t>громадську безпеку </a:t>
            </a:r>
            <a:r>
              <a:rPr lang="uk-UA" sz="2000" smtClean="0">
                <a:solidFill>
                  <a:schemeClr val="tx1"/>
                </a:solidFill>
              </a:rPr>
              <a:t>(ч. 2 ст. 262 КК України); </a:t>
            </a:r>
            <a:r>
              <a:rPr lang="uk-UA" sz="2000" b="1" smtClean="0">
                <a:solidFill>
                  <a:srgbClr val="0000FF"/>
                </a:solidFill>
              </a:rPr>
              <a:t>сферу обігу наркотичних засобів, психотропних речовин, їх аналогів або прекурсорів</a:t>
            </a:r>
            <a:r>
              <a:rPr lang="uk-UA" sz="2000" smtClean="0">
                <a:solidFill>
                  <a:schemeClr val="tx1"/>
                </a:solidFill>
              </a:rPr>
              <a:t> (ст.ст. 308, 312, 313, 320 КК України); </a:t>
            </a:r>
            <a:r>
              <a:rPr lang="uk-UA" sz="2000" b="1" smtClean="0">
                <a:solidFill>
                  <a:srgbClr val="0000FF"/>
                </a:solidFill>
              </a:rPr>
              <a:t>авторитет органів державної влади, органів місцевого самоврядування та об’єднань громадян </a:t>
            </a:r>
            <a:r>
              <a:rPr lang="uk-UA" sz="2000" smtClean="0">
                <a:solidFill>
                  <a:schemeClr val="tx1"/>
                </a:solidFill>
              </a:rPr>
              <a:t>(ст.ст. 354 і 357 КК України); </a:t>
            </a:r>
            <a:r>
              <a:rPr lang="uk-UA" sz="2000" b="1" smtClean="0">
                <a:solidFill>
                  <a:srgbClr val="0000FF"/>
                </a:solidFill>
              </a:rPr>
              <a:t>сферу службової діяльності та професійної діяльності, пов’язаної з наданням публічних послуг</a:t>
            </a:r>
            <a:r>
              <a:rPr lang="uk-UA" sz="2000" smtClean="0">
                <a:solidFill>
                  <a:schemeClr val="tx1"/>
                </a:solidFill>
              </a:rPr>
              <a:t> (ст.ст. 364, 364-1, 365-2, 368 – 369-2 КК України); </a:t>
            </a:r>
            <a:r>
              <a:rPr lang="uk-UA" sz="2000" b="1" smtClean="0">
                <a:solidFill>
                  <a:srgbClr val="0000FF"/>
                </a:solidFill>
              </a:rPr>
              <a:t>встановлений порядок несення військової служби</a:t>
            </a:r>
            <a:r>
              <a:rPr lang="uk-UA" sz="2000" smtClean="0">
                <a:solidFill>
                  <a:schemeClr val="tx1"/>
                </a:solidFill>
              </a:rPr>
              <a:t> (ст. 410 КК України). </a:t>
            </a:r>
          </a:p>
          <a:p>
            <a:pPr eaLnBrk="1" hangingPunct="1">
              <a:lnSpc>
                <a:spcPct val="80000"/>
              </a:lnSpc>
              <a:buFont typeface="Wingdings 2" pitchFamily="18" charset="2"/>
              <a:buNone/>
            </a:pPr>
            <a:r>
              <a:rPr lang="uk-UA" sz="2000" b="1" i="1" smtClean="0">
                <a:solidFill>
                  <a:schemeClr val="tx1"/>
                </a:solidFill>
              </a:rPr>
              <a:t>          Що є предметами корупційних злочинів?</a:t>
            </a:r>
          </a:p>
          <a:p>
            <a:pPr eaLnBrk="1" hangingPunct="1">
              <a:lnSpc>
                <a:spcPct val="80000"/>
              </a:lnSpc>
              <a:buFont typeface="Wingdings 2" pitchFamily="18" charset="2"/>
              <a:buNone/>
            </a:pPr>
            <a:r>
              <a:rPr lang="uk-UA" sz="2000" b="1" i="1" smtClean="0">
                <a:solidFill>
                  <a:schemeClr val="tx1"/>
                </a:solidFill>
              </a:rPr>
              <a:t>              Відповідь: </a:t>
            </a:r>
            <a:r>
              <a:rPr lang="uk-UA" sz="2000" b="1" smtClean="0">
                <a:solidFill>
                  <a:srgbClr val="9900FF"/>
                </a:solidFill>
              </a:rPr>
              <a:t>чуже майно </a:t>
            </a:r>
            <a:r>
              <a:rPr lang="uk-UA" sz="2000" smtClean="0">
                <a:solidFill>
                  <a:schemeClr val="tx1"/>
                </a:solidFill>
              </a:rPr>
              <a:t>(ст. 191); </a:t>
            </a:r>
            <a:r>
              <a:rPr lang="uk-UA" sz="2000" b="1" smtClean="0">
                <a:solidFill>
                  <a:srgbClr val="9900FF"/>
                </a:solidFill>
              </a:rPr>
              <a:t>бюджетні кошти…</a:t>
            </a:r>
            <a:r>
              <a:rPr lang="uk-UA" sz="2000" smtClean="0">
                <a:solidFill>
                  <a:srgbClr val="9900FF"/>
                </a:solidFill>
              </a:rPr>
              <a:t> </a:t>
            </a:r>
            <a:r>
              <a:rPr lang="uk-UA" sz="2000" smtClean="0">
                <a:solidFill>
                  <a:schemeClr val="tx1"/>
                </a:solidFill>
              </a:rPr>
              <a:t>(ст. 210); </a:t>
            </a:r>
            <a:r>
              <a:rPr lang="uk-UA" sz="2000" b="1" smtClean="0">
                <a:solidFill>
                  <a:srgbClr val="9900FF"/>
                </a:solidFill>
              </a:rPr>
              <a:t>вогнепальна зброя </a:t>
            </a:r>
            <a:r>
              <a:rPr lang="uk-UA" sz="2000" smtClean="0">
                <a:solidFill>
                  <a:srgbClr val="9900FF"/>
                </a:solidFill>
              </a:rPr>
              <a:t>(крім гладкоствольної мисливської), </a:t>
            </a:r>
            <a:r>
              <a:rPr lang="uk-UA" sz="2000" b="1" smtClean="0">
                <a:solidFill>
                  <a:srgbClr val="9900FF"/>
                </a:solidFill>
              </a:rPr>
              <a:t>бойові припаси, вибухові речовини, вибухові пристрої, радіоактивні матеріали </a:t>
            </a:r>
            <a:r>
              <a:rPr lang="uk-UA" sz="2000" smtClean="0">
                <a:solidFill>
                  <a:schemeClr val="tx1"/>
                </a:solidFill>
              </a:rPr>
              <a:t>(ст. 262); </a:t>
            </a:r>
            <a:r>
              <a:rPr lang="uk-UA" sz="2000" b="1" smtClean="0">
                <a:solidFill>
                  <a:srgbClr val="9900FF"/>
                </a:solidFill>
              </a:rPr>
              <a:t>наркотичні засоби, психотропні речовини, їх аналоги</a:t>
            </a:r>
            <a:r>
              <a:rPr lang="uk-UA" sz="2000" b="1" smtClean="0">
                <a:solidFill>
                  <a:schemeClr val="tx1"/>
                </a:solidFill>
              </a:rPr>
              <a:t> </a:t>
            </a:r>
            <a:r>
              <a:rPr lang="uk-UA" sz="2000" smtClean="0">
                <a:solidFill>
                  <a:schemeClr val="tx1"/>
                </a:solidFill>
              </a:rPr>
              <a:t>(ст. 308); </a:t>
            </a:r>
            <a:r>
              <a:rPr lang="uk-UA" sz="2000" b="1" smtClean="0">
                <a:solidFill>
                  <a:srgbClr val="9900FF"/>
                </a:solidFill>
              </a:rPr>
              <a:t>прекурсори</a:t>
            </a:r>
            <a:r>
              <a:rPr lang="uk-UA" sz="2000" smtClean="0">
                <a:solidFill>
                  <a:srgbClr val="9900FF"/>
                </a:solidFill>
              </a:rPr>
              <a:t> </a:t>
            </a:r>
            <a:r>
              <a:rPr lang="uk-UA" sz="2000" smtClean="0">
                <a:solidFill>
                  <a:schemeClr val="tx1"/>
                </a:solidFill>
              </a:rPr>
              <a:t>(ст. 312); </a:t>
            </a:r>
            <a:r>
              <a:rPr lang="uk-UA" sz="2000" b="1" smtClean="0">
                <a:solidFill>
                  <a:srgbClr val="9900FF"/>
                </a:solidFill>
              </a:rPr>
              <a:t>обладнання, призначене для виготовлення наркотичних засобів, психотропних речовин або їх аналогів </a:t>
            </a:r>
            <a:r>
              <a:rPr lang="uk-UA" sz="2000" smtClean="0">
                <a:solidFill>
                  <a:schemeClr val="tx1"/>
                </a:solidFill>
              </a:rPr>
              <a:t>(ст. 313); </a:t>
            </a:r>
            <a:r>
              <a:rPr lang="uk-UA" sz="2000" b="1" smtClean="0">
                <a:solidFill>
                  <a:srgbClr val="9900FF"/>
                </a:solidFill>
              </a:rPr>
              <a:t>снотворний мак і коноплі, а також психотропні речовини, їх аналоги та прекурсори, призначені для виробництва чи виготовлення цих засобів чи речовин </a:t>
            </a:r>
            <a:r>
              <a:rPr lang="uk-UA" sz="2000" smtClean="0">
                <a:solidFill>
                  <a:schemeClr val="tx1"/>
                </a:solidFill>
              </a:rPr>
              <a:t>(ст. 320); </a:t>
            </a:r>
            <a:r>
              <a:rPr lang="uk-UA" sz="2000" b="1" smtClean="0">
                <a:solidFill>
                  <a:srgbClr val="FF0000"/>
                </a:solidFill>
              </a:rPr>
              <a:t>неправомірна вигода </a:t>
            </a:r>
            <a:r>
              <a:rPr lang="uk-UA" sz="2000" smtClean="0">
                <a:solidFill>
                  <a:schemeClr val="tx1"/>
                </a:solidFill>
              </a:rPr>
              <a:t>(ст.ст. 354, 368, 368-3, 368-4, 369, 369-2); </a:t>
            </a:r>
            <a:r>
              <a:rPr lang="uk-UA" sz="2000" b="1" smtClean="0">
                <a:solidFill>
                  <a:srgbClr val="9900FF"/>
                </a:solidFill>
              </a:rPr>
              <a:t>активи у значному розмірі, законність підстав набуття яких не підтверджено доказами</a:t>
            </a:r>
            <a:r>
              <a:rPr lang="uk-UA" sz="2000" smtClean="0">
                <a:solidFill>
                  <a:schemeClr val="tx1"/>
                </a:solidFill>
              </a:rPr>
              <a:t> (ст. 368-2); </a:t>
            </a:r>
            <a:r>
              <a:rPr lang="uk-UA" sz="2000" b="1" smtClean="0">
                <a:solidFill>
                  <a:srgbClr val="9900FF"/>
                </a:solidFill>
              </a:rPr>
              <a:t>документи, штампи, печатки </a:t>
            </a:r>
            <a:r>
              <a:rPr lang="uk-UA" sz="2000" smtClean="0">
                <a:solidFill>
                  <a:schemeClr val="tx1"/>
                </a:solidFill>
              </a:rPr>
              <a:t>(ст. 357); </a:t>
            </a:r>
            <a:r>
              <a:rPr lang="uk-UA" sz="2000" b="1" smtClean="0">
                <a:solidFill>
                  <a:srgbClr val="9900FF"/>
                </a:solidFill>
              </a:rPr>
              <a:t>зброя, бойові припаси… , інше військове майно</a:t>
            </a:r>
            <a:r>
              <a:rPr lang="uk-UA" sz="2000" smtClean="0">
                <a:solidFill>
                  <a:srgbClr val="9900FF"/>
                </a:solidFill>
              </a:rPr>
              <a:t> </a:t>
            </a:r>
            <a:r>
              <a:rPr lang="uk-UA" sz="2000" smtClean="0">
                <a:solidFill>
                  <a:schemeClr val="tx1"/>
                </a:solidFill>
              </a:rPr>
              <a:t>(ст. 410). </a:t>
            </a:r>
            <a:endParaRPr lang="ru-RU" sz="2000" smtClean="0">
              <a:solidFill>
                <a:schemeClr val="tx1"/>
              </a:solidFill>
            </a:endParaRPr>
          </a:p>
          <a:p>
            <a:pPr algn="just">
              <a:buFontTx/>
              <a:buNone/>
            </a:pPr>
            <a:endParaRPr lang="ru-RU" sz="1800" smtClean="0">
              <a:solidFill>
                <a:schemeClr val="tx1"/>
              </a:solidFill>
            </a:endParaRPr>
          </a:p>
        </p:txBody>
      </p:sp>
      <p:sp>
        <p:nvSpPr>
          <p:cNvPr id="4" name="Rectangle 3"/>
          <p:cNvSpPr txBox="1">
            <a:spLocks noChangeArrowheads="1"/>
          </p:cNvSpPr>
          <p:nvPr/>
        </p:nvSpPr>
        <p:spPr bwMode="auto">
          <a:xfrm>
            <a:off x="428625" y="285750"/>
            <a:ext cx="8424863" cy="6215063"/>
          </a:xfrm>
          <a:prstGeom prst="rect">
            <a:avLst/>
          </a:prstGeom>
          <a:noFill/>
          <a:ln w="9525">
            <a:noFill/>
            <a:miter lim="800000"/>
            <a:headEnd/>
            <a:tailEnd/>
          </a:ln>
          <a:effectLst/>
        </p:spPr>
        <p:txBody>
          <a:bodyPr/>
          <a:lstStyle/>
          <a:p>
            <a:pPr marL="342900" indent="-342900">
              <a:defRPr/>
            </a:pPr>
            <a:r>
              <a:rPr lang="uk-UA" b="1" dirty="0">
                <a:solidFill>
                  <a:srgbClr val="C40C5B"/>
                </a:solidFill>
                <a:effectLst>
                  <a:outerShdw blurRad="38100" dist="38100" dir="2700000" algn="tl">
                    <a:srgbClr val="C0C0C0"/>
                  </a:outerShdw>
                </a:effectLst>
              </a:rPr>
              <a:t>       </a:t>
            </a:r>
          </a:p>
          <a:p>
            <a:pPr marL="342900" indent="-342900">
              <a:defRPr/>
            </a:pPr>
            <a:endParaRPr lang="uk-UA" sz="1600" dirty="0">
              <a:effectLst>
                <a:outerShdw blurRad="38100" dist="38100" dir="2700000" algn="tl">
                  <a:srgbClr val="C0C0C0"/>
                </a:outerShdw>
              </a:effectLst>
              <a:latin typeface="Times New Roman" pitchFamily="18" charset="0"/>
              <a:cs typeface="Times New Roman" pitchFamily="18" charset="0"/>
            </a:endParaRPr>
          </a:p>
          <a:p>
            <a:pPr marL="342900" indent="-342900">
              <a:defRPr/>
            </a:pPr>
            <a:endParaRPr lang="uk-UA" dirty="0">
              <a:effectLst>
                <a:outerShdw blurRad="38100" dist="38100" dir="2700000" algn="tl">
                  <a:srgbClr val="C0C0C0"/>
                </a:outerShdw>
              </a:effectLst>
            </a:endParaRPr>
          </a:p>
          <a:p>
            <a:pPr marL="342900" indent="-342900" algn="just">
              <a:defRPr/>
            </a:pPr>
            <a:r>
              <a:rPr lang="uk-UA" dirty="0">
                <a:effectLst>
                  <a:outerShdw blurRad="38100" dist="38100" dir="2700000" algn="tl">
                    <a:srgbClr val="C0C0C0"/>
                  </a:outerShdw>
                </a:effectLst>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dirty="0">
                <a:effectLst>
                  <a:outerShdw blurRad="38100" dist="38100" dir="2700000" algn="tl">
                    <a:srgbClr val="C0C0C0"/>
                  </a:outerShdw>
                </a:effectLst>
                <a:latin typeface="Times New Roman" pitchFamily="18" charset="0"/>
                <a:cs typeface="Times New Roman" pitchFamily="18" charset="0"/>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dirty="0">
                <a:effectLst>
                  <a:outerShdw blurRad="38100" dist="38100" dir="2700000" algn="tl">
                    <a:srgbClr val="C0C0C0"/>
                  </a:outerShdw>
                </a:effectLst>
                <a:latin typeface="Times New Roman" pitchFamily="18" charset="0"/>
                <a:cs typeface="Times New Roman" pitchFamily="18" charset="0"/>
              </a:rPr>
              <a:t>    </a:t>
            </a:r>
            <a:endParaRPr lang="ru-RU" sz="2800" dirty="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3"/>
          <p:cNvSpPr>
            <a:spLocks noGrp="1" noChangeArrowheads="1"/>
          </p:cNvSpPr>
          <p:nvPr>
            <p:ph idx="4294967295"/>
          </p:nvPr>
        </p:nvSpPr>
        <p:spPr>
          <a:xfrm>
            <a:off x="214313" y="214313"/>
            <a:ext cx="8715375" cy="6429375"/>
          </a:xfrm>
        </p:spPr>
        <p:txBody>
          <a:bodyPr/>
          <a:lstStyle/>
          <a:p>
            <a:pPr eaLnBrk="1" hangingPunct="1">
              <a:lnSpc>
                <a:spcPct val="80000"/>
              </a:lnSpc>
              <a:buFont typeface="Wingdings 2" pitchFamily="18" charset="2"/>
              <a:buNone/>
            </a:pPr>
            <a:r>
              <a:rPr lang="uk-UA" sz="1800" b="1" i="1" smtClean="0">
                <a:solidFill>
                  <a:srgbClr val="0000FF"/>
                </a:solidFill>
                <a:latin typeface="Arial" charset="0"/>
              </a:rPr>
              <a:t>  Загальна кримінально-правова характеристика корупційних злочинів</a:t>
            </a:r>
          </a:p>
          <a:p>
            <a:pPr eaLnBrk="1" hangingPunct="1">
              <a:lnSpc>
                <a:spcPct val="80000"/>
              </a:lnSpc>
              <a:buFont typeface="Wingdings 2" pitchFamily="18" charset="2"/>
              <a:buNone/>
            </a:pPr>
            <a:r>
              <a:rPr lang="uk-UA" sz="1800" b="1" i="1" smtClean="0">
                <a:solidFill>
                  <a:srgbClr val="C00000"/>
                </a:solidFill>
                <a:latin typeface="Arial" charset="0"/>
              </a:rPr>
              <a:t>                                               (ПРОДОВЖЕННЯ  1):</a:t>
            </a:r>
          </a:p>
          <a:p>
            <a:pPr eaLnBrk="1" hangingPunct="1">
              <a:lnSpc>
                <a:spcPct val="80000"/>
              </a:lnSpc>
              <a:buFont typeface="Wingdings 2" pitchFamily="18" charset="2"/>
              <a:buNone/>
            </a:pPr>
            <a:endParaRPr lang="uk-UA" sz="1800" b="1" i="1" smtClean="0">
              <a:solidFill>
                <a:srgbClr val="C00000"/>
              </a:solidFill>
              <a:latin typeface="Arial" charset="0"/>
            </a:endParaRPr>
          </a:p>
          <a:p>
            <a:pPr algn="just" eaLnBrk="1" hangingPunct="1">
              <a:lnSpc>
                <a:spcPct val="80000"/>
              </a:lnSpc>
              <a:buFont typeface="Wingdings 2" pitchFamily="18" charset="2"/>
              <a:buNone/>
            </a:pPr>
            <a:r>
              <a:rPr lang="uk-UA" sz="1500" smtClean="0">
                <a:solidFill>
                  <a:schemeClr val="tx1"/>
                </a:solidFill>
                <a:latin typeface="Arial" charset="0"/>
                <a:cs typeface="Arial" charset="0"/>
              </a:rPr>
              <a:t>      </a:t>
            </a:r>
            <a:r>
              <a:rPr lang="uk-UA" sz="2000" smtClean="0">
                <a:solidFill>
                  <a:schemeClr val="tx1"/>
                </a:solidFill>
                <a:latin typeface="Arial" charset="0"/>
                <a:cs typeface="Arial" charset="0"/>
              </a:rPr>
              <a:t>З </a:t>
            </a:r>
            <a:r>
              <a:rPr lang="uk-UA" sz="2400" b="1" i="1" smtClean="0">
                <a:solidFill>
                  <a:schemeClr val="tx1"/>
                </a:solidFill>
                <a:latin typeface="Arial" charset="0"/>
                <a:cs typeface="Arial" charset="0"/>
              </a:rPr>
              <a:t>об’єктивної сторони (ззовні) </a:t>
            </a:r>
            <a:r>
              <a:rPr lang="uk-UA" sz="2000" smtClean="0">
                <a:solidFill>
                  <a:schemeClr val="tx1"/>
                </a:solidFill>
                <a:latin typeface="Arial" charset="0"/>
                <a:cs typeface="Arial" charset="0"/>
              </a:rPr>
              <a:t>окремі корупційні злочини</a:t>
            </a:r>
          </a:p>
          <a:p>
            <a:pPr algn="just" eaLnBrk="1" hangingPunct="1">
              <a:lnSpc>
                <a:spcPct val="80000"/>
              </a:lnSpc>
              <a:buFont typeface="Wingdings 2" pitchFamily="18" charset="2"/>
              <a:buNone/>
            </a:pPr>
            <a:r>
              <a:rPr lang="uk-UA" sz="2000" smtClean="0">
                <a:solidFill>
                  <a:schemeClr val="tx1"/>
                </a:solidFill>
                <a:latin typeface="Arial" charset="0"/>
                <a:cs typeface="Arial" charset="0"/>
              </a:rPr>
              <a:t>можуть бути вчинені </a:t>
            </a:r>
            <a:r>
              <a:rPr lang="uk-UA" sz="2000" b="1" i="1" smtClean="0">
                <a:solidFill>
                  <a:srgbClr val="9900FF"/>
                </a:solidFill>
                <a:latin typeface="Arial" charset="0"/>
                <a:cs typeface="Arial" charset="0"/>
              </a:rPr>
              <a:t>лише шляхом зловживання службовим</a:t>
            </a:r>
          </a:p>
          <a:p>
            <a:pPr algn="just" eaLnBrk="1" hangingPunct="1">
              <a:lnSpc>
                <a:spcPct val="80000"/>
              </a:lnSpc>
              <a:buFont typeface="Wingdings 2" pitchFamily="18" charset="2"/>
              <a:buNone/>
            </a:pPr>
            <a:r>
              <a:rPr lang="uk-UA" sz="2000" b="1" i="1" smtClean="0">
                <a:solidFill>
                  <a:srgbClr val="9900FF"/>
                </a:solidFill>
                <a:latin typeface="Arial" charset="0"/>
                <a:cs typeface="Arial" charset="0"/>
              </a:rPr>
              <a:t>становищем </a:t>
            </a:r>
            <a:r>
              <a:rPr lang="uk-UA" sz="2000" smtClean="0">
                <a:solidFill>
                  <a:schemeClr val="tx1"/>
                </a:solidFill>
                <a:latin typeface="Arial" charset="0"/>
                <a:cs typeface="Arial" charset="0"/>
              </a:rPr>
              <a:t>(ст.ст. 191, 262, 308, 312, 313, 320, 357, 410 КК країни), </a:t>
            </a:r>
          </a:p>
          <a:p>
            <a:pPr algn="just" eaLnBrk="1" hangingPunct="1">
              <a:lnSpc>
                <a:spcPct val="80000"/>
              </a:lnSpc>
              <a:buFont typeface="Wingdings 2" pitchFamily="18" charset="2"/>
              <a:buNone/>
            </a:pPr>
            <a:r>
              <a:rPr lang="uk-UA" sz="2000" b="1" i="1" smtClean="0">
                <a:solidFill>
                  <a:srgbClr val="9900FF"/>
                </a:solidFill>
                <a:latin typeface="Arial" charset="0"/>
                <a:cs typeface="Arial" charset="0"/>
              </a:rPr>
              <a:t>тоді як для інших такої специфічної умови не встановлено.</a:t>
            </a:r>
            <a:r>
              <a:rPr lang="uk-UA" sz="2000" smtClean="0">
                <a:solidFill>
                  <a:schemeClr val="tx1"/>
                </a:solidFill>
                <a:latin typeface="Arial" charset="0"/>
                <a:cs typeface="Arial" charset="0"/>
              </a:rPr>
              <a:t> </a:t>
            </a:r>
          </a:p>
          <a:p>
            <a:pPr algn="just" eaLnBrk="1" hangingPunct="1">
              <a:lnSpc>
                <a:spcPct val="80000"/>
              </a:lnSpc>
              <a:buFont typeface="Wingdings 2" pitchFamily="18" charset="2"/>
              <a:buNone/>
            </a:pPr>
            <a:r>
              <a:rPr lang="uk-UA" sz="2000" smtClean="0">
                <a:solidFill>
                  <a:schemeClr val="tx1"/>
                </a:solidFill>
                <a:latin typeface="Arial" charset="0"/>
                <a:cs typeface="Arial" charset="0"/>
              </a:rPr>
              <a:t>   </a:t>
            </a:r>
          </a:p>
          <a:p>
            <a:pPr algn="just" eaLnBrk="1" hangingPunct="1">
              <a:lnSpc>
                <a:spcPct val="80000"/>
              </a:lnSpc>
              <a:buFont typeface="Wingdings 2" pitchFamily="18" charset="2"/>
              <a:buNone/>
            </a:pPr>
            <a:r>
              <a:rPr lang="uk-UA" sz="2000" smtClean="0">
                <a:solidFill>
                  <a:schemeClr val="tx1"/>
                </a:solidFill>
                <a:latin typeface="Arial" charset="0"/>
                <a:cs typeface="Arial" charset="0"/>
              </a:rPr>
              <a:t>      Деякі корупційні злочини вчиняються лише через </a:t>
            </a:r>
            <a:r>
              <a:rPr lang="uk-UA" sz="2000" b="1" i="1" smtClean="0">
                <a:solidFill>
                  <a:schemeClr val="tx1"/>
                </a:solidFill>
                <a:latin typeface="Arial" charset="0"/>
                <a:cs typeface="Arial" charset="0"/>
              </a:rPr>
              <a:t>дію</a:t>
            </a:r>
            <a:r>
              <a:rPr lang="uk-UA" sz="2000" smtClean="0">
                <a:solidFill>
                  <a:schemeClr val="tx1"/>
                </a:solidFill>
                <a:latin typeface="Arial" charset="0"/>
                <a:cs typeface="Arial" charset="0"/>
              </a:rPr>
              <a:t> (наприклад, </a:t>
            </a:r>
          </a:p>
          <a:p>
            <a:pPr algn="just" eaLnBrk="1" hangingPunct="1">
              <a:lnSpc>
                <a:spcPct val="80000"/>
              </a:lnSpc>
              <a:buFont typeface="Wingdings 2" pitchFamily="18" charset="2"/>
              <a:buNone/>
            </a:pPr>
            <a:r>
              <a:rPr lang="uk-UA" sz="2000" smtClean="0">
                <a:solidFill>
                  <a:schemeClr val="tx1"/>
                </a:solidFill>
                <a:latin typeface="Arial" charset="0"/>
                <a:cs typeface="Arial" charset="0"/>
              </a:rPr>
              <a:t>злочин, передбачений ст. 308 КК України), а деякі – як через </a:t>
            </a:r>
            <a:r>
              <a:rPr lang="uk-UA" sz="2000" b="1" i="1" smtClean="0">
                <a:solidFill>
                  <a:schemeClr val="tx1"/>
                </a:solidFill>
                <a:latin typeface="Arial" charset="0"/>
                <a:cs typeface="Arial" charset="0"/>
              </a:rPr>
              <a:t>дію,</a:t>
            </a:r>
            <a:r>
              <a:rPr lang="uk-UA" sz="2000" smtClean="0">
                <a:solidFill>
                  <a:schemeClr val="tx1"/>
                </a:solidFill>
                <a:latin typeface="Arial" charset="0"/>
                <a:cs typeface="Arial" charset="0"/>
              </a:rPr>
              <a:t> так і</a:t>
            </a:r>
          </a:p>
          <a:p>
            <a:pPr algn="just" eaLnBrk="1" hangingPunct="1">
              <a:lnSpc>
                <a:spcPct val="80000"/>
              </a:lnSpc>
              <a:buFont typeface="Wingdings 2" pitchFamily="18" charset="2"/>
              <a:buNone/>
            </a:pPr>
            <a:r>
              <a:rPr lang="uk-UA" sz="2000" smtClean="0">
                <a:solidFill>
                  <a:schemeClr val="tx1"/>
                </a:solidFill>
                <a:latin typeface="Arial" charset="0"/>
                <a:cs typeface="Arial" charset="0"/>
              </a:rPr>
              <a:t>через </a:t>
            </a:r>
            <a:r>
              <a:rPr lang="uk-UA" sz="2000" b="1" i="1" smtClean="0">
                <a:solidFill>
                  <a:schemeClr val="tx1"/>
                </a:solidFill>
                <a:latin typeface="Arial" charset="0"/>
                <a:cs typeface="Arial" charset="0"/>
              </a:rPr>
              <a:t>бездіяльність</a:t>
            </a:r>
            <a:r>
              <a:rPr lang="uk-UA" sz="2000" smtClean="0">
                <a:solidFill>
                  <a:schemeClr val="tx1"/>
                </a:solidFill>
                <a:latin typeface="Arial" charset="0"/>
                <a:cs typeface="Arial" charset="0"/>
              </a:rPr>
              <a:t> (наприклад, злочин, передбачений ст. 364 КК</a:t>
            </a:r>
          </a:p>
          <a:p>
            <a:pPr algn="just" eaLnBrk="1" hangingPunct="1">
              <a:lnSpc>
                <a:spcPct val="80000"/>
              </a:lnSpc>
              <a:buFont typeface="Wingdings 2" pitchFamily="18" charset="2"/>
              <a:buNone/>
            </a:pPr>
            <a:r>
              <a:rPr lang="uk-UA" sz="2000" smtClean="0">
                <a:solidFill>
                  <a:schemeClr val="tx1"/>
                </a:solidFill>
                <a:latin typeface="Arial" charset="0"/>
                <a:cs typeface="Arial" charset="0"/>
              </a:rPr>
              <a:t>України). </a:t>
            </a:r>
          </a:p>
          <a:p>
            <a:pPr algn="just" eaLnBrk="1" hangingPunct="1">
              <a:lnSpc>
                <a:spcPct val="80000"/>
              </a:lnSpc>
              <a:buFont typeface="Wingdings 2" pitchFamily="18" charset="2"/>
              <a:buNone/>
            </a:pPr>
            <a:endParaRPr lang="uk-UA" sz="2000" smtClean="0">
              <a:solidFill>
                <a:schemeClr val="tx1"/>
              </a:solidFill>
              <a:latin typeface="Arial" charset="0"/>
              <a:cs typeface="Arial" charset="0"/>
            </a:endParaRPr>
          </a:p>
          <a:p>
            <a:pPr eaLnBrk="1" hangingPunct="1">
              <a:lnSpc>
                <a:spcPct val="80000"/>
              </a:lnSpc>
              <a:buFont typeface="Wingdings 2" pitchFamily="18" charset="2"/>
              <a:buNone/>
            </a:pPr>
            <a:r>
              <a:rPr lang="uk-UA" sz="2000" smtClean="0">
                <a:solidFill>
                  <a:schemeClr val="tx1"/>
                </a:solidFill>
                <a:latin typeface="Arial" charset="0"/>
                <a:cs typeface="Arial" charset="0"/>
              </a:rPr>
              <a:t>       В якості </a:t>
            </a:r>
            <a:r>
              <a:rPr lang="uk-UA" sz="2000" b="1" smtClean="0">
                <a:solidFill>
                  <a:schemeClr val="tx1"/>
                </a:solidFill>
                <a:latin typeface="Arial" charset="0"/>
                <a:cs typeface="Arial" charset="0"/>
              </a:rPr>
              <a:t>суспільно небезпечних наслідків</a:t>
            </a:r>
            <a:r>
              <a:rPr lang="uk-UA" sz="2000" smtClean="0">
                <a:solidFill>
                  <a:schemeClr val="tx1"/>
                </a:solidFill>
                <a:latin typeface="Arial" charset="0"/>
                <a:cs typeface="Arial" charset="0"/>
              </a:rPr>
              <a:t> відповідного</a:t>
            </a:r>
          </a:p>
          <a:p>
            <a:pPr eaLnBrk="1" hangingPunct="1">
              <a:lnSpc>
                <a:spcPct val="80000"/>
              </a:lnSpc>
              <a:buFont typeface="Wingdings 2" pitchFamily="18" charset="2"/>
              <a:buNone/>
            </a:pPr>
            <a:r>
              <a:rPr lang="uk-UA" sz="2000" smtClean="0">
                <a:solidFill>
                  <a:schemeClr val="tx1"/>
                </a:solidFill>
                <a:latin typeface="Arial" charset="0"/>
                <a:cs typeface="Arial" charset="0"/>
              </a:rPr>
              <a:t>корупційного злочину закон може передбачати, наприклад, такі з них, </a:t>
            </a:r>
          </a:p>
          <a:p>
            <a:pPr eaLnBrk="1" hangingPunct="1">
              <a:lnSpc>
                <a:spcPct val="80000"/>
              </a:lnSpc>
              <a:buFont typeface="Wingdings 2" pitchFamily="18" charset="2"/>
              <a:buNone/>
            </a:pPr>
            <a:r>
              <a:rPr lang="uk-UA" sz="2000" b="1" i="1" smtClean="0">
                <a:solidFill>
                  <a:srgbClr val="0000FF"/>
                </a:solidFill>
                <a:latin typeface="Arial" charset="0"/>
                <a:cs typeface="Arial" charset="0"/>
              </a:rPr>
              <a:t>як великі чи особливо великі розміри чужого майна, заволодіння</a:t>
            </a:r>
          </a:p>
          <a:p>
            <a:pPr eaLnBrk="1" hangingPunct="1">
              <a:lnSpc>
                <a:spcPct val="80000"/>
              </a:lnSpc>
              <a:buFont typeface="Wingdings 2" pitchFamily="18" charset="2"/>
              <a:buNone/>
            </a:pPr>
            <a:r>
              <a:rPr lang="uk-UA" sz="2000" b="1" i="1" smtClean="0">
                <a:solidFill>
                  <a:srgbClr val="0000FF"/>
                </a:solidFill>
                <a:latin typeface="Arial" charset="0"/>
                <a:cs typeface="Arial" charset="0"/>
              </a:rPr>
              <a:t>яким здійснюється</a:t>
            </a:r>
            <a:r>
              <a:rPr lang="uk-UA" sz="2000" b="1" i="1" smtClean="0">
                <a:solidFill>
                  <a:srgbClr val="00B0F0"/>
                </a:solidFill>
                <a:latin typeface="Arial" charset="0"/>
                <a:cs typeface="Arial" charset="0"/>
              </a:rPr>
              <a:t> </a:t>
            </a:r>
            <a:r>
              <a:rPr lang="uk-UA" sz="2000" smtClean="0">
                <a:solidFill>
                  <a:schemeClr val="tx1"/>
                </a:solidFill>
                <a:latin typeface="Arial" charset="0"/>
                <a:cs typeface="Arial" charset="0"/>
              </a:rPr>
              <a:t>(частини 4 і 5 ст. 191 КК України), </a:t>
            </a:r>
            <a:r>
              <a:rPr lang="uk-UA" sz="2000" b="1" i="1" smtClean="0">
                <a:solidFill>
                  <a:srgbClr val="0000FF"/>
                </a:solidFill>
                <a:latin typeface="Arial" charset="0"/>
                <a:cs typeface="Arial" charset="0"/>
              </a:rPr>
              <a:t>або істотну</a:t>
            </a:r>
          </a:p>
          <a:p>
            <a:pPr eaLnBrk="1" hangingPunct="1">
              <a:lnSpc>
                <a:spcPct val="80000"/>
              </a:lnSpc>
              <a:buFont typeface="Wingdings 2" pitchFamily="18" charset="2"/>
              <a:buNone/>
            </a:pPr>
            <a:r>
              <a:rPr lang="uk-UA" sz="2000" b="1" i="1" smtClean="0">
                <a:solidFill>
                  <a:srgbClr val="0000FF"/>
                </a:solidFill>
                <a:latin typeface="Arial" charset="0"/>
                <a:cs typeface="Arial" charset="0"/>
              </a:rPr>
              <a:t>шкоду </a:t>
            </a:r>
            <a:r>
              <a:rPr lang="uk-UA" sz="2000" smtClean="0">
                <a:solidFill>
                  <a:schemeClr val="tx1"/>
                </a:solidFill>
                <a:latin typeface="Arial" charset="0"/>
                <a:cs typeface="Arial" charset="0"/>
              </a:rPr>
              <a:t>(ч. 1 ст. 364, ч. 1 ст. 364-1 КК України), або </a:t>
            </a:r>
            <a:r>
              <a:rPr lang="uk-UA" sz="2000" b="1" i="1" smtClean="0">
                <a:solidFill>
                  <a:srgbClr val="0000FF"/>
                </a:solidFill>
                <a:latin typeface="Arial" charset="0"/>
                <a:cs typeface="Arial" charset="0"/>
              </a:rPr>
              <a:t>тяжкі наслідки</a:t>
            </a:r>
            <a:r>
              <a:rPr lang="uk-UA" sz="2000" b="1" i="1" smtClean="0">
                <a:solidFill>
                  <a:srgbClr val="00B0F0"/>
                </a:solidFill>
                <a:latin typeface="Arial" charset="0"/>
                <a:cs typeface="Arial" charset="0"/>
              </a:rPr>
              <a:t> </a:t>
            </a:r>
            <a:r>
              <a:rPr lang="uk-UA" sz="2000" smtClean="0">
                <a:solidFill>
                  <a:schemeClr val="tx1"/>
                </a:solidFill>
                <a:latin typeface="Arial" charset="0"/>
                <a:cs typeface="Arial" charset="0"/>
              </a:rPr>
              <a:t>(ч. 2</a:t>
            </a:r>
          </a:p>
          <a:p>
            <a:pPr eaLnBrk="1" hangingPunct="1">
              <a:lnSpc>
                <a:spcPct val="80000"/>
              </a:lnSpc>
              <a:buFont typeface="Wingdings 2" pitchFamily="18" charset="2"/>
              <a:buNone/>
            </a:pPr>
            <a:r>
              <a:rPr lang="uk-UA" sz="2000" smtClean="0">
                <a:solidFill>
                  <a:schemeClr val="tx1"/>
                </a:solidFill>
                <a:latin typeface="Arial" charset="0"/>
                <a:cs typeface="Arial" charset="0"/>
              </a:rPr>
              <a:t>ст. 364, ч. 2 ст. 364-2 КК України). </a:t>
            </a:r>
            <a:endParaRPr lang="uk-UA" sz="2000" b="1" i="1" smtClean="0">
              <a:solidFill>
                <a:schemeClr val="tx1"/>
              </a:solidFill>
              <a:latin typeface="Arial" charset="0"/>
              <a:cs typeface="Arial" charset="0"/>
            </a:endParaRPr>
          </a:p>
        </p:txBody>
      </p:sp>
      <p:sp>
        <p:nvSpPr>
          <p:cNvPr id="4" name="Rectangle 3"/>
          <p:cNvSpPr txBox="1">
            <a:spLocks noChangeArrowheads="1"/>
          </p:cNvSpPr>
          <p:nvPr/>
        </p:nvSpPr>
        <p:spPr bwMode="auto">
          <a:xfrm>
            <a:off x="214313" y="285750"/>
            <a:ext cx="8715375" cy="6215063"/>
          </a:xfrm>
          <a:prstGeom prst="rect">
            <a:avLst/>
          </a:prstGeom>
          <a:noFill/>
          <a:ln w="9525">
            <a:noFill/>
            <a:miter lim="800000"/>
            <a:headEnd/>
            <a:tailEnd/>
          </a:ln>
          <a:effectLst/>
        </p:spPr>
        <p:txBody>
          <a:bodyPr/>
          <a:lstStyle/>
          <a:p>
            <a:pPr marL="342900" indent="-342900">
              <a:defRPr/>
            </a:pPr>
            <a:r>
              <a:rPr lang="uk-UA" b="1" dirty="0">
                <a:solidFill>
                  <a:srgbClr val="C40C5B"/>
                </a:solidFill>
                <a:effectLst>
                  <a:outerShdw blurRad="38100" dist="38100" dir="2700000" algn="tl">
                    <a:srgbClr val="C0C0C0"/>
                  </a:outerShdw>
                </a:effectLst>
              </a:rPr>
              <a:t>       </a:t>
            </a:r>
          </a:p>
          <a:p>
            <a:pPr marL="342900" indent="-342900">
              <a:defRPr/>
            </a:pPr>
            <a:endParaRPr lang="uk-UA" sz="1600" dirty="0">
              <a:effectLst>
                <a:outerShdw blurRad="38100" dist="38100" dir="2700000" algn="tl">
                  <a:srgbClr val="C0C0C0"/>
                </a:outerShdw>
              </a:effectLst>
              <a:latin typeface="Times New Roman" pitchFamily="18" charset="0"/>
              <a:cs typeface="Times New Roman" pitchFamily="18" charset="0"/>
            </a:endParaRPr>
          </a:p>
          <a:p>
            <a:pPr marL="342900" indent="-342900">
              <a:defRPr/>
            </a:pPr>
            <a:endParaRPr lang="uk-UA" dirty="0">
              <a:effectLst>
                <a:outerShdw blurRad="38100" dist="38100" dir="2700000" algn="tl">
                  <a:srgbClr val="C0C0C0"/>
                </a:outerShdw>
              </a:effectLst>
            </a:endParaRPr>
          </a:p>
          <a:p>
            <a:pPr marL="342900" indent="-342900" algn="just">
              <a:defRPr/>
            </a:pPr>
            <a:r>
              <a:rPr lang="uk-UA" dirty="0">
                <a:effectLst>
                  <a:outerShdw blurRad="38100" dist="38100" dir="2700000" algn="tl">
                    <a:srgbClr val="C0C0C0"/>
                  </a:outerShdw>
                </a:effectLst>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dirty="0">
                <a:effectLst>
                  <a:outerShdw blurRad="38100" dist="38100" dir="2700000" algn="tl">
                    <a:srgbClr val="C0C0C0"/>
                  </a:outerShdw>
                </a:effectLst>
                <a:latin typeface="Times New Roman" pitchFamily="18" charset="0"/>
                <a:cs typeface="Times New Roman" pitchFamily="18" charset="0"/>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dirty="0">
                <a:effectLst>
                  <a:outerShdw blurRad="38100" dist="38100" dir="2700000" algn="tl">
                    <a:srgbClr val="C0C0C0"/>
                  </a:outerShdw>
                </a:effectLst>
                <a:latin typeface="Times New Roman" pitchFamily="18" charset="0"/>
                <a:cs typeface="Times New Roman" pitchFamily="18" charset="0"/>
              </a:rPr>
              <a:t>    </a:t>
            </a:r>
            <a:endParaRPr lang="ru-RU" sz="2800" dirty="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3"/>
          <p:cNvSpPr>
            <a:spLocks noGrp="1" noChangeArrowheads="1"/>
          </p:cNvSpPr>
          <p:nvPr>
            <p:ph idx="4294967295"/>
          </p:nvPr>
        </p:nvSpPr>
        <p:spPr>
          <a:xfrm>
            <a:off x="214313" y="214313"/>
            <a:ext cx="8715375" cy="6429375"/>
          </a:xfrm>
        </p:spPr>
        <p:txBody>
          <a:bodyPr/>
          <a:lstStyle/>
          <a:p>
            <a:pPr eaLnBrk="1" hangingPunct="1">
              <a:lnSpc>
                <a:spcPct val="80000"/>
              </a:lnSpc>
              <a:buFont typeface="Wingdings 2" pitchFamily="18" charset="2"/>
              <a:buNone/>
            </a:pPr>
            <a:r>
              <a:rPr lang="uk-UA" sz="1800" b="1" i="1" smtClean="0">
                <a:solidFill>
                  <a:srgbClr val="0000FF"/>
                </a:solidFill>
                <a:latin typeface="Arial" charset="0"/>
              </a:rPr>
              <a:t>  Загальна кримінально-правова характеристика корупційних злочинів</a:t>
            </a:r>
          </a:p>
          <a:p>
            <a:pPr eaLnBrk="1" hangingPunct="1">
              <a:lnSpc>
                <a:spcPct val="80000"/>
              </a:lnSpc>
              <a:buFont typeface="Wingdings 2" pitchFamily="18" charset="2"/>
              <a:buNone/>
            </a:pPr>
            <a:r>
              <a:rPr lang="uk-UA" sz="1800" b="1" i="1" smtClean="0">
                <a:solidFill>
                  <a:srgbClr val="C00000"/>
                </a:solidFill>
                <a:latin typeface="Arial" charset="0"/>
              </a:rPr>
              <a:t>                                               (ПРОДОВЖЕННЯ  2):</a:t>
            </a:r>
          </a:p>
          <a:p>
            <a:pPr algn="just" eaLnBrk="1" hangingPunct="1">
              <a:lnSpc>
                <a:spcPct val="80000"/>
              </a:lnSpc>
              <a:buFont typeface="Wingdings 2" pitchFamily="18" charset="2"/>
              <a:buNone/>
            </a:pPr>
            <a:r>
              <a:rPr lang="uk-UA" sz="2400" b="1" i="1" smtClean="0">
                <a:solidFill>
                  <a:schemeClr val="tx1"/>
                </a:solidFill>
              </a:rPr>
              <a:t>               Суб’єктами</a:t>
            </a:r>
            <a:r>
              <a:rPr lang="uk-UA" sz="2400" i="1" smtClean="0">
                <a:solidFill>
                  <a:schemeClr val="tx1"/>
                </a:solidFill>
              </a:rPr>
              <a:t> </a:t>
            </a:r>
            <a:r>
              <a:rPr lang="uk-UA" sz="2400" smtClean="0">
                <a:solidFill>
                  <a:schemeClr val="tx1"/>
                </a:solidFill>
              </a:rPr>
              <a:t>корупційних злочинів передусім є </a:t>
            </a:r>
            <a:r>
              <a:rPr lang="uk-UA" sz="2400" b="1" i="1" smtClean="0">
                <a:solidFill>
                  <a:srgbClr val="00B0F0"/>
                </a:solidFill>
              </a:rPr>
              <a:t>спеціальні суб’єкти </a:t>
            </a:r>
            <a:r>
              <a:rPr lang="uk-UA" sz="2400" smtClean="0">
                <a:solidFill>
                  <a:schemeClr val="tx1"/>
                </a:solidFill>
              </a:rPr>
              <a:t>(зокрема, </a:t>
            </a:r>
            <a:r>
              <a:rPr lang="uk-UA" sz="2400" b="1" i="1" smtClean="0">
                <a:solidFill>
                  <a:schemeClr val="tx1"/>
                </a:solidFill>
              </a:rPr>
              <a:t>службові особи </a:t>
            </a:r>
            <a:r>
              <a:rPr lang="uk-UA" sz="2400" smtClean="0">
                <a:solidFill>
                  <a:schemeClr val="tx1"/>
                </a:solidFill>
              </a:rPr>
              <a:t>юридичних осіб як публічного, так і приватного права; </a:t>
            </a:r>
            <a:r>
              <a:rPr lang="uk-UA" sz="2400" b="1" i="1" smtClean="0">
                <a:solidFill>
                  <a:schemeClr val="tx1"/>
                </a:solidFill>
              </a:rPr>
              <a:t>особи, які не є державними службовцями,</a:t>
            </a:r>
            <a:r>
              <a:rPr lang="uk-UA" sz="2400" smtClean="0">
                <a:solidFill>
                  <a:schemeClr val="tx1"/>
                </a:solidFill>
              </a:rPr>
              <a:t> посадовими особами місцевого самоврядування, але здійснюють професійну діяльність, пов’язану з наданням публічних послуг, – у т.ч. послуг експерта, арбітражного керуючого, незалежного посередника, члена трудового арбітражу, третейського судді (під час виконання цих функцій); </a:t>
            </a:r>
            <a:r>
              <a:rPr lang="uk-UA" sz="2400" b="1" i="1" smtClean="0">
                <a:solidFill>
                  <a:schemeClr val="tx1"/>
                </a:solidFill>
              </a:rPr>
              <a:t>працівники підприємства, установи чи організації, </a:t>
            </a:r>
            <a:r>
              <a:rPr lang="uk-UA" sz="2400" smtClean="0">
                <a:solidFill>
                  <a:schemeClr val="tx1"/>
                </a:solidFill>
              </a:rPr>
              <a:t>які не є службовими особами, або особи, які працюють на користь підприємства, установи чи організації; </a:t>
            </a:r>
            <a:r>
              <a:rPr lang="uk-UA" sz="2400" b="1" i="1" smtClean="0">
                <a:solidFill>
                  <a:schemeClr val="tx1"/>
                </a:solidFill>
              </a:rPr>
              <a:t>загальні суб’єкти</a:t>
            </a:r>
            <a:r>
              <a:rPr lang="uk-UA" sz="2400" smtClean="0">
                <a:solidFill>
                  <a:schemeClr val="tx1"/>
                </a:solidFill>
              </a:rPr>
              <a:t>; </a:t>
            </a:r>
            <a:r>
              <a:rPr lang="uk-UA" sz="2400" b="1" i="1" smtClean="0">
                <a:solidFill>
                  <a:schemeClr val="tx1"/>
                </a:solidFill>
              </a:rPr>
              <a:t>військові службові особи</a:t>
            </a:r>
            <a:r>
              <a:rPr lang="uk-UA" sz="2400" smtClean="0">
                <a:solidFill>
                  <a:schemeClr val="tx1"/>
                </a:solidFill>
              </a:rPr>
              <a:t>). </a:t>
            </a:r>
          </a:p>
          <a:p>
            <a:pPr algn="just" eaLnBrk="1" hangingPunct="1">
              <a:lnSpc>
                <a:spcPct val="80000"/>
              </a:lnSpc>
              <a:buFont typeface="Wingdings 2" pitchFamily="18" charset="2"/>
              <a:buNone/>
            </a:pPr>
            <a:r>
              <a:rPr lang="uk-UA" sz="2400" smtClean="0">
                <a:solidFill>
                  <a:schemeClr val="tx1"/>
                </a:solidFill>
              </a:rPr>
              <a:t>            </a:t>
            </a:r>
          </a:p>
          <a:p>
            <a:pPr algn="just" eaLnBrk="1" hangingPunct="1">
              <a:lnSpc>
                <a:spcPct val="80000"/>
              </a:lnSpc>
              <a:buFont typeface="Wingdings 2" pitchFamily="18" charset="2"/>
              <a:buNone/>
            </a:pPr>
            <a:r>
              <a:rPr lang="uk-UA" sz="2400" smtClean="0">
                <a:solidFill>
                  <a:schemeClr val="tx1"/>
                </a:solidFill>
              </a:rPr>
              <a:t>        При цьому </a:t>
            </a:r>
            <a:r>
              <a:rPr lang="uk-UA" sz="2400" b="1" i="1" smtClean="0">
                <a:solidFill>
                  <a:srgbClr val="C00000"/>
                </a:solidFill>
              </a:rPr>
              <a:t>термін «службова особа» </a:t>
            </a:r>
            <a:r>
              <a:rPr lang="uk-UA" sz="2400" smtClean="0">
                <a:solidFill>
                  <a:schemeClr val="tx1"/>
                </a:solidFill>
              </a:rPr>
              <a:t>у КК України </a:t>
            </a:r>
            <a:r>
              <a:rPr lang="uk-UA" sz="2400" b="1" i="1" smtClean="0">
                <a:solidFill>
                  <a:srgbClr val="00B050"/>
                </a:solidFill>
              </a:rPr>
              <a:t>визначено двічі </a:t>
            </a:r>
            <a:r>
              <a:rPr lang="uk-UA" sz="2400" smtClean="0">
                <a:solidFill>
                  <a:schemeClr val="tx1"/>
                </a:solidFill>
              </a:rPr>
              <a:t>– у  п.п. 1 і 2 примітки до ст. 364 та у ч.ч. 3 і 4 ст. 18. </a:t>
            </a:r>
          </a:p>
          <a:p>
            <a:pPr algn="just" eaLnBrk="1" hangingPunct="1">
              <a:lnSpc>
                <a:spcPct val="80000"/>
              </a:lnSpc>
              <a:buFont typeface="Wingdings 2" pitchFamily="18" charset="2"/>
              <a:buNone/>
            </a:pPr>
            <a:r>
              <a:rPr lang="uk-UA" sz="2400" smtClean="0">
                <a:solidFill>
                  <a:schemeClr val="tx1"/>
                </a:solidFill>
              </a:rPr>
              <a:t>               </a:t>
            </a:r>
            <a:endParaRPr lang="ru-RU" sz="2400" smtClean="0">
              <a:solidFill>
                <a:schemeClr val="tx1"/>
              </a:solidFill>
            </a:endParaRPr>
          </a:p>
          <a:p>
            <a:pPr algn="just" eaLnBrk="1" hangingPunct="1">
              <a:lnSpc>
                <a:spcPct val="80000"/>
              </a:lnSpc>
              <a:buFont typeface="Wingdings 2" pitchFamily="18" charset="2"/>
              <a:buNone/>
            </a:pPr>
            <a:endParaRPr lang="uk-UA" sz="1800" b="1" i="1" smtClean="0">
              <a:solidFill>
                <a:srgbClr val="C00000"/>
              </a:solidFill>
              <a:latin typeface="Arial" charset="0"/>
            </a:endParaRPr>
          </a:p>
        </p:txBody>
      </p:sp>
      <p:sp>
        <p:nvSpPr>
          <p:cNvPr id="4" name="Rectangle 3"/>
          <p:cNvSpPr txBox="1">
            <a:spLocks noChangeArrowheads="1"/>
          </p:cNvSpPr>
          <p:nvPr/>
        </p:nvSpPr>
        <p:spPr bwMode="auto">
          <a:xfrm>
            <a:off x="361950" y="285750"/>
            <a:ext cx="8567738" cy="6215063"/>
          </a:xfrm>
          <a:prstGeom prst="rect">
            <a:avLst/>
          </a:prstGeom>
          <a:noFill/>
          <a:ln w="9525">
            <a:noFill/>
            <a:miter lim="800000"/>
            <a:headEnd/>
            <a:tailEnd/>
          </a:ln>
          <a:effectLst/>
        </p:spPr>
        <p:txBody>
          <a:bodyPr/>
          <a:lstStyle/>
          <a:p>
            <a:pPr marL="342900" indent="-342900">
              <a:defRPr/>
            </a:pPr>
            <a:r>
              <a:rPr lang="uk-UA" b="1" dirty="0">
                <a:solidFill>
                  <a:srgbClr val="C40C5B"/>
                </a:solidFill>
                <a:effectLst>
                  <a:outerShdw blurRad="38100" dist="38100" dir="2700000" algn="tl">
                    <a:srgbClr val="C0C0C0"/>
                  </a:outerShdw>
                </a:effectLst>
              </a:rPr>
              <a:t>       </a:t>
            </a:r>
          </a:p>
          <a:p>
            <a:pPr marL="342900" indent="-342900">
              <a:defRPr/>
            </a:pPr>
            <a:endParaRPr lang="uk-UA" sz="1600" dirty="0">
              <a:effectLst>
                <a:outerShdw blurRad="38100" dist="38100" dir="2700000" algn="tl">
                  <a:srgbClr val="C0C0C0"/>
                </a:outerShdw>
              </a:effectLst>
              <a:latin typeface="Times New Roman" pitchFamily="18" charset="0"/>
              <a:cs typeface="Times New Roman" pitchFamily="18" charset="0"/>
            </a:endParaRPr>
          </a:p>
          <a:p>
            <a:pPr marL="342900" indent="-342900">
              <a:defRPr/>
            </a:pPr>
            <a:endParaRPr lang="uk-UA" dirty="0">
              <a:effectLst>
                <a:outerShdw blurRad="38100" dist="38100" dir="2700000" algn="tl">
                  <a:srgbClr val="C0C0C0"/>
                </a:outerShdw>
              </a:effectLst>
            </a:endParaRPr>
          </a:p>
          <a:p>
            <a:pPr marL="342900" indent="-342900" algn="just">
              <a:defRPr/>
            </a:pPr>
            <a:r>
              <a:rPr lang="uk-UA" dirty="0">
                <a:effectLst>
                  <a:outerShdw blurRad="38100" dist="38100" dir="2700000" algn="tl">
                    <a:srgbClr val="C0C0C0"/>
                  </a:outerShdw>
                </a:effectLst>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dirty="0">
                <a:effectLst>
                  <a:outerShdw blurRad="38100" dist="38100" dir="2700000" algn="tl">
                    <a:srgbClr val="C0C0C0"/>
                  </a:outerShdw>
                </a:effectLst>
                <a:latin typeface="Times New Roman" pitchFamily="18" charset="0"/>
                <a:cs typeface="Times New Roman" pitchFamily="18" charset="0"/>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dirty="0">
                <a:effectLst>
                  <a:outerShdw blurRad="38100" dist="38100" dir="2700000" algn="tl">
                    <a:srgbClr val="C0C0C0"/>
                  </a:outerShdw>
                </a:effectLst>
                <a:latin typeface="Times New Roman" pitchFamily="18" charset="0"/>
                <a:cs typeface="Times New Roman" pitchFamily="18" charset="0"/>
              </a:rPr>
              <a:t>    </a:t>
            </a:r>
            <a:endParaRPr lang="ru-RU" sz="2800" dirty="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3"/>
          <p:cNvSpPr>
            <a:spLocks noGrp="1" noChangeArrowheads="1"/>
          </p:cNvSpPr>
          <p:nvPr>
            <p:ph idx="4294967295"/>
          </p:nvPr>
        </p:nvSpPr>
        <p:spPr>
          <a:xfrm>
            <a:off x="214313" y="214313"/>
            <a:ext cx="8715375" cy="6429375"/>
          </a:xfrm>
        </p:spPr>
        <p:txBody>
          <a:bodyPr/>
          <a:lstStyle/>
          <a:p>
            <a:pPr eaLnBrk="1" hangingPunct="1">
              <a:lnSpc>
                <a:spcPct val="80000"/>
              </a:lnSpc>
              <a:buFont typeface="Wingdings 2" pitchFamily="18" charset="2"/>
              <a:buNone/>
            </a:pPr>
            <a:r>
              <a:rPr lang="uk-UA" sz="1800" b="1" i="1" smtClean="0">
                <a:solidFill>
                  <a:srgbClr val="0000FF"/>
                </a:solidFill>
                <a:latin typeface="Arial" charset="0"/>
              </a:rPr>
              <a:t>  Загальна кримінально-правова характеристика корупційних злочинів</a:t>
            </a:r>
          </a:p>
          <a:p>
            <a:pPr eaLnBrk="1" hangingPunct="1">
              <a:lnSpc>
                <a:spcPct val="80000"/>
              </a:lnSpc>
              <a:buFont typeface="Wingdings 2" pitchFamily="18" charset="2"/>
              <a:buNone/>
            </a:pPr>
            <a:r>
              <a:rPr lang="uk-UA" sz="1800" b="1" i="1" smtClean="0">
                <a:solidFill>
                  <a:srgbClr val="C00000"/>
                </a:solidFill>
                <a:latin typeface="Arial" charset="0"/>
              </a:rPr>
              <a:t>                                               (ПРОДОВЖЕННЯ  3):</a:t>
            </a:r>
          </a:p>
          <a:p>
            <a:pPr algn="just" eaLnBrk="1" hangingPunct="1">
              <a:lnSpc>
                <a:spcPct val="80000"/>
              </a:lnSpc>
              <a:buFont typeface="Wingdings 2" pitchFamily="18" charset="2"/>
              <a:buNone/>
            </a:pPr>
            <a:endParaRPr lang="uk-UA" sz="1800" b="1" i="1" smtClean="0">
              <a:solidFill>
                <a:schemeClr val="tx1"/>
              </a:solidFill>
              <a:latin typeface="Arial" charset="0"/>
              <a:cs typeface="Arial" charset="0"/>
            </a:endParaRPr>
          </a:p>
          <a:p>
            <a:pPr algn="just" eaLnBrk="1" hangingPunct="1">
              <a:lnSpc>
                <a:spcPct val="80000"/>
              </a:lnSpc>
              <a:buFont typeface="Wingdings 2" pitchFamily="18" charset="2"/>
              <a:buNone/>
            </a:pPr>
            <a:r>
              <a:rPr lang="uk-UA" sz="2000" smtClean="0">
                <a:solidFill>
                  <a:schemeClr val="tx1"/>
                </a:solidFill>
                <a:latin typeface="Arial" charset="0"/>
                <a:cs typeface="Arial" charset="0"/>
              </a:rPr>
              <a:t>           Із </a:t>
            </a:r>
            <a:r>
              <a:rPr lang="uk-UA" sz="2000" b="1" i="1" smtClean="0">
                <a:solidFill>
                  <a:schemeClr val="tx1"/>
                </a:solidFill>
                <a:latin typeface="Arial" charset="0"/>
                <a:cs typeface="Arial" charset="0"/>
              </a:rPr>
              <a:t>суб’єктивної сторони</a:t>
            </a:r>
            <a:r>
              <a:rPr lang="uk-UA" sz="2000" smtClean="0">
                <a:solidFill>
                  <a:schemeClr val="tx1"/>
                </a:solidFill>
                <a:latin typeface="Arial" charset="0"/>
                <a:cs typeface="Arial" charset="0"/>
              </a:rPr>
              <a:t> корупційні злочини – це </a:t>
            </a:r>
            <a:r>
              <a:rPr lang="uk-UA" sz="2000" b="1" i="1" smtClean="0">
                <a:solidFill>
                  <a:srgbClr val="0000FF"/>
                </a:solidFill>
                <a:latin typeface="Arial" charset="0"/>
                <a:cs typeface="Arial" charset="0"/>
              </a:rPr>
              <a:t>умисні</a:t>
            </a:r>
            <a:r>
              <a:rPr lang="uk-UA" sz="2000" smtClean="0">
                <a:solidFill>
                  <a:schemeClr val="tx1"/>
                </a:solidFill>
                <a:latin typeface="Arial" charset="0"/>
                <a:cs typeface="Arial" charset="0"/>
              </a:rPr>
              <a:t> злочини.</a:t>
            </a:r>
          </a:p>
          <a:p>
            <a:pPr algn="just" eaLnBrk="1" hangingPunct="1">
              <a:lnSpc>
                <a:spcPct val="80000"/>
              </a:lnSpc>
              <a:buFont typeface="Wingdings 2" pitchFamily="18" charset="2"/>
              <a:buNone/>
            </a:pPr>
            <a:endParaRPr lang="uk-UA" sz="2000" smtClean="0">
              <a:solidFill>
                <a:schemeClr val="tx1"/>
              </a:solidFill>
              <a:latin typeface="Arial" charset="0"/>
              <a:cs typeface="Arial" charset="0"/>
            </a:endParaRPr>
          </a:p>
          <a:p>
            <a:pPr algn="just" eaLnBrk="1" hangingPunct="1">
              <a:lnSpc>
                <a:spcPct val="80000"/>
              </a:lnSpc>
              <a:buFont typeface="Wingdings 2" pitchFamily="18" charset="2"/>
              <a:buNone/>
            </a:pPr>
            <a:r>
              <a:rPr lang="uk-UA" sz="2000" smtClean="0">
                <a:solidFill>
                  <a:schemeClr val="tx1"/>
                </a:solidFill>
                <a:latin typeface="Arial" charset="0"/>
                <a:cs typeface="Arial" charset="0"/>
              </a:rPr>
              <a:t>        Деяким злочинам може бути властиві </a:t>
            </a:r>
            <a:r>
              <a:rPr lang="uk-UA" sz="2000" b="1" i="1" smtClean="0">
                <a:solidFill>
                  <a:srgbClr val="0000FF"/>
                </a:solidFill>
                <a:latin typeface="Arial" charset="0"/>
                <a:cs typeface="Arial" charset="0"/>
              </a:rPr>
              <a:t>корисливий мотив </a:t>
            </a:r>
            <a:r>
              <a:rPr lang="uk-UA" sz="2000" smtClean="0">
                <a:solidFill>
                  <a:schemeClr val="tx1"/>
                </a:solidFill>
                <a:latin typeface="Arial" charset="0"/>
                <a:cs typeface="Arial" charset="0"/>
              </a:rPr>
              <a:t>(наприклад, у злочині, передбаченому ст. 191 КК України) або </a:t>
            </a:r>
            <a:r>
              <a:rPr lang="uk-UA" sz="2000" b="1" i="1" smtClean="0">
                <a:solidFill>
                  <a:srgbClr val="0000FF"/>
                </a:solidFill>
                <a:latin typeface="Arial" charset="0"/>
                <a:cs typeface="Arial" charset="0"/>
              </a:rPr>
              <a:t>спеціальна мета </a:t>
            </a:r>
            <a:r>
              <a:rPr lang="uk-UA" sz="2000" smtClean="0">
                <a:solidFill>
                  <a:schemeClr val="tx1"/>
                </a:solidFill>
                <a:latin typeface="Arial" charset="0"/>
                <a:cs typeface="Arial" charset="0"/>
              </a:rPr>
              <a:t>(наприклад, одержати неправомірну вигоду – у злочині, передбаченому ст. 364 КК України).</a:t>
            </a:r>
          </a:p>
          <a:p>
            <a:pPr algn="just" eaLnBrk="1" hangingPunct="1">
              <a:lnSpc>
                <a:spcPct val="80000"/>
              </a:lnSpc>
              <a:buFont typeface="Wingdings 2" pitchFamily="18" charset="2"/>
              <a:buNone/>
            </a:pPr>
            <a:endParaRPr lang="uk-UA" sz="2000" smtClean="0">
              <a:solidFill>
                <a:schemeClr val="tx1"/>
              </a:solidFill>
              <a:latin typeface="Arial" charset="0"/>
              <a:cs typeface="Arial" charset="0"/>
            </a:endParaRPr>
          </a:p>
          <a:p>
            <a:pPr algn="just" eaLnBrk="1" hangingPunct="1">
              <a:lnSpc>
                <a:spcPct val="80000"/>
              </a:lnSpc>
              <a:buFont typeface="Wingdings 2" pitchFamily="18" charset="2"/>
              <a:buNone/>
            </a:pPr>
            <a:r>
              <a:rPr lang="uk-UA" sz="2000" smtClean="0">
                <a:solidFill>
                  <a:schemeClr val="tx1"/>
                </a:solidFill>
                <a:latin typeface="Arial" charset="0"/>
                <a:cs typeface="Arial" charset="0"/>
              </a:rPr>
              <a:t>            Типові </a:t>
            </a:r>
            <a:r>
              <a:rPr lang="uk-UA" sz="2000" b="1" i="1" smtClean="0">
                <a:solidFill>
                  <a:schemeClr val="tx1"/>
                </a:solidFill>
                <a:latin typeface="Arial" charset="0"/>
                <a:cs typeface="Arial" charset="0"/>
              </a:rPr>
              <a:t>кваліфікуючі</a:t>
            </a:r>
            <a:r>
              <a:rPr lang="uk-UA" sz="2000" b="1" smtClean="0">
                <a:solidFill>
                  <a:schemeClr val="tx1"/>
                </a:solidFill>
                <a:latin typeface="Arial" charset="0"/>
                <a:cs typeface="Arial" charset="0"/>
              </a:rPr>
              <a:t> </a:t>
            </a:r>
            <a:r>
              <a:rPr lang="uk-UA" sz="2000" smtClean="0">
                <a:solidFill>
                  <a:schemeClr val="tx1"/>
                </a:solidFill>
                <a:latin typeface="Arial" charset="0"/>
                <a:cs typeface="Arial" charset="0"/>
              </a:rPr>
              <a:t>та </a:t>
            </a:r>
            <a:r>
              <a:rPr lang="uk-UA" sz="2000" b="1" i="1" smtClean="0">
                <a:solidFill>
                  <a:schemeClr val="tx1"/>
                </a:solidFill>
                <a:latin typeface="Arial" charset="0"/>
                <a:cs typeface="Arial" charset="0"/>
              </a:rPr>
              <a:t>особливо кваліфікуючі ознаки</a:t>
            </a:r>
            <a:r>
              <a:rPr lang="uk-UA" sz="2000" smtClean="0">
                <a:solidFill>
                  <a:schemeClr val="tx1"/>
                </a:solidFill>
                <a:latin typeface="Arial" charset="0"/>
                <a:cs typeface="Arial" charset="0"/>
              </a:rPr>
              <a:t> корупційних злочинів: </a:t>
            </a:r>
            <a:r>
              <a:rPr lang="uk-UA" sz="2000" i="1" smtClean="0">
                <a:solidFill>
                  <a:srgbClr val="9900FF"/>
                </a:solidFill>
                <a:latin typeface="Arial" charset="0"/>
                <a:cs typeface="Arial" charset="0"/>
              </a:rPr>
              <a:t>повторність </a:t>
            </a:r>
            <a:r>
              <a:rPr lang="uk-UA" sz="2000" smtClean="0">
                <a:solidFill>
                  <a:schemeClr val="tx1"/>
                </a:solidFill>
                <a:latin typeface="Arial" charset="0"/>
                <a:cs typeface="Arial" charset="0"/>
              </a:rPr>
              <a:t>(зокрема, у злочині, передбаченому ч. 3 ст. 191 КК України); </a:t>
            </a:r>
            <a:r>
              <a:rPr lang="uk-UA" sz="2000" i="1" smtClean="0">
                <a:solidFill>
                  <a:srgbClr val="9900FF"/>
                </a:solidFill>
                <a:latin typeface="Arial" charset="0"/>
                <a:cs typeface="Arial" charset="0"/>
              </a:rPr>
              <a:t>попередню змову групи осіб</a:t>
            </a:r>
            <a:r>
              <a:rPr lang="uk-UA" sz="2000" smtClean="0">
                <a:solidFill>
                  <a:schemeClr val="tx1"/>
                </a:solidFill>
                <a:latin typeface="Arial" charset="0"/>
                <a:cs typeface="Arial" charset="0"/>
              </a:rPr>
              <a:t> (зокрема, у злочині, передбаченому ч. 2 ст. 210</a:t>
            </a:r>
            <a:r>
              <a:rPr lang="uk-UA" sz="2000" baseline="30000" smtClean="0">
                <a:solidFill>
                  <a:schemeClr val="tx1"/>
                </a:solidFill>
                <a:latin typeface="Arial" charset="0"/>
                <a:cs typeface="Arial" charset="0"/>
              </a:rPr>
              <a:t> </a:t>
            </a:r>
            <a:r>
              <a:rPr lang="uk-UA" sz="2000" smtClean="0">
                <a:solidFill>
                  <a:schemeClr val="tx1"/>
                </a:solidFill>
                <a:latin typeface="Arial" charset="0"/>
                <a:cs typeface="Arial" charset="0"/>
              </a:rPr>
              <a:t>КК України); </a:t>
            </a:r>
            <a:r>
              <a:rPr lang="uk-UA" sz="2000" i="1" smtClean="0">
                <a:solidFill>
                  <a:srgbClr val="9900FF"/>
                </a:solidFill>
                <a:latin typeface="Arial" charset="0"/>
                <a:cs typeface="Arial" charset="0"/>
              </a:rPr>
              <a:t>тяжкі наслідки</a:t>
            </a:r>
            <a:r>
              <a:rPr lang="uk-UA" sz="2000" smtClean="0">
                <a:solidFill>
                  <a:schemeClr val="tx1"/>
                </a:solidFill>
                <a:latin typeface="Arial" charset="0"/>
                <a:cs typeface="Arial" charset="0"/>
              </a:rPr>
              <a:t> (зокрема, у злочині, передбаченому ч. 2 ст. 364-1 КК України); </a:t>
            </a:r>
            <a:r>
              <a:rPr lang="uk-UA" sz="2000" i="1" smtClean="0">
                <a:solidFill>
                  <a:srgbClr val="9900FF"/>
                </a:solidFill>
                <a:latin typeface="Arial" charset="0"/>
                <a:cs typeface="Arial" charset="0"/>
              </a:rPr>
              <a:t>організовану групу </a:t>
            </a:r>
            <a:r>
              <a:rPr lang="uk-UA" sz="2000" smtClean="0">
                <a:solidFill>
                  <a:schemeClr val="tx1"/>
                </a:solidFill>
                <a:latin typeface="Arial" charset="0"/>
                <a:cs typeface="Arial" charset="0"/>
              </a:rPr>
              <a:t>(зокрема, у злочині, передбаченому ч. 2 ст. 368-3 КК України); </a:t>
            </a:r>
            <a:r>
              <a:rPr lang="uk-UA" sz="2000" i="1" smtClean="0">
                <a:solidFill>
                  <a:srgbClr val="9900FF"/>
                </a:solidFill>
                <a:latin typeface="Arial" charset="0"/>
                <a:cs typeface="Arial" charset="0"/>
              </a:rPr>
              <a:t>поєднання злочину з вимаганням неправомірної вигоди </a:t>
            </a:r>
            <a:r>
              <a:rPr lang="uk-UA" sz="2000" smtClean="0">
                <a:solidFill>
                  <a:schemeClr val="tx1"/>
                </a:solidFill>
                <a:latin typeface="Arial" charset="0"/>
                <a:cs typeface="Arial" charset="0"/>
              </a:rPr>
              <a:t>(зокрема, у злочині, передбаченому ст. 369-2 КК України) тощо.</a:t>
            </a:r>
          </a:p>
          <a:p>
            <a:pPr algn="just" eaLnBrk="1" hangingPunct="1">
              <a:lnSpc>
                <a:spcPct val="80000"/>
              </a:lnSpc>
              <a:buFont typeface="Wingdings 2" pitchFamily="18" charset="2"/>
              <a:buNone/>
            </a:pPr>
            <a:endParaRPr lang="uk-UA" sz="1800" smtClean="0">
              <a:solidFill>
                <a:schemeClr val="tx1"/>
              </a:solidFill>
              <a:latin typeface="Arial" charset="0"/>
              <a:cs typeface="Arial" charset="0"/>
            </a:endParaRPr>
          </a:p>
          <a:p>
            <a:pPr algn="just" eaLnBrk="1" hangingPunct="1">
              <a:lnSpc>
                <a:spcPct val="80000"/>
              </a:lnSpc>
              <a:buFont typeface="Wingdings 2" pitchFamily="18" charset="2"/>
              <a:buNone/>
            </a:pPr>
            <a:endParaRPr lang="ru-RU" sz="1800" smtClean="0">
              <a:solidFill>
                <a:schemeClr val="tx1"/>
              </a:solidFill>
              <a:latin typeface="Arial" charset="0"/>
              <a:cs typeface="Arial" charset="0"/>
            </a:endParaRPr>
          </a:p>
          <a:p>
            <a:pPr algn="just" eaLnBrk="1" hangingPunct="1">
              <a:lnSpc>
                <a:spcPct val="80000"/>
              </a:lnSpc>
              <a:buFont typeface="Wingdings 2" pitchFamily="18" charset="2"/>
              <a:buNone/>
            </a:pPr>
            <a:endParaRPr lang="uk-UA" sz="1800" b="1" i="1" smtClean="0">
              <a:solidFill>
                <a:schemeClr val="tx1"/>
              </a:solidFill>
              <a:latin typeface="Arial" charset="0"/>
              <a:cs typeface="Arial" charset="0"/>
            </a:endParaRPr>
          </a:p>
        </p:txBody>
      </p:sp>
      <p:sp>
        <p:nvSpPr>
          <p:cNvPr id="4" name="Rectangle 3"/>
          <p:cNvSpPr txBox="1">
            <a:spLocks noChangeArrowheads="1"/>
          </p:cNvSpPr>
          <p:nvPr/>
        </p:nvSpPr>
        <p:spPr bwMode="auto">
          <a:xfrm>
            <a:off x="361950" y="285750"/>
            <a:ext cx="8567738" cy="6215063"/>
          </a:xfrm>
          <a:prstGeom prst="rect">
            <a:avLst/>
          </a:prstGeom>
          <a:noFill/>
          <a:ln w="9525">
            <a:noFill/>
            <a:miter lim="800000"/>
            <a:headEnd/>
            <a:tailEnd/>
          </a:ln>
          <a:effectLst/>
        </p:spPr>
        <p:txBody>
          <a:bodyPr/>
          <a:lstStyle/>
          <a:p>
            <a:pPr marL="342900" indent="-342900">
              <a:defRPr/>
            </a:pPr>
            <a:r>
              <a:rPr lang="uk-UA" b="1" dirty="0">
                <a:solidFill>
                  <a:srgbClr val="C40C5B"/>
                </a:solidFill>
                <a:effectLst>
                  <a:outerShdw blurRad="38100" dist="38100" dir="2700000" algn="tl">
                    <a:srgbClr val="C0C0C0"/>
                  </a:outerShdw>
                </a:effectLst>
              </a:rPr>
              <a:t>       </a:t>
            </a:r>
          </a:p>
          <a:p>
            <a:pPr marL="342900" indent="-342900">
              <a:defRPr/>
            </a:pPr>
            <a:endParaRPr lang="uk-UA" sz="1600" dirty="0">
              <a:effectLst>
                <a:outerShdw blurRad="38100" dist="38100" dir="2700000" algn="tl">
                  <a:srgbClr val="C0C0C0"/>
                </a:outerShdw>
              </a:effectLst>
              <a:latin typeface="Times New Roman" pitchFamily="18" charset="0"/>
              <a:cs typeface="Times New Roman" pitchFamily="18" charset="0"/>
            </a:endParaRPr>
          </a:p>
          <a:p>
            <a:pPr marL="342900" indent="-342900">
              <a:defRPr/>
            </a:pPr>
            <a:endParaRPr lang="uk-UA" dirty="0">
              <a:effectLst>
                <a:outerShdw blurRad="38100" dist="38100" dir="2700000" algn="tl">
                  <a:srgbClr val="C0C0C0"/>
                </a:outerShdw>
              </a:effectLst>
            </a:endParaRPr>
          </a:p>
          <a:p>
            <a:pPr marL="342900" indent="-342900" algn="just">
              <a:defRPr/>
            </a:pPr>
            <a:r>
              <a:rPr lang="uk-UA" dirty="0">
                <a:effectLst>
                  <a:outerShdw blurRad="38100" dist="38100" dir="2700000" algn="tl">
                    <a:srgbClr val="C0C0C0"/>
                  </a:outerShdw>
                </a:effectLst>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dirty="0">
                <a:effectLst>
                  <a:outerShdw blurRad="38100" dist="38100" dir="2700000" algn="tl">
                    <a:srgbClr val="C0C0C0"/>
                  </a:outerShdw>
                </a:effectLst>
                <a:latin typeface="Times New Roman" pitchFamily="18" charset="0"/>
                <a:cs typeface="Times New Roman" pitchFamily="18" charset="0"/>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dirty="0">
                <a:effectLst>
                  <a:outerShdw blurRad="38100" dist="38100" dir="2700000" algn="tl">
                    <a:srgbClr val="C0C0C0"/>
                  </a:outerShdw>
                </a:effectLst>
                <a:latin typeface="Times New Roman" pitchFamily="18" charset="0"/>
                <a:cs typeface="Times New Roman" pitchFamily="18" charset="0"/>
              </a:rPr>
              <a:t>    </a:t>
            </a:r>
            <a:endParaRPr lang="ru-RU" sz="2800" dirty="0">
              <a:effectLst>
                <a:outerShdw blurRad="38100" dist="38100" dir="2700000" algn="tl">
                  <a:srgbClr val="C0C0C0"/>
                </a:outerShdw>
              </a:effectLst>
              <a:latin typeface="Times New Roman" pitchFamily="18" charset="0"/>
              <a:cs typeface="Times New Roman" pitchFamily="18" charset="0"/>
            </a:endParaRPr>
          </a:p>
        </p:txBody>
      </p:sp>
      <p:pic>
        <p:nvPicPr>
          <p:cNvPr id="39939" name="Picture 4" descr="C:\Users\Андрей\Desktop\Держслужба\ЛЕКЦІЯ_Держ_антикоруп_політ\Картинки\newsv.jpg"/>
          <p:cNvPicPr>
            <a:picLocks noChangeAspect="1" noChangeArrowheads="1"/>
          </p:cNvPicPr>
          <p:nvPr/>
        </p:nvPicPr>
        <p:blipFill>
          <a:blip r:embed="rId2"/>
          <a:srcRect/>
          <a:stretch>
            <a:fillRect/>
          </a:stretch>
        </p:blipFill>
        <p:spPr bwMode="auto">
          <a:xfrm>
            <a:off x="3714750" y="5429250"/>
            <a:ext cx="1643063" cy="114300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3"/>
          <p:cNvSpPr>
            <a:spLocks noGrp="1" noChangeArrowheads="1"/>
          </p:cNvSpPr>
          <p:nvPr>
            <p:ph idx="4294967295"/>
          </p:nvPr>
        </p:nvSpPr>
        <p:spPr>
          <a:xfrm>
            <a:off x="214313" y="214313"/>
            <a:ext cx="8715375" cy="6429375"/>
          </a:xfrm>
        </p:spPr>
        <p:txBody>
          <a:bodyPr/>
          <a:lstStyle/>
          <a:p>
            <a:pPr algn="ctr" eaLnBrk="1" hangingPunct="1">
              <a:lnSpc>
                <a:spcPct val="80000"/>
              </a:lnSpc>
              <a:buFont typeface="Wingdings 2" pitchFamily="18" charset="2"/>
              <a:buNone/>
            </a:pPr>
            <a:r>
              <a:rPr lang="uk-UA" sz="1800" b="1" i="1" smtClean="0">
                <a:solidFill>
                  <a:srgbClr val="0000FF"/>
                </a:solidFill>
                <a:latin typeface="Arial" charset="0"/>
              </a:rPr>
              <a:t>  </a:t>
            </a:r>
            <a:r>
              <a:rPr lang="uk-UA" sz="1800" b="1" i="1" smtClean="0">
                <a:solidFill>
                  <a:srgbClr val="FF0000"/>
                </a:solidFill>
                <a:latin typeface="Arial" charset="0"/>
              </a:rPr>
              <a:t>ОСОБЛИВОСТІ </a:t>
            </a:r>
            <a:r>
              <a:rPr lang="uk-UA" sz="2000" b="1" i="1" u="sng" smtClean="0">
                <a:solidFill>
                  <a:srgbClr val="0000FF"/>
                </a:solidFill>
                <a:latin typeface="Arial" charset="0"/>
              </a:rPr>
              <a:t>ПРЕДМЕТІВ</a:t>
            </a:r>
            <a:r>
              <a:rPr lang="uk-UA" sz="2000" b="1" i="1" smtClean="0">
                <a:solidFill>
                  <a:srgbClr val="0000FF"/>
                </a:solidFill>
                <a:latin typeface="Arial" charset="0"/>
              </a:rPr>
              <a:t> </a:t>
            </a:r>
            <a:r>
              <a:rPr lang="uk-UA" sz="1800" b="1" i="1" smtClean="0">
                <a:solidFill>
                  <a:srgbClr val="FF0000"/>
                </a:solidFill>
                <a:latin typeface="Arial" charset="0"/>
              </a:rPr>
              <a:t>КОРУПЦІЙНИХ ЗЛОЧИНІВ</a:t>
            </a:r>
          </a:p>
          <a:p>
            <a:pPr algn="ctr" eaLnBrk="1" hangingPunct="1">
              <a:lnSpc>
                <a:spcPct val="80000"/>
              </a:lnSpc>
              <a:buFont typeface="Wingdings 2" pitchFamily="18" charset="2"/>
              <a:buNone/>
            </a:pPr>
            <a:endParaRPr lang="uk-UA" sz="1800" b="1" i="1" smtClean="0">
              <a:solidFill>
                <a:srgbClr val="FF0000"/>
              </a:solidFill>
              <a:latin typeface="Arial" charset="0"/>
            </a:endParaRPr>
          </a:p>
          <a:p>
            <a:pPr algn="just" eaLnBrk="1" hangingPunct="1">
              <a:lnSpc>
                <a:spcPct val="80000"/>
              </a:lnSpc>
              <a:buFont typeface="Wingdings 2" pitchFamily="18" charset="2"/>
              <a:buNone/>
            </a:pPr>
            <a:r>
              <a:rPr lang="uk-UA" sz="2400" smtClean="0">
                <a:solidFill>
                  <a:schemeClr val="tx1"/>
                </a:solidFill>
                <a:latin typeface="Arial" charset="0"/>
                <a:cs typeface="Arial" charset="0"/>
              </a:rPr>
              <a:t>           У випадку, якщо йдеться про кваліфікацію злочинів (у т.ч. корупційних), пов’язаних </a:t>
            </a:r>
            <a:r>
              <a:rPr lang="uk-UA" sz="2400" b="1" i="1" smtClean="0">
                <a:solidFill>
                  <a:srgbClr val="0000FF"/>
                </a:solidFill>
                <a:latin typeface="Arial" charset="0"/>
                <a:cs typeface="Arial" charset="0"/>
              </a:rPr>
              <a:t>із завданням певної шкоди чи збитків, або з певною сумою,</a:t>
            </a:r>
            <a:r>
              <a:rPr lang="uk-UA" sz="2400" smtClean="0">
                <a:solidFill>
                  <a:schemeClr val="tx1"/>
                </a:solidFill>
                <a:latin typeface="Arial" charset="0"/>
                <a:cs typeface="Arial" charset="0"/>
              </a:rPr>
              <a:t> як необхідною умовою кримінальної відповідальності, що обраховується в </a:t>
            </a:r>
            <a:r>
              <a:rPr lang="uk-UA" sz="2400" b="1" i="1" smtClean="0">
                <a:solidFill>
                  <a:srgbClr val="C00000"/>
                </a:solidFill>
                <a:latin typeface="Arial" charset="0"/>
                <a:cs typeface="Arial" charset="0"/>
              </a:rPr>
              <a:t>неоподатковуваному мінімумі доходів громадян (далі – н.м.д.г.)</a:t>
            </a:r>
            <a:r>
              <a:rPr lang="uk-UA" sz="2400" smtClean="0">
                <a:solidFill>
                  <a:srgbClr val="C00000"/>
                </a:solidFill>
                <a:latin typeface="Arial" charset="0"/>
                <a:cs typeface="Arial" charset="0"/>
              </a:rPr>
              <a:t>, </a:t>
            </a:r>
            <a:r>
              <a:rPr lang="uk-UA" sz="2400" smtClean="0">
                <a:solidFill>
                  <a:schemeClr val="tx1"/>
                </a:solidFill>
                <a:latin typeface="Arial" charset="0"/>
                <a:cs typeface="Arial" charset="0"/>
              </a:rPr>
              <a:t>то розмір останнього встановлюється на рівні </a:t>
            </a:r>
            <a:r>
              <a:rPr lang="uk-UA" sz="2400" b="1" i="1" smtClean="0">
                <a:solidFill>
                  <a:srgbClr val="00B0F0"/>
                </a:solidFill>
                <a:latin typeface="Arial" charset="0"/>
                <a:cs typeface="Arial" charset="0"/>
              </a:rPr>
              <a:t>податкової соціальної пільги,</a:t>
            </a:r>
            <a:r>
              <a:rPr lang="uk-UA" sz="2400" b="1" smtClean="0">
                <a:solidFill>
                  <a:srgbClr val="00B0F0"/>
                </a:solidFill>
                <a:latin typeface="Arial" charset="0"/>
                <a:cs typeface="Arial" charset="0"/>
              </a:rPr>
              <a:t> </a:t>
            </a:r>
            <a:r>
              <a:rPr lang="uk-UA" sz="2400" smtClean="0">
                <a:solidFill>
                  <a:schemeClr val="tx1"/>
                </a:solidFill>
                <a:latin typeface="Arial" charset="0"/>
                <a:cs typeface="Arial" charset="0"/>
              </a:rPr>
              <a:t>яка дорівнює у 2017 р.  50 % від прожиткового мінімуму для працездатної особи (у розрахунку на місяць), встановленому законом на 1 січня звітного податкового року (тобто 50 % від 1600 грн. у 2017 р. = </a:t>
            </a:r>
            <a:r>
              <a:rPr lang="uk-UA" sz="3600" b="1" i="1" smtClean="0">
                <a:solidFill>
                  <a:srgbClr val="C40C5B"/>
                </a:solidFill>
                <a:latin typeface="Arial" charset="0"/>
                <a:cs typeface="Arial" charset="0"/>
              </a:rPr>
              <a:t>800</a:t>
            </a:r>
            <a:r>
              <a:rPr lang="uk-UA" sz="2400" smtClean="0">
                <a:solidFill>
                  <a:srgbClr val="FF0000"/>
                </a:solidFill>
                <a:latin typeface="Arial" charset="0"/>
                <a:cs typeface="Arial" charset="0"/>
              </a:rPr>
              <a:t> </a:t>
            </a:r>
            <a:r>
              <a:rPr lang="uk-UA" sz="2400" b="1" smtClean="0">
                <a:solidFill>
                  <a:srgbClr val="FF0000"/>
                </a:solidFill>
                <a:latin typeface="Arial" charset="0"/>
                <a:cs typeface="Arial" charset="0"/>
              </a:rPr>
              <a:t>грн.</a:t>
            </a:r>
            <a:r>
              <a:rPr lang="uk-UA" sz="2400" smtClean="0">
                <a:solidFill>
                  <a:schemeClr val="tx1"/>
                </a:solidFill>
                <a:latin typeface="Arial" charset="0"/>
                <a:cs typeface="Arial" charset="0"/>
              </a:rPr>
              <a:t>). </a:t>
            </a:r>
          </a:p>
          <a:p>
            <a:pPr algn="just" eaLnBrk="1" hangingPunct="1">
              <a:lnSpc>
                <a:spcPct val="80000"/>
              </a:lnSpc>
              <a:buFont typeface="Wingdings 2" pitchFamily="18" charset="2"/>
              <a:buNone/>
            </a:pPr>
            <a:endParaRPr lang="uk-UA" sz="1800" smtClean="0">
              <a:solidFill>
                <a:schemeClr val="tx1"/>
              </a:solidFill>
              <a:latin typeface="Arial" charset="0"/>
              <a:cs typeface="Arial" charset="0"/>
            </a:endParaRPr>
          </a:p>
          <a:p>
            <a:pPr algn="just" eaLnBrk="1" hangingPunct="1">
              <a:lnSpc>
                <a:spcPct val="80000"/>
              </a:lnSpc>
              <a:buFont typeface="Wingdings 2" pitchFamily="18" charset="2"/>
              <a:buNone/>
            </a:pPr>
            <a:r>
              <a:rPr lang="uk-UA" sz="1800" smtClean="0">
                <a:solidFill>
                  <a:schemeClr val="tx1"/>
                </a:solidFill>
                <a:latin typeface="Arial" charset="0"/>
                <a:cs typeface="Arial" charset="0"/>
              </a:rPr>
              <a:t>         </a:t>
            </a:r>
          </a:p>
          <a:p>
            <a:pPr algn="just" eaLnBrk="1" hangingPunct="1">
              <a:lnSpc>
                <a:spcPct val="80000"/>
              </a:lnSpc>
              <a:buFont typeface="Wingdings 2" pitchFamily="18" charset="2"/>
              <a:buNone/>
            </a:pPr>
            <a:r>
              <a:rPr lang="uk-UA" sz="1800" smtClean="0">
                <a:solidFill>
                  <a:schemeClr val="tx1"/>
                </a:solidFill>
                <a:latin typeface="Arial" charset="0"/>
                <a:cs typeface="Arial" charset="0"/>
              </a:rPr>
              <a:t>           Якщо ж йдеться </a:t>
            </a:r>
            <a:r>
              <a:rPr lang="uk-UA" sz="1800" b="1" smtClean="0">
                <a:solidFill>
                  <a:schemeClr val="tx1"/>
                </a:solidFill>
                <a:latin typeface="Arial" charset="0"/>
                <a:cs typeface="Arial" charset="0"/>
              </a:rPr>
              <a:t>про покарання у виді штрафу </a:t>
            </a:r>
          </a:p>
          <a:p>
            <a:pPr algn="just" eaLnBrk="1" hangingPunct="1">
              <a:lnSpc>
                <a:spcPct val="80000"/>
              </a:lnSpc>
              <a:buFont typeface="Wingdings 2" pitchFamily="18" charset="2"/>
              <a:buNone/>
            </a:pPr>
            <a:r>
              <a:rPr lang="uk-UA" sz="1800" smtClean="0">
                <a:solidFill>
                  <a:schemeClr val="tx1"/>
                </a:solidFill>
                <a:latin typeface="Arial" charset="0"/>
                <a:cs typeface="Arial" charset="0"/>
              </a:rPr>
              <a:t>          за злочини (у т.ч. корупційні), який також </a:t>
            </a:r>
          </a:p>
          <a:p>
            <a:pPr algn="just" eaLnBrk="1" hangingPunct="1">
              <a:lnSpc>
                <a:spcPct val="80000"/>
              </a:lnSpc>
              <a:buFont typeface="Wingdings 2" pitchFamily="18" charset="2"/>
              <a:buNone/>
            </a:pPr>
            <a:r>
              <a:rPr lang="uk-UA" sz="1800" smtClean="0">
                <a:solidFill>
                  <a:schemeClr val="tx1"/>
                </a:solidFill>
                <a:latin typeface="Arial" charset="0"/>
                <a:cs typeface="Arial" charset="0"/>
              </a:rPr>
              <a:t>          обраховується в н.м.д.г., то розмір </a:t>
            </a:r>
          </a:p>
          <a:p>
            <a:pPr algn="just" eaLnBrk="1" hangingPunct="1">
              <a:lnSpc>
                <a:spcPct val="80000"/>
              </a:lnSpc>
              <a:buFont typeface="Wingdings 2" pitchFamily="18" charset="2"/>
              <a:buNone/>
            </a:pPr>
            <a:r>
              <a:rPr lang="uk-UA" sz="1800" smtClean="0">
                <a:solidFill>
                  <a:schemeClr val="tx1"/>
                </a:solidFill>
                <a:latin typeface="Arial" charset="0"/>
                <a:cs typeface="Arial" charset="0"/>
              </a:rPr>
              <a:t>          останнього дорівнює </a:t>
            </a:r>
            <a:r>
              <a:rPr lang="uk-UA" sz="2400" b="1" smtClean="0">
                <a:solidFill>
                  <a:srgbClr val="C40C5B"/>
                </a:solidFill>
                <a:latin typeface="Arial" charset="0"/>
                <a:cs typeface="Arial" charset="0"/>
              </a:rPr>
              <a:t>17</a:t>
            </a:r>
            <a:r>
              <a:rPr lang="uk-UA" sz="2400" b="1" smtClean="0">
                <a:solidFill>
                  <a:srgbClr val="FF0000"/>
                </a:solidFill>
                <a:latin typeface="Arial" charset="0"/>
                <a:cs typeface="Arial" charset="0"/>
              </a:rPr>
              <a:t> грн.</a:t>
            </a:r>
          </a:p>
          <a:p>
            <a:pPr algn="just" eaLnBrk="1" hangingPunct="1">
              <a:lnSpc>
                <a:spcPct val="80000"/>
              </a:lnSpc>
              <a:buFont typeface="Wingdings 2" pitchFamily="18" charset="2"/>
              <a:buNone/>
            </a:pPr>
            <a:endParaRPr lang="uk-UA" sz="2400" b="1" smtClean="0">
              <a:solidFill>
                <a:srgbClr val="FF0000"/>
              </a:solidFill>
              <a:latin typeface="Arial" charset="0"/>
              <a:cs typeface="Arial" charset="0"/>
            </a:endParaRPr>
          </a:p>
          <a:p>
            <a:pPr algn="just" eaLnBrk="1" hangingPunct="1">
              <a:lnSpc>
                <a:spcPct val="80000"/>
              </a:lnSpc>
              <a:buFont typeface="Wingdings 2" pitchFamily="18" charset="2"/>
              <a:buNone/>
            </a:pPr>
            <a:endParaRPr lang="uk-UA" sz="2400" b="1" u="sng" smtClean="0">
              <a:solidFill>
                <a:srgbClr val="9900FF"/>
              </a:solidFill>
              <a:latin typeface="Arial" charset="0"/>
              <a:cs typeface="Arial" charset="0"/>
            </a:endParaRPr>
          </a:p>
          <a:p>
            <a:pPr algn="just" eaLnBrk="1" hangingPunct="1">
              <a:lnSpc>
                <a:spcPct val="80000"/>
              </a:lnSpc>
              <a:buFont typeface="Wingdings 2" pitchFamily="18" charset="2"/>
              <a:buNone/>
            </a:pPr>
            <a:endParaRPr lang="uk-UA" sz="2400" b="1" smtClean="0">
              <a:solidFill>
                <a:srgbClr val="FF0000"/>
              </a:solidFill>
              <a:latin typeface="Arial" charset="0"/>
              <a:cs typeface="Arial" charset="0"/>
            </a:endParaRPr>
          </a:p>
          <a:p>
            <a:pPr algn="just" eaLnBrk="1" hangingPunct="1">
              <a:lnSpc>
                <a:spcPct val="80000"/>
              </a:lnSpc>
              <a:buFont typeface="Wingdings 2" pitchFamily="18" charset="2"/>
              <a:buNone/>
            </a:pPr>
            <a:r>
              <a:rPr lang="uk-UA" sz="2400" b="1" smtClean="0">
                <a:solidFill>
                  <a:srgbClr val="FF0000"/>
                </a:solidFill>
                <a:latin typeface="Arial" charset="0"/>
                <a:cs typeface="Arial" charset="0"/>
              </a:rPr>
              <a:t>        </a:t>
            </a:r>
            <a:endParaRPr lang="uk-UA" sz="2000" b="1" smtClean="0">
              <a:solidFill>
                <a:srgbClr val="FF0000"/>
              </a:solidFill>
              <a:latin typeface="Arial" charset="0"/>
              <a:cs typeface="Arial" charset="0"/>
            </a:endParaRPr>
          </a:p>
          <a:p>
            <a:pPr algn="just" eaLnBrk="1" hangingPunct="1">
              <a:lnSpc>
                <a:spcPct val="80000"/>
              </a:lnSpc>
              <a:buFont typeface="Wingdings 2" pitchFamily="18" charset="2"/>
              <a:buNone/>
            </a:pPr>
            <a:endParaRPr lang="uk-UA" sz="2400" b="1" smtClean="0">
              <a:solidFill>
                <a:srgbClr val="FF0000"/>
              </a:solidFill>
              <a:latin typeface="Arial" charset="0"/>
              <a:cs typeface="Arial" charset="0"/>
            </a:endParaRPr>
          </a:p>
          <a:p>
            <a:pPr algn="just" eaLnBrk="1" hangingPunct="1">
              <a:lnSpc>
                <a:spcPct val="80000"/>
              </a:lnSpc>
              <a:buFont typeface="Wingdings 2" pitchFamily="18" charset="2"/>
              <a:buNone/>
            </a:pPr>
            <a:endParaRPr lang="uk-UA" sz="2400" b="1" smtClean="0">
              <a:solidFill>
                <a:srgbClr val="FF0000"/>
              </a:solidFill>
              <a:latin typeface="Arial" charset="0"/>
              <a:cs typeface="Arial" charset="0"/>
            </a:endParaRPr>
          </a:p>
          <a:p>
            <a:pPr algn="just" eaLnBrk="1" hangingPunct="1">
              <a:lnSpc>
                <a:spcPct val="80000"/>
              </a:lnSpc>
              <a:buFont typeface="Wingdings 2" pitchFamily="18" charset="2"/>
              <a:buNone/>
            </a:pPr>
            <a:endParaRPr lang="ru-RU" sz="2400" smtClean="0">
              <a:solidFill>
                <a:srgbClr val="FF0000"/>
              </a:solidFill>
              <a:latin typeface="Arial" charset="0"/>
              <a:cs typeface="Arial" charset="0"/>
            </a:endParaRPr>
          </a:p>
          <a:p>
            <a:pPr eaLnBrk="1" hangingPunct="1">
              <a:lnSpc>
                <a:spcPct val="80000"/>
              </a:lnSpc>
              <a:buFont typeface="Wingdings 2" pitchFamily="18" charset="2"/>
              <a:buNone/>
            </a:pPr>
            <a:endParaRPr lang="uk-UA" sz="1800" smtClean="0">
              <a:solidFill>
                <a:schemeClr val="tx1"/>
              </a:solidFill>
              <a:latin typeface="Arial" charset="0"/>
              <a:cs typeface="Arial" charset="0"/>
            </a:endParaRPr>
          </a:p>
          <a:p>
            <a:pPr eaLnBrk="1" hangingPunct="1">
              <a:lnSpc>
                <a:spcPct val="80000"/>
              </a:lnSpc>
              <a:buFont typeface="Wingdings 2" pitchFamily="18" charset="2"/>
              <a:buNone/>
            </a:pPr>
            <a:endParaRPr lang="uk-UA" sz="1800" smtClean="0">
              <a:solidFill>
                <a:schemeClr val="tx1"/>
              </a:solidFill>
              <a:latin typeface="Arial" charset="0"/>
              <a:cs typeface="Arial" charset="0"/>
            </a:endParaRPr>
          </a:p>
          <a:p>
            <a:pPr eaLnBrk="1" hangingPunct="1">
              <a:lnSpc>
                <a:spcPct val="80000"/>
              </a:lnSpc>
              <a:buFont typeface="Wingdings 2" pitchFamily="18" charset="2"/>
              <a:buNone/>
            </a:pPr>
            <a:endParaRPr lang="ru-RU" sz="1800" smtClean="0">
              <a:solidFill>
                <a:schemeClr val="tx1"/>
              </a:solidFill>
              <a:latin typeface="Arial" charset="0"/>
              <a:cs typeface="Arial" charset="0"/>
            </a:endParaRPr>
          </a:p>
          <a:p>
            <a:pPr algn="just" eaLnBrk="1" hangingPunct="1">
              <a:lnSpc>
                <a:spcPct val="80000"/>
              </a:lnSpc>
              <a:buFont typeface="Wingdings 2" pitchFamily="18" charset="2"/>
              <a:buNone/>
            </a:pPr>
            <a:endParaRPr lang="uk-UA" sz="1800" b="1" i="1" smtClean="0">
              <a:solidFill>
                <a:schemeClr val="tx1"/>
              </a:solidFill>
              <a:latin typeface="Arial" charset="0"/>
              <a:cs typeface="Arial" charset="0"/>
            </a:endParaRPr>
          </a:p>
        </p:txBody>
      </p:sp>
      <p:sp>
        <p:nvSpPr>
          <p:cNvPr id="4" name="Rectangle 3"/>
          <p:cNvSpPr txBox="1">
            <a:spLocks noChangeArrowheads="1"/>
          </p:cNvSpPr>
          <p:nvPr/>
        </p:nvSpPr>
        <p:spPr bwMode="auto">
          <a:xfrm>
            <a:off x="361950" y="285750"/>
            <a:ext cx="8567738" cy="6215063"/>
          </a:xfrm>
          <a:prstGeom prst="rect">
            <a:avLst/>
          </a:prstGeom>
          <a:noFill/>
          <a:ln w="9525">
            <a:noFill/>
            <a:miter lim="800000"/>
            <a:headEnd/>
            <a:tailEnd/>
          </a:ln>
          <a:effectLst/>
        </p:spPr>
        <p:txBody>
          <a:bodyPr/>
          <a:lstStyle/>
          <a:p>
            <a:pPr marL="342900" indent="-342900">
              <a:defRPr/>
            </a:pPr>
            <a:r>
              <a:rPr lang="uk-UA" b="1" dirty="0">
                <a:solidFill>
                  <a:srgbClr val="C40C5B"/>
                </a:solidFill>
                <a:effectLst>
                  <a:outerShdw blurRad="38100" dist="38100" dir="2700000" algn="tl">
                    <a:srgbClr val="C0C0C0"/>
                  </a:outerShdw>
                </a:effectLst>
              </a:rPr>
              <a:t>       </a:t>
            </a:r>
          </a:p>
          <a:p>
            <a:pPr marL="342900" indent="-342900">
              <a:defRPr/>
            </a:pPr>
            <a:endParaRPr lang="uk-UA" sz="1600" dirty="0">
              <a:effectLst>
                <a:outerShdw blurRad="38100" dist="38100" dir="2700000" algn="tl">
                  <a:srgbClr val="C0C0C0"/>
                </a:outerShdw>
              </a:effectLst>
              <a:latin typeface="Times New Roman" pitchFamily="18" charset="0"/>
              <a:cs typeface="Times New Roman" pitchFamily="18" charset="0"/>
            </a:endParaRPr>
          </a:p>
          <a:p>
            <a:pPr marL="342900" indent="-342900">
              <a:defRPr/>
            </a:pPr>
            <a:endParaRPr lang="uk-UA" dirty="0">
              <a:effectLst>
                <a:outerShdw blurRad="38100" dist="38100" dir="2700000" algn="tl">
                  <a:srgbClr val="C0C0C0"/>
                </a:outerShdw>
              </a:effectLst>
            </a:endParaRPr>
          </a:p>
          <a:p>
            <a:pPr marL="342900" indent="-342900" algn="just">
              <a:defRPr/>
            </a:pPr>
            <a:r>
              <a:rPr lang="uk-UA" dirty="0">
                <a:effectLst>
                  <a:outerShdw blurRad="38100" dist="38100" dir="2700000" algn="tl">
                    <a:srgbClr val="C0C0C0"/>
                  </a:outerShdw>
                </a:effectLst>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dirty="0">
                <a:effectLst>
                  <a:outerShdw blurRad="38100" dist="38100" dir="2700000" algn="tl">
                    <a:srgbClr val="C0C0C0"/>
                  </a:outerShdw>
                </a:effectLst>
                <a:latin typeface="Times New Roman" pitchFamily="18" charset="0"/>
                <a:cs typeface="Times New Roman" pitchFamily="18" charset="0"/>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dirty="0">
                <a:effectLst>
                  <a:outerShdw blurRad="38100" dist="38100" dir="2700000" algn="tl">
                    <a:srgbClr val="C0C0C0"/>
                  </a:outerShdw>
                </a:effectLst>
                <a:latin typeface="Times New Roman" pitchFamily="18" charset="0"/>
                <a:cs typeface="Times New Roman" pitchFamily="18" charset="0"/>
              </a:rPr>
              <a:t>    </a:t>
            </a:r>
            <a:endParaRPr lang="ru-RU" sz="2800" dirty="0">
              <a:effectLst>
                <a:outerShdw blurRad="38100" dist="38100" dir="2700000" algn="tl">
                  <a:srgbClr val="C0C0C0"/>
                </a:outerShdw>
              </a:effectLst>
              <a:latin typeface="Times New Roman" pitchFamily="18" charset="0"/>
              <a:cs typeface="Times New Roman" pitchFamily="18" charset="0"/>
            </a:endParaRPr>
          </a:p>
        </p:txBody>
      </p:sp>
      <p:pic>
        <p:nvPicPr>
          <p:cNvPr id="40963" name="Picture 6" descr="Картинки по запросу фото моя нова поліція"/>
          <p:cNvPicPr>
            <a:picLocks noChangeAspect="1" noChangeArrowheads="1"/>
          </p:cNvPicPr>
          <p:nvPr/>
        </p:nvPicPr>
        <p:blipFill>
          <a:blip r:embed="rId2"/>
          <a:srcRect/>
          <a:stretch>
            <a:fillRect/>
          </a:stretch>
        </p:blipFill>
        <p:spPr bwMode="auto">
          <a:xfrm>
            <a:off x="6286500" y="4143375"/>
            <a:ext cx="2466975" cy="1857375"/>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3"/>
          <p:cNvSpPr>
            <a:spLocks noGrp="1" noChangeArrowheads="1"/>
          </p:cNvSpPr>
          <p:nvPr>
            <p:ph idx="4294967295"/>
          </p:nvPr>
        </p:nvSpPr>
        <p:spPr>
          <a:xfrm>
            <a:off x="214313" y="214313"/>
            <a:ext cx="8715375" cy="6429375"/>
          </a:xfrm>
        </p:spPr>
        <p:txBody>
          <a:bodyPr/>
          <a:lstStyle/>
          <a:p>
            <a:pPr algn="ctr" eaLnBrk="1" hangingPunct="1">
              <a:lnSpc>
                <a:spcPct val="80000"/>
              </a:lnSpc>
              <a:buFont typeface="Wingdings 2" pitchFamily="18" charset="2"/>
              <a:buNone/>
            </a:pPr>
            <a:r>
              <a:rPr lang="uk-UA" sz="2400" b="1" smtClean="0">
                <a:solidFill>
                  <a:srgbClr val="FF0000"/>
                </a:solidFill>
                <a:latin typeface="Arial" charset="0"/>
                <a:cs typeface="Arial" charset="0"/>
              </a:rPr>
              <a:t>     </a:t>
            </a:r>
            <a:r>
              <a:rPr lang="uk-UA" sz="1800" b="1" smtClean="0">
                <a:solidFill>
                  <a:srgbClr val="C00000"/>
                </a:solidFill>
                <a:latin typeface="Arial" charset="0"/>
                <a:cs typeface="Arial" charset="0"/>
              </a:rPr>
              <a:t>Увага!!! </a:t>
            </a:r>
            <a:r>
              <a:rPr lang="uk-UA" sz="1800" b="1" smtClean="0">
                <a:solidFill>
                  <a:schemeClr val="tx1"/>
                </a:solidFill>
                <a:latin typeface="Arial" charset="0"/>
                <a:cs typeface="Arial" charset="0"/>
              </a:rPr>
              <a:t>У багатьох корупційних злочинах їх предметом виступає                                           </a:t>
            </a:r>
            <a:r>
              <a:rPr lang="uk-UA" sz="2000" b="1" u="sng" smtClean="0">
                <a:solidFill>
                  <a:srgbClr val="C40C5B"/>
                </a:solidFill>
                <a:latin typeface="Arial" charset="0"/>
                <a:cs typeface="Arial" charset="0"/>
              </a:rPr>
              <a:t>неправомірна   вигода:</a:t>
            </a:r>
            <a:r>
              <a:rPr lang="uk-UA" sz="2000" b="1" smtClean="0">
                <a:solidFill>
                  <a:srgbClr val="C40C5B"/>
                </a:solidFill>
                <a:latin typeface="Arial" charset="0"/>
                <a:cs typeface="Arial" charset="0"/>
              </a:rPr>
              <a:t>          </a:t>
            </a:r>
          </a:p>
          <a:p>
            <a:pPr algn="just" eaLnBrk="1" hangingPunct="1">
              <a:lnSpc>
                <a:spcPct val="80000"/>
              </a:lnSpc>
              <a:buFont typeface="Wingdings 2" pitchFamily="18" charset="2"/>
              <a:buNone/>
            </a:pPr>
            <a:r>
              <a:rPr lang="uk-UA" sz="2000" b="1" smtClean="0">
                <a:solidFill>
                  <a:schemeClr val="tx1"/>
                </a:solidFill>
                <a:latin typeface="Arial" charset="0"/>
                <a:cs typeface="Arial" charset="0"/>
              </a:rPr>
              <a:t>– </a:t>
            </a:r>
            <a:r>
              <a:rPr lang="uk-UA" sz="2000" smtClean="0">
                <a:solidFill>
                  <a:srgbClr val="0000FF"/>
                </a:solidFill>
                <a:latin typeface="Arial" charset="0"/>
                <a:cs typeface="Arial" charset="0"/>
              </a:rPr>
              <a:t>грошові кошти </a:t>
            </a:r>
            <a:r>
              <a:rPr lang="uk-UA" sz="2000" smtClean="0">
                <a:solidFill>
                  <a:schemeClr val="tx1"/>
                </a:solidFill>
                <a:latin typeface="Arial" charset="0"/>
                <a:cs typeface="Arial" charset="0"/>
              </a:rPr>
              <a:t>або</a:t>
            </a:r>
          </a:p>
          <a:p>
            <a:pPr algn="just" eaLnBrk="1" hangingPunct="1">
              <a:lnSpc>
                <a:spcPct val="80000"/>
              </a:lnSpc>
              <a:buFont typeface="Wingdings 2" pitchFamily="18" charset="2"/>
              <a:buNone/>
            </a:pPr>
            <a:r>
              <a:rPr lang="uk-UA" sz="2000" b="1" smtClean="0">
                <a:solidFill>
                  <a:schemeClr val="tx1"/>
                </a:solidFill>
                <a:latin typeface="Arial" charset="0"/>
                <a:cs typeface="Arial" charset="0"/>
              </a:rPr>
              <a:t>– </a:t>
            </a:r>
            <a:r>
              <a:rPr lang="uk-UA" sz="2000" smtClean="0">
                <a:solidFill>
                  <a:srgbClr val="0000FF"/>
                </a:solidFill>
                <a:latin typeface="Arial" charset="0"/>
                <a:cs typeface="Arial" charset="0"/>
              </a:rPr>
              <a:t>інше майно, </a:t>
            </a:r>
          </a:p>
          <a:p>
            <a:pPr algn="just" eaLnBrk="1" hangingPunct="1">
              <a:lnSpc>
                <a:spcPct val="80000"/>
              </a:lnSpc>
              <a:buFont typeface="Wingdings 2" pitchFamily="18" charset="2"/>
              <a:buNone/>
            </a:pPr>
            <a:r>
              <a:rPr lang="uk-UA" sz="2000" b="1" smtClean="0">
                <a:solidFill>
                  <a:schemeClr val="tx1"/>
                </a:solidFill>
                <a:latin typeface="Arial" charset="0"/>
                <a:cs typeface="Arial" charset="0"/>
              </a:rPr>
              <a:t>– </a:t>
            </a:r>
            <a:r>
              <a:rPr lang="uk-UA" sz="2000" smtClean="0">
                <a:solidFill>
                  <a:srgbClr val="0000FF"/>
                </a:solidFill>
                <a:latin typeface="Arial" charset="0"/>
                <a:cs typeface="Arial" charset="0"/>
              </a:rPr>
              <a:t>переваги,                                    </a:t>
            </a:r>
          </a:p>
          <a:p>
            <a:pPr algn="just" eaLnBrk="1" hangingPunct="1">
              <a:lnSpc>
                <a:spcPct val="80000"/>
              </a:lnSpc>
              <a:buFont typeface="Wingdings 2" pitchFamily="18" charset="2"/>
              <a:buNone/>
            </a:pPr>
            <a:r>
              <a:rPr lang="uk-UA" sz="2000" b="1" smtClean="0">
                <a:solidFill>
                  <a:schemeClr val="tx1"/>
                </a:solidFill>
                <a:latin typeface="Arial" charset="0"/>
                <a:cs typeface="Arial" charset="0"/>
              </a:rPr>
              <a:t>– </a:t>
            </a:r>
            <a:r>
              <a:rPr lang="uk-UA" sz="2000" smtClean="0">
                <a:solidFill>
                  <a:srgbClr val="0000FF"/>
                </a:solidFill>
                <a:latin typeface="Arial" charset="0"/>
                <a:cs typeface="Arial" charset="0"/>
              </a:rPr>
              <a:t>пільги, </a:t>
            </a:r>
          </a:p>
          <a:p>
            <a:pPr algn="just" eaLnBrk="1" hangingPunct="1">
              <a:lnSpc>
                <a:spcPct val="80000"/>
              </a:lnSpc>
              <a:buFont typeface="Wingdings 2" pitchFamily="18" charset="2"/>
              <a:buNone/>
            </a:pPr>
            <a:r>
              <a:rPr lang="uk-UA" sz="2000" b="1" smtClean="0">
                <a:solidFill>
                  <a:schemeClr val="tx1"/>
                </a:solidFill>
                <a:latin typeface="Arial" charset="0"/>
                <a:cs typeface="Arial" charset="0"/>
              </a:rPr>
              <a:t>– </a:t>
            </a:r>
            <a:r>
              <a:rPr lang="uk-UA" sz="2000" smtClean="0">
                <a:solidFill>
                  <a:srgbClr val="0000FF"/>
                </a:solidFill>
                <a:latin typeface="Arial" charset="0"/>
                <a:cs typeface="Arial" charset="0"/>
              </a:rPr>
              <a:t>послуги, </a:t>
            </a:r>
          </a:p>
          <a:p>
            <a:pPr algn="just" eaLnBrk="1" hangingPunct="1">
              <a:lnSpc>
                <a:spcPct val="80000"/>
              </a:lnSpc>
              <a:buFont typeface="Wingdings 2" pitchFamily="18" charset="2"/>
              <a:buNone/>
            </a:pPr>
            <a:r>
              <a:rPr lang="uk-UA" sz="2000" b="1" smtClean="0">
                <a:solidFill>
                  <a:schemeClr val="tx1"/>
                </a:solidFill>
                <a:latin typeface="Arial" charset="0"/>
                <a:cs typeface="Arial" charset="0"/>
              </a:rPr>
              <a:t>– </a:t>
            </a:r>
            <a:r>
              <a:rPr lang="uk-UA" sz="2000" smtClean="0">
                <a:solidFill>
                  <a:srgbClr val="0000FF"/>
                </a:solidFill>
                <a:latin typeface="Arial" charset="0"/>
                <a:cs typeface="Arial" charset="0"/>
              </a:rPr>
              <a:t>нематеріальні активи, </a:t>
            </a:r>
          </a:p>
          <a:p>
            <a:pPr algn="just" eaLnBrk="1" hangingPunct="1">
              <a:lnSpc>
                <a:spcPct val="80000"/>
              </a:lnSpc>
              <a:buFont typeface="Wingdings 2" pitchFamily="18" charset="2"/>
              <a:buNone/>
            </a:pPr>
            <a:r>
              <a:rPr lang="uk-UA" sz="2000" b="1" smtClean="0">
                <a:solidFill>
                  <a:schemeClr val="tx1"/>
                </a:solidFill>
                <a:latin typeface="Arial" charset="0"/>
                <a:cs typeface="Arial" charset="0"/>
              </a:rPr>
              <a:t>– </a:t>
            </a:r>
            <a:r>
              <a:rPr lang="uk-UA" sz="2000" smtClean="0">
                <a:solidFill>
                  <a:srgbClr val="0000FF"/>
                </a:solidFill>
                <a:latin typeface="Arial" charset="0"/>
                <a:cs typeface="Arial" charset="0"/>
              </a:rPr>
              <a:t>будь-які інші вигоди нематеріального чи не грошового характеру, </a:t>
            </a:r>
          </a:p>
          <a:p>
            <a:pPr algn="just" eaLnBrk="1" hangingPunct="1">
              <a:lnSpc>
                <a:spcPct val="80000"/>
              </a:lnSpc>
              <a:buFont typeface="Wingdings 2" pitchFamily="18" charset="2"/>
              <a:buNone/>
            </a:pPr>
            <a:r>
              <a:rPr lang="uk-UA" sz="2000" smtClean="0">
                <a:solidFill>
                  <a:schemeClr val="tx1"/>
                </a:solidFill>
                <a:latin typeface="Arial" charset="0"/>
                <a:cs typeface="Arial" charset="0"/>
              </a:rPr>
              <a:t>які пропонують, обіцяють, надають</a:t>
            </a:r>
            <a:r>
              <a:rPr lang="uk-UA" sz="2000" b="1" smtClean="0">
                <a:solidFill>
                  <a:schemeClr val="tx1"/>
                </a:solidFill>
                <a:latin typeface="Arial" charset="0"/>
                <a:cs typeface="Arial" charset="0"/>
              </a:rPr>
              <a:t> </a:t>
            </a:r>
            <a:r>
              <a:rPr lang="uk-UA" sz="2000" smtClean="0">
                <a:solidFill>
                  <a:schemeClr val="tx1"/>
                </a:solidFill>
                <a:latin typeface="Arial" charset="0"/>
                <a:cs typeface="Arial" charset="0"/>
              </a:rPr>
              <a:t>або одержують без законних на те підстав. </a:t>
            </a:r>
          </a:p>
          <a:p>
            <a:pPr algn="just" eaLnBrk="1" hangingPunct="1">
              <a:lnSpc>
                <a:spcPct val="80000"/>
              </a:lnSpc>
              <a:buFont typeface="Wingdings 2" pitchFamily="18" charset="2"/>
              <a:buNone/>
            </a:pPr>
            <a:endParaRPr lang="uk-UA" sz="2000" smtClean="0">
              <a:solidFill>
                <a:schemeClr val="tx1"/>
              </a:solidFill>
              <a:latin typeface="Arial" charset="0"/>
              <a:cs typeface="Arial" charset="0"/>
            </a:endParaRPr>
          </a:p>
          <a:p>
            <a:pPr algn="just" eaLnBrk="1" hangingPunct="1">
              <a:lnSpc>
                <a:spcPct val="80000"/>
              </a:lnSpc>
              <a:buFont typeface="Wingdings 2" pitchFamily="18" charset="2"/>
              <a:buNone/>
            </a:pPr>
            <a:r>
              <a:rPr lang="uk-UA" sz="2000" smtClean="0">
                <a:solidFill>
                  <a:schemeClr val="tx1"/>
                </a:solidFill>
                <a:latin typeface="Arial" charset="0"/>
                <a:cs typeface="Arial" charset="0"/>
              </a:rPr>
              <a:t>          Поняття </a:t>
            </a:r>
            <a:r>
              <a:rPr lang="uk-UA" sz="2000" b="1" i="1" smtClean="0">
                <a:solidFill>
                  <a:srgbClr val="C40C5B"/>
                </a:solidFill>
                <a:latin typeface="Arial" charset="0"/>
                <a:cs typeface="Arial" charset="0"/>
              </a:rPr>
              <a:t>«неправомірна вигода»</a:t>
            </a:r>
            <a:r>
              <a:rPr lang="uk-UA" sz="2000" b="1" i="1" smtClean="0">
                <a:solidFill>
                  <a:schemeClr val="tx1"/>
                </a:solidFill>
                <a:latin typeface="Arial" charset="0"/>
                <a:cs typeface="Arial" charset="0"/>
              </a:rPr>
              <a:t> </a:t>
            </a:r>
            <a:r>
              <a:rPr lang="uk-UA" sz="2000" smtClean="0">
                <a:solidFill>
                  <a:schemeClr val="tx1"/>
                </a:solidFill>
                <a:latin typeface="Arial" charset="0"/>
                <a:cs typeface="Arial" charset="0"/>
              </a:rPr>
              <a:t>замінило собою більш вузьке  поняття </a:t>
            </a:r>
            <a:r>
              <a:rPr lang="uk-UA" sz="2000" b="1" i="1" smtClean="0">
                <a:solidFill>
                  <a:srgbClr val="C40C5B"/>
                </a:solidFill>
                <a:latin typeface="Arial" charset="0"/>
                <a:cs typeface="Arial" charset="0"/>
              </a:rPr>
              <a:t>«хабар»</a:t>
            </a:r>
            <a:r>
              <a:rPr lang="uk-UA" sz="2000" smtClean="0">
                <a:solidFill>
                  <a:srgbClr val="C40C5B"/>
                </a:solidFill>
                <a:latin typeface="Arial" charset="0"/>
                <a:cs typeface="Arial" charset="0"/>
              </a:rPr>
              <a:t>,</a:t>
            </a:r>
            <a:r>
              <a:rPr lang="uk-UA" sz="2000" smtClean="0">
                <a:solidFill>
                  <a:schemeClr val="tx1"/>
                </a:solidFill>
                <a:latin typeface="Arial" charset="0"/>
                <a:cs typeface="Arial" charset="0"/>
              </a:rPr>
              <a:t> під яким розумілися блага </a:t>
            </a:r>
            <a:r>
              <a:rPr lang="uk-UA" sz="2000" u="sng" smtClean="0">
                <a:solidFill>
                  <a:schemeClr val="tx1"/>
                </a:solidFill>
                <a:latin typeface="Arial" charset="0"/>
                <a:cs typeface="Arial" charset="0"/>
              </a:rPr>
              <a:t>виключно майнового характеру:</a:t>
            </a:r>
            <a:r>
              <a:rPr lang="uk-UA" sz="2000" smtClean="0">
                <a:solidFill>
                  <a:schemeClr val="tx1"/>
                </a:solidFill>
                <a:latin typeface="Arial" charset="0"/>
                <a:cs typeface="Arial" charset="0"/>
              </a:rPr>
              <a:t> </a:t>
            </a:r>
          </a:p>
          <a:p>
            <a:pPr algn="just" eaLnBrk="1" hangingPunct="1">
              <a:lnSpc>
                <a:spcPct val="80000"/>
              </a:lnSpc>
              <a:buFont typeface="Wingdings 2" pitchFamily="18" charset="2"/>
              <a:buNone/>
            </a:pPr>
            <a:r>
              <a:rPr lang="uk-UA" sz="2000" smtClean="0">
                <a:solidFill>
                  <a:schemeClr val="tx1"/>
                </a:solidFill>
                <a:latin typeface="Arial" charset="0"/>
                <a:cs typeface="Arial" charset="0"/>
              </a:rPr>
              <a:t>    </a:t>
            </a:r>
            <a:r>
              <a:rPr lang="uk-UA" sz="2000" smtClean="0">
                <a:solidFill>
                  <a:srgbClr val="9900FF"/>
                </a:solidFill>
                <a:latin typeface="Arial" charset="0"/>
                <a:cs typeface="Arial" charset="0"/>
              </a:rPr>
              <a:t>1) </a:t>
            </a:r>
            <a:r>
              <a:rPr lang="uk-UA" sz="2000" i="1" smtClean="0">
                <a:solidFill>
                  <a:srgbClr val="9900FF"/>
                </a:solidFill>
                <a:latin typeface="Arial" charset="0"/>
                <a:cs typeface="Arial" charset="0"/>
              </a:rPr>
              <a:t>майно; </a:t>
            </a:r>
          </a:p>
          <a:p>
            <a:pPr algn="just" eaLnBrk="1" hangingPunct="1">
              <a:lnSpc>
                <a:spcPct val="80000"/>
              </a:lnSpc>
              <a:buFont typeface="Wingdings 2" pitchFamily="18" charset="2"/>
              <a:buNone/>
            </a:pPr>
            <a:r>
              <a:rPr lang="uk-UA" sz="2000" i="1" smtClean="0">
                <a:solidFill>
                  <a:srgbClr val="9900FF"/>
                </a:solidFill>
                <a:latin typeface="Arial" charset="0"/>
                <a:cs typeface="Arial" charset="0"/>
              </a:rPr>
              <a:t>    </a:t>
            </a:r>
            <a:r>
              <a:rPr lang="uk-UA" sz="2000" smtClean="0">
                <a:solidFill>
                  <a:srgbClr val="9900FF"/>
                </a:solidFill>
                <a:latin typeface="Arial" charset="0"/>
                <a:cs typeface="Arial" charset="0"/>
              </a:rPr>
              <a:t>2) </a:t>
            </a:r>
            <a:r>
              <a:rPr lang="uk-UA" sz="2000" i="1" smtClean="0">
                <a:solidFill>
                  <a:srgbClr val="9900FF"/>
                </a:solidFill>
                <a:latin typeface="Arial" charset="0"/>
                <a:cs typeface="Arial" charset="0"/>
              </a:rPr>
              <a:t>право на майно; </a:t>
            </a:r>
          </a:p>
          <a:p>
            <a:pPr algn="just" eaLnBrk="1" hangingPunct="1">
              <a:lnSpc>
                <a:spcPct val="80000"/>
              </a:lnSpc>
              <a:buFont typeface="Wingdings 2" pitchFamily="18" charset="2"/>
              <a:buNone/>
            </a:pPr>
            <a:r>
              <a:rPr lang="uk-UA" sz="2000" i="1" smtClean="0">
                <a:solidFill>
                  <a:srgbClr val="9900FF"/>
                </a:solidFill>
                <a:latin typeface="Arial" charset="0"/>
                <a:cs typeface="Arial" charset="0"/>
              </a:rPr>
              <a:t>   </a:t>
            </a:r>
            <a:r>
              <a:rPr lang="uk-UA" sz="2000" smtClean="0">
                <a:solidFill>
                  <a:srgbClr val="9900FF"/>
                </a:solidFill>
                <a:latin typeface="Arial" charset="0"/>
                <a:cs typeface="Arial" charset="0"/>
              </a:rPr>
              <a:t>3) </a:t>
            </a:r>
            <a:r>
              <a:rPr lang="uk-UA" sz="2000" i="1" smtClean="0">
                <a:solidFill>
                  <a:srgbClr val="9900FF"/>
                </a:solidFill>
                <a:latin typeface="Arial" charset="0"/>
                <a:cs typeface="Arial" charset="0"/>
              </a:rPr>
              <a:t>будь-які дії майнового характеру</a:t>
            </a:r>
            <a:r>
              <a:rPr lang="uk-UA" sz="2000" smtClean="0">
                <a:solidFill>
                  <a:srgbClr val="9900FF"/>
                </a:solidFill>
                <a:latin typeface="Arial" charset="0"/>
                <a:cs typeface="Arial" charset="0"/>
              </a:rPr>
              <a:t>.</a:t>
            </a:r>
            <a:r>
              <a:rPr lang="uk-UA" sz="2000" smtClean="0">
                <a:solidFill>
                  <a:schemeClr val="tx1"/>
                </a:solidFill>
                <a:latin typeface="Arial" charset="0"/>
                <a:cs typeface="Arial" charset="0"/>
              </a:rPr>
              <a:t> </a:t>
            </a:r>
          </a:p>
          <a:p>
            <a:pPr algn="just" eaLnBrk="1" hangingPunct="1">
              <a:lnSpc>
                <a:spcPct val="80000"/>
              </a:lnSpc>
              <a:buFont typeface="Wingdings 2" pitchFamily="18" charset="2"/>
              <a:buNone/>
            </a:pPr>
            <a:endParaRPr lang="uk-UA" sz="2000" smtClean="0">
              <a:solidFill>
                <a:schemeClr val="tx1"/>
              </a:solidFill>
              <a:latin typeface="Arial" charset="0"/>
              <a:cs typeface="Arial" charset="0"/>
            </a:endParaRPr>
          </a:p>
          <a:p>
            <a:pPr algn="just" eaLnBrk="1" hangingPunct="1">
              <a:lnSpc>
                <a:spcPct val="80000"/>
              </a:lnSpc>
              <a:buFont typeface="Wingdings 2" pitchFamily="18" charset="2"/>
              <a:buNone/>
            </a:pPr>
            <a:r>
              <a:rPr lang="uk-UA" sz="2000" smtClean="0">
                <a:solidFill>
                  <a:schemeClr val="tx1"/>
                </a:solidFill>
                <a:latin typeface="Arial" charset="0"/>
                <a:cs typeface="Arial" charset="0"/>
              </a:rPr>
              <a:t>       Предметом же </a:t>
            </a:r>
            <a:r>
              <a:rPr lang="uk-UA" sz="2000" b="1" i="1" smtClean="0">
                <a:solidFill>
                  <a:srgbClr val="C40C5B"/>
                </a:solidFill>
                <a:latin typeface="Arial" charset="0"/>
                <a:cs typeface="Arial" charset="0"/>
              </a:rPr>
              <a:t>неправомірної вигоди</a:t>
            </a:r>
            <a:r>
              <a:rPr lang="uk-UA" sz="2000" b="1" i="1" smtClean="0">
                <a:solidFill>
                  <a:schemeClr val="tx1"/>
                </a:solidFill>
                <a:latin typeface="Arial" charset="0"/>
                <a:cs typeface="Arial" charset="0"/>
              </a:rPr>
              <a:t> </a:t>
            </a:r>
            <a:r>
              <a:rPr lang="uk-UA" sz="2000" smtClean="0">
                <a:solidFill>
                  <a:schemeClr val="tx1"/>
                </a:solidFill>
                <a:latin typeface="Arial" charset="0"/>
                <a:cs typeface="Arial" charset="0"/>
              </a:rPr>
              <a:t>можуть бути і </a:t>
            </a:r>
            <a:r>
              <a:rPr lang="uk-UA" sz="2000" b="1" i="1" smtClean="0">
                <a:solidFill>
                  <a:srgbClr val="0070C0"/>
                </a:solidFill>
                <a:latin typeface="Arial" charset="0"/>
                <a:cs typeface="Arial" charset="0"/>
              </a:rPr>
              <a:t>нематеріальні блага</a:t>
            </a:r>
            <a:r>
              <a:rPr lang="uk-UA" sz="2000" b="1" smtClean="0">
                <a:solidFill>
                  <a:srgbClr val="0070C0"/>
                </a:solidFill>
                <a:latin typeface="Arial" charset="0"/>
                <a:cs typeface="Arial" charset="0"/>
              </a:rPr>
              <a:t> </a:t>
            </a:r>
            <a:r>
              <a:rPr lang="uk-UA" sz="2000" smtClean="0">
                <a:solidFill>
                  <a:schemeClr val="tx1"/>
                </a:solidFill>
                <a:latin typeface="Arial" charset="0"/>
                <a:cs typeface="Arial" charset="0"/>
              </a:rPr>
              <a:t>(зокрема будь-які послуги).</a:t>
            </a:r>
          </a:p>
          <a:p>
            <a:pPr algn="just" eaLnBrk="1" hangingPunct="1">
              <a:lnSpc>
                <a:spcPct val="80000"/>
              </a:lnSpc>
              <a:buFont typeface="Wingdings 2" pitchFamily="18" charset="2"/>
              <a:buNone/>
            </a:pPr>
            <a:endParaRPr lang="uk-UA" sz="2400" b="1" u="sng" smtClean="0">
              <a:solidFill>
                <a:srgbClr val="9900FF"/>
              </a:solidFill>
              <a:latin typeface="Arial" charset="0"/>
              <a:cs typeface="Arial" charset="0"/>
            </a:endParaRPr>
          </a:p>
          <a:p>
            <a:pPr algn="just" eaLnBrk="1" hangingPunct="1">
              <a:lnSpc>
                <a:spcPct val="80000"/>
              </a:lnSpc>
              <a:buFont typeface="Wingdings 2" pitchFamily="18" charset="2"/>
              <a:buNone/>
            </a:pPr>
            <a:endParaRPr lang="uk-UA" sz="2400" b="1" smtClean="0">
              <a:solidFill>
                <a:srgbClr val="FF0000"/>
              </a:solidFill>
              <a:latin typeface="Arial" charset="0"/>
              <a:cs typeface="Arial" charset="0"/>
            </a:endParaRPr>
          </a:p>
          <a:p>
            <a:pPr algn="just" eaLnBrk="1" hangingPunct="1">
              <a:lnSpc>
                <a:spcPct val="80000"/>
              </a:lnSpc>
              <a:buFont typeface="Wingdings 2" pitchFamily="18" charset="2"/>
              <a:buNone/>
            </a:pPr>
            <a:r>
              <a:rPr lang="uk-UA" sz="2400" b="1" smtClean="0">
                <a:solidFill>
                  <a:srgbClr val="FF0000"/>
                </a:solidFill>
                <a:latin typeface="Arial" charset="0"/>
                <a:cs typeface="Arial" charset="0"/>
              </a:rPr>
              <a:t>        </a:t>
            </a:r>
            <a:endParaRPr lang="uk-UA" sz="2000" b="1" smtClean="0">
              <a:solidFill>
                <a:srgbClr val="FF0000"/>
              </a:solidFill>
              <a:latin typeface="Arial" charset="0"/>
              <a:cs typeface="Arial" charset="0"/>
            </a:endParaRPr>
          </a:p>
          <a:p>
            <a:pPr algn="just" eaLnBrk="1" hangingPunct="1">
              <a:lnSpc>
                <a:spcPct val="80000"/>
              </a:lnSpc>
              <a:buFont typeface="Wingdings 2" pitchFamily="18" charset="2"/>
              <a:buNone/>
            </a:pPr>
            <a:endParaRPr lang="uk-UA" sz="2400" b="1" smtClean="0">
              <a:solidFill>
                <a:srgbClr val="FF0000"/>
              </a:solidFill>
              <a:latin typeface="Arial" charset="0"/>
              <a:cs typeface="Arial" charset="0"/>
            </a:endParaRPr>
          </a:p>
          <a:p>
            <a:pPr algn="just" eaLnBrk="1" hangingPunct="1">
              <a:lnSpc>
                <a:spcPct val="80000"/>
              </a:lnSpc>
              <a:buFont typeface="Wingdings 2" pitchFamily="18" charset="2"/>
              <a:buNone/>
            </a:pPr>
            <a:endParaRPr lang="uk-UA" sz="2400" b="1" smtClean="0">
              <a:solidFill>
                <a:srgbClr val="FF0000"/>
              </a:solidFill>
              <a:latin typeface="Arial" charset="0"/>
              <a:cs typeface="Arial" charset="0"/>
            </a:endParaRPr>
          </a:p>
          <a:p>
            <a:pPr algn="just" eaLnBrk="1" hangingPunct="1">
              <a:lnSpc>
                <a:spcPct val="80000"/>
              </a:lnSpc>
              <a:buFont typeface="Wingdings 2" pitchFamily="18" charset="2"/>
              <a:buNone/>
            </a:pPr>
            <a:endParaRPr lang="ru-RU" sz="2400" smtClean="0">
              <a:solidFill>
                <a:srgbClr val="FF0000"/>
              </a:solidFill>
              <a:latin typeface="Arial" charset="0"/>
              <a:cs typeface="Arial" charset="0"/>
            </a:endParaRPr>
          </a:p>
          <a:p>
            <a:pPr eaLnBrk="1" hangingPunct="1">
              <a:lnSpc>
                <a:spcPct val="80000"/>
              </a:lnSpc>
              <a:buFont typeface="Wingdings 2" pitchFamily="18" charset="2"/>
              <a:buNone/>
            </a:pPr>
            <a:endParaRPr lang="uk-UA" sz="1800" smtClean="0">
              <a:solidFill>
                <a:schemeClr val="tx1"/>
              </a:solidFill>
              <a:latin typeface="Arial" charset="0"/>
              <a:cs typeface="Arial" charset="0"/>
            </a:endParaRPr>
          </a:p>
          <a:p>
            <a:pPr eaLnBrk="1" hangingPunct="1">
              <a:lnSpc>
                <a:spcPct val="80000"/>
              </a:lnSpc>
              <a:buFont typeface="Wingdings 2" pitchFamily="18" charset="2"/>
              <a:buNone/>
            </a:pPr>
            <a:endParaRPr lang="uk-UA" sz="1800" smtClean="0">
              <a:solidFill>
                <a:schemeClr val="tx1"/>
              </a:solidFill>
              <a:latin typeface="Arial" charset="0"/>
              <a:cs typeface="Arial" charset="0"/>
            </a:endParaRPr>
          </a:p>
          <a:p>
            <a:pPr eaLnBrk="1" hangingPunct="1">
              <a:lnSpc>
                <a:spcPct val="80000"/>
              </a:lnSpc>
              <a:buFont typeface="Wingdings 2" pitchFamily="18" charset="2"/>
              <a:buNone/>
            </a:pPr>
            <a:endParaRPr lang="ru-RU" sz="1800" smtClean="0">
              <a:solidFill>
                <a:schemeClr val="tx1"/>
              </a:solidFill>
              <a:latin typeface="Arial" charset="0"/>
              <a:cs typeface="Arial" charset="0"/>
            </a:endParaRPr>
          </a:p>
          <a:p>
            <a:pPr algn="just" eaLnBrk="1" hangingPunct="1">
              <a:lnSpc>
                <a:spcPct val="80000"/>
              </a:lnSpc>
              <a:buFont typeface="Wingdings 2" pitchFamily="18" charset="2"/>
              <a:buNone/>
            </a:pPr>
            <a:endParaRPr lang="uk-UA" sz="1800" b="1" i="1" smtClean="0">
              <a:solidFill>
                <a:schemeClr val="tx1"/>
              </a:solidFill>
              <a:latin typeface="Arial" charset="0"/>
              <a:cs typeface="Arial" charset="0"/>
            </a:endParaRPr>
          </a:p>
        </p:txBody>
      </p:sp>
      <p:sp>
        <p:nvSpPr>
          <p:cNvPr id="4" name="Rectangle 3"/>
          <p:cNvSpPr txBox="1">
            <a:spLocks noChangeArrowheads="1"/>
          </p:cNvSpPr>
          <p:nvPr/>
        </p:nvSpPr>
        <p:spPr bwMode="auto">
          <a:xfrm>
            <a:off x="214313" y="285750"/>
            <a:ext cx="8715375" cy="6215063"/>
          </a:xfrm>
          <a:prstGeom prst="rect">
            <a:avLst/>
          </a:prstGeom>
          <a:noFill/>
          <a:ln w="9525">
            <a:noFill/>
            <a:miter lim="800000"/>
            <a:headEnd/>
            <a:tailEnd/>
          </a:ln>
          <a:effectLst/>
        </p:spPr>
        <p:txBody>
          <a:bodyPr/>
          <a:lstStyle/>
          <a:p>
            <a:pPr marL="342900" indent="-342900">
              <a:defRPr/>
            </a:pPr>
            <a:r>
              <a:rPr lang="uk-UA" b="1" dirty="0">
                <a:solidFill>
                  <a:srgbClr val="C40C5B"/>
                </a:solidFill>
                <a:effectLst>
                  <a:outerShdw blurRad="38100" dist="38100" dir="2700000" algn="tl">
                    <a:srgbClr val="C0C0C0"/>
                  </a:outerShdw>
                </a:effectLst>
              </a:rPr>
              <a:t>       </a:t>
            </a:r>
          </a:p>
          <a:p>
            <a:pPr marL="342900" indent="-342900">
              <a:defRPr/>
            </a:pPr>
            <a:endParaRPr lang="uk-UA" sz="1600" dirty="0">
              <a:effectLst>
                <a:outerShdw blurRad="38100" dist="38100" dir="2700000" algn="tl">
                  <a:srgbClr val="C0C0C0"/>
                </a:outerShdw>
              </a:effectLst>
              <a:latin typeface="Times New Roman" pitchFamily="18" charset="0"/>
              <a:cs typeface="Times New Roman" pitchFamily="18" charset="0"/>
            </a:endParaRPr>
          </a:p>
          <a:p>
            <a:pPr marL="342900" indent="-342900">
              <a:defRPr/>
            </a:pPr>
            <a:endParaRPr lang="uk-UA" dirty="0">
              <a:effectLst>
                <a:outerShdw blurRad="38100" dist="38100" dir="2700000" algn="tl">
                  <a:srgbClr val="C0C0C0"/>
                </a:outerShdw>
              </a:effectLst>
            </a:endParaRPr>
          </a:p>
          <a:p>
            <a:pPr marL="342900" indent="-342900" algn="just">
              <a:defRPr/>
            </a:pPr>
            <a:r>
              <a:rPr lang="uk-UA" dirty="0">
                <a:effectLst>
                  <a:outerShdw blurRad="38100" dist="38100" dir="2700000" algn="tl">
                    <a:srgbClr val="C0C0C0"/>
                  </a:outerShdw>
                </a:effectLst>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dirty="0">
                <a:effectLst>
                  <a:outerShdw blurRad="38100" dist="38100" dir="2700000" algn="tl">
                    <a:srgbClr val="C0C0C0"/>
                  </a:outerShdw>
                </a:effectLst>
                <a:latin typeface="Times New Roman" pitchFamily="18" charset="0"/>
                <a:cs typeface="Times New Roman" pitchFamily="18" charset="0"/>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dirty="0">
                <a:effectLst>
                  <a:outerShdw blurRad="38100" dist="38100" dir="2700000" algn="tl">
                    <a:srgbClr val="C0C0C0"/>
                  </a:outerShdw>
                </a:effectLst>
                <a:latin typeface="Times New Roman" pitchFamily="18" charset="0"/>
                <a:cs typeface="Times New Roman" pitchFamily="18" charset="0"/>
              </a:rPr>
              <a:t>    </a:t>
            </a:r>
            <a:endParaRPr lang="ru-RU" sz="2800" dirty="0">
              <a:effectLst>
                <a:outerShdw blurRad="38100" dist="38100" dir="2700000" algn="tl">
                  <a:srgbClr val="C0C0C0"/>
                </a:outerShdw>
              </a:effectLst>
              <a:latin typeface="Times New Roman" pitchFamily="18" charset="0"/>
              <a:cs typeface="Times New Roman" pitchFamily="18" charset="0"/>
            </a:endParaRPr>
          </a:p>
        </p:txBody>
      </p:sp>
      <p:pic>
        <p:nvPicPr>
          <p:cNvPr id="41987" name="Picture 2" descr="C:\Users\Андрей\Desktop\Держслужба\ЛЕКЦІЯ_Держ_антикоруп_політ\Картинки\40738-1u.jpeg"/>
          <p:cNvPicPr>
            <a:picLocks noChangeAspect="1" noChangeArrowheads="1"/>
          </p:cNvPicPr>
          <p:nvPr/>
        </p:nvPicPr>
        <p:blipFill>
          <a:blip r:embed="rId2"/>
          <a:srcRect/>
          <a:stretch>
            <a:fillRect/>
          </a:stretch>
        </p:blipFill>
        <p:spPr bwMode="auto">
          <a:xfrm>
            <a:off x="6357938" y="1143000"/>
            <a:ext cx="2024062" cy="1214438"/>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3"/>
          <p:cNvSpPr>
            <a:spLocks noGrp="1" noChangeArrowheads="1"/>
          </p:cNvSpPr>
          <p:nvPr>
            <p:ph idx="4294967295"/>
          </p:nvPr>
        </p:nvSpPr>
        <p:spPr>
          <a:xfrm>
            <a:off x="214313" y="214313"/>
            <a:ext cx="8715375" cy="6429375"/>
          </a:xfrm>
        </p:spPr>
        <p:txBody>
          <a:bodyPr/>
          <a:lstStyle/>
          <a:p>
            <a:pPr algn="just" eaLnBrk="1" hangingPunct="1">
              <a:lnSpc>
                <a:spcPct val="80000"/>
              </a:lnSpc>
              <a:buFont typeface="Wingdings 2" pitchFamily="18" charset="2"/>
              <a:buNone/>
            </a:pPr>
            <a:endParaRPr lang="uk-UA" sz="1600" smtClean="0">
              <a:solidFill>
                <a:schemeClr val="tx1"/>
              </a:solidFill>
              <a:latin typeface="Arial" charset="0"/>
              <a:cs typeface="Arial" charset="0"/>
            </a:endParaRPr>
          </a:p>
          <a:p>
            <a:pPr algn="just" eaLnBrk="1" hangingPunct="1">
              <a:lnSpc>
                <a:spcPct val="80000"/>
              </a:lnSpc>
              <a:buFont typeface="Wingdings 2" pitchFamily="18" charset="2"/>
              <a:buNone/>
            </a:pPr>
            <a:r>
              <a:rPr lang="uk-UA" sz="1600" smtClean="0">
                <a:solidFill>
                  <a:schemeClr val="tx1"/>
                </a:solidFill>
                <a:latin typeface="Arial" charset="0"/>
                <a:cs typeface="Arial" charset="0"/>
              </a:rPr>
              <a:t>            </a:t>
            </a:r>
            <a:r>
              <a:rPr lang="uk-UA" sz="2400" b="1" i="1" smtClean="0">
                <a:solidFill>
                  <a:srgbClr val="C00000"/>
                </a:solidFill>
                <a:latin typeface="Arial" charset="0"/>
                <a:cs typeface="Arial" charset="0"/>
              </a:rPr>
              <a:t>Мінімального розміру неправомірної вигоди у КК не визначено,</a:t>
            </a:r>
            <a:r>
              <a:rPr lang="uk-UA" sz="2400" smtClean="0">
                <a:solidFill>
                  <a:schemeClr val="tx1"/>
                </a:solidFill>
                <a:latin typeface="Arial" charset="0"/>
                <a:cs typeface="Arial" charset="0"/>
              </a:rPr>
              <a:t> а отже кваліфікацію вчиненого відповідного корупційного злочину (наприклад, за ч. 1 ст. 368 КК України) необхідно здійснювати </a:t>
            </a:r>
            <a:r>
              <a:rPr lang="uk-UA" sz="2400" b="1" smtClean="0">
                <a:solidFill>
                  <a:schemeClr val="tx1"/>
                </a:solidFill>
                <a:latin typeface="Arial" charset="0"/>
                <a:cs typeface="Arial" charset="0"/>
              </a:rPr>
              <a:t>відповідно до конкретних обставин кримінального провадження</a:t>
            </a:r>
            <a:r>
              <a:rPr lang="uk-UA" sz="2400" smtClean="0">
                <a:solidFill>
                  <a:schemeClr val="tx1"/>
                </a:solidFill>
                <a:latin typeface="Arial" charset="0"/>
                <a:cs typeface="Arial" charset="0"/>
              </a:rPr>
              <a:t> та </a:t>
            </a:r>
            <a:r>
              <a:rPr lang="uk-UA" sz="2400" b="1" smtClean="0">
                <a:solidFill>
                  <a:schemeClr val="tx1"/>
                </a:solidFill>
                <a:latin typeface="Arial" charset="0"/>
                <a:cs typeface="Arial" charset="0"/>
              </a:rPr>
              <a:t>з урахуванням положень про малозначність діяння</a:t>
            </a:r>
            <a:r>
              <a:rPr lang="uk-UA" sz="2400" smtClean="0">
                <a:solidFill>
                  <a:schemeClr val="tx1"/>
                </a:solidFill>
                <a:latin typeface="Arial" charset="0"/>
                <a:cs typeface="Arial" charset="0"/>
              </a:rPr>
              <a:t> (ч. 2 ст. 11 КК).</a:t>
            </a:r>
          </a:p>
          <a:p>
            <a:pPr algn="just" eaLnBrk="1" hangingPunct="1">
              <a:lnSpc>
                <a:spcPct val="80000"/>
              </a:lnSpc>
              <a:buFont typeface="Wingdings 2" pitchFamily="18" charset="2"/>
              <a:buNone/>
            </a:pPr>
            <a:r>
              <a:rPr lang="uk-UA" sz="2400" smtClean="0">
                <a:solidFill>
                  <a:schemeClr val="tx1"/>
                </a:solidFill>
                <a:latin typeface="Arial" charset="0"/>
                <a:cs typeface="Arial" charset="0"/>
              </a:rPr>
              <a:t>        </a:t>
            </a:r>
          </a:p>
          <a:p>
            <a:pPr algn="just" eaLnBrk="1" hangingPunct="1">
              <a:lnSpc>
                <a:spcPct val="80000"/>
              </a:lnSpc>
              <a:buFont typeface="Wingdings 2" pitchFamily="18" charset="2"/>
              <a:buNone/>
            </a:pPr>
            <a:r>
              <a:rPr lang="uk-UA" sz="2400" smtClean="0">
                <a:solidFill>
                  <a:schemeClr val="tx1"/>
                </a:solidFill>
                <a:latin typeface="Arial" charset="0"/>
                <a:cs typeface="Arial" charset="0"/>
              </a:rPr>
              <a:t>        Якщо неправомірна вигода має вигляд </a:t>
            </a:r>
            <a:r>
              <a:rPr lang="uk-UA" sz="2400" b="1" i="1" smtClean="0">
                <a:solidFill>
                  <a:schemeClr val="tx1"/>
                </a:solidFill>
                <a:latin typeface="Arial" charset="0"/>
                <a:cs typeface="Arial" charset="0"/>
              </a:rPr>
              <a:t>заборонених предметів </a:t>
            </a:r>
            <a:r>
              <a:rPr lang="uk-UA" sz="2400" i="1" smtClean="0">
                <a:solidFill>
                  <a:srgbClr val="0000FF"/>
                </a:solidFill>
                <a:latin typeface="Arial" charset="0"/>
                <a:cs typeface="Arial" charset="0"/>
              </a:rPr>
              <a:t>(вогнепальна, крім гладкоствольної мисливської, чи холодна зброя, бойові припаси або вибухові речовини, наркотичні засоби, психотропні речовини, їх аналоги, отруйні чи сильнодіючі речовини)</a:t>
            </a:r>
            <a:r>
              <a:rPr lang="uk-UA" sz="2400" smtClean="0">
                <a:solidFill>
                  <a:schemeClr val="tx1"/>
                </a:solidFill>
                <a:latin typeface="Arial" charset="0"/>
                <a:cs typeface="Arial" charset="0"/>
              </a:rPr>
              <a:t>, то </a:t>
            </a:r>
            <a:r>
              <a:rPr lang="uk-UA" sz="2400" b="1" u="sng" smtClean="0">
                <a:solidFill>
                  <a:schemeClr val="tx1"/>
                </a:solidFill>
                <a:latin typeface="Arial" charset="0"/>
                <a:cs typeface="Arial" charset="0"/>
              </a:rPr>
              <a:t>вчинене слід кваліфікувати за сукупністю злочинів</a:t>
            </a:r>
            <a:r>
              <a:rPr lang="uk-UA" sz="2400" smtClean="0">
                <a:solidFill>
                  <a:schemeClr val="tx1"/>
                </a:solidFill>
                <a:latin typeface="Arial" charset="0"/>
                <a:cs typeface="Arial" charset="0"/>
              </a:rPr>
              <a:t> – </a:t>
            </a:r>
          </a:p>
          <a:p>
            <a:pPr algn="just" eaLnBrk="1" hangingPunct="1">
              <a:lnSpc>
                <a:spcPct val="80000"/>
              </a:lnSpc>
              <a:buFont typeface="Wingdings 2" pitchFamily="18" charset="2"/>
              <a:buNone/>
            </a:pPr>
            <a:r>
              <a:rPr lang="uk-UA" sz="2400" smtClean="0">
                <a:solidFill>
                  <a:schemeClr val="tx1"/>
                </a:solidFill>
                <a:latin typeface="Arial" charset="0"/>
                <a:cs typeface="Arial" charset="0"/>
              </a:rPr>
              <a:t>         </a:t>
            </a:r>
            <a:r>
              <a:rPr lang="uk-UA" sz="2400" b="1" smtClean="0">
                <a:solidFill>
                  <a:schemeClr val="tx1"/>
                </a:solidFill>
                <a:latin typeface="Arial" charset="0"/>
                <a:cs typeface="Arial" charset="0"/>
              </a:rPr>
              <a:t>за статтею,</a:t>
            </a:r>
            <a:r>
              <a:rPr lang="uk-UA" sz="2400" smtClean="0">
                <a:solidFill>
                  <a:schemeClr val="tx1"/>
                </a:solidFill>
                <a:latin typeface="Arial" charset="0"/>
                <a:cs typeface="Arial" charset="0"/>
              </a:rPr>
              <a:t> що передбачає </a:t>
            </a:r>
            <a:r>
              <a:rPr lang="uk-UA" sz="2400" b="1" smtClean="0">
                <a:solidFill>
                  <a:srgbClr val="FF0066"/>
                </a:solidFill>
                <a:latin typeface="Arial" charset="0"/>
                <a:cs typeface="Arial" charset="0"/>
              </a:rPr>
              <a:t>відповідальність за відповідний корупційний злочин, </a:t>
            </a:r>
          </a:p>
          <a:p>
            <a:pPr algn="just" eaLnBrk="1" hangingPunct="1">
              <a:lnSpc>
                <a:spcPct val="80000"/>
              </a:lnSpc>
              <a:buFont typeface="Wingdings 2" pitchFamily="18" charset="2"/>
              <a:buNone/>
            </a:pPr>
            <a:r>
              <a:rPr lang="uk-UA" sz="2400" smtClean="0">
                <a:solidFill>
                  <a:schemeClr val="tx1"/>
                </a:solidFill>
                <a:latin typeface="Arial" charset="0"/>
                <a:cs typeface="Arial" charset="0"/>
              </a:rPr>
              <a:t>         та </a:t>
            </a:r>
            <a:r>
              <a:rPr lang="uk-UA" sz="2400" b="1" smtClean="0">
                <a:solidFill>
                  <a:schemeClr val="tx1"/>
                </a:solidFill>
                <a:latin typeface="Arial" charset="0"/>
                <a:cs typeface="Arial" charset="0"/>
              </a:rPr>
              <a:t>за статтею,</a:t>
            </a:r>
            <a:r>
              <a:rPr lang="uk-UA" sz="2400" smtClean="0">
                <a:solidFill>
                  <a:schemeClr val="tx1"/>
                </a:solidFill>
                <a:latin typeface="Arial" charset="0"/>
                <a:cs typeface="Arial" charset="0"/>
              </a:rPr>
              <a:t> в якій передбачена </a:t>
            </a:r>
            <a:r>
              <a:rPr lang="uk-UA" sz="2400" b="1" smtClean="0">
                <a:solidFill>
                  <a:srgbClr val="FF0066"/>
                </a:solidFill>
                <a:latin typeface="Arial" charset="0"/>
                <a:cs typeface="Arial" charset="0"/>
              </a:rPr>
              <a:t>відповідальність за незаконне поводження із забороненими предметами.</a:t>
            </a:r>
            <a:r>
              <a:rPr lang="uk-UA" sz="2400" b="1" smtClean="0">
                <a:solidFill>
                  <a:schemeClr val="tx1"/>
                </a:solidFill>
                <a:latin typeface="Arial" charset="0"/>
                <a:cs typeface="Arial" charset="0"/>
              </a:rPr>
              <a:t> </a:t>
            </a:r>
            <a:endParaRPr lang="ru-RU" sz="2400" b="1" smtClean="0">
              <a:solidFill>
                <a:schemeClr val="tx1"/>
              </a:solidFill>
              <a:latin typeface="Arial" charset="0"/>
              <a:cs typeface="Arial" charset="0"/>
            </a:endParaRPr>
          </a:p>
          <a:p>
            <a:pPr algn="just" eaLnBrk="1" hangingPunct="1">
              <a:lnSpc>
                <a:spcPct val="80000"/>
              </a:lnSpc>
              <a:buFont typeface="Wingdings 2" pitchFamily="18" charset="2"/>
              <a:buNone/>
            </a:pPr>
            <a:endParaRPr lang="uk-UA" sz="2400" b="1" u="sng" smtClean="0">
              <a:solidFill>
                <a:srgbClr val="9900FF"/>
              </a:solidFill>
              <a:latin typeface="Arial" charset="0"/>
              <a:cs typeface="Arial" charset="0"/>
            </a:endParaRPr>
          </a:p>
          <a:p>
            <a:pPr algn="just" eaLnBrk="1" hangingPunct="1">
              <a:lnSpc>
                <a:spcPct val="80000"/>
              </a:lnSpc>
              <a:buFont typeface="Wingdings 2" pitchFamily="18" charset="2"/>
              <a:buNone/>
            </a:pPr>
            <a:endParaRPr lang="uk-UA" sz="2400" b="1" smtClean="0">
              <a:solidFill>
                <a:srgbClr val="FF0000"/>
              </a:solidFill>
              <a:latin typeface="Arial" charset="0"/>
              <a:cs typeface="Arial" charset="0"/>
            </a:endParaRPr>
          </a:p>
          <a:p>
            <a:pPr algn="just" eaLnBrk="1" hangingPunct="1">
              <a:lnSpc>
                <a:spcPct val="80000"/>
              </a:lnSpc>
              <a:buFont typeface="Wingdings 2" pitchFamily="18" charset="2"/>
              <a:buNone/>
            </a:pPr>
            <a:r>
              <a:rPr lang="uk-UA" sz="2400" b="1" smtClean="0">
                <a:solidFill>
                  <a:srgbClr val="FF0000"/>
                </a:solidFill>
                <a:latin typeface="Arial" charset="0"/>
                <a:cs typeface="Arial" charset="0"/>
              </a:rPr>
              <a:t>        </a:t>
            </a:r>
            <a:endParaRPr lang="uk-UA" sz="2000" b="1" smtClean="0">
              <a:solidFill>
                <a:srgbClr val="FF0000"/>
              </a:solidFill>
              <a:latin typeface="Arial" charset="0"/>
              <a:cs typeface="Arial" charset="0"/>
            </a:endParaRPr>
          </a:p>
          <a:p>
            <a:pPr algn="just" eaLnBrk="1" hangingPunct="1">
              <a:lnSpc>
                <a:spcPct val="80000"/>
              </a:lnSpc>
              <a:buFont typeface="Wingdings 2" pitchFamily="18" charset="2"/>
              <a:buNone/>
            </a:pPr>
            <a:endParaRPr lang="uk-UA" sz="2400" b="1" smtClean="0">
              <a:solidFill>
                <a:srgbClr val="FF0000"/>
              </a:solidFill>
              <a:latin typeface="Arial" charset="0"/>
              <a:cs typeface="Arial" charset="0"/>
            </a:endParaRPr>
          </a:p>
          <a:p>
            <a:pPr algn="just" eaLnBrk="1" hangingPunct="1">
              <a:lnSpc>
                <a:spcPct val="80000"/>
              </a:lnSpc>
              <a:buFont typeface="Wingdings 2" pitchFamily="18" charset="2"/>
              <a:buNone/>
            </a:pPr>
            <a:endParaRPr lang="uk-UA" sz="2400" b="1" smtClean="0">
              <a:solidFill>
                <a:srgbClr val="FF0000"/>
              </a:solidFill>
              <a:latin typeface="Arial" charset="0"/>
              <a:cs typeface="Arial" charset="0"/>
            </a:endParaRPr>
          </a:p>
          <a:p>
            <a:pPr algn="just" eaLnBrk="1" hangingPunct="1">
              <a:lnSpc>
                <a:spcPct val="80000"/>
              </a:lnSpc>
              <a:buFont typeface="Wingdings 2" pitchFamily="18" charset="2"/>
              <a:buNone/>
            </a:pPr>
            <a:endParaRPr lang="ru-RU" sz="2400" smtClean="0">
              <a:solidFill>
                <a:srgbClr val="FF0000"/>
              </a:solidFill>
              <a:latin typeface="Arial" charset="0"/>
              <a:cs typeface="Arial" charset="0"/>
            </a:endParaRPr>
          </a:p>
          <a:p>
            <a:pPr eaLnBrk="1" hangingPunct="1">
              <a:lnSpc>
                <a:spcPct val="80000"/>
              </a:lnSpc>
              <a:buFont typeface="Wingdings 2" pitchFamily="18" charset="2"/>
              <a:buNone/>
            </a:pPr>
            <a:endParaRPr lang="uk-UA" sz="1800" smtClean="0">
              <a:solidFill>
                <a:schemeClr val="tx1"/>
              </a:solidFill>
              <a:latin typeface="Arial" charset="0"/>
              <a:cs typeface="Arial" charset="0"/>
            </a:endParaRPr>
          </a:p>
          <a:p>
            <a:pPr eaLnBrk="1" hangingPunct="1">
              <a:lnSpc>
                <a:spcPct val="80000"/>
              </a:lnSpc>
              <a:buFont typeface="Wingdings 2" pitchFamily="18" charset="2"/>
              <a:buNone/>
            </a:pPr>
            <a:endParaRPr lang="uk-UA" sz="1800" smtClean="0">
              <a:solidFill>
                <a:schemeClr val="tx1"/>
              </a:solidFill>
              <a:latin typeface="Arial" charset="0"/>
              <a:cs typeface="Arial" charset="0"/>
            </a:endParaRPr>
          </a:p>
          <a:p>
            <a:pPr eaLnBrk="1" hangingPunct="1">
              <a:lnSpc>
                <a:spcPct val="80000"/>
              </a:lnSpc>
              <a:buFont typeface="Wingdings 2" pitchFamily="18" charset="2"/>
              <a:buNone/>
            </a:pPr>
            <a:endParaRPr lang="ru-RU" sz="1800" smtClean="0">
              <a:solidFill>
                <a:schemeClr val="tx1"/>
              </a:solidFill>
              <a:latin typeface="Arial" charset="0"/>
              <a:cs typeface="Arial" charset="0"/>
            </a:endParaRPr>
          </a:p>
          <a:p>
            <a:pPr algn="just" eaLnBrk="1" hangingPunct="1">
              <a:lnSpc>
                <a:spcPct val="80000"/>
              </a:lnSpc>
              <a:buFont typeface="Wingdings 2" pitchFamily="18" charset="2"/>
              <a:buNone/>
            </a:pPr>
            <a:endParaRPr lang="uk-UA" sz="1800" b="1" i="1" smtClean="0">
              <a:solidFill>
                <a:schemeClr val="tx1"/>
              </a:solidFill>
              <a:latin typeface="Arial" charset="0"/>
              <a:cs typeface="Arial" charset="0"/>
            </a:endParaRPr>
          </a:p>
        </p:txBody>
      </p:sp>
      <p:sp>
        <p:nvSpPr>
          <p:cNvPr id="4" name="Rectangle 3"/>
          <p:cNvSpPr txBox="1">
            <a:spLocks noChangeArrowheads="1"/>
          </p:cNvSpPr>
          <p:nvPr/>
        </p:nvSpPr>
        <p:spPr bwMode="auto">
          <a:xfrm>
            <a:off x="357188" y="214313"/>
            <a:ext cx="8567737" cy="6357937"/>
          </a:xfrm>
          <a:prstGeom prst="rect">
            <a:avLst/>
          </a:prstGeom>
          <a:noFill/>
          <a:ln w="9525">
            <a:noFill/>
            <a:miter lim="800000"/>
            <a:headEnd/>
            <a:tailEnd/>
          </a:ln>
          <a:effectLst/>
        </p:spPr>
        <p:txBody>
          <a:bodyPr/>
          <a:lstStyle/>
          <a:p>
            <a:pPr marL="342900" indent="-342900">
              <a:defRPr/>
            </a:pPr>
            <a:r>
              <a:rPr lang="uk-UA" b="1" dirty="0">
                <a:solidFill>
                  <a:srgbClr val="C40C5B"/>
                </a:solidFill>
                <a:effectLst>
                  <a:outerShdw blurRad="38100" dist="38100" dir="2700000" algn="tl">
                    <a:srgbClr val="C0C0C0"/>
                  </a:outerShdw>
                </a:effectLst>
              </a:rPr>
              <a:t>       </a:t>
            </a:r>
          </a:p>
          <a:p>
            <a:pPr marL="342900" indent="-342900">
              <a:defRPr/>
            </a:pPr>
            <a:endParaRPr lang="uk-UA" sz="1600" dirty="0">
              <a:effectLst>
                <a:outerShdw blurRad="38100" dist="38100" dir="2700000" algn="tl">
                  <a:srgbClr val="C0C0C0"/>
                </a:outerShdw>
              </a:effectLst>
              <a:latin typeface="Times New Roman" pitchFamily="18" charset="0"/>
              <a:cs typeface="Times New Roman" pitchFamily="18" charset="0"/>
            </a:endParaRPr>
          </a:p>
          <a:p>
            <a:pPr marL="342900" indent="-342900">
              <a:defRPr/>
            </a:pPr>
            <a:endParaRPr lang="uk-UA" dirty="0">
              <a:effectLst>
                <a:outerShdw blurRad="38100" dist="38100" dir="2700000" algn="tl">
                  <a:srgbClr val="C0C0C0"/>
                </a:outerShdw>
              </a:effectLst>
            </a:endParaRPr>
          </a:p>
          <a:p>
            <a:pPr marL="342900" indent="-342900" algn="just">
              <a:defRPr/>
            </a:pPr>
            <a:r>
              <a:rPr lang="uk-UA" dirty="0">
                <a:effectLst>
                  <a:outerShdw blurRad="38100" dist="38100" dir="2700000" algn="tl">
                    <a:srgbClr val="C0C0C0"/>
                  </a:outerShdw>
                </a:effectLst>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dirty="0">
                <a:effectLst>
                  <a:outerShdw blurRad="38100" dist="38100" dir="2700000" algn="tl">
                    <a:srgbClr val="C0C0C0"/>
                  </a:outerShdw>
                </a:effectLst>
                <a:latin typeface="Times New Roman" pitchFamily="18" charset="0"/>
                <a:cs typeface="Times New Roman" pitchFamily="18" charset="0"/>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dirty="0">
                <a:effectLst>
                  <a:outerShdw blurRad="38100" dist="38100" dir="2700000" algn="tl">
                    <a:srgbClr val="C0C0C0"/>
                  </a:outerShdw>
                </a:effectLst>
                <a:latin typeface="Times New Roman" pitchFamily="18" charset="0"/>
                <a:cs typeface="Times New Roman" pitchFamily="18" charset="0"/>
              </a:rPr>
              <a:t>    </a:t>
            </a:r>
            <a:endParaRPr lang="ru-RU" sz="2800" dirty="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3"/>
          <p:cNvSpPr>
            <a:spLocks noGrp="1" noChangeArrowheads="1"/>
          </p:cNvSpPr>
          <p:nvPr>
            <p:ph idx="4294967295"/>
          </p:nvPr>
        </p:nvSpPr>
        <p:spPr>
          <a:xfrm>
            <a:off x="250825" y="0"/>
            <a:ext cx="8643938" cy="6858000"/>
          </a:xfrm>
        </p:spPr>
        <p:txBody>
          <a:bodyPr/>
          <a:lstStyle/>
          <a:p>
            <a:pPr algn="ctr">
              <a:lnSpc>
                <a:spcPct val="70000"/>
              </a:lnSpc>
              <a:buFontTx/>
              <a:buNone/>
            </a:pPr>
            <a:r>
              <a:rPr lang="uk-UA" sz="1400" b="1" i="1" smtClean="0">
                <a:solidFill>
                  <a:srgbClr val="D60093"/>
                </a:solidFill>
                <a:latin typeface="Arial" charset="0"/>
                <a:cs typeface="Arial" charset="0"/>
              </a:rPr>
              <a:t>Рекомендована література:</a:t>
            </a:r>
            <a:r>
              <a:rPr lang="uk-UA" sz="1200" b="1" smtClean="0">
                <a:solidFill>
                  <a:schemeClr val="tx1"/>
                </a:solidFill>
              </a:rPr>
              <a:t>         </a:t>
            </a:r>
          </a:p>
          <a:p>
            <a:pPr algn="ctr">
              <a:lnSpc>
                <a:spcPct val="70000"/>
              </a:lnSpc>
              <a:buFontTx/>
              <a:buNone/>
            </a:pPr>
            <a:endParaRPr lang="uk-UA" sz="1200" b="1" smtClean="0">
              <a:solidFill>
                <a:schemeClr val="tx1"/>
              </a:solidFill>
            </a:endParaRPr>
          </a:p>
          <a:p>
            <a:pPr>
              <a:buFont typeface="Wingdings 2" pitchFamily="18" charset="2"/>
              <a:buNone/>
            </a:pPr>
            <a:r>
              <a:rPr lang="uk-UA" sz="1200" b="1" smtClean="0">
                <a:solidFill>
                  <a:schemeClr val="tx1"/>
                </a:solidFill>
                <a:latin typeface="Arial" charset="0"/>
              </a:rPr>
              <a:t>        </a:t>
            </a:r>
            <a:r>
              <a:rPr lang="uk-UA" sz="1600" b="1" smtClean="0">
                <a:solidFill>
                  <a:schemeClr val="tx1"/>
                </a:solidFill>
                <a:latin typeface="Arial" charset="0"/>
              </a:rPr>
              <a:t>Кримінальний кодекс України : Закон України від 5 квітня 2001 року № 2341-III.             </a:t>
            </a:r>
          </a:p>
          <a:p>
            <a:pPr>
              <a:buFont typeface="Wingdings 2" pitchFamily="18" charset="2"/>
              <a:buNone/>
            </a:pPr>
            <a:r>
              <a:rPr lang="uk-UA" sz="1600" b="1" smtClean="0">
                <a:solidFill>
                  <a:schemeClr val="tx1"/>
                </a:solidFill>
                <a:latin typeface="Arial" charset="0"/>
              </a:rPr>
              <a:t>      </a:t>
            </a:r>
          </a:p>
          <a:p>
            <a:pPr>
              <a:buFont typeface="Wingdings 2" pitchFamily="18" charset="2"/>
              <a:buNone/>
            </a:pPr>
            <a:r>
              <a:rPr lang="uk-UA" sz="1600" b="1" smtClean="0">
                <a:solidFill>
                  <a:schemeClr val="tx1"/>
                </a:solidFill>
                <a:latin typeface="Arial" charset="0"/>
              </a:rPr>
              <a:t>      Про судову практику в справах про перевищення влади або службових повноважень: постанова ПВСУ від 26 грудня 2003 року № 15.            </a:t>
            </a:r>
          </a:p>
          <a:p>
            <a:pPr>
              <a:buFont typeface="Wingdings 2" pitchFamily="18" charset="2"/>
              <a:buNone/>
            </a:pPr>
            <a:r>
              <a:rPr lang="uk-UA" sz="1600" b="1" smtClean="0">
                <a:solidFill>
                  <a:schemeClr val="tx1"/>
                </a:solidFill>
                <a:latin typeface="Arial" charset="0"/>
              </a:rPr>
              <a:t>      </a:t>
            </a:r>
          </a:p>
          <a:p>
            <a:pPr>
              <a:buFont typeface="Wingdings 2" pitchFamily="18" charset="2"/>
              <a:buNone/>
            </a:pPr>
            <a:r>
              <a:rPr lang="uk-UA" sz="1600" b="1" smtClean="0">
                <a:solidFill>
                  <a:schemeClr val="tx1"/>
                </a:solidFill>
                <a:latin typeface="Arial" charset="0"/>
              </a:rPr>
              <a:t>      Про судову практику в справах про хабарництво : постанова ПВСУ від 26 квітня 2002 року № 5.</a:t>
            </a:r>
          </a:p>
          <a:p>
            <a:pPr>
              <a:buFont typeface="Wingdings 2" pitchFamily="18" charset="2"/>
              <a:buNone/>
            </a:pPr>
            <a:r>
              <a:rPr lang="uk-UA" sz="1600" b="1" smtClean="0">
                <a:solidFill>
                  <a:schemeClr val="tx1"/>
                </a:solidFill>
                <a:latin typeface="Arial" charset="0"/>
              </a:rPr>
              <a:t>      </a:t>
            </a:r>
          </a:p>
          <a:p>
            <a:pPr>
              <a:buFont typeface="Wingdings 2" pitchFamily="18" charset="2"/>
              <a:buNone/>
            </a:pPr>
            <a:r>
              <a:rPr lang="uk-UA" sz="1600" b="1" smtClean="0">
                <a:solidFill>
                  <a:schemeClr val="tx1"/>
                </a:solidFill>
                <a:latin typeface="Arial" charset="0"/>
              </a:rPr>
              <a:t>      Науково-практичний коментар Кримінального кодексу України / Д. С. Азаров,         В. К. Грищук, А. В. Савченко [та ін.] ; за заг. ред. О. М. Джужі, А. В. Савченка,      В. В. Чернєя. – К. : Юрінком Інтер, 2017. – 1104 с.</a:t>
            </a:r>
          </a:p>
          <a:p>
            <a:pPr>
              <a:buFont typeface="Wingdings 2" pitchFamily="18" charset="2"/>
              <a:buNone/>
            </a:pPr>
            <a:r>
              <a:rPr lang="uk-UA" sz="1600" b="1" smtClean="0">
                <a:solidFill>
                  <a:schemeClr val="tx1"/>
                </a:solidFill>
                <a:latin typeface="Arial" charset="0"/>
              </a:rPr>
              <a:t>      </a:t>
            </a:r>
          </a:p>
          <a:p>
            <a:pPr>
              <a:buFont typeface="Wingdings 2" pitchFamily="18" charset="2"/>
              <a:buNone/>
            </a:pPr>
            <a:r>
              <a:rPr lang="uk-UA" sz="1600" b="1" smtClean="0">
                <a:solidFill>
                  <a:schemeClr val="tx1"/>
                </a:solidFill>
                <a:latin typeface="Arial" charset="0"/>
              </a:rPr>
              <a:t>      Осадчий В. І. Корупційні злочини : монографія / В. І. Осадчий. – К. : Вид-во Європейського університету, 2016. – 82 с.</a:t>
            </a:r>
          </a:p>
          <a:p>
            <a:pPr>
              <a:buFont typeface="Wingdings 2" pitchFamily="18" charset="2"/>
              <a:buNone/>
            </a:pPr>
            <a:r>
              <a:rPr lang="uk-UA" sz="1600" b="1" smtClean="0">
                <a:solidFill>
                  <a:schemeClr val="tx1"/>
                </a:solidFill>
                <a:latin typeface="Arial" charset="0"/>
              </a:rPr>
              <a:t>      </a:t>
            </a:r>
          </a:p>
          <a:p>
            <a:pPr>
              <a:buFont typeface="Wingdings 2" pitchFamily="18" charset="2"/>
              <a:buNone/>
            </a:pPr>
            <a:r>
              <a:rPr lang="uk-UA" sz="1600" b="1" smtClean="0">
                <a:solidFill>
                  <a:schemeClr val="tx1"/>
                </a:solidFill>
                <a:latin typeface="Arial" charset="0"/>
              </a:rPr>
              <a:t>      Савченко А. В. Корупційні злочини (кримінально-правова характеристика) [текст] навч. посіб. / А. В. Савченко. – К. : «Центр учбової літератури», 2016. – 168 с.</a:t>
            </a:r>
          </a:p>
          <a:p>
            <a:pPr>
              <a:buFont typeface="Wingdings 2" pitchFamily="18" charset="2"/>
              <a:buNone/>
            </a:pPr>
            <a:r>
              <a:rPr lang="uk-UA" sz="1600" b="1" smtClean="0">
                <a:solidFill>
                  <a:schemeClr val="tx1"/>
                </a:solidFill>
                <a:latin typeface="Arial" charset="0"/>
              </a:rPr>
              <a:t>      </a:t>
            </a:r>
          </a:p>
          <a:p>
            <a:pPr>
              <a:buFont typeface="Wingdings 2" pitchFamily="18" charset="2"/>
              <a:buNone/>
            </a:pPr>
            <a:r>
              <a:rPr lang="uk-UA" sz="1600" b="1" smtClean="0">
                <a:solidFill>
                  <a:schemeClr val="tx1"/>
                </a:solidFill>
                <a:latin typeface="Arial" charset="0"/>
              </a:rPr>
              <a:t>      Судова практика в справах про злочини в сфері службової діяльності та професійної діяльності, пов’язаної з наданням публічних послуг: окремі тенденції, проблеми та перспективи вдосконалення / К. П. Задоя,                          М. О. Захаренко, К. І. Киливник та ін.; наук. ред. К. П. Задоя. – К. : Аграр Медіа Груп, 2014. – 136 с.</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3"/>
          <p:cNvSpPr>
            <a:spLocks noGrp="1" noChangeArrowheads="1"/>
          </p:cNvSpPr>
          <p:nvPr>
            <p:ph idx="4294967295"/>
          </p:nvPr>
        </p:nvSpPr>
        <p:spPr>
          <a:xfrm>
            <a:off x="611188" y="260350"/>
            <a:ext cx="8215312" cy="6221413"/>
          </a:xfrm>
        </p:spPr>
        <p:txBody>
          <a:bodyPr/>
          <a:lstStyle/>
          <a:p>
            <a:pPr eaLnBrk="1" hangingPunct="1">
              <a:lnSpc>
                <a:spcPct val="80000"/>
              </a:lnSpc>
              <a:buFont typeface="Wingdings 2" pitchFamily="18" charset="2"/>
              <a:buNone/>
            </a:pPr>
            <a:r>
              <a:rPr lang="uk-UA" sz="1500" smtClean="0"/>
              <a:t>      </a:t>
            </a:r>
          </a:p>
          <a:p>
            <a:pPr eaLnBrk="1" hangingPunct="1">
              <a:lnSpc>
                <a:spcPct val="80000"/>
              </a:lnSpc>
              <a:buFont typeface="Wingdings 2" pitchFamily="18" charset="2"/>
              <a:buNone/>
            </a:pPr>
            <a:r>
              <a:rPr lang="uk-UA" sz="1700" smtClean="0">
                <a:solidFill>
                  <a:schemeClr val="tx1"/>
                </a:solidFill>
                <a:latin typeface="Arial" charset="0"/>
                <a:cs typeface="Arial" charset="0"/>
              </a:rPr>
              <a:t>          </a:t>
            </a:r>
            <a:endParaRPr lang="ru-RU" sz="1700" smtClean="0">
              <a:solidFill>
                <a:schemeClr val="tx1"/>
              </a:solidFill>
              <a:latin typeface="Arial" charset="0"/>
              <a:cs typeface="Arial" charset="0"/>
            </a:endParaRPr>
          </a:p>
          <a:p>
            <a:pPr algn="just" eaLnBrk="1" hangingPunct="1">
              <a:lnSpc>
                <a:spcPct val="70000"/>
              </a:lnSpc>
              <a:buFont typeface="Wingdings 2" pitchFamily="18" charset="2"/>
              <a:buNone/>
            </a:pPr>
            <a:endParaRPr lang="uk-UA" sz="1400" b="1" smtClean="0"/>
          </a:p>
          <a:p>
            <a:pPr algn="just" eaLnBrk="1" hangingPunct="1">
              <a:lnSpc>
                <a:spcPct val="70000"/>
              </a:lnSpc>
              <a:buFont typeface="Wingdings 2" pitchFamily="18" charset="2"/>
              <a:buNone/>
            </a:pPr>
            <a:endParaRPr lang="uk-UA" sz="1400" b="1" smtClean="0"/>
          </a:p>
          <a:p>
            <a:pPr algn="just" eaLnBrk="1" hangingPunct="1">
              <a:lnSpc>
                <a:spcPct val="70000"/>
              </a:lnSpc>
              <a:buFont typeface="Wingdings 2" pitchFamily="18" charset="2"/>
              <a:buNone/>
            </a:pPr>
            <a:r>
              <a:rPr lang="uk-UA" sz="1400" b="1" smtClean="0">
                <a:solidFill>
                  <a:schemeClr val="tx1"/>
                </a:solidFill>
                <a:latin typeface="Arial" charset="0"/>
                <a:cs typeface="Arial" charset="0"/>
              </a:rPr>
              <a:t>          </a:t>
            </a:r>
            <a:r>
              <a:rPr lang="uk-UA" sz="2400" b="1" smtClean="0">
                <a:solidFill>
                  <a:schemeClr val="tx1"/>
                </a:solidFill>
                <a:latin typeface="Arial" charset="0"/>
                <a:cs typeface="Arial" charset="0"/>
              </a:rPr>
              <a:t>1. Грошові кошти (гроші)</a:t>
            </a:r>
            <a:r>
              <a:rPr lang="uk-UA" sz="2400" smtClean="0">
                <a:solidFill>
                  <a:schemeClr val="tx1"/>
                </a:solidFill>
                <a:latin typeface="Arial" charset="0"/>
                <a:cs typeface="Arial" charset="0"/>
              </a:rPr>
              <a:t> – особливий </a:t>
            </a:r>
            <a:r>
              <a:rPr lang="uk-UA" sz="2400" smtClean="0">
                <a:solidFill>
                  <a:srgbClr val="C40C5B"/>
                </a:solidFill>
                <a:latin typeface="Arial" charset="0"/>
                <a:cs typeface="Arial" charset="0"/>
                <a:hlinkClick r:id="rId2" tooltip="Товар"/>
              </a:rPr>
              <a:t>товар</a:t>
            </a:r>
            <a:r>
              <a:rPr lang="uk-UA" sz="2400" smtClean="0">
                <a:solidFill>
                  <a:srgbClr val="0000FF"/>
                </a:solidFill>
                <a:latin typeface="Arial" charset="0"/>
                <a:cs typeface="Arial" charset="0"/>
              </a:rPr>
              <a:t>,</a:t>
            </a:r>
            <a:r>
              <a:rPr lang="uk-UA" sz="2400" smtClean="0">
                <a:solidFill>
                  <a:schemeClr val="tx1"/>
                </a:solidFill>
                <a:latin typeface="Arial" charset="0"/>
                <a:cs typeface="Arial" charset="0"/>
              </a:rPr>
              <a:t> що є </a:t>
            </a:r>
            <a:r>
              <a:rPr lang="uk-UA" sz="2400" smtClean="0">
                <a:solidFill>
                  <a:schemeClr val="tx1"/>
                </a:solidFill>
                <a:latin typeface="Arial" charset="0"/>
                <a:cs typeface="Arial" charset="0"/>
                <a:hlinkClick r:id="rId3" tooltip="Загальний еквівалент"/>
              </a:rPr>
              <a:t>загальною еквівалентною</a:t>
            </a:r>
            <a:r>
              <a:rPr lang="uk-UA" sz="2400" smtClean="0">
                <a:solidFill>
                  <a:schemeClr val="tx1"/>
                </a:solidFill>
                <a:latin typeface="Arial" charset="0"/>
                <a:cs typeface="Arial" charset="0"/>
              </a:rPr>
              <a:t> формою </a:t>
            </a:r>
            <a:r>
              <a:rPr lang="uk-UA" sz="2400" smtClean="0">
                <a:solidFill>
                  <a:schemeClr val="tx1"/>
                </a:solidFill>
                <a:latin typeface="Arial" charset="0"/>
                <a:cs typeface="Arial" charset="0"/>
                <a:hlinkClick r:id="rId4" tooltip="Вартість"/>
              </a:rPr>
              <a:t>вартості</a:t>
            </a:r>
            <a:r>
              <a:rPr lang="uk-UA" sz="2400" smtClean="0">
                <a:solidFill>
                  <a:schemeClr val="tx1"/>
                </a:solidFill>
                <a:latin typeface="Arial" charset="0"/>
                <a:cs typeface="Arial" charset="0"/>
              </a:rPr>
              <a:t> інших </a:t>
            </a:r>
            <a:r>
              <a:rPr lang="uk-UA" sz="2400" smtClean="0">
                <a:solidFill>
                  <a:schemeClr val="tx1"/>
                </a:solidFill>
                <a:latin typeface="Arial" charset="0"/>
                <a:cs typeface="Arial" charset="0"/>
                <a:hlinkClick r:id="rId2" tooltip="Товар"/>
              </a:rPr>
              <a:t>товарів</a:t>
            </a:r>
            <a:r>
              <a:rPr lang="uk-UA" sz="2400" smtClean="0">
                <a:solidFill>
                  <a:schemeClr val="tx1"/>
                </a:solidFill>
                <a:latin typeface="Arial" charset="0"/>
                <a:cs typeface="Arial" charset="0"/>
              </a:rPr>
              <a:t>. Грошові кошти виконують функції мірила вартості та засобу обігу. Крім того, вони є засобами </a:t>
            </a:r>
            <a:r>
              <a:rPr lang="uk-UA" sz="2400" u="sng" smtClean="0">
                <a:solidFill>
                  <a:srgbClr val="C00000"/>
                </a:solidFill>
                <a:latin typeface="Arial" charset="0"/>
                <a:cs typeface="Arial" charset="0"/>
              </a:rPr>
              <a:t>нагромадження</a:t>
            </a:r>
            <a:r>
              <a:rPr lang="uk-UA" sz="2400" smtClean="0">
                <a:solidFill>
                  <a:schemeClr val="tx1"/>
                </a:solidFill>
                <a:latin typeface="Arial" charset="0"/>
                <a:cs typeface="Arial" charset="0"/>
              </a:rPr>
              <a:t> та </a:t>
            </a:r>
            <a:r>
              <a:rPr lang="uk-UA" sz="2400" smtClean="0">
                <a:solidFill>
                  <a:schemeClr val="tx1"/>
                </a:solidFill>
                <a:latin typeface="Arial" charset="0"/>
                <a:cs typeface="Arial" charset="0"/>
                <a:hlinkClick r:id="rId5" tooltip="Платіж"/>
              </a:rPr>
              <a:t>платежу</a:t>
            </a:r>
            <a:r>
              <a:rPr lang="uk-UA" sz="2400" smtClean="0">
                <a:solidFill>
                  <a:schemeClr val="tx1"/>
                </a:solidFill>
                <a:latin typeface="Arial" charset="0"/>
                <a:cs typeface="Arial" charset="0"/>
              </a:rPr>
              <a:t>. </a:t>
            </a:r>
          </a:p>
          <a:p>
            <a:pPr algn="just" eaLnBrk="1" hangingPunct="1">
              <a:lnSpc>
                <a:spcPct val="70000"/>
              </a:lnSpc>
              <a:buFont typeface="Wingdings 2" pitchFamily="18" charset="2"/>
              <a:buNone/>
            </a:pPr>
            <a:r>
              <a:rPr lang="uk-UA" sz="2400" smtClean="0">
                <a:solidFill>
                  <a:schemeClr val="tx1"/>
                </a:solidFill>
                <a:latin typeface="Arial" charset="0"/>
                <a:cs typeface="Arial" charset="0"/>
              </a:rPr>
              <a:t>    </a:t>
            </a:r>
          </a:p>
          <a:p>
            <a:pPr algn="just" eaLnBrk="1" hangingPunct="1">
              <a:lnSpc>
                <a:spcPct val="70000"/>
              </a:lnSpc>
              <a:buFont typeface="Wingdings 2" pitchFamily="18" charset="2"/>
              <a:buNone/>
            </a:pPr>
            <a:r>
              <a:rPr lang="uk-UA" sz="2400" smtClean="0">
                <a:solidFill>
                  <a:schemeClr val="tx1"/>
                </a:solidFill>
                <a:latin typeface="Arial" charset="0"/>
                <a:cs typeface="Arial" charset="0"/>
              </a:rPr>
              <a:t>        До грошових коштів (грошей) належить: </a:t>
            </a:r>
          </a:p>
          <a:p>
            <a:pPr algn="just" eaLnBrk="1" hangingPunct="1">
              <a:lnSpc>
                <a:spcPct val="70000"/>
              </a:lnSpc>
              <a:buFont typeface="Wingdings 2" pitchFamily="18" charset="2"/>
              <a:buNone/>
            </a:pPr>
            <a:r>
              <a:rPr lang="uk-UA" sz="2400" smtClean="0">
                <a:solidFill>
                  <a:schemeClr val="tx1"/>
                </a:solidFill>
                <a:latin typeface="Arial" charset="0"/>
                <a:cs typeface="Arial" charset="0"/>
              </a:rPr>
              <a:t>    а) національна валюта України; </a:t>
            </a:r>
          </a:p>
          <a:p>
            <a:pPr algn="just" eaLnBrk="1" hangingPunct="1">
              <a:lnSpc>
                <a:spcPct val="70000"/>
              </a:lnSpc>
              <a:buFont typeface="Wingdings 2" pitchFamily="18" charset="2"/>
              <a:buNone/>
            </a:pPr>
            <a:r>
              <a:rPr lang="uk-UA" sz="2400" smtClean="0">
                <a:solidFill>
                  <a:schemeClr val="tx1"/>
                </a:solidFill>
                <a:latin typeface="Arial" charset="0"/>
                <a:cs typeface="Arial" charset="0"/>
              </a:rPr>
              <a:t>    б) іноземна валюта. </a:t>
            </a:r>
          </a:p>
          <a:p>
            <a:pPr algn="just" eaLnBrk="1" hangingPunct="1">
              <a:lnSpc>
                <a:spcPct val="70000"/>
              </a:lnSpc>
              <a:buFont typeface="Wingdings 2" pitchFamily="18" charset="2"/>
              <a:buNone/>
            </a:pPr>
            <a:endParaRPr lang="uk-UA" sz="2400" smtClean="0">
              <a:solidFill>
                <a:schemeClr val="tx1"/>
              </a:solidFill>
              <a:latin typeface="Arial" charset="0"/>
              <a:cs typeface="Arial" charset="0"/>
            </a:endParaRPr>
          </a:p>
          <a:p>
            <a:pPr algn="just" eaLnBrk="1" hangingPunct="1">
              <a:lnSpc>
                <a:spcPct val="70000"/>
              </a:lnSpc>
              <a:buFont typeface="Wingdings 2" pitchFamily="18" charset="2"/>
              <a:buNone/>
            </a:pPr>
            <a:r>
              <a:rPr lang="uk-UA" sz="2400" smtClean="0">
                <a:solidFill>
                  <a:schemeClr val="tx1"/>
                </a:solidFill>
                <a:latin typeface="Arial" charset="0"/>
                <a:cs typeface="Arial" charset="0"/>
              </a:rPr>
              <a:t>        Гроші можуть перебувати як у готівковій, так і в безготівковій формах у вигляді коштів на рахунках в установах банку, в акредитивах, у підзвітних осіб та депозитах.</a:t>
            </a:r>
          </a:p>
          <a:p>
            <a:pPr algn="just" eaLnBrk="1" hangingPunct="1">
              <a:lnSpc>
                <a:spcPct val="70000"/>
              </a:lnSpc>
              <a:buFont typeface="Wingdings 2" pitchFamily="18" charset="2"/>
              <a:buNone/>
            </a:pPr>
            <a:endParaRPr lang="ru-RU" sz="2400" smtClean="0">
              <a:solidFill>
                <a:schemeClr val="tx1"/>
              </a:solidFill>
              <a:latin typeface="Arial" charset="0"/>
              <a:cs typeface="Arial" charset="0"/>
            </a:endParaRPr>
          </a:p>
          <a:p>
            <a:pPr algn="just" eaLnBrk="1" hangingPunct="1">
              <a:lnSpc>
                <a:spcPct val="70000"/>
              </a:lnSpc>
              <a:buFont typeface="Wingdings 2" pitchFamily="18" charset="2"/>
              <a:buNone/>
            </a:pPr>
            <a:endParaRPr lang="ru-RU" sz="2400" i="1" smtClean="0">
              <a:solidFill>
                <a:schemeClr val="tx1"/>
              </a:solidFill>
              <a:latin typeface="Arial" charset="0"/>
              <a:cs typeface="Arial" charset="0"/>
            </a:endParaRPr>
          </a:p>
        </p:txBody>
      </p:sp>
      <p:sp>
        <p:nvSpPr>
          <p:cNvPr id="4" name="Rectangle 3"/>
          <p:cNvSpPr txBox="1">
            <a:spLocks noChangeArrowheads="1"/>
          </p:cNvSpPr>
          <p:nvPr/>
        </p:nvSpPr>
        <p:spPr bwMode="auto">
          <a:xfrm>
            <a:off x="395288" y="214313"/>
            <a:ext cx="8424862" cy="6429375"/>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uk-UA" sz="1700" dirty="0">
                <a:effectLst>
                  <a:outerShdw blurRad="38100" dist="38100" dir="2700000" algn="tl">
                    <a:srgbClr val="C0C0C0"/>
                  </a:outerShdw>
                </a:effectLst>
              </a:rPr>
              <a:t>      </a:t>
            </a:r>
            <a:r>
              <a:rPr lang="uk-UA" sz="2800" dirty="0">
                <a:solidFill>
                  <a:srgbClr val="0070C0"/>
                </a:solidFill>
                <a:effectLst>
                  <a:outerShdw blurRad="38100" dist="38100" dir="2700000" algn="tl">
                    <a:srgbClr val="C0C0C0"/>
                  </a:outerShdw>
                </a:effectLst>
              </a:rPr>
              <a:t>Неправомірна вигода </a:t>
            </a:r>
            <a:r>
              <a:rPr lang="uk-UA" sz="2800" i="1" dirty="0">
                <a:effectLst>
                  <a:outerShdw blurRad="38100" dist="38100" dir="2700000" algn="tl">
                    <a:srgbClr val="C0C0C0"/>
                  </a:outerShdw>
                </a:effectLst>
              </a:rPr>
              <a:t>(форми):</a:t>
            </a:r>
          </a:p>
          <a:p>
            <a:pPr marL="342900" indent="-342900" algn="ctr">
              <a:spcBef>
                <a:spcPct val="20000"/>
              </a:spcBef>
              <a:buClr>
                <a:schemeClr val="hlink"/>
              </a:buClr>
              <a:buSzPct val="80000"/>
              <a:buFont typeface="Wingdings" pitchFamily="2" charset="2"/>
              <a:buNone/>
              <a:defRPr/>
            </a:pPr>
            <a:endParaRPr lang="uk-UA" sz="2800" i="1" dirty="0">
              <a:effectLst>
                <a:outerShdw blurRad="38100" dist="38100" dir="2700000" algn="tl">
                  <a:srgbClr val="C0C0C0"/>
                </a:outerShdw>
              </a:effectLst>
            </a:endParaRPr>
          </a:p>
          <a:p>
            <a:pPr marL="342900" indent="-342900" algn="ctr">
              <a:spcBef>
                <a:spcPct val="20000"/>
              </a:spcBef>
              <a:buClr>
                <a:schemeClr val="hlink"/>
              </a:buClr>
              <a:buSzPct val="80000"/>
              <a:buFont typeface="Wingdings" pitchFamily="2" charset="2"/>
              <a:buNone/>
              <a:defRPr/>
            </a:pPr>
            <a:endParaRPr lang="uk-UA" sz="2000" i="1" dirty="0">
              <a:effectLst>
                <a:outerShdw blurRad="38100" dist="38100" dir="2700000" algn="tl">
                  <a:srgbClr val="C0C0C0"/>
                </a:outerShdw>
              </a:effectLst>
            </a:endParaRPr>
          </a:p>
        </p:txBody>
      </p:sp>
      <p:pic>
        <p:nvPicPr>
          <p:cNvPr id="44035" name="Picture 2" descr="C:\Users\Андрей\Desktop\Держслужба\ЛЕКЦІЯ_Держ_антикоруп_політ\Картинки\Bribe.png"/>
          <p:cNvPicPr>
            <a:picLocks noChangeAspect="1" noChangeArrowheads="1"/>
          </p:cNvPicPr>
          <p:nvPr/>
        </p:nvPicPr>
        <p:blipFill>
          <a:blip r:embed="rId6"/>
          <a:srcRect/>
          <a:stretch>
            <a:fillRect/>
          </a:stretch>
        </p:blipFill>
        <p:spPr bwMode="auto">
          <a:xfrm>
            <a:off x="3714750" y="5572125"/>
            <a:ext cx="2000250" cy="1000125"/>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3"/>
          <p:cNvSpPr>
            <a:spLocks noGrp="1" noChangeArrowheads="1"/>
          </p:cNvSpPr>
          <p:nvPr>
            <p:ph idx="4294967295"/>
          </p:nvPr>
        </p:nvSpPr>
        <p:spPr>
          <a:xfrm>
            <a:off x="214313" y="260350"/>
            <a:ext cx="8786812" cy="6221413"/>
          </a:xfrm>
        </p:spPr>
        <p:txBody>
          <a:bodyPr/>
          <a:lstStyle/>
          <a:p>
            <a:pPr eaLnBrk="1" hangingPunct="1">
              <a:lnSpc>
                <a:spcPct val="80000"/>
              </a:lnSpc>
              <a:buFont typeface="Wingdings 2" pitchFamily="18" charset="2"/>
              <a:buNone/>
            </a:pPr>
            <a:r>
              <a:rPr lang="uk-UA" sz="1500" smtClean="0"/>
              <a:t>      </a:t>
            </a:r>
          </a:p>
          <a:p>
            <a:pPr eaLnBrk="1" hangingPunct="1">
              <a:lnSpc>
                <a:spcPct val="80000"/>
              </a:lnSpc>
              <a:buFont typeface="Wingdings 2" pitchFamily="18" charset="2"/>
              <a:buNone/>
            </a:pPr>
            <a:r>
              <a:rPr lang="uk-UA" sz="1700" smtClean="0">
                <a:solidFill>
                  <a:schemeClr val="tx1"/>
                </a:solidFill>
                <a:latin typeface="Arial" charset="0"/>
                <a:cs typeface="Arial" charset="0"/>
              </a:rPr>
              <a:t>          </a:t>
            </a:r>
            <a:endParaRPr lang="ru-RU" sz="1700" smtClean="0">
              <a:solidFill>
                <a:schemeClr val="tx1"/>
              </a:solidFill>
              <a:latin typeface="Arial" charset="0"/>
              <a:cs typeface="Arial" charset="0"/>
            </a:endParaRPr>
          </a:p>
          <a:p>
            <a:pPr algn="just" eaLnBrk="1" hangingPunct="1">
              <a:lnSpc>
                <a:spcPct val="70000"/>
              </a:lnSpc>
              <a:buFont typeface="Wingdings 2" pitchFamily="18" charset="2"/>
              <a:buNone/>
            </a:pPr>
            <a:r>
              <a:rPr lang="uk-UA" sz="1800" b="1" smtClean="0">
                <a:solidFill>
                  <a:schemeClr val="tx1"/>
                </a:solidFill>
                <a:latin typeface="Arial" charset="0"/>
                <a:cs typeface="Arial" charset="0"/>
              </a:rPr>
              <a:t>        </a:t>
            </a:r>
          </a:p>
          <a:p>
            <a:pPr algn="just" eaLnBrk="1" hangingPunct="1">
              <a:lnSpc>
                <a:spcPct val="70000"/>
              </a:lnSpc>
              <a:buFont typeface="Wingdings 2" pitchFamily="18" charset="2"/>
              <a:buNone/>
            </a:pPr>
            <a:r>
              <a:rPr lang="uk-UA" sz="2800" b="1" smtClean="0">
                <a:solidFill>
                  <a:schemeClr val="tx1"/>
                </a:solidFill>
                <a:latin typeface="Arial" charset="0"/>
                <a:cs typeface="Arial" charset="0"/>
              </a:rPr>
              <a:t>           2. </a:t>
            </a:r>
            <a:r>
              <a:rPr lang="uk-UA" sz="2800" b="1" smtClean="0">
                <a:solidFill>
                  <a:schemeClr val="tx1"/>
                </a:solidFill>
              </a:rPr>
              <a:t>Майно</a:t>
            </a:r>
            <a:r>
              <a:rPr lang="uk-UA" sz="2800" smtClean="0">
                <a:solidFill>
                  <a:schemeClr val="tx1"/>
                </a:solidFill>
              </a:rPr>
              <a:t> взагалі – це </a:t>
            </a:r>
            <a:r>
              <a:rPr lang="uk-UA" sz="2800" smtClean="0">
                <a:solidFill>
                  <a:srgbClr val="9900FF"/>
                </a:solidFill>
              </a:rPr>
              <a:t>окрема річ або сукупність речей, </a:t>
            </a:r>
            <a:r>
              <a:rPr lang="uk-UA" sz="2800" smtClean="0">
                <a:solidFill>
                  <a:schemeClr val="tx1"/>
                </a:solidFill>
              </a:rPr>
              <a:t>які виступають  об’єктом права власності та можуть бути предметом різних цивільно-правових </a:t>
            </a:r>
            <a:r>
              <a:rPr lang="uk-UA" sz="2800" i="1" smtClean="0">
                <a:solidFill>
                  <a:schemeClr val="tx1"/>
                </a:solidFill>
              </a:rPr>
              <a:t>(зокрема, купівлі-продажу, дарування, найму, оренди, підряду, страхування, управління майном, факторингу) </a:t>
            </a:r>
            <a:r>
              <a:rPr lang="uk-UA" sz="2800" smtClean="0">
                <a:solidFill>
                  <a:schemeClr val="tx1"/>
                </a:solidFill>
              </a:rPr>
              <a:t>та господарсько-правових (зокрема, поставки, контрактації сільськогосподарської продукції, енергопостачання, комерційної концесії) договорів. </a:t>
            </a:r>
          </a:p>
          <a:p>
            <a:pPr algn="just" eaLnBrk="1" hangingPunct="1">
              <a:lnSpc>
                <a:spcPct val="70000"/>
              </a:lnSpc>
              <a:buFont typeface="Wingdings 2" pitchFamily="18" charset="2"/>
              <a:buNone/>
            </a:pPr>
            <a:r>
              <a:rPr lang="uk-UA" sz="2800" smtClean="0">
                <a:solidFill>
                  <a:schemeClr val="tx1"/>
                </a:solidFill>
                <a:latin typeface="Arial" charset="0"/>
              </a:rPr>
              <a:t>          </a:t>
            </a:r>
            <a:endParaRPr lang="ru-RU" sz="2800" i="1" smtClean="0">
              <a:solidFill>
                <a:schemeClr val="tx1"/>
              </a:solidFill>
              <a:latin typeface="Arial" charset="0"/>
              <a:cs typeface="Arial" charset="0"/>
            </a:endParaRPr>
          </a:p>
        </p:txBody>
      </p:sp>
      <p:sp>
        <p:nvSpPr>
          <p:cNvPr id="4" name="Rectangle 3"/>
          <p:cNvSpPr txBox="1">
            <a:spLocks noChangeArrowheads="1"/>
          </p:cNvSpPr>
          <p:nvPr/>
        </p:nvSpPr>
        <p:spPr bwMode="auto">
          <a:xfrm>
            <a:off x="395288" y="214313"/>
            <a:ext cx="8424862" cy="6429375"/>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uk-UA" sz="1700" dirty="0">
                <a:effectLst>
                  <a:outerShdw blurRad="38100" dist="38100" dir="2700000" algn="tl">
                    <a:srgbClr val="C0C0C0"/>
                  </a:outerShdw>
                </a:effectLst>
              </a:rPr>
              <a:t>      </a:t>
            </a:r>
            <a:r>
              <a:rPr lang="uk-UA" sz="2800" dirty="0">
                <a:solidFill>
                  <a:srgbClr val="0070C0"/>
                </a:solidFill>
                <a:effectLst>
                  <a:outerShdw blurRad="38100" dist="38100" dir="2700000" algn="tl">
                    <a:srgbClr val="C0C0C0"/>
                  </a:outerShdw>
                </a:effectLst>
              </a:rPr>
              <a:t>Неправомірна вигода </a:t>
            </a:r>
            <a:r>
              <a:rPr lang="uk-UA" sz="2800" i="1" dirty="0">
                <a:effectLst>
                  <a:outerShdw blurRad="38100" dist="38100" dir="2700000" algn="tl">
                    <a:srgbClr val="C0C0C0"/>
                  </a:outerShdw>
                </a:effectLst>
              </a:rPr>
              <a:t>(форми):</a:t>
            </a:r>
            <a:endParaRPr lang="uk-UA" sz="2000" i="1" dirty="0">
              <a:effectLst>
                <a:outerShdw blurRad="38100" dist="38100" dir="2700000" algn="tl">
                  <a:srgbClr val="C0C0C0"/>
                </a:outerShdw>
              </a:effectLs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3"/>
          <p:cNvSpPr>
            <a:spLocks noGrp="1" noChangeArrowheads="1"/>
          </p:cNvSpPr>
          <p:nvPr>
            <p:ph idx="4294967295"/>
          </p:nvPr>
        </p:nvSpPr>
        <p:spPr>
          <a:xfrm>
            <a:off x="214313" y="260350"/>
            <a:ext cx="8786812" cy="6221413"/>
          </a:xfrm>
        </p:spPr>
        <p:txBody>
          <a:bodyPr/>
          <a:lstStyle/>
          <a:p>
            <a:pPr eaLnBrk="1" hangingPunct="1">
              <a:lnSpc>
                <a:spcPct val="80000"/>
              </a:lnSpc>
              <a:buFont typeface="Wingdings 2" pitchFamily="18" charset="2"/>
              <a:buNone/>
            </a:pPr>
            <a:r>
              <a:rPr lang="uk-UA" sz="1500" smtClean="0"/>
              <a:t>      </a:t>
            </a:r>
          </a:p>
          <a:p>
            <a:pPr eaLnBrk="1" hangingPunct="1">
              <a:lnSpc>
                <a:spcPct val="80000"/>
              </a:lnSpc>
              <a:buFont typeface="Wingdings 2" pitchFamily="18" charset="2"/>
              <a:buNone/>
            </a:pPr>
            <a:r>
              <a:rPr lang="uk-UA" sz="1700" smtClean="0">
                <a:solidFill>
                  <a:schemeClr val="tx1"/>
                </a:solidFill>
                <a:latin typeface="Arial" charset="0"/>
                <a:cs typeface="Arial" charset="0"/>
              </a:rPr>
              <a:t>          </a:t>
            </a:r>
            <a:endParaRPr lang="ru-RU" sz="1700" smtClean="0">
              <a:solidFill>
                <a:schemeClr val="tx1"/>
              </a:solidFill>
              <a:latin typeface="Arial" charset="0"/>
              <a:cs typeface="Arial" charset="0"/>
            </a:endParaRPr>
          </a:p>
          <a:p>
            <a:pPr algn="just" eaLnBrk="1" hangingPunct="1">
              <a:lnSpc>
                <a:spcPct val="70000"/>
              </a:lnSpc>
              <a:buFont typeface="Wingdings 2" pitchFamily="18" charset="2"/>
              <a:buNone/>
            </a:pPr>
            <a:r>
              <a:rPr lang="uk-UA" sz="1800" b="1" smtClean="0">
                <a:solidFill>
                  <a:schemeClr val="tx1"/>
                </a:solidFill>
                <a:latin typeface="Arial" charset="0"/>
                <a:cs typeface="Arial" charset="0"/>
              </a:rPr>
              <a:t>     </a:t>
            </a:r>
          </a:p>
          <a:p>
            <a:pPr algn="just" eaLnBrk="1" hangingPunct="1">
              <a:lnSpc>
                <a:spcPct val="70000"/>
              </a:lnSpc>
              <a:buFont typeface="Wingdings 2" pitchFamily="18" charset="2"/>
              <a:buNone/>
            </a:pPr>
            <a:r>
              <a:rPr lang="uk-UA" sz="2800" b="1" smtClean="0">
                <a:solidFill>
                  <a:schemeClr val="tx1"/>
                </a:solidFill>
                <a:latin typeface="Arial" charset="0"/>
                <a:cs typeface="Arial" charset="0"/>
              </a:rPr>
              <a:t>          3. </a:t>
            </a:r>
            <a:r>
              <a:rPr lang="uk-UA" sz="2800" b="1" smtClean="0">
                <a:solidFill>
                  <a:schemeClr val="tx1"/>
                </a:solidFill>
              </a:rPr>
              <a:t>Переваги – </a:t>
            </a:r>
            <a:r>
              <a:rPr lang="uk-UA" sz="2800" smtClean="0">
                <a:solidFill>
                  <a:schemeClr val="tx1"/>
                </a:solidFill>
              </a:rPr>
              <a:t>додаткові матеріальні чи інші вигоди, можливості, привілеї, які суб’єкт має порівняно з іншими, що ставлять його в неоднакове станови­ще з іншими особами. Переваги можуть виявитися у позачерговому або першочерговому одержанні матеріальних благ, послуг або пільг, які належать особі</a:t>
            </a:r>
            <a:r>
              <a:rPr lang="uk-UA" sz="2800" b="1" i="1" smtClean="0">
                <a:solidFill>
                  <a:schemeClr val="tx1"/>
                </a:solidFill>
              </a:rPr>
              <a:t> </a:t>
            </a:r>
            <a:r>
              <a:rPr lang="uk-UA" sz="2800" smtClean="0">
                <a:solidFill>
                  <a:schemeClr val="tx1"/>
                </a:solidFill>
              </a:rPr>
              <a:t>за законом </a:t>
            </a:r>
            <a:r>
              <a:rPr lang="uk-UA" sz="2800" b="1" smtClean="0">
                <a:solidFill>
                  <a:srgbClr val="9900FF"/>
                </a:solidFill>
              </a:rPr>
              <a:t>(зокрема, отримання квартири від держави особою, яка хоча й перебувала на обліку як така, що має право на першочергове одержання житла, але не була першою у відповідному списку, тобто фактично одер­жала житло поза чергою). </a:t>
            </a:r>
            <a:endParaRPr lang="ru-RU" sz="2800" b="1" smtClean="0">
              <a:solidFill>
                <a:srgbClr val="9900FF"/>
              </a:solidFill>
            </a:endParaRPr>
          </a:p>
          <a:p>
            <a:pPr algn="just" eaLnBrk="1" hangingPunct="1">
              <a:lnSpc>
                <a:spcPct val="70000"/>
              </a:lnSpc>
              <a:buFont typeface="Wingdings 2" pitchFamily="18" charset="2"/>
              <a:buNone/>
            </a:pPr>
            <a:endParaRPr lang="ru-RU" sz="1800" i="1" smtClean="0">
              <a:solidFill>
                <a:schemeClr val="tx1"/>
              </a:solidFill>
              <a:latin typeface="Arial" charset="0"/>
              <a:cs typeface="Arial" charset="0"/>
            </a:endParaRPr>
          </a:p>
        </p:txBody>
      </p:sp>
      <p:sp>
        <p:nvSpPr>
          <p:cNvPr id="4" name="Rectangle 3"/>
          <p:cNvSpPr txBox="1">
            <a:spLocks noChangeArrowheads="1"/>
          </p:cNvSpPr>
          <p:nvPr/>
        </p:nvSpPr>
        <p:spPr bwMode="auto">
          <a:xfrm>
            <a:off x="395288" y="214313"/>
            <a:ext cx="8424862" cy="6429375"/>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uk-UA" sz="1700" dirty="0">
                <a:effectLst>
                  <a:outerShdw blurRad="38100" dist="38100" dir="2700000" algn="tl">
                    <a:srgbClr val="C0C0C0"/>
                  </a:outerShdw>
                </a:effectLst>
              </a:rPr>
              <a:t>      </a:t>
            </a:r>
            <a:r>
              <a:rPr lang="uk-UA" sz="2800" dirty="0">
                <a:solidFill>
                  <a:srgbClr val="0070C0"/>
                </a:solidFill>
                <a:effectLst>
                  <a:outerShdw blurRad="38100" dist="38100" dir="2700000" algn="tl">
                    <a:srgbClr val="C0C0C0"/>
                  </a:outerShdw>
                </a:effectLst>
              </a:rPr>
              <a:t>Неправомірна вигода </a:t>
            </a:r>
            <a:r>
              <a:rPr lang="uk-UA" sz="2800" i="1" dirty="0">
                <a:effectLst>
                  <a:outerShdw blurRad="38100" dist="38100" dir="2700000" algn="tl">
                    <a:srgbClr val="C0C0C0"/>
                  </a:outerShdw>
                </a:effectLst>
              </a:rPr>
              <a:t>(форми):</a:t>
            </a:r>
            <a:endParaRPr lang="uk-UA" sz="2000" i="1" dirty="0">
              <a:effectLst>
                <a:outerShdw blurRad="38100" dist="38100" dir="2700000" algn="tl">
                  <a:srgbClr val="C0C0C0"/>
                </a:outerShdw>
              </a:effectLs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3"/>
          <p:cNvSpPr>
            <a:spLocks noGrp="1" noChangeArrowheads="1"/>
          </p:cNvSpPr>
          <p:nvPr>
            <p:ph idx="4294967295"/>
          </p:nvPr>
        </p:nvSpPr>
        <p:spPr>
          <a:xfrm>
            <a:off x="214313" y="260350"/>
            <a:ext cx="8786812" cy="6221413"/>
          </a:xfrm>
        </p:spPr>
        <p:txBody>
          <a:bodyPr/>
          <a:lstStyle/>
          <a:p>
            <a:pPr eaLnBrk="1" hangingPunct="1">
              <a:lnSpc>
                <a:spcPct val="80000"/>
              </a:lnSpc>
              <a:buFont typeface="Wingdings 2" pitchFamily="18" charset="2"/>
              <a:buNone/>
            </a:pPr>
            <a:r>
              <a:rPr lang="uk-UA" sz="1500" smtClean="0"/>
              <a:t>      </a:t>
            </a:r>
          </a:p>
          <a:p>
            <a:pPr eaLnBrk="1" hangingPunct="1">
              <a:lnSpc>
                <a:spcPct val="80000"/>
              </a:lnSpc>
              <a:buFont typeface="Wingdings 2" pitchFamily="18" charset="2"/>
              <a:buNone/>
            </a:pPr>
            <a:r>
              <a:rPr lang="uk-UA" sz="1700" smtClean="0">
                <a:solidFill>
                  <a:schemeClr val="tx1"/>
                </a:solidFill>
                <a:latin typeface="Arial" charset="0"/>
                <a:cs typeface="Arial" charset="0"/>
              </a:rPr>
              <a:t>          </a:t>
            </a:r>
            <a:r>
              <a:rPr lang="uk-UA" sz="1800" b="1" smtClean="0">
                <a:solidFill>
                  <a:schemeClr val="tx1"/>
                </a:solidFill>
                <a:latin typeface="Arial" charset="0"/>
                <a:cs typeface="Arial" charset="0"/>
              </a:rPr>
              <a:t>   </a:t>
            </a:r>
          </a:p>
          <a:p>
            <a:pPr algn="just" eaLnBrk="1" hangingPunct="1">
              <a:lnSpc>
                <a:spcPct val="70000"/>
              </a:lnSpc>
              <a:buFont typeface="Wingdings 2" pitchFamily="18" charset="2"/>
              <a:buNone/>
            </a:pPr>
            <a:r>
              <a:rPr lang="uk-UA" sz="2400" b="1" smtClean="0">
                <a:solidFill>
                  <a:schemeClr val="tx1"/>
                </a:solidFill>
                <a:latin typeface="Arial" charset="0"/>
                <a:cs typeface="Arial" charset="0"/>
              </a:rPr>
              <a:t>          </a:t>
            </a:r>
            <a:r>
              <a:rPr lang="uk-UA" sz="2800" b="1" smtClean="0">
                <a:solidFill>
                  <a:schemeClr val="tx1"/>
                </a:solidFill>
                <a:latin typeface="Arial" charset="0"/>
                <a:cs typeface="Arial" charset="0"/>
              </a:rPr>
              <a:t>4. </a:t>
            </a:r>
            <a:r>
              <a:rPr lang="uk-UA" sz="2800" b="1" smtClean="0">
                <a:solidFill>
                  <a:schemeClr val="tx1"/>
                </a:solidFill>
              </a:rPr>
              <a:t>Пільги</a:t>
            </a:r>
            <a:r>
              <a:rPr lang="uk-UA" sz="2800" b="1" i="1" smtClean="0">
                <a:solidFill>
                  <a:schemeClr val="tx1"/>
                </a:solidFill>
              </a:rPr>
              <a:t> – </a:t>
            </a:r>
            <a:r>
              <a:rPr lang="uk-UA" sz="2800" smtClean="0">
                <a:solidFill>
                  <a:schemeClr val="tx1"/>
                </a:solidFill>
              </a:rPr>
              <a:t>це встановлені законодавством для відповідних категорій осіб блага (соціальні, професійні, податкові тощо), змістом яких є звільнення від виконання певних обов’язків або надання додаткових можливостей майнового чи немайнового характеру (</a:t>
            </a:r>
            <a:r>
              <a:rPr lang="uk-UA" sz="2800" smtClean="0">
                <a:solidFill>
                  <a:srgbClr val="9900FF"/>
                </a:solidFill>
              </a:rPr>
              <a:t>надання бюджетних кредитів та позик; звільнення від плати за житло, комунальні послуги, електроенергію, газ, паливо або її зменшення; безкоштовний проїзд усіма видами пасажирського міського (комунального) та приміського транспорту, а також капітальний ремонт житлових приміщень громадян; безоплатні або за зниженою платою встановлення телефону і користування ним, забезпечення автомобілем, санаторно-курортне лікування тощо</a:t>
            </a:r>
            <a:r>
              <a:rPr lang="uk-UA" sz="2800" smtClean="0">
                <a:solidFill>
                  <a:schemeClr val="tx1"/>
                </a:solidFill>
              </a:rPr>
              <a:t>). </a:t>
            </a:r>
            <a:endParaRPr lang="ru-RU" sz="2800" i="1" smtClean="0">
              <a:solidFill>
                <a:schemeClr val="tx1"/>
              </a:solidFill>
              <a:latin typeface="Arial" charset="0"/>
              <a:cs typeface="Arial" charset="0"/>
            </a:endParaRPr>
          </a:p>
        </p:txBody>
      </p:sp>
      <p:sp>
        <p:nvSpPr>
          <p:cNvPr id="4" name="Rectangle 3"/>
          <p:cNvSpPr txBox="1">
            <a:spLocks noChangeArrowheads="1"/>
          </p:cNvSpPr>
          <p:nvPr/>
        </p:nvSpPr>
        <p:spPr bwMode="auto">
          <a:xfrm>
            <a:off x="395288" y="214313"/>
            <a:ext cx="8424862" cy="6429375"/>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uk-UA" sz="1700" dirty="0">
                <a:effectLst>
                  <a:outerShdw blurRad="38100" dist="38100" dir="2700000" algn="tl">
                    <a:srgbClr val="C0C0C0"/>
                  </a:outerShdw>
                </a:effectLst>
              </a:rPr>
              <a:t>      </a:t>
            </a:r>
            <a:r>
              <a:rPr lang="uk-UA" sz="2800" dirty="0">
                <a:solidFill>
                  <a:srgbClr val="0070C0"/>
                </a:solidFill>
                <a:effectLst>
                  <a:outerShdw blurRad="38100" dist="38100" dir="2700000" algn="tl">
                    <a:srgbClr val="C0C0C0"/>
                  </a:outerShdw>
                </a:effectLst>
              </a:rPr>
              <a:t>Неправомірна вигода </a:t>
            </a:r>
            <a:r>
              <a:rPr lang="uk-UA" sz="2800" i="1" dirty="0">
                <a:effectLst>
                  <a:outerShdw blurRad="38100" dist="38100" dir="2700000" algn="tl">
                    <a:srgbClr val="C0C0C0"/>
                  </a:outerShdw>
                </a:effectLst>
              </a:rPr>
              <a:t>(форми):</a:t>
            </a:r>
            <a:endParaRPr lang="uk-UA" sz="2000" i="1" dirty="0">
              <a:effectLst>
                <a:outerShdw blurRad="38100" dist="38100" dir="2700000" algn="tl">
                  <a:srgbClr val="C0C0C0"/>
                </a:outerShdw>
              </a:effectLs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3"/>
          <p:cNvSpPr>
            <a:spLocks noGrp="1" noChangeArrowheads="1"/>
          </p:cNvSpPr>
          <p:nvPr>
            <p:ph idx="4294967295"/>
          </p:nvPr>
        </p:nvSpPr>
        <p:spPr>
          <a:xfrm>
            <a:off x="214313" y="260350"/>
            <a:ext cx="8786812" cy="6221413"/>
          </a:xfrm>
        </p:spPr>
        <p:txBody>
          <a:bodyPr/>
          <a:lstStyle/>
          <a:p>
            <a:pPr eaLnBrk="1" hangingPunct="1">
              <a:lnSpc>
                <a:spcPct val="80000"/>
              </a:lnSpc>
              <a:buFont typeface="Wingdings 2" pitchFamily="18" charset="2"/>
              <a:buNone/>
            </a:pPr>
            <a:r>
              <a:rPr lang="uk-UA" sz="1500" smtClean="0"/>
              <a:t>      </a:t>
            </a:r>
          </a:p>
          <a:p>
            <a:pPr eaLnBrk="1" hangingPunct="1">
              <a:lnSpc>
                <a:spcPct val="80000"/>
              </a:lnSpc>
              <a:buFont typeface="Wingdings 2" pitchFamily="18" charset="2"/>
              <a:buNone/>
            </a:pPr>
            <a:r>
              <a:rPr lang="uk-UA" sz="1700" smtClean="0">
                <a:solidFill>
                  <a:schemeClr val="tx1"/>
                </a:solidFill>
                <a:latin typeface="Arial" charset="0"/>
                <a:cs typeface="Arial" charset="0"/>
              </a:rPr>
              <a:t>          </a:t>
            </a:r>
            <a:endParaRPr lang="ru-RU" sz="1700" smtClean="0">
              <a:solidFill>
                <a:schemeClr val="tx1"/>
              </a:solidFill>
              <a:latin typeface="Arial" charset="0"/>
              <a:cs typeface="Arial" charset="0"/>
            </a:endParaRPr>
          </a:p>
          <a:p>
            <a:pPr algn="just" eaLnBrk="1" hangingPunct="1">
              <a:lnSpc>
                <a:spcPct val="70000"/>
              </a:lnSpc>
              <a:buFont typeface="Wingdings 2" pitchFamily="18" charset="2"/>
              <a:buNone/>
            </a:pPr>
            <a:r>
              <a:rPr lang="uk-UA" sz="1800" b="1" smtClean="0">
                <a:solidFill>
                  <a:schemeClr val="tx1"/>
                </a:solidFill>
                <a:latin typeface="Arial" charset="0"/>
                <a:cs typeface="Arial" charset="0"/>
              </a:rPr>
              <a:t>     </a:t>
            </a:r>
          </a:p>
          <a:p>
            <a:pPr algn="just" eaLnBrk="1" hangingPunct="1">
              <a:lnSpc>
                <a:spcPct val="70000"/>
              </a:lnSpc>
              <a:buFont typeface="Wingdings 2" pitchFamily="18" charset="2"/>
              <a:buNone/>
            </a:pPr>
            <a:r>
              <a:rPr lang="uk-UA" sz="2000" b="1" smtClean="0">
                <a:solidFill>
                  <a:schemeClr val="tx1"/>
                </a:solidFill>
                <a:latin typeface="Arial" charset="0"/>
                <a:cs typeface="Arial" charset="0"/>
              </a:rPr>
              <a:t>          </a:t>
            </a:r>
            <a:r>
              <a:rPr lang="uk-UA" sz="2800" b="1" smtClean="0">
                <a:solidFill>
                  <a:schemeClr val="tx1"/>
                </a:solidFill>
                <a:latin typeface="Arial" charset="0"/>
                <a:cs typeface="Arial" charset="0"/>
              </a:rPr>
              <a:t>5. </a:t>
            </a:r>
            <a:r>
              <a:rPr lang="uk-UA" sz="2800" b="1" smtClean="0">
                <a:solidFill>
                  <a:schemeClr val="tx1"/>
                </a:solidFill>
              </a:rPr>
              <a:t>Послуги</a:t>
            </a:r>
            <a:r>
              <a:rPr lang="uk-UA" sz="2800" b="1" i="1" smtClean="0">
                <a:solidFill>
                  <a:schemeClr val="tx1"/>
                </a:solidFill>
              </a:rPr>
              <a:t> – </a:t>
            </a:r>
            <a:r>
              <a:rPr lang="uk-UA" sz="2800" smtClean="0">
                <a:solidFill>
                  <a:schemeClr val="tx1"/>
                </a:solidFill>
              </a:rPr>
              <a:t>діяльність виконавця з надання (передачі) споживачеві певного  визначеного договором матеріального чи нематеріального блага, що здійснюється за індивідуальним замовленням споживача для задоволення його особистих потреб (найбільш поширені такі види послуг: </a:t>
            </a:r>
            <a:r>
              <a:rPr lang="uk-UA" sz="2800" smtClean="0">
                <a:solidFill>
                  <a:srgbClr val="9900FF"/>
                </a:solidFill>
              </a:rPr>
              <a:t>житлово-комунальні; з перевезення пасажирів та вантажів;             з технічного сервісу; із працевлаштування;                         з організації відпочинку; у галузі охорони здоров’я;             у сфері громадського харчування; освітні; поштового зв’язку; мобільного зв’язку та доступу до мережі Інтернет; із розроблення, документації та запровадження системи управління; ритуальні; фінансові; соціальні та ін.</a:t>
            </a:r>
            <a:r>
              <a:rPr lang="uk-UA" sz="2800" smtClean="0">
                <a:solidFill>
                  <a:schemeClr val="tx1"/>
                </a:solidFill>
              </a:rPr>
              <a:t>).</a:t>
            </a:r>
            <a:endParaRPr lang="ru-RU" sz="2800" smtClean="0">
              <a:solidFill>
                <a:schemeClr val="tx1"/>
              </a:solidFill>
            </a:endParaRPr>
          </a:p>
          <a:p>
            <a:pPr algn="just" eaLnBrk="1" hangingPunct="1">
              <a:lnSpc>
                <a:spcPct val="70000"/>
              </a:lnSpc>
              <a:buFont typeface="Wingdings 2" pitchFamily="18" charset="2"/>
              <a:buNone/>
            </a:pPr>
            <a:endParaRPr lang="ru-RU" sz="2800" i="1" smtClean="0">
              <a:solidFill>
                <a:schemeClr val="tx1"/>
              </a:solidFill>
              <a:latin typeface="Arial" charset="0"/>
              <a:cs typeface="Arial" charset="0"/>
            </a:endParaRPr>
          </a:p>
        </p:txBody>
      </p:sp>
      <p:sp>
        <p:nvSpPr>
          <p:cNvPr id="4" name="Rectangle 3"/>
          <p:cNvSpPr txBox="1">
            <a:spLocks noChangeArrowheads="1"/>
          </p:cNvSpPr>
          <p:nvPr/>
        </p:nvSpPr>
        <p:spPr bwMode="auto">
          <a:xfrm>
            <a:off x="395288" y="214313"/>
            <a:ext cx="8424862" cy="6429375"/>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uk-UA" sz="1700" dirty="0">
                <a:effectLst>
                  <a:outerShdw blurRad="38100" dist="38100" dir="2700000" algn="tl">
                    <a:srgbClr val="C0C0C0"/>
                  </a:outerShdw>
                </a:effectLst>
              </a:rPr>
              <a:t>      </a:t>
            </a:r>
            <a:r>
              <a:rPr lang="uk-UA" sz="2800" dirty="0">
                <a:solidFill>
                  <a:srgbClr val="0070C0"/>
                </a:solidFill>
                <a:effectLst>
                  <a:outerShdw blurRad="38100" dist="38100" dir="2700000" algn="tl">
                    <a:srgbClr val="C0C0C0"/>
                  </a:outerShdw>
                </a:effectLst>
              </a:rPr>
              <a:t>Неправомірна вигода </a:t>
            </a:r>
            <a:r>
              <a:rPr lang="uk-UA" sz="2800" i="1" dirty="0">
                <a:effectLst>
                  <a:outerShdw blurRad="38100" dist="38100" dir="2700000" algn="tl">
                    <a:srgbClr val="C0C0C0"/>
                  </a:outerShdw>
                </a:effectLst>
              </a:rPr>
              <a:t>(форми):</a:t>
            </a:r>
            <a:endParaRPr lang="uk-UA" sz="2000" i="1" dirty="0">
              <a:effectLst>
                <a:outerShdw blurRad="38100" dist="38100" dir="2700000" algn="tl">
                  <a:srgbClr val="C0C0C0"/>
                </a:outerShdw>
              </a:effectLs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3"/>
          <p:cNvSpPr>
            <a:spLocks noGrp="1" noChangeArrowheads="1"/>
          </p:cNvSpPr>
          <p:nvPr>
            <p:ph idx="4294967295"/>
          </p:nvPr>
        </p:nvSpPr>
        <p:spPr>
          <a:xfrm>
            <a:off x="214313" y="260350"/>
            <a:ext cx="8643937" cy="6221413"/>
          </a:xfrm>
        </p:spPr>
        <p:txBody>
          <a:bodyPr/>
          <a:lstStyle/>
          <a:p>
            <a:pPr eaLnBrk="1" hangingPunct="1">
              <a:lnSpc>
                <a:spcPct val="80000"/>
              </a:lnSpc>
              <a:buFont typeface="Wingdings 2" pitchFamily="18" charset="2"/>
              <a:buNone/>
            </a:pPr>
            <a:r>
              <a:rPr lang="uk-UA" sz="1500" smtClean="0"/>
              <a:t>      </a:t>
            </a:r>
          </a:p>
          <a:p>
            <a:pPr eaLnBrk="1" hangingPunct="1">
              <a:lnSpc>
                <a:spcPct val="80000"/>
              </a:lnSpc>
              <a:buFont typeface="Wingdings 2" pitchFamily="18" charset="2"/>
              <a:buNone/>
            </a:pPr>
            <a:r>
              <a:rPr lang="uk-UA" sz="1700" smtClean="0">
                <a:solidFill>
                  <a:schemeClr val="tx1"/>
                </a:solidFill>
                <a:latin typeface="Arial" charset="0"/>
                <a:cs typeface="Arial" charset="0"/>
              </a:rPr>
              <a:t>          </a:t>
            </a:r>
            <a:r>
              <a:rPr lang="uk-UA" sz="1800" b="1" smtClean="0">
                <a:solidFill>
                  <a:schemeClr val="tx1"/>
                </a:solidFill>
                <a:latin typeface="Arial" charset="0"/>
                <a:cs typeface="Arial" charset="0"/>
              </a:rPr>
              <a:t>     </a:t>
            </a:r>
          </a:p>
          <a:p>
            <a:pPr algn="just" eaLnBrk="1" hangingPunct="1">
              <a:lnSpc>
                <a:spcPct val="80000"/>
              </a:lnSpc>
              <a:buFont typeface="Wingdings 2" pitchFamily="18" charset="2"/>
              <a:buNone/>
            </a:pPr>
            <a:r>
              <a:rPr lang="uk-UA" sz="1800" b="1" smtClean="0">
                <a:solidFill>
                  <a:schemeClr val="tx1"/>
                </a:solidFill>
                <a:latin typeface="Arial" charset="0"/>
                <a:cs typeface="Arial" charset="0"/>
              </a:rPr>
              <a:t>         </a:t>
            </a:r>
            <a:r>
              <a:rPr lang="uk-UA" sz="2400" b="1" smtClean="0">
                <a:solidFill>
                  <a:schemeClr val="tx1"/>
                </a:solidFill>
                <a:latin typeface="Arial" charset="0"/>
                <a:cs typeface="Arial" charset="0"/>
              </a:rPr>
              <a:t>6</a:t>
            </a:r>
            <a:r>
              <a:rPr lang="uk-UA" sz="2400" b="1" smtClean="0">
                <a:solidFill>
                  <a:schemeClr val="tx1"/>
                </a:solidFill>
                <a:latin typeface="Franklin Gothic Medium" pitchFamily="34" charset="0"/>
                <a:cs typeface="Arial" charset="0"/>
              </a:rPr>
              <a:t>. Нематеріальні активи</a:t>
            </a:r>
            <a:r>
              <a:rPr lang="uk-UA" sz="2400" b="1" i="1" smtClean="0">
                <a:solidFill>
                  <a:schemeClr val="tx1"/>
                </a:solidFill>
                <a:latin typeface="Franklin Gothic Medium" pitchFamily="34" charset="0"/>
              </a:rPr>
              <a:t> – </a:t>
            </a:r>
            <a:r>
              <a:rPr lang="uk-UA" sz="2400" smtClean="0">
                <a:solidFill>
                  <a:schemeClr val="tx1"/>
                </a:solidFill>
              </a:rPr>
              <a:t>це </a:t>
            </a:r>
            <a:r>
              <a:rPr lang="uk-UA" sz="2400" b="1" smtClean="0">
                <a:solidFill>
                  <a:schemeClr val="tx1"/>
                </a:solidFill>
              </a:rPr>
              <a:t>право власності на результати інтелектуальної діяльності, </a:t>
            </a:r>
            <a:r>
              <a:rPr lang="uk-UA" sz="2400" smtClean="0">
                <a:solidFill>
                  <a:schemeClr val="tx1"/>
                </a:solidFill>
              </a:rPr>
              <a:t>у тому числі промислової власності, </a:t>
            </a:r>
            <a:r>
              <a:rPr lang="uk-UA" sz="2400" b="1" smtClean="0">
                <a:solidFill>
                  <a:schemeClr val="tx1"/>
                </a:solidFill>
              </a:rPr>
              <a:t>а також інші аналогічні права, визнані об’єктом права власності</a:t>
            </a:r>
            <a:r>
              <a:rPr lang="uk-UA" sz="2400" smtClean="0">
                <a:solidFill>
                  <a:schemeClr val="tx1"/>
                </a:solidFill>
              </a:rPr>
              <a:t> (інтелектуальної власності), право користування майном та майновими правами платника податку, в установленому законодавством порядку, у т. ч. набуті в установленому законодавством порядку права користування природними ресурсами, майном та майновими правами.</a:t>
            </a:r>
          </a:p>
          <a:p>
            <a:pPr algn="just" eaLnBrk="1" hangingPunct="1">
              <a:lnSpc>
                <a:spcPct val="80000"/>
              </a:lnSpc>
              <a:buFont typeface="Wingdings 2" pitchFamily="18" charset="2"/>
              <a:buNone/>
            </a:pPr>
            <a:r>
              <a:rPr lang="uk-UA" sz="2400" smtClean="0">
                <a:solidFill>
                  <a:schemeClr val="tx1"/>
                </a:solidFill>
                <a:latin typeface="Arial" charset="0"/>
              </a:rPr>
              <a:t>             </a:t>
            </a:r>
            <a:r>
              <a:rPr lang="uk-UA" sz="2400" smtClean="0">
                <a:solidFill>
                  <a:schemeClr val="tx1"/>
                </a:solidFill>
              </a:rPr>
              <a:t>Розрізняють такі </a:t>
            </a:r>
            <a:r>
              <a:rPr lang="uk-UA" sz="2400" u="sng" smtClean="0">
                <a:solidFill>
                  <a:schemeClr val="tx1"/>
                </a:solidFill>
              </a:rPr>
              <a:t>групи нематеріальних активів</a:t>
            </a:r>
            <a:r>
              <a:rPr lang="uk-UA" sz="2400" smtClean="0">
                <a:solidFill>
                  <a:schemeClr val="tx1"/>
                </a:solidFill>
              </a:rPr>
              <a:t>: </a:t>
            </a:r>
            <a:r>
              <a:rPr lang="uk-UA" sz="2400" smtClean="0">
                <a:solidFill>
                  <a:srgbClr val="9900FF"/>
                </a:solidFill>
              </a:rPr>
              <a:t>права користування природними ресурсами; права користування майном; права на комерційні позначення, крім тих, витрати на придбання яких визнаються роялті; права на об’єкти промислової власності, крім тих, витрати на придбання яких визнаються роялті; авторське право та суміжні з ним права, крім тих, витрати на придбання яких визнаються роялті; інші нематеріальні активи (право на ведення діяльності, використання економічних та інших привілеїв тощо); гудвіл (вартість ділової репутації).</a:t>
            </a:r>
            <a:endParaRPr lang="ru-RU" sz="2400" smtClean="0">
              <a:solidFill>
                <a:srgbClr val="9900FF"/>
              </a:solidFill>
            </a:endParaRPr>
          </a:p>
          <a:p>
            <a:pPr algn="just" eaLnBrk="1" hangingPunct="1">
              <a:lnSpc>
                <a:spcPct val="80000"/>
              </a:lnSpc>
              <a:buFont typeface="Wingdings 2" pitchFamily="18" charset="2"/>
              <a:buNone/>
            </a:pPr>
            <a:endParaRPr lang="uk-UA" sz="2400" b="1" smtClean="0">
              <a:solidFill>
                <a:schemeClr val="tx1"/>
              </a:solidFill>
              <a:cs typeface="Arial" charset="0"/>
            </a:endParaRPr>
          </a:p>
        </p:txBody>
      </p:sp>
      <p:sp>
        <p:nvSpPr>
          <p:cNvPr id="4" name="Rectangle 3"/>
          <p:cNvSpPr txBox="1">
            <a:spLocks noChangeArrowheads="1"/>
          </p:cNvSpPr>
          <p:nvPr/>
        </p:nvSpPr>
        <p:spPr bwMode="auto">
          <a:xfrm>
            <a:off x="395288" y="214313"/>
            <a:ext cx="8424862" cy="6429375"/>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uk-UA" sz="1700" dirty="0">
                <a:effectLst>
                  <a:outerShdw blurRad="38100" dist="38100" dir="2700000" algn="tl">
                    <a:srgbClr val="C0C0C0"/>
                  </a:outerShdw>
                </a:effectLst>
              </a:rPr>
              <a:t>      </a:t>
            </a:r>
            <a:r>
              <a:rPr lang="uk-UA" sz="2800" dirty="0">
                <a:solidFill>
                  <a:srgbClr val="0070C0"/>
                </a:solidFill>
                <a:effectLst>
                  <a:outerShdw blurRad="38100" dist="38100" dir="2700000" algn="tl">
                    <a:srgbClr val="C0C0C0"/>
                  </a:outerShdw>
                </a:effectLst>
              </a:rPr>
              <a:t>Неправомірна вигода </a:t>
            </a:r>
            <a:r>
              <a:rPr lang="uk-UA" sz="2800" i="1" dirty="0">
                <a:effectLst>
                  <a:outerShdw blurRad="38100" dist="38100" dir="2700000" algn="tl">
                    <a:srgbClr val="C0C0C0"/>
                  </a:outerShdw>
                </a:effectLst>
              </a:rPr>
              <a:t>(форми):</a:t>
            </a:r>
          </a:p>
          <a:p>
            <a:pPr marL="342900" indent="-342900" algn="ctr">
              <a:spcBef>
                <a:spcPct val="20000"/>
              </a:spcBef>
              <a:buClr>
                <a:schemeClr val="hlink"/>
              </a:buClr>
              <a:buSzPct val="80000"/>
              <a:buFont typeface="Wingdings" pitchFamily="2" charset="2"/>
              <a:buNone/>
              <a:defRPr/>
            </a:pPr>
            <a:endParaRPr lang="uk-UA" sz="2000" i="1" dirty="0">
              <a:effectLst>
                <a:outerShdw blurRad="38100" dist="38100" dir="2700000" algn="tl">
                  <a:srgbClr val="C0C0C0"/>
                </a:outerShdw>
              </a:effectLst>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3"/>
          <p:cNvSpPr>
            <a:spLocks noGrp="1" noChangeArrowheads="1"/>
          </p:cNvSpPr>
          <p:nvPr>
            <p:ph idx="4294967295"/>
          </p:nvPr>
        </p:nvSpPr>
        <p:spPr>
          <a:xfrm>
            <a:off x="214313" y="260350"/>
            <a:ext cx="8643937" cy="6221413"/>
          </a:xfrm>
        </p:spPr>
        <p:txBody>
          <a:bodyPr/>
          <a:lstStyle/>
          <a:p>
            <a:pPr eaLnBrk="1" hangingPunct="1">
              <a:lnSpc>
                <a:spcPct val="80000"/>
              </a:lnSpc>
              <a:buFont typeface="Wingdings 2" pitchFamily="18" charset="2"/>
              <a:buNone/>
            </a:pPr>
            <a:r>
              <a:rPr lang="uk-UA" sz="1500" smtClean="0"/>
              <a:t>      </a:t>
            </a:r>
          </a:p>
          <a:p>
            <a:pPr eaLnBrk="1" hangingPunct="1">
              <a:lnSpc>
                <a:spcPct val="80000"/>
              </a:lnSpc>
              <a:buFont typeface="Wingdings 2" pitchFamily="18" charset="2"/>
              <a:buNone/>
            </a:pPr>
            <a:r>
              <a:rPr lang="uk-UA" sz="1700" smtClean="0">
                <a:solidFill>
                  <a:schemeClr val="tx1"/>
                </a:solidFill>
                <a:latin typeface="Arial" charset="0"/>
                <a:cs typeface="Arial" charset="0"/>
              </a:rPr>
              <a:t>          </a:t>
            </a:r>
            <a:r>
              <a:rPr lang="uk-UA" sz="1800" b="1" smtClean="0">
                <a:solidFill>
                  <a:schemeClr val="tx1"/>
                </a:solidFill>
                <a:latin typeface="Arial" charset="0"/>
                <a:cs typeface="Arial" charset="0"/>
              </a:rPr>
              <a:t>     </a:t>
            </a:r>
          </a:p>
          <a:p>
            <a:pPr eaLnBrk="1" hangingPunct="1">
              <a:lnSpc>
                <a:spcPct val="80000"/>
              </a:lnSpc>
              <a:buFont typeface="Wingdings 2" pitchFamily="18" charset="2"/>
              <a:buNone/>
            </a:pPr>
            <a:endParaRPr lang="uk-UA" sz="1800" b="1" smtClean="0">
              <a:solidFill>
                <a:schemeClr val="tx1"/>
              </a:solidFill>
              <a:latin typeface="Arial" charset="0"/>
              <a:cs typeface="Arial" charset="0"/>
            </a:endParaRPr>
          </a:p>
          <a:p>
            <a:pPr algn="just" eaLnBrk="1" hangingPunct="1">
              <a:lnSpc>
                <a:spcPct val="80000"/>
              </a:lnSpc>
              <a:buFont typeface="Wingdings 2" pitchFamily="18" charset="2"/>
              <a:buNone/>
            </a:pPr>
            <a:r>
              <a:rPr lang="uk-UA" sz="2000" b="1" smtClean="0">
                <a:solidFill>
                  <a:schemeClr val="tx1"/>
                </a:solidFill>
                <a:latin typeface="Arial" charset="0"/>
                <a:cs typeface="Arial" charset="0"/>
              </a:rPr>
              <a:t>         </a:t>
            </a:r>
            <a:r>
              <a:rPr lang="uk-UA" sz="2400" b="1" smtClean="0">
                <a:solidFill>
                  <a:schemeClr val="tx1"/>
                </a:solidFill>
                <a:latin typeface="Arial" charset="0"/>
                <a:cs typeface="Arial" charset="0"/>
              </a:rPr>
              <a:t>7</a:t>
            </a:r>
            <a:r>
              <a:rPr lang="uk-UA" sz="2400" b="1" smtClean="0">
                <a:solidFill>
                  <a:schemeClr val="tx1"/>
                </a:solidFill>
                <a:latin typeface="Franklin Gothic Medium" pitchFamily="34" charset="0"/>
                <a:cs typeface="Arial" charset="0"/>
              </a:rPr>
              <a:t>. </a:t>
            </a:r>
            <a:r>
              <a:rPr lang="uk-UA" sz="2400" b="1" smtClean="0">
                <a:solidFill>
                  <a:schemeClr val="tx1"/>
                </a:solidFill>
              </a:rPr>
              <a:t>Будь-які інші вигоди нематеріального чи негрошового характеру </a:t>
            </a:r>
            <a:r>
              <a:rPr lang="uk-UA" sz="2400" b="1" i="1" smtClean="0">
                <a:solidFill>
                  <a:schemeClr val="tx1"/>
                </a:solidFill>
                <a:latin typeface="Franklin Gothic Medium" pitchFamily="34" charset="0"/>
              </a:rPr>
              <a:t>– </a:t>
            </a:r>
            <a:r>
              <a:rPr lang="uk-UA" sz="2400" smtClean="0">
                <a:solidFill>
                  <a:schemeClr val="tx1"/>
                </a:solidFill>
              </a:rPr>
              <a:t>це такі вигоди, які не мають матеріальної форми чи їх неможливо виміряти (оцінити) у грошовому еквіваленті, але які можуть бути формою неправомірної вигоди </a:t>
            </a:r>
            <a:r>
              <a:rPr lang="uk-UA" sz="2400" i="1" smtClean="0">
                <a:solidFill>
                  <a:srgbClr val="9900FF"/>
                </a:solidFill>
              </a:rPr>
              <a:t>(зокрема, </a:t>
            </a:r>
            <a:r>
              <a:rPr lang="uk-UA" sz="2400" b="1" i="1" smtClean="0">
                <a:solidFill>
                  <a:srgbClr val="9900FF"/>
                </a:solidFill>
              </a:rPr>
              <a:t>отримання</a:t>
            </a:r>
            <a:r>
              <a:rPr lang="uk-UA" sz="2400" i="1" smtClean="0">
                <a:solidFill>
                  <a:srgbClr val="9900FF"/>
                </a:solidFill>
              </a:rPr>
              <a:t> службовою особою будь-яких відомостей та/або даних, які можуть бути збережені на матеріальних носіях або відображені в електронному вигляді; </a:t>
            </a:r>
            <a:r>
              <a:rPr lang="uk-UA" sz="2400" b="1" i="1" smtClean="0">
                <a:solidFill>
                  <a:srgbClr val="9900FF"/>
                </a:solidFill>
              </a:rPr>
              <a:t>нагородження</a:t>
            </a:r>
            <a:r>
              <a:rPr lang="uk-UA" sz="2400" i="1" smtClean="0">
                <a:solidFill>
                  <a:srgbClr val="9900FF"/>
                </a:solidFill>
              </a:rPr>
              <a:t> її почесними званнями, що не мають державного значення, або медалями чи орденами, що засновані певними відомствами чи громадськими організаціями; </a:t>
            </a:r>
            <a:r>
              <a:rPr lang="uk-UA" sz="2400" b="1" i="1" smtClean="0">
                <a:solidFill>
                  <a:srgbClr val="9900FF"/>
                </a:solidFill>
              </a:rPr>
              <a:t>задоволення</a:t>
            </a:r>
            <a:r>
              <a:rPr lang="uk-UA" sz="2400" i="1" smtClean="0">
                <a:solidFill>
                  <a:srgbClr val="9900FF"/>
                </a:solidFill>
              </a:rPr>
              <a:t> сексуальних потреб службової особи; реалізація нею певних корпоративних прав; о</a:t>
            </a:r>
            <a:r>
              <a:rPr lang="uk-UA" sz="2400" b="1" i="1" smtClean="0">
                <a:solidFill>
                  <a:srgbClr val="9900FF"/>
                </a:solidFill>
              </a:rPr>
              <a:t>рганізація</a:t>
            </a:r>
            <a:r>
              <a:rPr lang="uk-UA" sz="2400" i="1" smtClean="0">
                <a:solidFill>
                  <a:srgbClr val="9900FF"/>
                </a:solidFill>
              </a:rPr>
              <a:t> масових акцій на підтримку рейтингу певної службової особи або </a:t>
            </a:r>
            <a:r>
              <a:rPr lang="uk-UA" sz="2400" b="1" i="1" smtClean="0">
                <a:solidFill>
                  <a:srgbClr val="9900FF"/>
                </a:solidFill>
              </a:rPr>
              <a:t>лобіювання</a:t>
            </a:r>
            <a:r>
              <a:rPr lang="uk-UA" sz="2400" i="1" smtClean="0">
                <a:solidFill>
                  <a:srgbClr val="9900FF"/>
                </a:solidFill>
              </a:rPr>
              <a:t> її інтересів у відповідних інстанціях; </a:t>
            </a:r>
            <a:r>
              <a:rPr lang="uk-UA" sz="2400" b="1" i="1" smtClean="0">
                <a:solidFill>
                  <a:srgbClr val="9900FF"/>
                </a:solidFill>
              </a:rPr>
              <a:t>«красномовні», </a:t>
            </a:r>
            <a:r>
              <a:rPr lang="uk-UA" sz="2400" i="1" smtClean="0">
                <a:solidFill>
                  <a:srgbClr val="9900FF"/>
                </a:solidFill>
              </a:rPr>
              <a:t>виправдовувальні або похвальні виступи у засобах масової інформації на адресу службової особи).</a:t>
            </a:r>
          </a:p>
          <a:p>
            <a:pPr algn="just" eaLnBrk="1" hangingPunct="1">
              <a:lnSpc>
                <a:spcPct val="80000"/>
              </a:lnSpc>
              <a:buFont typeface="Wingdings 2" pitchFamily="18" charset="2"/>
              <a:buNone/>
            </a:pPr>
            <a:endParaRPr lang="ru-RU" sz="2400" i="1" smtClean="0">
              <a:solidFill>
                <a:srgbClr val="9900FF"/>
              </a:solidFill>
            </a:endParaRPr>
          </a:p>
          <a:p>
            <a:pPr algn="just" eaLnBrk="1" hangingPunct="1">
              <a:lnSpc>
                <a:spcPct val="80000"/>
              </a:lnSpc>
              <a:buFont typeface="Wingdings 2" pitchFamily="18" charset="2"/>
              <a:buNone/>
            </a:pPr>
            <a:endParaRPr lang="uk-UA" sz="2400" b="1" smtClean="0">
              <a:solidFill>
                <a:schemeClr val="tx1"/>
              </a:solidFill>
              <a:cs typeface="Arial" charset="0"/>
            </a:endParaRPr>
          </a:p>
        </p:txBody>
      </p:sp>
      <p:sp>
        <p:nvSpPr>
          <p:cNvPr id="4" name="Rectangle 3"/>
          <p:cNvSpPr txBox="1">
            <a:spLocks noChangeArrowheads="1"/>
          </p:cNvSpPr>
          <p:nvPr/>
        </p:nvSpPr>
        <p:spPr bwMode="auto">
          <a:xfrm>
            <a:off x="395288" y="214313"/>
            <a:ext cx="8424862" cy="6429375"/>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uk-UA" sz="1700" dirty="0">
                <a:effectLst>
                  <a:outerShdw blurRad="38100" dist="38100" dir="2700000" algn="tl">
                    <a:srgbClr val="C0C0C0"/>
                  </a:outerShdw>
                </a:effectLst>
              </a:rPr>
              <a:t>      </a:t>
            </a:r>
            <a:r>
              <a:rPr lang="uk-UA" sz="2800" dirty="0">
                <a:solidFill>
                  <a:srgbClr val="0070C0"/>
                </a:solidFill>
                <a:effectLst>
                  <a:outerShdw blurRad="38100" dist="38100" dir="2700000" algn="tl">
                    <a:srgbClr val="C0C0C0"/>
                  </a:outerShdw>
                </a:effectLst>
              </a:rPr>
              <a:t>Неправомірна вигода </a:t>
            </a:r>
            <a:r>
              <a:rPr lang="uk-UA" sz="2800" i="1" dirty="0">
                <a:effectLst>
                  <a:outerShdw blurRad="38100" dist="38100" dir="2700000" algn="tl">
                    <a:srgbClr val="C0C0C0"/>
                  </a:outerShdw>
                </a:effectLst>
              </a:rPr>
              <a:t>(форми):</a:t>
            </a:r>
          </a:p>
          <a:p>
            <a:pPr marL="342900" indent="-342900" algn="ctr">
              <a:spcBef>
                <a:spcPct val="20000"/>
              </a:spcBef>
              <a:buClr>
                <a:schemeClr val="hlink"/>
              </a:buClr>
              <a:buSzPct val="80000"/>
              <a:buFont typeface="Wingdings" pitchFamily="2" charset="2"/>
              <a:buNone/>
              <a:defRPr/>
            </a:pPr>
            <a:endParaRPr lang="uk-UA" sz="2000" i="1" dirty="0">
              <a:effectLst>
                <a:outerShdw blurRad="38100" dist="38100" dir="2700000" algn="tl">
                  <a:srgbClr val="C0C0C0"/>
                </a:outerShdw>
              </a:effectLs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3"/>
          <p:cNvSpPr>
            <a:spLocks noGrp="1" noChangeArrowheads="1"/>
          </p:cNvSpPr>
          <p:nvPr>
            <p:ph idx="4294967295"/>
          </p:nvPr>
        </p:nvSpPr>
        <p:spPr>
          <a:xfrm>
            <a:off x="214313" y="0"/>
            <a:ext cx="8643937" cy="6858000"/>
          </a:xfrm>
        </p:spPr>
        <p:txBody>
          <a:bodyPr/>
          <a:lstStyle/>
          <a:p>
            <a:pPr algn="ctr">
              <a:lnSpc>
                <a:spcPct val="70000"/>
              </a:lnSpc>
              <a:buFont typeface="Wingdings 2" pitchFamily="18" charset="2"/>
              <a:buNone/>
            </a:pPr>
            <a:endParaRPr lang="uk-UA" sz="1600" b="1" smtClean="0">
              <a:solidFill>
                <a:srgbClr val="C40C5B"/>
              </a:solidFill>
              <a:latin typeface="Arial" charset="0"/>
            </a:endParaRPr>
          </a:p>
          <a:p>
            <a:pPr algn="ctr">
              <a:lnSpc>
                <a:spcPct val="70000"/>
              </a:lnSpc>
              <a:buFont typeface="Wingdings 2" pitchFamily="18" charset="2"/>
              <a:buNone/>
            </a:pPr>
            <a:r>
              <a:rPr lang="uk-UA" sz="1400" b="1" smtClean="0">
                <a:solidFill>
                  <a:srgbClr val="C40C5B"/>
                </a:solidFill>
                <a:latin typeface="Arial" charset="0"/>
              </a:rPr>
              <a:t>Особливості окремих корупційних злочинів:</a:t>
            </a:r>
          </a:p>
          <a:p>
            <a:pPr algn="ctr">
              <a:lnSpc>
                <a:spcPct val="70000"/>
              </a:lnSpc>
              <a:buFont typeface="Wingdings 2" pitchFamily="18" charset="2"/>
              <a:buNone/>
            </a:pPr>
            <a:r>
              <a:rPr lang="uk-UA" sz="1600" b="1" smtClean="0">
                <a:solidFill>
                  <a:srgbClr val="C40C5B"/>
                </a:solidFill>
                <a:latin typeface="Arial" charset="0"/>
              </a:rPr>
              <a:t> </a:t>
            </a:r>
          </a:p>
          <a:p>
            <a:pPr algn="just">
              <a:lnSpc>
                <a:spcPct val="70000"/>
              </a:lnSpc>
              <a:buFont typeface="Wingdings 2" pitchFamily="18" charset="2"/>
              <a:buNone/>
            </a:pPr>
            <a:r>
              <a:rPr lang="uk-UA" sz="2200" b="1" smtClean="0">
                <a:solidFill>
                  <a:srgbClr val="C40C5B"/>
                </a:solidFill>
                <a:latin typeface="Arial" charset="0"/>
              </a:rPr>
              <a:t>           </a:t>
            </a:r>
            <a:r>
              <a:rPr lang="uk-UA" sz="2200" b="1" smtClean="0">
                <a:solidFill>
                  <a:schemeClr val="tx1"/>
                </a:solidFill>
              </a:rPr>
              <a:t>Стаття 364 КК. Зловживання владою або службовим становищем</a:t>
            </a:r>
          </a:p>
          <a:p>
            <a:pPr algn="just">
              <a:lnSpc>
                <a:spcPct val="70000"/>
              </a:lnSpc>
              <a:buFont typeface="Wingdings 2" pitchFamily="18" charset="2"/>
              <a:buNone/>
            </a:pPr>
            <a:r>
              <a:rPr lang="uk-UA" sz="2200" b="1" smtClean="0">
                <a:solidFill>
                  <a:schemeClr val="tx1"/>
                </a:solidFill>
              </a:rPr>
              <a:t>            </a:t>
            </a:r>
            <a:r>
              <a:rPr lang="uk-UA" sz="2200" smtClean="0">
                <a:solidFill>
                  <a:schemeClr val="tx1"/>
                </a:solidFill>
              </a:rPr>
              <a:t>1. Зловживання владою або службовим становищем, тобто </a:t>
            </a:r>
            <a:r>
              <a:rPr lang="uk-UA" sz="2200" b="1" smtClean="0">
                <a:solidFill>
                  <a:srgbClr val="9900FF"/>
                </a:solidFill>
              </a:rPr>
              <a:t>умисне, </a:t>
            </a:r>
            <a:r>
              <a:rPr lang="uk-UA" sz="2200" b="1" smtClean="0">
                <a:solidFill>
                  <a:srgbClr val="FF0000"/>
                </a:solidFill>
              </a:rPr>
              <a:t>з метою одержання будь-якої неправомірної вигоди</a:t>
            </a:r>
            <a:r>
              <a:rPr lang="uk-UA" sz="2200" b="1" smtClean="0">
                <a:solidFill>
                  <a:srgbClr val="9900FF"/>
                </a:solidFill>
              </a:rPr>
              <a:t> </a:t>
            </a:r>
            <a:r>
              <a:rPr lang="uk-UA" sz="2200" smtClean="0">
                <a:solidFill>
                  <a:schemeClr val="tx1"/>
                </a:solidFill>
              </a:rPr>
              <a:t>для самої себе чи іншої фізичної або юридичної особи </a:t>
            </a:r>
            <a:r>
              <a:rPr lang="uk-UA" sz="2200" b="1" smtClean="0">
                <a:solidFill>
                  <a:srgbClr val="9900FF"/>
                </a:solidFill>
              </a:rPr>
              <a:t>використання  службовою  особою  влади  чи службового становища</a:t>
            </a:r>
            <a:r>
              <a:rPr lang="uk-UA" sz="2200" smtClean="0">
                <a:solidFill>
                  <a:schemeClr val="tx1"/>
                </a:solidFill>
              </a:rPr>
              <a:t> </a:t>
            </a:r>
            <a:r>
              <a:rPr lang="uk-UA" sz="2200" b="1" smtClean="0">
                <a:solidFill>
                  <a:schemeClr val="tx1"/>
                </a:solidFill>
              </a:rPr>
              <a:t>всупереч інтересам служби</a:t>
            </a:r>
            <a:r>
              <a:rPr lang="uk-UA" sz="2200" smtClean="0">
                <a:solidFill>
                  <a:schemeClr val="tx1"/>
                </a:solidFill>
              </a:rPr>
              <a:t>, якщо воно завдало </a:t>
            </a:r>
            <a:r>
              <a:rPr lang="uk-UA" sz="2200" b="1" u="sng" smtClean="0">
                <a:solidFill>
                  <a:srgbClr val="FF0066"/>
                </a:solidFill>
              </a:rPr>
              <a:t>істотної шкоди </a:t>
            </a:r>
            <a:r>
              <a:rPr lang="uk-UA" sz="2200" smtClean="0">
                <a:solidFill>
                  <a:schemeClr val="tx1"/>
                </a:solidFill>
              </a:rPr>
              <a:t>охоронюваним законом правам, свободам та інтересам окремих  громадян  або  державним  чи  громадським інтересам, або інтересам юридичних осіб, –</a:t>
            </a:r>
            <a:r>
              <a:rPr lang="uk-UA" sz="2200" smtClean="0">
                <a:solidFill>
                  <a:schemeClr val="tx1"/>
                </a:solidFill>
                <a:latin typeface="Arial" charset="0"/>
              </a:rPr>
              <a:t> </a:t>
            </a:r>
            <a:r>
              <a:rPr lang="uk-UA" sz="2200" smtClean="0">
                <a:solidFill>
                  <a:schemeClr val="tx1"/>
                </a:solidFill>
              </a:rPr>
              <a:t>карається </a:t>
            </a:r>
            <a:r>
              <a:rPr lang="uk-UA" sz="2200" smtClean="0">
                <a:solidFill>
                  <a:schemeClr val="tx1"/>
                </a:solidFill>
                <a:latin typeface="Arial" charset="0"/>
              </a:rPr>
              <a:t>..</a:t>
            </a:r>
            <a:r>
              <a:rPr lang="uk-UA" sz="2200" smtClean="0">
                <a:solidFill>
                  <a:schemeClr val="tx1"/>
                </a:solidFill>
              </a:rPr>
              <a:t>.</a:t>
            </a:r>
          </a:p>
          <a:p>
            <a:pPr algn="just">
              <a:lnSpc>
                <a:spcPct val="70000"/>
              </a:lnSpc>
              <a:buFont typeface="Wingdings 2" pitchFamily="18" charset="2"/>
              <a:buNone/>
            </a:pPr>
            <a:r>
              <a:rPr lang="uk-UA" sz="2200" smtClean="0">
                <a:solidFill>
                  <a:schemeClr val="tx1"/>
                </a:solidFill>
              </a:rPr>
              <a:t>            2. Те саме діяння, якщо воно спричинило </a:t>
            </a:r>
            <a:r>
              <a:rPr lang="uk-UA" sz="2200" b="1" smtClean="0">
                <a:solidFill>
                  <a:srgbClr val="FF0066"/>
                </a:solidFill>
              </a:rPr>
              <a:t>тяжкі наслідки</a:t>
            </a:r>
            <a:r>
              <a:rPr lang="uk-UA" sz="2200" smtClean="0">
                <a:solidFill>
                  <a:schemeClr val="tx1"/>
                </a:solidFill>
              </a:rPr>
              <a:t>, –</a:t>
            </a:r>
            <a:r>
              <a:rPr lang="uk-UA" sz="2200" smtClean="0">
                <a:solidFill>
                  <a:schemeClr val="tx1"/>
                </a:solidFill>
                <a:latin typeface="Arial" charset="0"/>
              </a:rPr>
              <a:t>                   </a:t>
            </a:r>
            <a:r>
              <a:rPr lang="uk-UA" sz="2200" smtClean="0">
                <a:solidFill>
                  <a:schemeClr val="tx1"/>
                </a:solidFill>
              </a:rPr>
              <a:t>карається</a:t>
            </a:r>
            <a:r>
              <a:rPr lang="uk-UA" sz="2200" smtClean="0">
                <a:solidFill>
                  <a:schemeClr val="tx1"/>
                </a:solidFill>
                <a:latin typeface="Arial" charset="0"/>
              </a:rPr>
              <a:t>…</a:t>
            </a:r>
          </a:p>
          <a:p>
            <a:pPr algn="just">
              <a:lnSpc>
                <a:spcPct val="70000"/>
              </a:lnSpc>
              <a:buFont typeface="Wingdings 2" pitchFamily="18" charset="2"/>
              <a:buNone/>
            </a:pPr>
            <a:r>
              <a:rPr lang="uk-UA" sz="1600" smtClean="0">
                <a:solidFill>
                  <a:schemeClr val="tx1"/>
                </a:solidFill>
              </a:rPr>
              <a:t>             </a:t>
            </a:r>
          </a:p>
          <a:p>
            <a:pPr algn="just">
              <a:lnSpc>
                <a:spcPct val="70000"/>
              </a:lnSpc>
              <a:buFont typeface="Wingdings 2" pitchFamily="18" charset="2"/>
              <a:buNone/>
            </a:pPr>
            <a:r>
              <a:rPr lang="uk-UA" sz="1700" b="1" smtClean="0">
                <a:solidFill>
                  <a:schemeClr val="tx1"/>
                </a:solidFill>
              </a:rPr>
              <a:t>           П р и м і т к а. </a:t>
            </a:r>
            <a:r>
              <a:rPr lang="uk-UA" sz="1700" smtClean="0">
                <a:solidFill>
                  <a:schemeClr val="tx1"/>
                </a:solidFill>
              </a:rPr>
              <a:t>1. </a:t>
            </a:r>
            <a:r>
              <a:rPr lang="uk-UA" sz="1700" b="1" smtClean="0">
                <a:solidFill>
                  <a:srgbClr val="9900FF"/>
                </a:solidFill>
              </a:rPr>
              <a:t>Службовими особами </a:t>
            </a:r>
            <a:r>
              <a:rPr lang="uk-UA" sz="1700" smtClean="0">
                <a:solidFill>
                  <a:schemeClr val="tx1"/>
                </a:solidFill>
              </a:rPr>
              <a:t>у статтях 364, 368, 368-2, 369 цього Кодексу є особи, які постійно, тимчасово чи за спеціальним повноваженням </a:t>
            </a:r>
            <a:r>
              <a:rPr lang="uk-UA" sz="1700" smtClean="0">
                <a:solidFill>
                  <a:srgbClr val="0000FF"/>
                </a:solidFill>
              </a:rPr>
              <a:t>здійснюють функції представників влади </a:t>
            </a:r>
            <a:r>
              <a:rPr lang="uk-UA" sz="1700" smtClean="0">
                <a:solidFill>
                  <a:schemeClr val="tx1"/>
                </a:solidFill>
              </a:rPr>
              <a:t>чи </a:t>
            </a:r>
            <a:r>
              <a:rPr lang="uk-UA" sz="1700" smtClean="0">
                <a:solidFill>
                  <a:srgbClr val="0000FF"/>
                </a:solidFill>
              </a:rPr>
              <a:t>місцевого самоврядування, </a:t>
            </a:r>
            <a:r>
              <a:rPr lang="uk-UA" sz="1700" smtClean="0">
                <a:solidFill>
                  <a:schemeClr val="tx1"/>
                </a:solidFill>
              </a:rPr>
              <a:t>а також обіймають постійно чи тимчасово в органах державної влади, органах місцевого самоврядування, на державних чи комунальних підприємствах, в установах чи організаціях посади, пов'язані з виконанням </a:t>
            </a:r>
            <a:r>
              <a:rPr lang="uk-UA" sz="1700" smtClean="0">
                <a:solidFill>
                  <a:srgbClr val="0000FF"/>
                </a:solidFill>
              </a:rPr>
              <a:t>організаційно-розпорядчих</a:t>
            </a:r>
            <a:r>
              <a:rPr lang="uk-UA" sz="1700" smtClean="0">
                <a:solidFill>
                  <a:schemeClr val="tx1"/>
                </a:solidFill>
              </a:rPr>
              <a:t> чи </a:t>
            </a:r>
            <a:r>
              <a:rPr lang="uk-UA" sz="1700" smtClean="0">
                <a:solidFill>
                  <a:srgbClr val="0000FF"/>
                </a:solidFill>
              </a:rPr>
              <a:t>адміністративно-господарських функцій, </a:t>
            </a:r>
            <a:r>
              <a:rPr lang="uk-UA" sz="1700" smtClean="0">
                <a:solidFill>
                  <a:schemeClr val="tx1"/>
                </a:solidFill>
              </a:rPr>
              <a:t>або виконують такі функції за спеціальним повноваженням…</a:t>
            </a:r>
          </a:p>
          <a:p>
            <a:pPr algn="just">
              <a:lnSpc>
                <a:spcPct val="70000"/>
              </a:lnSpc>
              <a:buFont typeface="Wingdings 2" pitchFamily="18" charset="2"/>
              <a:buNone/>
            </a:pPr>
            <a:r>
              <a:rPr lang="uk-UA" sz="1700" smtClean="0">
                <a:solidFill>
                  <a:schemeClr val="tx1"/>
                </a:solidFill>
              </a:rPr>
              <a:t>            2. </a:t>
            </a:r>
            <a:r>
              <a:rPr lang="uk-UA" sz="1700" b="1" smtClean="0">
                <a:solidFill>
                  <a:srgbClr val="9900FF"/>
                </a:solidFill>
              </a:rPr>
              <a:t>Службовими особами також визнаються </a:t>
            </a:r>
            <a:r>
              <a:rPr lang="uk-UA" sz="1700" smtClean="0">
                <a:solidFill>
                  <a:schemeClr val="tx1"/>
                </a:solidFill>
              </a:rPr>
              <a:t>посадові особи іноземних держав…. </a:t>
            </a:r>
          </a:p>
          <a:p>
            <a:pPr algn="just">
              <a:lnSpc>
                <a:spcPct val="70000"/>
              </a:lnSpc>
              <a:buFont typeface="Wingdings 2" pitchFamily="18" charset="2"/>
              <a:buNone/>
            </a:pPr>
            <a:r>
              <a:rPr lang="uk-UA" sz="1700" smtClean="0">
                <a:solidFill>
                  <a:schemeClr val="tx1"/>
                </a:solidFill>
              </a:rPr>
              <a:t>            3. </a:t>
            </a:r>
            <a:r>
              <a:rPr lang="uk-UA" sz="1700" b="1" smtClean="0">
                <a:solidFill>
                  <a:srgbClr val="9900FF"/>
                </a:solidFill>
              </a:rPr>
              <a:t>Істотною шкодою</a:t>
            </a:r>
            <a:r>
              <a:rPr lang="uk-UA" sz="1700" smtClean="0">
                <a:solidFill>
                  <a:srgbClr val="9900FF"/>
                </a:solidFill>
              </a:rPr>
              <a:t> </a:t>
            </a:r>
            <a:r>
              <a:rPr lang="uk-UA" sz="1700" smtClean="0">
                <a:solidFill>
                  <a:schemeClr val="tx1"/>
                </a:solidFill>
              </a:rPr>
              <a:t>у статтях 364, 364-1, 365, 365-2, 367 вважається така шкода, яка </a:t>
            </a:r>
            <a:r>
              <a:rPr lang="uk-UA" sz="1700" b="1" smtClean="0">
                <a:solidFill>
                  <a:srgbClr val="C00000"/>
                </a:solidFill>
              </a:rPr>
              <a:t>в 100 і більше разів </a:t>
            </a:r>
            <a:r>
              <a:rPr lang="uk-UA" sz="1700" smtClean="0">
                <a:solidFill>
                  <a:schemeClr val="tx1"/>
                </a:solidFill>
              </a:rPr>
              <a:t>перевищує неоподатковуваний мінімум доходів громадян.</a:t>
            </a:r>
          </a:p>
          <a:p>
            <a:pPr algn="just">
              <a:lnSpc>
                <a:spcPct val="70000"/>
              </a:lnSpc>
              <a:buFont typeface="Wingdings 2" pitchFamily="18" charset="2"/>
              <a:buNone/>
            </a:pPr>
            <a:r>
              <a:rPr lang="uk-UA" sz="1700" smtClean="0">
                <a:solidFill>
                  <a:schemeClr val="tx1"/>
                </a:solidFill>
              </a:rPr>
              <a:t>            4. </a:t>
            </a:r>
            <a:r>
              <a:rPr lang="uk-UA" sz="1700" b="1" smtClean="0">
                <a:solidFill>
                  <a:srgbClr val="9900FF"/>
                </a:solidFill>
              </a:rPr>
              <a:t>Тяжкими наслідками </a:t>
            </a:r>
            <a:r>
              <a:rPr lang="uk-UA" sz="1700" smtClean="0">
                <a:solidFill>
                  <a:schemeClr val="tx1"/>
                </a:solidFill>
              </a:rPr>
              <a:t>у статтях 364–367 вважаються такі наслідки, які </a:t>
            </a:r>
            <a:r>
              <a:rPr lang="uk-UA" sz="1700" b="1" smtClean="0">
                <a:solidFill>
                  <a:srgbClr val="C00000"/>
                </a:solidFill>
              </a:rPr>
              <a:t>у 250 і більше разів </a:t>
            </a:r>
            <a:r>
              <a:rPr lang="uk-UA" sz="1700" smtClean="0">
                <a:solidFill>
                  <a:schemeClr val="tx1"/>
                </a:solidFill>
              </a:rPr>
              <a:t>перевищують неоподатковуваний мінімум доходів громадян.</a:t>
            </a:r>
            <a:endParaRPr lang="ru-RU" sz="1700" smtClean="0">
              <a:solidFill>
                <a:schemeClr val="tx1"/>
              </a:solidFill>
            </a:endParaRPr>
          </a:p>
          <a:p>
            <a:pPr algn="just">
              <a:lnSpc>
                <a:spcPct val="70000"/>
              </a:lnSpc>
              <a:buFontTx/>
              <a:buNone/>
            </a:pPr>
            <a:endParaRPr lang="uk-UA" sz="1600" b="1" i="1" smtClean="0">
              <a:solidFill>
                <a:srgbClr val="D60093"/>
              </a:solidFill>
              <a:latin typeface="Arial" charset="0"/>
              <a:cs typeface="Arial" charset="0"/>
            </a:endParaRPr>
          </a:p>
          <a:p>
            <a:pPr algn="just">
              <a:lnSpc>
                <a:spcPct val="70000"/>
              </a:lnSpc>
              <a:buFont typeface="Wingdings 2" pitchFamily="18" charset="2"/>
              <a:buNone/>
            </a:pPr>
            <a:r>
              <a:rPr lang="uk-UA" sz="1600" smtClean="0">
                <a:solidFill>
                  <a:schemeClr val="tx1"/>
                </a:solidFill>
              </a:rPr>
              <a:t>     </a:t>
            </a:r>
            <a:endParaRPr lang="uk-UA" sz="1600" smtClean="0">
              <a:solidFill>
                <a:srgbClr val="00B0F0"/>
              </a:solidFill>
            </a:endParaRPr>
          </a:p>
          <a:p>
            <a:pPr algn="just">
              <a:lnSpc>
                <a:spcPct val="70000"/>
              </a:lnSpc>
              <a:buFontTx/>
              <a:buNone/>
            </a:pPr>
            <a:endParaRPr lang="uk-UA" sz="1600" smtClean="0">
              <a:solidFill>
                <a:srgbClr val="00B0F0"/>
              </a:solidFill>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idx="4294967295"/>
          </p:nvPr>
        </p:nvSpPr>
        <p:spPr>
          <a:xfrm>
            <a:off x="214313" y="142875"/>
            <a:ext cx="8643937" cy="6572250"/>
          </a:xfrm>
        </p:spPr>
        <p:txBody>
          <a:bodyPr/>
          <a:lstStyle/>
          <a:p>
            <a:pPr algn="ctr">
              <a:lnSpc>
                <a:spcPct val="80000"/>
              </a:lnSpc>
              <a:buFontTx/>
              <a:buNone/>
            </a:pPr>
            <a:r>
              <a:rPr lang="uk-UA" sz="2000" b="1" i="1" smtClean="0">
                <a:solidFill>
                  <a:srgbClr val="D60093"/>
                </a:solidFill>
                <a:latin typeface="Arial" charset="0"/>
                <a:cs typeface="Arial" charset="0"/>
              </a:rPr>
              <a:t>  </a:t>
            </a:r>
            <a:r>
              <a:rPr lang="uk-UA" sz="1400" b="1" i="1" smtClean="0">
                <a:solidFill>
                  <a:srgbClr val="D60093"/>
                </a:solidFill>
                <a:latin typeface="Arial" charset="0"/>
                <a:cs typeface="Arial" charset="0"/>
              </a:rPr>
              <a:t>Особливості окремих корупційних злочинів </a:t>
            </a:r>
            <a:r>
              <a:rPr lang="uk-UA" sz="1400" b="1" i="1" u="sng" smtClean="0">
                <a:solidFill>
                  <a:srgbClr val="00B050"/>
                </a:solidFill>
                <a:latin typeface="Arial" charset="0"/>
                <a:cs typeface="Arial" charset="0"/>
              </a:rPr>
              <a:t>(продовження  1):</a:t>
            </a:r>
            <a:endParaRPr lang="uk-UA" sz="1400" b="1" i="1" u="sng" smtClean="0">
              <a:solidFill>
                <a:srgbClr val="9900FF"/>
              </a:solidFill>
              <a:latin typeface="Arial" charset="0"/>
              <a:cs typeface="Arial" charset="0"/>
            </a:endParaRPr>
          </a:p>
          <a:p>
            <a:pPr algn="just">
              <a:lnSpc>
                <a:spcPct val="80000"/>
              </a:lnSpc>
              <a:buFont typeface="Wingdings 2" pitchFamily="18" charset="2"/>
              <a:buNone/>
            </a:pPr>
            <a:r>
              <a:rPr lang="uk-UA" sz="1800" b="1" smtClean="0">
                <a:solidFill>
                  <a:schemeClr val="tx1"/>
                </a:solidFill>
              </a:rPr>
              <a:t>         </a:t>
            </a:r>
            <a:r>
              <a:rPr lang="uk-UA" sz="1800" smtClean="0">
                <a:solidFill>
                  <a:schemeClr val="tx1"/>
                </a:solidFill>
              </a:rPr>
              <a:t>         </a:t>
            </a:r>
            <a:r>
              <a:rPr lang="uk-UA" sz="2000" b="1" smtClean="0">
                <a:solidFill>
                  <a:schemeClr val="tx1"/>
                </a:solidFill>
              </a:rPr>
              <a:t>Ст. 368 КК. Прийняття пропозиції, обіцянки або одержання неправомірної вигоди службовою особою</a:t>
            </a:r>
          </a:p>
          <a:p>
            <a:pPr algn="just">
              <a:lnSpc>
                <a:spcPct val="80000"/>
              </a:lnSpc>
              <a:buFont typeface="Wingdings 2" pitchFamily="18" charset="2"/>
              <a:buNone/>
            </a:pPr>
            <a:r>
              <a:rPr lang="uk-UA" sz="2000" smtClean="0">
                <a:solidFill>
                  <a:schemeClr val="tx1"/>
                </a:solidFill>
              </a:rPr>
              <a:t>        1. </a:t>
            </a:r>
            <a:r>
              <a:rPr lang="uk-UA" sz="2000" b="1" smtClean="0">
                <a:solidFill>
                  <a:srgbClr val="9900FF"/>
                </a:solidFill>
              </a:rPr>
              <a:t>Прийняття пропозиції, обіцянки </a:t>
            </a:r>
            <a:r>
              <a:rPr lang="uk-UA" sz="2000" smtClean="0">
                <a:solidFill>
                  <a:schemeClr val="tx1"/>
                </a:solidFill>
              </a:rPr>
              <a:t>або </a:t>
            </a:r>
            <a:r>
              <a:rPr lang="uk-UA" sz="2000" b="1" smtClean="0">
                <a:solidFill>
                  <a:srgbClr val="9900FF"/>
                </a:solidFill>
              </a:rPr>
              <a:t>одержання</a:t>
            </a:r>
            <a:r>
              <a:rPr lang="uk-UA" sz="2000" smtClean="0">
                <a:solidFill>
                  <a:schemeClr val="tx1"/>
                </a:solidFill>
              </a:rPr>
              <a:t> службовою особою неправомірної вигоди, а так само </a:t>
            </a:r>
            <a:r>
              <a:rPr lang="uk-UA" sz="2000" b="1" smtClean="0">
                <a:solidFill>
                  <a:srgbClr val="9900FF"/>
                </a:solidFill>
              </a:rPr>
              <a:t>прохання надати таку вигоду </a:t>
            </a:r>
            <a:r>
              <a:rPr lang="uk-UA" sz="2000" smtClean="0">
                <a:solidFill>
                  <a:schemeClr val="tx1"/>
                </a:solidFill>
              </a:rPr>
              <a:t>для себе чи третьої особи </a:t>
            </a:r>
            <a:r>
              <a:rPr lang="uk-UA" sz="2000" b="1" i="1" smtClean="0">
                <a:solidFill>
                  <a:srgbClr val="0000FF"/>
                </a:solidFill>
              </a:rPr>
              <a:t>за вчинення </a:t>
            </a:r>
            <a:r>
              <a:rPr lang="uk-UA" sz="2000" i="1" smtClean="0">
                <a:solidFill>
                  <a:schemeClr val="tx1"/>
                </a:solidFill>
              </a:rPr>
              <a:t>чи</a:t>
            </a:r>
            <a:r>
              <a:rPr lang="uk-UA" sz="2000" i="1" smtClean="0">
                <a:solidFill>
                  <a:srgbClr val="0000FF"/>
                </a:solidFill>
              </a:rPr>
              <a:t> </a:t>
            </a:r>
            <a:r>
              <a:rPr lang="uk-UA" sz="2000" b="1" i="1" smtClean="0">
                <a:solidFill>
                  <a:srgbClr val="0000FF"/>
                </a:solidFill>
              </a:rPr>
              <a:t>невчинення</a:t>
            </a:r>
            <a:r>
              <a:rPr lang="uk-UA" sz="2000" i="1" smtClean="0">
                <a:solidFill>
                  <a:srgbClr val="0000FF"/>
                </a:solidFill>
              </a:rPr>
              <a:t> такою службовою особою в інтересах того, хто пропонує, обіцяє </a:t>
            </a:r>
            <a:r>
              <a:rPr lang="uk-UA" sz="2000" i="1" smtClean="0">
                <a:solidFill>
                  <a:schemeClr val="tx1"/>
                </a:solidFill>
              </a:rPr>
              <a:t>чи</a:t>
            </a:r>
            <a:r>
              <a:rPr lang="uk-UA" sz="2000" i="1" smtClean="0">
                <a:solidFill>
                  <a:srgbClr val="0000FF"/>
                </a:solidFill>
              </a:rPr>
              <a:t> надає неправомірну вигоду, </a:t>
            </a:r>
            <a:r>
              <a:rPr lang="uk-UA" sz="2000" i="1" smtClean="0">
                <a:solidFill>
                  <a:schemeClr val="tx1"/>
                </a:solidFill>
              </a:rPr>
              <a:t>чи</a:t>
            </a:r>
            <a:r>
              <a:rPr lang="uk-UA" sz="2000" i="1" smtClean="0">
                <a:solidFill>
                  <a:srgbClr val="0000FF"/>
                </a:solidFill>
              </a:rPr>
              <a:t> в інтересах третьої особи </a:t>
            </a:r>
            <a:r>
              <a:rPr lang="uk-UA" sz="2000" b="1" i="1" smtClean="0">
                <a:solidFill>
                  <a:srgbClr val="0000FF"/>
                </a:solidFill>
              </a:rPr>
              <a:t>будь-якої дії з використанням наданої їй влади </a:t>
            </a:r>
            <a:r>
              <a:rPr lang="uk-UA" sz="2000" smtClean="0">
                <a:solidFill>
                  <a:schemeClr val="tx1"/>
                </a:solidFill>
              </a:rPr>
              <a:t>чи </a:t>
            </a:r>
            <a:r>
              <a:rPr lang="uk-UA" sz="2000" b="1" i="1" smtClean="0">
                <a:solidFill>
                  <a:srgbClr val="0000FF"/>
                </a:solidFill>
              </a:rPr>
              <a:t>службового становища </a:t>
            </a:r>
            <a:r>
              <a:rPr lang="uk-UA" sz="2000" smtClean="0">
                <a:solidFill>
                  <a:schemeClr val="tx1"/>
                </a:solidFill>
              </a:rPr>
              <a:t>– </a:t>
            </a:r>
            <a:r>
              <a:rPr lang="uk-UA" sz="2000" i="1" smtClean="0">
                <a:solidFill>
                  <a:schemeClr val="tx1"/>
                </a:solidFill>
              </a:rPr>
              <a:t>карається ...</a:t>
            </a:r>
          </a:p>
          <a:p>
            <a:pPr algn="just">
              <a:lnSpc>
                <a:spcPct val="80000"/>
              </a:lnSpc>
              <a:buFont typeface="Wingdings 2" pitchFamily="18" charset="2"/>
              <a:buNone/>
            </a:pPr>
            <a:r>
              <a:rPr lang="uk-UA" sz="2000" smtClean="0">
                <a:solidFill>
                  <a:schemeClr val="tx1"/>
                </a:solidFill>
              </a:rPr>
              <a:t>        2. Діяння, передбачене частиною першою цієї статті, предметом якого була неправомірна вигода </a:t>
            </a:r>
            <a:r>
              <a:rPr lang="uk-UA" sz="2000" b="1" smtClean="0">
                <a:solidFill>
                  <a:srgbClr val="9900FF"/>
                </a:solidFill>
              </a:rPr>
              <a:t>у значному розмірі, –</a:t>
            </a:r>
            <a:r>
              <a:rPr lang="uk-UA" sz="2000" i="1" smtClean="0">
                <a:solidFill>
                  <a:schemeClr val="tx1"/>
                </a:solidFill>
              </a:rPr>
              <a:t>   карається ...</a:t>
            </a:r>
          </a:p>
          <a:p>
            <a:pPr algn="just">
              <a:lnSpc>
                <a:spcPct val="80000"/>
              </a:lnSpc>
              <a:buFont typeface="Wingdings 2" pitchFamily="18" charset="2"/>
              <a:buNone/>
            </a:pPr>
            <a:r>
              <a:rPr lang="uk-UA" sz="2000" smtClean="0">
                <a:solidFill>
                  <a:schemeClr val="tx1"/>
                </a:solidFill>
              </a:rPr>
              <a:t>        3. Діяння, передбачене частиною першою або другою цієї статті, предметом якого була неправомірна вигода </a:t>
            </a:r>
            <a:r>
              <a:rPr lang="uk-UA" sz="2000" b="1" smtClean="0">
                <a:solidFill>
                  <a:srgbClr val="9900FF"/>
                </a:solidFill>
              </a:rPr>
              <a:t>у великому розмірі </a:t>
            </a:r>
            <a:r>
              <a:rPr lang="uk-UA" sz="2000" smtClean="0">
                <a:solidFill>
                  <a:schemeClr val="tx1"/>
                </a:solidFill>
              </a:rPr>
              <a:t>або вчинене </a:t>
            </a:r>
            <a:r>
              <a:rPr lang="uk-UA" sz="2000" b="1" smtClean="0">
                <a:solidFill>
                  <a:srgbClr val="9900FF"/>
                </a:solidFill>
              </a:rPr>
              <a:t>службовою особою, яка займає відповідальне становище</a:t>
            </a:r>
            <a:r>
              <a:rPr lang="uk-UA" sz="2000" smtClean="0">
                <a:solidFill>
                  <a:schemeClr val="tx1"/>
                </a:solidFill>
              </a:rPr>
              <a:t>, або </a:t>
            </a:r>
            <a:r>
              <a:rPr lang="uk-UA" sz="2000" b="1" smtClean="0">
                <a:solidFill>
                  <a:srgbClr val="9900FF"/>
                </a:solidFill>
              </a:rPr>
              <a:t>за попередньою змовою групою осіб,</a:t>
            </a:r>
            <a:r>
              <a:rPr lang="uk-UA" sz="2000" smtClean="0">
                <a:solidFill>
                  <a:schemeClr val="tx1"/>
                </a:solidFill>
              </a:rPr>
              <a:t> або </a:t>
            </a:r>
            <a:r>
              <a:rPr lang="uk-UA" sz="2000" b="1" smtClean="0">
                <a:solidFill>
                  <a:srgbClr val="9900FF"/>
                </a:solidFill>
              </a:rPr>
              <a:t>повторно,</a:t>
            </a:r>
            <a:r>
              <a:rPr lang="uk-UA" sz="2000" smtClean="0">
                <a:solidFill>
                  <a:schemeClr val="tx1"/>
                </a:solidFill>
              </a:rPr>
              <a:t> або поєднане </a:t>
            </a:r>
            <a:r>
              <a:rPr lang="uk-UA" sz="2000" b="1" smtClean="0">
                <a:solidFill>
                  <a:srgbClr val="9900FF"/>
                </a:solidFill>
              </a:rPr>
              <a:t>з вимаганням неправомірної вигоди, </a:t>
            </a:r>
            <a:r>
              <a:rPr lang="uk-UA" sz="2000" smtClean="0">
                <a:solidFill>
                  <a:schemeClr val="tx1"/>
                </a:solidFill>
              </a:rPr>
              <a:t>– </a:t>
            </a:r>
            <a:r>
              <a:rPr lang="uk-UA" sz="2000" i="1" smtClean="0">
                <a:solidFill>
                  <a:schemeClr val="tx1"/>
                </a:solidFill>
              </a:rPr>
              <a:t>карається ...</a:t>
            </a:r>
          </a:p>
          <a:p>
            <a:pPr algn="just">
              <a:lnSpc>
                <a:spcPct val="80000"/>
              </a:lnSpc>
              <a:buFont typeface="Wingdings 2" pitchFamily="18" charset="2"/>
              <a:buNone/>
            </a:pPr>
            <a:r>
              <a:rPr lang="uk-UA" sz="2000" smtClean="0">
                <a:solidFill>
                  <a:schemeClr val="tx1"/>
                </a:solidFill>
              </a:rPr>
              <a:t>         4. Діяння, передбачене частинами першою, другою або третьою цієї статті, предметом якого була неправомірна вигода </a:t>
            </a:r>
            <a:r>
              <a:rPr lang="uk-UA" sz="2000" b="1" smtClean="0">
                <a:solidFill>
                  <a:srgbClr val="9900FF"/>
                </a:solidFill>
              </a:rPr>
              <a:t>в особливо великому розмірі, </a:t>
            </a:r>
            <a:r>
              <a:rPr lang="uk-UA" sz="2000" smtClean="0">
                <a:solidFill>
                  <a:schemeClr val="tx1"/>
                </a:solidFill>
              </a:rPr>
              <a:t>або вчинене </a:t>
            </a:r>
            <a:r>
              <a:rPr lang="uk-UA" sz="2000" b="1" smtClean="0">
                <a:solidFill>
                  <a:srgbClr val="9900FF"/>
                </a:solidFill>
              </a:rPr>
              <a:t>службовою особою, яка займає особливо відповідальне становище, –</a:t>
            </a:r>
            <a:r>
              <a:rPr lang="uk-UA" sz="2000" i="1" smtClean="0">
                <a:solidFill>
                  <a:schemeClr val="tx1"/>
                </a:solidFill>
              </a:rPr>
              <a:t>  карається ...</a:t>
            </a:r>
          </a:p>
          <a:p>
            <a:pPr algn="just">
              <a:lnSpc>
                <a:spcPct val="80000"/>
              </a:lnSpc>
              <a:buFont typeface="Wingdings 2" pitchFamily="18" charset="2"/>
              <a:buNone/>
            </a:pPr>
            <a:r>
              <a:rPr lang="uk-UA" sz="1600" smtClean="0">
                <a:solidFill>
                  <a:schemeClr val="tx1"/>
                </a:solidFill>
              </a:rPr>
              <a:t>           </a:t>
            </a:r>
            <a:r>
              <a:rPr lang="uk-UA" sz="1600" b="1" smtClean="0">
                <a:solidFill>
                  <a:schemeClr val="tx1"/>
                </a:solidFill>
              </a:rPr>
              <a:t>        П р и м і т к а.</a:t>
            </a:r>
            <a:r>
              <a:rPr lang="uk-UA" sz="1600" smtClean="0">
                <a:solidFill>
                  <a:schemeClr val="tx1"/>
                </a:solidFill>
              </a:rPr>
              <a:t> 1. Неправомірною вигодою </a:t>
            </a:r>
            <a:r>
              <a:rPr lang="uk-UA" sz="1600" b="1" smtClean="0">
                <a:solidFill>
                  <a:schemeClr val="tx1"/>
                </a:solidFill>
              </a:rPr>
              <a:t>в значному розмірі</a:t>
            </a:r>
            <a:r>
              <a:rPr lang="uk-UA" sz="1600" smtClean="0">
                <a:solidFill>
                  <a:schemeClr val="tx1"/>
                </a:solidFill>
              </a:rPr>
              <a:t> вважається вигода, що </a:t>
            </a:r>
            <a:r>
              <a:rPr lang="uk-UA" sz="1600" b="1" smtClean="0">
                <a:solidFill>
                  <a:srgbClr val="C40C5B"/>
                </a:solidFill>
              </a:rPr>
              <a:t>в 100 і більше разів </a:t>
            </a:r>
            <a:r>
              <a:rPr lang="uk-UA" sz="1600" smtClean="0">
                <a:solidFill>
                  <a:schemeClr val="tx1"/>
                </a:solidFill>
              </a:rPr>
              <a:t>перевищує н.м.д.г., </a:t>
            </a:r>
            <a:r>
              <a:rPr lang="uk-UA" sz="1600" b="1" smtClean="0">
                <a:solidFill>
                  <a:schemeClr val="tx1"/>
                </a:solidFill>
              </a:rPr>
              <a:t>у великому розмірі </a:t>
            </a:r>
            <a:r>
              <a:rPr lang="uk-UA" sz="1600" smtClean="0">
                <a:solidFill>
                  <a:schemeClr val="tx1"/>
                </a:solidFill>
              </a:rPr>
              <a:t>– така, що </a:t>
            </a:r>
            <a:r>
              <a:rPr lang="uk-UA" sz="1600" b="1" smtClean="0">
                <a:solidFill>
                  <a:srgbClr val="C40C5B"/>
                </a:solidFill>
              </a:rPr>
              <a:t>у 200 і більше разів перевищує н.м.д.г., </a:t>
            </a:r>
            <a:r>
              <a:rPr lang="uk-UA" sz="1600" b="1" smtClean="0">
                <a:solidFill>
                  <a:schemeClr val="tx1"/>
                </a:solidFill>
              </a:rPr>
              <a:t>в особливо великому розмірі </a:t>
            </a:r>
            <a:r>
              <a:rPr lang="uk-UA" sz="1600" b="1" smtClean="0">
                <a:solidFill>
                  <a:srgbClr val="C40C5B"/>
                </a:solidFill>
              </a:rPr>
              <a:t>– така, що у 500 і більше разів перевищує н.м.д.г.</a:t>
            </a:r>
          </a:p>
          <a:p>
            <a:pPr algn="just">
              <a:lnSpc>
                <a:spcPct val="80000"/>
              </a:lnSpc>
              <a:buFont typeface="Wingdings 2" pitchFamily="18" charset="2"/>
              <a:buNone/>
            </a:pPr>
            <a:r>
              <a:rPr lang="uk-UA" sz="1400" smtClean="0">
                <a:solidFill>
                  <a:schemeClr val="tx1"/>
                </a:solidFill>
              </a:rPr>
              <a:t>        2. </a:t>
            </a:r>
            <a:r>
              <a:rPr lang="uk-UA" sz="1400" b="1" smtClean="0">
                <a:solidFill>
                  <a:srgbClr val="0070C0"/>
                </a:solidFill>
              </a:rPr>
              <a:t>Службовими особами, які займають відповідальне становище</a:t>
            </a:r>
            <a:r>
              <a:rPr lang="uk-UA" sz="1400" smtClean="0">
                <a:solidFill>
                  <a:schemeClr val="tx1"/>
                </a:solidFill>
              </a:rPr>
              <a:t>… (див. нижче)</a:t>
            </a:r>
          </a:p>
          <a:p>
            <a:pPr algn="just">
              <a:lnSpc>
                <a:spcPct val="80000"/>
              </a:lnSpc>
              <a:buFont typeface="Wingdings 2" pitchFamily="18" charset="2"/>
              <a:buNone/>
            </a:pPr>
            <a:r>
              <a:rPr lang="uk-UA" sz="1400" smtClean="0">
                <a:solidFill>
                  <a:schemeClr val="tx1"/>
                </a:solidFill>
              </a:rPr>
              <a:t>        3. </a:t>
            </a:r>
            <a:r>
              <a:rPr lang="uk-UA" sz="1400" b="1" smtClean="0">
                <a:solidFill>
                  <a:srgbClr val="0070C0"/>
                </a:solidFill>
              </a:rPr>
              <a:t>Службовими особами, які займають особливо відповідальне становище</a:t>
            </a:r>
            <a:r>
              <a:rPr lang="uk-UA" sz="1400" smtClean="0">
                <a:solidFill>
                  <a:schemeClr val="tx1"/>
                </a:solidFill>
              </a:rPr>
              <a:t>…</a:t>
            </a:r>
            <a:r>
              <a:rPr lang="uk-UA" sz="1400" smtClean="0">
                <a:solidFill>
                  <a:srgbClr val="00B0F0"/>
                </a:solidFill>
              </a:rPr>
              <a:t>  </a:t>
            </a:r>
            <a:r>
              <a:rPr lang="uk-UA" sz="1400" smtClean="0">
                <a:solidFill>
                  <a:schemeClr val="tx1"/>
                </a:solidFill>
              </a:rPr>
              <a:t>(див. нижче)</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3"/>
          <p:cNvSpPr>
            <a:spLocks noGrp="1" noChangeArrowheads="1"/>
          </p:cNvSpPr>
          <p:nvPr>
            <p:ph idx="4294967295"/>
          </p:nvPr>
        </p:nvSpPr>
        <p:spPr>
          <a:xfrm>
            <a:off x="179388" y="142875"/>
            <a:ext cx="8643937" cy="6572250"/>
          </a:xfrm>
        </p:spPr>
        <p:txBody>
          <a:bodyPr/>
          <a:lstStyle/>
          <a:p>
            <a:pPr algn="just">
              <a:lnSpc>
                <a:spcPct val="80000"/>
              </a:lnSpc>
              <a:buFont typeface="Wingdings 2" pitchFamily="18" charset="2"/>
              <a:buNone/>
            </a:pPr>
            <a:r>
              <a:rPr lang="uk-UA" sz="1100" smtClean="0">
                <a:solidFill>
                  <a:schemeClr val="tx1"/>
                </a:solidFill>
              </a:rPr>
              <a:t>                                                   </a:t>
            </a:r>
            <a:r>
              <a:rPr lang="uk-UA" sz="1600" b="1" i="1" smtClean="0">
                <a:solidFill>
                  <a:srgbClr val="D60093"/>
                </a:solidFill>
                <a:latin typeface="Arial" charset="0"/>
                <a:cs typeface="Arial" charset="0"/>
              </a:rPr>
              <a:t>Зміст окремих кримінально-правових термінів:</a:t>
            </a:r>
          </a:p>
          <a:p>
            <a:pPr algn="just">
              <a:lnSpc>
                <a:spcPct val="80000"/>
              </a:lnSpc>
              <a:buFont typeface="Wingdings 2" pitchFamily="18" charset="2"/>
              <a:buNone/>
            </a:pPr>
            <a:r>
              <a:rPr lang="uk-UA" sz="1100" b="1" smtClean="0">
                <a:solidFill>
                  <a:schemeClr val="tx1"/>
                </a:solidFill>
              </a:rPr>
              <a:t>         </a:t>
            </a:r>
            <a:r>
              <a:rPr lang="uk-UA" sz="1400" b="1" smtClean="0">
                <a:solidFill>
                  <a:schemeClr val="tx1"/>
                </a:solidFill>
              </a:rPr>
              <a:t>Ст. 354  КК. Підкуп працівника підприємства, установи чи організації</a:t>
            </a:r>
          </a:p>
          <a:p>
            <a:pPr algn="just">
              <a:lnSpc>
                <a:spcPct val="80000"/>
              </a:lnSpc>
              <a:buFont typeface="Wingdings 2" pitchFamily="18" charset="2"/>
              <a:buNone/>
            </a:pPr>
            <a:r>
              <a:rPr lang="uk-UA" sz="1400" b="1" smtClean="0">
                <a:solidFill>
                  <a:schemeClr val="tx1"/>
                </a:solidFill>
              </a:rPr>
              <a:t>       .  .  .  .  .  .  .</a:t>
            </a:r>
          </a:p>
          <a:p>
            <a:pPr algn="just">
              <a:lnSpc>
                <a:spcPct val="80000"/>
              </a:lnSpc>
              <a:buFont typeface="Wingdings 2" pitchFamily="18" charset="2"/>
              <a:buNone/>
            </a:pPr>
            <a:r>
              <a:rPr lang="uk-UA" sz="1400" b="1" smtClean="0">
                <a:solidFill>
                  <a:schemeClr val="tx1"/>
                </a:solidFill>
              </a:rPr>
              <a:t>      П р и м і т к а.</a:t>
            </a:r>
            <a:r>
              <a:rPr lang="uk-UA" sz="1400" smtClean="0">
                <a:solidFill>
                  <a:schemeClr val="tx1"/>
                </a:solidFill>
              </a:rPr>
              <a:t> 1. . . . </a:t>
            </a:r>
            <a:r>
              <a:rPr lang="uk-UA" sz="1600" smtClean="0">
                <a:solidFill>
                  <a:schemeClr val="tx1"/>
                </a:solidFill>
              </a:rPr>
              <a:t>.</a:t>
            </a:r>
          </a:p>
          <a:p>
            <a:pPr algn="just">
              <a:lnSpc>
                <a:spcPct val="80000"/>
              </a:lnSpc>
              <a:buFont typeface="Wingdings 2" pitchFamily="18" charset="2"/>
              <a:buNone/>
            </a:pPr>
            <a:r>
              <a:rPr lang="uk-UA" sz="1400" smtClean="0">
                <a:solidFill>
                  <a:schemeClr val="tx1"/>
                </a:solidFill>
              </a:rPr>
              <a:t>                 2. . . . .</a:t>
            </a:r>
          </a:p>
          <a:p>
            <a:pPr algn="just">
              <a:lnSpc>
                <a:spcPct val="80000"/>
              </a:lnSpc>
              <a:buFont typeface="Wingdings 2" pitchFamily="18" charset="2"/>
              <a:buNone/>
            </a:pPr>
            <a:r>
              <a:rPr lang="uk-UA" sz="2200" smtClean="0">
                <a:solidFill>
                  <a:schemeClr val="tx1"/>
                </a:solidFill>
              </a:rPr>
              <a:t>            </a:t>
            </a:r>
            <a:r>
              <a:rPr lang="uk-UA" sz="2200" b="1" smtClean="0">
                <a:solidFill>
                  <a:schemeClr val="tx1"/>
                </a:solidFill>
              </a:rPr>
              <a:t>3.</a:t>
            </a:r>
            <a:r>
              <a:rPr lang="uk-UA" sz="2200" smtClean="0">
                <a:solidFill>
                  <a:schemeClr val="tx1"/>
                </a:solidFill>
              </a:rPr>
              <a:t> Під </a:t>
            </a:r>
            <a:r>
              <a:rPr lang="uk-UA" sz="2200" b="1" i="1" smtClean="0">
                <a:solidFill>
                  <a:srgbClr val="0000FF"/>
                </a:solidFill>
              </a:rPr>
              <a:t>пропозицією</a:t>
            </a:r>
            <a:r>
              <a:rPr lang="uk-UA" sz="2200" smtClean="0">
                <a:solidFill>
                  <a:srgbClr val="41124E"/>
                </a:solidFill>
              </a:rPr>
              <a:t> </a:t>
            </a:r>
            <a:r>
              <a:rPr lang="uk-UA" sz="2200" smtClean="0">
                <a:solidFill>
                  <a:schemeClr val="tx1"/>
                </a:solidFill>
              </a:rPr>
              <a:t>у статтях </a:t>
            </a:r>
            <a:r>
              <a:rPr lang="uk-UA" sz="2200" b="1" smtClean="0">
                <a:solidFill>
                  <a:schemeClr val="tx1"/>
                </a:solidFill>
              </a:rPr>
              <a:t>354, </a:t>
            </a:r>
            <a:r>
              <a:rPr lang="uk-UA" sz="2200" b="1" smtClean="0">
                <a:solidFill>
                  <a:srgbClr val="9900FF"/>
                </a:solidFill>
              </a:rPr>
              <a:t>368,</a:t>
            </a:r>
            <a:r>
              <a:rPr lang="uk-UA" sz="2200" b="1" smtClean="0">
                <a:solidFill>
                  <a:schemeClr val="tx1"/>
                </a:solidFill>
              </a:rPr>
              <a:t> 368-3 – 370</a:t>
            </a:r>
            <a:r>
              <a:rPr lang="uk-UA" sz="2200" smtClean="0">
                <a:solidFill>
                  <a:schemeClr val="tx1"/>
                </a:solidFill>
              </a:rPr>
              <a:t> слід розуміти </a:t>
            </a:r>
            <a:r>
              <a:rPr lang="uk-UA" sz="2200" b="1" smtClean="0">
                <a:solidFill>
                  <a:schemeClr val="tx1"/>
                </a:solidFill>
              </a:rPr>
              <a:t>висловлення</a:t>
            </a:r>
            <a:r>
              <a:rPr lang="uk-UA" sz="2200" smtClean="0">
                <a:solidFill>
                  <a:schemeClr val="tx1"/>
                </a:solidFill>
              </a:rPr>
              <a:t> працівнику підприємства, установи чи організації, особі, яка надає публічні послуги, або </a:t>
            </a:r>
            <a:r>
              <a:rPr lang="uk-UA" sz="2200" b="1" smtClean="0">
                <a:solidFill>
                  <a:schemeClr val="tx1"/>
                </a:solidFill>
              </a:rPr>
              <a:t>службовій особі наміру про надання неправомірної вигоди,</a:t>
            </a:r>
            <a:r>
              <a:rPr lang="uk-UA" sz="2200" smtClean="0">
                <a:solidFill>
                  <a:srgbClr val="0000FF"/>
                </a:solidFill>
              </a:rPr>
              <a:t> </a:t>
            </a:r>
            <a:r>
              <a:rPr lang="uk-UA" sz="2200" smtClean="0">
                <a:solidFill>
                  <a:schemeClr val="tx1"/>
                </a:solidFill>
              </a:rPr>
              <a:t>а під </a:t>
            </a:r>
            <a:r>
              <a:rPr lang="uk-UA" sz="2200" b="1" i="1" smtClean="0">
                <a:solidFill>
                  <a:srgbClr val="0000FF"/>
                </a:solidFill>
              </a:rPr>
              <a:t>обіцянкою</a:t>
            </a:r>
            <a:r>
              <a:rPr lang="uk-UA" sz="2200" b="1" i="1" smtClean="0">
                <a:solidFill>
                  <a:schemeClr val="tx1"/>
                </a:solidFill>
              </a:rPr>
              <a:t> –</a:t>
            </a:r>
            <a:r>
              <a:rPr lang="uk-UA" sz="2200" b="1" i="1" smtClean="0">
                <a:solidFill>
                  <a:srgbClr val="C40C5B"/>
                </a:solidFill>
              </a:rPr>
              <a:t> </a:t>
            </a:r>
            <a:r>
              <a:rPr lang="uk-UA" sz="2200" b="1" smtClean="0">
                <a:solidFill>
                  <a:schemeClr val="tx1"/>
                </a:solidFill>
              </a:rPr>
              <a:t>висловлення такого наміру з повідомленням про</a:t>
            </a:r>
            <a:r>
              <a:rPr lang="uk-UA" sz="2200" smtClean="0">
                <a:solidFill>
                  <a:srgbClr val="0000FF"/>
                </a:solidFill>
              </a:rPr>
              <a:t> </a:t>
            </a:r>
            <a:r>
              <a:rPr lang="uk-UA" sz="2200" b="1" smtClean="0">
                <a:solidFill>
                  <a:srgbClr val="9900FF"/>
                </a:solidFill>
              </a:rPr>
              <a:t>час, місце, спосіб </a:t>
            </a:r>
            <a:r>
              <a:rPr lang="uk-UA" sz="2200" b="1" smtClean="0">
                <a:solidFill>
                  <a:schemeClr val="tx1"/>
                </a:solidFill>
              </a:rPr>
              <a:t>надання неправомірної вигоди.</a:t>
            </a:r>
          </a:p>
          <a:p>
            <a:pPr algn="just">
              <a:lnSpc>
                <a:spcPct val="80000"/>
              </a:lnSpc>
              <a:buFont typeface="Wingdings 2" pitchFamily="18" charset="2"/>
              <a:buNone/>
            </a:pPr>
            <a:r>
              <a:rPr lang="uk-UA" sz="2200" smtClean="0">
                <a:solidFill>
                  <a:schemeClr val="tx1"/>
                </a:solidFill>
              </a:rPr>
              <a:t>            </a:t>
            </a:r>
            <a:r>
              <a:rPr lang="uk-UA" sz="2200" b="1" smtClean="0">
                <a:solidFill>
                  <a:schemeClr val="tx1"/>
                </a:solidFill>
              </a:rPr>
              <a:t>4.</a:t>
            </a:r>
            <a:r>
              <a:rPr lang="uk-UA" sz="2200" b="1" smtClean="0">
                <a:solidFill>
                  <a:srgbClr val="C40C5B"/>
                </a:solidFill>
              </a:rPr>
              <a:t> Повторним</a:t>
            </a:r>
            <a:r>
              <a:rPr lang="uk-UA" sz="2200" smtClean="0">
                <a:solidFill>
                  <a:srgbClr val="C40C5B"/>
                </a:solidFill>
              </a:rPr>
              <a:t> </a:t>
            </a:r>
            <a:r>
              <a:rPr lang="uk-UA" sz="2200" smtClean="0">
                <a:solidFill>
                  <a:schemeClr val="tx1"/>
                </a:solidFill>
              </a:rPr>
              <a:t>у статтях </a:t>
            </a:r>
            <a:r>
              <a:rPr lang="uk-UA" sz="2200" b="1" smtClean="0">
                <a:solidFill>
                  <a:schemeClr val="tx1"/>
                </a:solidFill>
              </a:rPr>
              <a:t>354, </a:t>
            </a:r>
            <a:r>
              <a:rPr lang="uk-UA" sz="2200" b="1" smtClean="0">
                <a:solidFill>
                  <a:srgbClr val="9900FF"/>
                </a:solidFill>
              </a:rPr>
              <a:t>368,</a:t>
            </a:r>
            <a:r>
              <a:rPr lang="uk-UA" sz="2200" b="1" smtClean="0">
                <a:solidFill>
                  <a:schemeClr val="tx1"/>
                </a:solidFill>
              </a:rPr>
              <a:t> 368-3, 368-4 </a:t>
            </a:r>
            <a:r>
              <a:rPr lang="uk-UA" sz="2200" smtClean="0">
                <a:solidFill>
                  <a:schemeClr val="tx1"/>
                </a:solidFill>
              </a:rPr>
              <a:t>і </a:t>
            </a:r>
            <a:r>
              <a:rPr lang="uk-UA" sz="2200" b="1" smtClean="0">
                <a:solidFill>
                  <a:srgbClr val="9900FF"/>
                </a:solidFill>
              </a:rPr>
              <a:t>369</a:t>
            </a:r>
            <a:r>
              <a:rPr lang="uk-UA" sz="2200" smtClean="0">
                <a:solidFill>
                  <a:schemeClr val="tx1"/>
                </a:solidFill>
              </a:rPr>
              <a:t> цього Кодексу визнається злочин, вчинений особою, яка раніше вчинила будь-який із злочинів, передбачених зазначеними статтями.</a:t>
            </a:r>
          </a:p>
          <a:p>
            <a:pPr algn="just">
              <a:lnSpc>
                <a:spcPct val="80000"/>
              </a:lnSpc>
              <a:buFont typeface="Wingdings 2" pitchFamily="18" charset="2"/>
              <a:buNone/>
            </a:pPr>
            <a:r>
              <a:rPr lang="uk-UA" sz="2200" b="1" smtClean="0">
                <a:solidFill>
                  <a:schemeClr val="tx1"/>
                </a:solidFill>
              </a:rPr>
              <a:t>            5.</a:t>
            </a:r>
            <a:r>
              <a:rPr lang="uk-UA" sz="2200" smtClean="0">
                <a:solidFill>
                  <a:schemeClr val="tx1"/>
                </a:solidFill>
              </a:rPr>
              <a:t> У статтях </a:t>
            </a:r>
            <a:r>
              <a:rPr lang="uk-UA" sz="2200" b="1" smtClean="0">
                <a:solidFill>
                  <a:schemeClr val="tx1"/>
                </a:solidFill>
              </a:rPr>
              <a:t>354, </a:t>
            </a:r>
            <a:r>
              <a:rPr lang="uk-UA" sz="2200" b="1" smtClean="0">
                <a:solidFill>
                  <a:srgbClr val="9900FF"/>
                </a:solidFill>
              </a:rPr>
              <a:t>368, </a:t>
            </a:r>
            <a:r>
              <a:rPr lang="uk-UA" sz="2200" b="1" smtClean="0">
                <a:solidFill>
                  <a:schemeClr val="tx1"/>
                </a:solidFill>
              </a:rPr>
              <a:t>368-3</a:t>
            </a:r>
            <a:r>
              <a:rPr lang="uk-UA" sz="2200" smtClean="0">
                <a:solidFill>
                  <a:schemeClr val="tx1"/>
                </a:solidFill>
              </a:rPr>
              <a:t> і </a:t>
            </a:r>
            <a:r>
              <a:rPr lang="uk-UA" sz="2200" b="1" smtClean="0">
                <a:solidFill>
                  <a:schemeClr val="tx1"/>
                </a:solidFill>
              </a:rPr>
              <a:t>368-4</a:t>
            </a:r>
            <a:r>
              <a:rPr lang="uk-UA" sz="2200" smtClean="0">
                <a:solidFill>
                  <a:schemeClr val="tx1"/>
                </a:solidFill>
              </a:rPr>
              <a:t> цього Кодексу під</a:t>
            </a:r>
            <a:r>
              <a:rPr lang="uk-UA" sz="2200" b="1" i="1" smtClean="0">
                <a:solidFill>
                  <a:srgbClr val="C40C5B"/>
                </a:solidFill>
              </a:rPr>
              <a:t> вимаганням</a:t>
            </a:r>
            <a:r>
              <a:rPr lang="uk-UA" sz="2200" smtClean="0">
                <a:solidFill>
                  <a:schemeClr val="tx1"/>
                </a:solidFill>
              </a:rPr>
              <a:t> неправомірної вигоди слід розуміти </a:t>
            </a:r>
            <a:r>
              <a:rPr lang="uk-UA" sz="2200" b="1" smtClean="0">
                <a:solidFill>
                  <a:srgbClr val="0000FF"/>
                </a:solidFill>
              </a:rPr>
              <a:t>вимогу</a:t>
            </a:r>
            <a:r>
              <a:rPr lang="uk-UA" sz="2200" smtClean="0">
                <a:solidFill>
                  <a:schemeClr val="tx1"/>
                </a:solidFill>
              </a:rPr>
              <a:t> </a:t>
            </a:r>
            <a:r>
              <a:rPr lang="uk-UA" sz="2200" smtClean="0">
                <a:solidFill>
                  <a:srgbClr val="0000FF"/>
                </a:solidFill>
              </a:rPr>
              <a:t>щодо надання неправомірної вигоди з погрозою вчинення дій або бездіяльності</a:t>
            </a:r>
            <a:r>
              <a:rPr lang="uk-UA" sz="2200" smtClean="0">
                <a:solidFill>
                  <a:schemeClr val="tx1"/>
                </a:solidFill>
              </a:rPr>
              <a:t> з використанням свого становища, наданих повноважень, влади, службового становища стосовно особи, яка надає неправомірну вигоду, </a:t>
            </a:r>
            <a:r>
              <a:rPr lang="uk-UA" sz="2200" b="1" smtClean="0">
                <a:solidFill>
                  <a:srgbClr val="C40C5B"/>
                </a:solidFill>
              </a:rPr>
              <a:t>або</a:t>
            </a:r>
            <a:r>
              <a:rPr lang="uk-UA" sz="2200" smtClean="0">
                <a:solidFill>
                  <a:srgbClr val="0000FF"/>
                </a:solidFill>
              </a:rPr>
              <a:t> </a:t>
            </a:r>
            <a:r>
              <a:rPr lang="uk-UA" sz="2200" b="1" smtClean="0">
                <a:solidFill>
                  <a:srgbClr val="0000FF"/>
                </a:solidFill>
              </a:rPr>
              <a:t>умисне створення умов, </a:t>
            </a:r>
            <a:r>
              <a:rPr lang="uk-UA" sz="2200" smtClean="0">
                <a:solidFill>
                  <a:srgbClr val="0000FF"/>
                </a:solidFill>
              </a:rPr>
              <a:t>за яких особа вимушена</a:t>
            </a:r>
            <a:r>
              <a:rPr lang="uk-UA" sz="2200" smtClean="0">
                <a:solidFill>
                  <a:schemeClr val="tx1"/>
                </a:solidFill>
              </a:rPr>
              <a:t> надати неправомірну вигоду з метою запобігання шкідливим наслідкам щодо своїх прав і законних інтересів.</a:t>
            </a:r>
            <a:endParaRPr lang="ru-RU" sz="2200" smtClean="0">
              <a:solidFill>
                <a:schemeClr val="tx1"/>
              </a:solidFill>
            </a:endParaRPr>
          </a:p>
          <a:p>
            <a:pPr algn="just">
              <a:lnSpc>
                <a:spcPct val="80000"/>
              </a:lnSpc>
              <a:buFont typeface="Wingdings 2" pitchFamily="18" charset="2"/>
              <a:buNone/>
            </a:pPr>
            <a:endParaRPr lang="uk-UA" sz="1600" smtClean="0">
              <a:solidFill>
                <a:schemeClr val="tx1"/>
              </a:solidFill>
              <a:latin typeface="Arial" charset="0"/>
            </a:endParaRPr>
          </a:p>
          <a:p>
            <a:pPr algn="just">
              <a:lnSpc>
                <a:spcPct val="80000"/>
              </a:lnSpc>
              <a:buFont typeface="Wingdings 2" pitchFamily="18" charset="2"/>
              <a:buNone/>
            </a:pPr>
            <a:endParaRPr lang="uk-UA" sz="1600" smtClean="0">
              <a:solidFill>
                <a:schemeClr val="tx1"/>
              </a:solidFill>
              <a:latin typeface="Arial" charset="0"/>
            </a:endParaRPr>
          </a:p>
          <a:p>
            <a:pPr algn="just">
              <a:lnSpc>
                <a:spcPct val="80000"/>
              </a:lnSpc>
              <a:buFont typeface="Wingdings 2" pitchFamily="18" charset="2"/>
              <a:buNone/>
            </a:pPr>
            <a:endParaRPr lang="uk-UA" sz="1600" smtClean="0">
              <a:solidFill>
                <a:schemeClr val="tx1"/>
              </a:solidFill>
              <a:latin typeface="Arial" charset="0"/>
            </a:endParaRPr>
          </a:p>
          <a:p>
            <a:pPr algn="just">
              <a:lnSpc>
                <a:spcPct val="80000"/>
              </a:lnSpc>
              <a:buFontTx/>
              <a:buNone/>
            </a:pPr>
            <a:endParaRPr lang="uk-UA" sz="1600" smtClean="0">
              <a:solidFill>
                <a:schemeClr val="tx1"/>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idx="4294967295"/>
          </p:nvPr>
        </p:nvSpPr>
        <p:spPr>
          <a:xfrm>
            <a:off x="642938" y="260350"/>
            <a:ext cx="8501062" cy="6221413"/>
          </a:xfrm>
        </p:spPr>
        <p:txBody>
          <a:bodyPr/>
          <a:lstStyle/>
          <a:p>
            <a:pPr eaLnBrk="1" hangingPunct="1">
              <a:lnSpc>
                <a:spcPct val="80000"/>
              </a:lnSpc>
              <a:buFont typeface="Wingdings 2" pitchFamily="18" charset="2"/>
              <a:buNone/>
            </a:pPr>
            <a:r>
              <a:rPr lang="uk-UA" sz="1500" smtClean="0"/>
              <a:t>      </a:t>
            </a:r>
          </a:p>
          <a:p>
            <a:pPr eaLnBrk="1" hangingPunct="1">
              <a:lnSpc>
                <a:spcPct val="80000"/>
              </a:lnSpc>
              <a:buFont typeface="Wingdings 2" pitchFamily="18" charset="2"/>
              <a:buNone/>
            </a:pPr>
            <a:r>
              <a:rPr lang="uk-UA" sz="1700" smtClean="0">
                <a:solidFill>
                  <a:schemeClr val="tx1"/>
                </a:solidFill>
                <a:latin typeface="Arial" charset="0"/>
                <a:cs typeface="Arial" charset="0"/>
              </a:rPr>
              <a:t>          </a:t>
            </a:r>
            <a:endParaRPr lang="ru-RU" sz="1700" smtClean="0">
              <a:solidFill>
                <a:schemeClr val="tx1"/>
              </a:solidFill>
              <a:latin typeface="Arial" charset="0"/>
              <a:cs typeface="Arial" charset="0"/>
            </a:endParaRPr>
          </a:p>
          <a:p>
            <a:pPr algn="just" eaLnBrk="1" hangingPunct="1">
              <a:lnSpc>
                <a:spcPct val="70000"/>
              </a:lnSpc>
              <a:buFont typeface="Wingdings 2" pitchFamily="18" charset="2"/>
              <a:buNone/>
            </a:pPr>
            <a:endParaRPr lang="ru-RU" sz="1300" i="1" smtClean="0">
              <a:latin typeface="Arial" charset="0"/>
              <a:cs typeface="Arial" charset="0"/>
            </a:endParaRPr>
          </a:p>
        </p:txBody>
      </p:sp>
      <p:sp>
        <p:nvSpPr>
          <p:cNvPr id="4" name="Rectangle 3"/>
          <p:cNvSpPr txBox="1">
            <a:spLocks noChangeArrowheads="1"/>
          </p:cNvSpPr>
          <p:nvPr/>
        </p:nvSpPr>
        <p:spPr bwMode="auto">
          <a:xfrm>
            <a:off x="395288" y="285750"/>
            <a:ext cx="8424862" cy="6072188"/>
          </a:xfrm>
          <a:prstGeom prst="rect">
            <a:avLst/>
          </a:prstGeom>
          <a:noFill/>
          <a:ln w="9525">
            <a:noFill/>
            <a:miter lim="800000"/>
            <a:headEnd/>
            <a:tailEnd/>
          </a:ln>
          <a:effectLst/>
        </p:spPr>
        <p:txBody>
          <a:bodyPr/>
          <a:lstStyle/>
          <a:p>
            <a:pPr marL="342900" indent="-342900" algn="ctr">
              <a:spcBef>
                <a:spcPct val="20000"/>
              </a:spcBef>
              <a:buClr>
                <a:schemeClr val="hlink"/>
              </a:buClr>
              <a:buSzPct val="80000"/>
              <a:buFont typeface="Wingdings" pitchFamily="2" charset="2"/>
              <a:buNone/>
              <a:defRPr/>
            </a:pPr>
            <a:r>
              <a:rPr lang="uk-UA" b="1">
                <a:solidFill>
                  <a:srgbClr val="0000FF"/>
                </a:solidFill>
                <a:effectLst>
                  <a:outerShdw blurRad="38100" dist="38100" dir="2700000" algn="tl">
                    <a:srgbClr val="C0C0C0"/>
                  </a:outerShdw>
                </a:effectLst>
                <a:latin typeface="Times New Roman" pitchFamily="18" charset="0"/>
                <a:cs typeface="Times New Roman" pitchFamily="18" charset="0"/>
              </a:rPr>
              <a:t>ВСТУП</a:t>
            </a:r>
          </a:p>
          <a:p>
            <a:pPr marL="342900" indent="-342900" algn="ctr">
              <a:spcBef>
                <a:spcPct val="20000"/>
              </a:spcBef>
              <a:buClr>
                <a:schemeClr val="hlink"/>
              </a:buClr>
              <a:buSzPct val="80000"/>
              <a:buFont typeface="Wingdings" pitchFamily="2" charset="2"/>
              <a:buNone/>
              <a:defRPr/>
            </a:pPr>
            <a:endParaRPr lang="uk-UA" b="1">
              <a:solidFill>
                <a:srgbClr val="0000FF"/>
              </a:solidFill>
              <a:effectLst>
                <a:outerShdw blurRad="38100" dist="38100" dir="2700000" algn="tl">
                  <a:srgbClr val="C0C0C0"/>
                </a:outerShdw>
              </a:effectLst>
              <a:latin typeface="Times New Roman" pitchFamily="18" charset="0"/>
              <a:cs typeface="Times New Roman" pitchFamily="18" charset="0"/>
            </a:endParaRPr>
          </a:p>
          <a:p>
            <a:pPr marL="342900" indent="-342900">
              <a:buFontTx/>
              <a:buChar char="•"/>
              <a:defRPr/>
            </a:pPr>
            <a:r>
              <a:rPr lang="uk-UA" b="1">
                <a:effectLst>
                  <a:outerShdw blurRad="38100" dist="38100" dir="2700000" algn="tl">
                    <a:srgbClr val="C0C0C0"/>
                  </a:outerShdw>
                </a:effectLst>
              </a:rPr>
              <a:t> </a:t>
            </a:r>
            <a:r>
              <a:rPr lang="uk-UA" sz="2400" b="1">
                <a:effectLst>
                  <a:outerShdw blurRad="38100" dist="38100" dir="2700000" algn="tl">
                    <a:srgbClr val="C0C0C0"/>
                  </a:outerShdw>
                </a:effectLst>
              </a:rPr>
              <a:t>За оцінками </a:t>
            </a:r>
            <a:r>
              <a:rPr lang="uk-UA" sz="2400" b="1">
                <a:solidFill>
                  <a:srgbClr val="0000FF"/>
                </a:solidFill>
                <a:effectLst>
                  <a:outerShdw blurRad="38100" dist="38100" dir="2700000" algn="tl">
                    <a:srgbClr val="C0C0C0"/>
                  </a:outerShdw>
                </a:effectLst>
              </a:rPr>
              <a:t>Світового банку, </a:t>
            </a:r>
            <a:r>
              <a:rPr lang="uk-UA" sz="2400" b="1">
                <a:effectLst>
                  <a:outerShdw blurRad="38100" dist="38100" dir="2700000" algn="tl">
                    <a:srgbClr val="C0C0C0"/>
                  </a:outerShdw>
                </a:effectLst>
              </a:rPr>
              <a:t>щорічні збитки від корупції у світі становлять </a:t>
            </a:r>
            <a:r>
              <a:rPr lang="uk-UA" sz="2400" b="1">
                <a:solidFill>
                  <a:srgbClr val="FF0000"/>
                </a:solidFill>
                <a:effectLst>
                  <a:outerShdw blurRad="38100" dist="38100" dir="2700000" algn="tl">
                    <a:srgbClr val="C0C0C0"/>
                  </a:outerShdw>
                </a:effectLst>
              </a:rPr>
              <a:t>1 трильйон доларів США</a:t>
            </a:r>
            <a:r>
              <a:rPr lang="uk-UA" sz="2400" b="1">
                <a:effectLst>
                  <a:outerShdw blurRad="38100" dist="38100" dir="2700000" algn="tl">
                    <a:srgbClr val="C0C0C0"/>
                  </a:outerShdw>
                </a:effectLst>
              </a:rPr>
              <a:t>, що є великим економічним тягарем. </a:t>
            </a:r>
          </a:p>
          <a:p>
            <a:pPr marL="342900" indent="-342900">
              <a:defRPr/>
            </a:pPr>
            <a:endParaRPr lang="uk-UA" sz="2400" b="1">
              <a:effectLst>
                <a:outerShdw blurRad="38100" dist="38100" dir="2700000" algn="tl">
                  <a:srgbClr val="C0C0C0"/>
                </a:outerShdw>
              </a:effectLst>
            </a:endParaRPr>
          </a:p>
          <a:p>
            <a:pPr marL="342900" indent="-342900">
              <a:buFontTx/>
              <a:buChar char="•"/>
              <a:defRPr/>
            </a:pPr>
            <a:r>
              <a:rPr lang="uk-UA" sz="2400" b="1">
                <a:effectLst>
                  <a:outerShdw blurRad="38100" dist="38100" dir="2700000" algn="tl">
                    <a:srgbClr val="C0C0C0"/>
                  </a:outerShdw>
                </a:effectLst>
              </a:rPr>
              <a:t>Від корупції країни </a:t>
            </a:r>
            <a:r>
              <a:rPr lang="uk-UA" sz="2400" b="1">
                <a:solidFill>
                  <a:srgbClr val="0000FF"/>
                </a:solidFill>
                <a:effectLst>
                  <a:outerShdw blurRad="38100" dist="38100" dir="2700000" algn="tl">
                    <a:srgbClr val="C0C0C0"/>
                  </a:outerShdw>
                </a:effectLst>
              </a:rPr>
              <a:t>ЄС</a:t>
            </a:r>
            <a:r>
              <a:rPr lang="uk-UA" sz="2400" b="1">
                <a:effectLst>
                  <a:outerShdw blurRad="38100" dist="38100" dir="2700000" algn="tl">
                    <a:srgbClr val="C0C0C0"/>
                  </a:outerShdw>
                </a:effectLst>
              </a:rPr>
              <a:t> щороку втрачають </a:t>
            </a:r>
            <a:r>
              <a:rPr lang="uk-UA" sz="2400" b="1">
                <a:solidFill>
                  <a:srgbClr val="FF0000"/>
                </a:solidFill>
                <a:effectLst>
                  <a:outerShdw blurRad="38100" dist="38100" dir="2700000" algn="tl">
                    <a:srgbClr val="C0C0C0"/>
                  </a:outerShdw>
                </a:effectLst>
              </a:rPr>
              <a:t>323 мільярдів євро.</a:t>
            </a:r>
          </a:p>
          <a:p>
            <a:pPr marL="342900" indent="-342900">
              <a:defRPr/>
            </a:pPr>
            <a:endParaRPr lang="uk-UA" sz="2400" b="1">
              <a:effectLst>
                <a:outerShdw blurRad="38100" dist="38100" dir="2700000" algn="tl">
                  <a:srgbClr val="C0C0C0"/>
                </a:outerShdw>
              </a:effectLst>
            </a:endParaRPr>
          </a:p>
          <a:p>
            <a:pPr marL="342900" indent="-342900">
              <a:buFontTx/>
              <a:buChar char="•"/>
              <a:defRPr/>
            </a:pPr>
            <a:r>
              <a:rPr lang="uk-UA" sz="2400" b="1">
                <a:effectLst>
                  <a:outerShdw blurRad="38100" dist="38100" dir="2700000" algn="tl">
                    <a:srgbClr val="C0C0C0"/>
                  </a:outerShdw>
                </a:effectLst>
              </a:rPr>
              <a:t>У світовому рейтингу </a:t>
            </a:r>
            <a:r>
              <a:rPr lang="uk-UA" sz="2400" b="1" i="1">
                <a:solidFill>
                  <a:srgbClr val="FF0000"/>
                </a:solidFill>
                <a:effectLst>
                  <a:outerShdw blurRad="38100" dist="38100" dir="2700000" algn="tl">
                    <a:srgbClr val="C0C0C0"/>
                  </a:outerShdw>
                </a:effectLst>
              </a:rPr>
              <a:t>Індексу сприйняття корупції (СРІ)</a:t>
            </a:r>
            <a:r>
              <a:rPr lang="uk-UA" sz="2400" b="1">
                <a:effectLst>
                  <a:outerShdw blurRad="38100" dist="38100" dir="2700000" algn="tl">
                    <a:srgbClr val="C0C0C0"/>
                  </a:outerShdw>
                </a:effectLst>
              </a:rPr>
              <a:t> за 2016 рік Україна посіла </a:t>
            </a:r>
            <a:r>
              <a:rPr lang="uk-UA" sz="2400" b="1">
                <a:solidFill>
                  <a:srgbClr val="FF0000"/>
                </a:solidFill>
                <a:effectLst>
                  <a:outerShdw blurRad="38100" dist="38100" dir="2700000" algn="tl">
                    <a:srgbClr val="C0C0C0"/>
                  </a:outerShdw>
                </a:effectLst>
              </a:rPr>
              <a:t>131 </a:t>
            </a:r>
            <a:r>
              <a:rPr lang="uk-UA" sz="2400" b="1">
                <a:effectLst>
                  <a:outerShdw blurRad="38100" dist="38100" dir="2700000" algn="tl">
                    <a:srgbClr val="C0C0C0"/>
                  </a:outerShdw>
                </a:effectLst>
              </a:rPr>
              <a:t>місце зі 176 країн. </a:t>
            </a:r>
            <a:r>
              <a:rPr lang="uk-UA" sz="2400" i="1">
                <a:effectLst>
                  <a:outerShdw blurRad="38100" dist="38100" dir="2700000" algn="tl">
                    <a:srgbClr val="C0C0C0"/>
                  </a:outerShdw>
                </a:effectLst>
                <a:latin typeface="Times New Roman" pitchFamily="18" charset="0"/>
                <a:cs typeface="Times New Roman" pitchFamily="18" charset="0"/>
              </a:rPr>
              <a:t>    </a:t>
            </a:r>
            <a:endParaRPr lang="uk-UA" sz="240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a:effectLst>
                  <a:outerShdw blurRad="38100" dist="38100" dir="2700000" algn="tl">
                    <a:srgbClr val="C0C0C0"/>
                  </a:outerShdw>
                </a:effectLst>
                <a:latin typeface="Times New Roman" pitchFamily="18" charset="0"/>
                <a:cs typeface="Times New Roman" pitchFamily="18" charset="0"/>
              </a:rPr>
              <a:t>    </a:t>
            </a:r>
            <a:endParaRPr lang="ru-RU" sz="2800">
              <a:effectLst>
                <a:outerShdw blurRad="38100" dist="38100" dir="2700000" algn="tl">
                  <a:srgbClr val="C0C0C0"/>
                </a:outerShdw>
              </a:effectLst>
              <a:latin typeface="Times New Roman" pitchFamily="18" charset="0"/>
              <a:cs typeface="Times New Roman" pitchFamily="18" charset="0"/>
            </a:endParaRPr>
          </a:p>
        </p:txBody>
      </p:sp>
      <p:pic>
        <p:nvPicPr>
          <p:cNvPr id="17411" name="Picture 2"/>
          <p:cNvPicPr>
            <a:picLocks noChangeAspect="1" noChangeArrowheads="1"/>
          </p:cNvPicPr>
          <p:nvPr/>
        </p:nvPicPr>
        <p:blipFill>
          <a:blip r:embed="rId2"/>
          <a:srcRect/>
          <a:stretch>
            <a:fillRect/>
          </a:stretch>
        </p:blipFill>
        <p:spPr bwMode="auto">
          <a:xfrm>
            <a:off x="3492500" y="5157788"/>
            <a:ext cx="2160588" cy="129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3"/>
          <p:cNvSpPr>
            <a:spLocks noGrp="1" noChangeArrowheads="1"/>
          </p:cNvSpPr>
          <p:nvPr>
            <p:ph idx="4294967295"/>
          </p:nvPr>
        </p:nvSpPr>
        <p:spPr>
          <a:xfrm>
            <a:off x="0" y="0"/>
            <a:ext cx="9144000" cy="6858000"/>
          </a:xfrm>
          <a:ln>
            <a:solidFill>
              <a:srgbClr val="0000FF"/>
            </a:solidFill>
          </a:ln>
        </p:spPr>
        <p:txBody>
          <a:bodyPr/>
          <a:lstStyle/>
          <a:p>
            <a:pPr algn="ctr">
              <a:lnSpc>
                <a:spcPct val="80000"/>
              </a:lnSpc>
              <a:buFontTx/>
              <a:buNone/>
            </a:pPr>
            <a:r>
              <a:rPr lang="uk-UA" sz="1600" b="1" i="1" smtClean="0">
                <a:solidFill>
                  <a:srgbClr val="D60093"/>
                </a:solidFill>
                <a:latin typeface="Arial" charset="0"/>
                <a:cs typeface="Arial" charset="0"/>
              </a:rPr>
              <a:t> Зміст окремих кримінально-правових термінів </a:t>
            </a:r>
            <a:r>
              <a:rPr lang="uk-UA" sz="1800" b="1" i="1" u="sng" smtClean="0">
                <a:solidFill>
                  <a:srgbClr val="00B050"/>
                </a:solidFill>
                <a:latin typeface="Arial" charset="0"/>
                <a:cs typeface="Arial" charset="0"/>
              </a:rPr>
              <a:t>(продовження </a:t>
            </a:r>
            <a:r>
              <a:rPr lang="uk-UA" sz="1800" b="1" i="1" smtClean="0">
                <a:solidFill>
                  <a:srgbClr val="00B050"/>
                </a:solidFill>
                <a:latin typeface="Arial" charset="0"/>
                <a:cs typeface="Arial" charset="0"/>
              </a:rPr>
              <a:t>):</a:t>
            </a:r>
            <a:r>
              <a:rPr lang="uk-UA" sz="1600" b="1" i="1" smtClean="0">
                <a:solidFill>
                  <a:srgbClr val="D60093"/>
                </a:solidFill>
                <a:latin typeface="Arial" charset="0"/>
                <a:cs typeface="Arial" charset="0"/>
              </a:rPr>
              <a:t>                             </a:t>
            </a:r>
          </a:p>
          <a:p>
            <a:pPr algn="just">
              <a:lnSpc>
                <a:spcPct val="80000"/>
              </a:lnSpc>
              <a:buFontTx/>
              <a:buNone/>
            </a:pPr>
            <a:r>
              <a:rPr lang="uk-UA" sz="1600" b="1" i="1" smtClean="0">
                <a:solidFill>
                  <a:srgbClr val="D60093"/>
                </a:solidFill>
                <a:latin typeface="Arial" charset="0"/>
                <a:cs typeface="Arial" charset="0"/>
              </a:rPr>
              <a:t>               </a:t>
            </a:r>
            <a:r>
              <a:rPr lang="uk-UA" sz="1600" b="1" smtClean="0">
                <a:solidFill>
                  <a:srgbClr val="0000FF"/>
                </a:solidFill>
                <a:latin typeface="Arial" charset="0"/>
                <a:cs typeface="Arial" charset="0"/>
              </a:rPr>
              <a:t>Службовими особами, які займають </a:t>
            </a:r>
            <a:r>
              <a:rPr lang="uk-UA" sz="1800" b="1" u="sng" smtClean="0">
                <a:solidFill>
                  <a:srgbClr val="0000FF"/>
                </a:solidFill>
                <a:latin typeface="Arial" charset="0"/>
                <a:cs typeface="Arial" charset="0"/>
              </a:rPr>
              <a:t>відповідальне</a:t>
            </a:r>
            <a:r>
              <a:rPr lang="uk-UA" sz="1600" b="1" smtClean="0">
                <a:solidFill>
                  <a:srgbClr val="0000FF"/>
                </a:solidFill>
                <a:latin typeface="Arial" charset="0"/>
                <a:cs typeface="Arial" charset="0"/>
              </a:rPr>
              <a:t> становище</a:t>
            </a:r>
            <a:r>
              <a:rPr lang="uk-UA" sz="1600" b="1" smtClean="0">
                <a:solidFill>
                  <a:schemeClr val="tx1"/>
                </a:solidFill>
                <a:latin typeface="Arial" charset="0"/>
                <a:cs typeface="Arial" charset="0"/>
              </a:rPr>
              <a:t> </a:t>
            </a:r>
            <a:r>
              <a:rPr lang="uk-UA" sz="1600" b="1" smtClean="0">
                <a:solidFill>
                  <a:srgbClr val="C00000"/>
                </a:solidFill>
                <a:latin typeface="Arial" charset="0"/>
                <a:cs typeface="Arial" charset="0"/>
              </a:rPr>
              <a:t>(у ст.ст. 368, 368-2, 369 та 382 КК),</a:t>
            </a:r>
            <a:r>
              <a:rPr lang="uk-UA" sz="1600" smtClean="0">
                <a:solidFill>
                  <a:srgbClr val="C00000"/>
                </a:solidFill>
                <a:latin typeface="Arial" charset="0"/>
                <a:cs typeface="Arial" charset="0"/>
              </a:rPr>
              <a:t> </a:t>
            </a:r>
            <a:r>
              <a:rPr lang="uk-UA" sz="1600" smtClean="0">
                <a:solidFill>
                  <a:schemeClr val="tx1"/>
                </a:solidFill>
                <a:latin typeface="Arial" charset="0"/>
                <a:cs typeface="Arial" charset="0"/>
              </a:rPr>
              <a:t>є </a:t>
            </a:r>
            <a:r>
              <a:rPr lang="uk-UA" sz="1600" i="1" smtClean="0">
                <a:solidFill>
                  <a:schemeClr val="tx1"/>
                </a:solidFill>
                <a:latin typeface="Arial" charset="0"/>
                <a:cs typeface="Arial" charset="0"/>
              </a:rPr>
              <a:t>особи, зазначені у п. 1 примітки до ст.  364 цього Кодексу, посади яких згідно </a:t>
            </a:r>
            <a:r>
              <a:rPr lang="uk-UA" sz="1600" i="1" smtClean="0">
                <a:solidFill>
                  <a:schemeClr val="tx1"/>
                </a:solidFill>
                <a:latin typeface="Arial" charset="0"/>
              </a:rPr>
              <a:t>зі ст. 6 Закону України «Про державну службу» належать до </a:t>
            </a:r>
            <a:r>
              <a:rPr lang="uk-UA" sz="1600" b="1" i="1" smtClean="0">
                <a:solidFill>
                  <a:srgbClr val="9900FF"/>
                </a:solidFill>
                <a:latin typeface="Arial" charset="0"/>
              </a:rPr>
              <a:t>категорії «Б», </a:t>
            </a:r>
            <a:r>
              <a:rPr lang="uk-UA" sz="1600" b="1" i="1" smtClean="0">
                <a:solidFill>
                  <a:schemeClr val="tx1"/>
                </a:solidFill>
                <a:latin typeface="Arial" charset="0"/>
              </a:rPr>
              <a:t>судді, прокурори і слідчі,</a:t>
            </a:r>
            <a:r>
              <a:rPr lang="uk-UA" sz="1600" i="1" smtClean="0">
                <a:solidFill>
                  <a:schemeClr val="tx1"/>
                </a:solidFill>
                <a:latin typeface="Arial" charset="0"/>
              </a:rPr>
              <a:t> а також інші, крім зазначених у п. 3 примітки до цієї статті, </a:t>
            </a:r>
            <a:r>
              <a:rPr lang="uk-UA" sz="1600" b="1" i="1" smtClean="0">
                <a:solidFill>
                  <a:schemeClr val="tx1"/>
                </a:solidFill>
                <a:latin typeface="Arial" charset="0"/>
              </a:rPr>
              <a:t>керівники і заступники керівників</a:t>
            </a:r>
            <a:r>
              <a:rPr lang="uk-UA" sz="1600" i="1" smtClean="0">
                <a:solidFill>
                  <a:schemeClr val="tx1"/>
                </a:solidFill>
                <a:latin typeface="Arial" charset="0"/>
              </a:rPr>
              <a:t> органів державної влади, органів місцевого самоврядування, їх структурних підрозділів та одиниць.</a:t>
            </a:r>
            <a:r>
              <a:rPr lang="ru-RU" sz="1600" smtClean="0">
                <a:solidFill>
                  <a:schemeClr val="tx1"/>
                </a:solidFill>
                <a:latin typeface="Arial" charset="0"/>
              </a:rPr>
              <a:t> </a:t>
            </a:r>
            <a:r>
              <a:rPr lang="uk-UA" sz="1600" b="1" smtClean="0">
                <a:solidFill>
                  <a:schemeClr val="tx1"/>
                </a:solidFill>
                <a:latin typeface="Arial" charset="0"/>
                <a:cs typeface="Arial" charset="0"/>
              </a:rPr>
              <a:t>              </a:t>
            </a:r>
          </a:p>
          <a:p>
            <a:pPr algn="just">
              <a:lnSpc>
                <a:spcPct val="80000"/>
              </a:lnSpc>
              <a:buFontTx/>
              <a:buNone/>
            </a:pPr>
            <a:r>
              <a:rPr lang="uk-UA" sz="1600" b="1" smtClean="0">
                <a:solidFill>
                  <a:schemeClr val="tx1"/>
                </a:solidFill>
                <a:latin typeface="Arial" charset="0"/>
                <a:cs typeface="Arial" charset="0"/>
              </a:rPr>
              <a:t>              </a:t>
            </a:r>
            <a:r>
              <a:rPr lang="uk-UA" sz="1600" b="1" smtClean="0">
                <a:solidFill>
                  <a:srgbClr val="0000FF"/>
                </a:solidFill>
                <a:latin typeface="Arial" charset="0"/>
                <a:cs typeface="Arial" charset="0"/>
              </a:rPr>
              <a:t>Службовими особами, які займають </a:t>
            </a:r>
            <a:r>
              <a:rPr lang="uk-UA" sz="1800" b="1" u="sng" smtClean="0">
                <a:solidFill>
                  <a:srgbClr val="0000FF"/>
                </a:solidFill>
                <a:latin typeface="Arial" charset="0"/>
                <a:cs typeface="Arial" charset="0"/>
              </a:rPr>
              <a:t>особливо відповідальне</a:t>
            </a:r>
            <a:r>
              <a:rPr lang="uk-UA" sz="1600" b="1" smtClean="0">
                <a:solidFill>
                  <a:srgbClr val="0000FF"/>
                </a:solidFill>
                <a:latin typeface="Arial" charset="0"/>
                <a:cs typeface="Arial" charset="0"/>
              </a:rPr>
              <a:t> становище                 </a:t>
            </a:r>
            <a:r>
              <a:rPr lang="uk-UA" sz="1600" b="1" smtClean="0">
                <a:solidFill>
                  <a:srgbClr val="C00000"/>
                </a:solidFill>
                <a:latin typeface="Arial" charset="0"/>
                <a:cs typeface="Arial" charset="0"/>
              </a:rPr>
              <a:t>(у ст.ст. 368, 368-2, 369 та 382 КК), </a:t>
            </a:r>
            <a:r>
              <a:rPr lang="uk-UA" sz="1600" smtClean="0">
                <a:solidFill>
                  <a:schemeClr val="tx1"/>
                </a:solidFill>
                <a:latin typeface="Arial" charset="0"/>
                <a:cs typeface="Arial" charset="0"/>
              </a:rPr>
              <a:t>є:</a:t>
            </a:r>
          </a:p>
          <a:p>
            <a:pPr algn="just">
              <a:lnSpc>
                <a:spcPct val="80000"/>
              </a:lnSpc>
              <a:buFontTx/>
              <a:buNone/>
            </a:pPr>
            <a:r>
              <a:rPr lang="uk-UA" sz="1600" i="1" smtClean="0">
                <a:solidFill>
                  <a:schemeClr val="tx1"/>
                </a:solidFill>
                <a:latin typeface="Arial" charset="0"/>
                <a:cs typeface="Arial" charset="0"/>
              </a:rPr>
              <a:t>                 1) Президент України, Прем’єр-міністр України, члени Кабінету Міністрів України, перші заступники та заступники міністрів, </a:t>
            </a:r>
            <a:r>
              <a:rPr lang="uk-UA" sz="1600" i="1" smtClean="0">
                <a:solidFill>
                  <a:schemeClr val="tx1"/>
                </a:solidFill>
                <a:latin typeface="Arial" charset="0"/>
              </a:rPr>
              <a:t>члени Національної ради України з питань телебачення і радіомовлення, Національної комісії, що здійснює державне регулювання у сфері ринків фінансових послуг, Національної комісії з цінних паперів та фондового ринку, Антимонопольного комітету України, Голова Державного комітету телебачення і радіомовлення України, Голова Фонду державного майна України, його перший заступник та заступники, члени Центральної виборчої комісії,</a:t>
            </a:r>
            <a:r>
              <a:rPr lang="ru-RU" sz="1600" smtClean="0">
                <a:solidFill>
                  <a:schemeClr val="tx1"/>
                </a:solidFill>
                <a:latin typeface="Arial" charset="0"/>
              </a:rPr>
              <a:t> </a:t>
            </a:r>
            <a:r>
              <a:rPr lang="uk-UA" sz="1600" i="1" smtClean="0">
                <a:solidFill>
                  <a:schemeClr val="tx1"/>
                </a:solidFill>
                <a:latin typeface="Arial" charset="0"/>
                <a:cs typeface="Arial" charset="0"/>
              </a:rPr>
              <a:t>народні депутати України, Уповноважений Верховної Ради України з прав людини, Директор Національного антикорупційного бюро України, Генеральний прокурор України, його перший заступник та заступники, Голова Конституційного Суду України, його заступники та судді Конституційного Суду України, Голова Верховного Суду України, його перший заступник, заступники та судді Верховного Суду України, голови вищих спеціалізованих судів, їх заступники та судді вищих спеціалізованих судів, Голова Національного банку України, його перший заступник та заступники, Секретар Ради національної безпеки і оборони України, його перший заступник та заступники, </a:t>
            </a:r>
            <a:r>
              <a:rPr lang="uk-UA" sz="1600" i="1" smtClean="0">
                <a:solidFill>
                  <a:schemeClr val="tx1"/>
                </a:solidFill>
                <a:latin typeface="Arial" charset="0"/>
              </a:rPr>
              <a:t>Постійний Представник Президента України в Автономній Республіці Крим, його перший заступник та заступники, радники та помічники Президента України, Голови Верховної Ради України, Прем’єр-міністра України;</a:t>
            </a:r>
            <a:endParaRPr lang="uk-UA" sz="1600" i="1" smtClean="0">
              <a:solidFill>
                <a:schemeClr val="tx1"/>
              </a:solidFill>
              <a:latin typeface="Arial" charset="0"/>
              <a:cs typeface="Arial" charset="0"/>
            </a:endParaRPr>
          </a:p>
          <a:p>
            <a:pPr algn="just">
              <a:lnSpc>
                <a:spcPct val="80000"/>
              </a:lnSpc>
              <a:buFontTx/>
              <a:buNone/>
            </a:pPr>
            <a:r>
              <a:rPr lang="uk-UA" sz="1600" i="1" smtClean="0">
                <a:solidFill>
                  <a:schemeClr val="tx1"/>
                </a:solidFill>
                <a:latin typeface="Arial" charset="0"/>
                <a:cs typeface="Arial" charset="0"/>
              </a:rPr>
              <a:t>                 2) </a:t>
            </a:r>
            <a:r>
              <a:rPr lang="uk-UA" sz="1600" i="1" smtClean="0">
                <a:solidFill>
                  <a:schemeClr val="tx1"/>
                </a:solidFill>
                <a:latin typeface="Arial" charset="0"/>
              </a:rPr>
              <a:t>особи, посади яких згідно із ст. 6 Закону України «Про державну службу» належать до </a:t>
            </a:r>
            <a:r>
              <a:rPr lang="uk-UA" sz="1600" b="1" i="1" smtClean="0">
                <a:solidFill>
                  <a:srgbClr val="9900FF"/>
                </a:solidFill>
                <a:latin typeface="Arial" charset="0"/>
              </a:rPr>
              <a:t>категорії «А»;</a:t>
            </a:r>
          </a:p>
          <a:p>
            <a:pPr algn="just">
              <a:lnSpc>
                <a:spcPct val="80000"/>
              </a:lnSpc>
              <a:buFontTx/>
              <a:buNone/>
            </a:pPr>
            <a:r>
              <a:rPr lang="uk-UA" sz="1600" i="1" smtClean="0">
                <a:solidFill>
                  <a:schemeClr val="tx1"/>
                </a:solidFill>
                <a:latin typeface="Arial" charset="0"/>
              </a:rPr>
              <a:t>                </a:t>
            </a:r>
            <a:r>
              <a:rPr lang="uk-UA" sz="1600" i="1" smtClean="0">
                <a:solidFill>
                  <a:schemeClr val="tx1"/>
                </a:solidFill>
                <a:latin typeface="Arial" charset="0"/>
                <a:cs typeface="Arial" charset="0"/>
              </a:rPr>
              <a:t>3) особи, посади яких згідно із ст. 14 Закону України «Про службу в органах місцевого самоврядування» віднесені </a:t>
            </a:r>
            <a:r>
              <a:rPr lang="uk-UA" sz="1600" b="1" i="1" smtClean="0">
                <a:solidFill>
                  <a:srgbClr val="9900FF"/>
                </a:solidFill>
                <a:latin typeface="Arial" charset="0"/>
                <a:cs typeface="Arial" charset="0"/>
              </a:rPr>
              <a:t>до першої та другої категорій посад в органах місцевого самоврядування</a:t>
            </a:r>
            <a:r>
              <a:rPr lang="uk-UA" sz="1600" i="1" smtClean="0">
                <a:solidFill>
                  <a:schemeClr val="tx1"/>
                </a:solidFill>
                <a:latin typeface="Arial" charset="0"/>
                <a:cs typeface="Arial" charset="0"/>
              </a:rPr>
              <a:t>».</a:t>
            </a:r>
            <a:r>
              <a:rPr lang="uk-UA" sz="1600" smtClean="0">
                <a:solidFill>
                  <a:schemeClr val="tx1"/>
                </a:solidFill>
                <a:latin typeface="Arial" charset="0"/>
                <a:cs typeface="Arial" charset="0"/>
              </a:rPr>
              <a:t>        </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3"/>
          <p:cNvSpPr>
            <a:spLocks noGrp="1" noChangeArrowheads="1"/>
          </p:cNvSpPr>
          <p:nvPr>
            <p:ph idx="4294967295"/>
          </p:nvPr>
        </p:nvSpPr>
        <p:spPr>
          <a:xfrm>
            <a:off x="214313" y="142875"/>
            <a:ext cx="8643937" cy="6572250"/>
          </a:xfrm>
        </p:spPr>
        <p:txBody>
          <a:bodyPr/>
          <a:lstStyle/>
          <a:p>
            <a:pPr algn="ctr">
              <a:lnSpc>
                <a:spcPct val="80000"/>
              </a:lnSpc>
              <a:buFontTx/>
              <a:buNone/>
            </a:pPr>
            <a:r>
              <a:rPr lang="uk-UA" sz="2000" b="1" i="1" smtClean="0">
                <a:solidFill>
                  <a:srgbClr val="D60093"/>
                </a:solidFill>
                <a:latin typeface="Arial" charset="0"/>
                <a:cs typeface="Arial" charset="0"/>
              </a:rPr>
              <a:t> </a:t>
            </a:r>
            <a:r>
              <a:rPr lang="uk-UA" sz="2000" b="1" i="1" u="sng" smtClean="0">
                <a:solidFill>
                  <a:srgbClr val="D60093"/>
                </a:solidFill>
                <a:latin typeface="Arial" charset="0"/>
                <a:cs typeface="Arial" charset="0"/>
              </a:rPr>
              <a:t>АЛГОРИТМ дій </a:t>
            </a:r>
          </a:p>
          <a:p>
            <a:pPr algn="ctr">
              <a:lnSpc>
                <a:spcPct val="80000"/>
              </a:lnSpc>
              <a:buFontTx/>
              <a:buNone/>
            </a:pPr>
            <a:r>
              <a:rPr lang="uk-UA" sz="2000" b="1" i="1" smtClean="0">
                <a:solidFill>
                  <a:srgbClr val="D60093"/>
                </a:solidFill>
                <a:latin typeface="Arial" charset="0"/>
                <a:cs typeface="Arial" charset="0"/>
              </a:rPr>
              <a:t>у разі надходження пропозиції щодо неправомірної вигоди</a:t>
            </a:r>
            <a:r>
              <a:rPr lang="uk-UA" sz="1600" b="1" i="1" smtClean="0">
                <a:solidFill>
                  <a:srgbClr val="D60093"/>
                </a:solidFill>
                <a:latin typeface="Arial" charset="0"/>
                <a:cs typeface="Arial" charset="0"/>
              </a:rPr>
              <a:t>:</a:t>
            </a:r>
            <a:endParaRPr lang="uk-UA" sz="1600" b="1" i="1" u="sng" smtClean="0">
              <a:solidFill>
                <a:srgbClr val="9900FF"/>
              </a:solidFill>
              <a:latin typeface="Arial" charset="0"/>
              <a:cs typeface="Arial" charset="0"/>
            </a:endParaRPr>
          </a:p>
          <a:p>
            <a:pPr algn="just">
              <a:lnSpc>
                <a:spcPct val="80000"/>
              </a:lnSpc>
              <a:buFont typeface="Wingdings 2" pitchFamily="18" charset="2"/>
              <a:buNone/>
            </a:pPr>
            <a:r>
              <a:rPr lang="uk-UA" sz="1600" b="1" smtClean="0">
                <a:solidFill>
                  <a:schemeClr val="tx1"/>
                </a:solidFill>
                <a:latin typeface="Arial" charset="0"/>
              </a:rPr>
              <a:t>          Стаття 24. Запобігання одержанню неправомірної вигоди або подарунка та поводження з ними</a:t>
            </a:r>
          </a:p>
          <a:p>
            <a:pPr>
              <a:buFont typeface="Wingdings 2" pitchFamily="18" charset="2"/>
              <a:buNone/>
            </a:pPr>
            <a:r>
              <a:rPr lang="uk-UA" b="1" smtClean="0"/>
              <a:t>           </a:t>
            </a:r>
            <a:r>
              <a:rPr lang="uk-UA" sz="1600" b="1" smtClean="0">
                <a:solidFill>
                  <a:schemeClr val="tx1"/>
                </a:solidFill>
                <a:latin typeface="Arial" charset="0"/>
              </a:rPr>
              <a:t>1. Особи, уповноважені на виконання функцій держави або місцевого самоврядування, прирівняні до них особи у разі надходження пропозиції щодо неправомірної вигоди або подарунка, незважаючи на приватні інтереси, зобов’язані невідкладно вжити таких заходів:</a:t>
            </a:r>
          </a:p>
          <a:p>
            <a:pPr>
              <a:buFont typeface="Wingdings 2" pitchFamily="18" charset="2"/>
              <a:buNone/>
            </a:pPr>
            <a:r>
              <a:rPr lang="uk-UA" sz="1600" b="1" smtClean="0">
                <a:solidFill>
                  <a:schemeClr val="tx1"/>
                </a:solidFill>
                <a:latin typeface="Arial" charset="0"/>
              </a:rPr>
              <a:t>              </a:t>
            </a:r>
            <a:r>
              <a:rPr lang="uk-UA" sz="1600" b="1" smtClean="0">
                <a:solidFill>
                  <a:srgbClr val="0000FF"/>
                </a:solidFill>
                <a:latin typeface="Arial" charset="0"/>
              </a:rPr>
              <a:t>1)</a:t>
            </a:r>
            <a:r>
              <a:rPr lang="uk-UA" sz="1600" b="1" smtClean="0">
                <a:solidFill>
                  <a:schemeClr val="tx1"/>
                </a:solidFill>
                <a:latin typeface="Arial" charset="0"/>
              </a:rPr>
              <a:t> </a:t>
            </a:r>
            <a:r>
              <a:rPr lang="uk-UA" sz="1600" b="1" smtClean="0">
                <a:solidFill>
                  <a:srgbClr val="0000FF"/>
                </a:solidFill>
                <a:latin typeface="Arial" charset="0"/>
              </a:rPr>
              <a:t>відмовитися</a:t>
            </a:r>
            <a:r>
              <a:rPr lang="uk-UA" sz="1600" b="1" smtClean="0">
                <a:solidFill>
                  <a:schemeClr val="tx1"/>
                </a:solidFill>
                <a:latin typeface="Arial" charset="0"/>
              </a:rPr>
              <a:t> від пропозиції;</a:t>
            </a:r>
          </a:p>
          <a:p>
            <a:pPr>
              <a:buFont typeface="Wingdings 2" pitchFamily="18" charset="2"/>
              <a:buNone/>
            </a:pPr>
            <a:r>
              <a:rPr lang="uk-UA" sz="1600" b="1" smtClean="0">
                <a:solidFill>
                  <a:schemeClr val="tx1"/>
                </a:solidFill>
                <a:latin typeface="Arial" charset="0"/>
              </a:rPr>
              <a:t>              </a:t>
            </a:r>
            <a:r>
              <a:rPr lang="uk-UA" sz="1600" b="1" smtClean="0">
                <a:solidFill>
                  <a:srgbClr val="0000FF"/>
                </a:solidFill>
                <a:latin typeface="Arial" charset="0"/>
              </a:rPr>
              <a:t>2)</a:t>
            </a:r>
            <a:r>
              <a:rPr lang="uk-UA" sz="1600" b="1" smtClean="0">
                <a:solidFill>
                  <a:schemeClr val="tx1"/>
                </a:solidFill>
                <a:latin typeface="Arial" charset="0"/>
              </a:rPr>
              <a:t> </a:t>
            </a:r>
            <a:r>
              <a:rPr lang="uk-UA" sz="1600" i="1" smtClean="0">
                <a:solidFill>
                  <a:schemeClr val="tx1"/>
                </a:solidFill>
                <a:latin typeface="Arial" charset="0"/>
              </a:rPr>
              <a:t>за можливості</a:t>
            </a:r>
            <a:r>
              <a:rPr lang="uk-UA" sz="1600" b="1" smtClean="0">
                <a:solidFill>
                  <a:schemeClr val="tx1"/>
                </a:solidFill>
                <a:latin typeface="Arial" charset="0"/>
              </a:rPr>
              <a:t> </a:t>
            </a:r>
            <a:r>
              <a:rPr lang="uk-UA" sz="1600" b="1" smtClean="0">
                <a:solidFill>
                  <a:srgbClr val="0000FF"/>
                </a:solidFill>
                <a:latin typeface="Arial" charset="0"/>
              </a:rPr>
              <a:t>ідентифікувати</a:t>
            </a:r>
            <a:r>
              <a:rPr lang="uk-UA" sz="1600" b="1" smtClean="0">
                <a:solidFill>
                  <a:schemeClr val="tx1"/>
                </a:solidFill>
                <a:latin typeface="Arial" charset="0"/>
              </a:rPr>
              <a:t> особу, яка зробила пропозицію;</a:t>
            </a:r>
          </a:p>
          <a:p>
            <a:pPr>
              <a:buFont typeface="Wingdings 2" pitchFamily="18" charset="2"/>
              <a:buNone/>
            </a:pPr>
            <a:r>
              <a:rPr lang="uk-UA" sz="1600" b="1" smtClean="0">
                <a:solidFill>
                  <a:schemeClr val="tx1"/>
                </a:solidFill>
                <a:latin typeface="Arial" charset="0"/>
              </a:rPr>
              <a:t>              </a:t>
            </a:r>
            <a:r>
              <a:rPr lang="uk-UA" sz="1600" b="1" smtClean="0">
                <a:solidFill>
                  <a:srgbClr val="0000FF"/>
                </a:solidFill>
                <a:latin typeface="Arial" charset="0"/>
              </a:rPr>
              <a:t>3)</a:t>
            </a:r>
            <a:r>
              <a:rPr lang="uk-UA" sz="1600" b="1" smtClean="0">
                <a:solidFill>
                  <a:schemeClr val="tx1"/>
                </a:solidFill>
                <a:latin typeface="Arial" charset="0"/>
              </a:rPr>
              <a:t> </a:t>
            </a:r>
            <a:r>
              <a:rPr lang="uk-UA" sz="1600" b="1" smtClean="0">
                <a:solidFill>
                  <a:srgbClr val="0000FF"/>
                </a:solidFill>
                <a:latin typeface="Arial" charset="0"/>
              </a:rPr>
              <a:t>залучити</a:t>
            </a:r>
            <a:r>
              <a:rPr lang="uk-UA" sz="1600" b="1" smtClean="0">
                <a:solidFill>
                  <a:schemeClr val="tx1"/>
                </a:solidFill>
                <a:latin typeface="Arial" charset="0"/>
              </a:rPr>
              <a:t> свідків, </a:t>
            </a:r>
            <a:r>
              <a:rPr lang="uk-UA" sz="1600" i="1" smtClean="0">
                <a:solidFill>
                  <a:schemeClr val="tx1"/>
                </a:solidFill>
                <a:latin typeface="Arial" charset="0"/>
              </a:rPr>
              <a:t>якщо це можливо,</a:t>
            </a:r>
            <a:r>
              <a:rPr lang="uk-UA" sz="1600" b="1" smtClean="0">
                <a:solidFill>
                  <a:schemeClr val="tx1"/>
                </a:solidFill>
                <a:latin typeface="Arial" charset="0"/>
              </a:rPr>
              <a:t> у тому числі з числа співробітників;</a:t>
            </a:r>
          </a:p>
          <a:p>
            <a:pPr>
              <a:buFont typeface="Wingdings 2" pitchFamily="18" charset="2"/>
              <a:buNone/>
            </a:pPr>
            <a:r>
              <a:rPr lang="uk-UA" sz="1600" b="1" smtClean="0">
                <a:solidFill>
                  <a:schemeClr val="tx1"/>
                </a:solidFill>
                <a:latin typeface="Arial" charset="0"/>
              </a:rPr>
              <a:t>              </a:t>
            </a:r>
            <a:r>
              <a:rPr lang="uk-UA" sz="1600" b="1" smtClean="0">
                <a:solidFill>
                  <a:srgbClr val="0000FF"/>
                </a:solidFill>
                <a:latin typeface="Arial" charset="0"/>
              </a:rPr>
              <a:t>4)</a:t>
            </a:r>
            <a:r>
              <a:rPr lang="uk-UA" sz="1600" b="1" smtClean="0">
                <a:solidFill>
                  <a:schemeClr val="tx1"/>
                </a:solidFill>
                <a:latin typeface="Arial" charset="0"/>
              </a:rPr>
              <a:t> </a:t>
            </a:r>
            <a:r>
              <a:rPr lang="uk-UA" sz="1600" b="1" smtClean="0">
                <a:solidFill>
                  <a:srgbClr val="0000FF"/>
                </a:solidFill>
                <a:latin typeface="Arial" charset="0"/>
              </a:rPr>
              <a:t>письмово повідомити</a:t>
            </a:r>
            <a:r>
              <a:rPr lang="uk-UA" sz="1600" b="1" smtClean="0">
                <a:solidFill>
                  <a:schemeClr val="tx1"/>
                </a:solidFill>
                <a:latin typeface="Arial" charset="0"/>
              </a:rPr>
              <a:t> про пропозицію </a:t>
            </a:r>
            <a:r>
              <a:rPr lang="uk-UA" sz="1600" b="1" smtClean="0">
                <a:solidFill>
                  <a:srgbClr val="0000FF"/>
                </a:solidFill>
                <a:latin typeface="Arial" charset="0"/>
              </a:rPr>
              <a:t>безпосереднього керівника</a:t>
            </a:r>
            <a:r>
              <a:rPr lang="uk-UA" sz="1600" b="1" smtClean="0">
                <a:solidFill>
                  <a:schemeClr val="tx1"/>
                </a:solidFill>
                <a:latin typeface="Arial" charset="0"/>
              </a:rPr>
              <a:t> (за наявності) або керівника відповідного органу, підприємства, установи, організації, спеціально уповноважених суб’єктів у сфері протидії корупції.</a:t>
            </a:r>
          </a:p>
          <a:p>
            <a:pPr>
              <a:buFont typeface="Wingdings 2" pitchFamily="18" charset="2"/>
              <a:buNone/>
            </a:pPr>
            <a:r>
              <a:rPr lang="uk-UA" sz="1600" b="1" smtClean="0">
                <a:solidFill>
                  <a:schemeClr val="tx1"/>
                </a:solidFill>
                <a:latin typeface="Arial" charset="0"/>
              </a:rPr>
              <a:t>                     2. Якщо особа, на яку поширюються обмеження щодо використання службового становища та щодо одержання подарунків, виявила у своєму службовому приміщенні чи отримала майно, що може бути неправомірною вигодою, або подарунок, вона зобов’язана </a:t>
            </a:r>
            <a:r>
              <a:rPr lang="uk-UA" sz="1600" b="1" u="sng" smtClean="0">
                <a:solidFill>
                  <a:srgbClr val="0000FF"/>
                </a:solidFill>
                <a:latin typeface="Arial" charset="0"/>
              </a:rPr>
              <a:t>невідкладно, але не пізніше одного робочого дня, письмово</a:t>
            </a:r>
            <a:r>
              <a:rPr lang="uk-UA" sz="1600" b="1" smtClean="0">
                <a:solidFill>
                  <a:schemeClr val="tx1"/>
                </a:solidFill>
                <a:latin typeface="Arial" charset="0"/>
              </a:rPr>
              <a:t> повідомити про цей факт свого безпосереднього керівника або керівника відповідного органу, установи, організації.</a:t>
            </a:r>
          </a:p>
          <a:p>
            <a:pPr>
              <a:buFont typeface="Wingdings 2" pitchFamily="18" charset="2"/>
              <a:buNone/>
            </a:pPr>
            <a:r>
              <a:rPr lang="uk-UA" sz="1600" b="1" smtClean="0">
                <a:solidFill>
                  <a:schemeClr val="tx1"/>
                </a:solidFill>
                <a:latin typeface="Arial" charset="0"/>
              </a:rPr>
              <a:t>       Про виявлення майна, що може бути неправомірною вигодою, або подарунка складається акт, який підписується особою, яка виявила неправомірну вигоду або подарунок, та її безпосереднім керівником або керівником відповідного органу, підприємства, установи, організації.</a:t>
            </a:r>
          </a:p>
          <a:p>
            <a:pPr>
              <a:buFont typeface="Wingdings 2" pitchFamily="18" charset="2"/>
              <a:buNone/>
            </a:pPr>
            <a:r>
              <a:rPr lang="uk-UA" sz="1600" b="1" smtClean="0">
                <a:solidFill>
                  <a:schemeClr val="tx1"/>
                </a:solidFill>
                <a:latin typeface="Arial" charset="0"/>
              </a:rPr>
              <a:t>       </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3"/>
          <p:cNvSpPr>
            <a:spLocks noGrp="1" noChangeArrowheads="1"/>
          </p:cNvSpPr>
          <p:nvPr>
            <p:ph idx="4294967295"/>
          </p:nvPr>
        </p:nvSpPr>
        <p:spPr>
          <a:xfrm>
            <a:off x="214313" y="142875"/>
            <a:ext cx="8643937" cy="6572250"/>
          </a:xfrm>
        </p:spPr>
        <p:txBody>
          <a:bodyPr/>
          <a:lstStyle/>
          <a:p>
            <a:pPr algn="ctr">
              <a:lnSpc>
                <a:spcPct val="70000"/>
              </a:lnSpc>
              <a:buFontTx/>
              <a:buNone/>
            </a:pPr>
            <a:r>
              <a:rPr lang="uk-UA" sz="2000" b="1" i="1" smtClean="0">
                <a:solidFill>
                  <a:srgbClr val="D60093"/>
                </a:solidFill>
                <a:latin typeface="Arial" charset="0"/>
                <a:cs typeface="Arial" charset="0"/>
              </a:rPr>
              <a:t> </a:t>
            </a:r>
            <a:r>
              <a:rPr lang="uk-UA" sz="1400" b="1" i="1" smtClean="0">
                <a:solidFill>
                  <a:srgbClr val="D60093"/>
                </a:solidFill>
                <a:latin typeface="Arial" charset="0"/>
                <a:cs typeface="Arial" charset="0"/>
              </a:rPr>
              <a:t>Особливості окремих корупційних злочинів </a:t>
            </a:r>
            <a:r>
              <a:rPr lang="uk-UA" sz="1400" b="1" i="1" u="sng" smtClean="0">
                <a:solidFill>
                  <a:srgbClr val="00B050"/>
                </a:solidFill>
                <a:latin typeface="Arial" charset="0"/>
                <a:cs typeface="Arial" charset="0"/>
              </a:rPr>
              <a:t>(продовження  2):</a:t>
            </a:r>
          </a:p>
          <a:p>
            <a:pPr algn="ctr">
              <a:lnSpc>
                <a:spcPct val="70000"/>
              </a:lnSpc>
              <a:buFontTx/>
              <a:buNone/>
            </a:pPr>
            <a:endParaRPr lang="uk-UA" sz="900" b="1" i="1" u="sng" smtClean="0">
              <a:solidFill>
                <a:srgbClr val="9900FF"/>
              </a:solidFill>
              <a:latin typeface="Arial" charset="0"/>
              <a:cs typeface="Arial" charset="0"/>
            </a:endParaRPr>
          </a:p>
          <a:p>
            <a:pPr algn="ctr">
              <a:lnSpc>
                <a:spcPct val="70000"/>
              </a:lnSpc>
              <a:buFontTx/>
              <a:buNone/>
            </a:pPr>
            <a:endParaRPr lang="uk-UA" sz="900" b="1" i="1" u="sng" smtClean="0">
              <a:solidFill>
                <a:srgbClr val="9900FF"/>
              </a:solidFill>
              <a:latin typeface="Arial" charset="0"/>
              <a:cs typeface="Arial" charset="0"/>
            </a:endParaRPr>
          </a:p>
          <a:p>
            <a:pPr algn="just">
              <a:lnSpc>
                <a:spcPct val="70000"/>
              </a:lnSpc>
              <a:buFont typeface="Wingdings 2" pitchFamily="18" charset="2"/>
              <a:buNone/>
            </a:pPr>
            <a:r>
              <a:rPr lang="uk-UA" sz="2200" b="1" smtClean="0">
                <a:solidFill>
                  <a:schemeClr val="tx1"/>
                </a:solidFill>
              </a:rPr>
              <a:t>         Ст. 369 КК. Пропозиція, обіцянка або надання неправомірної вигоди службовій особі</a:t>
            </a:r>
          </a:p>
          <a:p>
            <a:pPr algn="just">
              <a:lnSpc>
                <a:spcPct val="70000"/>
              </a:lnSpc>
              <a:buFont typeface="Wingdings 2" pitchFamily="18" charset="2"/>
              <a:buNone/>
            </a:pPr>
            <a:r>
              <a:rPr lang="uk-UA" sz="2200" b="1" smtClean="0">
                <a:solidFill>
                  <a:schemeClr val="tx1"/>
                </a:solidFill>
              </a:rPr>
              <a:t>       </a:t>
            </a:r>
          </a:p>
          <a:p>
            <a:pPr algn="just">
              <a:lnSpc>
                <a:spcPct val="70000"/>
              </a:lnSpc>
              <a:buFont typeface="Wingdings 2" pitchFamily="18" charset="2"/>
              <a:buNone/>
            </a:pPr>
            <a:r>
              <a:rPr lang="uk-UA" sz="2200" smtClean="0">
                <a:solidFill>
                  <a:schemeClr val="tx1"/>
                </a:solidFill>
              </a:rPr>
              <a:t>        1. </a:t>
            </a:r>
            <a:r>
              <a:rPr lang="uk-UA" sz="2200" b="1" smtClean="0">
                <a:solidFill>
                  <a:srgbClr val="9900FF"/>
                </a:solidFill>
              </a:rPr>
              <a:t>Пропозиція </a:t>
            </a:r>
            <a:r>
              <a:rPr lang="uk-UA" sz="2200" smtClean="0">
                <a:solidFill>
                  <a:schemeClr val="tx1"/>
                </a:solidFill>
              </a:rPr>
              <a:t>чи </a:t>
            </a:r>
            <a:r>
              <a:rPr lang="uk-UA" sz="2200" b="1" smtClean="0">
                <a:solidFill>
                  <a:srgbClr val="9900FF"/>
                </a:solidFill>
              </a:rPr>
              <a:t>обіцянка</a:t>
            </a:r>
            <a:r>
              <a:rPr lang="uk-UA" sz="2200" smtClean="0">
                <a:solidFill>
                  <a:schemeClr val="tx1"/>
                </a:solidFill>
              </a:rPr>
              <a:t> службовій особі </a:t>
            </a:r>
            <a:r>
              <a:rPr lang="uk-UA" sz="2200" b="1" smtClean="0">
                <a:solidFill>
                  <a:srgbClr val="9900FF"/>
                </a:solidFill>
              </a:rPr>
              <a:t>надати</a:t>
            </a:r>
            <a:r>
              <a:rPr lang="uk-UA" sz="2200" smtClean="0">
                <a:solidFill>
                  <a:schemeClr val="tx1"/>
                </a:solidFill>
              </a:rPr>
              <a:t> їй або третій особі </a:t>
            </a:r>
            <a:r>
              <a:rPr lang="uk-UA" sz="2200" b="1" smtClean="0">
                <a:solidFill>
                  <a:srgbClr val="9900FF"/>
                </a:solidFill>
              </a:rPr>
              <a:t>неправомірну вигоду</a:t>
            </a:r>
            <a:r>
              <a:rPr lang="uk-UA" sz="2200" smtClean="0">
                <a:solidFill>
                  <a:srgbClr val="9900FF"/>
                </a:solidFill>
              </a:rPr>
              <a:t>, </a:t>
            </a:r>
            <a:r>
              <a:rPr lang="uk-UA" sz="2200" smtClean="0">
                <a:solidFill>
                  <a:schemeClr val="tx1"/>
                </a:solidFill>
              </a:rPr>
              <a:t>а так само </a:t>
            </a:r>
            <a:r>
              <a:rPr lang="uk-UA" sz="2200" b="1" smtClean="0">
                <a:solidFill>
                  <a:srgbClr val="9900FF"/>
                </a:solidFill>
              </a:rPr>
              <a:t>надання такої вигоди </a:t>
            </a:r>
            <a:r>
              <a:rPr lang="uk-UA" sz="2200" b="1" smtClean="0">
                <a:solidFill>
                  <a:schemeClr val="tx1"/>
                </a:solidFill>
              </a:rPr>
              <a:t>за вчинення </a:t>
            </a:r>
            <a:r>
              <a:rPr lang="uk-UA" sz="2200" smtClean="0">
                <a:solidFill>
                  <a:schemeClr val="tx1"/>
                </a:solidFill>
              </a:rPr>
              <a:t>чи</a:t>
            </a:r>
            <a:r>
              <a:rPr lang="uk-UA" sz="2200" b="1" smtClean="0">
                <a:solidFill>
                  <a:schemeClr val="tx1"/>
                </a:solidFill>
              </a:rPr>
              <a:t> невчинення службовою особою в інтересах того, хто пропонує, обіцяє </a:t>
            </a:r>
            <a:r>
              <a:rPr lang="uk-UA" sz="2200" smtClean="0">
                <a:solidFill>
                  <a:schemeClr val="tx1"/>
                </a:solidFill>
              </a:rPr>
              <a:t>чи</a:t>
            </a:r>
            <a:r>
              <a:rPr lang="uk-UA" sz="2200" b="1" smtClean="0">
                <a:solidFill>
                  <a:schemeClr val="tx1"/>
                </a:solidFill>
              </a:rPr>
              <a:t> надає таку</a:t>
            </a:r>
            <a:r>
              <a:rPr lang="uk-UA" sz="2200" b="1" smtClean="0">
                <a:solidFill>
                  <a:srgbClr val="9900FF"/>
                </a:solidFill>
              </a:rPr>
              <a:t> </a:t>
            </a:r>
            <a:r>
              <a:rPr lang="uk-UA" sz="2200" b="1" smtClean="0">
                <a:solidFill>
                  <a:schemeClr val="tx1"/>
                </a:solidFill>
              </a:rPr>
              <a:t>вигоду, </a:t>
            </a:r>
            <a:r>
              <a:rPr lang="uk-UA" sz="2200" smtClean="0">
                <a:solidFill>
                  <a:schemeClr val="tx1"/>
                </a:solidFill>
              </a:rPr>
              <a:t>чи </a:t>
            </a:r>
            <a:r>
              <a:rPr lang="uk-UA" sz="2200" b="1" smtClean="0">
                <a:solidFill>
                  <a:schemeClr val="tx1"/>
                </a:solidFill>
              </a:rPr>
              <a:t>в інтересах третьої особи будь-якої дії з використанням наданої їй влади </a:t>
            </a:r>
            <a:r>
              <a:rPr lang="uk-UA" sz="2200" smtClean="0">
                <a:solidFill>
                  <a:schemeClr val="tx1"/>
                </a:solidFill>
              </a:rPr>
              <a:t>чи</a:t>
            </a:r>
            <a:r>
              <a:rPr lang="uk-UA" sz="2200" b="1" smtClean="0">
                <a:solidFill>
                  <a:schemeClr val="tx1"/>
                </a:solidFill>
              </a:rPr>
              <a:t> службового становища</a:t>
            </a:r>
            <a:r>
              <a:rPr lang="uk-UA" sz="2200" smtClean="0">
                <a:solidFill>
                  <a:schemeClr val="tx1"/>
                </a:solidFill>
              </a:rPr>
              <a:t> –</a:t>
            </a:r>
          </a:p>
          <a:p>
            <a:pPr algn="just">
              <a:lnSpc>
                <a:spcPct val="70000"/>
              </a:lnSpc>
              <a:buFont typeface="Wingdings 2" pitchFamily="18" charset="2"/>
              <a:buNone/>
            </a:pPr>
            <a:r>
              <a:rPr lang="uk-UA" sz="2200" smtClean="0">
                <a:solidFill>
                  <a:schemeClr val="tx1"/>
                </a:solidFill>
              </a:rPr>
              <a:t>              караються ...</a:t>
            </a:r>
          </a:p>
          <a:p>
            <a:pPr algn="just">
              <a:lnSpc>
                <a:spcPct val="70000"/>
              </a:lnSpc>
              <a:buFont typeface="Wingdings 2" pitchFamily="18" charset="2"/>
              <a:buNone/>
            </a:pPr>
            <a:r>
              <a:rPr lang="uk-UA" sz="2200" smtClean="0">
                <a:solidFill>
                  <a:schemeClr val="tx1"/>
                </a:solidFill>
              </a:rPr>
              <a:t>        2. Діяння, передбачені частиною першою цієї статті, вчинені </a:t>
            </a:r>
            <a:r>
              <a:rPr lang="uk-UA" sz="2200" b="1" smtClean="0">
                <a:solidFill>
                  <a:srgbClr val="9900FF"/>
                </a:solidFill>
              </a:rPr>
              <a:t>повторно, </a:t>
            </a:r>
            <a:r>
              <a:rPr lang="uk-UA" sz="2200" smtClean="0">
                <a:solidFill>
                  <a:schemeClr val="tx1"/>
                </a:solidFill>
              </a:rPr>
              <a:t>–</a:t>
            </a:r>
          </a:p>
          <a:p>
            <a:pPr algn="just">
              <a:lnSpc>
                <a:spcPct val="70000"/>
              </a:lnSpc>
              <a:buFont typeface="Wingdings 2" pitchFamily="18" charset="2"/>
              <a:buNone/>
            </a:pPr>
            <a:r>
              <a:rPr lang="uk-UA" sz="2200" smtClean="0">
                <a:solidFill>
                  <a:schemeClr val="tx1"/>
                </a:solidFill>
              </a:rPr>
              <a:t>              караються ...</a:t>
            </a:r>
          </a:p>
          <a:p>
            <a:pPr algn="just">
              <a:lnSpc>
                <a:spcPct val="70000"/>
              </a:lnSpc>
              <a:buFont typeface="Wingdings 2" pitchFamily="18" charset="2"/>
              <a:buNone/>
            </a:pPr>
            <a:r>
              <a:rPr lang="uk-UA" sz="2200" smtClean="0">
                <a:solidFill>
                  <a:schemeClr val="tx1"/>
                </a:solidFill>
              </a:rPr>
              <a:t>        3. Діяння, передбачені частиною першою або другою цієї статті, якщо неправомірна вигода надавалася </a:t>
            </a:r>
            <a:r>
              <a:rPr lang="uk-UA" sz="2200" b="1" smtClean="0">
                <a:solidFill>
                  <a:srgbClr val="9900FF"/>
                </a:solidFill>
              </a:rPr>
              <a:t>службовій особі, </a:t>
            </a:r>
            <a:r>
              <a:rPr lang="uk-UA" sz="2200" smtClean="0">
                <a:solidFill>
                  <a:schemeClr val="tx1"/>
                </a:solidFill>
              </a:rPr>
              <a:t>яка займає</a:t>
            </a:r>
            <a:r>
              <a:rPr lang="uk-UA" sz="2200" b="1" smtClean="0">
                <a:solidFill>
                  <a:srgbClr val="9900FF"/>
                </a:solidFill>
              </a:rPr>
              <a:t> відповідальне становище, </a:t>
            </a:r>
            <a:r>
              <a:rPr lang="uk-UA" sz="2200" smtClean="0">
                <a:solidFill>
                  <a:schemeClr val="tx1"/>
                </a:solidFill>
              </a:rPr>
              <a:t>або вчинені </a:t>
            </a:r>
            <a:r>
              <a:rPr lang="uk-UA" sz="2200" b="1" smtClean="0">
                <a:solidFill>
                  <a:srgbClr val="9900FF"/>
                </a:solidFill>
              </a:rPr>
              <a:t>за попередньою змовою групою осіб, </a:t>
            </a:r>
            <a:r>
              <a:rPr lang="uk-UA" sz="2200" smtClean="0">
                <a:solidFill>
                  <a:schemeClr val="tx1"/>
                </a:solidFill>
              </a:rPr>
              <a:t>– </a:t>
            </a:r>
          </a:p>
          <a:p>
            <a:pPr algn="just">
              <a:lnSpc>
                <a:spcPct val="70000"/>
              </a:lnSpc>
              <a:buFont typeface="Wingdings 2" pitchFamily="18" charset="2"/>
              <a:buNone/>
            </a:pPr>
            <a:r>
              <a:rPr lang="uk-UA" sz="2200" smtClean="0">
                <a:solidFill>
                  <a:schemeClr val="tx1"/>
                </a:solidFill>
              </a:rPr>
              <a:t>               караються….</a:t>
            </a:r>
          </a:p>
          <a:p>
            <a:pPr algn="just">
              <a:lnSpc>
                <a:spcPct val="70000"/>
              </a:lnSpc>
              <a:buFont typeface="Wingdings 2" pitchFamily="18" charset="2"/>
              <a:buNone/>
            </a:pPr>
            <a:r>
              <a:rPr lang="uk-UA" sz="2200" smtClean="0">
                <a:solidFill>
                  <a:schemeClr val="tx1"/>
                </a:solidFill>
              </a:rPr>
              <a:t>        4. Діяння, передбачені частиною першою, другою або третьою цієї статті, якщо неправомірна вигода надавалася </a:t>
            </a:r>
            <a:r>
              <a:rPr lang="uk-UA" sz="2200" b="1" smtClean="0">
                <a:solidFill>
                  <a:srgbClr val="9900FF"/>
                </a:solidFill>
              </a:rPr>
              <a:t>службовій особі, </a:t>
            </a:r>
            <a:r>
              <a:rPr lang="uk-UA" sz="2200" smtClean="0">
                <a:solidFill>
                  <a:schemeClr val="tx1"/>
                </a:solidFill>
              </a:rPr>
              <a:t>яка займає</a:t>
            </a:r>
            <a:r>
              <a:rPr lang="uk-UA" sz="2200" b="1" smtClean="0">
                <a:solidFill>
                  <a:srgbClr val="9900FF"/>
                </a:solidFill>
              </a:rPr>
              <a:t> особливо відповідальне становище, </a:t>
            </a:r>
            <a:r>
              <a:rPr lang="uk-UA" sz="2200" smtClean="0">
                <a:solidFill>
                  <a:schemeClr val="tx1"/>
                </a:solidFill>
              </a:rPr>
              <a:t>або вчинені </a:t>
            </a:r>
            <a:r>
              <a:rPr lang="uk-UA" sz="2200" b="1" smtClean="0">
                <a:solidFill>
                  <a:srgbClr val="9900FF"/>
                </a:solidFill>
              </a:rPr>
              <a:t>організованою групою осіб </a:t>
            </a:r>
            <a:r>
              <a:rPr lang="uk-UA" sz="2200" smtClean="0">
                <a:solidFill>
                  <a:schemeClr val="tx1"/>
                </a:solidFill>
              </a:rPr>
              <a:t>чи</a:t>
            </a:r>
            <a:r>
              <a:rPr lang="uk-UA" sz="2200" b="1" smtClean="0">
                <a:solidFill>
                  <a:srgbClr val="9900FF"/>
                </a:solidFill>
              </a:rPr>
              <a:t> її учасником,</a:t>
            </a:r>
            <a:r>
              <a:rPr lang="uk-UA" sz="2200" smtClean="0">
                <a:solidFill>
                  <a:schemeClr val="tx1"/>
                </a:solidFill>
              </a:rPr>
              <a:t> –</a:t>
            </a:r>
          </a:p>
          <a:p>
            <a:pPr algn="just">
              <a:lnSpc>
                <a:spcPct val="70000"/>
              </a:lnSpc>
              <a:buFont typeface="Wingdings 2" pitchFamily="18" charset="2"/>
              <a:buNone/>
            </a:pPr>
            <a:r>
              <a:rPr lang="uk-UA" sz="2200" smtClean="0">
                <a:solidFill>
                  <a:schemeClr val="tx1"/>
                </a:solidFill>
              </a:rPr>
              <a:t>             караються …</a:t>
            </a:r>
            <a:endParaRPr lang="ru-RU" sz="2200" smtClean="0">
              <a:solidFill>
                <a:schemeClr val="tx1"/>
              </a:solidFill>
            </a:endParaRPr>
          </a:p>
          <a:p>
            <a:pPr algn="just">
              <a:lnSpc>
                <a:spcPct val="70000"/>
              </a:lnSpc>
              <a:buFont typeface="Wingdings 2" pitchFamily="18" charset="2"/>
              <a:buNone/>
            </a:pPr>
            <a:endParaRPr lang="uk-UA" sz="1900" b="1" i="1" smtClean="0">
              <a:solidFill>
                <a:srgbClr val="D60093"/>
              </a:solidFill>
              <a:latin typeface="Arial" charset="0"/>
              <a:cs typeface="Arial" charset="0"/>
            </a:endParaRPr>
          </a:p>
          <a:p>
            <a:pPr algn="just">
              <a:lnSpc>
                <a:spcPct val="70000"/>
              </a:lnSpc>
              <a:buFont typeface="Wingdings 2" pitchFamily="18" charset="2"/>
              <a:buNone/>
            </a:pPr>
            <a:r>
              <a:rPr lang="uk-UA" sz="1700" smtClean="0">
                <a:solidFill>
                  <a:srgbClr val="00B0F0"/>
                </a:solidFill>
              </a:rPr>
              <a:t> </a:t>
            </a:r>
          </a:p>
          <a:p>
            <a:pPr algn="just">
              <a:lnSpc>
                <a:spcPct val="70000"/>
              </a:lnSpc>
              <a:buFontTx/>
              <a:buNone/>
            </a:pPr>
            <a:endParaRPr lang="uk-UA" sz="1300" smtClean="0">
              <a:solidFill>
                <a:srgbClr val="00B0F0"/>
              </a:solidFill>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3"/>
          <p:cNvSpPr>
            <a:spLocks noGrp="1" noChangeArrowheads="1"/>
          </p:cNvSpPr>
          <p:nvPr>
            <p:ph idx="4294967295"/>
          </p:nvPr>
        </p:nvSpPr>
        <p:spPr>
          <a:xfrm>
            <a:off x="179388" y="0"/>
            <a:ext cx="8643937" cy="6858000"/>
          </a:xfrm>
        </p:spPr>
        <p:txBody>
          <a:bodyPr/>
          <a:lstStyle/>
          <a:p>
            <a:pPr algn="ctr">
              <a:lnSpc>
                <a:spcPct val="80000"/>
              </a:lnSpc>
              <a:buFontTx/>
              <a:buNone/>
            </a:pPr>
            <a:r>
              <a:rPr lang="uk-UA" sz="1300" b="1" i="1" smtClean="0">
                <a:solidFill>
                  <a:srgbClr val="D60093"/>
                </a:solidFill>
              </a:rPr>
              <a:t>  </a:t>
            </a:r>
          </a:p>
          <a:p>
            <a:pPr algn="ctr">
              <a:lnSpc>
                <a:spcPct val="80000"/>
              </a:lnSpc>
              <a:buFontTx/>
              <a:buNone/>
            </a:pPr>
            <a:r>
              <a:rPr lang="uk-UA" sz="1600" b="1" smtClean="0">
                <a:solidFill>
                  <a:schemeClr val="tx1"/>
                </a:solidFill>
              </a:rPr>
              <a:t>Ст. 354  КК. Підкуп працівника підприємства, установи чи організації</a:t>
            </a:r>
          </a:p>
          <a:p>
            <a:pPr algn="just">
              <a:lnSpc>
                <a:spcPct val="80000"/>
              </a:lnSpc>
              <a:buFont typeface="Wingdings 2" pitchFamily="18" charset="2"/>
              <a:buNone/>
            </a:pPr>
            <a:r>
              <a:rPr lang="uk-UA" sz="1600" smtClean="0">
                <a:solidFill>
                  <a:schemeClr val="tx1"/>
                </a:solidFill>
              </a:rPr>
              <a:t>            …………..</a:t>
            </a:r>
          </a:p>
          <a:p>
            <a:pPr algn="just">
              <a:lnSpc>
                <a:spcPct val="80000"/>
              </a:lnSpc>
              <a:buFont typeface="Wingdings 2" pitchFamily="18" charset="2"/>
              <a:buNone/>
            </a:pPr>
            <a:r>
              <a:rPr lang="uk-UA" sz="2400" smtClean="0">
                <a:solidFill>
                  <a:schemeClr val="tx1"/>
                </a:solidFill>
              </a:rPr>
              <a:t>          </a:t>
            </a:r>
            <a:r>
              <a:rPr lang="uk-UA" sz="2400" b="1" smtClean="0">
                <a:solidFill>
                  <a:schemeClr val="tx1"/>
                </a:solidFill>
              </a:rPr>
              <a:t>ч. 5. </a:t>
            </a:r>
            <a:r>
              <a:rPr lang="uk-UA" sz="2400" smtClean="0">
                <a:solidFill>
                  <a:schemeClr val="tx1"/>
                </a:solidFill>
              </a:rPr>
              <a:t>Особа, яка запропонувала, пообіцяла або надала неправомірну вигоду, </a:t>
            </a:r>
            <a:r>
              <a:rPr lang="uk-UA" sz="2400" b="1" i="1" u="sng" smtClean="0">
                <a:solidFill>
                  <a:srgbClr val="FF0000"/>
                </a:solidFill>
              </a:rPr>
              <a:t>звільняється від кримінальної відповідальності </a:t>
            </a:r>
            <a:r>
              <a:rPr lang="uk-UA" sz="2400" smtClean="0">
                <a:solidFill>
                  <a:schemeClr val="tx1"/>
                </a:solidFill>
              </a:rPr>
              <a:t>за злочини, передбачені статтями </a:t>
            </a:r>
            <a:r>
              <a:rPr lang="uk-UA" sz="2400" b="1" smtClean="0">
                <a:solidFill>
                  <a:schemeClr val="tx1"/>
                </a:solidFill>
              </a:rPr>
              <a:t>354, 368-3, 368-4, </a:t>
            </a:r>
            <a:r>
              <a:rPr lang="uk-UA" sz="2800" b="1" smtClean="0">
                <a:solidFill>
                  <a:srgbClr val="0000FF"/>
                </a:solidFill>
              </a:rPr>
              <a:t>369,</a:t>
            </a:r>
            <a:r>
              <a:rPr lang="uk-UA" sz="2400" b="1" smtClean="0">
                <a:solidFill>
                  <a:schemeClr val="tx1"/>
                </a:solidFill>
              </a:rPr>
              <a:t> 369-2</a:t>
            </a:r>
            <a:r>
              <a:rPr lang="uk-UA" sz="2400" smtClean="0">
                <a:solidFill>
                  <a:schemeClr val="tx1"/>
                </a:solidFill>
              </a:rPr>
              <a:t> цього Кодексу, якщо після пропозиції, обіцянки чи надання неправомірної вигоди вона -                         </a:t>
            </a:r>
          </a:p>
          <a:p>
            <a:pPr algn="just">
              <a:lnSpc>
                <a:spcPct val="80000"/>
              </a:lnSpc>
              <a:buFont typeface="Wingdings 2" pitchFamily="18" charset="2"/>
              <a:buNone/>
            </a:pPr>
            <a:r>
              <a:rPr lang="uk-UA" sz="2400" smtClean="0">
                <a:solidFill>
                  <a:schemeClr val="tx1"/>
                </a:solidFill>
              </a:rPr>
              <a:t>       - до отримання з інших джерел інформації про цей злочин органом, службова особа якого згідно із законом наділена правом повідомляти про підозру, - </a:t>
            </a:r>
            <a:r>
              <a:rPr lang="uk-UA" sz="2400" b="1" i="1" smtClean="0">
                <a:solidFill>
                  <a:srgbClr val="0000FF"/>
                </a:solidFill>
              </a:rPr>
              <a:t>добровільно заявила про те, що сталося, такому органу</a:t>
            </a:r>
            <a:r>
              <a:rPr lang="uk-UA" sz="2400" smtClean="0">
                <a:solidFill>
                  <a:schemeClr val="tx1"/>
                </a:solidFill>
              </a:rPr>
              <a:t>  </a:t>
            </a:r>
            <a:r>
              <a:rPr lang="uk-UA" sz="2400" b="1" smtClean="0">
                <a:solidFill>
                  <a:schemeClr val="tx1"/>
                </a:solidFill>
              </a:rPr>
              <a:t>та</a:t>
            </a:r>
            <a:r>
              <a:rPr lang="uk-UA" sz="2400" smtClean="0">
                <a:solidFill>
                  <a:schemeClr val="tx1"/>
                </a:solidFill>
              </a:rPr>
              <a:t> </a:t>
            </a:r>
          </a:p>
          <a:p>
            <a:pPr algn="just">
              <a:lnSpc>
                <a:spcPct val="80000"/>
              </a:lnSpc>
              <a:buFont typeface="Wingdings 2" pitchFamily="18" charset="2"/>
              <a:buNone/>
            </a:pPr>
            <a:r>
              <a:rPr lang="uk-UA" sz="2400" smtClean="0">
                <a:solidFill>
                  <a:schemeClr val="tx1"/>
                </a:solidFill>
              </a:rPr>
              <a:t>       - </a:t>
            </a:r>
            <a:r>
              <a:rPr lang="uk-UA" sz="2400" b="1" i="1" smtClean="0">
                <a:solidFill>
                  <a:srgbClr val="0000FF"/>
                </a:solidFill>
              </a:rPr>
              <a:t>активно сприяла розкриттю злочину</a:t>
            </a:r>
            <a:r>
              <a:rPr lang="uk-UA" sz="2400" smtClean="0">
                <a:solidFill>
                  <a:schemeClr val="tx1"/>
                </a:solidFill>
              </a:rPr>
              <a:t>, вчиненого особою, яка одержала неправомірну вигоду або прийняла її пропозицію чи обіцянку. </a:t>
            </a:r>
          </a:p>
          <a:p>
            <a:pPr algn="just">
              <a:lnSpc>
                <a:spcPct val="80000"/>
              </a:lnSpc>
              <a:buFont typeface="Wingdings 2" pitchFamily="18" charset="2"/>
              <a:buNone/>
            </a:pPr>
            <a:r>
              <a:rPr lang="uk-UA" sz="2400" smtClean="0">
                <a:solidFill>
                  <a:schemeClr val="tx1"/>
                </a:solidFill>
              </a:rPr>
              <a:t>        Зазначене звільнення </a:t>
            </a:r>
            <a:r>
              <a:rPr lang="uk-UA" sz="2400" b="1" i="1" smtClean="0">
                <a:solidFill>
                  <a:srgbClr val="FF0000"/>
                </a:solidFill>
              </a:rPr>
              <a:t>не застосовується </a:t>
            </a:r>
            <a:r>
              <a:rPr lang="uk-UA" sz="2400" smtClean="0">
                <a:solidFill>
                  <a:schemeClr val="tx1"/>
                </a:solidFill>
              </a:rPr>
              <a:t>у разі, якщо пропозиція, обіцянка чи надання неправомірної вигоди були вчинені по відношенню до осіб, визначених у ч. 4 ст. 18 цього Кодексу.</a:t>
            </a:r>
          </a:p>
          <a:p>
            <a:pPr algn="just">
              <a:lnSpc>
                <a:spcPct val="80000"/>
              </a:lnSpc>
              <a:buFont typeface="Wingdings 2" pitchFamily="18" charset="2"/>
              <a:buNone/>
            </a:pPr>
            <a:r>
              <a:rPr lang="uk-UA" sz="1600" b="1" smtClean="0">
                <a:solidFill>
                  <a:schemeClr val="tx1"/>
                </a:solidFill>
              </a:rPr>
              <a:t>                       </a:t>
            </a:r>
            <a:endParaRPr lang="uk-UA" sz="1600" smtClean="0">
              <a:solidFill>
                <a:schemeClr val="tx1"/>
              </a:solidFill>
              <a:latin typeface="Arial" charset="0"/>
            </a:endParaRPr>
          </a:p>
          <a:p>
            <a:pPr algn="just">
              <a:lnSpc>
                <a:spcPct val="80000"/>
              </a:lnSpc>
              <a:buFont typeface="Wingdings 2" pitchFamily="18" charset="2"/>
              <a:buNone/>
            </a:pPr>
            <a:endParaRPr lang="uk-UA" sz="1600" smtClean="0">
              <a:solidFill>
                <a:schemeClr val="tx1"/>
              </a:solidFill>
              <a:latin typeface="Arial" charset="0"/>
            </a:endParaRPr>
          </a:p>
          <a:p>
            <a:pPr algn="just">
              <a:lnSpc>
                <a:spcPct val="80000"/>
              </a:lnSpc>
              <a:buFontTx/>
              <a:buNone/>
            </a:pPr>
            <a:endParaRPr lang="uk-UA" sz="1400" smtClean="0">
              <a:solidFill>
                <a:schemeClr val="tx1"/>
              </a:solidFill>
            </a:endParaRP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3"/>
          <p:cNvSpPr>
            <a:spLocks noGrp="1" noChangeArrowheads="1"/>
          </p:cNvSpPr>
          <p:nvPr>
            <p:ph idx="4294967295"/>
          </p:nvPr>
        </p:nvSpPr>
        <p:spPr>
          <a:xfrm>
            <a:off x="179388" y="188913"/>
            <a:ext cx="8643937" cy="6669087"/>
          </a:xfrm>
        </p:spPr>
        <p:txBody>
          <a:bodyPr/>
          <a:lstStyle/>
          <a:p>
            <a:pPr algn="ctr">
              <a:lnSpc>
                <a:spcPct val="80000"/>
              </a:lnSpc>
              <a:buFont typeface="Wingdings 2" pitchFamily="18" charset="2"/>
              <a:buNone/>
            </a:pPr>
            <a:r>
              <a:rPr lang="uk-UA" sz="1600" b="1" smtClean="0">
                <a:solidFill>
                  <a:srgbClr val="0000FF"/>
                </a:solidFill>
                <a:latin typeface="Arial" charset="0"/>
              </a:rPr>
              <a:t>ВИСНОВКИ:</a:t>
            </a:r>
          </a:p>
          <a:p>
            <a:pPr algn="ctr">
              <a:lnSpc>
                <a:spcPct val="80000"/>
              </a:lnSpc>
              <a:buFont typeface="Wingdings 2" pitchFamily="18" charset="2"/>
              <a:buNone/>
            </a:pPr>
            <a:r>
              <a:rPr lang="uk-UA" sz="1800" b="1" smtClean="0">
                <a:solidFill>
                  <a:schemeClr val="tx1"/>
                </a:solidFill>
              </a:rPr>
              <a:t> </a:t>
            </a:r>
          </a:p>
          <a:p>
            <a:pPr>
              <a:lnSpc>
                <a:spcPct val="80000"/>
              </a:lnSpc>
              <a:buFont typeface="Wingdings 2" pitchFamily="18" charset="2"/>
              <a:buNone/>
            </a:pPr>
            <a:r>
              <a:rPr lang="uk-UA" sz="1800" b="1" smtClean="0">
                <a:solidFill>
                  <a:schemeClr val="tx1"/>
                </a:solidFill>
              </a:rPr>
              <a:t>1.  Потребує узгодження національний перелік корупційних злочинів та перелік таких злочинів, що передбачений у міжнародних конвенціях.</a:t>
            </a:r>
          </a:p>
          <a:p>
            <a:pPr>
              <a:lnSpc>
                <a:spcPct val="80000"/>
              </a:lnSpc>
              <a:buFont typeface="Wingdings 2" pitchFamily="18" charset="2"/>
              <a:buNone/>
            </a:pPr>
            <a:endParaRPr lang="uk-UA" sz="1800" b="1" smtClean="0">
              <a:solidFill>
                <a:schemeClr val="tx1"/>
              </a:solidFill>
            </a:endParaRPr>
          </a:p>
          <a:p>
            <a:pPr>
              <a:lnSpc>
                <a:spcPct val="80000"/>
              </a:lnSpc>
              <a:buFont typeface="Wingdings 2" pitchFamily="18" charset="2"/>
              <a:buNone/>
            </a:pPr>
            <a:r>
              <a:rPr lang="uk-UA" sz="1800" b="1" smtClean="0">
                <a:solidFill>
                  <a:schemeClr val="tx1"/>
                </a:solidFill>
              </a:rPr>
              <a:t>2.</a:t>
            </a:r>
            <a:r>
              <a:rPr lang="uk-UA" sz="1800" smtClean="0">
                <a:solidFill>
                  <a:schemeClr val="tx1"/>
                </a:solidFill>
              </a:rPr>
              <a:t>  </a:t>
            </a:r>
            <a:r>
              <a:rPr lang="uk-UA" sz="1800" b="1" smtClean="0">
                <a:solidFill>
                  <a:schemeClr val="tx1"/>
                </a:solidFill>
              </a:rPr>
              <a:t>Важливими моментами є стабільність антикорупційного кримінального законодавства, відмова від постійного коригування його норм та убезпечення від політично мотивованого впливу.</a:t>
            </a:r>
            <a:r>
              <a:rPr lang="ru-RU" sz="1800" smtClean="0">
                <a:solidFill>
                  <a:schemeClr val="tx1"/>
                </a:solidFill>
              </a:rPr>
              <a:t> </a:t>
            </a:r>
          </a:p>
          <a:p>
            <a:pPr>
              <a:lnSpc>
                <a:spcPct val="80000"/>
              </a:lnSpc>
              <a:buFont typeface="Wingdings 2" pitchFamily="18" charset="2"/>
              <a:buNone/>
            </a:pPr>
            <a:endParaRPr lang="uk-UA" sz="1800" b="1" smtClean="0">
              <a:solidFill>
                <a:schemeClr val="tx1"/>
              </a:solidFill>
            </a:endParaRPr>
          </a:p>
          <a:p>
            <a:pPr>
              <a:lnSpc>
                <a:spcPct val="80000"/>
              </a:lnSpc>
              <a:buFont typeface="Wingdings 2" pitchFamily="18" charset="2"/>
              <a:buNone/>
            </a:pPr>
            <a:r>
              <a:rPr lang="uk-UA" sz="1800" b="1" smtClean="0">
                <a:solidFill>
                  <a:schemeClr val="tx1"/>
                </a:solidFill>
              </a:rPr>
              <a:t>3.</a:t>
            </a:r>
            <a:r>
              <a:rPr lang="uk-UA" sz="1800" smtClean="0">
                <a:solidFill>
                  <a:schemeClr val="tx1"/>
                </a:solidFill>
              </a:rPr>
              <a:t>  </a:t>
            </a:r>
            <a:r>
              <a:rPr lang="uk-UA" sz="1800" b="1" smtClean="0">
                <a:solidFill>
                  <a:schemeClr val="tx1"/>
                </a:solidFill>
              </a:rPr>
              <a:t>Існує потреба в уніфікованому підході щодо призначення покарання, звільнення від покарання та його відбування.</a:t>
            </a:r>
            <a:r>
              <a:rPr lang="ru-RU" sz="1800" b="1" smtClean="0">
                <a:solidFill>
                  <a:schemeClr val="tx1"/>
                </a:solidFill>
              </a:rPr>
              <a:t> </a:t>
            </a:r>
          </a:p>
          <a:p>
            <a:pPr>
              <a:lnSpc>
                <a:spcPct val="80000"/>
              </a:lnSpc>
              <a:buFont typeface="Wingdings 2" pitchFamily="18" charset="2"/>
              <a:buNone/>
            </a:pPr>
            <a:endParaRPr lang="uk-UA" sz="1800" b="1" smtClean="0">
              <a:solidFill>
                <a:schemeClr val="tx1"/>
              </a:solidFill>
            </a:endParaRPr>
          </a:p>
          <a:p>
            <a:pPr>
              <a:lnSpc>
                <a:spcPct val="80000"/>
              </a:lnSpc>
              <a:buFont typeface="Wingdings 2" pitchFamily="18" charset="2"/>
              <a:buNone/>
            </a:pPr>
            <a:r>
              <a:rPr lang="uk-UA" sz="1800" b="1" smtClean="0">
                <a:solidFill>
                  <a:schemeClr val="tx1"/>
                </a:solidFill>
              </a:rPr>
              <a:t>4.  Необхідно припинити практику дублювання у КК України визначення термінів, що мають важливе значення для кваліфікації корупційних злочинів (зокрема, йдеться про терміни «службова особа» та «неправомірна вигода»)</a:t>
            </a:r>
            <a:r>
              <a:rPr lang="ru-RU" sz="1800" b="1" smtClean="0">
                <a:solidFill>
                  <a:schemeClr val="tx1"/>
                </a:solidFill>
              </a:rPr>
              <a:t> </a:t>
            </a:r>
            <a:endParaRPr lang="uk-UA" sz="1800" b="1" smtClean="0">
              <a:solidFill>
                <a:schemeClr val="tx1"/>
              </a:solidFill>
            </a:endParaRPr>
          </a:p>
          <a:p>
            <a:pPr>
              <a:lnSpc>
                <a:spcPct val="80000"/>
              </a:lnSpc>
              <a:buFontTx/>
              <a:buNone/>
            </a:pPr>
            <a:endParaRPr lang="uk-UA" sz="1800" b="1" smtClean="0">
              <a:solidFill>
                <a:schemeClr val="tx1"/>
              </a:solidFill>
            </a:endParaRPr>
          </a:p>
          <a:p>
            <a:pPr>
              <a:lnSpc>
                <a:spcPct val="80000"/>
              </a:lnSpc>
              <a:buFontTx/>
              <a:buNone/>
            </a:pPr>
            <a:r>
              <a:rPr lang="uk-UA" sz="1800" b="1" smtClean="0">
                <a:solidFill>
                  <a:schemeClr val="tx1"/>
                </a:solidFill>
              </a:rPr>
              <a:t>5. Кримінальна відповідальність за корупційні злочини передусім обумовлена специфікою відповідних елементів та ознак їх складів, кваліфікуючих (особливо кваліфікуючих) обставин, а також видів і меж покарань за вчинення таких злочинів.</a:t>
            </a:r>
          </a:p>
          <a:p>
            <a:pPr>
              <a:lnSpc>
                <a:spcPct val="80000"/>
              </a:lnSpc>
              <a:buFontTx/>
              <a:buNone/>
            </a:pPr>
            <a:endParaRPr lang="uk-UA" sz="1800" b="1" smtClean="0">
              <a:solidFill>
                <a:schemeClr val="tx1"/>
              </a:solidFill>
            </a:endParaRPr>
          </a:p>
          <a:p>
            <a:pPr>
              <a:lnSpc>
                <a:spcPct val="80000"/>
              </a:lnSpc>
              <a:buFontTx/>
              <a:buNone/>
            </a:pPr>
            <a:r>
              <a:rPr lang="uk-UA" sz="1800" b="1" smtClean="0">
                <a:solidFill>
                  <a:schemeClr val="tx1"/>
                </a:solidFill>
              </a:rPr>
              <a:t>6.  Законодавцю варто зберегти норми про відповідальність за корупційні злочини за умови концептуального реформування національного кримінального законодавства у майбутньому. </a:t>
            </a:r>
          </a:p>
          <a:p>
            <a:pPr>
              <a:lnSpc>
                <a:spcPct val="80000"/>
              </a:lnSpc>
              <a:buFontTx/>
              <a:buNone/>
            </a:pPr>
            <a:endParaRPr lang="uk-UA" sz="1800" b="1" smtClean="0">
              <a:solidFill>
                <a:schemeClr val="tx1"/>
              </a:solidFill>
            </a:endParaRP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28596" y="1071546"/>
            <a:ext cx="8459817" cy="4286280"/>
          </a:xfrm>
        </p:spPr>
        <p:txBody>
          <a:bodyPr>
            <a:noAutofit/>
          </a:bodyPr>
          <a:lstStyle/>
          <a:p>
            <a:pPr algn="ctr" eaLnBrk="1" fontAlgn="auto" hangingPunct="1">
              <a:spcAft>
                <a:spcPts val="0"/>
              </a:spcAft>
              <a:defRPr/>
            </a:pPr>
            <a:r>
              <a:rPr lang="uk-UA" sz="4400" b="1" i="1" dirty="0" smtClean="0">
                <a:solidFill>
                  <a:srgbClr val="002060"/>
                </a:solidFill>
                <a:latin typeface="Arial" pitchFamily="34" charset="0"/>
                <a:cs typeface="Arial" pitchFamily="34" charset="0"/>
              </a:rPr>
              <a:t/>
            </a:r>
            <a:br>
              <a:rPr lang="uk-UA" sz="4400" b="1" i="1" dirty="0" smtClean="0">
                <a:solidFill>
                  <a:srgbClr val="002060"/>
                </a:solidFill>
                <a:latin typeface="Arial" pitchFamily="34" charset="0"/>
                <a:cs typeface="Arial" pitchFamily="34" charset="0"/>
              </a:rPr>
            </a:br>
            <a:r>
              <a:rPr lang="uk-UA" sz="4400" b="1" i="1" dirty="0" smtClean="0">
                <a:solidFill>
                  <a:srgbClr val="002060"/>
                </a:solidFill>
                <a:latin typeface="Arial" pitchFamily="34" charset="0"/>
                <a:cs typeface="Arial" pitchFamily="34" charset="0"/>
              </a:rPr>
              <a:t/>
            </a:r>
            <a:br>
              <a:rPr lang="uk-UA" sz="4400" b="1" i="1" dirty="0" smtClean="0">
                <a:solidFill>
                  <a:srgbClr val="002060"/>
                </a:solidFill>
                <a:latin typeface="Arial" pitchFamily="34" charset="0"/>
                <a:cs typeface="Arial" pitchFamily="34" charset="0"/>
              </a:rPr>
            </a:br>
            <a:r>
              <a:rPr lang="uk-UA" sz="4400" b="1" i="1" dirty="0" smtClean="0">
                <a:solidFill>
                  <a:srgbClr val="002060"/>
                </a:solidFill>
                <a:latin typeface="Arial" pitchFamily="34" charset="0"/>
                <a:cs typeface="Arial" pitchFamily="34" charset="0"/>
              </a:rPr>
              <a:t/>
            </a:r>
            <a:br>
              <a:rPr lang="uk-UA" sz="4400" b="1" i="1" dirty="0" smtClean="0">
                <a:solidFill>
                  <a:srgbClr val="002060"/>
                </a:solidFill>
                <a:latin typeface="Arial" pitchFamily="34" charset="0"/>
                <a:cs typeface="Arial" pitchFamily="34" charset="0"/>
              </a:rPr>
            </a:br>
            <a:r>
              <a:rPr lang="uk-UA" sz="4400" b="1" i="1" dirty="0" err="1" smtClean="0">
                <a:solidFill>
                  <a:srgbClr val="002060"/>
                </a:solidFill>
                <a:latin typeface="Arial" pitchFamily="34" charset="0"/>
                <a:cs typeface="Arial" pitchFamily="34" charset="0"/>
              </a:rPr>
              <a:t>дякуЮ</a:t>
            </a:r>
            <a:r>
              <a:rPr lang="uk-UA" sz="4400" b="1" i="1" dirty="0" smtClean="0">
                <a:solidFill>
                  <a:srgbClr val="002060"/>
                </a:solidFill>
                <a:latin typeface="Arial" pitchFamily="34" charset="0"/>
                <a:cs typeface="Arial" pitchFamily="34" charset="0"/>
              </a:rPr>
              <a:t> ЗА УВАГУ!</a:t>
            </a:r>
            <a:br>
              <a:rPr lang="uk-UA" sz="4400" b="1" i="1" dirty="0" smtClean="0">
                <a:solidFill>
                  <a:srgbClr val="002060"/>
                </a:solidFill>
                <a:latin typeface="Arial" pitchFamily="34" charset="0"/>
                <a:cs typeface="Arial" pitchFamily="34" charset="0"/>
              </a:rPr>
            </a:br>
            <a:r>
              <a:rPr lang="uk-UA" sz="4400" b="1" i="1" dirty="0" smtClean="0">
                <a:solidFill>
                  <a:srgbClr val="002060"/>
                </a:solidFill>
                <a:latin typeface="Arial" pitchFamily="34" charset="0"/>
                <a:cs typeface="Arial" pitchFamily="34" charset="0"/>
              </a:rPr>
              <a:t/>
            </a:r>
            <a:br>
              <a:rPr lang="uk-UA" sz="4400" b="1" i="1" dirty="0" smtClean="0">
                <a:solidFill>
                  <a:srgbClr val="002060"/>
                </a:solidFill>
                <a:latin typeface="Arial" pitchFamily="34" charset="0"/>
                <a:cs typeface="Arial" pitchFamily="34" charset="0"/>
              </a:rPr>
            </a:br>
            <a:r>
              <a:rPr lang="uk-UA" sz="2400" b="1" i="1" dirty="0" smtClean="0">
                <a:solidFill>
                  <a:srgbClr val="002060"/>
                </a:solidFill>
                <a:latin typeface="Arial" pitchFamily="34" charset="0"/>
                <a:cs typeface="Arial" pitchFamily="34" charset="0"/>
              </a:rPr>
              <a:t/>
            </a:r>
            <a:br>
              <a:rPr lang="uk-UA" sz="2400" b="1" i="1" dirty="0" smtClean="0">
                <a:solidFill>
                  <a:srgbClr val="002060"/>
                </a:solidFill>
                <a:latin typeface="Arial" pitchFamily="34" charset="0"/>
                <a:cs typeface="Arial" pitchFamily="34" charset="0"/>
              </a:rPr>
            </a:br>
            <a:r>
              <a:rPr lang="uk-UA" sz="2400" b="1" i="1" dirty="0" smtClean="0">
                <a:solidFill>
                  <a:srgbClr val="002060"/>
                </a:solidFill>
                <a:latin typeface="Arial" pitchFamily="34" charset="0"/>
                <a:cs typeface="Arial" pitchFamily="34" charset="0"/>
              </a:rPr>
              <a:t/>
            </a:r>
            <a:br>
              <a:rPr lang="uk-UA" sz="2400" b="1" i="1" dirty="0" smtClean="0">
                <a:solidFill>
                  <a:srgbClr val="002060"/>
                </a:solidFill>
                <a:latin typeface="Arial" pitchFamily="34" charset="0"/>
                <a:cs typeface="Arial" pitchFamily="34" charset="0"/>
              </a:rPr>
            </a:br>
            <a:r>
              <a:rPr lang="uk-UA" sz="2400" b="1" i="1" dirty="0" smtClean="0">
                <a:solidFill>
                  <a:srgbClr val="002060"/>
                </a:solidFill>
                <a:latin typeface="Arial" pitchFamily="34" charset="0"/>
                <a:cs typeface="Arial" pitchFamily="34" charset="0"/>
              </a:rPr>
              <a:t/>
            </a:r>
            <a:br>
              <a:rPr lang="uk-UA" sz="2400" b="1" i="1" dirty="0" smtClean="0">
                <a:solidFill>
                  <a:srgbClr val="002060"/>
                </a:solidFill>
                <a:latin typeface="Arial" pitchFamily="34" charset="0"/>
                <a:cs typeface="Arial" pitchFamily="34" charset="0"/>
              </a:rPr>
            </a:br>
            <a:r>
              <a:rPr lang="uk-UA" sz="2000" b="1" i="1" dirty="0" smtClean="0">
                <a:solidFill>
                  <a:srgbClr val="002060"/>
                </a:solidFill>
                <a:latin typeface="Arial" pitchFamily="34" charset="0"/>
                <a:cs typeface="Arial" pitchFamily="34" charset="0"/>
              </a:rPr>
              <a:t/>
            </a:r>
            <a:br>
              <a:rPr lang="uk-UA" sz="2000" b="1" i="1" dirty="0" smtClean="0">
                <a:solidFill>
                  <a:srgbClr val="002060"/>
                </a:solidFill>
                <a:latin typeface="Arial" pitchFamily="34" charset="0"/>
                <a:cs typeface="Arial" pitchFamily="34" charset="0"/>
              </a:rPr>
            </a:br>
            <a:endParaRPr lang="ru-RU" sz="4400" b="1" i="1" dirty="0" smtClean="0">
              <a:solidFill>
                <a:srgbClr val="002060"/>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3"/>
          <p:cNvSpPr>
            <a:spLocks noGrp="1" noChangeArrowheads="1"/>
          </p:cNvSpPr>
          <p:nvPr>
            <p:ph idx="4294967295"/>
          </p:nvPr>
        </p:nvSpPr>
        <p:spPr>
          <a:xfrm>
            <a:off x="642938" y="260350"/>
            <a:ext cx="8501062" cy="6221413"/>
          </a:xfrm>
        </p:spPr>
        <p:txBody>
          <a:bodyPr/>
          <a:lstStyle/>
          <a:p>
            <a:pPr eaLnBrk="1" hangingPunct="1">
              <a:lnSpc>
                <a:spcPct val="80000"/>
              </a:lnSpc>
              <a:buFont typeface="Wingdings 2" pitchFamily="18" charset="2"/>
              <a:buNone/>
            </a:pPr>
            <a:r>
              <a:rPr lang="uk-UA" sz="1500" smtClean="0"/>
              <a:t>      </a:t>
            </a:r>
            <a:r>
              <a:rPr lang="uk-UA" sz="1700" smtClean="0">
                <a:solidFill>
                  <a:schemeClr val="tx1"/>
                </a:solidFill>
                <a:latin typeface="Arial" charset="0"/>
                <a:cs typeface="Arial" charset="0"/>
              </a:rPr>
              <a:t>       </a:t>
            </a:r>
            <a:endParaRPr lang="ru-RU" sz="1700" smtClean="0">
              <a:solidFill>
                <a:schemeClr val="tx1"/>
              </a:solidFill>
              <a:latin typeface="Arial" charset="0"/>
              <a:cs typeface="Arial" charset="0"/>
            </a:endParaRPr>
          </a:p>
          <a:p>
            <a:pPr algn="just" eaLnBrk="1" hangingPunct="1">
              <a:lnSpc>
                <a:spcPct val="70000"/>
              </a:lnSpc>
              <a:buFont typeface="Wingdings 2" pitchFamily="18" charset="2"/>
              <a:buNone/>
            </a:pPr>
            <a:endParaRPr lang="ru-RU" sz="1300" i="1" smtClean="0">
              <a:latin typeface="Arial" charset="0"/>
              <a:cs typeface="Arial" charset="0"/>
            </a:endParaRPr>
          </a:p>
        </p:txBody>
      </p:sp>
      <p:sp>
        <p:nvSpPr>
          <p:cNvPr id="4" name="Rectangle 3"/>
          <p:cNvSpPr txBox="1">
            <a:spLocks noChangeArrowheads="1"/>
          </p:cNvSpPr>
          <p:nvPr/>
        </p:nvSpPr>
        <p:spPr bwMode="auto">
          <a:xfrm>
            <a:off x="179388" y="285750"/>
            <a:ext cx="8640762" cy="6238875"/>
          </a:xfrm>
          <a:prstGeom prst="rect">
            <a:avLst/>
          </a:prstGeom>
          <a:noFill/>
          <a:ln w="9525">
            <a:noFill/>
            <a:miter lim="800000"/>
            <a:headEnd/>
            <a:tailEnd/>
          </a:ln>
          <a:effectLst/>
        </p:spPr>
        <p:txBody>
          <a:bodyPr/>
          <a:lstStyle/>
          <a:p>
            <a:pPr marL="342900" indent="-342900" algn="just">
              <a:spcBef>
                <a:spcPct val="20000"/>
              </a:spcBef>
              <a:buClr>
                <a:schemeClr val="hlink"/>
              </a:buClr>
              <a:buSzPct val="80000"/>
              <a:buFont typeface="Wingdings" pitchFamily="2" charset="2"/>
              <a:buNone/>
              <a:defRPr/>
            </a:pPr>
            <a:r>
              <a:rPr lang="uk-UA" sz="2000">
                <a:effectLst>
                  <a:outerShdw blurRad="38100" dist="38100" dir="2700000" algn="tl">
                    <a:srgbClr val="C0C0C0"/>
                  </a:outerShdw>
                </a:effectLst>
              </a:rPr>
              <a:t>           </a:t>
            </a:r>
            <a:r>
              <a:rPr lang="uk-UA" sz="2400" b="1">
                <a:solidFill>
                  <a:srgbClr val="FF0000"/>
                </a:solidFill>
                <a:effectLst>
                  <a:outerShdw blurRad="38100" dist="38100" dir="2700000" algn="tl">
                    <a:srgbClr val="C0C0C0"/>
                  </a:outerShdw>
                </a:effectLst>
              </a:rPr>
              <a:t>Індекс сприйняття корупції – </a:t>
            </a:r>
            <a:r>
              <a:rPr lang="uk-UA" sz="2000">
                <a:effectLst>
                  <a:outerShdw blurRad="38100" dist="38100" dir="2700000" algn="tl">
                    <a:srgbClr val="C0C0C0"/>
                  </a:outerShdw>
                </a:effectLst>
              </a:rPr>
              <a:t>щорічний рейтинг країн світу, що укладається організацією </a:t>
            </a:r>
            <a:r>
              <a:rPr lang="uk-UA" sz="2000" i="1">
                <a:effectLst>
                  <a:outerShdw blurRad="38100" dist="38100" dir="2700000" algn="tl">
                    <a:srgbClr val="C0C0C0"/>
                  </a:outerShdw>
                </a:effectLst>
                <a:hlinkClick r:id="rId2" tooltip="Transparency International"/>
              </a:rPr>
              <a:t>Transparency International</a:t>
            </a:r>
            <a:r>
              <a:rPr lang="uk-UA" sz="2000">
                <a:effectLst>
                  <a:outerShdw blurRad="38100" dist="38100" dir="2700000" algn="tl">
                    <a:srgbClr val="C0C0C0"/>
                  </a:outerShdw>
                </a:effectLst>
              </a:rPr>
              <a:t> з 1995 року. Країни у рейтингу впорядковані за показником </a:t>
            </a:r>
            <a:r>
              <a:rPr lang="uk-UA" sz="2000" b="1">
                <a:solidFill>
                  <a:srgbClr val="C40C5B"/>
                </a:solidFill>
                <a:effectLst>
                  <a:outerShdw blurRad="38100" dist="38100" dir="2700000" algn="tl">
                    <a:srgbClr val="C0C0C0"/>
                  </a:outerShdw>
                </a:effectLst>
              </a:rPr>
              <a:t>рівня</a:t>
            </a:r>
            <a:r>
              <a:rPr lang="uk-UA" sz="2000">
                <a:effectLst>
                  <a:outerShdw blurRad="38100" dist="38100" dir="2700000" algn="tl">
                    <a:srgbClr val="C0C0C0"/>
                  </a:outerShdw>
                </a:effectLst>
              </a:rPr>
              <a:t> </a:t>
            </a:r>
            <a:r>
              <a:rPr lang="uk-UA" sz="2000" b="1">
                <a:solidFill>
                  <a:srgbClr val="C40C5B"/>
                </a:solidFill>
                <a:effectLst>
                  <a:outerShdw blurRad="38100" dist="38100" dir="2700000" algn="tl">
                    <a:srgbClr val="C0C0C0"/>
                  </a:outerShdw>
                </a:effectLst>
              </a:rPr>
              <a:t>корупції</a:t>
            </a:r>
            <a:r>
              <a:rPr lang="uk-UA" sz="2000">
                <a:effectLst>
                  <a:outerShdw blurRad="38100" dist="38100" dir="2700000" algn="tl">
                    <a:srgbClr val="C0C0C0"/>
                  </a:outerShdw>
                </a:effectLst>
              </a:rPr>
              <a:t>, який базується на оцінках підприємців та аналітиків.</a:t>
            </a:r>
            <a:r>
              <a:rPr lang="uk-UA" sz="2000"/>
              <a:t> </a:t>
            </a:r>
            <a:endParaRPr lang="uk-UA" sz="2000">
              <a:effectLst>
                <a:outerShdw blurRad="38100" dist="38100" dir="2700000" algn="tl">
                  <a:srgbClr val="C0C0C0"/>
                </a:outerShdw>
              </a:effectLst>
            </a:endParaRPr>
          </a:p>
          <a:p>
            <a:pPr marL="342900" indent="-342900" algn="just">
              <a:spcBef>
                <a:spcPct val="20000"/>
              </a:spcBef>
              <a:buClr>
                <a:schemeClr val="hlink"/>
              </a:buClr>
              <a:buSzPct val="80000"/>
              <a:buFont typeface="Wingdings" pitchFamily="2" charset="2"/>
              <a:buNone/>
              <a:defRPr/>
            </a:pPr>
            <a:r>
              <a:rPr lang="uk-UA" sz="2400">
                <a:effectLst>
                  <a:outerShdw blurRad="38100" dist="38100" dir="2700000" algn="tl">
                    <a:srgbClr val="C0C0C0"/>
                  </a:outerShdw>
                </a:effectLst>
              </a:rPr>
              <a:t>           Індекс є оцінкою від </a:t>
            </a:r>
            <a:r>
              <a:rPr lang="uk-UA" sz="2400" b="1">
                <a:solidFill>
                  <a:srgbClr val="FF0000"/>
                </a:solidFill>
                <a:effectLst>
                  <a:outerShdw blurRad="38100" dist="38100" dir="2700000" algn="tl">
                    <a:srgbClr val="C0C0C0"/>
                  </a:outerShdw>
                </a:effectLst>
              </a:rPr>
              <a:t>0</a:t>
            </a:r>
            <a:r>
              <a:rPr lang="uk-UA" sz="2400">
                <a:effectLst>
                  <a:outerShdw blurRad="38100" dist="38100" dir="2700000" algn="tl">
                    <a:srgbClr val="C0C0C0"/>
                  </a:outerShdw>
                </a:effectLst>
              </a:rPr>
              <a:t> (</a:t>
            </a:r>
            <a:r>
              <a:rPr lang="uk-UA" sz="2400" u="sng">
                <a:effectLst>
                  <a:outerShdw blurRad="38100" dist="38100" dir="2700000" algn="tl">
                    <a:srgbClr val="C0C0C0"/>
                  </a:outerShdw>
                </a:effectLst>
              </a:rPr>
              <a:t>дуже високий</a:t>
            </a:r>
            <a:r>
              <a:rPr lang="uk-UA" sz="2400">
                <a:effectLst>
                  <a:outerShdw blurRad="38100" dist="38100" dir="2700000" algn="tl">
                    <a:srgbClr val="C0C0C0"/>
                  </a:outerShdw>
                </a:effectLst>
              </a:rPr>
              <a:t> рівень корупції) до </a:t>
            </a:r>
            <a:r>
              <a:rPr lang="uk-UA" sz="2400" b="1">
                <a:solidFill>
                  <a:srgbClr val="0000FF"/>
                </a:solidFill>
                <a:effectLst>
                  <a:outerShdw blurRad="38100" dist="38100" dir="2700000" algn="tl">
                    <a:srgbClr val="C0C0C0"/>
                  </a:outerShdw>
                </a:effectLst>
              </a:rPr>
              <a:t>100</a:t>
            </a:r>
            <a:r>
              <a:rPr lang="uk-UA" sz="2400">
                <a:effectLst>
                  <a:outerShdw blurRad="38100" dist="38100" dir="2700000" algn="tl">
                    <a:srgbClr val="C0C0C0"/>
                  </a:outerShdw>
                </a:effectLst>
              </a:rPr>
              <a:t> (</a:t>
            </a:r>
            <a:r>
              <a:rPr lang="uk-UA" sz="2400" u="sng">
                <a:effectLst>
                  <a:outerShdw blurRad="38100" dist="38100" dir="2700000" algn="tl">
                    <a:srgbClr val="C0C0C0"/>
                  </a:outerShdw>
                </a:effectLst>
              </a:rPr>
              <a:t>украй низький</a:t>
            </a:r>
            <a:r>
              <a:rPr lang="uk-UA" sz="2400">
                <a:effectLst>
                  <a:outerShdw blurRad="38100" dist="38100" dir="2700000" algn="tl">
                    <a:srgbClr val="C0C0C0"/>
                  </a:outerShdw>
                </a:effectLst>
              </a:rPr>
              <a:t> рівень корупції).</a:t>
            </a:r>
            <a:r>
              <a:rPr lang="ru-RU" sz="2400"/>
              <a:t> </a:t>
            </a:r>
          </a:p>
          <a:p>
            <a:pPr marL="342900" indent="-342900" algn="just">
              <a:spcBef>
                <a:spcPct val="20000"/>
              </a:spcBef>
              <a:buClr>
                <a:schemeClr val="hlink"/>
              </a:buClr>
              <a:buSzPct val="80000"/>
              <a:buFont typeface="Wingdings" pitchFamily="2" charset="2"/>
              <a:buNone/>
              <a:defRPr/>
            </a:pPr>
            <a:endParaRPr lang="uk-UA" sz="2400">
              <a:effectLst>
                <a:outerShdw blurRad="38100" dist="38100" dir="2700000" algn="tl">
                  <a:srgbClr val="C0C0C0"/>
                </a:outerShdw>
              </a:effectLst>
            </a:endParaRPr>
          </a:p>
          <a:p>
            <a:pPr marL="342900" indent="-342900" algn="just">
              <a:spcBef>
                <a:spcPct val="20000"/>
              </a:spcBef>
              <a:buClr>
                <a:schemeClr val="hlink"/>
              </a:buClr>
              <a:buSzPct val="80000"/>
              <a:buFont typeface="Wingdings" pitchFamily="2" charset="2"/>
              <a:buNone/>
              <a:defRPr/>
            </a:pPr>
            <a:r>
              <a:rPr lang="uk-UA" sz="2400">
                <a:effectLst>
                  <a:outerShdw blurRad="38100" dist="38100" dir="2700000" algn="tl">
                    <a:srgbClr val="C0C0C0"/>
                  </a:outerShdw>
                </a:effectLst>
              </a:rPr>
              <a:t>      </a:t>
            </a:r>
          </a:p>
          <a:p>
            <a:pPr marL="342900" indent="-342900" algn="just">
              <a:spcBef>
                <a:spcPct val="20000"/>
              </a:spcBef>
              <a:buClr>
                <a:schemeClr val="hlink"/>
              </a:buClr>
              <a:buSzPct val="80000"/>
              <a:buFont typeface="Wingdings" pitchFamily="2" charset="2"/>
              <a:buNone/>
              <a:defRPr/>
            </a:pPr>
            <a:r>
              <a:rPr lang="uk-UA" sz="2400">
                <a:effectLst>
                  <a:outerShdw blurRad="38100" dist="38100" dir="2700000" algn="tl">
                    <a:srgbClr val="C0C0C0"/>
                  </a:outerShdw>
                </a:effectLst>
              </a:rPr>
              <a:t>        У </a:t>
            </a:r>
            <a:r>
              <a:rPr lang="uk-UA" sz="2400" b="1">
                <a:effectLst>
                  <a:outerShdw blurRad="38100" dist="38100" dir="2700000" algn="tl">
                    <a:srgbClr val="C0C0C0"/>
                  </a:outerShdw>
                </a:effectLst>
              </a:rPr>
              <a:t>2016</a:t>
            </a:r>
            <a:r>
              <a:rPr lang="uk-UA" sz="2400">
                <a:effectLst>
                  <a:outerShdw blurRad="38100" dist="38100" dir="2700000" algn="tl">
                    <a:srgbClr val="C0C0C0"/>
                  </a:outerShdw>
                </a:effectLst>
              </a:rPr>
              <a:t> р. – в Україні індекс сприйняття корупції склав </a:t>
            </a:r>
            <a:r>
              <a:rPr lang="uk-UA" sz="2400" b="1">
                <a:solidFill>
                  <a:srgbClr val="FF0000"/>
                </a:solidFill>
                <a:effectLst>
                  <a:outerShdw blurRad="38100" dist="38100" dir="2700000" algn="tl">
                    <a:srgbClr val="C0C0C0"/>
                  </a:outerShdw>
                </a:effectLst>
              </a:rPr>
              <a:t>29</a:t>
            </a:r>
            <a:r>
              <a:rPr lang="uk-UA" sz="2400">
                <a:effectLst>
                  <a:outerShdw blurRad="38100" dist="38100" dir="2700000" algn="tl">
                    <a:srgbClr val="C0C0C0"/>
                  </a:outerShdw>
                </a:effectLst>
              </a:rPr>
              <a:t> із 100 балів. Цю сходинку наразі також обіймають </a:t>
            </a:r>
            <a:r>
              <a:rPr lang="uk-UA" sz="2400" i="1">
                <a:effectLst>
                  <a:outerShdw blurRad="38100" dist="38100" dir="2700000" algn="tl">
                    <a:srgbClr val="C0C0C0"/>
                  </a:outerShdw>
                </a:effectLst>
              </a:rPr>
              <a:t>Казахстан, Росія, Іран та Непал</a:t>
            </a:r>
            <a:r>
              <a:rPr lang="uk-UA" sz="2400">
                <a:effectLst>
                  <a:outerShdw blurRad="38100" dist="38100" dir="2700000" algn="tl">
                    <a:srgbClr val="C0C0C0"/>
                  </a:outerShdw>
                </a:effectLst>
              </a:rPr>
              <a:t>.</a:t>
            </a:r>
            <a:r>
              <a:rPr lang="ru-RU" sz="2400"/>
              <a:t> </a:t>
            </a:r>
          </a:p>
          <a:p>
            <a:pPr marL="342900" indent="-342900" algn="just">
              <a:spcBef>
                <a:spcPct val="20000"/>
              </a:spcBef>
              <a:buClr>
                <a:schemeClr val="hlink"/>
              </a:buClr>
              <a:buSzPct val="80000"/>
              <a:buFont typeface="Wingdings" pitchFamily="2" charset="2"/>
              <a:buNone/>
              <a:defRPr/>
            </a:pPr>
            <a:endParaRPr lang="ru-RU" sz="2400"/>
          </a:p>
          <a:p>
            <a:pPr marL="342900" indent="-342900" algn="just">
              <a:spcBef>
                <a:spcPct val="20000"/>
              </a:spcBef>
              <a:buClr>
                <a:schemeClr val="hlink"/>
              </a:buClr>
              <a:buSzPct val="80000"/>
              <a:buFont typeface="Wingdings" pitchFamily="2" charset="2"/>
              <a:buNone/>
              <a:defRPr/>
            </a:pPr>
            <a:r>
              <a:rPr lang="uk-UA" sz="2400"/>
              <a:t>       </a:t>
            </a:r>
            <a:r>
              <a:rPr lang="uk-UA" sz="2400" b="1">
                <a:solidFill>
                  <a:srgbClr val="C40C5B"/>
                </a:solidFill>
              </a:rPr>
              <a:t>Найбільш корумповані</a:t>
            </a:r>
            <a:r>
              <a:rPr lang="uk-UA" sz="2400"/>
              <a:t> держави – </a:t>
            </a:r>
            <a:r>
              <a:rPr lang="uk-UA" sz="2400" b="1"/>
              <a:t>Сомалі</a:t>
            </a:r>
            <a:r>
              <a:rPr lang="uk-UA" sz="2400"/>
              <a:t> (10), </a:t>
            </a:r>
            <a:r>
              <a:rPr lang="uk-UA" sz="2400" b="1"/>
              <a:t>Катар</a:t>
            </a:r>
            <a:r>
              <a:rPr lang="uk-UA" sz="2400"/>
              <a:t> (10), </a:t>
            </a:r>
            <a:r>
              <a:rPr lang="uk-UA" sz="2400" b="1"/>
              <a:t>Південний Судан</a:t>
            </a:r>
            <a:r>
              <a:rPr lang="uk-UA" sz="2400"/>
              <a:t> (11), </a:t>
            </a:r>
            <a:r>
              <a:rPr lang="uk-UA" sz="2400" b="1"/>
              <a:t>Північна Корея</a:t>
            </a:r>
            <a:r>
              <a:rPr lang="uk-UA" sz="2400"/>
              <a:t> (12), </a:t>
            </a:r>
            <a:r>
              <a:rPr lang="uk-UA" sz="2400" b="1"/>
              <a:t>Сирія</a:t>
            </a:r>
            <a:r>
              <a:rPr lang="uk-UA" sz="2400"/>
              <a:t> (13), </a:t>
            </a:r>
            <a:r>
              <a:rPr lang="uk-UA" sz="2400" b="1">
                <a:solidFill>
                  <a:srgbClr val="336600"/>
                </a:solidFill>
              </a:rPr>
              <a:t>найменш корумповані</a:t>
            </a:r>
            <a:r>
              <a:rPr lang="uk-UA" sz="2400"/>
              <a:t> – </a:t>
            </a:r>
            <a:r>
              <a:rPr lang="uk-UA" sz="2400" b="1">
                <a:solidFill>
                  <a:srgbClr val="0000FF"/>
                </a:solidFill>
              </a:rPr>
              <a:t>Данія та Нова Зеландія</a:t>
            </a:r>
            <a:r>
              <a:rPr lang="uk-UA" sz="2400"/>
              <a:t> (90), </a:t>
            </a:r>
            <a:r>
              <a:rPr lang="uk-UA" sz="2400" b="1">
                <a:solidFill>
                  <a:srgbClr val="0000FF"/>
                </a:solidFill>
              </a:rPr>
              <a:t>Фінляндія</a:t>
            </a:r>
            <a:r>
              <a:rPr lang="uk-UA" sz="2400"/>
              <a:t> (89), </a:t>
            </a:r>
            <a:r>
              <a:rPr lang="uk-UA" sz="2400" b="1">
                <a:solidFill>
                  <a:srgbClr val="0000FF"/>
                </a:solidFill>
              </a:rPr>
              <a:t>Швеція</a:t>
            </a:r>
            <a:r>
              <a:rPr lang="uk-UA" sz="2400"/>
              <a:t> (88), </a:t>
            </a:r>
            <a:r>
              <a:rPr lang="uk-UA" sz="2400" b="1">
                <a:solidFill>
                  <a:srgbClr val="0000FF"/>
                </a:solidFill>
              </a:rPr>
              <a:t>Швейцарія</a:t>
            </a:r>
            <a:r>
              <a:rPr lang="uk-UA" sz="2400"/>
              <a:t> (86).</a:t>
            </a:r>
            <a:endParaRPr lang="ru-RU" sz="2400"/>
          </a:p>
          <a:p>
            <a:pPr marL="342900" indent="-342900" algn="just">
              <a:spcBef>
                <a:spcPct val="20000"/>
              </a:spcBef>
              <a:buClr>
                <a:schemeClr val="hlink"/>
              </a:buClr>
              <a:buSzPct val="80000"/>
              <a:buFont typeface="Wingdings" pitchFamily="2" charset="2"/>
              <a:buNone/>
              <a:defRPr/>
            </a:pPr>
            <a:r>
              <a:rPr lang="uk-UA" sz="2400"/>
              <a:t>      </a:t>
            </a:r>
            <a:endParaRPr lang="uk-UA" sz="2400">
              <a:effectLst>
                <a:outerShdw blurRad="38100" dist="38100" dir="2700000" algn="tl">
                  <a:srgbClr val="C0C0C0"/>
                </a:outerShdw>
              </a:effectLst>
            </a:endParaRPr>
          </a:p>
          <a:p>
            <a:pPr marL="342900" indent="-342900" algn="just">
              <a:spcBef>
                <a:spcPct val="20000"/>
              </a:spcBef>
              <a:buClr>
                <a:schemeClr val="hlink"/>
              </a:buClr>
              <a:buSzPct val="80000"/>
              <a:buFont typeface="Wingdings" pitchFamily="2" charset="2"/>
              <a:buNone/>
              <a:defRPr/>
            </a:pPr>
            <a:endParaRPr lang="uk-UA" sz="240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endParaRPr lang="uk-UA" sz="240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endParaRPr lang="uk-UA" sz="240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endParaRPr lang="uk-UA" sz="240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a:effectLst>
                  <a:outerShdw blurRad="38100" dist="38100" dir="2700000" algn="tl">
                    <a:srgbClr val="C0C0C0"/>
                  </a:outerShdw>
                </a:effectLst>
                <a:latin typeface="Times New Roman" pitchFamily="18" charset="0"/>
                <a:cs typeface="Times New Roman" pitchFamily="18" charset="0"/>
              </a:rPr>
              <a:t>    </a:t>
            </a:r>
            <a:endParaRPr lang="uk-UA" sz="240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a:effectLst>
                  <a:outerShdw blurRad="38100" dist="38100" dir="2700000" algn="tl">
                    <a:srgbClr val="C0C0C0"/>
                  </a:outerShdw>
                </a:effectLst>
                <a:latin typeface="Times New Roman" pitchFamily="18" charset="0"/>
                <a:cs typeface="Times New Roman" pitchFamily="18" charset="0"/>
              </a:rPr>
              <a:t>    </a:t>
            </a:r>
            <a:endParaRPr lang="ru-RU" sz="2800">
              <a:effectLst>
                <a:outerShdw blurRad="38100" dist="38100" dir="2700000" algn="tl">
                  <a:srgbClr val="C0C0C0"/>
                </a:outerShdw>
              </a:effectLst>
              <a:latin typeface="Times New Roman" pitchFamily="18" charset="0"/>
              <a:cs typeface="Times New Roman" pitchFamily="18" charset="0"/>
            </a:endParaRPr>
          </a:p>
        </p:txBody>
      </p:sp>
      <p:pic>
        <p:nvPicPr>
          <p:cNvPr id="18435" name="Picture 3" descr="C:\Users\Андрей\Desktop\Держслужба\ЛЕКЦІЯ_Держ_антикоруп_політ\Картинки\Logocorrup.png"/>
          <p:cNvPicPr>
            <a:picLocks noChangeAspect="1" noChangeArrowheads="1"/>
          </p:cNvPicPr>
          <p:nvPr/>
        </p:nvPicPr>
        <p:blipFill>
          <a:blip r:embed="rId3"/>
          <a:srcRect/>
          <a:stretch>
            <a:fillRect/>
          </a:stretch>
        </p:blipFill>
        <p:spPr bwMode="auto">
          <a:xfrm>
            <a:off x="3635375" y="2636838"/>
            <a:ext cx="1512888" cy="5762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0850" y="482600"/>
            <a:ext cx="8686800" cy="685784"/>
          </a:xfrm>
        </p:spPr>
        <p:txBody>
          <a:bodyPr/>
          <a:lstStyle/>
          <a:p>
            <a:pPr algn="ctr">
              <a:defRPr/>
            </a:pPr>
            <a:r>
              <a:rPr lang="uk-UA" sz="2000" dirty="0" smtClean="0">
                <a:solidFill>
                  <a:srgbClr val="002060"/>
                </a:solidFill>
              </a:rPr>
              <a:t>ІНДЕКС СПРИЙНЯТТЯ КОРУПЦІЇ (СИТУАЦІЯ В СВІТІ):</a:t>
            </a:r>
            <a:endParaRPr lang="ru-RU" sz="2000" dirty="0">
              <a:solidFill>
                <a:srgbClr val="002060"/>
              </a:solidFill>
            </a:endParaRPr>
          </a:p>
        </p:txBody>
      </p:sp>
      <p:pic>
        <p:nvPicPr>
          <p:cNvPr id="19458" name="Picture 2" descr="C:\Users\Андрей\Desktop\Держслужба\ЛЕКЦІЯ_Держ_антикоруп_політ\Картинки\Transparency_international_2014.png"/>
          <p:cNvPicPr>
            <a:picLocks noGrp="1" noChangeAspect="1" noChangeArrowheads="1"/>
          </p:cNvPicPr>
          <p:nvPr>
            <p:ph idx="1"/>
          </p:nvPr>
        </p:nvPicPr>
        <p:blipFill>
          <a:blip r:embed="rId2"/>
          <a:srcRect/>
          <a:stretch>
            <a:fillRect/>
          </a:stretch>
        </p:blipFill>
        <p:spPr>
          <a:xfrm>
            <a:off x="468313" y="1341438"/>
            <a:ext cx="8401050" cy="51435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3"/>
          <p:cNvSpPr>
            <a:spLocks noGrp="1" noChangeArrowheads="1"/>
          </p:cNvSpPr>
          <p:nvPr>
            <p:ph idx="4294967295"/>
          </p:nvPr>
        </p:nvSpPr>
        <p:spPr>
          <a:xfrm>
            <a:off x="214313" y="214313"/>
            <a:ext cx="8715375" cy="6357937"/>
          </a:xfrm>
        </p:spPr>
        <p:txBody>
          <a:bodyPr/>
          <a:lstStyle/>
          <a:p>
            <a:pPr eaLnBrk="1" hangingPunct="1">
              <a:lnSpc>
                <a:spcPct val="80000"/>
              </a:lnSpc>
              <a:buFont typeface="Wingdings 2" pitchFamily="18" charset="2"/>
              <a:buNone/>
            </a:pPr>
            <a:r>
              <a:rPr lang="uk-UA" sz="1500" smtClean="0"/>
              <a:t>      </a:t>
            </a:r>
          </a:p>
          <a:p>
            <a:pPr eaLnBrk="1" hangingPunct="1">
              <a:lnSpc>
                <a:spcPct val="80000"/>
              </a:lnSpc>
              <a:buFont typeface="Wingdings 2" pitchFamily="18" charset="2"/>
              <a:buNone/>
            </a:pPr>
            <a:r>
              <a:rPr lang="uk-UA" sz="1700" smtClean="0">
                <a:solidFill>
                  <a:schemeClr val="tx1"/>
                </a:solidFill>
                <a:latin typeface="Arial" charset="0"/>
                <a:cs typeface="Arial" charset="0"/>
              </a:rPr>
              <a:t>          </a:t>
            </a:r>
            <a:endParaRPr lang="ru-RU" sz="1700" smtClean="0">
              <a:solidFill>
                <a:schemeClr val="tx1"/>
              </a:solidFill>
              <a:latin typeface="Arial" charset="0"/>
              <a:cs typeface="Arial" charset="0"/>
            </a:endParaRPr>
          </a:p>
          <a:p>
            <a:endParaRPr lang="uk-UA" sz="1400" smtClean="0"/>
          </a:p>
          <a:p>
            <a:endParaRPr lang="uk-UA" sz="1400" smtClean="0"/>
          </a:p>
          <a:p>
            <a:endParaRPr lang="uk-UA" sz="1400" smtClean="0"/>
          </a:p>
          <a:p>
            <a:endParaRPr lang="uk-UA" sz="1400" smtClean="0"/>
          </a:p>
          <a:p>
            <a:pPr algn="just">
              <a:buFont typeface="Wingdings 2" pitchFamily="18" charset="2"/>
              <a:buNone/>
            </a:pPr>
            <a:r>
              <a:rPr lang="uk-UA" sz="1800" b="1" smtClean="0">
                <a:solidFill>
                  <a:srgbClr val="9900FF"/>
                </a:solidFill>
              </a:rPr>
              <a:t>             </a:t>
            </a:r>
          </a:p>
          <a:p>
            <a:pPr algn="just">
              <a:buFont typeface="Wingdings 2" pitchFamily="18" charset="2"/>
              <a:buNone/>
            </a:pPr>
            <a:r>
              <a:rPr lang="uk-UA" sz="1800" b="1" smtClean="0">
                <a:solidFill>
                  <a:srgbClr val="9900FF"/>
                </a:solidFill>
              </a:rPr>
              <a:t>               </a:t>
            </a:r>
            <a:r>
              <a:rPr lang="uk-UA" sz="2000" b="1" smtClean="0">
                <a:solidFill>
                  <a:schemeClr val="tx1"/>
                </a:solidFill>
                <a:latin typeface="Arial" charset="0"/>
                <a:cs typeface="Arial" charset="0"/>
              </a:rPr>
              <a:t>Загалом </a:t>
            </a:r>
            <a:r>
              <a:rPr lang="uk-UA" sz="2000" b="1" smtClean="0">
                <a:solidFill>
                  <a:srgbClr val="FF0066"/>
                </a:solidFill>
                <a:latin typeface="Arial" charset="0"/>
                <a:cs typeface="Arial" charset="0"/>
              </a:rPr>
              <a:t>корупційні злочини</a:t>
            </a:r>
            <a:r>
              <a:rPr lang="uk-UA" sz="2000" b="1" smtClean="0">
                <a:solidFill>
                  <a:schemeClr val="tx1"/>
                </a:solidFill>
                <a:latin typeface="Arial" charset="0"/>
                <a:cs typeface="Arial" charset="0"/>
              </a:rPr>
              <a:t> є </a:t>
            </a:r>
            <a:r>
              <a:rPr lang="uk-UA" sz="2000" b="1" u="sng" smtClean="0">
                <a:solidFill>
                  <a:schemeClr val="tx1"/>
                </a:solidFill>
                <a:latin typeface="Arial" charset="0"/>
                <a:cs typeface="Arial" charset="0"/>
              </a:rPr>
              <a:t>конвенційними</a:t>
            </a:r>
            <a:r>
              <a:rPr lang="uk-UA" sz="2000" b="1" smtClean="0">
                <a:solidFill>
                  <a:schemeClr val="tx1"/>
                </a:solidFill>
                <a:latin typeface="Arial" charset="0"/>
                <a:cs typeface="Arial" charset="0"/>
              </a:rPr>
              <a:t>, їх існування визнається міжнародним кримінальним правом, зокрема: </a:t>
            </a:r>
          </a:p>
          <a:p>
            <a:pPr algn="just">
              <a:buFont typeface="Wingdings 2" pitchFamily="18" charset="2"/>
              <a:buNone/>
            </a:pPr>
            <a:r>
              <a:rPr lang="uk-UA" sz="2000" b="1" smtClean="0">
                <a:solidFill>
                  <a:schemeClr val="tx1"/>
                </a:solidFill>
                <a:latin typeface="Arial" charset="0"/>
                <a:cs typeface="Arial" charset="0"/>
              </a:rPr>
              <a:t>          1) про «</a:t>
            </a:r>
            <a:r>
              <a:rPr lang="uk-UA" sz="2000" b="1" u="sng" smtClean="0">
                <a:solidFill>
                  <a:schemeClr val="tx1"/>
                </a:solidFill>
                <a:latin typeface="Arial" charset="0"/>
                <a:cs typeface="Arial" charset="0"/>
              </a:rPr>
              <a:t>злочини, пов’язані з корупцією</a:t>
            </a:r>
            <a:r>
              <a:rPr lang="uk-UA" sz="2000" b="1" smtClean="0">
                <a:solidFill>
                  <a:schemeClr val="tx1"/>
                </a:solidFill>
                <a:latin typeface="Arial" charset="0"/>
                <a:cs typeface="Arial" charset="0"/>
              </a:rPr>
              <a:t>» згадує </a:t>
            </a:r>
            <a:r>
              <a:rPr lang="uk-UA" sz="2000" b="1" i="1" smtClean="0">
                <a:solidFill>
                  <a:srgbClr val="0070C0"/>
                </a:solidFill>
                <a:latin typeface="Arial" charset="0"/>
                <a:cs typeface="Arial" charset="0"/>
              </a:rPr>
              <a:t>Кримінальна конвенція про боротьбу з корупцією (ETS 173), </a:t>
            </a:r>
            <a:r>
              <a:rPr lang="uk-UA" sz="2000" b="1" smtClean="0">
                <a:solidFill>
                  <a:schemeClr val="tx1"/>
                </a:solidFill>
                <a:latin typeface="Arial" charset="0"/>
                <a:cs typeface="Arial" charset="0"/>
              </a:rPr>
              <a:t>прийнята 27 січня 1999 р., Страсбург, ратифікована Україною 18 жовтня 2006 р.; </a:t>
            </a:r>
          </a:p>
          <a:p>
            <a:pPr algn="just">
              <a:buFont typeface="Wingdings 2" pitchFamily="18" charset="2"/>
              <a:buNone/>
            </a:pPr>
            <a:r>
              <a:rPr lang="uk-UA" sz="2000" b="1" smtClean="0">
                <a:solidFill>
                  <a:schemeClr val="tx1"/>
                </a:solidFill>
                <a:latin typeface="Arial" charset="0"/>
                <a:cs typeface="Arial" charset="0"/>
              </a:rPr>
              <a:t>          2) про «</a:t>
            </a:r>
            <a:r>
              <a:rPr lang="uk-UA" sz="2000" b="1" u="sng" smtClean="0">
                <a:solidFill>
                  <a:schemeClr val="tx1"/>
                </a:solidFill>
                <a:latin typeface="Arial" charset="0"/>
                <a:cs typeface="Arial" charset="0"/>
              </a:rPr>
              <a:t>корупційні дії</a:t>
            </a:r>
            <a:r>
              <a:rPr lang="uk-UA" sz="2000" b="1" smtClean="0">
                <a:solidFill>
                  <a:schemeClr val="tx1"/>
                </a:solidFill>
                <a:latin typeface="Arial" charset="0"/>
                <a:cs typeface="Arial" charset="0"/>
              </a:rPr>
              <a:t>» згадує </a:t>
            </a:r>
            <a:r>
              <a:rPr lang="uk-UA" sz="2000" b="1" i="1" smtClean="0">
                <a:solidFill>
                  <a:srgbClr val="0070C0"/>
                </a:solidFill>
                <a:latin typeface="Arial" charset="0"/>
                <a:cs typeface="Arial" charset="0"/>
              </a:rPr>
              <a:t>Цивільна конвенція про боротьбу з корупцією (</a:t>
            </a:r>
            <a:r>
              <a:rPr lang="en-US" sz="2000" b="1" i="1" smtClean="0">
                <a:solidFill>
                  <a:srgbClr val="0070C0"/>
                </a:solidFill>
                <a:latin typeface="Arial" charset="0"/>
                <a:cs typeface="Arial" charset="0"/>
              </a:rPr>
              <a:t>ETS 174)</a:t>
            </a:r>
            <a:r>
              <a:rPr lang="uk-UA" sz="2000" b="1" smtClean="0">
                <a:solidFill>
                  <a:srgbClr val="0070C0"/>
                </a:solidFill>
                <a:latin typeface="Arial" charset="0"/>
                <a:cs typeface="Arial" charset="0"/>
              </a:rPr>
              <a:t>, </a:t>
            </a:r>
            <a:r>
              <a:rPr lang="uk-UA" sz="2000" b="1" smtClean="0">
                <a:solidFill>
                  <a:schemeClr val="tx1"/>
                </a:solidFill>
                <a:latin typeface="Arial" charset="0"/>
                <a:cs typeface="Arial" charset="0"/>
              </a:rPr>
              <a:t>прийнята 4 листопада 1999 р., Страсбург, ратифікована Україною 16 березня 2005 р.; </a:t>
            </a:r>
          </a:p>
          <a:p>
            <a:pPr algn="just">
              <a:buFont typeface="Wingdings 2" pitchFamily="18" charset="2"/>
              <a:buNone/>
            </a:pPr>
            <a:r>
              <a:rPr lang="uk-UA" sz="2000" b="1" smtClean="0">
                <a:solidFill>
                  <a:schemeClr val="tx1"/>
                </a:solidFill>
                <a:latin typeface="Arial" charset="0"/>
                <a:cs typeface="Arial" charset="0"/>
              </a:rPr>
              <a:t>         3) про «</a:t>
            </a:r>
            <a:r>
              <a:rPr lang="uk-UA" sz="2000" b="1" u="sng" smtClean="0">
                <a:solidFill>
                  <a:schemeClr val="tx1"/>
                </a:solidFill>
                <a:latin typeface="Arial" charset="0"/>
                <a:cs typeface="Arial" charset="0"/>
              </a:rPr>
              <a:t>злочини, визнані (визначені) цією Конвенцією</a:t>
            </a:r>
            <a:r>
              <a:rPr lang="uk-UA" sz="2000" b="1" smtClean="0">
                <a:solidFill>
                  <a:schemeClr val="tx1"/>
                </a:solidFill>
                <a:latin typeface="Arial" charset="0"/>
                <a:cs typeface="Arial" charset="0"/>
              </a:rPr>
              <a:t>» згадує  </a:t>
            </a:r>
            <a:r>
              <a:rPr lang="uk-UA" sz="2000" b="1" i="1" smtClean="0">
                <a:solidFill>
                  <a:srgbClr val="0070C0"/>
                </a:solidFill>
                <a:latin typeface="Arial" charset="0"/>
                <a:cs typeface="Arial" charset="0"/>
              </a:rPr>
              <a:t>Конвенція ООН проти корупції </a:t>
            </a:r>
            <a:r>
              <a:rPr lang="uk-UA" sz="2000" b="1" smtClean="0">
                <a:solidFill>
                  <a:schemeClr val="tx1"/>
                </a:solidFill>
                <a:latin typeface="Arial" charset="0"/>
                <a:cs typeface="Arial" charset="0"/>
              </a:rPr>
              <a:t>від 31 жовтня 2003 р. (ратифікована Україною із заявами 18 жовтня 2006 р.).</a:t>
            </a:r>
          </a:p>
          <a:p>
            <a:pPr algn="just">
              <a:buFont typeface="Wingdings 2" pitchFamily="18" charset="2"/>
              <a:buNone/>
            </a:pPr>
            <a:r>
              <a:rPr lang="uk-UA" sz="2000" b="1" smtClean="0">
                <a:solidFill>
                  <a:schemeClr val="tx1"/>
                </a:solidFill>
                <a:latin typeface="Arial" charset="0"/>
                <a:cs typeface="Arial" charset="0"/>
              </a:rPr>
              <a:t>                  </a:t>
            </a:r>
          </a:p>
          <a:p>
            <a:pPr algn="just">
              <a:buFont typeface="Wingdings 2" pitchFamily="18" charset="2"/>
              <a:buNone/>
            </a:pPr>
            <a:endParaRPr lang="uk-UA" sz="2000" b="1" smtClean="0">
              <a:solidFill>
                <a:schemeClr val="tx1"/>
              </a:solidFill>
              <a:latin typeface="Arial" charset="0"/>
              <a:cs typeface="Arial" charset="0"/>
            </a:endParaRPr>
          </a:p>
          <a:p>
            <a:pPr algn="just">
              <a:buFont typeface="Wingdings 2" pitchFamily="18" charset="2"/>
              <a:buNone/>
            </a:pPr>
            <a:r>
              <a:rPr lang="uk-UA" sz="1800" b="1" smtClean="0">
                <a:solidFill>
                  <a:schemeClr val="tx1"/>
                </a:solidFill>
                <a:latin typeface="Arial" charset="0"/>
                <a:cs typeface="Arial" charset="0"/>
              </a:rPr>
              <a:t>         </a:t>
            </a:r>
            <a:endParaRPr lang="ru-RU" sz="1600" i="1" smtClean="0">
              <a:latin typeface="Arial" charset="0"/>
              <a:cs typeface="Arial" charset="0"/>
            </a:endParaRPr>
          </a:p>
        </p:txBody>
      </p:sp>
      <p:sp>
        <p:nvSpPr>
          <p:cNvPr id="4" name="Rectangle 3"/>
          <p:cNvSpPr txBox="1">
            <a:spLocks noChangeArrowheads="1"/>
          </p:cNvSpPr>
          <p:nvPr/>
        </p:nvSpPr>
        <p:spPr bwMode="auto">
          <a:xfrm>
            <a:off x="395288" y="357188"/>
            <a:ext cx="8424862" cy="7343775"/>
          </a:xfrm>
          <a:prstGeom prst="rect">
            <a:avLst/>
          </a:prstGeom>
          <a:noFill/>
          <a:ln w="9525">
            <a:noFill/>
            <a:miter lim="800000"/>
            <a:headEnd/>
            <a:tailEnd/>
          </a:ln>
          <a:effectLst/>
        </p:spPr>
        <p:txBody>
          <a:bodyPr/>
          <a:lstStyle/>
          <a:p>
            <a:pPr marL="342900" indent="-342900" algn="ctr">
              <a:defRPr/>
            </a:pPr>
            <a:r>
              <a:rPr lang="uk-UA" b="1">
                <a:effectLst>
                  <a:outerShdw blurRad="38100" dist="38100" dir="2700000" algn="tl">
                    <a:srgbClr val="C0C0C0"/>
                  </a:outerShdw>
                </a:effectLst>
              </a:rPr>
              <a:t>   </a:t>
            </a:r>
            <a:r>
              <a:rPr lang="uk-UA" sz="2000" b="1">
                <a:solidFill>
                  <a:srgbClr val="C40C5B"/>
                </a:solidFill>
                <a:effectLst>
                  <a:outerShdw blurRad="38100" dist="38100" dir="2700000" algn="tl">
                    <a:srgbClr val="C0C0C0"/>
                  </a:outerShdw>
                </a:effectLst>
              </a:rPr>
              <a:t>Поняття </a:t>
            </a:r>
            <a:r>
              <a:rPr lang="uk-UA" sz="2000" b="1" u="sng">
                <a:solidFill>
                  <a:srgbClr val="0000FF"/>
                </a:solidFill>
              </a:rPr>
              <a:t>«корупційні злочини»</a:t>
            </a:r>
            <a:r>
              <a:rPr lang="uk-UA" sz="2000" b="1">
                <a:solidFill>
                  <a:srgbClr val="0000FF"/>
                </a:solidFill>
              </a:rPr>
              <a:t>  </a:t>
            </a:r>
            <a:r>
              <a:rPr lang="uk-UA" sz="2000" b="1">
                <a:solidFill>
                  <a:srgbClr val="C40C5B"/>
                </a:solidFill>
                <a:effectLst>
                  <a:outerShdw blurRad="38100" dist="38100" dir="2700000" algn="tl">
                    <a:srgbClr val="C0C0C0"/>
                  </a:outerShdw>
                </a:effectLst>
              </a:rPr>
              <a:t>ґрунтується:</a:t>
            </a:r>
          </a:p>
          <a:p>
            <a:pPr marL="342900" indent="-342900" algn="ctr">
              <a:buFontTx/>
              <a:buChar char="•"/>
              <a:defRPr/>
            </a:pPr>
            <a:r>
              <a:rPr lang="uk-UA" sz="2000" b="1">
                <a:effectLst>
                  <a:outerShdw blurRad="38100" dist="38100" dir="2700000" algn="tl">
                    <a:srgbClr val="C0C0C0"/>
                  </a:outerShdw>
                </a:effectLst>
              </a:rPr>
              <a:t>на положеннях міжнародного законодавства </a:t>
            </a:r>
            <a:r>
              <a:rPr lang="uk-UA" sz="2000">
                <a:effectLst>
                  <a:outerShdw blurRad="38100" dist="38100" dir="2700000" algn="tl">
                    <a:srgbClr val="C0C0C0"/>
                  </a:outerShdw>
                </a:effectLst>
              </a:rPr>
              <a:t>та</a:t>
            </a:r>
            <a:r>
              <a:rPr lang="uk-UA" sz="2000" b="1">
                <a:effectLst>
                  <a:outerShdw blurRad="38100" dist="38100" dir="2700000" algn="tl">
                    <a:srgbClr val="C0C0C0"/>
                  </a:outerShdw>
                </a:effectLst>
              </a:rPr>
              <a:t> </a:t>
            </a:r>
          </a:p>
          <a:p>
            <a:pPr marL="342900" indent="-342900" algn="ctr">
              <a:buFontTx/>
              <a:buChar char="•"/>
              <a:defRPr/>
            </a:pPr>
            <a:r>
              <a:rPr lang="uk-UA" sz="2000" b="1">
                <a:effectLst>
                  <a:outerShdw blurRad="38100" dist="38100" dir="2700000" algn="tl">
                    <a:srgbClr val="C0C0C0"/>
                  </a:outerShdw>
                </a:effectLst>
              </a:rPr>
              <a:t> зважаючи на визначення поняття </a:t>
            </a:r>
            <a:r>
              <a:rPr lang="uk-UA" sz="2000" b="1"/>
              <a:t>«корупція».</a:t>
            </a:r>
            <a:endParaRPr lang="uk-UA" sz="2000">
              <a:effectLst>
                <a:outerShdw blurRad="38100" dist="38100" dir="2700000" algn="tl">
                  <a:srgbClr val="C0C0C0"/>
                </a:outerShdw>
              </a:effectLst>
              <a:latin typeface="Times New Roman" pitchFamily="18" charset="0"/>
              <a:cs typeface="Times New Roman" pitchFamily="18" charset="0"/>
            </a:endParaRPr>
          </a:p>
          <a:p>
            <a:pPr marL="342900" indent="-342900">
              <a:spcBef>
                <a:spcPct val="20000"/>
              </a:spcBef>
              <a:buClr>
                <a:schemeClr val="hlink"/>
              </a:buClr>
              <a:buSzPct val="80000"/>
              <a:buFont typeface="Wingdings" pitchFamily="2" charset="2"/>
              <a:buNone/>
              <a:defRPr/>
            </a:pPr>
            <a:endParaRPr lang="uk-UA" sz="200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a:effectLst>
                  <a:outerShdw blurRad="38100" dist="38100" dir="2700000" algn="tl">
                    <a:srgbClr val="C0C0C0"/>
                  </a:outerShdw>
                </a:effectLst>
                <a:latin typeface="Times New Roman" pitchFamily="18" charset="0"/>
                <a:cs typeface="Times New Roman" pitchFamily="18" charset="0"/>
              </a:rPr>
              <a:t>    </a:t>
            </a:r>
            <a:r>
              <a:rPr lang="uk-UA" sz="2800">
                <a:effectLst>
                  <a:outerShdw blurRad="38100" dist="38100" dir="2700000" algn="tl">
                    <a:srgbClr val="C0C0C0"/>
                  </a:outerShdw>
                </a:effectLst>
                <a:latin typeface="Times New Roman" pitchFamily="18" charset="0"/>
                <a:cs typeface="Times New Roman" pitchFamily="18" charset="0"/>
              </a:rPr>
              <a:t>    </a:t>
            </a:r>
            <a:endParaRPr lang="ru-RU" sz="280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3"/>
          <p:cNvSpPr>
            <a:spLocks noGrp="1" noChangeArrowheads="1"/>
          </p:cNvSpPr>
          <p:nvPr>
            <p:ph idx="4294967295"/>
          </p:nvPr>
        </p:nvSpPr>
        <p:spPr>
          <a:xfrm>
            <a:off x="642938" y="142875"/>
            <a:ext cx="8072437" cy="6500813"/>
          </a:xfrm>
        </p:spPr>
        <p:txBody>
          <a:bodyPr/>
          <a:lstStyle/>
          <a:p>
            <a:pPr eaLnBrk="1" hangingPunct="1">
              <a:lnSpc>
                <a:spcPct val="80000"/>
              </a:lnSpc>
              <a:buFont typeface="Wingdings 2" pitchFamily="18" charset="2"/>
              <a:buNone/>
            </a:pPr>
            <a:r>
              <a:rPr lang="uk-UA" sz="1500" smtClean="0"/>
              <a:t>      </a:t>
            </a:r>
            <a:r>
              <a:rPr lang="uk-UA" sz="2800" smtClean="0">
                <a:solidFill>
                  <a:schemeClr val="tx1"/>
                </a:solidFill>
                <a:latin typeface="Arial" charset="0"/>
                <a:cs typeface="Arial" charset="0"/>
              </a:rPr>
              <a:t>           </a:t>
            </a:r>
            <a:r>
              <a:rPr lang="uk-UA" sz="2800" smtClean="0">
                <a:latin typeface="Arial" charset="0"/>
                <a:cs typeface="Arial" charset="0"/>
              </a:rPr>
              <a:t>Специфікою </a:t>
            </a:r>
            <a:r>
              <a:rPr lang="uk-UA" sz="2800" smtClean="0">
                <a:solidFill>
                  <a:srgbClr val="C00000"/>
                </a:solidFill>
                <a:latin typeface="Arial" charset="0"/>
                <a:cs typeface="Arial" charset="0"/>
              </a:rPr>
              <a:t>Кримінального кодексу</a:t>
            </a:r>
            <a:r>
              <a:rPr lang="uk-UA" sz="2800" smtClean="0">
                <a:latin typeface="Arial" charset="0"/>
                <a:cs typeface="Arial" charset="0"/>
              </a:rPr>
              <a:t> (далі – КК) України є те, що він </a:t>
            </a:r>
            <a:r>
              <a:rPr lang="uk-UA" sz="2800" b="1" u="sng" smtClean="0">
                <a:latin typeface="Arial" charset="0"/>
                <a:cs typeface="Arial" charset="0"/>
              </a:rPr>
              <a:t>не розглядає</a:t>
            </a:r>
            <a:r>
              <a:rPr lang="uk-UA" sz="2800" u="sng" smtClean="0">
                <a:latin typeface="Arial" charset="0"/>
                <a:cs typeface="Arial" charset="0"/>
              </a:rPr>
              <a:t> </a:t>
            </a:r>
            <a:r>
              <a:rPr lang="uk-UA" sz="2800" smtClean="0">
                <a:latin typeface="Arial" charset="0"/>
                <a:cs typeface="Arial" charset="0"/>
              </a:rPr>
              <a:t>відповідальність за корупційні злочини в межах якогось окремого розділу його Особливої частини.</a:t>
            </a:r>
          </a:p>
          <a:p>
            <a:pPr algn="just" eaLnBrk="1" hangingPunct="1">
              <a:lnSpc>
                <a:spcPct val="80000"/>
              </a:lnSpc>
              <a:buFont typeface="Wingdings 2" pitchFamily="18" charset="2"/>
              <a:buNone/>
            </a:pPr>
            <a:r>
              <a:rPr lang="uk-UA" sz="2800" smtClean="0">
                <a:latin typeface="Arial" charset="0"/>
                <a:cs typeface="Arial" charset="0"/>
              </a:rPr>
              <a:t>        </a:t>
            </a:r>
          </a:p>
          <a:p>
            <a:pPr algn="just" eaLnBrk="1" hangingPunct="1">
              <a:lnSpc>
                <a:spcPct val="80000"/>
              </a:lnSpc>
              <a:buFont typeface="Wingdings 2" pitchFamily="18" charset="2"/>
              <a:buNone/>
            </a:pPr>
            <a:r>
              <a:rPr lang="uk-UA" sz="2800" smtClean="0">
                <a:latin typeface="Arial" charset="0"/>
                <a:cs typeface="Arial" charset="0"/>
              </a:rPr>
              <a:t>         </a:t>
            </a:r>
            <a:r>
              <a:rPr lang="uk-UA" sz="2600" smtClean="0">
                <a:latin typeface="Arial" charset="0"/>
                <a:cs typeface="Arial" charset="0"/>
              </a:rPr>
              <a:t>Відтак серед </a:t>
            </a:r>
            <a:r>
              <a:rPr lang="uk-UA" sz="2600" i="1" smtClean="0">
                <a:solidFill>
                  <a:schemeClr val="tx1"/>
                </a:solidFill>
                <a:latin typeface="Arial" charset="0"/>
                <a:cs typeface="Arial" charset="0"/>
              </a:rPr>
              <a:t>двадцяти розділів </a:t>
            </a:r>
            <a:r>
              <a:rPr lang="uk-UA" sz="2600" smtClean="0">
                <a:latin typeface="Arial" charset="0"/>
                <a:cs typeface="Arial" charset="0"/>
              </a:rPr>
              <a:t>Особливої частини цього Кодексу </a:t>
            </a:r>
            <a:r>
              <a:rPr lang="uk-UA" sz="2600" b="1" u="sng" smtClean="0">
                <a:solidFill>
                  <a:srgbClr val="9900FF"/>
                </a:solidFill>
                <a:latin typeface="Arial" charset="0"/>
                <a:cs typeface="Arial" charset="0"/>
              </a:rPr>
              <a:t>не існує</a:t>
            </a:r>
            <a:r>
              <a:rPr lang="uk-UA" sz="2600" u="sng" smtClean="0">
                <a:solidFill>
                  <a:srgbClr val="9900FF"/>
                </a:solidFill>
                <a:latin typeface="Arial" charset="0"/>
                <a:cs typeface="Arial" charset="0"/>
              </a:rPr>
              <a:t> розділу, який би мав назву «Корупційні злочини». </a:t>
            </a:r>
          </a:p>
          <a:p>
            <a:pPr algn="just" eaLnBrk="1" hangingPunct="1">
              <a:lnSpc>
                <a:spcPct val="80000"/>
              </a:lnSpc>
              <a:buFont typeface="Wingdings 2" pitchFamily="18" charset="2"/>
              <a:buNone/>
            </a:pPr>
            <a:r>
              <a:rPr lang="uk-UA" sz="2800" smtClean="0">
                <a:latin typeface="Arial" charset="0"/>
                <a:cs typeface="Arial" charset="0"/>
              </a:rPr>
              <a:t>         </a:t>
            </a:r>
          </a:p>
          <a:p>
            <a:pPr algn="just" eaLnBrk="1" hangingPunct="1">
              <a:lnSpc>
                <a:spcPct val="80000"/>
              </a:lnSpc>
              <a:buFont typeface="Wingdings 2" pitchFamily="18" charset="2"/>
              <a:buNone/>
            </a:pPr>
            <a:r>
              <a:rPr lang="uk-UA" sz="2800" smtClean="0">
                <a:latin typeface="Arial" charset="0"/>
                <a:cs typeface="Arial" charset="0"/>
              </a:rPr>
              <a:t>         Натомість законодавець застосував неординарний підхід – </a:t>
            </a:r>
            <a:r>
              <a:rPr lang="uk-UA" sz="2800" i="1" smtClean="0">
                <a:solidFill>
                  <a:srgbClr val="C40C5B"/>
                </a:solidFill>
                <a:latin typeface="Arial" charset="0"/>
                <a:cs typeface="Arial" charset="0"/>
              </a:rPr>
              <a:t>визначення </a:t>
            </a:r>
            <a:r>
              <a:rPr lang="uk-UA" sz="2800" b="1" i="1" smtClean="0">
                <a:solidFill>
                  <a:schemeClr val="tx1"/>
                </a:solidFill>
                <a:latin typeface="Arial" charset="0"/>
                <a:cs typeface="Arial" charset="0"/>
              </a:rPr>
              <a:t>корупційних злочинів </a:t>
            </a:r>
            <a:r>
              <a:rPr lang="uk-UA" sz="2800" i="1" smtClean="0">
                <a:solidFill>
                  <a:srgbClr val="C40C5B"/>
                </a:solidFill>
                <a:latin typeface="Arial" charset="0"/>
                <a:cs typeface="Arial" charset="0"/>
              </a:rPr>
              <a:t>дається </a:t>
            </a:r>
            <a:r>
              <a:rPr lang="uk-UA" sz="2800" b="1" i="1" smtClean="0">
                <a:solidFill>
                  <a:srgbClr val="0000FF"/>
                </a:solidFill>
                <a:latin typeface="Arial" charset="0"/>
                <a:cs typeface="Arial" charset="0"/>
              </a:rPr>
              <a:t>у примітці до ст. 45 </a:t>
            </a:r>
            <a:r>
              <a:rPr lang="uk-UA" sz="2800" i="1" smtClean="0">
                <a:solidFill>
                  <a:srgbClr val="C40C5B"/>
                </a:solidFill>
                <a:latin typeface="Arial" charset="0"/>
                <a:cs typeface="Arial" charset="0"/>
              </a:rPr>
              <a:t>«Звільнення від кримінальної відповідальності у зв’язку з дійовим каяттям» </a:t>
            </a:r>
            <a:r>
              <a:rPr lang="uk-UA" sz="2800" b="1" i="1" smtClean="0">
                <a:solidFill>
                  <a:srgbClr val="0000FF"/>
                </a:solidFill>
                <a:latin typeface="Arial" charset="0"/>
                <a:cs typeface="Arial" charset="0"/>
              </a:rPr>
              <a:t>у розділі ІХ </a:t>
            </a:r>
            <a:r>
              <a:rPr lang="uk-UA" sz="2800" i="1" smtClean="0">
                <a:solidFill>
                  <a:srgbClr val="C40C5B"/>
                </a:solidFill>
                <a:latin typeface="Arial" charset="0"/>
                <a:cs typeface="Arial" charset="0"/>
              </a:rPr>
              <a:t>«Звільнення від кримінальної відповідальності» </a:t>
            </a:r>
            <a:r>
              <a:rPr lang="uk-UA" sz="2800" b="1" i="1" smtClean="0">
                <a:solidFill>
                  <a:srgbClr val="0000FF"/>
                </a:solidFill>
                <a:latin typeface="Arial" charset="0"/>
                <a:cs typeface="Arial" charset="0"/>
              </a:rPr>
              <a:t>Загальної частини КК України. </a:t>
            </a:r>
          </a:p>
          <a:p>
            <a:pPr algn="just" eaLnBrk="1" hangingPunct="1">
              <a:lnSpc>
                <a:spcPct val="80000"/>
              </a:lnSpc>
              <a:buFont typeface="Wingdings 2" pitchFamily="18" charset="2"/>
              <a:buNone/>
            </a:pPr>
            <a:r>
              <a:rPr lang="uk-UA" sz="2800" smtClean="0">
                <a:latin typeface="Arial" charset="0"/>
                <a:cs typeface="Arial" charset="0"/>
              </a:rPr>
              <a:t>        </a:t>
            </a:r>
            <a:endParaRPr lang="ru-RU" sz="2800" smtClean="0">
              <a:latin typeface="Arial" charset="0"/>
              <a:cs typeface="Arial" charset="0"/>
            </a:endParaRPr>
          </a:p>
          <a:p>
            <a:pPr algn="just" eaLnBrk="1" hangingPunct="1">
              <a:lnSpc>
                <a:spcPct val="80000"/>
              </a:lnSpc>
              <a:buFont typeface="Wingdings 2" pitchFamily="18" charset="2"/>
              <a:buNone/>
            </a:pPr>
            <a:endParaRPr lang="ru-RU" sz="2000" smtClean="0">
              <a:solidFill>
                <a:schemeClr val="tx1"/>
              </a:solidFill>
              <a:latin typeface="Arial" charset="0"/>
              <a:cs typeface="Arial" charset="0"/>
            </a:endParaRPr>
          </a:p>
          <a:p>
            <a:pPr algn="just" eaLnBrk="1" hangingPunct="1">
              <a:lnSpc>
                <a:spcPct val="70000"/>
              </a:lnSpc>
              <a:buFont typeface="Wingdings 2" pitchFamily="18" charset="2"/>
              <a:buNone/>
            </a:pPr>
            <a:endParaRPr lang="ru-RU" sz="2000" i="1" smtClean="0">
              <a:latin typeface="Arial" charset="0"/>
              <a:cs typeface="Arial" charset="0"/>
            </a:endParaRPr>
          </a:p>
        </p:txBody>
      </p:sp>
      <p:sp>
        <p:nvSpPr>
          <p:cNvPr id="4" name="Rectangle 3"/>
          <p:cNvSpPr txBox="1">
            <a:spLocks noChangeArrowheads="1"/>
          </p:cNvSpPr>
          <p:nvPr/>
        </p:nvSpPr>
        <p:spPr bwMode="auto">
          <a:xfrm>
            <a:off x="395288" y="0"/>
            <a:ext cx="8424862" cy="6643688"/>
          </a:xfrm>
          <a:prstGeom prst="rect">
            <a:avLst/>
          </a:prstGeom>
          <a:noFill/>
          <a:ln w="9525">
            <a:noFill/>
            <a:miter lim="800000"/>
            <a:headEnd/>
            <a:tailEnd/>
          </a:ln>
          <a:effectLst/>
        </p:spPr>
        <p:txBody>
          <a:bodyPr/>
          <a:lstStyle/>
          <a:p>
            <a:pPr marL="342900" indent="-342900" algn="just">
              <a:spcBef>
                <a:spcPct val="20000"/>
              </a:spcBef>
              <a:buClr>
                <a:schemeClr val="hlink"/>
              </a:buClr>
              <a:buSzPct val="80000"/>
              <a:buFont typeface="Wingdings" pitchFamily="2" charset="2"/>
              <a:buNone/>
              <a:defRPr/>
            </a:pPr>
            <a:r>
              <a:rPr lang="uk-UA" sz="2000" b="1" dirty="0">
                <a:solidFill>
                  <a:srgbClr val="FF0066"/>
                </a:solidFill>
                <a:effectLst>
                  <a:outerShdw blurRad="38100" dist="38100" dir="2700000" algn="tl">
                    <a:srgbClr val="C0C0C0"/>
                  </a:outerShdw>
                </a:effectLst>
              </a:rPr>
              <a:t>                                          </a:t>
            </a:r>
            <a:endParaRPr lang="ru-RU" sz="1700" dirty="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3"/>
          <p:cNvSpPr>
            <a:spLocks noGrp="1" noChangeArrowheads="1"/>
          </p:cNvSpPr>
          <p:nvPr>
            <p:ph idx="4294967295"/>
          </p:nvPr>
        </p:nvSpPr>
        <p:spPr>
          <a:xfrm>
            <a:off x="214313" y="214313"/>
            <a:ext cx="8715375" cy="6357937"/>
          </a:xfrm>
        </p:spPr>
        <p:txBody>
          <a:bodyPr/>
          <a:lstStyle/>
          <a:p>
            <a:pPr eaLnBrk="1" hangingPunct="1">
              <a:lnSpc>
                <a:spcPct val="80000"/>
              </a:lnSpc>
              <a:buFont typeface="Wingdings 2" pitchFamily="18" charset="2"/>
              <a:buNone/>
            </a:pPr>
            <a:r>
              <a:rPr lang="uk-UA" sz="1500" smtClean="0"/>
              <a:t>      </a:t>
            </a:r>
          </a:p>
          <a:p>
            <a:pPr algn="just">
              <a:buFont typeface="Wingdings 2" pitchFamily="18" charset="2"/>
              <a:buNone/>
            </a:pPr>
            <a:r>
              <a:rPr lang="uk-UA" sz="2000" smtClean="0">
                <a:latin typeface="Arial" charset="0"/>
                <a:cs typeface="Arial" charset="0"/>
              </a:rPr>
              <a:t>           </a:t>
            </a:r>
            <a:r>
              <a:rPr lang="uk-UA" sz="2400" smtClean="0">
                <a:solidFill>
                  <a:srgbClr val="FF0000"/>
                </a:solidFill>
                <a:latin typeface="Arial" charset="0"/>
                <a:cs typeface="Arial" charset="0"/>
              </a:rPr>
              <a:t>Уперше</a:t>
            </a:r>
            <a:r>
              <a:rPr lang="uk-UA" sz="2400" smtClean="0">
                <a:latin typeface="Arial" charset="0"/>
                <a:cs typeface="Arial" charset="0"/>
              </a:rPr>
              <a:t> законодавче визначення корупційних злочинів у КК України з’явилося на підставі </a:t>
            </a:r>
            <a:r>
              <a:rPr lang="uk-UA" sz="2400" b="1" smtClean="0">
                <a:solidFill>
                  <a:schemeClr val="tx1"/>
                </a:solidFill>
                <a:latin typeface="Arial" charset="0"/>
                <a:cs typeface="Arial" charset="0"/>
              </a:rPr>
              <a:t>Закону України «Про Національне антикорупційне бюро України» від 14 жовтня 2014 року</a:t>
            </a:r>
            <a:r>
              <a:rPr lang="uk-UA" sz="2400" smtClean="0">
                <a:solidFill>
                  <a:schemeClr val="tx1"/>
                </a:solidFill>
                <a:latin typeface="Arial" charset="0"/>
                <a:cs typeface="Arial" charset="0"/>
              </a:rPr>
              <a:t>.</a:t>
            </a:r>
            <a:r>
              <a:rPr lang="uk-UA" sz="2400" smtClean="0">
                <a:latin typeface="Arial" charset="0"/>
                <a:cs typeface="Arial" charset="0"/>
              </a:rPr>
              <a:t> </a:t>
            </a:r>
          </a:p>
          <a:p>
            <a:pPr algn="just">
              <a:buFont typeface="Wingdings 2" pitchFamily="18" charset="2"/>
              <a:buNone/>
            </a:pPr>
            <a:endParaRPr lang="uk-UA" sz="2400" smtClean="0">
              <a:latin typeface="Arial" charset="0"/>
              <a:cs typeface="Arial" charset="0"/>
            </a:endParaRPr>
          </a:p>
          <a:p>
            <a:pPr algn="just">
              <a:buFont typeface="Wingdings 2" pitchFamily="18" charset="2"/>
              <a:buNone/>
            </a:pPr>
            <a:r>
              <a:rPr lang="uk-UA" sz="2400" smtClean="0">
                <a:latin typeface="Arial" charset="0"/>
                <a:cs typeface="Arial" charset="0"/>
              </a:rPr>
              <a:t>           Пізніше, редакція згаданої примітки статті </a:t>
            </a:r>
            <a:r>
              <a:rPr lang="uk-UA" sz="2400" smtClean="0">
                <a:solidFill>
                  <a:srgbClr val="0000FF"/>
                </a:solidFill>
                <a:latin typeface="Arial" charset="0"/>
                <a:cs typeface="Arial" charset="0"/>
              </a:rPr>
              <a:t>була законодавчо переглянута. </a:t>
            </a:r>
            <a:r>
              <a:rPr lang="uk-UA" sz="2400" smtClean="0">
                <a:latin typeface="Arial" charset="0"/>
                <a:cs typeface="Arial" charset="0"/>
              </a:rPr>
              <a:t>На підставі Закону України «Про внесення змін до деяких законодавчих актів України щодо забезпечення діяльності Національного антикорупційного бюро України та Національного агентства з питань запобігання корупції» від 12 лютого 2015 р. примітка до ст. 45 КК України отримала нову редакцію.</a:t>
            </a:r>
          </a:p>
          <a:p>
            <a:pPr>
              <a:buFont typeface="Wingdings 2" pitchFamily="18" charset="2"/>
              <a:buNone/>
            </a:pPr>
            <a:endParaRPr lang="uk-UA" sz="1800" smtClean="0"/>
          </a:p>
        </p:txBody>
      </p:sp>
      <p:sp>
        <p:nvSpPr>
          <p:cNvPr id="4" name="Rectangle 3"/>
          <p:cNvSpPr txBox="1">
            <a:spLocks noChangeArrowheads="1"/>
          </p:cNvSpPr>
          <p:nvPr/>
        </p:nvSpPr>
        <p:spPr bwMode="auto">
          <a:xfrm>
            <a:off x="395288" y="357188"/>
            <a:ext cx="8424862" cy="7343775"/>
          </a:xfrm>
          <a:prstGeom prst="rect">
            <a:avLst/>
          </a:prstGeom>
          <a:noFill/>
          <a:ln w="9525">
            <a:noFill/>
            <a:miter lim="800000"/>
            <a:headEnd/>
            <a:tailEnd/>
          </a:ln>
          <a:effectLst/>
        </p:spPr>
        <p:txBody>
          <a:bodyPr/>
          <a:lstStyle/>
          <a:p>
            <a:pPr marL="342900" indent="-342900" algn="ctr">
              <a:defRPr/>
            </a:pPr>
            <a:r>
              <a:rPr lang="uk-UA" b="1" dirty="0">
                <a:effectLst>
                  <a:outerShdw blurRad="38100" dist="38100" dir="2700000" algn="tl">
                    <a:srgbClr val="C0C0C0"/>
                  </a:outerShdw>
                </a:effectLst>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400" i="1" dirty="0">
                <a:effectLst>
                  <a:outerShdw blurRad="38100" dist="38100" dir="2700000" algn="tl">
                    <a:srgbClr val="C0C0C0"/>
                  </a:outerShdw>
                </a:effectLst>
                <a:latin typeface="Times New Roman" pitchFamily="18" charset="0"/>
                <a:cs typeface="Times New Roman" pitchFamily="18" charset="0"/>
              </a:rPr>
              <a:t>    </a:t>
            </a:r>
            <a:endParaRPr lang="uk-UA" sz="2400" dirty="0">
              <a:effectLst>
                <a:outerShdw blurRad="38100" dist="38100" dir="2700000" algn="tl">
                  <a:srgbClr val="C0C0C0"/>
                </a:outerShdw>
              </a:effectLst>
              <a:latin typeface="Times New Roman" pitchFamily="18" charset="0"/>
              <a:cs typeface="Times New Roman" pitchFamily="18" charset="0"/>
            </a:endParaRPr>
          </a:p>
          <a:p>
            <a:pPr marL="342900" indent="-342900" algn="just">
              <a:spcBef>
                <a:spcPct val="20000"/>
              </a:spcBef>
              <a:buClr>
                <a:schemeClr val="hlink"/>
              </a:buClr>
              <a:buSzPct val="80000"/>
              <a:buFont typeface="Wingdings" pitchFamily="2" charset="2"/>
              <a:buNone/>
              <a:defRPr/>
            </a:pPr>
            <a:r>
              <a:rPr lang="uk-UA" sz="2800" dirty="0">
                <a:effectLst>
                  <a:outerShdw blurRad="38100" dist="38100" dir="2700000" algn="tl">
                    <a:srgbClr val="C0C0C0"/>
                  </a:outerShdw>
                </a:effectLst>
                <a:latin typeface="Times New Roman" pitchFamily="18" charset="0"/>
                <a:cs typeface="Times New Roman" pitchFamily="18" charset="0"/>
              </a:rPr>
              <a:t>    </a:t>
            </a:r>
            <a:endParaRPr lang="ru-RU" sz="2800" dirty="0">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3705</TotalTime>
  <Words>5120</Words>
  <Application>Microsoft Office PowerPoint</Application>
  <PresentationFormat>Екран (4:3)</PresentationFormat>
  <Paragraphs>578</Paragraphs>
  <Slides>45</Slides>
  <Notes>1</Notes>
  <HiddenSlides>0</HiddenSlides>
  <MMClips>0</MMClips>
  <ScaleCrop>false</ScaleCrop>
  <HeadingPairs>
    <vt:vector size="6" baseType="variant">
      <vt:variant>
        <vt:lpstr>Использованные шрифты</vt:lpstr>
      </vt:variant>
      <vt:variant>
        <vt:i4>7</vt:i4>
      </vt:variant>
      <vt:variant>
        <vt:lpstr>Шаблон оформления</vt:lpstr>
      </vt:variant>
      <vt:variant>
        <vt:i4>9</vt:i4>
      </vt:variant>
      <vt:variant>
        <vt:lpstr>Заголовки слайдов</vt:lpstr>
      </vt:variant>
      <vt:variant>
        <vt:i4>45</vt:i4>
      </vt:variant>
    </vt:vector>
  </HeadingPairs>
  <TitlesOfParts>
    <vt:vector size="61" baseType="lpstr">
      <vt:lpstr>Arial</vt:lpstr>
      <vt:lpstr>Franklin Gothic Medium</vt:lpstr>
      <vt:lpstr>Franklin Gothic Book</vt:lpstr>
      <vt:lpstr>Wingdings 2</vt:lpstr>
      <vt:lpstr>Calibri</vt:lpstr>
      <vt:lpstr>Times New Roman</vt:lpstr>
      <vt:lpstr>Wingdings</vt:lpstr>
      <vt:lpstr>Трек</vt:lpstr>
      <vt:lpstr>Трек</vt:lpstr>
      <vt:lpstr>Трек</vt:lpstr>
      <vt:lpstr>Трек</vt:lpstr>
      <vt:lpstr>Трек</vt:lpstr>
      <vt:lpstr>Трек</vt:lpstr>
      <vt:lpstr>Трек</vt:lpstr>
      <vt:lpstr>Трек</vt:lpstr>
      <vt:lpstr>Трек</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Слайд 44</vt:lpstr>
      <vt:lpstr>Слайд 45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КВАЛІФІКАЦІЯ ЗЛОЧИНІВ ПІДСЛІДНИХ АНТИКОРУПЦІЙНОМУ БЮРО  УКРАЇНИ</dc:title>
  <dc:creator>Admin</dc:creator>
  <cp:lastModifiedBy>Andrii</cp:lastModifiedBy>
  <cp:revision>374</cp:revision>
  <dcterms:created xsi:type="dcterms:W3CDTF">2015-07-21T13:35:48Z</dcterms:created>
  <dcterms:modified xsi:type="dcterms:W3CDTF">2017-12-15T08:23:31Z</dcterms:modified>
</cp:coreProperties>
</file>