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76" r:id="rId8"/>
    <p:sldId id="260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7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6" r:id="rId27"/>
    <p:sldId id="279" r:id="rId28"/>
    <p:sldId id="280" r:id="rId29"/>
    <p:sldId id="281" r:id="rId30"/>
    <p:sldId id="282" r:id="rId31"/>
    <p:sldId id="283" r:id="rId32"/>
    <p:sldId id="287" r:id="rId33"/>
    <p:sldId id="284" r:id="rId34"/>
    <p:sldId id="285" r:id="rId35"/>
    <p:sldId id="288" r:id="rId36"/>
    <p:sldId id="299" r:id="rId37"/>
    <p:sldId id="289" r:id="rId38"/>
    <p:sldId id="296" r:id="rId39"/>
    <p:sldId id="290" r:id="rId40"/>
    <p:sldId id="291" r:id="rId41"/>
    <p:sldId id="300" r:id="rId42"/>
    <p:sldId id="297" r:id="rId43"/>
    <p:sldId id="292" r:id="rId44"/>
    <p:sldId id="293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B0B9CD"/>
    <a:srgbClr val="E8E3E9"/>
    <a:srgbClr val="FFFFFF"/>
    <a:srgbClr val="CCCCFF"/>
    <a:srgbClr val="CCECFF"/>
    <a:srgbClr val="FFFFCC"/>
    <a:srgbClr val="E1CC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053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02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28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70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81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64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7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55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67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94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18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835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227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04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197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9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0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2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089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210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00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45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0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</a:rPr>
              <a:t>НАЦІОНАЛЬНА АКАДЕМІЯ ВНУТРІШНІХ СПРАВ </a:t>
            </a:r>
            <a:br>
              <a:rPr lang="uk-UA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</a:rPr>
              <a:t>КАФЕДРА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ТЕОРІЇ ДЕРЖАВИ ТА ПРАВА</a:t>
            </a:r>
            <a:endParaRPr lang="uk-UA" sz="2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b="1" dirty="0">
              <a:latin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b="1" cap="all" dirty="0"/>
              <a:t>Культурне різноманіття в діяльності поліцейського</a:t>
            </a:r>
            <a:endParaRPr lang="uk-UA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4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346" y="404664"/>
            <a:ext cx="4572000" cy="70788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Психологічна культура поліцейського виявляється через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7617" y="1562888"/>
            <a:ext cx="1656184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несвідоме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165" y="4520151"/>
            <a:ext cx="1669088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свідоме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5116" y="5842727"/>
            <a:ext cx="1580126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підсвідоме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409000"/>
            <a:ext cx="54726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характеризується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тим, що поліцейський не підозрює наявність тієї чи іншої події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03" y="2326052"/>
            <a:ext cx="547260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визначає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той стан поліцейського, коли він ще не зорієнтувався, його психологічна культура повинна спрямовуватися на психологічне орієнтування в ситуації так, щоб не завдати шкоди справі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6509" y="2791667"/>
            <a:ext cx="1656184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передсвідоме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0525" y="4135432"/>
            <a:ext cx="548937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поліцейський усвідомлює свою діяльність, може прозвітувати про свої вчинки, а його психологічна культура характеризується стабільністю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90524" y="5610798"/>
            <a:ext cx="548937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спонукає до позитивної дії,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нейтралізує негативні внутрішні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процеси за умови високої психологічної культури поліцейського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33801" y="1685998"/>
            <a:ext cx="817110" cy="153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2633801" y="2914777"/>
            <a:ext cx="817110" cy="153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2575242" y="4643262"/>
            <a:ext cx="817110" cy="153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2562843" y="5965837"/>
            <a:ext cx="817110" cy="153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единительная линия 17"/>
          <p:cNvCxnSpPr>
            <a:stCxn id="2" idx="1"/>
          </p:cNvCxnSpPr>
          <p:nvPr/>
        </p:nvCxnSpPr>
        <p:spPr>
          <a:xfrm flipH="1">
            <a:off x="287524" y="758607"/>
            <a:ext cx="1970822" cy="7810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7524" y="836712"/>
            <a:ext cx="36004" cy="520606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3" idx="1"/>
          </p:cNvCxnSpPr>
          <p:nvPr/>
        </p:nvCxnSpPr>
        <p:spPr>
          <a:xfrm>
            <a:off x="323528" y="1762942"/>
            <a:ext cx="654089" cy="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3392" y="2991177"/>
            <a:ext cx="654089" cy="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1027" y="4720205"/>
            <a:ext cx="654089" cy="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34184" y="6042780"/>
            <a:ext cx="654089" cy="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950" y="769999"/>
            <a:ext cx="4572000" cy="101566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Поліцейський у правоохоронній роботі з громадянами повинен дотримуватися такої послідовності: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3980" y="5229200"/>
            <a:ext cx="5943872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здійснити певну психологічну настанову.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3980" y="2378221"/>
            <a:ext cx="5976664" cy="707886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усунути психологічний бар’єр між собою і співбесідником;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01008"/>
            <a:ext cx="5976664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оволодіти ситуацією;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345880"/>
            <a:ext cx="5976664" cy="400110"/>
          </a:xfrm>
          <a:prstGeom prst="rect">
            <a:avLst/>
          </a:prstGeom>
          <a:solidFill>
            <a:schemeClr val="bg2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психологічно вивчити співбесідника;</a:t>
            </a:r>
          </a:p>
        </p:txBody>
      </p:sp>
      <p:cxnSp>
        <p:nvCxnSpPr>
          <p:cNvPr id="8" name="Соединительная линия уступом 7"/>
          <p:cNvCxnSpPr>
            <a:stCxn id="2" idx="3"/>
            <a:endCxn id="3" idx="3"/>
          </p:cNvCxnSpPr>
          <p:nvPr/>
        </p:nvCxnSpPr>
        <p:spPr>
          <a:xfrm>
            <a:off x="6663950" y="1277831"/>
            <a:ext cx="123902" cy="4151424"/>
          </a:xfrm>
          <a:prstGeom prst="bentConnector3">
            <a:avLst>
              <a:gd name="adj1" fmla="val 1663863"/>
            </a:avLst>
          </a:prstGeom>
          <a:ln w="57150">
            <a:solidFill>
              <a:srgbClr val="7030A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6" idx="3"/>
          </p:cNvCxnSpPr>
          <p:nvPr/>
        </p:nvCxnSpPr>
        <p:spPr>
          <a:xfrm rot="16200000" flipH="1">
            <a:off x="5290161" y="3031848"/>
            <a:ext cx="2919654" cy="108520"/>
          </a:xfrm>
          <a:prstGeom prst="bentConnector4">
            <a:avLst>
              <a:gd name="adj1" fmla="val -12335"/>
              <a:gd name="adj2" fmla="val 1514381"/>
            </a:avLst>
          </a:prstGeom>
          <a:ln w="57150">
            <a:solidFill>
              <a:srgbClr val="7030A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" idx="3"/>
            <a:endCxn id="5" idx="3"/>
          </p:cNvCxnSpPr>
          <p:nvPr/>
        </p:nvCxnSpPr>
        <p:spPr>
          <a:xfrm>
            <a:off x="6663950" y="1277831"/>
            <a:ext cx="140298" cy="2423232"/>
          </a:xfrm>
          <a:prstGeom prst="bentConnector3">
            <a:avLst>
              <a:gd name="adj1" fmla="val 906937"/>
            </a:avLst>
          </a:prstGeom>
          <a:ln w="57150">
            <a:solidFill>
              <a:srgbClr val="7030A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2" idx="3"/>
            <a:endCxn id="4" idx="3"/>
          </p:cNvCxnSpPr>
          <p:nvPr/>
        </p:nvCxnSpPr>
        <p:spPr>
          <a:xfrm>
            <a:off x="6663950" y="1277831"/>
            <a:ext cx="156694" cy="1454333"/>
          </a:xfrm>
          <a:prstGeom prst="bentConnector3">
            <a:avLst>
              <a:gd name="adj1" fmla="val 551562"/>
            </a:avLst>
          </a:prstGeom>
          <a:ln w="57150">
            <a:solidFill>
              <a:srgbClr val="7030A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051" y="548680"/>
            <a:ext cx="4572000" cy="132343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Психологічна культура поліцейського </a:t>
            </a:r>
            <a:r>
              <a:rPr lang="uk-UA" sz="2000" b="1" dirty="0">
                <a:latin typeface="Times New Roman"/>
                <a:ea typeface="Calibri"/>
              </a:rPr>
              <a:t>ґрунтується на відповідних принципах та виконує певні функції у практиці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3" y="2564904"/>
            <a:ext cx="2324607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Родова комплексність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371236"/>
            <a:ext cx="457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означає, що всі культури психологічного спрямування – інтелектуальну, внутрішню, емоційну – об’єднує психологічна культура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2" y="4077072"/>
            <a:ext cx="23246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професійна необхідність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116150"/>
            <a:ext cx="4572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застерігає поліцейського від зловживань психічними прийомами у процесі службової діяльності</a:t>
            </a:r>
          </a:p>
        </p:txBody>
      </p:sp>
      <p:cxnSp>
        <p:nvCxnSpPr>
          <p:cNvPr id="11" name="Соединительная линия уступом 10"/>
          <p:cNvCxnSpPr>
            <a:stCxn id="2" idx="1"/>
            <a:endCxn id="6" idx="1"/>
          </p:cNvCxnSpPr>
          <p:nvPr/>
        </p:nvCxnSpPr>
        <p:spPr>
          <a:xfrm rot="10800000" flipV="1">
            <a:off x="1187623" y="1210400"/>
            <a:ext cx="954429" cy="3406732"/>
          </a:xfrm>
          <a:prstGeom prst="bentConnector3">
            <a:avLst>
              <a:gd name="adj1" fmla="val 184400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2" idx="1"/>
            <a:endCxn id="4" idx="1"/>
          </p:cNvCxnSpPr>
          <p:nvPr/>
        </p:nvCxnSpPr>
        <p:spPr>
          <a:xfrm rot="10800000" flipV="1">
            <a:off x="1187623" y="1210400"/>
            <a:ext cx="954428" cy="1822556"/>
          </a:xfrm>
          <a:prstGeom prst="bentConnector3">
            <a:avLst>
              <a:gd name="adj1" fmla="val 153606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512230" y="2836823"/>
            <a:ext cx="699730" cy="2418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>
            <a:off x="3512230" y="4496206"/>
            <a:ext cx="699730" cy="2418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987" y="404664"/>
            <a:ext cx="6840760" cy="2554545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Індивідуальні особливості психіки спостерігаються у людини ще до того, як вона стає особистістю, вони утворюють у людини своєрідне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психологічне підґрунтя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на якому в майбутньому виростають властивості особистості, характерні лише для цієї людини. Ці властивості у всіх людей різні. Такими стійкими психологічними властивостями людини від народження є властивості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темпераменту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9043" y="3811623"/>
            <a:ext cx="6336704" cy="193899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Темперамент </a:t>
            </a:r>
            <a:endParaRPr lang="uk-UA" sz="2000" b="1" dirty="0" smtClean="0">
              <a:solidFill>
                <a:schemeClr val="dk1"/>
              </a:solidFill>
              <a:latin typeface="Times New Roman"/>
              <a:ea typeface="Calibri"/>
            </a:endParaRPr>
          </a:p>
          <a:p>
            <a:pPr algn="ctr"/>
            <a:r>
              <a:rPr lang="uk-UA" sz="2000" dirty="0" smtClean="0">
                <a:solidFill>
                  <a:schemeClr val="dk1"/>
                </a:solidFill>
                <a:latin typeface="Times New Roman"/>
                <a:ea typeface="Calibri"/>
              </a:rPr>
              <a:t>– </a:t>
            </a:r>
            <a:r>
              <a:rPr lang="uk-UA" sz="2000" dirty="0">
                <a:solidFill>
                  <a:schemeClr val="dk1"/>
                </a:solidFill>
                <a:latin typeface="Times New Roman"/>
                <a:ea typeface="Calibri"/>
              </a:rPr>
              <a:t>це індивідуально-своєрідні властивості психіки, які визначають динаміку психічної діяльності, однаково виявляються в різноманітній діяльності незалежно від її змісту, цілей, мотивів і залишаються постійними в зрілому віці.</a:t>
            </a:r>
          </a:p>
        </p:txBody>
      </p: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Темпераме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0648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48680"/>
            <a:ext cx="4572000" cy="132343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Властивості темпераменту є тими природними властивостями, які визначають динамічну сторону психічної діяльності людини, а саме: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55576" y="2636912"/>
            <a:ext cx="7839619" cy="3672408"/>
          </a:xfrm>
          <a:prstGeom prst="horizontalScroll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швидкість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виникнення психічних процесів та їх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стійкість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(швидкість запам’ятовування, тривалість уваги);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психічний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 і ритм (швидкість виконання певних дій);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інтенсивність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психічних процесів (сила почуттів, активність волі);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спрямованість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психічної діяльності на певні об’єкти (бажання контактувати з новими людьми, прагнення нових вражень).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703840" y="1052736"/>
            <a:ext cx="1188640" cy="352839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4572000" cy="70788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Поняття вольова діяльність поліцейського охоплює: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4807" y="4894518"/>
            <a:ext cx="626262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вольові якості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відносно стійкі, незалежні від конкретної ситуації психічні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утворення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59763"/>
            <a:ext cx="62316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вольові процеси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які мають місце у будь-якому вольовому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вчинку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808" y="2708920"/>
            <a:ext cx="626262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вольову діяльність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яка виражається у здійсненні довільних і мимовільних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4809" y="3645024"/>
            <a:ext cx="626262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вольові стани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це тимчасові психічні стани, які оптимізують, мобілізують психіку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подолання внутрішніх і зовнішніх перешкод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115616" y="830615"/>
            <a:ext cx="1296144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15616" y="830615"/>
            <a:ext cx="0" cy="441784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1115616" y="1988840"/>
            <a:ext cx="140919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1146583" y="2918847"/>
            <a:ext cx="140919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1146583" y="4008839"/>
            <a:ext cx="140919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1115616" y="5104445"/>
            <a:ext cx="140919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90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851648" cy="306318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2.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Естетична культура поліцейського. </a:t>
            </a:r>
            <a:r>
              <a:rPr lang="uk-UA" sz="28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Дрес-код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поліцейського</a:t>
            </a:r>
            <a:r>
              <a:rPr lang="uk-UA" sz="27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27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5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4572000" cy="132343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/>
                <a:ea typeface="Calibri"/>
              </a:rPr>
              <a:t>Вперше у науковий обіг термін «</a:t>
            </a:r>
            <a:r>
              <a:rPr lang="uk-UA" sz="2000" b="1" i="1" dirty="0">
                <a:latin typeface="Times New Roman"/>
                <a:ea typeface="Calibri"/>
              </a:rPr>
              <a:t>естетика</a:t>
            </a:r>
            <a:r>
              <a:rPr lang="uk-UA" sz="2000" dirty="0">
                <a:latin typeface="Times New Roman"/>
                <a:ea typeface="Calibri"/>
              </a:rPr>
              <a:t>» ввів у 1750 р. німецький філософ </a:t>
            </a:r>
            <a:endParaRPr lang="uk-UA" sz="2000" dirty="0" smtClean="0">
              <a:latin typeface="Times New Roman"/>
              <a:ea typeface="Calibri"/>
            </a:endParaRPr>
          </a:p>
          <a:p>
            <a:pPr algn="ctr"/>
            <a:r>
              <a:rPr lang="uk-UA" sz="2000" b="1" dirty="0" smtClean="0">
                <a:latin typeface="Times New Roman"/>
                <a:ea typeface="Calibri"/>
              </a:rPr>
              <a:t>Олександр </a:t>
            </a:r>
            <a:r>
              <a:rPr lang="uk-UA" sz="2000" b="1" dirty="0" err="1">
                <a:latin typeface="Times New Roman"/>
                <a:ea typeface="Calibri"/>
              </a:rPr>
              <a:t>Готліб</a:t>
            </a:r>
            <a:r>
              <a:rPr lang="uk-UA" sz="2000" b="1" dirty="0">
                <a:latin typeface="Times New Roman"/>
                <a:ea typeface="Calibri"/>
              </a:rPr>
              <a:t> </a:t>
            </a:r>
            <a:r>
              <a:rPr lang="uk-UA" sz="2000" b="1" dirty="0" err="1">
                <a:latin typeface="Times New Roman"/>
                <a:ea typeface="Calibri"/>
              </a:rPr>
              <a:t>Баумгартен</a:t>
            </a:r>
            <a:endParaRPr lang="uk-UA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905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7947" y="2708920"/>
            <a:ext cx="2270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latin typeface="Times New Roman"/>
                <a:ea typeface="Calibri"/>
              </a:rPr>
              <a:t>Олександр </a:t>
            </a:r>
            <a:r>
              <a:rPr lang="uk-UA" sz="1200" b="1" dirty="0" err="1">
                <a:latin typeface="Times New Roman"/>
                <a:ea typeface="Calibri"/>
              </a:rPr>
              <a:t>Готліб</a:t>
            </a:r>
            <a:r>
              <a:rPr lang="uk-UA" sz="1200" b="1" dirty="0">
                <a:latin typeface="Times New Roman"/>
                <a:ea typeface="Calibri"/>
              </a:rPr>
              <a:t> </a:t>
            </a:r>
            <a:r>
              <a:rPr lang="uk-UA" sz="1200" b="1" dirty="0" err="1">
                <a:latin typeface="Times New Roman"/>
                <a:ea typeface="Calibri"/>
              </a:rPr>
              <a:t>Баумгартен</a:t>
            </a:r>
            <a:endParaRPr lang="uk-UA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182" y="2170311"/>
            <a:ext cx="5598977" cy="163121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Естетика </a:t>
            </a:r>
          </a:p>
          <a:p>
            <a:pPr algn="ctr"/>
            <a:r>
              <a:rPr lang="uk-UA" sz="2000" dirty="0">
                <a:solidFill>
                  <a:schemeClr val="dk1"/>
                </a:solidFill>
                <a:latin typeface="Times New Roman"/>
                <a:ea typeface="Calibri"/>
              </a:rPr>
              <a:t>– наука про природу й закономірності естетичного освоєння дійсності. </a:t>
            </a:r>
          </a:p>
          <a:p>
            <a:pPr algn="ctr"/>
            <a:r>
              <a:rPr lang="uk-UA" sz="2000" dirty="0">
                <a:solidFill>
                  <a:schemeClr val="dk1"/>
                </a:solidFill>
                <a:latin typeface="Times New Roman"/>
                <a:ea typeface="Calibri"/>
              </a:rPr>
              <a:t>– це естетичне пізнання, яке слугує важливим чинником духовності людини.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448674"/>
            <a:ext cx="5976663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Естетична культура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це сукупність естетичних цінностей, які існують в суспільстві, способи і засоби їх створення та освоєння, хоча сама естетика є наукою про становлення чуттєвої культури людини.</a:t>
            </a:r>
            <a:endParaRPr lang="uk-UA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102424" cy="193899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Під естетичною культурою поліцейського розуміється </a:t>
            </a:r>
            <a:r>
              <a:rPr lang="uk-UA" sz="2000" dirty="0">
                <a:solidFill>
                  <a:schemeClr val="dk1"/>
                </a:solidFill>
                <a:latin typeface="Times New Roman"/>
                <a:ea typeface="Calibri"/>
              </a:rPr>
              <a:t>почуттєвий вплив «діалогу мистецтва» і законів краси у правовій естетиці на формування професійної правосвідомості фахівця-поліцейського та його поведінку з метою пізнання та кваліфікованого вирішення ним правових ситуацій.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96952"/>
            <a:ext cx="4572000" cy="132343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Під естетичною свідомістю особи розуміють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особливий духовний стан, який характеризує естетичне ставлення людини або суспільства до дійсності.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581128"/>
            <a:ext cx="4572000" cy="193899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Естетична свідомість становить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певний комплекс почуттів, уявлень, поглядів, ідей і має такі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складові елементи: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естетичне почуття, естетичний смак, естетичний ідеал, естетичну теорію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84773"/>
            <a:ext cx="4572000" cy="70788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До основних принципів естетичної культури поліцейського належать: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696" y="2283728"/>
            <a:ext cx="2864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гармонія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252207"/>
            <a:ext cx="2864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естетична домінанта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446" y="3156937"/>
            <a:ext cx="2864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феномен творчої волі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3156937"/>
            <a:ext cx="2864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юридична алегоричність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696" y="4221088"/>
            <a:ext cx="28901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професійна мажорність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221088"/>
            <a:ext cx="2864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службовий дизайн</a:t>
            </a:r>
          </a:p>
        </p:txBody>
      </p:sp>
      <p:cxnSp>
        <p:nvCxnSpPr>
          <p:cNvPr id="11" name="Прямая со стрелкой 10"/>
          <p:cNvCxnSpPr>
            <a:endCxn id="4" idx="3"/>
          </p:cNvCxnSpPr>
          <p:nvPr/>
        </p:nvCxnSpPr>
        <p:spPr>
          <a:xfrm flipH="1">
            <a:off x="3461066" y="1492659"/>
            <a:ext cx="1110934" cy="99112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5" idx="1"/>
          </p:cNvCxnSpPr>
          <p:nvPr/>
        </p:nvCxnSpPr>
        <p:spPr>
          <a:xfrm>
            <a:off x="4572000" y="1492659"/>
            <a:ext cx="1080120" cy="95960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6" idx="3"/>
          </p:cNvCxnSpPr>
          <p:nvPr/>
        </p:nvCxnSpPr>
        <p:spPr>
          <a:xfrm flipH="1">
            <a:off x="3486816" y="1492659"/>
            <a:ext cx="1085184" cy="18643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7" idx="1"/>
          </p:cNvCxnSpPr>
          <p:nvPr/>
        </p:nvCxnSpPr>
        <p:spPr>
          <a:xfrm>
            <a:off x="4572000" y="1492659"/>
            <a:ext cx="1080120" cy="18643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8" idx="3"/>
          </p:cNvCxnSpPr>
          <p:nvPr/>
        </p:nvCxnSpPr>
        <p:spPr>
          <a:xfrm flipH="1">
            <a:off x="3486816" y="1492659"/>
            <a:ext cx="1085184" cy="29284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1"/>
          </p:cNvCxnSpPr>
          <p:nvPr/>
        </p:nvCxnSpPr>
        <p:spPr>
          <a:xfrm>
            <a:off x="4572000" y="1492659"/>
            <a:ext cx="1080120" cy="29284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400" b="1" u="sng" dirty="0">
                <a:solidFill>
                  <a:srgbClr val="000000"/>
                </a:solidFill>
                <a:latin typeface="Times New Roman" pitchFamily="18" charset="0"/>
              </a:rPr>
              <a:t>План лекції (навчальні питання):</a:t>
            </a:r>
            <a:r>
              <a:rPr lang="uk-UA" sz="2400" u="sng" dirty="0">
                <a:solidFill>
                  <a:srgbClr val="000000"/>
                </a:solidFill>
                <a:latin typeface="Times New Roman" pitchFamily="18" charset="0"/>
                <a:hlinkClick r:id="" action="ppaction://noaction"/>
              </a:rPr>
              <a:t/>
            </a:r>
            <a:br>
              <a:rPr lang="uk-UA" sz="2400" u="sng" dirty="0">
                <a:solidFill>
                  <a:srgbClr val="000000"/>
                </a:solidFill>
                <a:latin typeface="Times New Roman" pitchFamily="18" charset="0"/>
                <a:hlinkClick r:id="" action="ppaction://noaction"/>
              </a:rPr>
            </a:br>
            <a:endParaRPr lang="uk-UA" sz="2400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568952" cy="576064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Психологічна культура поліцейського, її структура. Поняття психіки й психічного складу особи: інтелект, почуття (емоції), воля.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Естетична культура поліцейського.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Дрес-код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поліцейського.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Комунікативна культура поліцейського. Спілкування з громадянами, потерпілими, підозрюваними. Спілкування з іноземцями. Міжособистісні протиріччя, непорозуміння, конфлікти. Способи розв’язання конфліктів.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Расова упередженість; етноцентризм; стереотипи і соціальна дистанція;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інституйована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дискримінація; когнітивна дистанція; теорія ситуаційних проблем; забобони і дискримінація; обізнаність про власні стереотипи; культура і субкультура; культурні бар’єри; звички і традиції у багатоетнічних, монокультурних суспільствах;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етнічність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 пряма і непряма дискримінація.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Гендерна рівність і як її забезпечити. Визнання і здійснення прав жінок. Домагання,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сексизм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Створення достовірно партнерських стосунків між чоловіками і жінками. Захист і просування гендерної рівності. Проблеми, з якими стикаються жінки в поліцейській службі.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Професійна деформація поліцейського: форми прояву та профілактика.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0284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3978188" cy="101566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Зміст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естетичної культури поліцейського виявляється в її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функціях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основними з яких є: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2132856"/>
            <a:ext cx="7560840" cy="374441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естетичних принципів юридичної діяльності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піднесення рівня правового почуття поліцейського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подолання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стандартного юридичного мислення;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 на виховання суб’єктів права;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розвиток ритуально-обрядової культури у юридичній практиці;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наповнення і систематизація юридичного досвіду.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23528" y="1376772"/>
            <a:ext cx="2376264" cy="1512168"/>
          </a:xfrm>
          <a:prstGeom prst="curvedRightArrow">
            <a:avLst>
              <a:gd name="adj1" fmla="val 26273"/>
              <a:gd name="adj2" fmla="val 41759"/>
              <a:gd name="adj3" fmla="val 39519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2935419" cy="40011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Дрес-код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поліцейського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244" y="2102401"/>
            <a:ext cx="3379115" cy="101566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носіння однострою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поліцейських затверджено: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812359" y="2636912"/>
            <a:ext cx="1152129" cy="1584176"/>
          </a:xfrm>
          <a:prstGeom prst="curvedLeftArrow">
            <a:avLst/>
          </a:prstGeom>
          <a:solidFill>
            <a:schemeClr val="bg2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915745"/>
            <a:ext cx="1584176" cy="229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34954" y="3501008"/>
            <a:ext cx="7177405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України «Про Національну поліцію» (ч. 4 ст. 20);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30 вересня 2015 року № 823 «Про однострій поліцейських»;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МВС України від 19.08.2017 № 718 «Про затвердження Правил носіння однострою поліцейських»;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НАВС від 11.05.2018 № 677 «Про дотримання однострою поліцейських та ділового стилю одягу (</a:t>
            </a:r>
            <a:r>
              <a:rPr lang="uk-U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дрес-коду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на території підрозділів НАВС» </a:t>
            </a:r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0648"/>
            <a:ext cx="6768752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Однострій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 назва затверджених у встановленому порядку предметів одягу, головних уборів, взуття, білизни, спорядження та знаків розрізнення, які мають особливі відмінні відзнаки (колір, конструкцію, крій, фурнітуру)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140968"/>
            <a:ext cx="4572000" cy="16312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одягу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комплект предметів одягу, головних уборів, взуття, білизни, спорядження та знаків розрізнення, об’єднаних за своїм призначенням та сезонністю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1248"/>
            <a:ext cx="3769943" cy="40011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Поліцейському забороняється: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07504" y="980728"/>
            <a:ext cx="8712968" cy="561662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носіння предметів однострою, державних нагород, відзнак та інших нагрудних знаків, не передбачених чинним законодавством України;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одночасне носіння предметів різних видів однострою та предметів однострою різних кольорів, крім випадків, передбачених цими Правилами;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носіння однострою разом із предметами цивільного одягу, крім випадків, передбачених цими Правилами;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носіння забруднених, вицвілих, невипрасуваних, пошкоджених та зношених предметів однострою;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перебувати поза межами будівель без головного убору;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носіння предметів однострою без знаків розрізнення та планшетів для ідентифікації особи як поліцейського;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носіння сумок (рюкзаків, пакетів) та парасольок яскравих кольорів.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397727" y="531303"/>
            <a:ext cx="2350737" cy="881473"/>
          </a:xfrm>
          <a:prstGeom prst="curvedLeftArrow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9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851648" cy="36392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</a:t>
            </a:r>
            <a:r>
              <a:rPr lang="uk-UA" sz="3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Комунікативна культура поліцейського. Спілкування з громадянами, потерпілими, підозрюваними. Спілкування з іноземцями. Міжособистісні протиріччя, непорозуміння, конфлікти. Способи розв’язання конфліктів</a:t>
            </a:r>
            <a:r>
              <a:rPr lang="uk-UA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8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4572000" cy="163121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dk1"/>
                </a:solidFill>
                <a:latin typeface="Times New Roman"/>
                <a:ea typeface="Calibri"/>
              </a:rPr>
              <a:t>Поняття </a:t>
            </a:r>
            <a:r>
              <a:rPr lang="uk-UA" sz="2000" b="1" dirty="0">
                <a:solidFill>
                  <a:schemeClr val="dk1"/>
                </a:solidFill>
                <a:latin typeface="Times New Roman"/>
                <a:ea typeface="Calibri"/>
              </a:rPr>
              <a:t>«комунікація» (від лат. </a:t>
            </a: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Calibri"/>
              </a:rPr>
              <a:t>communicatio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Calibri"/>
              </a:rPr>
              <a:t>)</a:t>
            </a:r>
            <a:r>
              <a:rPr lang="uk-UA" sz="2000" b="1" dirty="0" smtClean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uk-UA" sz="2000" dirty="0" smtClean="0">
                <a:solidFill>
                  <a:schemeClr val="dk1"/>
                </a:solidFill>
                <a:latin typeface="Times New Roman"/>
                <a:ea typeface="Calibri"/>
              </a:rPr>
              <a:t>є </a:t>
            </a:r>
            <a:r>
              <a:rPr lang="uk-UA" sz="2000" dirty="0">
                <a:solidFill>
                  <a:schemeClr val="dk1"/>
                </a:solidFill>
                <a:latin typeface="Times New Roman"/>
                <a:ea typeface="Calibri"/>
              </a:rPr>
              <a:t>синонімом понять «зв’язок», «з’єднання», «взаємодія», «спілкування», «обмін інформацією», «повідомлення».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780928"/>
            <a:ext cx="4572000" cy="1323439"/>
          </a:xfrm>
          <a:prstGeom prst="rect">
            <a:avLst/>
          </a:prstGeom>
          <a:solidFill>
            <a:srgbClr val="E8E3E9"/>
          </a:solidFill>
          <a:ln w="19050"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це завжди суб’єкт-суб’єктний процес, де кожний учасник передбачає активність свого партнера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600" y="4653136"/>
            <a:ext cx="7704856" cy="1584176"/>
          </a:xfrm>
          <a:prstGeom prst="horizontalScroll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професійній діяльності поліцейського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(як правило)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психологічний вплив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протистояння впливу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 власної лінії поведінки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відстоювання своїх інтересів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670" y="2276873"/>
            <a:ext cx="3003802" cy="206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4572000" cy="101566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Поліцейський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повинен при спілкуванні дотримуватися встановлених правил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24694"/>
            <a:ext cx="28567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рівність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531" y="3299381"/>
            <a:ext cx="28567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доброзичливість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638274"/>
            <a:ext cx="285679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неупередженість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345548"/>
            <a:ext cx="285679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вміння вислухати іншу людину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531" y="4053434"/>
            <a:ext cx="285679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тактовність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951107"/>
            <a:ext cx="28567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взаємоповага</a:t>
            </a:r>
          </a:p>
        </p:txBody>
      </p:sp>
      <p:cxnSp>
        <p:nvCxnSpPr>
          <p:cNvPr id="11" name="Прямая со стрелкой 10"/>
          <p:cNvCxnSpPr>
            <a:endCxn id="4" idx="3"/>
          </p:cNvCxnSpPr>
          <p:nvPr/>
        </p:nvCxnSpPr>
        <p:spPr>
          <a:xfrm flipH="1">
            <a:off x="3396343" y="1636351"/>
            <a:ext cx="1175657" cy="1188398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1"/>
          </p:cNvCxnSpPr>
          <p:nvPr/>
        </p:nvCxnSpPr>
        <p:spPr>
          <a:xfrm>
            <a:off x="4572000" y="1636351"/>
            <a:ext cx="1368152" cy="1201978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5" idx="3"/>
          </p:cNvCxnSpPr>
          <p:nvPr/>
        </p:nvCxnSpPr>
        <p:spPr>
          <a:xfrm flipH="1">
            <a:off x="3366322" y="1636351"/>
            <a:ext cx="1205678" cy="1863085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1"/>
          </p:cNvCxnSpPr>
          <p:nvPr/>
        </p:nvCxnSpPr>
        <p:spPr>
          <a:xfrm>
            <a:off x="4572000" y="1636351"/>
            <a:ext cx="1368152" cy="206314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3"/>
          </p:cNvCxnSpPr>
          <p:nvPr/>
        </p:nvCxnSpPr>
        <p:spPr>
          <a:xfrm flipH="1">
            <a:off x="3366321" y="1636351"/>
            <a:ext cx="1205679" cy="2617138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>
            <a:off x="4572000" y="1636351"/>
            <a:ext cx="132252" cy="3314756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4572000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Складнощами у професійному спілкуванні працівників поліції з громадянами є: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132856"/>
            <a:ext cx="7344816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ситуації спілкування, пов’язані з реалізацією конкретних функцій професійної діяльності;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ситуації спілкування з конкретною категорією громадян (діти, люди похилого віку, громадяни з обмеженими фізичними та психічними можливостями, громадяни-іноземці);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ситуації спілкування, пов’язані з певними умовами;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ситуації спілкування, пов’язані з моральним і емоційно-вольовим самоконтролем працівників поліції.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79512" y="1124744"/>
            <a:ext cx="2160240" cy="1152128"/>
          </a:xfrm>
          <a:prstGeom prst="curvedRightArrow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332656"/>
            <a:ext cx="5112568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Професійне спілкування поліцейського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такий акт комунікативної поведінки, який здійснюється для вирішення поліцейським певних професійних завдань</a:t>
            </a:r>
            <a:r>
              <a:rPr lang="uk-UA" i="1" dirty="0"/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97949"/>
            <a:ext cx="4572000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Професійні особливості такого спілкування визначаються: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403648" y="3645024"/>
            <a:ext cx="6984776" cy="2664296"/>
          </a:xfrm>
          <a:prstGeom prst="snip1Rect">
            <a:avLst/>
          </a:prstGeom>
          <a:solidFill>
            <a:srgbClr val="FFFFFF"/>
          </a:solidFill>
          <a:ln w="12700"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результатом, що має бути отриманим (дача показань, встановлення істини, зміна поведінки громадянина тощо);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протіканням його в режимі права і правовідносин;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контактом з непростими людьми;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обстановкою напруженості, конфліктності, протиборства.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111552" y="2751892"/>
            <a:ext cx="2556792" cy="1181164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313" y="116632"/>
            <a:ext cx="6120680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Техніка спілкування у професійній діяльності працівника поліції передбачає низку важливих компонентів, яких необхідно дотримуватися: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154" y="1257010"/>
            <a:ext cx="8562326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орієнтуватися в ситуації спілкування, спостерігати й оцінювати співрозмовника;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 спілкуванні звертати увагу на невербальну комунікацію та використовувати засоби її впливу;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зрозуміло викладати свої думки, інформувати;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володіти мовою, словом, голосом, інтонацією;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слухати й розуміти співрозмовника;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переконувати, вести дискусію, критикувати, радитися;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мати почуття гумору, проявляти мовленнєву винахідливість;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встановлювати психологічний контакт із різними категоріями партнерів по спілкуванню;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здійснювати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самопрезентацію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у спілкуванні;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створювати неформальну й ділову обстановку в процесі спілкування;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встановлювати й підтримувати довірливі відносини;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здійснювати спілкування в різних ролях і позиціях;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керувати ініціативою та дистанцією у спілкуванні;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регулювати психологічні стани, емоції партнерів по спілкуванню;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управляти власним станом у ході спілкування.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809993" y="764704"/>
            <a:ext cx="1334007" cy="792088"/>
          </a:xfrm>
          <a:prstGeom prst="curvedLeftArrow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851648" cy="306318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</a:t>
            </a:r>
            <a:r>
              <a:rPr lang="uk-UA" sz="3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Психологічна культура поліцейського, її структура. Поняття психіки й психічного складу особи: інтелект, почуття (емоції), воля.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27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09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836712"/>
            <a:ext cx="7851648" cy="56886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</a:t>
            </a: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Расова упередженість; етноцентризм; стереотипи і соціальна дистанція; </a:t>
            </a:r>
            <a:r>
              <a:rPr lang="uk-UA" sz="31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інституйована</a:t>
            </a: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дискримінація; когнітивна дистанція; теорія ситуаційних проблем; забобони і дискримінація; обізнаність про власні стереотипи; культура і субкультура; культурні бар’єри; звички і традиції у багатоетнічних, монокультурних суспільствах; </a:t>
            </a:r>
            <a:r>
              <a:rPr lang="uk-UA" sz="31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етнічність</a:t>
            </a: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; пряма і непряма дискримінація.</a:t>
            </a:r>
            <a:r>
              <a:rPr lang="uk-UA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7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0925"/>
            <a:ext cx="396044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1948 році Загальна декларація прав людини заборонила всі форми расової й іншої дискримінації.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971" y="3363089"/>
            <a:ext cx="3312368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Дискримінація має дві основні форми: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2534" y="2405789"/>
            <a:ext cx="436638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правова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jure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), закріплена в законах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12534" y="4293096"/>
            <a:ext cx="436638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неофіційна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facto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), що укоренилася в соціальних звичаях</a:t>
            </a:r>
          </a:p>
        </p:txBody>
      </p:sp>
      <p:cxnSp>
        <p:nvCxnSpPr>
          <p:cNvPr id="9" name="Прямая со стрелкой 8"/>
          <p:cNvCxnSpPr>
            <a:stCxn id="3" idx="3"/>
            <a:endCxn id="6" idx="1"/>
          </p:cNvCxnSpPr>
          <p:nvPr/>
        </p:nvCxnSpPr>
        <p:spPr>
          <a:xfrm flipV="1">
            <a:off x="3691339" y="2605844"/>
            <a:ext cx="821195" cy="11111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3"/>
            <a:endCxn id="7" idx="1"/>
          </p:cNvCxnSpPr>
          <p:nvPr/>
        </p:nvCxnSpPr>
        <p:spPr>
          <a:xfrm>
            <a:off x="3691339" y="3717032"/>
            <a:ext cx="821195" cy="93000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375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281810"/>
            <a:ext cx="4896544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Ксенофобія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неоднозначний термін на позначення певного стану людини, що виявляється у нав’язливому страху щодо чужинців чи просто чогось незнайомого або страх перед чужоземцями та ненависть до них.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1756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176" y="2696411"/>
            <a:ext cx="32408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форми ксенофобії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17032"/>
            <a:ext cx="2726324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b="1" i="1" dirty="0"/>
              <a:t>всередині суспільства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60277"/>
            <a:ext cx="2726324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чужоземний вплив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578532"/>
            <a:ext cx="471601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/>
              <a:t>нові іммігранти, біженці, трудові мігранти, євреї, цигани, </a:t>
            </a:r>
            <a:r>
              <a:rPr lang="uk-UA" dirty="0" smtClean="0"/>
              <a:t>гомосексуалісти </a:t>
            </a:r>
            <a:r>
              <a:rPr lang="uk-UA" dirty="0"/>
              <a:t>та ін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7464" y="4621777"/>
            <a:ext cx="4572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dirty="0"/>
              <a:t>поширення нетрадиційної для певної країни </a:t>
            </a:r>
            <a:r>
              <a:rPr lang="uk-UA" dirty="0" smtClean="0"/>
              <a:t>релігії та ін.</a:t>
            </a:r>
            <a:endParaRPr lang="uk-UA" dirty="0"/>
          </a:p>
        </p:txBody>
      </p:sp>
      <p:cxnSp>
        <p:nvCxnSpPr>
          <p:cNvPr id="10" name="Прямая соединительная линия 9"/>
          <p:cNvCxnSpPr>
            <a:stCxn id="4" idx="1"/>
          </p:cNvCxnSpPr>
          <p:nvPr/>
        </p:nvCxnSpPr>
        <p:spPr>
          <a:xfrm flipH="1">
            <a:off x="251520" y="2896466"/>
            <a:ext cx="1079656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2896466"/>
            <a:ext cx="0" cy="2048476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1"/>
          </p:cNvCxnSpPr>
          <p:nvPr/>
        </p:nvCxnSpPr>
        <p:spPr>
          <a:xfrm>
            <a:off x="251520" y="3901697"/>
            <a:ext cx="576064" cy="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1520" y="4944943"/>
            <a:ext cx="576064" cy="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3553908" y="3789041"/>
            <a:ext cx="586044" cy="1583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3571420" y="4865754"/>
            <a:ext cx="586044" cy="1583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1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40862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Етноцентри́зм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— погляд на світ через призму етнічної ідентифікації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4939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7480" y="2132856"/>
            <a:ext cx="345638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Основними ознаками етноцентризму є: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201251"/>
            <a:ext cx="7243117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сприймання елементів своєї культури як «звичних» і «правильних», а елементів іншої культури – як «незвичних» і «неправильних»;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розгляд звичаїв власної групи як універсальних;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оцінка цінностей, норм, ролей своєї групи як безсумнівно правильних;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уявлення про те, що для людини звично співпрацювати з членами власної групи, допомагати їм, надавати перевагу своїй групі, пишатися нею і не довіряти чи навіть ворогувати з членами інших груп 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79512" y="2615714"/>
            <a:ext cx="1403648" cy="741278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8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5976663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Расизм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світогляд, а також політичні теорії і практики, що ґрунтуються на расовій дискримінації, на уявленні про поділ людей на біологічно різні групи (раси) на основі видимих особливостей зовнішнього вигляду</a:t>
            </a: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(колір шкіри, риси обличчя, будова тіла тощо) і різному ставленні до людей та їх спільнот залежно від їх приналежності до цих груп (рас)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8208" y="3890664"/>
            <a:ext cx="4572000" cy="1323439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5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Раси́зм 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у вищість одних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рас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етносів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над іншими 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упередження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дискримінація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пов'язані з такою вірою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8757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25" y="378904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95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5004048" cy="1015663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Уникаючи расизму та расової дискримінації, поліція здійснює два важливі аспекти своєї місії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9709" y="2516416"/>
            <a:ext cx="45720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вирішує проблеми, викликані необхідністю боротися зі злочинністю, зокрема тероризмом, таким чином, щоб одночасно зміцнювати безпеку й поважати права всіх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490" y="4581128"/>
            <a:ext cx="473443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сприяє демократії та верховенству закону</a:t>
            </a:r>
          </a:p>
        </p:txBody>
      </p:sp>
      <p:cxnSp>
        <p:nvCxnSpPr>
          <p:cNvPr id="10" name="Соединительная линия уступом 9"/>
          <p:cNvCxnSpPr>
            <a:stCxn id="2" idx="3"/>
            <a:endCxn id="4" idx="3"/>
          </p:cNvCxnSpPr>
          <p:nvPr/>
        </p:nvCxnSpPr>
        <p:spPr>
          <a:xfrm flipH="1">
            <a:off x="5402928" y="1128520"/>
            <a:ext cx="1868864" cy="3652663"/>
          </a:xfrm>
          <a:prstGeom prst="bentConnector3">
            <a:avLst>
              <a:gd name="adj1" fmla="val -5824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2" idx="3"/>
            <a:endCxn id="3" idx="3"/>
          </p:cNvCxnSpPr>
          <p:nvPr/>
        </p:nvCxnSpPr>
        <p:spPr>
          <a:xfrm flipH="1">
            <a:off x="5321709" y="1128520"/>
            <a:ext cx="1950083" cy="2203504"/>
          </a:xfrm>
          <a:prstGeom prst="bentConnector3">
            <a:avLst>
              <a:gd name="adj1" fmla="val -3126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956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556792"/>
            <a:ext cx="7851648" cy="37444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5</a:t>
            </a: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Гендерна рівність і як її забезпечити. Визнання і здійснення прав жінок. Домагання, </a:t>
            </a:r>
            <a:r>
              <a:rPr lang="uk-UA" sz="31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сексизм</a:t>
            </a: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Створення достовірно партнерських стосунків між чоловіками і жінками. Захист і просування гендерної рівності. Проблеми, з якими стикаються жінки в поліцейській службі.</a:t>
            </a:r>
          </a:p>
        </p:txBody>
      </p:sp>
    </p:spTree>
    <p:extLst>
      <p:ext uri="{BB962C8B-B14F-4D97-AF65-F5344CB8AC3E}">
        <p14:creationId xmlns:p14="http://schemas.microsoft.com/office/powerpoint/2010/main" xmlns="" val="405214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3191"/>
            <a:ext cx="4572000" cy="2246769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«Ґендерна рівність»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визначається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 «рівний правовий статус жінок і чоловіків та рівні можливості для його реалізації, що дозволяє особам обох статей брати рівну участь у всіх сферах життєдіяльності суспільства».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3855715" cy="173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79651" cy="23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5343" y="2780928"/>
            <a:ext cx="559857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Конвенція про ліквідацію всіх форм дискримінації щодо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жінок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CEDAW)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є міжнародно-правовим документом, який вимагає від країн ліквідувати дискримінацію щодо жінок в усіх сферах життя та пропагує встановлення рівноправ’я між людьми.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229200"/>
            <a:ext cx="4572000" cy="707886"/>
          </a:xfrm>
          <a:prstGeom prst="rect">
            <a:avLst/>
          </a:prstGeom>
          <a:solidFill>
            <a:srgbClr val="E8E3E9"/>
          </a:solidFill>
          <a:ln w="28575">
            <a:solidFill>
              <a:srgbClr val="B0B9C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CEDAW часто описують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як міжнародний білль про права жінок.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878878"/>
            <a:ext cx="381642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Секси́зм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— упередження чи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дискримінація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людей через їхню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3298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0666" y="3068960"/>
            <a:ext cx="6624736" cy="163121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Це поняття пов'язане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гендерними стереотипами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гендерними ролями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сексизм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може включати віру в природню вищість; конструюється системною суспільною недооцінкою чи упередженнями щодо певної статі,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стереотипізацією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суджень про стать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людини.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7034" y="5157192"/>
            <a:ext cx="457200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b="1" dirty="0" err="1" smtClean="0"/>
              <a:t>Ґендерцид</a:t>
            </a:r>
            <a:r>
              <a:rPr lang="uk-UA" dirty="0" smtClean="0"/>
              <a:t> </a:t>
            </a:r>
          </a:p>
          <a:p>
            <a:pPr algn="ctr"/>
            <a:r>
              <a:rPr lang="uk-UA" dirty="0" smtClean="0"/>
              <a:t>— убивства людей через їх стать чи у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uk-UA" dirty="0" smtClean="0"/>
              <a:t> з нею; вбивство жінок (</a:t>
            </a:r>
            <a:r>
              <a:rPr lang="uk-UA" dirty="0" err="1" smtClean="0"/>
              <a:t>феміцид</a:t>
            </a:r>
            <a:r>
              <a:rPr lang="uk-UA" dirty="0" smtClean="0"/>
              <a:t>) чи чоловіків (</a:t>
            </a:r>
            <a:r>
              <a:rPr lang="uk-UA" dirty="0" err="1" smtClean="0"/>
              <a:t>андроцид</a:t>
            </a:r>
            <a:r>
              <a:rPr lang="uk-UA" dirty="0" smtClean="0"/>
              <a:t>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9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8639"/>
            <a:ext cx="6048672" cy="1323439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 ст. 22 Закону України «Про забезпечення рівних прав та можливостей жінок і чоловіків» йдеться про можливості оскарження дискримінації за ознакою статі, якими є: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522" y="2780928"/>
            <a:ext cx="74998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Звернення до спеціально уповноваженого центрального органу виконавчої влади з питань рівних прав та можливостей жінок і чоловіків.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74888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Звернення зі скаргою до Уповноваженого Верховної Ради України з прав людини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933056"/>
            <a:ext cx="748883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Звернення до уповноважених осіб (координаторів) з питань забезпечення рівних прав та можливостей жінок і чоловіків в органах виконавчої влади та органах місцевого самоврядування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928" y="5085184"/>
            <a:ext cx="749985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Звернення до правоохоронних органів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суду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522" y="5661248"/>
            <a:ext cx="751926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Надсилання повідомлень до Комітету ООН з ліквідації дискримінації щодо жінок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96336" y="764704"/>
            <a:ext cx="1224136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20472" y="764704"/>
            <a:ext cx="0" cy="525048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лево 16"/>
          <p:cNvSpPr/>
          <p:nvPr/>
        </p:nvSpPr>
        <p:spPr>
          <a:xfrm>
            <a:off x="7956375" y="2080657"/>
            <a:ext cx="864097" cy="38023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лево 17"/>
          <p:cNvSpPr/>
          <p:nvPr/>
        </p:nvSpPr>
        <p:spPr>
          <a:xfrm>
            <a:off x="7948533" y="3009712"/>
            <a:ext cx="864097" cy="38023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лево 18"/>
          <p:cNvSpPr/>
          <p:nvPr/>
        </p:nvSpPr>
        <p:spPr>
          <a:xfrm>
            <a:off x="7948532" y="4250769"/>
            <a:ext cx="864097" cy="38023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лево 19"/>
          <p:cNvSpPr/>
          <p:nvPr/>
        </p:nvSpPr>
        <p:spPr>
          <a:xfrm>
            <a:off x="7948531" y="5085184"/>
            <a:ext cx="864097" cy="38023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лево 20"/>
          <p:cNvSpPr/>
          <p:nvPr/>
        </p:nvSpPr>
        <p:spPr>
          <a:xfrm>
            <a:off x="7948530" y="5825073"/>
            <a:ext cx="864097" cy="38023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2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0839" y="107193"/>
            <a:ext cx="4572000" cy="70788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/>
                <a:ea typeface="Calibri"/>
              </a:rPr>
              <a:t>Психологічна культура є одним з аспектів особистості людини</a:t>
            </a:r>
            <a:endParaRPr lang="uk-UA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052736"/>
            <a:ext cx="4176464" cy="1938992"/>
          </a:xfrm>
          <a:prstGeom prst="rect">
            <a:avLst/>
          </a:prstGeom>
          <a:solidFill>
            <a:srgbClr val="E8E3E9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/>
                <a:ea typeface="Calibri"/>
              </a:rPr>
              <a:t>Особистість</a:t>
            </a:r>
            <a:r>
              <a:rPr lang="uk-UA" sz="2000" dirty="0">
                <a:latin typeface="Times New Roman"/>
                <a:ea typeface="Calibri"/>
              </a:rPr>
              <a:t> </a:t>
            </a:r>
            <a:endParaRPr lang="uk-UA" sz="2000" dirty="0" smtClean="0">
              <a:latin typeface="Times New Roman"/>
              <a:ea typeface="Calibri"/>
            </a:endParaRPr>
          </a:p>
          <a:p>
            <a:pPr algn="ctr"/>
            <a:r>
              <a:rPr lang="uk-UA" sz="2000" dirty="0" smtClean="0">
                <a:latin typeface="Times New Roman"/>
                <a:ea typeface="Calibri"/>
              </a:rPr>
              <a:t>– </a:t>
            </a:r>
            <a:r>
              <a:rPr lang="uk-UA" sz="2000" dirty="0">
                <a:latin typeface="Times New Roman"/>
                <a:ea typeface="Calibri"/>
              </a:rPr>
              <a:t>це керуючий центр психіки, її командна частина, що спонукає, спрямовує, організовує і регулює поведінку для здійснення потреб і цілей. </a:t>
            </a:r>
            <a:endParaRPr lang="uk-UA" sz="2000" dirty="0"/>
          </a:p>
        </p:txBody>
      </p:sp>
      <p:sp>
        <p:nvSpPr>
          <p:cNvPr id="7" name="AutoShape 2" descr="Картинки по запросу Особисті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6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7851648" cy="26642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</a:t>
            </a:r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Професійна деформація поліцейського: форми прояву та профілактика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8809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256584" cy="193899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Професійна деформація</a:t>
            </a: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це прояви в особистості, під впливом деяких особливостей професійної діяльності, таких психологічних змін, які починають негативно впливати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цієї діяльності і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психологічну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структуру самої особистості.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6823" y="2583043"/>
            <a:ext cx="39959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Фактори,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що ведуть до створення професійної деформації: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5472" y="5373216"/>
            <a:ext cx="54868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фактори соціально-психологічного характеру.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789040"/>
            <a:ext cx="54726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фактори, зумовлені специфікою діяльності органів правопорядку;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6216" y="4725144"/>
            <a:ext cx="548606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фактори особистісної властивості; </a:t>
            </a:r>
          </a:p>
        </p:txBody>
      </p:sp>
      <p:cxnSp>
        <p:nvCxnSpPr>
          <p:cNvPr id="8" name="Прямая соединительная линия 7"/>
          <p:cNvCxnSpPr>
            <a:stCxn id="3" idx="3"/>
          </p:cNvCxnSpPr>
          <p:nvPr/>
        </p:nvCxnSpPr>
        <p:spPr>
          <a:xfrm>
            <a:off x="7582759" y="3090875"/>
            <a:ext cx="73758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20342" y="3090875"/>
            <a:ext cx="0" cy="248239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>
            <a:off x="7092279" y="3998967"/>
            <a:ext cx="1228062" cy="288032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лево 11"/>
          <p:cNvSpPr/>
          <p:nvPr/>
        </p:nvSpPr>
        <p:spPr>
          <a:xfrm>
            <a:off x="7062463" y="4776764"/>
            <a:ext cx="1228062" cy="288032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лево 12"/>
          <p:cNvSpPr/>
          <p:nvPr/>
        </p:nvSpPr>
        <p:spPr>
          <a:xfrm>
            <a:off x="7082814" y="5452196"/>
            <a:ext cx="1228062" cy="288032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9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457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факторів професійної деформації, обумовлених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специфікою діяльності правоохоронних органів, слід віднести: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38107"/>
            <a:ext cx="734481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наявність владних повноважень по відношенню до громадян, що деколи виявляється в їх зловживанні та необґрунтованому використанні;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3429000"/>
            <a:ext cx="733298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підвищену відповідальність за результати своєї діяльності; психічні та фізичні перевантаження, пов’язані з нестабільним графіком роботи, відсутністю достатнього часу для відпочинку і відновлення витрачених сил і т. д.;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581" y="5013176"/>
            <a:ext cx="733298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екстремальність діяльності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580" y="5661248"/>
            <a:ext cx="731777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необхідність у процесі виконання службових завдань вступати в контакт з правопорушниками, що може призводити до засвоєння елементів кримінальної субкультури </a:t>
            </a:r>
          </a:p>
        </p:txBody>
      </p:sp>
      <p:cxnSp>
        <p:nvCxnSpPr>
          <p:cNvPr id="8" name="Соединительная линия уступом 7"/>
          <p:cNvCxnSpPr>
            <a:stCxn id="2" idx="3"/>
            <a:endCxn id="6" idx="3"/>
          </p:cNvCxnSpPr>
          <p:nvPr/>
        </p:nvCxnSpPr>
        <p:spPr>
          <a:xfrm>
            <a:off x="6858000" y="994376"/>
            <a:ext cx="882351" cy="5174704"/>
          </a:xfrm>
          <a:prstGeom prst="bentConnector3">
            <a:avLst>
              <a:gd name="adj1" fmla="val 23077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2" idx="3"/>
            <a:endCxn id="5" idx="3"/>
          </p:cNvCxnSpPr>
          <p:nvPr/>
        </p:nvCxnSpPr>
        <p:spPr>
          <a:xfrm>
            <a:off x="6858000" y="994376"/>
            <a:ext cx="897565" cy="4218855"/>
          </a:xfrm>
          <a:prstGeom prst="bentConnector3">
            <a:avLst>
              <a:gd name="adj1" fmla="val 198237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2" idx="3"/>
            <a:endCxn id="4" idx="3"/>
          </p:cNvCxnSpPr>
          <p:nvPr/>
        </p:nvCxnSpPr>
        <p:spPr>
          <a:xfrm>
            <a:off x="6858000" y="994376"/>
            <a:ext cx="882352" cy="3096344"/>
          </a:xfrm>
          <a:prstGeom prst="bentConnector3">
            <a:avLst>
              <a:gd name="adj1" fmla="val 171555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2" idx="3"/>
            <a:endCxn id="3" idx="3"/>
          </p:cNvCxnSpPr>
          <p:nvPr/>
        </p:nvCxnSpPr>
        <p:spPr>
          <a:xfrm>
            <a:off x="6858000" y="994376"/>
            <a:ext cx="882352" cy="1751563"/>
          </a:xfrm>
          <a:prstGeom prst="bentConnector3">
            <a:avLst>
              <a:gd name="adj1" fmla="val 141946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9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g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2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76875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/>
                <a:ea typeface="Calibri"/>
              </a:rPr>
              <a:t>Психологічна культура поліцейського</a:t>
            </a:r>
            <a:r>
              <a:rPr lang="uk-UA" sz="2000" dirty="0">
                <a:latin typeface="Times New Roman"/>
                <a:ea typeface="Calibri"/>
              </a:rPr>
              <a:t> </a:t>
            </a:r>
            <a:endParaRPr lang="uk-UA" sz="2000" dirty="0" smtClean="0">
              <a:latin typeface="Times New Roman"/>
              <a:ea typeface="Calibri"/>
            </a:endParaRPr>
          </a:p>
          <a:p>
            <a:pPr algn="ctr"/>
            <a:r>
              <a:rPr lang="uk-UA" sz="2000" dirty="0" smtClean="0">
                <a:latin typeface="Times New Roman"/>
                <a:ea typeface="Calibri"/>
              </a:rPr>
              <a:t>– </a:t>
            </a:r>
            <a:r>
              <a:rPr lang="uk-UA" sz="2000" dirty="0">
                <a:latin typeface="Times New Roman"/>
                <a:ea typeface="Calibri"/>
              </a:rPr>
              <a:t>це органічна єдність психологічної освіченості (знань, навичок, прийомів автотренінгу, саморегуляції тощо), волі, відповідних професійно-психологічних якостей, які чинять ефективний вплив на розв’язання правових ситуацій.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852936"/>
            <a:ext cx="4572000" cy="1200329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Times New Roman"/>
                <a:ea typeface="Calibri"/>
              </a:rPr>
              <a:t>Механізм дії психологічної культури поліцейського</a:t>
            </a:r>
            <a:r>
              <a:rPr lang="uk-UA" dirty="0">
                <a:latin typeface="Times New Roman"/>
                <a:ea typeface="Calibri"/>
              </a:rPr>
              <a:t>, тобто </a:t>
            </a:r>
            <a:r>
              <a:rPr lang="uk-UA" u="sng" dirty="0">
                <a:latin typeface="Times New Roman"/>
                <a:ea typeface="Calibri"/>
              </a:rPr>
              <a:t>важелі, за допомогою яких психологічна культура втілюється</a:t>
            </a:r>
            <a:r>
              <a:rPr lang="uk-UA" dirty="0">
                <a:latin typeface="Times New Roman"/>
                <a:ea typeface="Calibri"/>
              </a:rPr>
              <a:t> у його практичну діяльність, це </a:t>
            </a:r>
            <a:r>
              <a:rPr lang="uk-UA" dirty="0" smtClean="0">
                <a:latin typeface="Times New Roman"/>
                <a:ea typeface="Calibri"/>
              </a:rPr>
              <a:t>насамперед: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6228184" y="2430180"/>
            <a:ext cx="2232248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мислення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49415" y="3717032"/>
            <a:ext cx="2183025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мова</a:t>
            </a:r>
          </a:p>
        </p:txBody>
      </p:sp>
      <p:cxnSp>
        <p:nvCxnSpPr>
          <p:cNvPr id="9" name="Прямая со стрелкой 8"/>
          <p:cNvCxnSpPr>
            <a:stCxn id="3" idx="3"/>
            <a:endCxn id="4" idx="2"/>
          </p:cNvCxnSpPr>
          <p:nvPr/>
        </p:nvCxnSpPr>
        <p:spPr>
          <a:xfrm flipV="1">
            <a:off x="5255568" y="2862228"/>
            <a:ext cx="972616" cy="59087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10" idx="2"/>
          </p:cNvCxnSpPr>
          <p:nvPr/>
        </p:nvCxnSpPr>
        <p:spPr>
          <a:xfrm>
            <a:off x="5255568" y="3453101"/>
            <a:ext cx="1093847" cy="69597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56184" y="5229200"/>
            <a:ext cx="4572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/>
                <a:ea typeface="Calibri"/>
              </a:rPr>
              <a:t>Мислення </a:t>
            </a:r>
            <a:r>
              <a:rPr lang="uk-UA" sz="2000" dirty="0">
                <a:latin typeface="Times New Roman"/>
                <a:ea typeface="Calibri"/>
              </a:rPr>
              <a:t>поліцейського </a:t>
            </a:r>
            <a:endParaRPr lang="uk-UA" sz="2000" dirty="0" smtClean="0">
              <a:latin typeface="Times New Roman"/>
              <a:ea typeface="Calibri"/>
            </a:endParaRPr>
          </a:p>
          <a:p>
            <a:pPr algn="ctr"/>
            <a:r>
              <a:rPr lang="uk-UA" sz="2000" b="1" dirty="0" smtClean="0">
                <a:latin typeface="Times New Roman"/>
                <a:ea typeface="Calibri"/>
              </a:rPr>
              <a:t>спрямоване </a:t>
            </a:r>
            <a:r>
              <a:rPr lang="uk-UA" sz="2000" b="1" dirty="0">
                <a:latin typeface="Times New Roman"/>
                <a:ea typeface="Calibri"/>
              </a:rPr>
              <a:t>на</a:t>
            </a:r>
            <a:r>
              <a:rPr lang="uk-UA" sz="2000" dirty="0">
                <a:latin typeface="Times New Roman"/>
                <a:ea typeface="Calibri"/>
              </a:rPr>
              <a:t> </a:t>
            </a:r>
            <a:r>
              <a:rPr lang="uk-UA" sz="2000" i="1" dirty="0">
                <a:latin typeface="Times New Roman"/>
                <a:ea typeface="Calibri"/>
              </a:rPr>
              <a:t>усвідомлення права й реалізацію його норм</a:t>
            </a:r>
            <a:r>
              <a:rPr lang="uk-UA" sz="2000" dirty="0">
                <a:latin typeface="Times New Roman"/>
                <a:ea typeface="Calibri"/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5833"/>
            <a:ext cx="457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психологічній літературі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мислення поділяється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963411" y="453400"/>
            <a:ext cx="2016224" cy="576064"/>
          </a:xfrm>
          <a:prstGeom prst="foldedCorner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теоретичне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963411" y="1556792"/>
            <a:ext cx="2016224" cy="576064"/>
          </a:xfrm>
          <a:prstGeom prst="foldedCorner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практичне</a:t>
            </a:r>
          </a:p>
        </p:txBody>
      </p:sp>
      <p:cxnSp>
        <p:nvCxnSpPr>
          <p:cNvPr id="6" name="Прямая со стрелкой 5"/>
          <p:cNvCxnSpPr>
            <a:endCxn id="3" idx="1"/>
          </p:cNvCxnSpPr>
          <p:nvPr/>
        </p:nvCxnSpPr>
        <p:spPr>
          <a:xfrm flipV="1">
            <a:off x="4860032" y="741432"/>
            <a:ext cx="1103379" cy="6652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1"/>
          </p:cNvCxnSpPr>
          <p:nvPr/>
        </p:nvCxnSpPr>
        <p:spPr>
          <a:xfrm>
            <a:off x="4860032" y="1406679"/>
            <a:ext cx="1103379" cy="4381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91680" y="2492896"/>
            <a:ext cx="561662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/>
                <a:ea typeface="Calibri"/>
              </a:rPr>
              <a:t>Поліцейський повинен розвивати обидва види мислення</a:t>
            </a:r>
            <a:r>
              <a:rPr lang="uk-UA" sz="2000" dirty="0">
                <a:latin typeface="Times New Roman"/>
                <a:ea typeface="Calibri"/>
              </a:rPr>
              <a:t>, щоб активізувати творчий пошук, професійні дії. 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4797152"/>
            <a:ext cx="4572000" cy="707886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Думки передаються за допомогою мови, яка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буває: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803108" y="4437112"/>
            <a:ext cx="2016224" cy="57606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внутрішньою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809328" y="5373216"/>
            <a:ext cx="2016224" cy="57606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зовнішньою</a:t>
            </a:r>
            <a:endParaRPr lang="uk-UA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0" idx="1"/>
            <a:endCxn id="11" idx="3"/>
          </p:cNvCxnSpPr>
          <p:nvPr/>
        </p:nvCxnSpPr>
        <p:spPr>
          <a:xfrm flipH="1" flipV="1">
            <a:off x="2819332" y="4725144"/>
            <a:ext cx="1392628" cy="4259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1"/>
            <a:endCxn id="12" idx="3"/>
          </p:cNvCxnSpPr>
          <p:nvPr/>
        </p:nvCxnSpPr>
        <p:spPr>
          <a:xfrm flipH="1">
            <a:off x="2825552" y="5151095"/>
            <a:ext cx="1386408" cy="5101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3"/>
            <a:ext cx="3456384" cy="101566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Психологічна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культура поліцейського виявляється на двох рівнях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1295635" y="1723526"/>
            <a:ext cx="1944216" cy="576064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експектації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5868144" y="1723526"/>
            <a:ext cx="2016224" cy="576064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емпатії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ная линия уступом 5"/>
          <p:cNvCxnSpPr>
            <a:stCxn id="2" idx="1"/>
          </p:cNvCxnSpPr>
          <p:nvPr/>
        </p:nvCxnSpPr>
        <p:spPr>
          <a:xfrm rot="10800000" flipV="1">
            <a:off x="2267744" y="912494"/>
            <a:ext cx="576065" cy="788313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2" idx="3"/>
          </p:cNvCxnSpPr>
          <p:nvPr/>
        </p:nvCxnSpPr>
        <p:spPr>
          <a:xfrm>
            <a:off x="6300192" y="912495"/>
            <a:ext cx="576064" cy="788313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12100" y="2782754"/>
            <a:ext cx="4032448" cy="1323439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полягає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оцінці здатностей поліцейського, які він виявляє у певній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</a:rPr>
              <a:t>ситуації</a:t>
            </a: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1141" y="2782753"/>
            <a:ext cx="4050230" cy="1323439"/>
          </a:xfrm>
          <a:prstGeom prst="rect">
            <a:avLst/>
          </a:prstGeom>
          <a:solidFill>
            <a:schemeClr val="bg2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визначає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здатність поліцейського розуміти інших людей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їхній внутрішній стан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u="sng" dirty="0">
                <a:latin typeface="Times New Roman" pitchFamily="18" charset="0"/>
                <a:cs typeface="Times New Roman" pitchFamily="18" charset="0"/>
              </a:rPr>
              <a:t>хвилювання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тощо.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139786" y="2280388"/>
            <a:ext cx="360040" cy="50236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6696236" y="2299590"/>
            <a:ext cx="360040" cy="5040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1594" y="4581128"/>
            <a:ext cx="2576230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Існують певні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перешкоди для вияву психологічної культури на рівні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емпатії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3563888" y="4365104"/>
            <a:ext cx="5184576" cy="2376264"/>
          </a:xfrm>
          <a:prstGeom prst="snip1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стандартні образи (стереотипи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враження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(думки) інших осіб,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психічний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 поліцейського,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тверда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націленість поліцейського на одну із кількох позицій,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неадекватне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розуміння реальності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спрощене бачення ситуації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987824" y="5391218"/>
            <a:ext cx="576064" cy="3240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сихічний склад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0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2243</Words>
  <Application>Microsoft Office PowerPoint</Application>
  <PresentationFormat>Экран (4:3)</PresentationFormat>
  <Paragraphs>214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Тема Office</vt:lpstr>
      <vt:lpstr>Поток</vt:lpstr>
      <vt:lpstr>5_Поток</vt:lpstr>
      <vt:lpstr>НАЦІОНАЛЬНА АКАДЕМІЯ ВНУТРІШНІХ СПРАВ   КАФЕДРА ТЕОРІЇ ДЕРЖАВИ ТА ПРАВА</vt:lpstr>
      <vt:lpstr>План лекції (навчальні питання): </vt:lpstr>
      <vt:lpstr> Питання 1.   Психологічна культура поліцейського, її структура. Поняття психіки й психічного складу особи: інтелект, почуття (емоції), воля.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Питання 2.   Естетична культура поліцейського. Дрес-код поліцейського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Питання 3.   Комунікативна культура поліцейського. Спілкування з громадянами, потерпілими, підозрюваними. Спілкування з іноземцями. Міжособистісні протиріччя, непорозуміння, конфлікти. Способи розв’язання конфліктів </vt:lpstr>
      <vt:lpstr>Слайд 25</vt:lpstr>
      <vt:lpstr>Слайд 26</vt:lpstr>
      <vt:lpstr>Слайд 27</vt:lpstr>
      <vt:lpstr>Слайд 28</vt:lpstr>
      <vt:lpstr>Слайд 29</vt:lpstr>
      <vt:lpstr> Питання 4.   Расова упередженість; етноцентризм; стереотипи і соціальна дистанція; інституйована дискримінація; когнітивна дистанція; теорія ситуаційних проблем; забобони і дискримінація; обізнаність про власні стереотипи; культура і субкультура; культурні бар’єри; звички і традиції у багатоетнічних, монокультурних суспільствах; етнічність; пряма і непряма дискримінація. </vt:lpstr>
      <vt:lpstr>Слайд 31</vt:lpstr>
      <vt:lpstr>Слайд 32</vt:lpstr>
      <vt:lpstr>Слайд 33</vt:lpstr>
      <vt:lpstr>Слайд 34</vt:lpstr>
      <vt:lpstr>Слайд 35</vt:lpstr>
      <vt:lpstr> Питання 5.   Гендерна рівність і як її забезпечити. Визнання і здійснення прав жінок. Домагання, сексизм. Створення достовірно партнерських стосунків між чоловіками і жінками. Захист і просування гендерної рівності. Проблеми, з якими стикаються жінки в поліцейській службі.</vt:lpstr>
      <vt:lpstr>Слайд 37</vt:lpstr>
      <vt:lpstr>Слайд 38</vt:lpstr>
      <vt:lpstr>Слайд 39</vt:lpstr>
      <vt:lpstr> Питання 6.   Професійна деформація поліцейського: форми прояву та профілактика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 КАФЕДРА ТЕОРІЇ ДЕРЖАВИ ТА ПРАВА</dc:title>
  <dc:creator>Oksana</dc:creator>
  <cp:lastModifiedBy>doc</cp:lastModifiedBy>
  <cp:revision>63</cp:revision>
  <dcterms:created xsi:type="dcterms:W3CDTF">2019-09-22T08:44:33Z</dcterms:created>
  <dcterms:modified xsi:type="dcterms:W3CDTF">2021-06-30T15:14:20Z</dcterms:modified>
</cp:coreProperties>
</file>