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4" r:id="rId20"/>
    <p:sldId id="270" r:id="rId21"/>
    <p:sldId id="271" r:id="rId22"/>
    <p:sldId id="275" r:id="rId23"/>
    <p:sldId id="272" r:id="rId24"/>
    <p:sldId id="273" r:id="rId25"/>
    <p:sldId id="276" r:id="rId26"/>
    <p:sldId id="277" r:id="rId27"/>
    <p:sldId id="279" r:id="rId28"/>
    <p:sldId id="278" r:id="rId29"/>
    <p:sldId id="283" r:id="rId30"/>
    <p:sldId id="280" r:id="rId31"/>
    <p:sldId id="284" r:id="rId32"/>
    <p:sldId id="281" r:id="rId33"/>
    <p:sldId id="282" r:id="rId34"/>
    <p:sldId id="285" r:id="rId35"/>
    <p:sldId id="286" r:id="rId36"/>
    <p:sldId id="287" r:id="rId37"/>
    <p:sldId id="288" r:id="rId38"/>
    <p:sldId id="289" r:id="rId39"/>
    <p:sldId id="291" r:id="rId40"/>
    <p:sldId id="290" r:id="rId41"/>
    <p:sldId id="293" r:id="rId42"/>
    <p:sldId id="292" r:id="rId43"/>
    <p:sldId id="294" r:id="rId44"/>
    <p:sldId id="295" r:id="rId45"/>
    <p:sldId id="296"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66FF"/>
    <a:srgbClr val="CCECFF"/>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4468655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85206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5861341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79203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51792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57013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51683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59058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2187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797275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37999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14974551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18188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223456089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46492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417392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43771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52398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395448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512667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4201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67254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54697277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623455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87388951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136780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278768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3368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395671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406966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9732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679919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15893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764707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128085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9261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619476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12043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983723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895431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921101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2"/>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2530628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94712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59179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220481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247502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526851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34191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algn="ctr"/>
            <a:r>
              <a:rPr lang="uk-UA" sz="2400" b="1" dirty="0">
                <a:solidFill>
                  <a:srgbClr val="000000"/>
                </a:solidFill>
                <a:latin typeface="Times New Roman" pitchFamily="18" charset="0"/>
              </a:rPr>
              <a:t>НАЦІОНАЛЬНА АКАДЕМІЯ ВНУТРІШНІХ СПРАВ </a:t>
            </a:r>
            <a:br>
              <a:rPr lang="uk-UA" sz="2400" b="1" dirty="0">
                <a:solidFill>
                  <a:srgbClr val="000000"/>
                </a:solidFill>
                <a:latin typeface="Times New Roman" pitchFamily="18" charset="0"/>
              </a:rPr>
            </a:br>
            <a:r>
              <a:rPr lang="en-US" sz="2400" b="1" dirty="0">
                <a:solidFill>
                  <a:srgbClr val="000000"/>
                </a:solidFill>
                <a:latin typeface="Times New Roman" pitchFamily="18" charset="0"/>
              </a:rPr>
              <a:t/>
            </a:r>
            <a:br>
              <a:rPr lang="en-US" sz="2400" b="1" dirty="0">
                <a:solidFill>
                  <a:srgbClr val="000000"/>
                </a:solidFill>
                <a:latin typeface="Times New Roman" pitchFamily="18" charset="0"/>
              </a:rPr>
            </a:br>
            <a:r>
              <a:rPr lang="uk-UA" sz="2000" b="1" i="1" dirty="0">
                <a:solidFill>
                  <a:srgbClr val="000000"/>
                </a:solidFill>
                <a:latin typeface="Times New Roman" pitchFamily="18" charset="0"/>
              </a:rPr>
              <a:t>КАФЕДРА </a:t>
            </a:r>
            <a:r>
              <a:rPr lang="uk-UA" sz="2000" b="1" i="1" dirty="0" smtClean="0">
                <a:solidFill>
                  <a:srgbClr val="000000"/>
                </a:solidFill>
                <a:latin typeface="Times New Roman" pitchFamily="18" charset="0"/>
              </a:rPr>
              <a:t>ТЕОРІЇ ДЕРЖАВИ ТА ПРАВА</a:t>
            </a:r>
            <a:endParaRPr lang="uk-UA" sz="2000" b="1" i="1" dirty="0">
              <a:solidFill>
                <a:srgbClr val="000000"/>
              </a:solidFill>
              <a:latin typeface="Times New Roman" pitchFamily="18" charset="0"/>
            </a:endParaRPr>
          </a:p>
        </p:txBody>
      </p:sp>
      <p:sp>
        <p:nvSpPr>
          <p:cNvPr id="4101" name="Rectangle 5"/>
          <p:cNvSpPr>
            <a:spLocks noGrp="1" noChangeArrowheads="1"/>
          </p:cNvSpPr>
          <p:nvPr>
            <p:ph idx="1"/>
          </p:nvPr>
        </p:nvSpPr>
        <p:spPr/>
        <p:style>
          <a:lnRef idx="1">
            <a:schemeClr val="accent2"/>
          </a:lnRef>
          <a:fillRef idx="2">
            <a:schemeClr val="accent2"/>
          </a:fillRef>
          <a:effectRef idx="1">
            <a:schemeClr val="accent2"/>
          </a:effectRef>
          <a:fontRef idx="minor">
            <a:schemeClr val="dk1"/>
          </a:fontRef>
        </p:style>
        <p:txBody>
          <a:bodyPr/>
          <a:lstStyle/>
          <a:p>
            <a:pPr algn="ctr"/>
            <a:endParaRPr lang="en-US" b="1" dirty="0">
              <a:latin typeface="Times New Roman" pitchFamily="18" charset="0"/>
            </a:endParaRPr>
          </a:p>
          <a:p>
            <a:pPr algn="ctr"/>
            <a:endParaRPr lang="en-US" b="1" dirty="0" smtClean="0">
              <a:latin typeface="Times New Roman" pitchFamily="18" charset="0"/>
            </a:endParaRPr>
          </a:p>
          <a:p>
            <a:pPr algn="ctr"/>
            <a:endParaRPr lang="en-US" b="1" dirty="0">
              <a:latin typeface="Times New Roman" pitchFamily="18" charset="0"/>
            </a:endParaRPr>
          </a:p>
          <a:p>
            <a:pPr algn="ctr">
              <a:buFont typeface="Wingdings" pitchFamily="2" charset="2"/>
              <a:buNone/>
            </a:pPr>
            <a:r>
              <a:rPr lang="uk-UA" b="1" cap="all" dirty="0"/>
              <a:t>Демократичні основи поліцейської діяльності</a:t>
            </a:r>
            <a:r>
              <a:rPr lang="uk-UA" b="1" dirty="0" smtClean="0"/>
              <a:t>.</a:t>
            </a:r>
            <a:r>
              <a:rPr lang="uk-UA" b="1" dirty="0">
                <a:solidFill>
                  <a:srgbClr val="000000"/>
                </a:solidFill>
                <a:latin typeface="Times New Roman" pitchFamily="18" charset="0"/>
              </a:rPr>
              <a:t/>
            </a:r>
            <a:br>
              <a:rPr lang="uk-UA" b="1" dirty="0">
                <a:solidFill>
                  <a:srgbClr val="000000"/>
                </a:solidFill>
                <a:latin typeface="Times New Roman" pitchFamily="18" charset="0"/>
              </a:rPr>
            </a:br>
            <a:endParaRPr lang="uk-UA" b="1" dirty="0">
              <a:solidFill>
                <a:srgbClr val="000000"/>
              </a:solidFill>
              <a:latin typeface="Times New Roman" pitchFamily="18" charset="0"/>
            </a:endParaRPr>
          </a:p>
        </p:txBody>
      </p:sp>
    </p:spTree>
    <p:extLst>
      <p:ext uri="{BB962C8B-B14F-4D97-AF65-F5344CB8AC3E}">
        <p14:creationId xmlns:p14="http://schemas.microsoft.com/office/powerpoint/2010/main" xmlns="" val="2740832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56184" y="202230"/>
            <a:ext cx="4572000" cy="1323439"/>
          </a:xfrm>
          <a:prstGeom prst="rect">
            <a:avLst/>
          </a:prstGeom>
          <a:solidFill>
            <a:schemeClr val="accent1">
              <a:lumMod val="20000"/>
              <a:lumOff val="80000"/>
            </a:schemeClr>
          </a:solidFill>
          <a:ln w="28575">
            <a:solidFill>
              <a:schemeClr val="accent1">
                <a:lumMod val="75000"/>
              </a:schemeClr>
            </a:solidFill>
          </a:ln>
          <a:scene3d>
            <a:camera prst="perspectiveAbove"/>
            <a:lightRig rig="threePt" dir="t"/>
          </a:scene3d>
        </p:spPr>
        <p:txBody>
          <a:bodyPr wrap="square">
            <a:spAutoFit/>
          </a:bodyPr>
          <a:lstStyle/>
          <a:p>
            <a:pPr algn="ctr"/>
            <a:r>
              <a:rPr lang="uk-UA" sz="2000" b="1" dirty="0">
                <a:solidFill>
                  <a:srgbClr val="000000"/>
                </a:solidFill>
                <a:latin typeface="Times New Roman"/>
                <a:ea typeface="Calibri"/>
              </a:rPr>
              <a:t>Ключові принципи демократичних основ поліцейської діяльності забезпечуються через виконання наступних завдань:</a:t>
            </a:r>
          </a:p>
        </p:txBody>
      </p:sp>
      <p:sp>
        <p:nvSpPr>
          <p:cNvPr id="5" name="Прямоугольник 4"/>
          <p:cNvSpPr/>
          <p:nvPr/>
        </p:nvSpPr>
        <p:spPr>
          <a:xfrm>
            <a:off x="467544" y="1844824"/>
            <a:ext cx="7704856" cy="4401205"/>
          </a:xfrm>
          <a:prstGeom prst="rect">
            <a:avLst/>
          </a:prstGeom>
          <a:solidFill>
            <a:schemeClr val="bg1">
              <a:lumMod val="95000"/>
            </a:schemeClr>
          </a:solidFill>
          <a:ln w="28575">
            <a:solidFill>
              <a:schemeClr val="bg2">
                <a:lumMod val="10000"/>
              </a:schemeClr>
            </a:solidFill>
          </a:ln>
        </p:spPr>
        <p:txBody>
          <a:bodyPr wrap="square">
            <a:spAutoFit/>
          </a:bodyPr>
          <a:lstStyle/>
          <a:p>
            <a:pPr lvl="0"/>
            <a:r>
              <a:rPr lang="uk-UA" sz="2000" i="1" dirty="0" smtClean="0">
                <a:latin typeface="Times New Roman" pitchFamily="18" charset="0"/>
                <a:cs typeface="Times New Roman" pitchFamily="18" charset="0"/>
              </a:rPr>
              <a:t>1. Поліція </a:t>
            </a:r>
            <a:r>
              <a:rPr lang="uk-UA" sz="2000" i="1" dirty="0">
                <a:latin typeface="Times New Roman" pitchFamily="18" charset="0"/>
                <a:cs typeface="Times New Roman" pitchFamily="18" charset="0"/>
              </a:rPr>
              <a:t>є найбільш видимим проявом державної влади</a:t>
            </a:r>
            <a:r>
              <a:rPr lang="uk-UA" sz="2000" dirty="0">
                <a:latin typeface="Times New Roman" pitchFamily="18" charset="0"/>
                <a:cs typeface="Times New Roman" pitchFamily="18" charset="0"/>
              </a:rPr>
              <a:t>, яка здійснює найбільш очевидні, невідкладні й такі, що потребують втручання, завдання для забезпечення благополуччя окремих громадян і цілих спільнот.</a:t>
            </a:r>
          </a:p>
          <a:p>
            <a:pPr lvl="0"/>
            <a:r>
              <a:rPr lang="uk-UA" sz="2000" dirty="0" smtClean="0">
                <a:latin typeface="Times New Roman" pitchFamily="18" charset="0"/>
                <a:cs typeface="Times New Roman" pitchFamily="18" charset="0"/>
              </a:rPr>
              <a:t>2. Розуміння </a:t>
            </a:r>
            <a:r>
              <a:rPr lang="uk-UA" sz="2000" dirty="0">
                <a:latin typeface="Times New Roman" pitchFamily="18" charset="0"/>
                <a:cs typeface="Times New Roman" pitchFamily="18" charset="0"/>
              </a:rPr>
              <a:t>«</a:t>
            </a:r>
            <a:r>
              <a:rPr lang="uk-UA" sz="2000" i="1" dirty="0">
                <a:latin typeface="Times New Roman" pitchFamily="18" charset="0"/>
                <a:cs typeface="Times New Roman" pitchFamily="18" charset="0"/>
              </a:rPr>
              <a:t>поліцейської діяльності як суспільної служби</a:t>
            </a:r>
            <a:r>
              <a:rPr lang="uk-UA" sz="2000" dirty="0">
                <a:latin typeface="Times New Roman" pitchFamily="18" charset="0"/>
                <a:cs typeface="Times New Roman" pitchFamily="18" charset="0"/>
              </a:rPr>
              <a:t>» визначається в наступний спосіб: основними обов’язками поліції виступають підтримання суспільного спокою і правопорядку; захист основоположних прав і свобод особи, особливо – життя; попередження і розкриття злочинів; зниження рівня страху; а також надання допомоги і послуг громадськості. </a:t>
            </a:r>
            <a:endParaRPr lang="uk-UA" sz="2000" dirty="0" smtClean="0">
              <a:latin typeface="Times New Roman" pitchFamily="18" charset="0"/>
              <a:cs typeface="Times New Roman" pitchFamily="18" charset="0"/>
            </a:endParaRPr>
          </a:p>
          <a:p>
            <a:pPr lvl="0"/>
            <a:r>
              <a:rPr lang="uk-UA" sz="2000" dirty="0" smtClean="0">
                <a:latin typeface="Times New Roman" pitchFamily="18" charset="0"/>
                <a:cs typeface="Times New Roman" pitchFamily="18" charset="0"/>
              </a:rPr>
              <a:t>3. Демократична </a:t>
            </a:r>
            <a:r>
              <a:rPr lang="uk-UA" sz="2000" dirty="0">
                <a:latin typeface="Times New Roman" pitchFamily="18" charset="0"/>
                <a:cs typeface="Times New Roman" pitchFamily="18" charset="0"/>
              </a:rPr>
              <a:t>поліція розробляє і </a:t>
            </a:r>
            <a:r>
              <a:rPr lang="uk-UA" sz="2000" i="1" dirty="0">
                <a:latin typeface="Times New Roman" pitchFamily="18" charset="0"/>
                <a:cs typeface="Times New Roman" pitchFamily="18" charset="0"/>
              </a:rPr>
              <a:t>здійснює свою діяльність згідно з потребами громадськості і держави</a:t>
            </a:r>
            <a:r>
              <a:rPr lang="uk-UA" sz="2000" dirty="0">
                <a:latin typeface="Times New Roman" pitchFamily="18" charset="0"/>
                <a:cs typeface="Times New Roman" pitchFamily="18" charset="0"/>
              </a:rPr>
              <a:t>, а також приділяє особливу увагу наданню негайної допомоги членам суспільства, які потребують її.</a:t>
            </a:r>
          </a:p>
        </p:txBody>
      </p:sp>
      <p:sp>
        <p:nvSpPr>
          <p:cNvPr id="6" name="Выгнутая вправо стрелка 5"/>
          <p:cNvSpPr/>
          <p:nvPr/>
        </p:nvSpPr>
        <p:spPr>
          <a:xfrm>
            <a:off x="6228184" y="850359"/>
            <a:ext cx="2628800" cy="1066473"/>
          </a:xfrm>
          <a:prstGeom prst="curvedLef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296773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188640"/>
            <a:ext cx="6048672" cy="1631216"/>
          </a:xfrm>
          <a:prstGeom prst="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dirty="0">
                <a:solidFill>
                  <a:schemeClr val="tx1"/>
                </a:solidFill>
                <a:latin typeface="Times New Roman" pitchFamily="18" charset="0"/>
                <a:cs typeface="Times New Roman" pitchFamily="18" charset="0"/>
              </a:rPr>
              <a:t>У міжнародно-правових документах стандарти поліцейської діяльності визначаються як бажані зразки поведінки поліції, її взаємовідносин із населенням.</a:t>
            </a:r>
          </a:p>
        </p:txBody>
      </p:sp>
      <p:sp>
        <p:nvSpPr>
          <p:cNvPr id="5" name="Прямоугольник 4"/>
          <p:cNvSpPr/>
          <p:nvPr/>
        </p:nvSpPr>
        <p:spPr>
          <a:xfrm>
            <a:off x="395536" y="2276872"/>
            <a:ext cx="5400600" cy="1631216"/>
          </a:xfrm>
          <a:prstGeom prst="rect">
            <a:avLst/>
          </a:prstGeom>
          <a:ln w="28575"/>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000" dirty="0">
                <a:solidFill>
                  <a:schemeClr val="dk1"/>
                </a:solidFill>
                <a:latin typeface="Times New Roman" pitchFamily="18" charset="0"/>
                <a:cs typeface="Times New Roman" pitchFamily="18" charset="0"/>
              </a:rPr>
              <a:t>З огляду на специфіку діяльності поліції і для спрямування її в потрібному напряму 17 грудня 1979 р. Генеральна Асамблея ООН прийняла </a:t>
            </a:r>
            <a:r>
              <a:rPr lang="uk-UA" sz="2000" b="1" dirty="0">
                <a:solidFill>
                  <a:schemeClr val="dk1"/>
                </a:solidFill>
                <a:latin typeface="Times New Roman" pitchFamily="18" charset="0"/>
                <a:cs typeface="Times New Roman" pitchFamily="18" charset="0"/>
              </a:rPr>
              <a:t>Кодекс поведінки з підтримання правопорядку</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2276872"/>
            <a:ext cx="2969890"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221088"/>
            <a:ext cx="3096344" cy="2313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348734"/>
            <a:ext cx="1800200" cy="1311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05473" y="4653136"/>
            <a:ext cx="3578895" cy="1881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3078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3816424" cy="1800200"/>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dirty="0" smtClean="0">
                <a:solidFill>
                  <a:schemeClr val="tx1"/>
                </a:solidFill>
                <a:latin typeface="Times New Roman" pitchFamily="18" charset="0"/>
                <a:cs typeface="Times New Roman" pitchFamily="18" charset="0"/>
              </a:rPr>
              <a:t>При </a:t>
            </a:r>
            <a:r>
              <a:rPr lang="uk-UA" dirty="0">
                <a:solidFill>
                  <a:schemeClr val="tx1"/>
                </a:solidFill>
                <a:latin typeface="Times New Roman" pitchFamily="18" charset="0"/>
                <a:cs typeface="Times New Roman" pitchFamily="18" charset="0"/>
              </a:rPr>
              <a:t>виконанні своїх обов’язків службовці органів правопорядку повинні поважати і захищати людську гідність, підтримувати та захищати права людини стосовно всіх осіб </a:t>
            </a:r>
            <a:r>
              <a:rPr lang="uk-UA" dirty="0" smtClean="0">
                <a:solidFill>
                  <a:schemeClr val="tx1"/>
                </a:solidFill>
                <a:latin typeface="Times New Roman" pitchFamily="18" charset="0"/>
                <a:cs typeface="Times New Roman" pitchFamily="18" charset="0"/>
              </a:rPr>
              <a:t>(ст. 2)</a:t>
            </a:r>
            <a:endParaRPr lang="uk-UA" dirty="0">
              <a:solidFill>
                <a:schemeClr val="tx1"/>
              </a:solidFill>
              <a:latin typeface="Times New Roman" pitchFamily="18" charset="0"/>
              <a:cs typeface="Times New Roman" pitchFamily="18" charset="0"/>
            </a:endParaRPr>
          </a:p>
        </p:txBody>
      </p:sp>
      <p:sp>
        <p:nvSpPr>
          <p:cNvPr id="5" name="Прямоугольник 4"/>
          <p:cNvSpPr/>
          <p:nvPr/>
        </p:nvSpPr>
        <p:spPr>
          <a:xfrm>
            <a:off x="4101107" y="213174"/>
            <a:ext cx="3573524" cy="170365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smtClean="0">
              <a:solidFill>
                <a:schemeClr val="tx1"/>
              </a:solidFill>
              <a:latin typeface="Times New Roman" pitchFamily="18" charset="0"/>
              <a:cs typeface="Times New Roman" pitchFamily="18" charset="0"/>
            </a:endParaRPr>
          </a:p>
          <a:p>
            <a:pPr algn="ctr"/>
            <a:r>
              <a:rPr lang="uk-UA" dirty="0" smtClean="0">
                <a:solidFill>
                  <a:schemeClr val="tx1"/>
                </a:solidFill>
                <a:latin typeface="Times New Roman" pitchFamily="18" charset="0"/>
                <a:cs typeface="Times New Roman" pitchFamily="18" charset="0"/>
              </a:rPr>
              <a:t>Службовці органів правопорядку можуть застосовувати силу тільки у разі суворої необхідності і в обсязі, необхідному для виконання їх обов’язків </a:t>
            </a:r>
            <a:r>
              <a:rPr lang="uk-UA" dirty="0">
                <a:solidFill>
                  <a:schemeClr val="tx1"/>
                </a:solidFill>
                <a:latin typeface="Times New Roman" pitchFamily="18" charset="0"/>
                <a:cs typeface="Times New Roman" pitchFamily="18" charset="0"/>
              </a:rPr>
              <a:t>(ст. </a:t>
            </a:r>
            <a:r>
              <a:rPr lang="uk-UA" dirty="0" smtClean="0">
                <a:solidFill>
                  <a:schemeClr val="tx1"/>
                </a:solidFill>
                <a:latin typeface="Times New Roman" pitchFamily="18" charset="0"/>
                <a:cs typeface="Times New Roman" pitchFamily="18" charset="0"/>
              </a:rPr>
              <a:t>3)</a:t>
            </a:r>
            <a:endParaRPr lang="uk-UA" dirty="0">
              <a:solidFill>
                <a:schemeClr val="tx1"/>
              </a:solidFill>
              <a:latin typeface="Times New Roman" pitchFamily="18" charset="0"/>
              <a:cs typeface="Times New Roman" pitchFamily="18" charset="0"/>
            </a:endParaRPr>
          </a:p>
          <a:p>
            <a:pPr algn="ctr"/>
            <a:endParaRPr lang="uk-UA" dirty="0">
              <a:solidFill>
                <a:schemeClr val="tx1"/>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1852" y="76574"/>
            <a:ext cx="1332148" cy="93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93067" y="2168204"/>
            <a:ext cx="4032448" cy="198087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solidFill>
                <a:schemeClr val="tx1"/>
              </a:solidFill>
              <a:latin typeface="Times New Roman" pitchFamily="18" charset="0"/>
              <a:cs typeface="Times New Roman" pitchFamily="18" charset="0"/>
            </a:endParaRPr>
          </a:p>
          <a:p>
            <a:pPr algn="ctr"/>
            <a:r>
              <a:rPr lang="uk-UA" dirty="0">
                <a:solidFill>
                  <a:schemeClr val="tx1"/>
                </a:solidFill>
                <a:latin typeface="Times New Roman" pitchFamily="18" charset="0"/>
                <a:cs typeface="Times New Roman" pitchFamily="18" charset="0"/>
              </a:rPr>
              <a:t>Відомості конфіденційного характеру, якими володіють службовці органів правопорядку, повинні зберігатися в таємниці, за винятком випадків, коли виконання обов’язків або вимоги правосуддя суворо вимагають іншого (ст. 4)</a:t>
            </a:r>
          </a:p>
          <a:p>
            <a:pPr algn="ctr"/>
            <a:r>
              <a:rPr lang="uk-UA" dirty="0">
                <a:solidFill>
                  <a:schemeClr val="tx1"/>
                </a:solidFill>
                <a:latin typeface="Times New Roman" pitchFamily="18" charset="0"/>
                <a:cs typeface="Times New Roman" pitchFamily="18" charset="0"/>
              </a:rPr>
              <a:t> </a:t>
            </a:r>
          </a:p>
        </p:txBody>
      </p:sp>
      <p:sp>
        <p:nvSpPr>
          <p:cNvPr id="8" name="Прямоугольник 7"/>
          <p:cNvSpPr/>
          <p:nvPr/>
        </p:nvSpPr>
        <p:spPr>
          <a:xfrm>
            <a:off x="4368350" y="2168204"/>
            <a:ext cx="4572000" cy="180346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solidFill>
                <a:schemeClr val="tx1"/>
              </a:solidFill>
              <a:latin typeface="Times New Roman" pitchFamily="18" charset="0"/>
              <a:cs typeface="Times New Roman" pitchFamily="18" charset="0"/>
            </a:endParaRPr>
          </a:p>
          <a:p>
            <a:pPr algn="ctr"/>
            <a:r>
              <a:rPr lang="uk-UA" dirty="0">
                <a:solidFill>
                  <a:schemeClr val="tx1"/>
                </a:solidFill>
                <a:latin typeface="Times New Roman" pitchFamily="18" charset="0"/>
                <a:cs typeface="Times New Roman" pitchFamily="18" charset="0"/>
              </a:rPr>
              <a:t>Жоден службовець органів правопорядку не повинен чинити, підбурювати або терпимо ставитися до будь-якої форми катування або іншого жорстокого, нелюдського або такого, що принижує гідність, поводження або покарання (ст. 5)</a:t>
            </a:r>
          </a:p>
          <a:p>
            <a:pPr algn="ctr"/>
            <a:r>
              <a:rPr lang="uk-UA" dirty="0">
                <a:solidFill>
                  <a:schemeClr val="tx1"/>
                </a:solidFill>
                <a:latin typeface="Times New Roman" pitchFamily="18" charset="0"/>
                <a:cs typeface="Times New Roman" pitchFamily="18" charset="0"/>
              </a:rPr>
              <a:t> </a:t>
            </a:r>
          </a:p>
        </p:txBody>
      </p:sp>
      <p:sp>
        <p:nvSpPr>
          <p:cNvPr id="9" name="Прямоугольник 8"/>
          <p:cNvSpPr/>
          <p:nvPr/>
        </p:nvSpPr>
        <p:spPr>
          <a:xfrm>
            <a:off x="134414" y="4331712"/>
            <a:ext cx="4968552" cy="1938992"/>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dirty="0">
                <a:solidFill>
                  <a:schemeClr val="tx1"/>
                </a:solidFill>
                <a:latin typeface="Times New Roman" pitchFamily="18" charset="0"/>
                <a:cs typeface="Times New Roman" pitchFamily="18" charset="0"/>
              </a:rPr>
              <a:t>Службовці органів правопорядку повинні забезпечувати цілковитий захист здоров’я затриманих ними осіб і, зокрема, </a:t>
            </a:r>
            <a:r>
              <a:rPr lang="uk-UA" dirty="0" smtClean="0">
                <a:solidFill>
                  <a:schemeClr val="tx1"/>
                </a:solidFill>
                <a:latin typeface="Times New Roman" pitchFamily="18" charset="0"/>
                <a:cs typeface="Times New Roman" pitchFamily="18" charset="0"/>
              </a:rPr>
              <a:t>повинні </a:t>
            </a:r>
            <a:r>
              <a:rPr lang="uk-UA" dirty="0">
                <a:solidFill>
                  <a:schemeClr val="tx1"/>
                </a:solidFill>
                <a:latin typeface="Times New Roman" pitchFamily="18" charset="0"/>
                <a:cs typeface="Times New Roman" pitchFamily="18" charset="0"/>
              </a:rPr>
              <a:t>вживати негайних заходів, щоб </a:t>
            </a:r>
            <a:r>
              <a:rPr lang="uk-UA" dirty="0" smtClean="0">
                <a:solidFill>
                  <a:schemeClr val="tx1"/>
                </a:solidFill>
                <a:latin typeface="Times New Roman" pitchFamily="18" charset="0"/>
                <a:cs typeface="Times New Roman" pitchFamily="18" charset="0"/>
              </a:rPr>
              <a:t>забезпечити </a:t>
            </a:r>
            <a:r>
              <a:rPr lang="uk-UA" dirty="0">
                <a:solidFill>
                  <a:schemeClr val="tx1"/>
                </a:solidFill>
                <a:latin typeface="Times New Roman" pitchFamily="18" charset="0"/>
                <a:cs typeface="Times New Roman" pitchFamily="18" charset="0"/>
              </a:rPr>
              <a:t>надання медичної допомоги у разі необхідності (ст. </a:t>
            </a:r>
            <a:r>
              <a:rPr lang="uk-UA" dirty="0" smtClean="0">
                <a:solidFill>
                  <a:schemeClr val="tx1"/>
                </a:solidFill>
                <a:latin typeface="Times New Roman" pitchFamily="18" charset="0"/>
                <a:cs typeface="Times New Roman" pitchFamily="18" charset="0"/>
              </a:rPr>
              <a:t>6)</a:t>
            </a:r>
            <a:endParaRPr lang="uk-UA" dirty="0">
              <a:solidFill>
                <a:schemeClr val="tx1"/>
              </a:solidFill>
              <a:latin typeface="Times New Roman" pitchFamily="18" charset="0"/>
              <a:cs typeface="Times New Roman" pitchFamily="18" charset="0"/>
            </a:endParaRPr>
          </a:p>
          <a:p>
            <a:pPr algn="ctr"/>
            <a:r>
              <a:rPr lang="uk-UA" dirty="0" smtClean="0">
                <a:solidFill>
                  <a:schemeClr val="tx1"/>
                </a:solidFill>
                <a:latin typeface="Times New Roman" pitchFamily="18" charset="0"/>
                <a:cs typeface="Times New Roman" pitchFamily="18" charset="0"/>
              </a:rPr>
              <a:t>.</a:t>
            </a:r>
            <a:endParaRPr lang="uk-UA" dirty="0">
              <a:solidFill>
                <a:schemeClr val="tx1"/>
              </a:solidFill>
              <a:latin typeface="Times New Roman" pitchFamily="18" charset="0"/>
              <a:cs typeface="Times New Roman" pitchFamily="18" charset="0"/>
            </a:endParaRPr>
          </a:p>
        </p:txBody>
      </p:sp>
      <p:sp>
        <p:nvSpPr>
          <p:cNvPr id="10" name="Прямоугольник 9"/>
          <p:cNvSpPr/>
          <p:nvPr/>
        </p:nvSpPr>
        <p:spPr>
          <a:xfrm>
            <a:off x="5580112" y="4322449"/>
            <a:ext cx="3203847" cy="1698839"/>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smtClean="0">
              <a:solidFill>
                <a:schemeClr val="tx1"/>
              </a:solidFill>
              <a:latin typeface="Times New Roman" pitchFamily="18" charset="0"/>
              <a:cs typeface="Times New Roman" pitchFamily="18" charset="0"/>
            </a:endParaRPr>
          </a:p>
          <a:p>
            <a:pPr algn="ctr"/>
            <a:r>
              <a:rPr lang="uk-UA" dirty="0" smtClean="0">
                <a:solidFill>
                  <a:schemeClr val="tx1"/>
                </a:solidFill>
                <a:latin typeface="Times New Roman" pitchFamily="18" charset="0"/>
                <a:cs typeface="Times New Roman" pitchFamily="18" charset="0"/>
              </a:rPr>
              <a:t>Службовці органів правопорядку не повинні вчиняти жодних корупційних дій </a:t>
            </a:r>
            <a:r>
              <a:rPr lang="uk-UA" dirty="0">
                <a:solidFill>
                  <a:schemeClr val="tx1"/>
                </a:solidFill>
                <a:latin typeface="Times New Roman" pitchFamily="18" charset="0"/>
                <a:cs typeface="Times New Roman" pitchFamily="18" charset="0"/>
              </a:rPr>
              <a:t>(ст. </a:t>
            </a:r>
            <a:r>
              <a:rPr lang="uk-UA" dirty="0" smtClean="0">
                <a:solidFill>
                  <a:schemeClr val="tx1"/>
                </a:solidFill>
                <a:latin typeface="Times New Roman" pitchFamily="18" charset="0"/>
                <a:cs typeface="Times New Roman" pitchFamily="18" charset="0"/>
              </a:rPr>
              <a:t>7)</a:t>
            </a:r>
            <a:endParaRPr lang="uk-UA" dirty="0">
              <a:solidFill>
                <a:schemeClr val="tx1"/>
              </a:solidFill>
              <a:latin typeface="Times New Roman" pitchFamily="18" charset="0"/>
              <a:cs typeface="Times New Roman" pitchFamily="18" charset="0"/>
            </a:endParaRPr>
          </a:p>
          <a:p>
            <a:pPr algn="ctr"/>
            <a:r>
              <a:rPr lang="uk-UA" dirty="0" smtClean="0">
                <a:solidFill>
                  <a:schemeClr val="tx1"/>
                </a:solidFill>
                <a:latin typeface="Times New Roman" pitchFamily="18" charset="0"/>
                <a:cs typeface="Times New Roman" pitchFamily="18" charset="0"/>
              </a:rPr>
              <a:t> </a:t>
            </a:r>
            <a:endParaRPr lang="uk-UA"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5209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404664"/>
            <a:ext cx="5832648" cy="1631216"/>
          </a:xfrm>
          <a:prstGeom prst="rect">
            <a:avLst/>
          </a:prstGeom>
          <a:ln w="28575"/>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000" dirty="0">
                <a:latin typeface="Times New Roman" pitchFamily="18" charset="0"/>
                <a:cs typeface="Times New Roman" pitchFamily="18" charset="0"/>
              </a:rPr>
              <a:t>Діяльність поліції у сфері забезпечення конституційних прав і свобод людини та громадянина </a:t>
            </a:r>
            <a:r>
              <a:rPr lang="uk-UA" sz="2000" i="1" dirty="0">
                <a:latin typeface="Times New Roman" pitchFamily="18" charset="0"/>
                <a:cs typeface="Times New Roman" pitchFamily="18" charset="0"/>
              </a:rPr>
              <a:t>здійснюється в певних </a:t>
            </a:r>
            <a:r>
              <a:rPr lang="uk-UA" sz="2000" b="1" i="1" dirty="0">
                <a:latin typeface="Times New Roman" pitchFamily="18" charset="0"/>
                <a:cs typeface="Times New Roman" pitchFamily="18" charset="0"/>
              </a:rPr>
              <a:t>формах</a:t>
            </a:r>
            <a:r>
              <a:rPr lang="uk-UA" sz="2000" i="1" dirty="0">
                <a:latin typeface="Times New Roman" pitchFamily="18" charset="0"/>
                <a:cs typeface="Times New Roman" pitchFamily="18" charset="0"/>
              </a:rPr>
              <a:t> і різними </a:t>
            </a:r>
            <a:r>
              <a:rPr lang="uk-UA" sz="2000" b="1" i="1" dirty="0">
                <a:latin typeface="Times New Roman" pitchFamily="18" charset="0"/>
                <a:cs typeface="Times New Roman" pitchFamily="18" charset="0"/>
              </a:rPr>
              <a:t>методами</a:t>
            </a:r>
            <a:r>
              <a:rPr lang="uk-UA" sz="2000" dirty="0">
                <a:latin typeface="Times New Roman" pitchFamily="18" charset="0"/>
                <a:cs typeface="Times New Roman" pitchFamily="18" charset="0"/>
              </a:rPr>
              <a:t>, які обираються поліцейськими не довільно, а завжди зумовлені її змістом.</a:t>
            </a:r>
          </a:p>
        </p:txBody>
      </p:sp>
      <p:sp>
        <p:nvSpPr>
          <p:cNvPr id="5" name="Прямоугольник 4"/>
          <p:cNvSpPr/>
          <p:nvPr/>
        </p:nvSpPr>
        <p:spPr>
          <a:xfrm>
            <a:off x="827584" y="2348880"/>
            <a:ext cx="7704856" cy="2016224"/>
          </a:xfrm>
          <a:prstGeom prst="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dirty="0" smtClean="0">
                <a:solidFill>
                  <a:schemeClr val="tx1"/>
                </a:solidFill>
                <a:latin typeface="Times New Roman" pitchFamily="18" charset="0"/>
                <a:cs typeface="Times New Roman" pitchFamily="18" charset="0"/>
              </a:rPr>
              <a:t>Змістом </a:t>
            </a:r>
            <a:r>
              <a:rPr lang="uk-UA" sz="2000" b="1" dirty="0">
                <a:solidFill>
                  <a:schemeClr val="tx1"/>
                </a:solidFill>
                <a:latin typeface="Times New Roman" pitchFamily="18" charset="0"/>
                <a:cs typeface="Times New Roman" pitchFamily="18" charset="0"/>
              </a:rPr>
              <a:t>кожної з форм діяльності поліції </a:t>
            </a:r>
            <a:r>
              <a:rPr lang="uk-UA" sz="2000" dirty="0">
                <a:solidFill>
                  <a:schemeClr val="tx1"/>
                </a:solidFill>
                <a:latin typeface="Times New Roman" pitchFamily="18" charset="0"/>
                <a:cs typeface="Times New Roman" pitchFamily="18" charset="0"/>
              </a:rPr>
              <a:t>щодо забезпечення прав і свобод людини та громадянина буде сукупність однорідних, конкретних дій поліцейських, пов’язаних зі створенням найбільш оптимальних умов для використання людиною та громадянином своїх прав і свобод і їх належної охорони та захисту.</a:t>
            </a:r>
          </a:p>
        </p:txBody>
      </p:sp>
      <p:sp>
        <p:nvSpPr>
          <p:cNvPr id="6" name="Овал 5"/>
          <p:cNvSpPr/>
          <p:nvPr/>
        </p:nvSpPr>
        <p:spPr>
          <a:xfrm>
            <a:off x="1043608" y="4725144"/>
            <a:ext cx="3636404" cy="16561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chemeClr val="tx1"/>
                </a:solidFill>
                <a:latin typeface="Times New Roman" pitchFamily="18" charset="0"/>
                <a:cs typeface="Times New Roman" pitchFamily="18" charset="0"/>
              </a:rPr>
              <a:t>За характером наслідків діяльності розрізняють</a:t>
            </a:r>
            <a:r>
              <a:rPr lang="uk-UA" sz="2000" dirty="0">
                <a:solidFill>
                  <a:schemeClr val="tx1"/>
                </a:solidFill>
                <a:latin typeface="Times New Roman" pitchFamily="18" charset="0"/>
                <a:cs typeface="Times New Roman" pitchFamily="18" charset="0"/>
              </a:rPr>
              <a:t> </a:t>
            </a:r>
          </a:p>
        </p:txBody>
      </p:sp>
      <p:sp>
        <p:nvSpPr>
          <p:cNvPr id="7" name="Прямоугольник 6"/>
          <p:cNvSpPr/>
          <p:nvPr/>
        </p:nvSpPr>
        <p:spPr>
          <a:xfrm>
            <a:off x="6084168" y="4797152"/>
            <a:ext cx="2232247" cy="50405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dirty="0" smtClean="0">
                <a:solidFill>
                  <a:schemeClr val="tx1"/>
                </a:solidFill>
                <a:latin typeface="Times New Roman" pitchFamily="18" charset="0"/>
                <a:cs typeface="Times New Roman" pitchFamily="18" charset="0"/>
              </a:rPr>
              <a:t>Правові форми</a:t>
            </a:r>
            <a:endParaRPr lang="uk-UA" sz="2000" dirty="0">
              <a:solidFill>
                <a:schemeClr val="tx1"/>
              </a:solidFill>
              <a:latin typeface="Times New Roman" pitchFamily="18" charset="0"/>
              <a:cs typeface="Times New Roman" pitchFamily="18" charset="0"/>
            </a:endParaRPr>
          </a:p>
        </p:txBody>
      </p:sp>
      <p:sp>
        <p:nvSpPr>
          <p:cNvPr id="8" name="Прямоугольник 7"/>
          <p:cNvSpPr/>
          <p:nvPr/>
        </p:nvSpPr>
        <p:spPr>
          <a:xfrm>
            <a:off x="6084168" y="5733256"/>
            <a:ext cx="2232247" cy="50405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dirty="0" smtClean="0">
                <a:solidFill>
                  <a:schemeClr val="tx1"/>
                </a:solidFill>
                <a:latin typeface="Times New Roman" pitchFamily="18" charset="0"/>
                <a:cs typeface="Times New Roman" pitchFamily="18" charset="0"/>
              </a:rPr>
              <a:t>Не правові форми</a:t>
            </a:r>
            <a:endParaRPr lang="uk-UA" sz="2000" dirty="0">
              <a:solidFill>
                <a:schemeClr val="tx1"/>
              </a:solidFill>
              <a:latin typeface="Times New Roman" pitchFamily="18" charset="0"/>
              <a:cs typeface="Times New Roman" pitchFamily="18" charset="0"/>
            </a:endParaRPr>
          </a:p>
        </p:txBody>
      </p:sp>
      <p:cxnSp>
        <p:nvCxnSpPr>
          <p:cNvPr id="10" name="Прямая со стрелкой 9"/>
          <p:cNvCxnSpPr>
            <a:stCxn id="6" idx="6"/>
            <a:endCxn id="7" idx="1"/>
          </p:cNvCxnSpPr>
          <p:nvPr/>
        </p:nvCxnSpPr>
        <p:spPr>
          <a:xfrm flipV="1">
            <a:off x="4680012" y="5049180"/>
            <a:ext cx="1404156" cy="504056"/>
          </a:xfrm>
          <a:prstGeom prst="straightConnector1">
            <a:avLst/>
          </a:prstGeom>
          <a:ln w="38100">
            <a:solidFill>
              <a:srgbClr val="00206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6" idx="6"/>
            <a:endCxn id="8" idx="1"/>
          </p:cNvCxnSpPr>
          <p:nvPr/>
        </p:nvCxnSpPr>
        <p:spPr>
          <a:xfrm>
            <a:off x="4680012" y="5553236"/>
            <a:ext cx="1404156" cy="432048"/>
          </a:xfrm>
          <a:prstGeom prst="straightConnector1">
            <a:avLst/>
          </a:prstGeom>
          <a:ln w="38100">
            <a:solidFill>
              <a:srgbClr val="002060"/>
            </a:solidFill>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8161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259632" y="476672"/>
            <a:ext cx="6696744" cy="14401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itchFamily="18" charset="0"/>
                <a:cs typeface="Times New Roman" pitchFamily="18" charset="0"/>
              </a:rPr>
              <a:t>Метод</a:t>
            </a:r>
            <a:r>
              <a:rPr lang="uk-UA" sz="2000" dirty="0">
                <a:solidFill>
                  <a:schemeClr val="tx1"/>
                </a:solidFill>
                <a:latin typeface="Times New Roman" pitchFamily="18" charset="0"/>
                <a:cs typeface="Times New Roman" pitchFamily="18" charset="0"/>
              </a:rPr>
              <a:t> </a:t>
            </a:r>
            <a:endParaRPr lang="uk-UA" sz="2000" dirty="0" smtClean="0">
              <a:solidFill>
                <a:schemeClr val="tx1"/>
              </a:solidFill>
              <a:latin typeface="Times New Roman" pitchFamily="18" charset="0"/>
              <a:cs typeface="Times New Roman" pitchFamily="18" charset="0"/>
            </a:endParaRPr>
          </a:p>
          <a:p>
            <a:pPr algn="ctr"/>
            <a:r>
              <a:rPr lang="uk-UA" sz="2000" dirty="0" smtClean="0">
                <a:solidFill>
                  <a:schemeClr val="tx1"/>
                </a:solidFill>
                <a:latin typeface="Times New Roman" pitchFamily="18" charset="0"/>
                <a:cs typeface="Times New Roman" pitchFamily="18" charset="0"/>
              </a:rPr>
              <a:t>– </a:t>
            </a:r>
            <a:r>
              <a:rPr lang="uk-UA" sz="2000" dirty="0">
                <a:solidFill>
                  <a:schemeClr val="tx1"/>
                </a:solidFill>
                <a:latin typeface="Times New Roman" pitchFamily="18" charset="0"/>
                <a:cs typeface="Times New Roman" pitchFamily="18" charset="0"/>
              </a:rPr>
              <a:t>сукупність прийомів і операцій практичного та теоретичного освоєння дійсності; спосіб теоретичного дослідження або практичного здійснення чого-небудь.</a:t>
            </a:r>
          </a:p>
        </p:txBody>
      </p:sp>
      <p:sp>
        <p:nvSpPr>
          <p:cNvPr id="5" name="Рамка 4"/>
          <p:cNvSpPr/>
          <p:nvPr/>
        </p:nvSpPr>
        <p:spPr>
          <a:xfrm>
            <a:off x="1115616" y="2708920"/>
            <a:ext cx="3096344" cy="1440160"/>
          </a:xfrm>
          <a:prstGeom prst="fra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6" name="Прямоугольник 5"/>
          <p:cNvSpPr/>
          <p:nvPr/>
        </p:nvSpPr>
        <p:spPr>
          <a:xfrm>
            <a:off x="1428082" y="3109030"/>
            <a:ext cx="2579424" cy="707886"/>
          </a:xfrm>
          <a:prstGeom prst="rect">
            <a:avLst/>
          </a:prstGeom>
        </p:spPr>
        <p:txBody>
          <a:bodyPr wrap="none">
            <a:spAutoFit/>
          </a:bodyPr>
          <a:lstStyle/>
          <a:p>
            <a:r>
              <a:rPr lang="uk-UA" sz="2000" b="1" dirty="0" smtClean="0">
                <a:latin typeface="Times New Roman" pitchFamily="18" charset="0"/>
                <a:cs typeface="Times New Roman" pitchFamily="18" charset="0"/>
              </a:rPr>
              <a:t>Методи</a:t>
            </a:r>
            <a:r>
              <a:rPr lang="uk-UA" sz="2000" dirty="0" smtClean="0">
                <a:latin typeface="Times New Roman" pitchFamily="18" charset="0"/>
                <a:cs typeface="Times New Roman" pitchFamily="18" charset="0"/>
              </a:rPr>
              <a:t> поліцейської </a:t>
            </a:r>
          </a:p>
          <a:p>
            <a:pPr algn="ctr"/>
            <a:r>
              <a:rPr lang="uk-UA" sz="2000" dirty="0" smtClean="0">
                <a:latin typeface="Times New Roman" pitchFamily="18" charset="0"/>
                <a:cs typeface="Times New Roman" pitchFamily="18" charset="0"/>
              </a:rPr>
              <a:t>діяльності:</a:t>
            </a:r>
            <a:endParaRPr lang="uk-UA" sz="2000" dirty="0">
              <a:latin typeface="Times New Roman" pitchFamily="18" charset="0"/>
              <a:cs typeface="Times New Roman" pitchFamily="18" charset="0"/>
            </a:endParaRPr>
          </a:p>
        </p:txBody>
      </p:sp>
      <p:sp>
        <p:nvSpPr>
          <p:cNvPr id="7" name="Прямоугольник 6"/>
          <p:cNvSpPr/>
          <p:nvPr/>
        </p:nvSpPr>
        <p:spPr>
          <a:xfrm>
            <a:off x="6228184" y="2708920"/>
            <a:ext cx="1283945" cy="400110"/>
          </a:xfrm>
          <a:prstGeom prst="rect">
            <a:avLst/>
          </a:prstGeom>
          <a:ln w="28575">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000" b="1" i="1" dirty="0">
                <a:latin typeface="Times New Roman" pitchFamily="18" charset="0"/>
                <a:cs typeface="Times New Roman" pitchFamily="18" charset="0"/>
              </a:rPr>
              <a:t>загальні</a:t>
            </a:r>
          </a:p>
        </p:txBody>
      </p:sp>
      <p:sp>
        <p:nvSpPr>
          <p:cNvPr id="8" name="Прямоугольник 7"/>
          <p:cNvSpPr/>
          <p:nvPr/>
        </p:nvSpPr>
        <p:spPr>
          <a:xfrm>
            <a:off x="6300192" y="3706289"/>
            <a:ext cx="1229378" cy="400110"/>
          </a:xfrm>
          <a:prstGeom prst="rect">
            <a:avLst/>
          </a:prstGeom>
          <a:ln w="28575">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000" b="1" i="1" dirty="0">
                <a:solidFill>
                  <a:schemeClr val="dk1"/>
                </a:solidFill>
                <a:latin typeface="Times New Roman" pitchFamily="18" charset="0"/>
                <a:cs typeface="Times New Roman" pitchFamily="18" charset="0"/>
              </a:rPr>
              <a:t>часткові</a:t>
            </a:r>
          </a:p>
        </p:txBody>
      </p:sp>
      <p:cxnSp>
        <p:nvCxnSpPr>
          <p:cNvPr id="10" name="Прямая со стрелкой 9"/>
          <p:cNvCxnSpPr>
            <a:stCxn id="5" idx="3"/>
            <a:endCxn id="7" idx="1"/>
          </p:cNvCxnSpPr>
          <p:nvPr/>
        </p:nvCxnSpPr>
        <p:spPr>
          <a:xfrm flipV="1">
            <a:off x="4211960" y="2908975"/>
            <a:ext cx="2016224" cy="520025"/>
          </a:xfrm>
          <a:prstGeom prst="straightConnector1">
            <a:avLst/>
          </a:prstGeom>
          <a:ln w="38100">
            <a:solidFill>
              <a:srgbClr val="00206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3"/>
            <a:endCxn id="8" idx="1"/>
          </p:cNvCxnSpPr>
          <p:nvPr/>
        </p:nvCxnSpPr>
        <p:spPr>
          <a:xfrm>
            <a:off x="4211960" y="3429000"/>
            <a:ext cx="2088232" cy="477344"/>
          </a:xfrm>
          <a:prstGeom prst="straightConnector1">
            <a:avLst/>
          </a:prstGeom>
          <a:ln w="38100">
            <a:solidFill>
              <a:srgbClr val="002060"/>
            </a:solidFill>
            <a:tailEnd type="arrow" w="med" len="lg"/>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123728" y="4869160"/>
            <a:ext cx="4572000" cy="1323439"/>
          </a:xfrm>
          <a:prstGeom prst="rect">
            <a:avLst/>
          </a:prstGeom>
          <a:solidFill>
            <a:srgbClr val="CCECFF"/>
          </a:solidFill>
        </p:spPr>
        <p:txBody>
          <a:bodyPr>
            <a:spAutoFit/>
          </a:bodyPr>
          <a:lstStyle/>
          <a:p>
            <a:pPr algn="ctr"/>
            <a:endParaRPr lang="uk-UA" sz="2000" b="1" dirty="0" smtClean="0">
              <a:latin typeface="Times New Roman" pitchFamily="18" charset="0"/>
              <a:cs typeface="Times New Roman" pitchFamily="18" charset="0"/>
            </a:endParaRPr>
          </a:p>
          <a:p>
            <a:pPr algn="ctr"/>
            <a:r>
              <a:rPr lang="uk-UA" sz="2000" b="1" dirty="0" smtClean="0">
                <a:latin typeface="Times New Roman" pitchFamily="18" charset="0"/>
                <a:cs typeface="Times New Roman" pitchFamily="18" charset="0"/>
              </a:rPr>
              <a:t>До </a:t>
            </a:r>
            <a:r>
              <a:rPr lang="uk-UA" sz="2000" b="1" dirty="0">
                <a:latin typeface="Times New Roman" pitchFamily="18" charset="0"/>
                <a:cs typeface="Times New Roman" pitchFamily="18" charset="0"/>
              </a:rPr>
              <a:t>загальних методів належать</a:t>
            </a:r>
            <a:r>
              <a:rPr lang="uk-UA" sz="2000" dirty="0">
                <a:latin typeface="Times New Roman" pitchFamily="18" charset="0"/>
                <a:cs typeface="Times New Roman" pitchFamily="18" charset="0"/>
              </a:rPr>
              <a:t> </a:t>
            </a:r>
            <a:r>
              <a:rPr lang="uk-UA" sz="2000" i="1" dirty="0">
                <a:latin typeface="Times New Roman" pitchFamily="18" charset="0"/>
                <a:cs typeface="Times New Roman" pitchFamily="18" charset="0"/>
              </a:rPr>
              <a:t>переконання</a:t>
            </a:r>
            <a:r>
              <a:rPr lang="uk-UA" sz="2000" dirty="0">
                <a:latin typeface="Times New Roman" pitchFamily="18" charset="0"/>
                <a:cs typeface="Times New Roman" pitchFamily="18" charset="0"/>
              </a:rPr>
              <a:t> та </a:t>
            </a:r>
            <a:r>
              <a:rPr lang="uk-UA" sz="2000" i="1" dirty="0">
                <a:latin typeface="Times New Roman" pitchFamily="18" charset="0"/>
                <a:cs typeface="Times New Roman" pitchFamily="18" charset="0"/>
              </a:rPr>
              <a:t>примус</a:t>
            </a:r>
            <a:r>
              <a:rPr lang="uk-UA" sz="2000" i="1" dirty="0" smtClean="0">
                <a:latin typeface="Times New Roman" pitchFamily="18" charset="0"/>
                <a:cs typeface="Times New Roman" pitchFamily="18" charset="0"/>
              </a:rPr>
              <a:t>.</a:t>
            </a:r>
          </a:p>
          <a:p>
            <a:pPr algn="ctr"/>
            <a:endParaRPr lang="uk-UA" sz="20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216197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2132857"/>
            <a:ext cx="7851648" cy="248712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2.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Поліцейська діяльність у багатонаціональному суспільстві</a:t>
            </a:r>
            <a:r>
              <a:rPr lang="uk-UA" sz="3100" dirty="0" smtClean="0">
                <a:solidFill>
                  <a:schemeClr val="tx1"/>
                </a:solidFill>
                <a:effectLst/>
                <a:latin typeface="Times New Roman" pitchFamily="18" charset="0"/>
                <a:cs typeface="Times New Roman" pitchFamily="18" charset="0"/>
              </a:rPr>
              <a:t>.</a:t>
            </a:r>
            <a:br>
              <a:rPr lang="uk-UA" sz="3100" dirty="0" smtClean="0">
                <a:solidFill>
                  <a:schemeClr val="tx1"/>
                </a:solidFill>
                <a:effectLst/>
                <a:latin typeface="Times New Roman" pitchFamily="18" charset="0"/>
                <a:cs typeface="Times New Roman" pitchFamily="18" charset="0"/>
              </a:rPr>
            </a:br>
            <a:r>
              <a:rPr lang="uk-UA" sz="2400" dirty="0">
                <a:solidFill>
                  <a:schemeClr val="tx1"/>
                </a:solidFill>
                <a:effectLst/>
                <a:latin typeface="Times New Roman" pitchFamily="18" charset="0"/>
                <a:cs typeface="Times New Roman" pitchFamily="18" charset="0"/>
              </a:rPr>
              <a:t/>
            </a:r>
            <a:br>
              <a:rPr lang="uk-UA" sz="2400" dirty="0">
                <a:solidFill>
                  <a:schemeClr val="tx1"/>
                </a:solidFill>
                <a:effectLst/>
                <a:latin typeface="Times New Roman" pitchFamily="18" charset="0"/>
                <a:cs typeface="Times New Roman" pitchFamily="18" charset="0"/>
              </a:rPr>
            </a:br>
            <a:endParaRPr lang="uk-UA" sz="27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8498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661248"/>
            <a:ext cx="1640012" cy="1016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95536" y="223061"/>
            <a:ext cx="5112568" cy="30619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dirty="0">
                <a:solidFill>
                  <a:schemeClr val="tx1"/>
                </a:solidFill>
                <a:latin typeface="Times New Roman" pitchFamily="18" charset="0"/>
                <a:cs typeface="Times New Roman" pitchFamily="18" charset="0"/>
              </a:rPr>
              <a:t>Рішенням, прийнятим у Гельсінкі в липні 1992 року, </a:t>
            </a:r>
            <a:r>
              <a:rPr lang="uk-UA" sz="2000" b="1" dirty="0">
                <a:solidFill>
                  <a:schemeClr val="tx1"/>
                </a:solidFill>
                <a:latin typeface="Times New Roman" pitchFamily="18" charset="0"/>
                <a:cs typeface="Times New Roman" pitchFamily="18" charset="0"/>
              </a:rPr>
              <a:t>Організація з безпеки та співробітництва в Європі (ОБСЄ) </a:t>
            </a:r>
            <a:r>
              <a:rPr lang="uk-UA" sz="2000" dirty="0">
                <a:solidFill>
                  <a:schemeClr val="tx1"/>
                </a:solidFill>
                <a:latin typeface="Times New Roman" pitchFamily="18" charset="0"/>
                <a:cs typeface="Times New Roman" pitchFamily="18" charset="0"/>
              </a:rPr>
              <a:t>заснувала посаду </a:t>
            </a:r>
            <a:r>
              <a:rPr lang="uk-UA" sz="2000" b="1" i="1" dirty="0">
                <a:solidFill>
                  <a:schemeClr val="tx1"/>
                </a:solidFill>
                <a:latin typeface="Times New Roman" pitchFamily="18" charset="0"/>
                <a:cs typeface="Times New Roman" pitchFamily="18" charset="0"/>
              </a:rPr>
              <a:t>Верховного комісара у справах національних меншин </a:t>
            </a:r>
            <a:r>
              <a:rPr lang="uk-UA" sz="2000" b="1" dirty="0">
                <a:solidFill>
                  <a:schemeClr val="tx1"/>
                </a:solidFill>
                <a:latin typeface="Times New Roman" pitchFamily="18" charset="0"/>
                <a:cs typeface="Times New Roman" pitchFamily="18" charset="0"/>
              </a:rPr>
              <a:t>(ВКНМ), </a:t>
            </a:r>
            <a:r>
              <a:rPr lang="uk-UA" sz="2000" dirty="0">
                <a:solidFill>
                  <a:schemeClr val="tx1"/>
                </a:solidFill>
                <a:latin typeface="Times New Roman" pitchFamily="18" charset="0"/>
                <a:cs typeface="Times New Roman" pitchFamily="18" charset="0"/>
              </a:rPr>
              <a:t>покликаного «бути інструментом запобігання конфліктів на якомога ранньому етапі»</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620688"/>
            <a:ext cx="2914650" cy="157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6062090" y="2420888"/>
            <a:ext cx="2526758" cy="738664"/>
          </a:xfrm>
          <a:prstGeom prst="rect">
            <a:avLst/>
          </a:prstGeom>
        </p:spPr>
        <p:txBody>
          <a:bodyPr wrap="square">
            <a:spAutoFit/>
          </a:bodyPr>
          <a:lstStyle/>
          <a:p>
            <a:pPr algn="ctr"/>
            <a:r>
              <a:rPr lang="uk-UA" sz="1400" dirty="0" smtClean="0">
                <a:latin typeface="Times New Roman" pitchFamily="18" charset="0"/>
                <a:cs typeface="Times New Roman" pitchFamily="18" charset="0"/>
              </a:rPr>
              <a:t>Верховний комісар ОБСЄ у справах національних меншин, </a:t>
            </a:r>
            <a:r>
              <a:rPr lang="uk-UA" sz="1400" b="1" dirty="0" err="1" smtClean="0">
                <a:latin typeface="Times New Roman" pitchFamily="18" charset="0"/>
                <a:cs typeface="Times New Roman" pitchFamily="18" charset="0"/>
              </a:rPr>
              <a:t>Астрід</a:t>
            </a:r>
            <a:r>
              <a:rPr lang="uk-UA" sz="1400" b="1" dirty="0" smtClean="0">
                <a:latin typeface="Times New Roman" pitchFamily="18" charset="0"/>
                <a:cs typeface="Times New Roman" pitchFamily="18" charset="0"/>
              </a:rPr>
              <a:t> Торс</a:t>
            </a:r>
            <a:endParaRPr lang="uk-UA" sz="1400" b="1" dirty="0">
              <a:latin typeface="Times New Roman" pitchFamily="18" charset="0"/>
              <a:cs typeface="Times New Roman" pitchFamily="18" charset="0"/>
            </a:endParaRPr>
          </a:p>
        </p:txBody>
      </p:sp>
      <p:sp>
        <p:nvSpPr>
          <p:cNvPr id="7" name="Прямоугольник 6"/>
          <p:cNvSpPr/>
          <p:nvPr/>
        </p:nvSpPr>
        <p:spPr>
          <a:xfrm>
            <a:off x="2483768" y="3717032"/>
            <a:ext cx="5400600" cy="2862322"/>
          </a:xfrm>
          <a:prstGeom prst="rect">
            <a:avLst/>
          </a:prstGeom>
          <a:solidFill>
            <a:schemeClr val="bg2"/>
          </a:solidFill>
          <a:ln w="19050">
            <a:solidFill>
              <a:srgbClr val="0070C0"/>
            </a:solidFill>
          </a:ln>
        </p:spPr>
        <p:txBody>
          <a:bodyPr wrap="square">
            <a:spAutoFit/>
          </a:bodyPr>
          <a:lstStyle/>
          <a:p>
            <a:r>
              <a:rPr lang="uk-UA" sz="2000" dirty="0" smtClean="0">
                <a:latin typeface="Times New Roman" pitchFamily="18" charset="0"/>
                <a:cs typeface="Times New Roman" pitchFamily="18" charset="0"/>
              </a:rPr>
              <a:t>- Гаазькі </a:t>
            </a:r>
            <a:r>
              <a:rPr lang="uk-UA" sz="2000" dirty="0">
                <a:latin typeface="Times New Roman" pitchFamily="18" charset="0"/>
                <a:cs typeface="Times New Roman" pitchFamily="18" charset="0"/>
              </a:rPr>
              <a:t>рекомендації про права національних меншин у галузі освіти (1996 р.), </a:t>
            </a:r>
            <a:endParaRPr lang="uk-UA"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Ослівські</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рекомендації про мовні права національних меншин (1998 р.), </a:t>
            </a:r>
            <a:endParaRPr lang="uk-UA"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Лундські</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рекомендації про ефективну участь національних меншин у громадському житті (1999 р.) </a:t>
            </a:r>
            <a:endParaRPr lang="uk-UA"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Рекомендації </a:t>
            </a:r>
            <a:r>
              <a:rPr lang="uk-UA" sz="2000" dirty="0">
                <a:latin typeface="Times New Roman" pitchFamily="18" charset="0"/>
                <a:cs typeface="Times New Roman" pitchFamily="18" charset="0"/>
              </a:rPr>
              <a:t>з використання мов меншин у телерадіомовленні (2003 р.).</a:t>
            </a:r>
          </a:p>
        </p:txBody>
      </p:sp>
    </p:spTree>
    <p:extLst>
      <p:ext uri="{BB962C8B-B14F-4D97-AF65-F5344CB8AC3E}">
        <p14:creationId xmlns:p14="http://schemas.microsoft.com/office/powerpoint/2010/main" xmlns="" val="4216115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188640"/>
            <a:ext cx="4572000" cy="1015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dirty="0">
                <a:solidFill>
                  <a:schemeClr val="tx1"/>
                </a:solidFill>
                <a:latin typeface="Times New Roman" pitchFamily="18" charset="0"/>
                <a:cs typeface="Times New Roman" pitchFamily="18" charset="0"/>
              </a:rPr>
              <a:t>Рекомендації з питань поліцейської діяльності в багатонаціональному суспільстві.</a:t>
            </a:r>
          </a:p>
        </p:txBody>
      </p:sp>
      <p:sp>
        <p:nvSpPr>
          <p:cNvPr id="5" name="Прямоугольник 4"/>
          <p:cNvSpPr/>
          <p:nvPr/>
        </p:nvSpPr>
        <p:spPr>
          <a:xfrm>
            <a:off x="251520" y="1484784"/>
            <a:ext cx="8568952" cy="4801314"/>
          </a:xfrm>
          <a:prstGeom prst="rect">
            <a:avLst/>
          </a:prstGeom>
          <a:ln w="28575">
            <a:solidFill>
              <a:srgbClr val="CC66FF"/>
            </a:solidFill>
            <a:prstDash val="sysDash"/>
          </a:ln>
        </p:spPr>
        <p:txBody>
          <a:bodyPr wrap="square">
            <a:spAutoFit/>
          </a:bodyPr>
          <a:lstStyle/>
          <a:p>
            <a:pPr marL="342900" indent="-342900">
              <a:buAutoNum type="arabicPeriod"/>
            </a:pPr>
            <a:r>
              <a:rPr lang="uk-UA" dirty="0" smtClean="0">
                <a:latin typeface="Times New Roman" pitchFamily="18" charset="0"/>
                <a:cs typeface="Times New Roman" pitchFamily="18" charset="0"/>
              </a:rPr>
              <a:t>Держави </a:t>
            </a:r>
            <a:r>
              <a:rPr lang="uk-UA" dirty="0">
                <a:latin typeface="Times New Roman" pitchFamily="18" charset="0"/>
                <a:cs typeface="Times New Roman" pitchFamily="18" charset="0"/>
              </a:rPr>
              <a:t>повинні прийняти політику, що чітко визнає важливість впливу поліцейської діяльності на міжнаціональні відносини</a:t>
            </a:r>
            <a:r>
              <a:rPr lang="uk-UA" dirty="0" smtClean="0">
                <a:latin typeface="Times New Roman" pitchFamily="18" charset="0"/>
                <a:cs typeface="Times New Roman" pitchFamily="18" charset="0"/>
              </a:rPr>
              <a:t>.</a:t>
            </a:r>
          </a:p>
          <a:p>
            <a:pPr marL="342900" indent="-342900">
              <a:buAutoNum type="arabicPeriod"/>
            </a:pPr>
            <a:r>
              <a:rPr lang="uk-UA" dirty="0">
                <a:latin typeface="Times New Roman" pitchFamily="18" charset="0"/>
                <a:cs typeface="Times New Roman" pitchFamily="18" charset="0"/>
              </a:rPr>
              <a:t>Держави повинні забезпечити розуміння поліцією, а також суспільством у цілому, включаючи меншини, її ролі в зміцненні гармонійних міжнаціональних </a:t>
            </a:r>
            <a:r>
              <a:rPr lang="uk-UA" dirty="0" smtClean="0">
                <a:latin typeface="Times New Roman" pitchFamily="18" charset="0"/>
                <a:cs typeface="Times New Roman" pitchFamily="18" charset="0"/>
              </a:rPr>
              <a:t>відносин</a:t>
            </a:r>
          </a:p>
          <a:p>
            <a:pPr marL="342900" indent="-342900">
              <a:buAutoNum type="arabicPeriod"/>
            </a:pPr>
            <a:r>
              <a:rPr lang="uk-UA" dirty="0">
                <a:latin typeface="Times New Roman" pitchFamily="18" charset="0"/>
                <a:cs typeface="Times New Roman" pitchFamily="18" charset="0"/>
              </a:rPr>
              <a:t>Державній владі та поліції в тісному співробітництві з представниками меншин необхідно розробити плани дій з реалізації цієї </a:t>
            </a:r>
            <a:r>
              <a:rPr lang="uk-UA" dirty="0" smtClean="0">
                <a:latin typeface="Times New Roman" pitchFamily="18" charset="0"/>
                <a:cs typeface="Times New Roman" pitchFamily="18" charset="0"/>
              </a:rPr>
              <a:t>політики</a:t>
            </a:r>
          </a:p>
          <a:p>
            <a:pPr marL="342900" indent="-342900">
              <a:buAutoNum type="arabicPeriod"/>
            </a:pPr>
            <a:r>
              <a:rPr lang="uk-UA" dirty="0">
                <a:latin typeface="Times New Roman" pitchFamily="18" charset="0"/>
                <a:cs typeface="Times New Roman" pitchFamily="18" charset="0"/>
              </a:rPr>
              <a:t>Кадровий склад поліції – на місцевому, регіональному та загальнодержавному рівнях, включаючи як старші, так і молодші чини, а також цивільний персонал – повинен відображати розмаїтість </a:t>
            </a:r>
            <a:r>
              <a:rPr lang="uk-UA" dirty="0" smtClean="0">
                <a:latin typeface="Times New Roman" pitchFamily="18" charset="0"/>
                <a:cs typeface="Times New Roman" pitchFamily="18" charset="0"/>
              </a:rPr>
              <a:t>населення</a:t>
            </a:r>
          </a:p>
          <a:p>
            <a:pPr marL="342900" indent="-342900">
              <a:buAutoNum type="arabicPeriod"/>
            </a:pPr>
            <a:r>
              <a:rPr lang="uk-UA" dirty="0" smtClean="0">
                <a:latin typeface="Times New Roman" pitchFamily="18" charset="0"/>
                <a:cs typeface="Times New Roman" pitchFamily="18" charset="0"/>
              </a:rPr>
              <a:t>Запровадити </a:t>
            </a:r>
            <a:r>
              <a:rPr lang="uk-UA" dirty="0">
                <a:latin typeface="Times New Roman" pitchFamily="18" charset="0"/>
                <a:cs typeface="Times New Roman" pitchFamily="18" charset="0"/>
              </a:rPr>
              <a:t>ініціативи щодо залучення кадрів з числа недостатньо представлених </a:t>
            </a:r>
            <a:r>
              <a:rPr lang="uk-UA" dirty="0" smtClean="0">
                <a:latin typeface="Times New Roman" pitchFamily="18" charset="0"/>
                <a:cs typeface="Times New Roman" pitchFamily="18" charset="0"/>
              </a:rPr>
              <a:t>меншин</a:t>
            </a:r>
          </a:p>
          <a:p>
            <a:pPr marL="342900" indent="-342900">
              <a:buAutoNum type="arabicPeriod"/>
            </a:pPr>
            <a:r>
              <a:rPr lang="uk-UA" dirty="0" smtClean="0">
                <a:latin typeface="Times New Roman" pitchFamily="18" charset="0"/>
                <a:cs typeface="Times New Roman" pitchFamily="18" charset="0"/>
              </a:rPr>
              <a:t>Вжити </a:t>
            </a:r>
            <a:r>
              <a:rPr lang="uk-UA" dirty="0">
                <a:latin typeface="Times New Roman" pitchFamily="18" charset="0"/>
                <a:cs typeface="Times New Roman" pitchFamily="18" charset="0"/>
              </a:rPr>
              <a:t>заходи щодо забезпечення рівного поводження із співробітниками поліції з числа меншин всередині поліцейської </a:t>
            </a:r>
            <a:r>
              <a:rPr lang="uk-UA" dirty="0" smtClean="0">
                <a:latin typeface="Times New Roman" pitchFamily="18" charset="0"/>
                <a:cs typeface="Times New Roman" pitchFamily="18" charset="0"/>
              </a:rPr>
              <a:t>організації</a:t>
            </a:r>
          </a:p>
          <a:p>
            <a:pPr marL="342900" indent="-342900">
              <a:buAutoNum type="arabicPeriod"/>
            </a:pPr>
            <a:r>
              <a:rPr lang="uk-UA" dirty="0">
                <a:latin typeface="Times New Roman" pitchFamily="18" charset="0"/>
                <a:cs typeface="Times New Roman" pitchFamily="18" charset="0"/>
              </a:rPr>
              <a:t>Поліція </a:t>
            </a:r>
            <a:r>
              <a:rPr lang="uk-UA" dirty="0" smtClean="0">
                <a:latin typeface="Times New Roman" pitchFamily="18" charset="0"/>
                <a:cs typeface="Times New Roman" pitchFamily="18" charset="0"/>
              </a:rPr>
              <a:t>повинна </a:t>
            </a:r>
            <a:r>
              <a:rPr lang="uk-UA" dirty="0">
                <a:latin typeface="Times New Roman" pitchFamily="18" charset="0"/>
                <a:cs typeface="Times New Roman" pitchFamily="18" charset="0"/>
              </a:rPr>
              <a:t>спілкуватися з меншинами мовами </a:t>
            </a:r>
            <a:r>
              <a:rPr lang="uk-UA" dirty="0" smtClean="0">
                <a:latin typeface="Times New Roman" pitchFamily="18" charset="0"/>
                <a:cs typeface="Times New Roman" pitchFamily="18" charset="0"/>
              </a:rPr>
              <a:t>меншин</a:t>
            </a:r>
          </a:p>
          <a:p>
            <a:pPr marL="342900" indent="-342900">
              <a:buAutoNum type="arabicPeriod"/>
            </a:pPr>
            <a:r>
              <a:rPr lang="uk-UA" dirty="0" smtClean="0">
                <a:latin typeface="Times New Roman" pitchFamily="18" charset="0"/>
                <a:cs typeface="Times New Roman" pitchFamily="18" charset="0"/>
              </a:rPr>
              <a:t>Активно </a:t>
            </a:r>
            <a:r>
              <a:rPr lang="uk-UA" dirty="0">
                <a:latin typeface="Times New Roman" pitchFamily="18" charset="0"/>
                <a:cs typeface="Times New Roman" pitchFamily="18" charset="0"/>
              </a:rPr>
              <a:t>заохочувати меншини до співробітництва та взаємодії з </a:t>
            </a:r>
            <a:r>
              <a:rPr lang="uk-UA" dirty="0" smtClean="0">
                <a:latin typeface="Times New Roman" pitchFamily="18" charset="0"/>
                <a:cs typeface="Times New Roman" pitchFamily="18" charset="0"/>
              </a:rPr>
              <a:t>поліцією</a:t>
            </a:r>
          </a:p>
          <a:p>
            <a:pPr marL="342900" indent="-342900">
              <a:buAutoNum type="arabicPeriod"/>
            </a:pPr>
            <a:r>
              <a:rPr lang="uk-UA" dirty="0">
                <a:latin typeface="Times New Roman" pitchFamily="18" charset="0"/>
                <a:cs typeface="Times New Roman" pitchFamily="18" charset="0"/>
              </a:rPr>
              <a:t>забезпечувати ефективне і рішуче застосування </a:t>
            </a:r>
            <a:r>
              <a:rPr lang="uk-UA" dirty="0" err="1">
                <a:latin typeface="Times New Roman" pitchFamily="18" charset="0"/>
                <a:cs typeface="Times New Roman" pitchFamily="18" charset="0"/>
              </a:rPr>
              <a:t>антидискримінаційного</a:t>
            </a:r>
            <a:r>
              <a:rPr lang="uk-UA" dirty="0">
                <a:latin typeface="Times New Roman" pitchFamily="18" charset="0"/>
                <a:cs typeface="Times New Roman" pitchFamily="18" charset="0"/>
              </a:rPr>
              <a:t> законодавства</a:t>
            </a:r>
          </a:p>
        </p:txBody>
      </p:sp>
      <p:cxnSp>
        <p:nvCxnSpPr>
          <p:cNvPr id="11" name="Прямая соединительная линия 10"/>
          <p:cNvCxnSpPr>
            <a:stCxn id="4" idx="3"/>
          </p:cNvCxnSpPr>
          <p:nvPr/>
        </p:nvCxnSpPr>
        <p:spPr>
          <a:xfrm flipV="1">
            <a:off x="6623720" y="696471"/>
            <a:ext cx="1620688"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8244408" y="696471"/>
            <a:ext cx="0" cy="7883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049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1700808"/>
            <a:ext cx="7851648" cy="2919171"/>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a:t>
            </a:r>
            <a:r>
              <a:rPr lang="uk-UA" sz="3100" dirty="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3</a:t>
            </a: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Діяльність поліції і права людини під час забезпечення правопорядку та публічних зібрань</a:t>
            </a:r>
            <a:r>
              <a:rPr lang="uk-UA" sz="3100" dirty="0" smtClean="0">
                <a:solidFill>
                  <a:schemeClr val="tx1"/>
                </a:solidFill>
                <a:effectLst/>
                <a:latin typeface="Times New Roman" pitchFamily="18" charset="0"/>
                <a:cs typeface="Times New Roman" pitchFamily="18" charset="0"/>
              </a:rPr>
              <a:t>.</a:t>
            </a:r>
            <a:br>
              <a:rPr lang="uk-UA" sz="3100" dirty="0" smtClean="0">
                <a:solidFill>
                  <a:schemeClr val="tx1"/>
                </a:solidFill>
                <a:effectLst/>
                <a:latin typeface="Times New Roman" pitchFamily="18" charset="0"/>
                <a:cs typeface="Times New Roman" pitchFamily="18" charset="0"/>
              </a:rPr>
            </a:br>
            <a:r>
              <a:rPr lang="uk-UA" sz="2400" dirty="0">
                <a:solidFill>
                  <a:schemeClr val="tx1"/>
                </a:solidFill>
                <a:effectLst/>
                <a:latin typeface="Times New Roman" pitchFamily="18" charset="0"/>
                <a:cs typeface="Times New Roman" pitchFamily="18" charset="0"/>
              </a:rPr>
              <a:t/>
            </a:r>
            <a:br>
              <a:rPr lang="uk-UA" sz="2400" dirty="0">
                <a:solidFill>
                  <a:schemeClr val="tx1"/>
                </a:solidFill>
                <a:effectLst/>
                <a:latin typeface="Times New Roman" pitchFamily="18" charset="0"/>
                <a:cs typeface="Times New Roman" pitchFamily="18" charset="0"/>
              </a:rPr>
            </a:br>
            <a:endParaRPr lang="uk-UA" sz="27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598126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260648"/>
            <a:ext cx="4572000" cy="1938992"/>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i="1" dirty="0">
                <a:latin typeface="Times New Roman"/>
                <a:ea typeface="Calibri"/>
              </a:rPr>
              <a:t>Свобода мирних зібрань </a:t>
            </a:r>
            <a:endParaRPr lang="uk-UA" sz="2000" b="1" i="1" dirty="0" smtClean="0">
              <a:latin typeface="Times New Roman"/>
              <a:ea typeface="Calibri"/>
            </a:endParaRPr>
          </a:p>
          <a:p>
            <a:pPr algn="ctr"/>
            <a:r>
              <a:rPr lang="uk-UA" sz="2000" dirty="0" smtClean="0">
                <a:latin typeface="Times New Roman"/>
                <a:ea typeface="Calibri"/>
              </a:rPr>
              <a:t>– </a:t>
            </a:r>
            <a:r>
              <a:rPr lang="uk-UA" sz="2000" dirty="0">
                <a:latin typeface="Times New Roman"/>
                <a:ea typeface="Calibri"/>
              </a:rPr>
              <a:t>це фундаментальне право людини, закріплене в низці міжнародних інструментів в галузі прав людини, в тому числі в </a:t>
            </a:r>
            <a:r>
              <a:rPr lang="uk-UA" sz="2000" i="1" u="sng" dirty="0">
                <a:latin typeface="Times New Roman"/>
                <a:ea typeface="Calibri"/>
              </a:rPr>
              <a:t>Копенгагенському документі ОБСЄ 1990 року</a:t>
            </a:r>
            <a:r>
              <a:rPr lang="uk-UA" sz="2000" dirty="0">
                <a:latin typeface="Times New Roman"/>
                <a:ea typeface="Calibri"/>
              </a:rPr>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3652" y="425281"/>
            <a:ext cx="2838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907704" y="2420888"/>
            <a:ext cx="5400600" cy="1323439"/>
          </a:xfrm>
          <a:prstGeom prst="rect">
            <a:avLst/>
          </a:prstGeom>
          <a:solidFill>
            <a:schemeClr val="bg2"/>
          </a:solidFill>
          <a:ln w="19050">
            <a:solidFill>
              <a:srgbClr val="0070C0"/>
            </a:solidFill>
          </a:ln>
        </p:spPr>
        <p:txBody>
          <a:bodyPr wrap="square">
            <a:spAutoFit/>
          </a:bodyPr>
          <a:lstStyle/>
          <a:p>
            <a:pPr algn="ctr"/>
            <a:r>
              <a:rPr lang="uk-UA" sz="2000" b="1" dirty="0">
                <a:latin typeface="Times New Roman" pitchFamily="18" charset="0"/>
                <a:cs typeface="Times New Roman" pitchFamily="18" charset="0"/>
              </a:rPr>
              <a:t>Право на свободу мирних зібрань передбачене положеннями всіх основних міжнародних інструментів з прав людини, серед яких:</a:t>
            </a:r>
          </a:p>
        </p:txBody>
      </p:sp>
      <p:sp>
        <p:nvSpPr>
          <p:cNvPr id="6" name="Прямоугольник 5"/>
          <p:cNvSpPr/>
          <p:nvPr/>
        </p:nvSpPr>
        <p:spPr>
          <a:xfrm>
            <a:off x="2195736" y="4149080"/>
            <a:ext cx="6552728" cy="1938992"/>
          </a:xfrm>
          <a:prstGeom prst="rect">
            <a:avLst/>
          </a:prstGeom>
          <a:solidFill>
            <a:schemeClr val="bg1">
              <a:lumMod val="85000"/>
            </a:schemeClr>
          </a:solidFill>
          <a:ln w="28575">
            <a:solidFill>
              <a:schemeClr val="tx1"/>
            </a:solidFill>
          </a:ln>
        </p:spPr>
        <p:txBody>
          <a:bodyPr wrap="square">
            <a:spAutoFit/>
          </a:bodyPr>
          <a:lstStyle/>
          <a:p>
            <a:pPr algn="just"/>
            <a:r>
              <a:rPr lang="uk-UA" sz="2000" i="1" dirty="0" smtClean="0">
                <a:latin typeface="Times New Roman" pitchFamily="18" charset="0"/>
                <a:cs typeface="Times New Roman" pitchFamily="18" charset="0"/>
              </a:rPr>
              <a:t>- Стаття </a:t>
            </a:r>
            <a:r>
              <a:rPr lang="uk-UA" sz="2000" i="1" dirty="0">
                <a:latin typeface="Times New Roman" pitchFamily="18" charset="0"/>
                <a:cs typeface="Times New Roman" pitchFamily="18" charset="0"/>
              </a:rPr>
              <a:t>20 Загальної декларації прав людини (1948 р.);</a:t>
            </a:r>
            <a:endParaRPr lang="uk-UA" sz="2000" dirty="0">
              <a:latin typeface="Times New Roman" pitchFamily="18" charset="0"/>
              <a:cs typeface="Times New Roman" pitchFamily="18" charset="0"/>
            </a:endParaRPr>
          </a:p>
          <a:p>
            <a:pPr algn="just"/>
            <a:r>
              <a:rPr lang="uk-UA" sz="2000" i="1" dirty="0" smtClean="0">
                <a:latin typeface="Times New Roman" pitchFamily="18" charset="0"/>
                <a:cs typeface="Times New Roman" pitchFamily="18" charset="0"/>
              </a:rPr>
              <a:t>- Стаття </a:t>
            </a:r>
            <a:r>
              <a:rPr lang="uk-UA" sz="2000" i="1" dirty="0">
                <a:latin typeface="Times New Roman" pitchFamily="18" charset="0"/>
                <a:cs typeface="Times New Roman" pitchFamily="18" charset="0"/>
              </a:rPr>
              <a:t>21 Міжнародного пакту про громадянські і політичні права (1966 р.);</a:t>
            </a:r>
            <a:endParaRPr lang="uk-UA" sz="2000" dirty="0">
              <a:latin typeface="Times New Roman" pitchFamily="18" charset="0"/>
              <a:cs typeface="Times New Roman" pitchFamily="18" charset="0"/>
            </a:endParaRPr>
          </a:p>
          <a:p>
            <a:pPr algn="just"/>
            <a:r>
              <a:rPr lang="uk-UA" sz="2000" i="1" dirty="0" smtClean="0">
                <a:latin typeface="Times New Roman" pitchFamily="18" charset="0"/>
                <a:cs typeface="Times New Roman" pitchFamily="18" charset="0"/>
              </a:rPr>
              <a:t>- Стаття </a:t>
            </a:r>
            <a:r>
              <a:rPr lang="uk-UA" sz="2000" i="1" dirty="0">
                <a:latin typeface="Times New Roman" pitchFamily="18" charset="0"/>
                <a:cs typeface="Times New Roman" pitchFamily="18" charset="0"/>
              </a:rPr>
              <a:t>11 Європейської конвенції про захист прав людини і основоположних свобод (1950 р.);</a:t>
            </a:r>
            <a:endParaRPr lang="uk-UA" sz="2000" dirty="0">
              <a:latin typeface="Times New Roman" pitchFamily="18" charset="0"/>
              <a:cs typeface="Times New Roman" pitchFamily="18" charset="0"/>
            </a:endParaRPr>
          </a:p>
          <a:p>
            <a:pPr algn="just"/>
            <a:r>
              <a:rPr lang="uk-UA" sz="2000" i="1" dirty="0" smtClean="0">
                <a:latin typeface="Times New Roman" pitchFamily="18" charset="0"/>
                <a:cs typeface="Times New Roman" pitchFamily="18" charset="0"/>
              </a:rPr>
              <a:t>- Стаття </a:t>
            </a:r>
            <a:r>
              <a:rPr lang="uk-UA" sz="2000" i="1" dirty="0">
                <a:latin typeface="Times New Roman" pitchFamily="18" charset="0"/>
                <a:cs typeface="Times New Roman" pitchFamily="18" charset="0"/>
              </a:rPr>
              <a:t>15 Конвенції ООН про права дитини (1989).</a:t>
            </a:r>
            <a:endParaRPr lang="uk-UA" sz="2000" dirty="0">
              <a:latin typeface="Times New Roman" pitchFamily="18" charset="0"/>
              <a:cs typeface="Times New Roman" pitchFamily="18" charset="0"/>
            </a:endParaRPr>
          </a:p>
        </p:txBody>
      </p:sp>
      <p:cxnSp>
        <p:nvCxnSpPr>
          <p:cNvPr id="8" name="Соединительная линия уступом 7"/>
          <p:cNvCxnSpPr>
            <a:stCxn id="5" idx="1"/>
            <a:endCxn id="6" idx="1"/>
          </p:cNvCxnSpPr>
          <p:nvPr/>
        </p:nvCxnSpPr>
        <p:spPr>
          <a:xfrm rot="10800000" flipH="1" flipV="1">
            <a:off x="1907704" y="3082608"/>
            <a:ext cx="288032" cy="2035968"/>
          </a:xfrm>
          <a:prstGeom prst="bentConnector3">
            <a:avLst>
              <a:gd name="adj1" fmla="val -79366"/>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6597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116632"/>
            <a:ext cx="8229600" cy="852704"/>
          </a:xfrm>
        </p:spPr>
        <p:txBody>
          <a:bodyPr>
            <a:normAutofit/>
          </a:bodyPr>
          <a:lstStyle/>
          <a:p>
            <a:pPr algn="ctr"/>
            <a:r>
              <a:rPr lang="uk-UA" sz="2400" b="1" u="sng" dirty="0">
                <a:solidFill>
                  <a:srgbClr val="000000"/>
                </a:solidFill>
                <a:latin typeface="Times New Roman" pitchFamily="18" charset="0"/>
              </a:rPr>
              <a:t>План лекції (навчальні питання):</a:t>
            </a:r>
            <a:r>
              <a:rPr lang="uk-UA" sz="2400" u="sng" dirty="0">
                <a:solidFill>
                  <a:srgbClr val="000000"/>
                </a:solidFill>
                <a:latin typeface="Times New Roman" pitchFamily="18" charset="0"/>
                <a:hlinkClick r:id="" action="ppaction://noaction"/>
              </a:rPr>
              <a:t/>
            </a:r>
            <a:br>
              <a:rPr lang="uk-UA" sz="2400" u="sng" dirty="0">
                <a:solidFill>
                  <a:srgbClr val="000000"/>
                </a:solidFill>
                <a:latin typeface="Times New Roman" pitchFamily="18" charset="0"/>
                <a:hlinkClick r:id="" action="ppaction://noaction"/>
              </a:rPr>
            </a:br>
            <a:endParaRPr lang="uk-UA" sz="2400" u="sng" dirty="0">
              <a:solidFill>
                <a:srgbClr val="000000"/>
              </a:solidFill>
              <a:latin typeface="Times New Roman" pitchFamily="18" charset="0"/>
            </a:endParaRPr>
          </a:p>
        </p:txBody>
      </p:sp>
      <p:sp>
        <p:nvSpPr>
          <p:cNvPr id="38915" name="Rectangle 3"/>
          <p:cNvSpPr>
            <a:spLocks noGrp="1" noChangeArrowheads="1"/>
          </p:cNvSpPr>
          <p:nvPr>
            <p:ph idx="1"/>
          </p:nvPr>
        </p:nvSpPr>
        <p:spPr>
          <a:xfrm>
            <a:off x="323528" y="836712"/>
            <a:ext cx="8568952" cy="5760640"/>
          </a:xfrm>
        </p:spPr>
        <p:txBody>
          <a:bodyPr>
            <a:noAutofit/>
          </a:bodyPr>
          <a:lstStyle/>
          <a:p>
            <a:pPr lvl="0"/>
            <a:r>
              <a:rPr lang="uk-UA" sz="2000" dirty="0">
                <a:latin typeface="Times New Roman" pitchFamily="18" charset="0"/>
                <a:cs typeface="Times New Roman" pitchFamily="18" charset="0"/>
              </a:rPr>
              <a:t>Ключові принципи демократичних основ поліцейської </a:t>
            </a:r>
            <a:r>
              <a:rPr lang="uk-UA" sz="2000" dirty="0" smtClean="0">
                <a:latin typeface="Times New Roman" pitchFamily="18" charset="0"/>
                <a:cs typeface="Times New Roman" pitchFamily="18" charset="0"/>
              </a:rPr>
              <a:t>діяльності.</a:t>
            </a:r>
            <a:endParaRPr lang="uk-UA" sz="2000" dirty="0">
              <a:latin typeface="Times New Roman" pitchFamily="18" charset="0"/>
              <a:cs typeface="Times New Roman" pitchFamily="18" charset="0"/>
            </a:endParaRPr>
          </a:p>
          <a:p>
            <a:pPr lvl="0"/>
            <a:r>
              <a:rPr lang="uk-UA" sz="2000" dirty="0">
                <a:latin typeface="Times New Roman" pitchFamily="18" charset="0"/>
                <a:cs typeface="Times New Roman" pitchFamily="18" charset="0"/>
              </a:rPr>
              <a:t>Поліцейська діяльність у багатонаціональному суспільстві.</a:t>
            </a:r>
          </a:p>
          <a:p>
            <a:pPr lvl="0"/>
            <a:r>
              <a:rPr lang="uk-UA" sz="2000" dirty="0">
                <a:latin typeface="Times New Roman" pitchFamily="18" charset="0"/>
                <a:cs typeface="Times New Roman" pitchFamily="18" charset="0"/>
              </a:rPr>
              <a:t>Діяльність поліції і права людини під час забезпечення правопорядку та публічних зібрань.</a:t>
            </a:r>
          </a:p>
          <a:p>
            <a:pPr lvl="0"/>
            <a:r>
              <a:rPr lang="uk-UA" sz="2000" dirty="0">
                <a:latin typeface="Times New Roman" pitchFamily="18" charset="0"/>
                <a:cs typeface="Times New Roman" pitchFamily="18" charset="0"/>
              </a:rPr>
              <a:t>Підзвітність і прозорість поліцейської діяльності громадянському суспільству.</a:t>
            </a:r>
          </a:p>
          <a:p>
            <a:pPr lvl="0"/>
            <a:r>
              <a:rPr lang="uk-UA" sz="2000" dirty="0">
                <a:latin typeface="Times New Roman" pitchFamily="18" charset="0"/>
                <a:cs typeface="Times New Roman" pitchFamily="18" charset="0"/>
              </a:rPr>
              <a:t>Міжнародні (європейські) принципи та характеристика роботи поліції з населенням: процес організації та стратегія реалізації.</a:t>
            </a:r>
          </a:p>
          <a:p>
            <a:pPr lvl="0"/>
            <a:r>
              <a:rPr lang="uk-UA" sz="2000" dirty="0">
                <a:latin typeface="Times New Roman" pitchFamily="18" charset="0"/>
                <a:cs typeface="Times New Roman" pitchFamily="18" charset="0"/>
              </a:rPr>
              <a:t>Поліція і суспільство: два паритетних суб’єкти демократичної держави. Партнерство: поняття та форми. Поліція і людина: аспекти взаємодії в демократичному суспільстві. Поліція і сім’я. Поліція і школа. Поліція і ЗМІ.</a:t>
            </a:r>
          </a:p>
          <a:p>
            <a:pPr lvl="0"/>
            <a:r>
              <a:rPr lang="uk-UA" sz="2000" dirty="0">
                <a:latin typeface="Times New Roman" pitchFamily="18" charset="0"/>
                <a:cs typeface="Times New Roman" pitchFamily="18" charset="0"/>
              </a:rPr>
              <a:t>Інститут поліцейського офіцера громади (</a:t>
            </a:r>
            <a:r>
              <a:rPr lang="uk-UA" sz="2000" dirty="0" err="1">
                <a:latin typeface="Times New Roman" pitchFamily="18" charset="0"/>
                <a:cs typeface="Times New Roman" pitchFamily="18" charset="0"/>
              </a:rPr>
              <a:t>community</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policing</a:t>
            </a:r>
            <a:r>
              <a:rPr lang="uk-UA" sz="2000" dirty="0">
                <a:latin typeface="Times New Roman" pitchFamily="18" charset="0"/>
                <a:cs typeface="Times New Roman" pitchFamily="18" charset="0"/>
              </a:rPr>
              <a:t>).</a:t>
            </a:r>
          </a:p>
          <a:p>
            <a:r>
              <a:rPr lang="uk-UA" sz="2000" dirty="0">
                <a:latin typeface="Times New Roman" pitchFamily="18" charset="0"/>
                <a:cs typeface="Times New Roman" pitchFamily="18" charset="0"/>
              </a:rPr>
              <a:t>Механізми звернення до поліції. Звітування поліції перед громадою.</a:t>
            </a:r>
            <a:endParaRPr lang="uk-UA" sz="2000" b="1" cap="all" dirty="0">
              <a:latin typeface="Times New Roman" pitchFamily="18" charset="0"/>
              <a:cs typeface="Times New Roman" pitchFamily="18" charset="0"/>
            </a:endParaRPr>
          </a:p>
        </p:txBody>
      </p:sp>
    </p:spTree>
    <p:extLst>
      <p:ext uri="{BB962C8B-B14F-4D97-AF65-F5344CB8AC3E}">
        <p14:creationId xmlns:p14="http://schemas.microsoft.com/office/powerpoint/2010/main" xmlns="" val="398596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2776" y="332656"/>
            <a:ext cx="5688632" cy="132343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i="1" dirty="0">
                <a:latin typeface="Times New Roman"/>
                <a:ea typeface="Calibri"/>
              </a:rPr>
              <a:t>У Копенгагенському документі ОБСЄ 1990 року держави-учасниці ОБСЄ зобов’язалися поважати право на мирні зібрання і демонстрації. </a:t>
            </a:r>
          </a:p>
        </p:txBody>
      </p:sp>
      <p:sp>
        <p:nvSpPr>
          <p:cNvPr id="5" name="Загнутый угол 4"/>
          <p:cNvSpPr/>
          <p:nvPr/>
        </p:nvSpPr>
        <p:spPr>
          <a:xfrm>
            <a:off x="251520" y="1916832"/>
            <a:ext cx="6696744" cy="1080120"/>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itchFamily="18" charset="0"/>
                <a:cs typeface="Times New Roman" pitchFamily="18" charset="0"/>
              </a:rPr>
              <a:t>Право на мирні зібрання мають</a:t>
            </a:r>
            <a:r>
              <a:rPr lang="uk-UA" sz="2000" dirty="0">
                <a:solidFill>
                  <a:schemeClr val="tx1"/>
                </a:solidFill>
                <a:latin typeface="Times New Roman" pitchFamily="18" charset="0"/>
                <a:cs typeface="Times New Roman" pitchFamily="18" charset="0"/>
              </a:rPr>
              <a:t> всі особи, групи осіб, незареєстровані об’єднання, юридичні особи і комерційні організації.</a:t>
            </a:r>
          </a:p>
        </p:txBody>
      </p:sp>
      <p:sp>
        <p:nvSpPr>
          <p:cNvPr id="6" name="Загнутый угол 5"/>
          <p:cNvSpPr/>
          <p:nvPr/>
        </p:nvSpPr>
        <p:spPr>
          <a:xfrm>
            <a:off x="251520" y="3150298"/>
            <a:ext cx="6696744" cy="638742"/>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itchFamily="18" charset="0"/>
                <a:cs typeface="Times New Roman" pitchFamily="18" charset="0"/>
              </a:rPr>
              <a:t>Забороняється будь-яка дискримінація </a:t>
            </a:r>
          </a:p>
        </p:txBody>
      </p:sp>
      <p:cxnSp>
        <p:nvCxnSpPr>
          <p:cNvPr id="9" name="Соединительная линия уступом 8"/>
          <p:cNvCxnSpPr>
            <a:stCxn id="4" idx="3"/>
            <a:endCxn id="6" idx="3"/>
          </p:cNvCxnSpPr>
          <p:nvPr/>
        </p:nvCxnSpPr>
        <p:spPr>
          <a:xfrm flipH="1">
            <a:off x="6948264" y="994376"/>
            <a:ext cx="353144" cy="2475293"/>
          </a:xfrm>
          <a:prstGeom prst="bentConnector3">
            <a:avLst>
              <a:gd name="adj1" fmla="val -305169"/>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2" name="Соединительная линия уступом 11"/>
          <p:cNvCxnSpPr>
            <a:stCxn id="4" idx="3"/>
            <a:endCxn id="5" idx="3"/>
          </p:cNvCxnSpPr>
          <p:nvPr/>
        </p:nvCxnSpPr>
        <p:spPr>
          <a:xfrm flipH="1">
            <a:off x="6948264" y="994376"/>
            <a:ext cx="353144" cy="1462516"/>
          </a:xfrm>
          <a:prstGeom prst="bentConnector3">
            <a:avLst>
              <a:gd name="adj1" fmla="val -144879"/>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691679" y="4293096"/>
            <a:ext cx="597666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000" dirty="0">
                <a:latin typeface="Times New Roman" pitchFamily="18" charset="0"/>
                <a:cs typeface="Times New Roman" pitchFamily="18" charset="0"/>
              </a:rPr>
              <a:t>У визначенні зібрання, що міститься в публікації БДІПЛ ОБСЄ і Венеціанської комісії «</a:t>
            </a:r>
            <a:r>
              <a:rPr lang="uk-UA" sz="2000" b="1" dirty="0">
                <a:latin typeface="Times New Roman" pitchFamily="18" charset="0"/>
                <a:cs typeface="Times New Roman" pitchFamily="18" charset="0"/>
              </a:rPr>
              <a:t>Керівні принципи щодо свободи мирних зібрань</a:t>
            </a:r>
            <a:r>
              <a:rPr lang="uk-UA" sz="2000" dirty="0">
                <a:latin typeface="Times New Roman" pitchFamily="18" charset="0"/>
                <a:cs typeface="Times New Roman" pitchFamily="18" charset="0"/>
              </a:rPr>
              <a:t>» </a:t>
            </a:r>
            <a:r>
              <a:rPr lang="uk-UA" sz="2000" i="1" dirty="0">
                <a:latin typeface="Times New Roman" pitchFamily="18" charset="0"/>
                <a:cs typeface="Times New Roman" pitchFamily="18" charset="0"/>
              </a:rPr>
              <a:t>(далі – «Керівні принципи»),</a:t>
            </a:r>
            <a:r>
              <a:rPr lang="uk-UA" sz="2000" dirty="0">
                <a:latin typeface="Times New Roman" pitchFamily="18" charset="0"/>
                <a:cs typeface="Times New Roman" pitchFamily="18" charset="0"/>
              </a:rPr>
              <a:t> підкреслюється, що </a:t>
            </a:r>
            <a:r>
              <a:rPr lang="uk-UA" sz="2000" b="1" u="sng" dirty="0">
                <a:latin typeface="Times New Roman" pitchFamily="18" charset="0"/>
                <a:cs typeface="Times New Roman" pitchFamily="18" charset="0"/>
              </a:rPr>
              <a:t>зібрання</a:t>
            </a:r>
            <a:r>
              <a:rPr lang="uk-UA" sz="2000" dirty="0">
                <a:latin typeface="Times New Roman" pitchFamily="18" charset="0"/>
                <a:cs typeface="Times New Roman" pitchFamily="18" charset="0"/>
              </a:rPr>
              <a:t> – це захід, який має на меті передачу певного повідомлення тій чи іншій особі (особам). </a:t>
            </a:r>
          </a:p>
        </p:txBody>
      </p:sp>
    </p:spTree>
    <p:extLst>
      <p:ext uri="{BB962C8B-B14F-4D97-AF65-F5344CB8AC3E}">
        <p14:creationId xmlns:p14="http://schemas.microsoft.com/office/powerpoint/2010/main" xmlns="" val="2345019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652" y="239079"/>
            <a:ext cx="5112568" cy="132343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Стаття 21 Міжнародного пакту про громадянські і політичні права передбачає такі </a:t>
            </a:r>
            <a:r>
              <a:rPr lang="uk-UA" sz="2000" b="1" i="1" u="sng" dirty="0">
                <a:latin typeface="Times New Roman"/>
                <a:ea typeface="Calibri"/>
              </a:rPr>
              <a:t>підстави для обмеження свободи зібрань</a:t>
            </a:r>
          </a:p>
        </p:txBody>
      </p:sp>
      <p:sp>
        <p:nvSpPr>
          <p:cNvPr id="5" name="Прямоугольник с одним вырезанным углом 4"/>
          <p:cNvSpPr/>
          <p:nvPr/>
        </p:nvSpPr>
        <p:spPr>
          <a:xfrm>
            <a:off x="395536" y="2132856"/>
            <a:ext cx="7200800" cy="2520280"/>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Визнається право на мирні збори. </a:t>
            </a:r>
            <a:endParaRPr lang="uk-UA" sz="2000" dirty="0" smtClean="0">
              <a:solidFill>
                <a:schemeClr val="tx1"/>
              </a:solidFill>
              <a:latin typeface="Times New Roman" pitchFamily="18" charset="0"/>
              <a:cs typeface="Times New Roman" pitchFamily="18" charset="0"/>
            </a:endParaRPr>
          </a:p>
          <a:p>
            <a:pPr algn="ctr"/>
            <a:r>
              <a:rPr lang="uk-UA" sz="2000" dirty="0" smtClean="0">
                <a:solidFill>
                  <a:schemeClr val="tx1"/>
                </a:solidFill>
                <a:latin typeface="Times New Roman" pitchFamily="18" charset="0"/>
                <a:cs typeface="Times New Roman" pitchFamily="18" charset="0"/>
              </a:rPr>
              <a:t>Користування </a:t>
            </a:r>
            <a:r>
              <a:rPr lang="uk-UA" sz="2000" dirty="0">
                <a:solidFill>
                  <a:schemeClr val="tx1"/>
                </a:solidFill>
                <a:latin typeface="Times New Roman" pitchFamily="18" charset="0"/>
                <a:cs typeface="Times New Roman" pitchFamily="18" charset="0"/>
              </a:rPr>
              <a:t>цим правом не підлягає ніяким обмеженням, крім тих, які накладаються відповідно до закону і які є необхідними в демократичному суспільстві в інтересах державної чи суспільної безпеки, громадського порядку, охорони здоров’я і моральності населення або захисту прав та свобод інших осіб</a:t>
            </a:r>
          </a:p>
        </p:txBody>
      </p:sp>
      <p:sp>
        <p:nvSpPr>
          <p:cNvPr id="6" name="Выгнутая вправо стрелка 5"/>
          <p:cNvSpPr/>
          <p:nvPr/>
        </p:nvSpPr>
        <p:spPr>
          <a:xfrm>
            <a:off x="6552220" y="900798"/>
            <a:ext cx="2124236" cy="1304066"/>
          </a:xfrm>
          <a:prstGeom prst="curved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7" name="Прямоугольник 6"/>
          <p:cNvSpPr/>
          <p:nvPr/>
        </p:nvSpPr>
        <p:spPr>
          <a:xfrm>
            <a:off x="1216732" y="5013176"/>
            <a:ext cx="6192688" cy="1323439"/>
          </a:xfrm>
          <a:prstGeom prst="rect">
            <a:avLst/>
          </a:prstGeom>
          <a:solidFill>
            <a:schemeClr val="bg2"/>
          </a:solidFill>
          <a:ln w="28575">
            <a:solidFill>
              <a:schemeClr val="tx1"/>
            </a:solidFill>
          </a:ln>
        </p:spPr>
        <p:txBody>
          <a:bodyPr wrap="square">
            <a:spAutoFit/>
          </a:bodyPr>
          <a:lstStyle/>
          <a:p>
            <a:pPr algn="ctr"/>
            <a:r>
              <a:rPr lang="uk-UA" sz="2000" dirty="0">
                <a:latin typeface="Times New Roman" pitchFamily="18" charset="0"/>
                <a:cs typeface="Times New Roman" pitchFamily="18" charset="0"/>
              </a:rPr>
              <a:t>Відносно питання про те, чи слід накладати обмеження на конкретне зібрання, в «Керівних принципах» визначено основні принципи, які повинні враховуватись усіма поліцейськими службами.</a:t>
            </a:r>
          </a:p>
        </p:txBody>
      </p:sp>
    </p:spTree>
    <p:extLst>
      <p:ext uri="{BB962C8B-B14F-4D97-AF65-F5344CB8AC3E}">
        <p14:creationId xmlns:p14="http://schemas.microsoft.com/office/powerpoint/2010/main" xmlns="" val="261037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548679"/>
            <a:ext cx="4572000" cy="1015663"/>
          </a:xfrm>
          <a:prstGeom prst="rect">
            <a:avLst/>
          </a:prstGeom>
          <a:solidFill>
            <a:schemeClr val="accent6">
              <a:lumMod val="20000"/>
              <a:lumOff val="80000"/>
            </a:schemeClr>
          </a:solidFill>
          <a:ln w="19050">
            <a:solidFill>
              <a:schemeClr val="tx1"/>
            </a:solidFill>
          </a:ln>
          <a:scene3d>
            <a:camera prst="perspectiveLeft"/>
            <a:lightRig rig="threePt" dir="t"/>
          </a:scene3d>
          <a:sp3d>
            <a:bevelT w="114300" prst="artDeco"/>
          </a:sp3d>
        </p:spPr>
        <p:txBody>
          <a:bodyPr>
            <a:spAutoFit/>
          </a:bodyPr>
          <a:lstStyle/>
          <a:p>
            <a:pPr algn="ctr"/>
            <a:r>
              <a:rPr lang="uk-UA" sz="2000" b="1" dirty="0" smtClean="0">
                <a:latin typeface="Times New Roman" pitchFamily="18" charset="0"/>
                <a:cs typeface="Times New Roman" pitchFamily="18" charset="0"/>
              </a:rPr>
              <a:t>Основні </a:t>
            </a:r>
            <a:r>
              <a:rPr lang="uk-UA" sz="2000" b="1" dirty="0">
                <a:latin typeface="Times New Roman" pitchFamily="18" charset="0"/>
                <a:cs typeface="Times New Roman" pitchFamily="18" charset="0"/>
              </a:rPr>
              <a:t>принципи, які повинні враховуватись усіма поліцейськими службами</a:t>
            </a:r>
            <a:endParaRPr lang="uk-UA" sz="2000" dirty="0">
              <a:latin typeface="Times New Roman" pitchFamily="18" charset="0"/>
              <a:cs typeface="Times New Roman" pitchFamily="18" charset="0"/>
            </a:endParaRPr>
          </a:p>
        </p:txBody>
      </p:sp>
      <p:sp>
        <p:nvSpPr>
          <p:cNvPr id="5" name="Прямоугольник 4"/>
          <p:cNvSpPr/>
          <p:nvPr/>
        </p:nvSpPr>
        <p:spPr>
          <a:xfrm>
            <a:off x="413792" y="2060848"/>
            <a:ext cx="4572000" cy="707886"/>
          </a:xfrm>
          <a:prstGeom prst="rect">
            <a:avLst/>
          </a:prstGeom>
          <a:solidFill>
            <a:schemeClr val="bg1">
              <a:lumMod val="95000"/>
            </a:schemeClr>
          </a:solidFill>
          <a:ln w="19050">
            <a:solidFill>
              <a:schemeClr val="tx1"/>
            </a:solidFill>
          </a:ln>
        </p:spPr>
        <p:txBody>
          <a:bodyPr>
            <a:spAutoFit/>
          </a:bodyPr>
          <a:lstStyle/>
          <a:p>
            <a:pPr algn="ctr"/>
            <a:r>
              <a:rPr lang="uk-UA" sz="2000" dirty="0">
                <a:latin typeface="Times New Roman" pitchFamily="18" charset="0"/>
                <a:cs typeface="Times New Roman" pitchFamily="18" charset="0"/>
              </a:rPr>
              <a:t>Презумпція на користь проведення зібрань</a:t>
            </a:r>
          </a:p>
        </p:txBody>
      </p:sp>
      <p:sp>
        <p:nvSpPr>
          <p:cNvPr id="6" name="Прямоугольник 5"/>
          <p:cNvSpPr/>
          <p:nvPr/>
        </p:nvSpPr>
        <p:spPr>
          <a:xfrm>
            <a:off x="413792" y="2967335"/>
            <a:ext cx="4572000" cy="707886"/>
          </a:xfrm>
          <a:prstGeom prst="rect">
            <a:avLst/>
          </a:prstGeom>
          <a:solidFill>
            <a:schemeClr val="bg1">
              <a:lumMod val="95000"/>
            </a:schemeClr>
          </a:solidFill>
          <a:ln w="19050">
            <a:solidFill>
              <a:schemeClr val="tx1"/>
            </a:solidFill>
          </a:ln>
        </p:spPr>
        <p:txBody>
          <a:bodyPr>
            <a:spAutoFit/>
          </a:bodyPr>
          <a:lstStyle/>
          <a:p>
            <a:pPr algn="ctr"/>
            <a:r>
              <a:rPr lang="uk-UA" sz="2000" dirty="0">
                <a:latin typeface="Times New Roman" pitchFamily="18" charset="0"/>
                <a:cs typeface="Times New Roman" pitchFamily="18" charset="0"/>
              </a:rPr>
              <a:t>Позитивне зобов’язання держави щодо сприяння мирним зібранням і їх захисту</a:t>
            </a:r>
          </a:p>
        </p:txBody>
      </p:sp>
      <p:sp>
        <p:nvSpPr>
          <p:cNvPr id="7" name="Прямоугольник 6"/>
          <p:cNvSpPr/>
          <p:nvPr/>
        </p:nvSpPr>
        <p:spPr>
          <a:xfrm>
            <a:off x="413793" y="3861048"/>
            <a:ext cx="4572000"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Законність</a:t>
            </a:r>
          </a:p>
        </p:txBody>
      </p:sp>
      <p:sp>
        <p:nvSpPr>
          <p:cNvPr id="8" name="Прямоугольник 7"/>
          <p:cNvSpPr/>
          <p:nvPr/>
        </p:nvSpPr>
        <p:spPr>
          <a:xfrm>
            <a:off x="413792" y="4506063"/>
            <a:ext cx="4571999"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Пропорційність (</a:t>
            </a:r>
            <a:r>
              <a:rPr lang="uk-UA" sz="2000" dirty="0" err="1">
                <a:latin typeface="Times New Roman" pitchFamily="18" charset="0"/>
                <a:cs typeface="Times New Roman" pitchFamily="18" charset="0"/>
              </a:rPr>
              <a:t>співрозмірність</a:t>
            </a:r>
            <a:r>
              <a:rPr lang="uk-UA" sz="2000" dirty="0">
                <a:latin typeface="Times New Roman" pitchFamily="18" charset="0"/>
                <a:cs typeface="Times New Roman" pitchFamily="18" charset="0"/>
              </a:rPr>
              <a:t>)</a:t>
            </a:r>
          </a:p>
        </p:txBody>
      </p:sp>
      <p:sp>
        <p:nvSpPr>
          <p:cNvPr id="9" name="Прямоугольник 8"/>
          <p:cNvSpPr/>
          <p:nvPr/>
        </p:nvSpPr>
        <p:spPr>
          <a:xfrm>
            <a:off x="413791" y="5157192"/>
            <a:ext cx="4571999"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Необхідність</a:t>
            </a:r>
          </a:p>
        </p:txBody>
      </p:sp>
      <p:sp>
        <p:nvSpPr>
          <p:cNvPr id="10" name="Прямоугольник 9"/>
          <p:cNvSpPr/>
          <p:nvPr/>
        </p:nvSpPr>
        <p:spPr>
          <a:xfrm>
            <a:off x="413790" y="5733256"/>
            <a:ext cx="4571999"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Повідомлення про збори</a:t>
            </a:r>
          </a:p>
        </p:txBody>
      </p:sp>
      <p:cxnSp>
        <p:nvCxnSpPr>
          <p:cNvPr id="3" name="Прямая соединительная линия 2"/>
          <p:cNvCxnSpPr/>
          <p:nvPr/>
        </p:nvCxnSpPr>
        <p:spPr>
          <a:xfrm>
            <a:off x="6479704" y="1056510"/>
            <a:ext cx="118864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668344" y="1056510"/>
            <a:ext cx="0" cy="482076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Стрелка влево 13"/>
          <p:cNvSpPr/>
          <p:nvPr/>
        </p:nvSpPr>
        <p:spPr>
          <a:xfrm>
            <a:off x="4985789" y="2204864"/>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елка влево 14"/>
          <p:cNvSpPr/>
          <p:nvPr/>
        </p:nvSpPr>
        <p:spPr>
          <a:xfrm>
            <a:off x="4985789" y="3109513"/>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елка влево 15"/>
          <p:cNvSpPr/>
          <p:nvPr/>
        </p:nvSpPr>
        <p:spPr>
          <a:xfrm>
            <a:off x="4985788" y="3920135"/>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Стрелка влево 16"/>
          <p:cNvSpPr/>
          <p:nvPr/>
        </p:nvSpPr>
        <p:spPr>
          <a:xfrm>
            <a:off x="4985789" y="4586098"/>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елка влево 17"/>
          <p:cNvSpPr/>
          <p:nvPr/>
        </p:nvSpPr>
        <p:spPr>
          <a:xfrm>
            <a:off x="4985787" y="5226341"/>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елка влево 18"/>
          <p:cNvSpPr/>
          <p:nvPr/>
        </p:nvSpPr>
        <p:spPr>
          <a:xfrm>
            <a:off x="4985786" y="5817359"/>
            <a:ext cx="2682555" cy="281935"/>
          </a:xfrm>
          <a:prstGeom prst="leftArrow">
            <a:avLst/>
          </a:prstGeom>
          <a:solidFill>
            <a:schemeClr val="accent6">
              <a:lumMod val="40000"/>
              <a:lumOff val="60000"/>
            </a:schemeClr>
          </a:solidFill>
          <a:ln w="28575">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325956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1700808"/>
            <a:ext cx="7851648" cy="2919171"/>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4.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Підзвітність і прозорість поліцейської діяльності громадянському суспільству</a:t>
            </a:r>
            <a:r>
              <a:rPr lang="uk-UA" sz="3100" dirty="0" smtClean="0">
                <a:solidFill>
                  <a:schemeClr val="tx1"/>
                </a:solidFill>
                <a:effectLst/>
                <a:latin typeface="Times New Roman" pitchFamily="18" charset="0"/>
                <a:cs typeface="Times New Roman" pitchFamily="18" charset="0"/>
              </a:rPr>
              <a:t>.</a:t>
            </a:r>
            <a:br>
              <a:rPr lang="uk-UA" sz="3100" dirty="0" smtClean="0">
                <a:solidFill>
                  <a:schemeClr val="tx1"/>
                </a:solidFill>
                <a:effectLst/>
                <a:latin typeface="Times New Roman" pitchFamily="18" charset="0"/>
                <a:cs typeface="Times New Roman" pitchFamily="18" charset="0"/>
              </a:rPr>
            </a:br>
            <a:r>
              <a:rPr lang="uk-UA" sz="2400" dirty="0">
                <a:solidFill>
                  <a:schemeClr val="tx1"/>
                </a:solidFill>
                <a:effectLst/>
                <a:latin typeface="Times New Roman" pitchFamily="18" charset="0"/>
                <a:cs typeface="Times New Roman" pitchFamily="18" charset="0"/>
              </a:rPr>
              <a:t/>
            </a:r>
            <a:br>
              <a:rPr lang="uk-UA" sz="2400" dirty="0">
                <a:solidFill>
                  <a:schemeClr val="tx1"/>
                </a:solidFill>
                <a:effectLst/>
                <a:latin typeface="Times New Roman" pitchFamily="18" charset="0"/>
                <a:cs typeface="Times New Roman" pitchFamily="18" charset="0"/>
              </a:rPr>
            </a:br>
            <a:endParaRPr lang="uk-UA" sz="27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37552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7416824" cy="163121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Рекомендація </a:t>
            </a:r>
            <a:r>
              <a:rPr lang="uk-UA" sz="2000" dirty="0" err="1">
                <a:latin typeface="Times New Roman"/>
                <a:ea typeface="Calibri"/>
              </a:rPr>
              <a:t>Rec</a:t>
            </a:r>
            <a:r>
              <a:rPr lang="uk-UA" sz="2000" dirty="0">
                <a:latin typeface="Times New Roman"/>
                <a:ea typeface="Calibri"/>
              </a:rPr>
              <a:t> (2001) 10 Комітету Міністрів державам-учасницям Ради Європи «</a:t>
            </a:r>
            <a:r>
              <a:rPr lang="uk-UA" sz="2000" b="1" i="1" dirty="0">
                <a:latin typeface="Times New Roman"/>
                <a:ea typeface="Calibri"/>
              </a:rPr>
              <a:t>Про Європейський кодекс поліцейської етики</a:t>
            </a:r>
            <a:r>
              <a:rPr lang="uk-UA" sz="2000" dirty="0">
                <a:latin typeface="Times New Roman"/>
                <a:ea typeface="Calibri"/>
              </a:rPr>
              <a:t>» (Ухвалена Комітетом міністрів 19 вересня 2001 на 765-му засіданні заступників міністрів) визначає </a:t>
            </a:r>
            <a:r>
              <a:rPr lang="uk-UA" sz="2000" i="1" u="sng" dirty="0">
                <a:latin typeface="Times New Roman"/>
                <a:ea typeface="Calibri"/>
              </a:rPr>
              <a:t>в Розділі </a:t>
            </a:r>
            <a:r>
              <a:rPr lang="en-US" sz="2000" i="1" u="sng" dirty="0">
                <a:latin typeface="Times New Roman"/>
                <a:ea typeface="Calibri"/>
              </a:rPr>
              <a:t>VI</a:t>
            </a:r>
            <a:r>
              <a:rPr lang="uk-UA" sz="2000" i="1" u="sng" dirty="0">
                <a:latin typeface="Times New Roman"/>
                <a:ea typeface="Calibri"/>
              </a:rPr>
              <a:t> </a:t>
            </a:r>
            <a:r>
              <a:rPr lang="uk-UA" sz="2000" b="1" dirty="0">
                <a:latin typeface="Times New Roman"/>
                <a:ea typeface="Calibri"/>
              </a:rPr>
              <a:t>Відповідальність і контроль над поліцією</a:t>
            </a:r>
            <a:r>
              <a:rPr lang="uk-UA" sz="2000" dirty="0">
                <a:latin typeface="Times New Roman"/>
                <a:ea typeface="Calibri"/>
              </a:rPr>
              <a:t>, зокрема:</a:t>
            </a:r>
          </a:p>
        </p:txBody>
      </p:sp>
      <p:sp>
        <p:nvSpPr>
          <p:cNvPr id="5" name="Загнутый угол 4"/>
          <p:cNvSpPr/>
          <p:nvPr/>
        </p:nvSpPr>
        <p:spPr>
          <a:xfrm>
            <a:off x="323528" y="2060848"/>
            <a:ext cx="8568952" cy="4680520"/>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latin typeface="Times New Roman" pitchFamily="18" charset="0"/>
                <a:cs typeface="Times New Roman" pitchFamily="18" charset="0"/>
              </a:rPr>
              <a:t>59.	Поліція повинна бути відповідальною перед державою, громадянами та їх представниками. Вона повинна підлягати ефективному зовнішньому контролю.</a:t>
            </a:r>
          </a:p>
          <a:p>
            <a:r>
              <a:rPr lang="uk-UA" sz="2000" dirty="0">
                <a:solidFill>
                  <a:schemeClr val="tx1"/>
                </a:solidFill>
                <a:latin typeface="Times New Roman" pitchFamily="18" charset="0"/>
                <a:cs typeface="Times New Roman" pitchFamily="18" charset="0"/>
              </a:rPr>
              <a:t>60.	Державний контроль над поліцією повинен бути поділений між законодавчою, виконавчою та судовою владою.</a:t>
            </a:r>
          </a:p>
          <a:p>
            <a:r>
              <a:rPr lang="uk-UA" sz="2000" dirty="0">
                <a:solidFill>
                  <a:schemeClr val="tx1"/>
                </a:solidFill>
                <a:latin typeface="Times New Roman" pitchFamily="18" charset="0"/>
                <a:cs typeface="Times New Roman" pitchFamily="18" charset="0"/>
              </a:rPr>
              <a:t>61.	Органи публічної влади повинні забезпечити ефективні та неупереджені процедури для скарг на дії поліції.</a:t>
            </a:r>
          </a:p>
          <a:p>
            <a:r>
              <a:rPr lang="uk-UA" sz="2000" dirty="0">
                <a:solidFill>
                  <a:schemeClr val="tx1"/>
                </a:solidFill>
                <a:latin typeface="Times New Roman" pitchFamily="18" charset="0"/>
                <a:cs typeface="Times New Roman" pitchFamily="18" charset="0"/>
              </a:rPr>
              <a:t>62.	Механізми притягнення до відповідальності, засновані на спілкуванні та взаєморозумінні між суспільством та поліцією, повинні заохочуватися.</a:t>
            </a:r>
          </a:p>
          <a:p>
            <a:r>
              <a:rPr lang="uk-UA" sz="2000" dirty="0">
                <a:solidFill>
                  <a:schemeClr val="tx1"/>
                </a:solidFill>
                <a:latin typeface="Times New Roman" pitchFamily="18" charset="0"/>
                <a:cs typeface="Times New Roman" pitchFamily="18" charset="0"/>
              </a:rPr>
              <a:t>63.	Кодекси етики поліції, засновані на принципах, викладених у цій рекомендації, повинні бути розроблені в державах-учасницях і контролюватися відповідними органами</a:t>
            </a:r>
            <a:r>
              <a:rPr lang="uk-UA" sz="2000" dirty="0">
                <a:latin typeface="Times New Roman" pitchFamily="18" charset="0"/>
                <a:cs typeface="Times New Roman" pitchFamily="18" charset="0"/>
              </a:rPr>
              <a:t>.</a:t>
            </a:r>
          </a:p>
        </p:txBody>
      </p:sp>
      <p:cxnSp>
        <p:nvCxnSpPr>
          <p:cNvPr id="9" name="Прямая соединительная линия 8"/>
          <p:cNvCxnSpPr>
            <a:stCxn id="4" idx="3"/>
          </p:cNvCxnSpPr>
          <p:nvPr/>
        </p:nvCxnSpPr>
        <p:spPr>
          <a:xfrm>
            <a:off x="7740352" y="932240"/>
            <a:ext cx="720080" cy="0"/>
          </a:xfrm>
          <a:prstGeom prst="line">
            <a:avLst/>
          </a:prstGeom>
          <a:ln w="38100">
            <a:solidFill>
              <a:schemeClr val="accent4">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8460432" y="932240"/>
            <a:ext cx="0" cy="1200616"/>
          </a:xfrm>
          <a:prstGeom prst="straightConnector1">
            <a:avLst/>
          </a:prstGeom>
          <a:ln w="38100">
            <a:solidFill>
              <a:schemeClr val="accent4">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821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1700808"/>
            <a:ext cx="7851648" cy="2919171"/>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5.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Підзвітність і прозорість поліцейської діяльності громадянському суспільству</a:t>
            </a:r>
            <a:r>
              <a:rPr lang="uk-UA" sz="3100" dirty="0" smtClean="0">
                <a:solidFill>
                  <a:schemeClr val="tx1"/>
                </a:solidFill>
                <a:effectLst/>
                <a:latin typeface="Times New Roman" pitchFamily="18" charset="0"/>
                <a:cs typeface="Times New Roman" pitchFamily="18" charset="0"/>
              </a:rPr>
              <a:t>.</a:t>
            </a:r>
            <a:br>
              <a:rPr lang="uk-UA" sz="3100" dirty="0" smtClean="0">
                <a:solidFill>
                  <a:schemeClr val="tx1"/>
                </a:solidFill>
                <a:effectLst/>
                <a:latin typeface="Times New Roman" pitchFamily="18" charset="0"/>
                <a:cs typeface="Times New Roman" pitchFamily="18" charset="0"/>
              </a:rPr>
            </a:br>
            <a:r>
              <a:rPr lang="uk-UA" sz="2400" dirty="0">
                <a:solidFill>
                  <a:schemeClr val="tx1"/>
                </a:solidFill>
                <a:effectLst/>
                <a:latin typeface="Times New Roman" pitchFamily="18" charset="0"/>
                <a:cs typeface="Times New Roman" pitchFamily="18" charset="0"/>
              </a:rPr>
              <a:t/>
            </a:r>
            <a:br>
              <a:rPr lang="uk-UA" sz="2400" dirty="0">
                <a:solidFill>
                  <a:schemeClr val="tx1"/>
                </a:solidFill>
                <a:effectLst/>
                <a:latin typeface="Times New Roman" pitchFamily="18" charset="0"/>
                <a:cs typeface="Times New Roman" pitchFamily="18" charset="0"/>
              </a:rPr>
            </a:br>
            <a:endParaRPr lang="uk-UA" sz="27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2895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03848" y="188640"/>
            <a:ext cx="5472608" cy="224676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a:latin typeface="Times New Roman"/>
                <a:ea typeface="Calibri"/>
              </a:rPr>
              <a:t>Основною передумовою партнерства між поліцією і суспільством є</a:t>
            </a:r>
            <a:r>
              <a:rPr lang="uk-UA" sz="2000" dirty="0">
                <a:latin typeface="Times New Roman"/>
                <a:ea typeface="Calibri"/>
              </a:rPr>
              <a:t> нагальна необхідність підвищення рівня </a:t>
            </a:r>
            <a:r>
              <a:rPr lang="uk-UA" sz="2000" dirty="0" err="1">
                <a:latin typeface="Times New Roman"/>
                <a:ea typeface="Calibri"/>
              </a:rPr>
              <a:t>залученості</a:t>
            </a:r>
            <a:r>
              <a:rPr lang="uk-UA" sz="2000" dirty="0">
                <a:latin typeface="Times New Roman"/>
                <a:ea typeface="Calibri"/>
              </a:rPr>
              <a:t> суспільства в справу забезпечення безпеки та громадського порядку, а також вирішення проблеми злочинності в місцях проживання громадян</a:t>
            </a:r>
          </a:p>
        </p:txBody>
      </p:sp>
      <p:pic>
        <p:nvPicPr>
          <p:cNvPr id="7170" name="Picture 2" descr="Картинки по запросу партнерство між поліцією і суспільством"/>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3259"/>
            <a:ext cx="2333625" cy="1962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408677" y="2887061"/>
            <a:ext cx="2207464" cy="400110"/>
          </a:xfrm>
          <a:prstGeom prst="rect">
            <a:avLst/>
          </a:prstGeom>
          <a:solidFill>
            <a:schemeClr val="accent1">
              <a:lumMod val="20000"/>
              <a:lumOff val="80000"/>
            </a:schemeClr>
          </a:solidFill>
          <a:ln w="12700">
            <a:solidFill>
              <a:schemeClr val="tx1"/>
            </a:solidFill>
          </a:ln>
          <a:scene3d>
            <a:camera prst="perspectiveRight"/>
            <a:lightRig rig="threePt" dir="t"/>
          </a:scene3d>
        </p:spPr>
        <p:txBody>
          <a:bodyPr wrap="none">
            <a:spAutoFit/>
          </a:bodyPr>
          <a:lstStyle/>
          <a:p>
            <a:r>
              <a:rPr lang="uk-UA" sz="2000" b="1" dirty="0" smtClean="0">
                <a:latin typeface="Times New Roman" pitchFamily="18" charset="0"/>
                <a:cs typeface="Times New Roman" pitchFamily="18" charset="0"/>
              </a:rPr>
              <a:t>Поліція </a:t>
            </a:r>
            <a:r>
              <a:rPr lang="uk-UA" sz="2000" b="1" dirty="0">
                <a:latin typeface="Times New Roman" pitchFamily="18" charset="0"/>
                <a:cs typeface="Times New Roman" pitchFamily="18" charset="0"/>
              </a:rPr>
              <a:t>повинна:</a:t>
            </a:r>
            <a:endParaRPr lang="uk-UA" sz="2000" dirty="0">
              <a:latin typeface="Times New Roman" pitchFamily="18" charset="0"/>
              <a:cs typeface="Times New Roman" pitchFamily="18" charset="0"/>
            </a:endParaRPr>
          </a:p>
        </p:txBody>
      </p:sp>
      <p:sp>
        <p:nvSpPr>
          <p:cNvPr id="9" name="Прямоугольник 8"/>
          <p:cNvSpPr/>
          <p:nvPr/>
        </p:nvSpPr>
        <p:spPr>
          <a:xfrm>
            <a:off x="2408677" y="3573015"/>
            <a:ext cx="6267779"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657350" lvl="3" indent="-285750">
              <a:buFont typeface="Wingdings" pitchFamily="2" charset="2"/>
              <a:buChar char="Ø"/>
            </a:pPr>
            <a:r>
              <a:rPr lang="uk-UA" sz="2000" dirty="0">
                <a:latin typeface="Times New Roman" pitchFamily="18" charset="0"/>
                <a:cs typeface="Times New Roman" pitchFamily="18" charset="0"/>
              </a:rPr>
              <a:t>бути </a:t>
            </a:r>
            <a:r>
              <a:rPr lang="uk-UA" sz="2000" dirty="0" err="1">
                <a:latin typeface="Times New Roman" pitchFamily="18" charset="0"/>
                <a:cs typeface="Times New Roman" pitchFamily="18" charset="0"/>
              </a:rPr>
              <a:t>впізнаваною</a:t>
            </a:r>
            <a:r>
              <a:rPr lang="uk-UA" sz="2000" dirty="0">
                <a:latin typeface="Times New Roman" pitchFamily="18" charset="0"/>
                <a:cs typeface="Times New Roman" pitchFamily="18" charset="0"/>
              </a:rPr>
              <a:t> і доступною для населення;</a:t>
            </a:r>
          </a:p>
          <a:p>
            <a:pPr marL="1657350" lvl="3" indent="-285750">
              <a:buFont typeface="Wingdings" pitchFamily="2" charset="2"/>
              <a:buChar char="Ø"/>
            </a:pPr>
            <a:r>
              <a:rPr lang="uk-UA" sz="2000" dirty="0">
                <a:latin typeface="Times New Roman" pitchFamily="18" charset="0"/>
                <a:cs typeface="Times New Roman" pitchFamily="18" charset="0"/>
              </a:rPr>
              <a:t>знати населення на підвідомчій території та бути відомою йому;</a:t>
            </a:r>
          </a:p>
          <a:p>
            <a:pPr marL="1657350" lvl="3" indent="-285750">
              <a:buFont typeface="Wingdings" pitchFamily="2" charset="2"/>
              <a:buChar char="Ø"/>
            </a:pPr>
            <a:r>
              <a:rPr lang="uk-UA" sz="2000" dirty="0">
                <a:latin typeface="Times New Roman" pitchFamily="18" charset="0"/>
                <a:cs typeface="Times New Roman" pitchFamily="18" charset="0"/>
              </a:rPr>
              <a:t>відгукуватися на потреби населення;</a:t>
            </a:r>
          </a:p>
          <a:p>
            <a:pPr marL="1657350" lvl="3" indent="-285750">
              <a:buFont typeface="Wingdings" pitchFamily="2" charset="2"/>
              <a:buChar char="Ø"/>
            </a:pPr>
            <a:r>
              <a:rPr lang="uk-UA" sz="2000" dirty="0">
                <a:latin typeface="Times New Roman" pitchFamily="18" charset="0"/>
                <a:cs typeface="Times New Roman" pitchFamily="18" charset="0"/>
              </a:rPr>
              <a:t>прислухатися до проблем громадян;</a:t>
            </a:r>
          </a:p>
          <a:p>
            <a:pPr marL="1657350" lvl="3" indent="-285750">
              <a:buFont typeface="Wingdings" pitchFamily="2" charset="2"/>
              <a:buChar char="Ø"/>
            </a:pPr>
            <a:r>
              <a:rPr lang="uk-UA" sz="2000" dirty="0">
                <a:latin typeface="Times New Roman" pitchFamily="18" charset="0"/>
                <a:cs typeface="Times New Roman" pitchFamily="18" charset="0"/>
              </a:rPr>
              <a:t>залучати і мобілізувати населення;</a:t>
            </a:r>
          </a:p>
          <a:p>
            <a:pPr marL="1657350" lvl="3" indent="-285750">
              <a:buFont typeface="Wingdings" pitchFamily="2" charset="2"/>
              <a:buChar char="Ø"/>
            </a:pPr>
            <a:r>
              <a:rPr lang="uk-UA" sz="2000" dirty="0">
                <a:latin typeface="Times New Roman" pitchFamily="18" charset="0"/>
                <a:cs typeface="Times New Roman" pitchFamily="18" charset="0"/>
              </a:rPr>
              <a:t>звітувати у своїх діях і досягнутих результатах</a:t>
            </a:r>
            <a:endParaRPr lang="uk-UA" sz="2000" dirty="0"/>
          </a:p>
        </p:txBody>
      </p:sp>
      <p:sp>
        <p:nvSpPr>
          <p:cNvPr id="10" name="Выгнутая влево стрелка 9"/>
          <p:cNvSpPr/>
          <p:nvPr/>
        </p:nvSpPr>
        <p:spPr>
          <a:xfrm>
            <a:off x="626243" y="3059668"/>
            <a:ext cx="1782433" cy="1089412"/>
          </a:xfrm>
          <a:prstGeom prst="curvedRightArrow">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191588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1700808"/>
            <a:ext cx="7851648" cy="4104456"/>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6.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Поліція і суспільство: два паритетних суб’єкти демократичної держави. Партнерство: поняття та форми. Поліція і людина: аспекти взаємодії в демократичному суспільстві. Поліція і сім’я. Поліція і школа. Поліція і ЗМІ</a:t>
            </a:r>
            <a:r>
              <a:rPr lang="uk-UA" sz="3100" dirty="0" smtClean="0">
                <a:solidFill>
                  <a:schemeClr val="tx1"/>
                </a:solidFill>
                <a:effectLst/>
                <a:latin typeface="Times New Roman" pitchFamily="18" charset="0"/>
                <a:cs typeface="Times New Roman" pitchFamily="18" charset="0"/>
              </a:rPr>
              <a:t>.</a:t>
            </a:r>
            <a:br>
              <a:rPr lang="uk-UA" sz="3100" dirty="0" smtClean="0">
                <a:solidFill>
                  <a:schemeClr val="tx1"/>
                </a:solidFill>
                <a:effectLst/>
                <a:latin typeface="Times New Roman" pitchFamily="18" charset="0"/>
                <a:cs typeface="Times New Roman" pitchFamily="18" charset="0"/>
              </a:rPr>
            </a:br>
            <a:r>
              <a:rPr lang="uk-UA" sz="3100" dirty="0">
                <a:solidFill>
                  <a:schemeClr val="tx1"/>
                </a:solidFill>
                <a:effectLst/>
                <a:latin typeface="Times New Roman" pitchFamily="18" charset="0"/>
                <a:cs typeface="Times New Roman" pitchFamily="18" charset="0"/>
              </a:rPr>
              <a:t/>
            </a:r>
            <a:br>
              <a:rPr lang="uk-UA" sz="3100" dirty="0">
                <a:solidFill>
                  <a:schemeClr val="tx1"/>
                </a:solidFill>
                <a:effectLst/>
                <a:latin typeface="Times New Roman" pitchFamily="18" charset="0"/>
                <a:cs typeface="Times New Roman" pitchFamily="18" charset="0"/>
              </a:rPr>
            </a:br>
            <a:endParaRPr lang="uk-UA" sz="31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723958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5367" y="188640"/>
            <a:ext cx="7488832" cy="132343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smtClean="0">
                <a:latin typeface="Times New Roman"/>
                <a:ea typeface="Calibri"/>
              </a:rPr>
              <a:t>Виправдовуючи </a:t>
            </a:r>
            <a:r>
              <a:rPr lang="uk-UA" sz="2000" dirty="0">
                <a:latin typeface="Times New Roman"/>
                <a:ea typeface="Calibri"/>
              </a:rPr>
              <a:t>соціальне призначення поліції як сервісної служби, персонал поліції насамперед має орієнтуватися на реалізацію </a:t>
            </a:r>
            <a:r>
              <a:rPr lang="uk-UA" sz="2000" b="1" dirty="0">
                <a:latin typeface="Times New Roman"/>
                <a:ea typeface="Calibri"/>
              </a:rPr>
              <a:t>стратегії </a:t>
            </a:r>
            <a:r>
              <a:rPr lang="uk-UA" sz="2000" b="1" dirty="0" err="1">
                <a:latin typeface="Times New Roman"/>
                <a:ea typeface="Calibri"/>
              </a:rPr>
              <a:t>Community</a:t>
            </a:r>
            <a:r>
              <a:rPr lang="uk-UA" sz="2000" b="1" dirty="0">
                <a:latin typeface="Times New Roman"/>
                <a:ea typeface="Calibri"/>
              </a:rPr>
              <a:t> </a:t>
            </a:r>
            <a:r>
              <a:rPr lang="uk-UA" sz="2000" b="1" dirty="0" err="1">
                <a:latin typeface="Times New Roman"/>
                <a:ea typeface="Calibri"/>
              </a:rPr>
              <a:t>Policing</a:t>
            </a:r>
            <a:r>
              <a:rPr lang="uk-UA" sz="2000" b="1" dirty="0">
                <a:latin typeface="Times New Roman"/>
                <a:ea typeface="Calibri"/>
              </a:rPr>
              <a:t> – «партнерство заради спокою» </a:t>
            </a:r>
          </a:p>
        </p:txBody>
      </p:sp>
      <p:sp>
        <p:nvSpPr>
          <p:cNvPr id="6" name="Скругленный прямоугольник 5"/>
          <p:cNvSpPr/>
          <p:nvPr/>
        </p:nvSpPr>
        <p:spPr>
          <a:xfrm>
            <a:off x="3491880" y="1700808"/>
            <a:ext cx="5351040" cy="1440160"/>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Важливість інституту партнерства зумовлена значущістю завдань, які поліція виконує у суспільному житті щодо </a:t>
            </a:r>
            <a:r>
              <a:rPr lang="uk-UA" sz="2000" b="1" dirty="0">
                <a:solidFill>
                  <a:schemeClr val="tx1"/>
                </a:solidFill>
                <a:latin typeface="Times New Roman" pitchFamily="18" charset="0"/>
                <a:cs typeface="Times New Roman" pitchFamily="18" charset="0"/>
              </a:rPr>
              <a:t>надання поліцейських послуг у сферах:</a:t>
            </a:r>
            <a:endParaRPr lang="uk-UA" sz="2000" dirty="0">
              <a:solidFill>
                <a:schemeClr val="tx1"/>
              </a:solidFill>
              <a:latin typeface="Times New Roman" pitchFamily="18" charset="0"/>
              <a:cs typeface="Times New Roman" pitchFamily="18" charset="0"/>
            </a:endParaRPr>
          </a:p>
        </p:txBody>
      </p:sp>
      <p:sp>
        <p:nvSpPr>
          <p:cNvPr id="8" name="Прямоугольник 7"/>
          <p:cNvSpPr/>
          <p:nvPr/>
        </p:nvSpPr>
        <p:spPr>
          <a:xfrm>
            <a:off x="1757738" y="3404925"/>
            <a:ext cx="7079232"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забезпечення публічної безпеки і порядку;</a:t>
            </a:r>
          </a:p>
        </p:txBody>
      </p:sp>
      <p:sp>
        <p:nvSpPr>
          <p:cNvPr id="9" name="Прямоугольник 8"/>
          <p:cNvSpPr/>
          <p:nvPr/>
        </p:nvSpPr>
        <p:spPr>
          <a:xfrm>
            <a:off x="1777819" y="3933056"/>
            <a:ext cx="7079232" cy="707886"/>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охорони прав і свобод людини, а також інтересів суспільства і держави;</a:t>
            </a:r>
          </a:p>
        </p:txBody>
      </p:sp>
      <p:sp>
        <p:nvSpPr>
          <p:cNvPr id="10" name="Прямоугольник 9"/>
          <p:cNvSpPr/>
          <p:nvPr/>
        </p:nvSpPr>
        <p:spPr>
          <a:xfrm>
            <a:off x="1785257" y="4797152"/>
            <a:ext cx="7079232" cy="400110"/>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протидії злочинності;</a:t>
            </a:r>
          </a:p>
        </p:txBody>
      </p:sp>
      <p:sp>
        <p:nvSpPr>
          <p:cNvPr id="11" name="Прямоугольник 10"/>
          <p:cNvSpPr/>
          <p:nvPr/>
        </p:nvSpPr>
        <p:spPr>
          <a:xfrm>
            <a:off x="1763688" y="5373216"/>
            <a:ext cx="7079232" cy="1015663"/>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надання в межах, визначених законом, послуг з допомоги особам, які з особистих, економічних, соціальних причин або внаслідок надзвичайних ситуацій потребують такої допомоги</a:t>
            </a:r>
          </a:p>
        </p:txBody>
      </p:sp>
      <p:cxnSp>
        <p:nvCxnSpPr>
          <p:cNvPr id="13" name="Прямая соединительная линия 12"/>
          <p:cNvCxnSpPr>
            <a:stCxn id="6" idx="1"/>
          </p:cNvCxnSpPr>
          <p:nvPr/>
        </p:nvCxnSpPr>
        <p:spPr>
          <a:xfrm flipH="1">
            <a:off x="323528" y="2420888"/>
            <a:ext cx="31683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23528" y="2420888"/>
            <a:ext cx="36004" cy="3600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Стрелка вправо 16"/>
          <p:cNvSpPr/>
          <p:nvPr/>
        </p:nvSpPr>
        <p:spPr>
          <a:xfrm>
            <a:off x="359532" y="3501008"/>
            <a:ext cx="1398206" cy="304027"/>
          </a:xfrm>
          <a:prstGeom prst="rightArrow">
            <a:avLst/>
          </a:prstGeom>
          <a:solidFill>
            <a:schemeClr val="accent1">
              <a:lumMod val="40000"/>
              <a:lumOff val="60000"/>
            </a:schemeClr>
          </a:solidFill>
          <a:ln w="19050"/>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елка вправо 17"/>
          <p:cNvSpPr/>
          <p:nvPr/>
        </p:nvSpPr>
        <p:spPr>
          <a:xfrm>
            <a:off x="359532" y="4134985"/>
            <a:ext cx="1398206" cy="304027"/>
          </a:xfrm>
          <a:prstGeom prst="rightArrow">
            <a:avLst/>
          </a:prstGeom>
          <a:solidFill>
            <a:schemeClr val="accent1">
              <a:lumMod val="40000"/>
              <a:lumOff val="60000"/>
            </a:schemeClr>
          </a:solidFill>
          <a:ln w="19050"/>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елка вправо 18"/>
          <p:cNvSpPr/>
          <p:nvPr/>
        </p:nvSpPr>
        <p:spPr>
          <a:xfrm>
            <a:off x="394082" y="4845193"/>
            <a:ext cx="1398206" cy="304027"/>
          </a:xfrm>
          <a:prstGeom prst="rightArrow">
            <a:avLst/>
          </a:prstGeom>
          <a:solidFill>
            <a:schemeClr val="accent1">
              <a:lumMod val="40000"/>
              <a:lumOff val="60000"/>
            </a:schemeClr>
          </a:solidFill>
          <a:ln w="19050"/>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елка вправо 19"/>
          <p:cNvSpPr/>
          <p:nvPr/>
        </p:nvSpPr>
        <p:spPr>
          <a:xfrm>
            <a:off x="379613" y="5729033"/>
            <a:ext cx="1398206" cy="304027"/>
          </a:xfrm>
          <a:prstGeom prst="rightArrow">
            <a:avLst/>
          </a:prstGeom>
          <a:solidFill>
            <a:schemeClr val="accent1">
              <a:lumMod val="40000"/>
              <a:lumOff val="60000"/>
            </a:schemeClr>
          </a:solidFill>
          <a:ln w="19050"/>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412069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5832648" cy="2246769"/>
          </a:xfrm>
          <a:prstGeom prst="rect">
            <a:avLst/>
          </a:prstGeom>
          <a:solidFill>
            <a:schemeClr val="bg2"/>
          </a:solidFill>
          <a:ln w="28575">
            <a:solidFill>
              <a:schemeClr val="tx1"/>
            </a:solidFill>
          </a:ln>
          <a:scene3d>
            <a:camera prst="perspectiveRight"/>
            <a:lightRig rig="threePt" dir="t"/>
          </a:scene3d>
          <a:sp3d>
            <a:bevelT w="114300" prst="artDeco"/>
          </a:sp3d>
        </p:spPr>
        <p:txBody>
          <a:bodyPr wrap="square">
            <a:spAutoFit/>
          </a:bodyPr>
          <a:lstStyle/>
          <a:p>
            <a:pPr algn="ctr"/>
            <a:r>
              <a:rPr lang="uk-UA" sz="2000" b="1" dirty="0" smtClean="0">
                <a:latin typeface="Times New Roman" pitchFamily="18" charset="0"/>
                <a:cs typeface="Times New Roman" pitchFamily="18" charset="0"/>
              </a:rPr>
              <a:t>Надання </a:t>
            </a:r>
            <a:r>
              <a:rPr lang="uk-UA" sz="2000" b="1" dirty="0">
                <a:latin typeface="Times New Roman" pitchFamily="18" charset="0"/>
                <a:cs typeface="Times New Roman" pitchFamily="18" charset="0"/>
              </a:rPr>
              <a:t>послуг поліцією з </a:t>
            </a:r>
            <a:r>
              <a:rPr lang="uk-UA" sz="2000" b="1" dirty="0" smtClean="0">
                <a:latin typeface="Times New Roman" pitchFamily="18" charset="0"/>
                <a:cs typeface="Times New Roman" pitchFamily="18" charset="0"/>
              </a:rPr>
              <a:t>допомоги</a:t>
            </a:r>
          </a:p>
          <a:p>
            <a:pPr algn="ct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 це різні за сферою, змістом та обсягом форми сервісної діяльності поліцейських, спрямовані на реалізацію прав, свобод та законних інтересів осіб, які з особистих, економічних чи соціальних причин або внаслідок надзвичайних ситуацій потребують такої допомоги.</a:t>
            </a:r>
          </a:p>
        </p:txBody>
      </p:sp>
      <p:sp>
        <p:nvSpPr>
          <p:cNvPr id="5" name="Скругленный прямоугольник 4"/>
          <p:cNvSpPr/>
          <p:nvPr/>
        </p:nvSpPr>
        <p:spPr>
          <a:xfrm>
            <a:off x="4716016" y="2708920"/>
            <a:ext cx="4104456" cy="1296144"/>
          </a:xfrm>
          <a:prstGeom prst="round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latin typeface="Times New Roman" pitchFamily="18" charset="0"/>
                <a:cs typeface="Times New Roman" pitchFamily="18" charset="0"/>
              </a:rPr>
              <a:t>Принцип </a:t>
            </a:r>
            <a:r>
              <a:rPr lang="uk-UA" sz="2000" b="1" dirty="0">
                <a:solidFill>
                  <a:schemeClr val="tx1"/>
                </a:solidFill>
                <a:latin typeface="Times New Roman" pitchFamily="18" charset="0"/>
                <a:cs typeface="Times New Roman" pitchFamily="18" charset="0"/>
              </a:rPr>
              <a:t>взаємодії поліції з населенням на засадах партнерства полягає у: </a:t>
            </a:r>
          </a:p>
        </p:txBody>
      </p:sp>
      <p:sp>
        <p:nvSpPr>
          <p:cNvPr id="6" name="Прямоугольник 5"/>
          <p:cNvSpPr/>
          <p:nvPr/>
        </p:nvSpPr>
        <p:spPr>
          <a:xfrm>
            <a:off x="1115616" y="4180114"/>
            <a:ext cx="7704856" cy="1015663"/>
          </a:xfrm>
          <a:prstGeom prst="rect">
            <a:avLst/>
          </a:prstGeom>
          <a:solidFill>
            <a:schemeClr val="bg1">
              <a:lumMod val="95000"/>
            </a:schemeClr>
          </a:solidFill>
          <a:ln w="19050">
            <a:solidFill>
              <a:schemeClr val="tx1"/>
            </a:solidFill>
          </a:ln>
        </p:spPr>
        <p:txBody>
          <a:bodyPr wrap="square">
            <a:spAutoFit/>
          </a:bodyPr>
          <a:lstStyle/>
          <a:p>
            <a:pPr algn="ctr"/>
            <a:r>
              <a:rPr lang="uk-UA" sz="2000" dirty="0" smtClean="0">
                <a:latin typeface="Times New Roman" pitchFamily="18" charset="0"/>
                <a:cs typeface="Times New Roman" pitchFamily="18" charset="0"/>
              </a:rPr>
              <a:t>здійсненні діяльності у тісній співпраці та взаємодії з населенням, територіальними громадами й інститутами громадянського суспільства з метою вирішення їхніх потреб;</a:t>
            </a:r>
            <a:endParaRPr lang="uk-UA" sz="2000" dirty="0">
              <a:latin typeface="Times New Roman" pitchFamily="18" charset="0"/>
              <a:cs typeface="Times New Roman" pitchFamily="18" charset="0"/>
            </a:endParaRPr>
          </a:p>
        </p:txBody>
      </p:sp>
      <p:sp>
        <p:nvSpPr>
          <p:cNvPr id="7" name="Прямоугольник 6"/>
          <p:cNvSpPr/>
          <p:nvPr/>
        </p:nvSpPr>
        <p:spPr>
          <a:xfrm>
            <a:off x="1115616" y="5373216"/>
            <a:ext cx="7694917" cy="707886"/>
          </a:xfrm>
          <a:prstGeom prst="rect">
            <a:avLst/>
          </a:prstGeom>
          <a:solidFill>
            <a:schemeClr val="bg1">
              <a:lumMod val="9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досягненні ефективності діяльності, що визначається на основі рівня довіри населення до поліції.</a:t>
            </a:r>
          </a:p>
        </p:txBody>
      </p:sp>
      <p:cxnSp>
        <p:nvCxnSpPr>
          <p:cNvPr id="9" name="Соединительная линия уступом 8"/>
          <p:cNvCxnSpPr>
            <a:stCxn id="5" idx="1"/>
            <a:endCxn id="7" idx="1"/>
          </p:cNvCxnSpPr>
          <p:nvPr/>
        </p:nvCxnSpPr>
        <p:spPr>
          <a:xfrm rot="10800000" flipV="1">
            <a:off x="1115616" y="3356991"/>
            <a:ext cx="3600400" cy="2370167"/>
          </a:xfrm>
          <a:prstGeom prst="bentConnector3">
            <a:avLst>
              <a:gd name="adj1" fmla="val 125095"/>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Соединительная линия уступом 11"/>
          <p:cNvCxnSpPr>
            <a:stCxn id="5" idx="1"/>
            <a:endCxn id="6" idx="1"/>
          </p:cNvCxnSpPr>
          <p:nvPr/>
        </p:nvCxnSpPr>
        <p:spPr>
          <a:xfrm rot="10800000" flipV="1">
            <a:off x="1115616" y="3356992"/>
            <a:ext cx="3600400" cy="1330954"/>
          </a:xfrm>
          <a:prstGeom prst="bentConnector3">
            <a:avLst>
              <a:gd name="adj1" fmla="val 115117"/>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331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10822" y="2348089"/>
            <a:ext cx="7851648" cy="2271889"/>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a:t>
            </a:r>
            <a:r>
              <a:rPr lang="uk-UA" sz="3100" dirty="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1. </a:t>
            </a: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700" dirty="0">
                <a:solidFill>
                  <a:srgbClr val="002060"/>
                </a:solidFill>
                <a:effectLst/>
                <a:latin typeface="Times New Roman" pitchFamily="18" charset="0"/>
                <a:cs typeface="Times New Roman" pitchFamily="18" charset="0"/>
              </a:rPr>
              <a:t>Ключові принципи демократичних основ поліцейської </a:t>
            </a:r>
            <a:r>
              <a:rPr lang="uk-UA" sz="2700" dirty="0" smtClean="0">
                <a:solidFill>
                  <a:srgbClr val="002060"/>
                </a:solidFill>
                <a:effectLst/>
                <a:latin typeface="Times New Roman" pitchFamily="18" charset="0"/>
                <a:cs typeface="Times New Roman" pitchFamily="18" charset="0"/>
              </a:rPr>
              <a:t>діяльності.</a:t>
            </a:r>
            <a:r>
              <a:rPr lang="uk-UA" sz="2700" dirty="0">
                <a:solidFill>
                  <a:srgbClr val="002060"/>
                </a:solidFill>
                <a:effectLst/>
                <a:latin typeface="Times New Roman" pitchFamily="18" charset="0"/>
                <a:cs typeface="Times New Roman" pitchFamily="18" charset="0"/>
              </a:rPr>
              <a:t/>
            </a:r>
            <a:br>
              <a:rPr lang="uk-UA" sz="2700" dirty="0">
                <a:solidFill>
                  <a:srgbClr val="002060"/>
                </a:solidFill>
                <a:effectLst/>
                <a:latin typeface="Times New Roman" pitchFamily="18" charset="0"/>
                <a:cs typeface="Times New Roman" pitchFamily="18" charset="0"/>
              </a:rPr>
            </a:br>
            <a:endParaRPr lang="uk-UA" sz="270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6166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835696" y="476874"/>
            <a:ext cx="5688632" cy="1584176"/>
          </a:xfrm>
          <a:prstGeom prst="roundRect">
            <a:avLst/>
          </a:prstGeom>
          <a:solidFill>
            <a:schemeClr val="bg2"/>
          </a:solidFill>
          <a:ln w="19050"/>
          <a:scene3d>
            <a:camera prst="perspectiveLef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Стратегія «партнерство заради спокою» розрахована на усвідомлення поліцейськими необхідності налагодження взаємодії з населенням, ґрунтованої на двох </a:t>
            </a:r>
            <a:r>
              <a:rPr lang="uk-UA" sz="2000" b="1" dirty="0">
                <a:solidFill>
                  <a:schemeClr val="tx1"/>
                </a:solidFill>
                <a:latin typeface="Times New Roman" pitchFamily="18" charset="0"/>
                <a:cs typeface="Times New Roman" pitchFamily="18" charset="0"/>
              </a:rPr>
              <a:t>пріоритетах</a:t>
            </a:r>
            <a:r>
              <a:rPr lang="uk-UA" sz="2000" dirty="0">
                <a:solidFill>
                  <a:schemeClr val="tx1"/>
                </a:solidFill>
                <a:latin typeface="Times New Roman" pitchFamily="18" charset="0"/>
                <a:cs typeface="Times New Roman" pitchFamily="18" charset="0"/>
              </a:rPr>
              <a:t>:</a:t>
            </a:r>
          </a:p>
        </p:txBody>
      </p:sp>
      <p:sp>
        <p:nvSpPr>
          <p:cNvPr id="7" name="Загнутый угол 6"/>
          <p:cNvSpPr/>
          <p:nvPr/>
        </p:nvSpPr>
        <p:spPr>
          <a:xfrm>
            <a:off x="539552" y="2628595"/>
            <a:ext cx="5976664" cy="1944216"/>
          </a:xfrm>
          <a:prstGeom prst="foldedCorner">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chemeClr val="tx1"/>
                </a:solidFill>
                <a:latin typeface="Times New Roman" pitchFamily="18" charset="0"/>
                <a:cs typeface="Times New Roman" pitchFamily="18" charset="0"/>
              </a:rPr>
              <a:t>Консультації</a:t>
            </a:r>
            <a:r>
              <a:rPr lang="uk-UA" sz="2000" dirty="0">
                <a:solidFill>
                  <a:schemeClr val="tx1"/>
                </a:solidFill>
                <a:latin typeface="Times New Roman" pitchFamily="18" charset="0"/>
                <a:cs typeface="Times New Roman" pitchFamily="18" charset="0"/>
              </a:rPr>
              <a:t> </a:t>
            </a:r>
            <a:endParaRPr lang="uk-UA" sz="2000" dirty="0" smtClean="0">
              <a:solidFill>
                <a:schemeClr val="tx1"/>
              </a:solidFill>
              <a:latin typeface="Times New Roman" pitchFamily="18" charset="0"/>
              <a:cs typeface="Times New Roman" pitchFamily="18" charset="0"/>
            </a:endParaRPr>
          </a:p>
          <a:p>
            <a:pPr algn="ctr"/>
            <a:r>
              <a:rPr lang="uk-UA" sz="2000" dirty="0" smtClean="0">
                <a:solidFill>
                  <a:schemeClr val="tx1"/>
                </a:solidFill>
                <a:latin typeface="Times New Roman" pitchFamily="18" charset="0"/>
                <a:cs typeface="Times New Roman" pitchFamily="18" charset="0"/>
              </a:rPr>
              <a:t>– </a:t>
            </a:r>
            <a:r>
              <a:rPr lang="uk-UA" sz="2000" dirty="0">
                <a:solidFill>
                  <a:schemeClr val="tx1"/>
                </a:solidFill>
                <a:latin typeface="Times New Roman" pitchFamily="18" charset="0"/>
                <a:cs typeface="Times New Roman" pitchFamily="18" charset="0"/>
              </a:rPr>
              <a:t>вивчення думки населення з метою подальшої оцінки ефективності поліцейської діяльності, обов’язкове урахування потреб територіальних громад;</a:t>
            </a:r>
          </a:p>
        </p:txBody>
      </p:sp>
      <p:sp>
        <p:nvSpPr>
          <p:cNvPr id="8" name="Загнутый угол 7"/>
          <p:cNvSpPr/>
          <p:nvPr/>
        </p:nvSpPr>
        <p:spPr>
          <a:xfrm>
            <a:off x="518659" y="4725211"/>
            <a:ext cx="5976664" cy="1944216"/>
          </a:xfrm>
          <a:prstGeom prst="foldedCorner">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chemeClr val="tx1"/>
                </a:solidFill>
                <a:latin typeface="Times New Roman" pitchFamily="18" charset="0"/>
                <a:cs typeface="Times New Roman" pitchFamily="18" charset="0"/>
              </a:rPr>
              <a:t>Співробітництва </a:t>
            </a:r>
            <a:endParaRPr lang="uk-UA" sz="2000" b="1" i="1" dirty="0" smtClean="0">
              <a:solidFill>
                <a:schemeClr val="tx1"/>
              </a:solidFill>
              <a:latin typeface="Times New Roman" pitchFamily="18" charset="0"/>
              <a:cs typeface="Times New Roman" pitchFamily="18" charset="0"/>
            </a:endParaRPr>
          </a:p>
          <a:p>
            <a:pPr algn="ctr"/>
            <a:r>
              <a:rPr lang="uk-UA" sz="2000" dirty="0" smtClean="0">
                <a:solidFill>
                  <a:schemeClr val="tx1"/>
                </a:solidFill>
                <a:latin typeface="Times New Roman" pitchFamily="18" charset="0"/>
                <a:cs typeface="Times New Roman" pitchFamily="18" charset="0"/>
              </a:rPr>
              <a:t>– </a:t>
            </a:r>
            <a:r>
              <a:rPr lang="uk-UA" sz="2000" dirty="0">
                <a:solidFill>
                  <a:schemeClr val="tx1"/>
                </a:solidFill>
                <a:latin typeface="Times New Roman" pitchFamily="18" charset="0"/>
                <a:cs typeface="Times New Roman" pitchFamily="18" charset="0"/>
              </a:rPr>
              <a:t>співпраця заради досягнення спільних цілей з досягнення (екологічного) порядку в країні.</a:t>
            </a:r>
          </a:p>
        </p:txBody>
      </p:sp>
      <p:cxnSp>
        <p:nvCxnSpPr>
          <p:cNvPr id="10" name="Прямая соединительная линия 9"/>
          <p:cNvCxnSpPr>
            <a:stCxn id="6" idx="3"/>
          </p:cNvCxnSpPr>
          <p:nvPr/>
        </p:nvCxnSpPr>
        <p:spPr>
          <a:xfrm>
            <a:off x="7524328" y="1268962"/>
            <a:ext cx="129614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820472" y="1268962"/>
            <a:ext cx="0" cy="432027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Стрелка влево 12"/>
          <p:cNvSpPr/>
          <p:nvPr/>
        </p:nvSpPr>
        <p:spPr>
          <a:xfrm>
            <a:off x="6516216" y="3140967"/>
            <a:ext cx="2304256" cy="459735"/>
          </a:xfrm>
          <a:prstGeom prst="leftArrow">
            <a:avLst/>
          </a:prstGeom>
          <a:solidFill>
            <a:schemeClr val="bg1">
              <a:lumMod val="75000"/>
            </a:schemeClr>
          </a:solidFill>
          <a:ln w="28575"/>
          <a:effectLst>
            <a:innerShdw blurRad="63500" dist="50800" dir="18900000">
              <a:prstClr val="black">
                <a:alpha val="50000"/>
              </a:prstClr>
            </a:innerShdw>
          </a:effectLst>
          <a:scene3d>
            <a:camera prst="orthographicFront"/>
            <a:lightRig rig="threePt" dir="t"/>
          </a:scene3d>
          <a:sp3d>
            <a:bevelT prst="angle"/>
          </a:sp3d>
        </p:spPr>
        <p:style>
          <a:lnRef idx="1">
            <a:schemeClr val="dk1"/>
          </a:lnRef>
          <a:fillRef idx="3">
            <a:schemeClr val="dk1"/>
          </a:fillRef>
          <a:effectRef idx="2">
            <a:schemeClr val="dk1"/>
          </a:effectRef>
          <a:fontRef idx="minor">
            <a:schemeClr val="lt1"/>
          </a:fontRef>
        </p:style>
        <p:txBody>
          <a:bodyPr rtlCol="0" anchor="ctr"/>
          <a:lstStyle/>
          <a:p>
            <a:pPr algn="ctr"/>
            <a:endParaRPr lang="uk-UA"/>
          </a:p>
        </p:txBody>
      </p:sp>
      <p:sp>
        <p:nvSpPr>
          <p:cNvPr id="14" name="Стрелка влево 13"/>
          <p:cNvSpPr/>
          <p:nvPr/>
        </p:nvSpPr>
        <p:spPr>
          <a:xfrm>
            <a:off x="6495121" y="5237584"/>
            <a:ext cx="2304256" cy="459735"/>
          </a:xfrm>
          <a:prstGeom prst="leftArrow">
            <a:avLst/>
          </a:prstGeom>
          <a:solidFill>
            <a:schemeClr val="bg1">
              <a:lumMod val="75000"/>
            </a:schemeClr>
          </a:solidFill>
          <a:ln w="28575"/>
          <a:effectLst>
            <a:innerShdw blurRad="63500" dist="50800" dir="18900000">
              <a:prstClr val="black">
                <a:alpha val="50000"/>
              </a:prstClr>
            </a:innerShdw>
          </a:effectLst>
          <a:scene3d>
            <a:camera prst="orthographicFront"/>
            <a:lightRig rig="threePt" dir="t"/>
          </a:scene3d>
          <a:sp3d>
            <a:bevelT prst="angle"/>
          </a:sp3d>
        </p:spPr>
        <p:style>
          <a:lnRef idx="1">
            <a:schemeClr val="dk1"/>
          </a:lnRef>
          <a:fillRef idx="3">
            <a:schemeClr val="dk1"/>
          </a:fillRef>
          <a:effectRef idx="2">
            <a:schemeClr val="dk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3998116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76672"/>
            <a:ext cx="7632848" cy="3785652"/>
          </a:xfrm>
          <a:prstGeom prst="rect">
            <a:avLst/>
          </a:prstGeom>
          <a:solidFill>
            <a:schemeClr val="accent6">
              <a:lumMod val="20000"/>
              <a:lumOff val="80000"/>
            </a:schemeClr>
          </a:solidFill>
          <a:ln w="28575">
            <a:solidFill>
              <a:schemeClr val="accent6">
                <a:lumMod val="50000"/>
              </a:schemeClr>
            </a:solidFill>
          </a:ln>
          <a:effectLst>
            <a:innerShdw blurRad="63500" dist="50800" dir="18900000">
              <a:prstClr val="black">
                <a:alpha val="50000"/>
              </a:prstClr>
            </a:innerShdw>
          </a:effectLst>
        </p:spPr>
        <p:txBody>
          <a:bodyPr wrap="square">
            <a:spAutoFit/>
          </a:bodyPr>
          <a:lstStyle/>
          <a:p>
            <a:pPr algn="ctr"/>
            <a:r>
              <a:rPr lang="uk-UA" sz="2000" b="1" dirty="0">
                <a:latin typeface="Times New Roman" pitchFamily="18" charset="0"/>
                <a:cs typeface="Times New Roman" pitchFamily="18" charset="0"/>
              </a:rPr>
              <a:t>Взаємодія поліції з громадськістю як превенція насильства в сім’ї </a:t>
            </a:r>
            <a:endParaRPr lang="uk-UA" sz="2000" b="1" dirty="0" smtClean="0">
              <a:latin typeface="Times New Roman" pitchFamily="18" charset="0"/>
              <a:cs typeface="Times New Roman" pitchFamily="18" charset="0"/>
            </a:endParaRPr>
          </a:p>
          <a:p>
            <a:pPr algn="ct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це комплекс заходів зі співпраці між поліцейським і окремими представниками громадськості, міжнародними та національними «</a:t>
            </a:r>
            <a:r>
              <a:rPr lang="uk-UA" sz="2000" dirty="0" err="1">
                <a:latin typeface="Times New Roman" pitchFamily="18" charset="0"/>
                <a:cs typeface="Times New Roman" pitchFamily="18" charset="0"/>
              </a:rPr>
              <a:t>nongovernmental</a:t>
            </a:r>
            <a:r>
              <a:rPr lang="uk-UA" sz="2000" dirty="0">
                <a:latin typeface="Times New Roman" pitchFamily="18" charset="0"/>
                <a:cs typeface="Times New Roman" pitchFamily="18" charset="0"/>
              </a:rPr>
              <a:t>» (неурядовими) організаціями, який спрямований на виявлення, припинення актів учинення насильства в сім’ї, притягнення кривдників до відповідальності, на належне забезпечення прав потерпілих осіб, особливо дітей і дітей-свідків, установлення, вивчення й усунення причин, що сприяють правопорушенням на сімейно-побутовому ґрунті, а також виховання населення в дусі «нульової толерантності» до </a:t>
            </a:r>
            <a:r>
              <a:rPr lang="uk-UA" sz="2000" dirty="0" err="1">
                <a:latin typeface="Times New Roman" pitchFamily="18" charset="0"/>
                <a:cs typeface="Times New Roman" pitchFamily="18" charset="0"/>
              </a:rPr>
              <a:t>ґендерно</a:t>
            </a:r>
            <a:r>
              <a:rPr lang="uk-UA" sz="2000" dirty="0">
                <a:latin typeface="Times New Roman" pitchFamily="18" charset="0"/>
                <a:cs typeface="Times New Roman" pitchFamily="18" charset="0"/>
              </a:rPr>
              <a:t> обумовленого насильства.</a:t>
            </a:r>
          </a:p>
        </p:txBody>
      </p:sp>
      <p:pic>
        <p:nvPicPr>
          <p:cNvPr id="9218" name="Picture 2" descr="Картинки по запросу Взаємодія поліції з громадськістю як превенція насильства в сім’ї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4437111"/>
            <a:ext cx="2160240" cy="1695451"/>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Картинки по запросу Взаємодія поліції з громадськістю як превенція насильства в сім’ї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4532362"/>
            <a:ext cx="28575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Картинки по запросу Взаємодія поліції з громадськістю як превенція насильства в сім’ї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3807" y="4660949"/>
            <a:ext cx="2592289" cy="1343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085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7" y="332656"/>
            <a:ext cx="4464496" cy="1323439"/>
          </a:xfrm>
          <a:prstGeom prst="rect">
            <a:avLst/>
          </a:prstGeom>
          <a:solidFill>
            <a:schemeClr val="accent5">
              <a:lumMod val="40000"/>
              <a:lumOff val="60000"/>
            </a:schemeClr>
          </a:solidFill>
          <a:scene3d>
            <a:camera prst="orthographicFront"/>
            <a:lightRig rig="threePt" dir="t"/>
          </a:scene3d>
          <a:sp3d>
            <a:bevelT w="114300" prst="artDeco"/>
          </a:sp3d>
        </p:spPr>
        <p:txBody>
          <a:bodyPr wrap="square">
            <a:spAutoFit/>
          </a:bodyPr>
          <a:lstStyle/>
          <a:p>
            <a:pPr algn="ctr"/>
            <a:r>
              <a:rPr lang="uk-UA" sz="2000" b="1" dirty="0">
                <a:latin typeface="Times New Roman" pitchFamily="18" charset="0"/>
                <a:cs typeface="Times New Roman" pitchFamily="18" charset="0"/>
              </a:rPr>
              <a:t>Співпраця поліції та школи у громаді</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повинна орієнтуватись на попередження проблеми, а не на інцидент, який уже відбувся</a:t>
            </a:r>
            <a:endParaRPr lang="uk-UA" sz="2000" dirty="0">
              <a:latin typeface="Times New Roman" pitchFamily="18" charset="0"/>
              <a:cs typeface="Times New Roman" pitchFamily="18" charset="0"/>
            </a:endParaRPr>
          </a:p>
        </p:txBody>
      </p:sp>
      <p:sp>
        <p:nvSpPr>
          <p:cNvPr id="3" name="Прямоугольник 2"/>
          <p:cNvSpPr/>
          <p:nvPr/>
        </p:nvSpPr>
        <p:spPr>
          <a:xfrm>
            <a:off x="2389807" y="1988840"/>
            <a:ext cx="4572000" cy="707886"/>
          </a:xfrm>
          <a:prstGeom prst="rect">
            <a:avLst/>
          </a:prstGeom>
          <a:solidFill>
            <a:schemeClr val="accent1">
              <a:lumMod val="20000"/>
              <a:lumOff val="80000"/>
            </a:schemeClr>
          </a:solidFill>
          <a:scene3d>
            <a:camera prst="orthographicFront"/>
            <a:lightRig rig="threePt" dir="t"/>
          </a:scene3d>
          <a:sp3d>
            <a:bevelT w="139700" prst="cross"/>
          </a:sp3d>
        </p:spPr>
        <p:txBody>
          <a:bodyPr>
            <a:spAutoFit/>
          </a:bodyPr>
          <a:lstStyle/>
          <a:p>
            <a:pPr algn="ctr"/>
            <a:r>
              <a:rPr lang="uk-UA" sz="2000" b="1" dirty="0">
                <a:latin typeface="Times New Roman" pitchFamily="18" charset="0"/>
                <a:cs typeface="Times New Roman" pitchFamily="18" charset="0"/>
              </a:rPr>
              <a:t>Робота працівників поліції у школах </a:t>
            </a:r>
            <a:r>
              <a:rPr lang="uk-UA" sz="2000" b="1" dirty="0" smtClean="0">
                <a:latin typeface="Times New Roman" pitchFamily="18" charset="0"/>
                <a:cs typeface="Times New Roman" pitchFamily="18" charset="0"/>
              </a:rPr>
              <a:t>повинна сприяти:</a:t>
            </a:r>
            <a:endParaRPr lang="uk-UA" sz="2000" dirty="0">
              <a:latin typeface="Times New Roman" pitchFamily="18" charset="0"/>
              <a:cs typeface="Times New Roman" pitchFamily="18" charset="0"/>
            </a:endParaRPr>
          </a:p>
        </p:txBody>
      </p:sp>
      <p:sp>
        <p:nvSpPr>
          <p:cNvPr id="4" name="Прямоугольник 3"/>
          <p:cNvSpPr/>
          <p:nvPr/>
        </p:nvSpPr>
        <p:spPr>
          <a:xfrm>
            <a:off x="179512" y="3109241"/>
            <a:ext cx="7200800"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створенню безпечнішого середовища у школі</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22837"/>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77819" y="3645024"/>
            <a:ext cx="7202492"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зменшенню злочинності у школах</a:t>
            </a:r>
          </a:p>
        </p:txBody>
      </p:sp>
      <p:sp>
        <p:nvSpPr>
          <p:cNvPr id="6" name="Прямоугольник 5"/>
          <p:cNvSpPr/>
          <p:nvPr/>
        </p:nvSpPr>
        <p:spPr>
          <a:xfrm>
            <a:off x="206217" y="4221088"/>
            <a:ext cx="7174094"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кращому партнерству між школами та поліцією</a:t>
            </a:r>
          </a:p>
        </p:txBody>
      </p:sp>
      <p:sp>
        <p:nvSpPr>
          <p:cNvPr id="7" name="Прямоугольник 6"/>
          <p:cNvSpPr/>
          <p:nvPr/>
        </p:nvSpPr>
        <p:spPr>
          <a:xfrm>
            <a:off x="206216" y="4776217"/>
            <a:ext cx="7174095"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формуванню позитивного сприйняття поліції громадою</a:t>
            </a:r>
          </a:p>
        </p:txBody>
      </p:sp>
      <p:sp>
        <p:nvSpPr>
          <p:cNvPr id="8" name="Прямоугольник 7"/>
          <p:cNvSpPr/>
          <p:nvPr/>
        </p:nvSpPr>
        <p:spPr>
          <a:xfrm>
            <a:off x="206216" y="5373216"/>
            <a:ext cx="7174096"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захисту вразливої категорії учнів від </a:t>
            </a:r>
            <a:r>
              <a:rPr lang="uk-UA" sz="2000" dirty="0" err="1">
                <a:latin typeface="Times New Roman" pitchFamily="18" charset="0"/>
                <a:cs typeface="Times New Roman" pitchFamily="18" charset="0"/>
              </a:rPr>
              <a:t>віктимізації</a:t>
            </a:r>
            <a:r>
              <a:rPr lang="uk-UA" sz="2000" dirty="0">
                <a:latin typeface="Times New Roman" pitchFamily="18" charset="0"/>
                <a:cs typeface="Times New Roman" pitchFamily="18" charset="0"/>
              </a:rPr>
              <a:t> та вимагання</a:t>
            </a:r>
          </a:p>
        </p:txBody>
      </p:sp>
      <p:sp>
        <p:nvSpPr>
          <p:cNvPr id="9" name="Прямоугольник 8"/>
          <p:cNvSpPr/>
          <p:nvPr/>
        </p:nvSpPr>
        <p:spPr>
          <a:xfrm>
            <a:off x="199458" y="5949280"/>
            <a:ext cx="7180854" cy="400110"/>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створенню позитивної моделі для наслідування</a:t>
            </a:r>
          </a:p>
        </p:txBody>
      </p:sp>
      <p:cxnSp>
        <p:nvCxnSpPr>
          <p:cNvPr id="11" name="Соединительная линия уступом 10"/>
          <p:cNvCxnSpPr>
            <a:endCxn id="9" idx="3"/>
          </p:cNvCxnSpPr>
          <p:nvPr/>
        </p:nvCxnSpPr>
        <p:spPr>
          <a:xfrm rot="16200000" flipH="1">
            <a:off x="5267783" y="4036806"/>
            <a:ext cx="3806552" cy="418505"/>
          </a:xfrm>
          <a:prstGeom prst="bentConnector4">
            <a:avLst>
              <a:gd name="adj1" fmla="val 186"/>
              <a:gd name="adj2" fmla="val 438143"/>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p:nvPr/>
        </p:nvCxnSpPr>
        <p:spPr>
          <a:xfrm>
            <a:off x="6961807" y="2356056"/>
            <a:ext cx="418505" cy="3230488"/>
          </a:xfrm>
          <a:prstGeom prst="bentConnector3">
            <a:avLst>
              <a:gd name="adj1" fmla="val 380919"/>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3" idx="3"/>
            <a:endCxn id="7" idx="3"/>
          </p:cNvCxnSpPr>
          <p:nvPr/>
        </p:nvCxnSpPr>
        <p:spPr>
          <a:xfrm>
            <a:off x="6961807" y="2342783"/>
            <a:ext cx="418504" cy="2633489"/>
          </a:xfrm>
          <a:prstGeom prst="bentConnector3">
            <a:avLst>
              <a:gd name="adj1" fmla="val 323695"/>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stCxn id="3" idx="3"/>
            <a:endCxn id="6" idx="3"/>
          </p:cNvCxnSpPr>
          <p:nvPr/>
        </p:nvCxnSpPr>
        <p:spPr>
          <a:xfrm>
            <a:off x="6961807" y="2342783"/>
            <a:ext cx="418504" cy="2078360"/>
          </a:xfrm>
          <a:prstGeom prst="bentConnector3">
            <a:avLst>
              <a:gd name="adj1" fmla="val 269071"/>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a:endCxn id="5" idx="3"/>
          </p:cNvCxnSpPr>
          <p:nvPr/>
        </p:nvCxnSpPr>
        <p:spPr>
          <a:xfrm rot="16200000" flipH="1">
            <a:off x="6419911" y="2884678"/>
            <a:ext cx="1502297" cy="418504"/>
          </a:xfrm>
          <a:prstGeom prst="bentConnector4">
            <a:avLst>
              <a:gd name="adj1" fmla="val 2040"/>
              <a:gd name="adj2" fmla="val 217049"/>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31" name="Соединительная линия уступом 30"/>
          <p:cNvCxnSpPr>
            <a:stCxn id="3" idx="3"/>
            <a:endCxn id="4" idx="3"/>
          </p:cNvCxnSpPr>
          <p:nvPr/>
        </p:nvCxnSpPr>
        <p:spPr>
          <a:xfrm>
            <a:off x="6961807" y="2342783"/>
            <a:ext cx="418505" cy="966513"/>
          </a:xfrm>
          <a:prstGeom prst="bentConnector3">
            <a:avLst>
              <a:gd name="adj1" fmla="val 165027"/>
            </a:avLst>
          </a:prstGeom>
          <a:ln w="38100">
            <a:solidFill>
              <a:srgbClr val="002060"/>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9157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4572000" cy="1015663"/>
          </a:xfrm>
          <a:prstGeom prst="rect">
            <a:avLst/>
          </a:prstGeom>
          <a:scene3d>
            <a:camera prst="perspectiveRigh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spAutoFit/>
          </a:bodyPr>
          <a:lstStyle/>
          <a:p>
            <a:pPr algn="ctr"/>
            <a:r>
              <a:rPr lang="uk-UA" sz="2000" b="1" dirty="0" smtClean="0">
                <a:latin typeface="Times New Roman" pitchFamily="18" charset="0"/>
                <a:cs typeface="Times New Roman" pitchFamily="18" charset="0"/>
              </a:rPr>
              <a:t>Офіцери </a:t>
            </a:r>
            <a:r>
              <a:rPr lang="uk-UA" sz="2000" b="1" dirty="0">
                <a:latin typeface="Times New Roman" pitchFamily="18" charset="0"/>
                <a:cs typeface="Times New Roman" pitchFamily="18" charset="0"/>
              </a:rPr>
              <a:t>поліції можуть досягнути вищезазначені цілі за допомогою </a:t>
            </a:r>
            <a:r>
              <a:rPr lang="uk-UA" sz="2000" b="1" dirty="0" smtClean="0">
                <a:latin typeface="Times New Roman" pitchFamily="18" charset="0"/>
                <a:cs typeface="Times New Roman" pitchFamily="18" charset="0"/>
              </a:rPr>
              <a:t>наступних засобів </a:t>
            </a:r>
            <a:r>
              <a:rPr lang="uk-UA" sz="2000" b="1" dirty="0">
                <a:latin typeface="Times New Roman" pitchFamily="18" charset="0"/>
                <a:cs typeface="Times New Roman" pitchFamily="18" charset="0"/>
              </a:rPr>
              <a:t>та поведінки</a:t>
            </a:r>
            <a:endParaRPr lang="uk-UA" sz="2000" dirty="0">
              <a:latin typeface="Times New Roman" pitchFamily="18" charset="0"/>
              <a:cs typeface="Times New Roman" pitchFamily="18" charset="0"/>
            </a:endParaRPr>
          </a:p>
        </p:txBody>
      </p:sp>
      <p:sp>
        <p:nvSpPr>
          <p:cNvPr id="5" name="Прямоугольник 4"/>
          <p:cNvSpPr/>
          <p:nvPr/>
        </p:nvSpPr>
        <p:spPr>
          <a:xfrm>
            <a:off x="471331" y="1412776"/>
            <a:ext cx="7769561" cy="5324535"/>
          </a:xfrm>
          <a:prstGeom prst="rect">
            <a:avLst/>
          </a:prstGeom>
          <a:solidFill>
            <a:schemeClr val="bg1">
              <a:lumMod val="95000"/>
            </a:schemeClr>
          </a:solidFill>
          <a:ln w="19050">
            <a:solidFill>
              <a:schemeClr val="accent2">
                <a:lumMod val="50000"/>
              </a:schemeClr>
            </a:solidFill>
          </a:ln>
        </p:spPr>
        <p:txBody>
          <a:bodyPr wrap="square">
            <a:spAutoFit/>
          </a:bodyPr>
          <a:lstStyle/>
          <a:p>
            <a:pPr lvl="0"/>
            <a:r>
              <a:rPr lang="uk-UA" sz="2000" dirty="0" smtClean="0">
                <a:latin typeface="Times New Roman" pitchFamily="18" charset="0"/>
                <a:cs typeface="Times New Roman" pitchFamily="18" charset="0"/>
              </a:rPr>
              <a:t>- розробка </a:t>
            </a:r>
            <a:r>
              <a:rPr lang="uk-UA" sz="2000" dirty="0">
                <a:latin typeface="Times New Roman" pitchFamily="18" charset="0"/>
                <a:cs typeface="Times New Roman" pitchFamily="18" charset="0"/>
              </a:rPr>
              <a:t>плану профілактики злочинності разом зі школою;</a:t>
            </a:r>
          </a:p>
          <a:p>
            <a:pPr lvl="0"/>
            <a:r>
              <a:rPr lang="uk-UA" sz="2000" dirty="0" smtClean="0">
                <a:latin typeface="Times New Roman" pitchFamily="18" charset="0"/>
                <a:cs typeface="Times New Roman" pitchFamily="18" charset="0"/>
              </a:rPr>
              <a:t>- присутність </a:t>
            </a:r>
            <a:r>
              <a:rPr lang="uk-UA" sz="2000" dirty="0">
                <a:latin typeface="Times New Roman" pitchFamily="18" charset="0"/>
                <a:cs typeface="Times New Roman" pitchFamily="18" charset="0"/>
              </a:rPr>
              <a:t>у школах і проведення профілактичної роботи з учнями та залучення їх до позитивних видів діяльності і поведінки;</a:t>
            </a:r>
          </a:p>
          <a:p>
            <a:pPr lvl="0"/>
            <a:r>
              <a:rPr lang="uk-UA" sz="2000" dirty="0" smtClean="0">
                <a:latin typeface="Times New Roman" pitchFamily="18" charset="0"/>
                <a:cs typeface="Times New Roman" pitchFamily="18" charset="0"/>
              </a:rPr>
              <a:t>- формування </a:t>
            </a:r>
            <a:r>
              <a:rPr lang="uk-UA" sz="2000" dirty="0">
                <a:latin typeface="Times New Roman" pitchFamily="18" charset="0"/>
                <a:cs typeface="Times New Roman" pitchFamily="18" charset="0"/>
              </a:rPr>
              <a:t>і підтримка взаємин з учнями, батьками, адміністрацією школи і вчителями, заснованих на довірі та повазі;</a:t>
            </a:r>
          </a:p>
          <a:p>
            <a:pPr lvl="0"/>
            <a:r>
              <a:rPr lang="uk-UA" sz="2000" dirty="0" smtClean="0">
                <a:latin typeface="Times New Roman" pitchFamily="18" charset="0"/>
                <a:cs typeface="Times New Roman" pitchFamily="18" charset="0"/>
              </a:rPr>
              <a:t>- участь </a:t>
            </a:r>
            <a:r>
              <a:rPr lang="uk-UA" sz="2000" dirty="0">
                <a:latin typeface="Times New Roman" pitchFamily="18" charset="0"/>
                <a:cs typeface="Times New Roman" pitchFamily="18" charset="0"/>
              </a:rPr>
              <a:t>у зборах, які стосуються профілактики </a:t>
            </a:r>
            <a:r>
              <a:rPr lang="uk-UA" sz="2000" dirty="0" smtClean="0">
                <a:latin typeface="Times New Roman" pitchFamily="18" charset="0"/>
                <a:cs typeface="Times New Roman" pitchFamily="18" charset="0"/>
              </a:rPr>
              <a:t>злочинності;</a:t>
            </a:r>
            <a:endParaRPr lang="uk-UA" sz="2000" dirty="0">
              <a:latin typeface="Times New Roman" pitchFamily="18" charset="0"/>
              <a:cs typeface="Times New Roman" pitchFamily="18" charset="0"/>
            </a:endParaRPr>
          </a:p>
          <a:p>
            <a:pPr lvl="0"/>
            <a:r>
              <a:rPr lang="uk-UA" sz="2000" dirty="0" smtClean="0">
                <a:latin typeface="Times New Roman" pitchFamily="18" charset="0"/>
                <a:cs typeface="Times New Roman" pitchFamily="18" charset="0"/>
              </a:rPr>
              <a:t>- заохочення </a:t>
            </a:r>
            <a:r>
              <a:rPr lang="uk-UA" sz="2000" dirty="0">
                <a:latin typeface="Times New Roman" pitchFamily="18" charset="0"/>
                <a:cs typeface="Times New Roman" pitchFamily="18" charset="0"/>
              </a:rPr>
              <a:t>законної поведінки учнів і поширення серед них відповідних інформаційних матеріалів;</a:t>
            </a:r>
          </a:p>
          <a:p>
            <a:pPr lvl="0"/>
            <a:r>
              <a:rPr lang="uk-UA" sz="2000" dirty="0" smtClean="0">
                <a:latin typeface="Times New Roman" pitchFamily="18" charset="0"/>
                <a:cs typeface="Times New Roman" pitchFamily="18" charset="0"/>
              </a:rPr>
              <a:t>- забезпечення </a:t>
            </a:r>
            <a:r>
              <a:rPr lang="uk-UA" sz="2000" dirty="0">
                <a:latin typeface="Times New Roman" pitchFamily="18" charset="0"/>
                <a:cs typeface="Times New Roman" pitchFamily="18" charset="0"/>
              </a:rPr>
              <a:t>вчасного та ефективного реагування на виклики з боку відповідальної особи у школі;</a:t>
            </a:r>
          </a:p>
          <a:p>
            <a:pPr lvl="0"/>
            <a:r>
              <a:rPr lang="uk-UA" sz="2000" dirty="0" smtClean="0">
                <a:latin typeface="Times New Roman" pitchFamily="18" charset="0"/>
                <a:cs typeface="Times New Roman" pitchFamily="18" charset="0"/>
              </a:rPr>
              <a:t>- інформування </a:t>
            </a:r>
            <a:r>
              <a:rPr lang="uk-UA" sz="2000" dirty="0">
                <a:latin typeface="Times New Roman" pitchFamily="18" charset="0"/>
                <a:cs typeface="Times New Roman" pitchFamily="18" charset="0"/>
              </a:rPr>
              <a:t>працівників школи, представників батьківських комітетів про негативні тенденції серед молоді;</a:t>
            </a:r>
          </a:p>
          <a:p>
            <a:pPr lvl="0"/>
            <a:r>
              <a:rPr lang="uk-UA" sz="2000" dirty="0" smtClean="0">
                <a:latin typeface="Times New Roman" pitchFamily="18" charset="0"/>
                <a:cs typeface="Times New Roman" pitchFamily="18" charset="0"/>
              </a:rPr>
              <a:t>- інформування </a:t>
            </a:r>
            <a:r>
              <a:rPr lang="uk-UA" sz="2000" dirty="0">
                <a:latin typeface="Times New Roman" pitchFamily="18" charset="0"/>
                <a:cs typeface="Times New Roman" pitchFamily="18" charset="0"/>
              </a:rPr>
              <a:t>батьків про їхні дії та органи, з якими можна зв’язатися у разі, якщо дитина пропала;</a:t>
            </a:r>
          </a:p>
          <a:p>
            <a:pPr lvl="0"/>
            <a:r>
              <a:rPr lang="uk-UA" sz="2000" dirty="0" smtClean="0">
                <a:latin typeface="Times New Roman" pitchFamily="18" charset="0"/>
                <a:cs typeface="Times New Roman" pitchFamily="18" charset="0"/>
              </a:rPr>
              <a:t>- надання </a:t>
            </a:r>
            <a:r>
              <a:rPr lang="uk-UA" sz="2000" dirty="0">
                <a:latin typeface="Times New Roman" pitchFamily="18" charset="0"/>
                <a:cs typeface="Times New Roman" pitchFamily="18" charset="0"/>
              </a:rPr>
              <a:t>допомоги жертвам злочинів;</a:t>
            </a:r>
          </a:p>
          <a:p>
            <a:pPr lvl="0"/>
            <a:r>
              <a:rPr lang="uk-UA" sz="2000" dirty="0" smtClean="0">
                <a:latin typeface="Times New Roman" pitchFamily="18" charset="0"/>
                <a:cs typeface="Times New Roman" pitchFamily="18" charset="0"/>
              </a:rPr>
              <a:t>- робота </a:t>
            </a:r>
            <a:r>
              <a:rPr lang="uk-UA" sz="2000" dirty="0">
                <a:latin typeface="Times New Roman" pitchFamily="18" charset="0"/>
                <a:cs typeface="Times New Roman" pitchFamily="18" charset="0"/>
              </a:rPr>
              <a:t>у партнерстві з іншими організаціями громади над заохоченням позитивної поведінки дітей та </a:t>
            </a:r>
            <a:r>
              <a:rPr lang="uk-UA" sz="2000" dirty="0" smtClean="0">
                <a:latin typeface="Times New Roman" pitchFamily="18" charset="0"/>
                <a:cs typeface="Times New Roman" pitchFamily="18" charset="0"/>
              </a:rPr>
              <a:t>підлітків</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та ін.</a:t>
            </a:r>
            <a:endParaRPr lang="uk-UA" sz="2000" dirty="0">
              <a:latin typeface="Times New Roman" pitchFamily="18" charset="0"/>
              <a:cs typeface="Times New Roman" pitchFamily="18" charset="0"/>
            </a:endParaRPr>
          </a:p>
        </p:txBody>
      </p:sp>
      <p:cxnSp>
        <p:nvCxnSpPr>
          <p:cNvPr id="11" name="Прямая соединительная линия 10"/>
          <p:cNvCxnSpPr/>
          <p:nvPr/>
        </p:nvCxnSpPr>
        <p:spPr>
          <a:xfrm>
            <a:off x="4572000" y="696471"/>
            <a:ext cx="201622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588224" y="696471"/>
            <a:ext cx="0" cy="71630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4728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1791" y="924811"/>
            <a:ext cx="3806513" cy="1015663"/>
          </a:xfrm>
          <a:prstGeom prst="rect">
            <a:avLst/>
          </a:prstGeom>
          <a:solidFill>
            <a:schemeClr val="accent6">
              <a:lumMod val="20000"/>
              <a:lumOff val="80000"/>
            </a:schemeClr>
          </a:solidFill>
          <a:ln>
            <a:solidFill>
              <a:schemeClr val="accent6">
                <a:lumMod val="50000"/>
              </a:schemeClr>
            </a:solidFill>
          </a:ln>
          <a:scene3d>
            <a:camera prst="perspectiveLeft"/>
            <a:lightRig rig="threePt" dir="t"/>
          </a:scene3d>
          <a:sp3d>
            <a:bevelT w="165100" prst="coolSlant"/>
          </a:sp3d>
        </p:spPr>
        <p:txBody>
          <a:bodyPr wrap="square">
            <a:spAutoFit/>
          </a:bodyPr>
          <a:lstStyle/>
          <a:p>
            <a:pPr algn="ctr"/>
            <a:r>
              <a:rPr lang="uk-UA" sz="2000" b="1" dirty="0">
                <a:latin typeface="Times New Roman" pitchFamily="18" charset="0"/>
                <a:cs typeface="Times New Roman" pitchFamily="18" charset="0"/>
              </a:rPr>
              <a:t>Основні принципи партнерства поліції та засобів масової інформації:</a:t>
            </a:r>
            <a:endParaRPr lang="uk-UA"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16508"/>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827584" y="2492896"/>
            <a:ext cx="5400600" cy="400110"/>
          </a:xfrm>
          <a:prstGeom prst="rect">
            <a:avLst/>
          </a:prstGeom>
          <a:solidFill>
            <a:schemeClr val="bg2"/>
          </a:solidFill>
          <a:ln w="19050">
            <a:solidFill>
              <a:schemeClr val="accent2">
                <a:lumMod val="50000"/>
              </a:schemeClr>
            </a:solidFill>
          </a:ln>
        </p:spPr>
        <p:txBody>
          <a:bodyPr wrap="square">
            <a:spAutoFit/>
          </a:bodyPr>
          <a:lstStyle/>
          <a:p>
            <a:pPr algn="ctr"/>
            <a:r>
              <a:rPr lang="uk-UA" sz="2000" dirty="0">
                <a:latin typeface="Times New Roman" pitchFamily="18" charset="0"/>
                <a:cs typeface="Times New Roman" pitchFamily="18" charset="0"/>
              </a:rPr>
              <a:t>Поліція й журналісти є партнерами</a:t>
            </a:r>
          </a:p>
        </p:txBody>
      </p:sp>
      <p:sp>
        <p:nvSpPr>
          <p:cNvPr id="6" name="Прямоугольник 5"/>
          <p:cNvSpPr/>
          <p:nvPr/>
        </p:nvSpPr>
        <p:spPr>
          <a:xfrm>
            <a:off x="795170" y="3284984"/>
            <a:ext cx="5413243" cy="1323439"/>
          </a:xfrm>
          <a:prstGeom prst="rect">
            <a:avLst/>
          </a:prstGeom>
          <a:solidFill>
            <a:schemeClr val="bg2"/>
          </a:solidFill>
          <a:ln w="19050">
            <a:solidFill>
              <a:schemeClr val="accent2">
                <a:lumMod val="50000"/>
              </a:schemeClr>
            </a:solidFill>
          </a:ln>
        </p:spPr>
        <p:txBody>
          <a:bodyPr wrap="square">
            <a:spAutoFit/>
          </a:bodyPr>
          <a:lstStyle/>
          <a:p>
            <a:pPr algn="ctr"/>
            <a:r>
              <a:rPr lang="uk-UA" sz="2000" dirty="0">
                <a:latin typeface="Times New Roman" pitchFamily="18" charset="0"/>
                <a:cs typeface="Times New Roman" pitchFamily="18" charset="0"/>
              </a:rPr>
              <a:t>Ефективність діяльності поліції висвітлюють журналісти, передусім спираючись на думку населення, а вже потім – владу та вище керівництво</a:t>
            </a:r>
          </a:p>
        </p:txBody>
      </p:sp>
      <p:sp>
        <p:nvSpPr>
          <p:cNvPr id="7" name="Прямоугольник 6"/>
          <p:cNvSpPr/>
          <p:nvPr/>
        </p:nvSpPr>
        <p:spPr>
          <a:xfrm>
            <a:off x="814940" y="5016951"/>
            <a:ext cx="5400599" cy="1015663"/>
          </a:xfrm>
          <a:prstGeom prst="rect">
            <a:avLst/>
          </a:prstGeom>
          <a:solidFill>
            <a:schemeClr val="bg2"/>
          </a:solidFill>
          <a:ln w="19050">
            <a:solidFill>
              <a:schemeClr val="accent2">
                <a:lumMod val="50000"/>
              </a:schemeClr>
            </a:solidFill>
          </a:ln>
        </p:spPr>
        <p:txBody>
          <a:bodyPr wrap="square">
            <a:spAutoFit/>
          </a:bodyPr>
          <a:lstStyle/>
          <a:p>
            <a:pPr algn="ctr"/>
            <a:r>
              <a:rPr lang="uk-UA" sz="2000" dirty="0">
                <a:latin typeface="Times New Roman" pitchFamily="18" charset="0"/>
                <a:cs typeface="Times New Roman" pitchFamily="18" charset="0"/>
              </a:rPr>
              <a:t>Доступність поліцейських структур для засобів масової інформації забезпечить прозорість їхньої діяльності та сприятиме довірі громадян</a:t>
            </a:r>
          </a:p>
        </p:txBody>
      </p:sp>
      <p:cxnSp>
        <p:nvCxnSpPr>
          <p:cNvPr id="9" name="Прямая соединительная линия 8"/>
          <p:cNvCxnSpPr>
            <a:stCxn id="4" idx="3"/>
          </p:cNvCxnSpPr>
          <p:nvPr/>
        </p:nvCxnSpPr>
        <p:spPr>
          <a:xfrm flipV="1">
            <a:off x="7308304" y="1386476"/>
            <a:ext cx="1440160" cy="46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733928" y="1386476"/>
            <a:ext cx="0" cy="4276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5" idx="3"/>
          </p:cNvCxnSpPr>
          <p:nvPr/>
        </p:nvCxnSpPr>
        <p:spPr>
          <a:xfrm flipH="1">
            <a:off x="6228184" y="2692951"/>
            <a:ext cx="2520280" cy="0"/>
          </a:xfrm>
          <a:prstGeom prst="straightConnector1">
            <a:avLst/>
          </a:prstGeom>
          <a:ln w="38100">
            <a:tailEnd type="stealth" w="lg"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6208413" y="3861048"/>
            <a:ext cx="2520280" cy="0"/>
          </a:xfrm>
          <a:prstGeom prst="straightConnector1">
            <a:avLst/>
          </a:prstGeom>
          <a:ln w="38100">
            <a:tailEnd type="stealth" w="lg"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6208413" y="5663281"/>
            <a:ext cx="2520280" cy="0"/>
          </a:xfrm>
          <a:prstGeom prst="straightConnector1">
            <a:avLst/>
          </a:prstGeom>
          <a:ln w="38100">
            <a:tailEnd type="stealth" w="lg"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4961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395536" y="1700808"/>
            <a:ext cx="7851648" cy="3024336"/>
          </a:xfrm>
        </p:spPr>
        <p:style>
          <a:lnRef idx="1">
            <a:schemeClr val="dk1"/>
          </a:lnRef>
          <a:fillRef idx="2">
            <a:schemeClr val="dk1"/>
          </a:fillRef>
          <a:effectRef idx="1">
            <a:schemeClr val="dk1"/>
          </a:effectRef>
          <a:fontRef idx="minor">
            <a:schemeClr val="dk1"/>
          </a:fontRef>
        </p:style>
        <p:txBody>
          <a:bodyPr>
            <a:normAutofit/>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7.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800" dirty="0">
                <a:solidFill>
                  <a:schemeClr val="tx1"/>
                </a:solidFill>
                <a:effectLst/>
                <a:latin typeface="Times New Roman" pitchFamily="18" charset="0"/>
                <a:cs typeface="Times New Roman" pitchFamily="18" charset="0"/>
              </a:rPr>
              <a:t>Інститут поліцейського офіцера громади (</a:t>
            </a:r>
            <a:r>
              <a:rPr lang="uk-UA" sz="2800" dirty="0" err="1">
                <a:solidFill>
                  <a:schemeClr val="tx1"/>
                </a:solidFill>
                <a:effectLst/>
                <a:latin typeface="Times New Roman" pitchFamily="18" charset="0"/>
                <a:cs typeface="Times New Roman" pitchFamily="18" charset="0"/>
              </a:rPr>
              <a:t>community</a:t>
            </a:r>
            <a:r>
              <a:rPr lang="uk-UA" sz="2800" dirty="0">
                <a:solidFill>
                  <a:schemeClr val="tx1"/>
                </a:solidFill>
                <a:effectLst/>
                <a:latin typeface="Times New Roman" pitchFamily="18" charset="0"/>
                <a:cs typeface="Times New Roman" pitchFamily="18" charset="0"/>
              </a:rPr>
              <a:t> </a:t>
            </a:r>
            <a:r>
              <a:rPr lang="uk-UA" sz="2800" dirty="0" err="1">
                <a:solidFill>
                  <a:schemeClr val="tx1"/>
                </a:solidFill>
                <a:effectLst/>
                <a:latin typeface="Times New Roman" pitchFamily="18" charset="0"/>
                <a:cs typeface="Times New Roman" pitchFamily="18" charset="0"/>
              </a:rPr>
              <a:t>policing</a:t>
            </a:r>
            <a:r>
              <a:rPr lang="uk-UA" sz="2800" dirty="0">
                <a:solidFill>
                  <a:schemeClr val="tx1"/>
                </a:solidFill>
                <a:effectLst/>
                <a:latin typeface="Times New Roman" pitchFamily="18" charset="0"/>
                <a:cs typeface="Times New Roman" pitchFamily="18" charset="0"/>
              </a:rPr>
              <a:t>)</a:t>
            </a:r>
            <a:br>
              <a:rPr lang="uk-UA" sz="2800" dirty="0">
                <a:solidFill>
                  <a:schemeClr val="tx1"/>
                </a:solidFill>
                <a:effectLst/>
                <a:latin typeface="Times New Roman" pitchFamily="18" charset="0"/>
                <a:cs typeface="Times New Roman" pitchFamily="18" charset="0"/>
              </a:rPr>
            </a:br>
            <a:endParaRPr lang="uk-UA" sz="28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7267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23768"/>
            <a:ext cx="5256584" cy="1631216"/>
          </a:xfrm>
          <a:prstGeom prst="rect">
            <a:avLst/>
          </a:prstGeom>
          <a:solidFill>
            <a:schemeClr val="accent5">
              <a:lumMod val="20000"/>
              <a:lumOff val="80000"/>
            </a:schemeClr>
          </a:solidFill>
          <a:ln w="28575">
            <a:solidFill>
              <a:schemeClr val="accent6">
                <a:lumMod val="50000"/>
              </a:schemeClr>
            </a:solidFill>
          </a:ln>
          <a:scene3d>
            <a:camera prst="orthographicFront"/>
            <a:lightRig rig="threePt" dir="t"/>
          </a:scene3d>
          <a:sp3d>
            <a:bevelT prst="angle"/>
          </a:sp3d>
        </p:spPr>
        <p:txBody>
          <a:bodyPr wrap="square">
            <a:spAutoFit/>
          </a:bodyPr>
          <a:lstStyle/>
          <a:p>
            <a:pPr algn="ctr"/>
            <a:r>
              <a:rPr lang="uk-UA" sz="2000" u="sng" dirty="0">
                <a:latin typeface="Times New Roman" pitchFamily="18" charset="0"/>
                <a:cs typeface="Times New Roman" pitchFamily="18" charset="0"/>
              </a:rPr>
              <a:t>У межах моделі </a:t>
            </a:r>
            <a:r>
              <a:rPr lang="uk-UA" sz="2000" b="1" dirty="0" err="1">
                <a:latin typeface="Times New Roman" pitchFamily="18" charset="0"/>
                <a:cs typeface="Times New Roman" pitchFamily="18" charset="0"/>
              </a:rPr>
              <a:t>Community</a:t>
            </a:r>
            <a:r>
              <a:rPr lang="uk-UA" sz="2000" b="1" dirty="0">
                <a:latin typeface="Times New Roman" pitchFamily="18" charset="0"/>
                <a:cs typeface="Times New Roman" pitchFamily="18" charset="0"/>
              </a:rPr>
              <a:t> </a:t>
            </a:r>
            <a:r>
              <a:rPr lang="uk-UA" sz="2000" b="1" dirty="0" err="1">
                <a:latin typeface="Times New Roman" pitchFamily="18" charset="0"/>
                <a:cs typeface="Times New Roman" pitchFamily="18" charset="0"/>
              </a:rPr>
              <a:t>Policing</a:t>
            </a:r>
            <a:r>
              <a:rPr lang="uk-UA" sz="2000" b="1" dirty="0">
                <a:latin typeface="Times New Roman" pitchFamily="18" charset="0"/>
                <a:cs typeface="Times New Roman" pitchFamily="18" charset="0"/>
              </a:rPr>
              <a:t> </a:t>
            </a:r>
            <a:r>
              <a:rPr lang="uk-UA" sz="2000" dirty="0">
                <a:latin typeface="Times New Roman" pitchFamily="18" charset="0"/>
                <a:cs typeface="Times New Roman" pitchFamily="18" charset="0"/>
              </a:rPr>
              <a:t>поліція </a:t>
            </a:r>
            <a:r>
              <a:rPr lang="uk-UA" sz="2000" i="1" dirty="0">
                <a:latin typeface="Times New Roman" pitchFamily="18" charset="0"/>
                <a:cs typeface="Times New Roman" pitchFamily="18" charset="0"/>
              </a:rPr>
              <a:t>взаємодіє із законослухняними громадянами, які мають належний рівень правосвідомості та правової культури</a:t>
            </a:r>
            <a:r>
              <a:rPr lang="uk-UA" sz="2000" dirty="0">
                <a:latin typeface="Times New Roman" pitchFamily="18" charset="0"/>
                <a:cs typeface="Times New Roman" pitchFamily="18" charset="0"/>
              </a:rPr>
              <a:t>, з </a:t>
            </a:r>
            <a:r>
              <a:rPr lang="uk-UA" sz="2000" b="1" dirty="0">
                <a:latin typeface="Times New Roman" pitchFamily="18" charset="0"/>
                <a:cs typeface="Times New Roman" pitchFamily="18" charset="0"/>
              </a:rPr>
              <a:t>метою забезпечення правопорядку у суспільстві</a:t>
            </a:r>
            <a:r>
              <a:rPr lang="uk-UA" sz="2000"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23768"/>
            <a:ext cx="2676525"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кругленный прямоугольник 4"/>
          <p:cNvSpPr/>
          <p:nvPr/>
        </p:nvSpPr>
        <p:spPr>
          <a:xfrm>
            <a:off x="3491880" y="2276872"/>
            <a:ext cx="5112568" cy="720080"/>
          </a:xfrm>
          <a:prstGeom prst="roundRect">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latin typeface="Times New Roman" pitchFamily="18" charset="0"/>
                <a:cs typeface="Times New Roman" pitchFamily="18" charset="0"/>
              </a:rPr>
              <a:t>Основними </a:t>
            </a:r>
            <a:r>
              <a:rPr lang="uk-UA" sz="2000" b="1" dirty="0">
                <a:solidFill>
                  <a:schemeClr val="tx1"/>
                </a:solidFill>
                <a:latin typeface="Times New Roman" pitchFamily="18" charset="0"/>
                <a:cs typeface="Times New Roman" pitchFamily="18" charset="0"/>
              </a:rPr>
              <a:t>завданнями моделі </a:t>
            </a:r>
            <a:r>
              <a:rPr lang="uk-UA" sz="2000" b="1" dirty="0" err="1">
                <a:solidFill>
                  <a:schemeClr val="tx1"/>
                </a:solidFill>
                <a:latin typeface="Times New Roman" pitchFamily="18" charset="0"/>
                <a:cs typeface="Times New Roman" pitchFamily="18" charset="0"/>
              </a:rPr>
              <a:t>Community</a:t>
            </a:r>
            <a:r>
              <a:rPr lang="uk-UA" sz="2000" b="1" dirty="0">
                <a:solidFill>
                  <a:schemeClr val="tx1"/>
                </a:solidFill>
                <a:latin typeface="Times New Roman" pitchFamily="18" charset="0"/>
                <a:cs typeface="Times New Roman" pitchFamily="18" charset="0"/>
              </a:rPr>
              <a:t> </a:t>
            </a:r>
            <a:r>
              <a:rPr lang="uk-UA" sz="2000" b="1" dirty="0" err="1">
                <a:solidFill>
                  <a:schemeClr val="tx1"/>
                </a:solidFill>
                <a:latin typeface="Times New Roman" pitchFamily="18" charset="0"/>
                <a:cs typeface="Times New Roman" pitchFamily="18" charset="0"/>
              </a:rPr>
              <a:t>Policing</a:t>
            </a:r>
            <a:r>
              <a:rPr lang="uk-UA" sz="2000" b="1" dirty="0">
                <a:solidFill>
                  <a:schemeClr val="tx1"/>
                </a:solidFill>
                <a:latin typeface="Times New Roman" pitchFamily="18" charset="0"/>
                <a:cs typeface="Times New Roman" pitchFamily="18" charset="0"/>
              </a:rPr>
              <a:t> є:</a:t>
            </a:r>
            <a:r>
              <a:rPr lang="uk-UA" sz="2000" dirty="0">
                <a:solidFill>
                  <a:schemeClr val="tx1"/>
                </a:solidFill>
                <a:latin typeface="Times New Roman" pitchFamily="18" charset="0"/>
                <a:cs typeface="Times New Roman" pitchFamily="18" charset="0"/>
              </a:rPr>
              <a:t> </a:t>
            </a:r>
          </a:p>
        </p:txBody>
      </p:sp>
      <p:sp>
        <p:nvSpPr>
          <p:cNvPr id="6" name="Загнутый угол 5"/>
          <p:cNvSpPr/>
          <p:nvPr/>
        </p:nvSpPr>
        <p:spPr>
          <a:xfrm>
            <a:off x="611560" y="3356992"/>
            <a:ext cx="7992888" cy="2880320"/>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arenR"/>
            </a:pPr>
            <a:endParaRPr lang="uk-UA" sz="2000" dirty="0" smtClean="0">
              <a:solidFill>
                <a:schemeClr val="tx1"/>
              </a:solidFill>
              <a:latin typeface="Times New Roman"/>
              <a:ea typeface="Calibri"/>
            </a:endParaRPr>
          </a:p>
          <a:p>
            <a:pPr marL="457200" indent="-457200" algn="just">
              <a:buAutoNum type="arabicParenR"/>
            </a:pPr>
            <a:r>
              <a:rPr lang="uk-UA" sz="2000" dirty="0" smtClean="0">
                <a:solidFill>
                  <a:schemeClr val="tx1"/>
                </a:solidFill>
                <a:latin typeface="Times New Roman"/>
                <a:ea typeface="Calibri"/>
              </a:rPr>
              <a:t>запобігання </a:t>
            </a:r>
            <a:r>
              <a:rPr lang="uk-UA" sz="2000" dirty="0">
                <a:solidFill>
                  <a:schemeClr val="tx1"/>
                </a:solidFill>
                <a:latin typeface="Times New Roman"/>
                <a:ea typeface="Calibri"/>
              </a:rPr>
              <a:t>і обмеження злочинності; </a:t>
            </a:r>
            <a:endParaRPr lang="uk-UA" sz="2000" dirty="0" smtClean="0">
              <a:solidFill>
                <a:schemeClr val="tx1"/>
              </a:solidFill>
              <a:latin typeface="Times New Roman"/>
              <a:ea typeface="Calibri"/>
            </a:endParaRPr>
          </a:p>
          <a:p>
            <a:pPr marL="457200" indent="-457200" algn="just">
              <a:buAutoNum type="arabicParenR"/>
            </a:pPr>
            <a:r>
              <a:rPr lang="uk-UA" sz="2000" dirty="0" smtClean="0">
                <a:solidFill>
                  <a:schemeClr val="tx1"/>
                </a:solidFill>
                <a:latin typeface="Times New Roman"/>
                <a:ea typeface="Calibri"/>
              </a:rPr>
              <a:t>викорінення </a:t>
            </a:r>
            <a:r>
              <a:rPr lang="uk-UA" sz="2000" dirty="0">
                <a:solidFill>
                  <a:schemeClr val="tx1"/>
                </a:solidFill>
                <a:latin typeface="Times New Roman"/>
                <a:ea typeface="Calibri"/>
              </a:rPr>
              <a:t>негативних соціальних явищ (вулична проституція, споживання алкогольних напоїв у публічних </a:t>
            </a:r>
            <a:r>
              <a:rPr lang="uk-UA" sz="2000" dirty="0" smtClean="0">
                <a:solidFill>
                  <a:schemeClr val="tx1"/>
                </a:solidFill>
                <a:latin typeface="Times New Roman"/>
                <a:ea typeface="Calibri"/>
              </a:rPr>
              <a:t>місцях);</a:t>
            </a:r>
          </a:p>
          <a:p>
            <a:pPr marL="457200" indent="-457200" algn="just">
              <a:buAutoNum type="arabicParenR"/>
            </a:pPr>
            <a:r>
              <a:rPr lang="uk-UA" sz="2000" dirty="0" smtClean="0">
                <a:solidFill>
                  <a:schemeClr val="tx1"/>
                </a:solidFill>
                <a:latin typeface="Times New Roman"/>
                <a:ea typeface="Calibri"/>
              </a:rPr>
              <a:t>підвищення </a:t>
            </a:r>
            <a:r>
              <a:rPr lang="uk-UA" sz="2000" dirty="0">
                <a:solidFill>
                  <a:schemeClr val="tx1"/>
                </a:solidFill>
                <a:latin typeface="Times New Roman"/>
                <a:ea typeface="Calibri"/>
              </a:rPr>
              <a:t>почуття безпеки та якості життя мешканців; </a:t>
            </a:r>
            <a:endParaRPr lang="uk-UA" sz="2000" dirty="0" smtClean="0">
              <a:solidFill>
                <a:schemeClr val="tx1"/>
              </a:solidFill>
              <a:latin typeface="Times New Roman"/>
              <a:ea typeface="Calibri"/>
            </a:endParaRPr>
          </a:p>
          <a:p>
            <a:pPr marL="457200" indent="-457200" algn="just">
              <a:buAutoNum type="arabicParenR"/>
            </a:pPr>
            <a:r>
              <a:rPr lang="uk-UA" sz="2000" dirty="0" smtClean="0">
                <a:solidFill>
                  <a:schemeClr val="tx1"/>
                </a:solidFill>
                <a:latin typeface="Times New Roman"/>
                <a:ea typeface="Calibri"/>
              </a:rPr>
              <a:t>ініціювання </a:t>
            </a:r>
            <a:r>
              <a:rPr lang="uk-UA" sz="2000" dirty="0">
                <a:solidFill>
                  <a:schemeClr val="tx1"/>
                </a:solidFill>
                <a:latin typeface="Times New Roman"/>
                <a:ea typeface="Calibri"/>
              </a:rPr>
              <a:t>активності обивателів і створення коаліції із метою підтримання публічної безпеки та порядку; </a:t>
            </a:r>
            <a:endParaRPr lang="uk-UA" sz="2000" dirty="0" smtClean="0">
              <a:solidFill>
                <a:schemeClr val="tx1"/>
              </a:solidFill>
              <a:latin typeface="Times New Roman"/>
              <a:ea typeface="Calibri"/>
            </a:endParaRPr>
          </a:p>
          <a:p>
            <a:pPr marL="457200" indent="-457200" algn="just">
              <a:buAutoNum type="arabicParenR"/>
            </a:pPr>
            <a:r>
              <a:rPr lang="uk-UA" sz="2000" dirty="0" smtClean="0">
                <a:solidFill>
                  <a:schemeClr val="tx1"/>
                </a:solidFill>
                <a:latin typeface="Times New Roman"/>
                <a:ea typeface="Calibri"/>
              </a:rPr>
              <a:t>покращання </a:t>
            </a:r>
            <a:r>
              <a:rPr lang="uk-UA" sz="2000" dirty="0">
                <a:solidFill>
                  <a:schemeClr val="tx1"/>
                </a:solidFill>
                <a:latin typeface="Times New Roman"/>
                <a:ea typeface="Calibri"/>
              </a:rPr>
              <a:t>ставлення населення до поліції; </a:t>
            </a:r>
            <a:endParaRPr lang="uk-UA" sz="2000" dirty="0" smtClean="0">
              <a:solidFill>
                <a:schemeClr val="tx1"/>
              </a:solidFill>
              <a:latin typeface="Times New Roman"/>
              <a:ea typeface="Calibri"/>
            </a:endParaRPr>
          </a:p>
          <a:p>
            <a:pPr marL="457200" indent="-457200" algn="just">
              <a:buAutoNum type="arabicParenR"/>
            </a:pPr>
            <a:r>
              <a:rPr lang="uk-UA" sz="2000" dirty="0" smtClean="0">
                <a:solidFill>
                  <a:schemeClr val="tx1"/>
                </a:solidFill>
                <a:latin typeface="Times New Roman"/>
                <a:ea typeface="Calibri"/>
              </a:rPr>
              <a:t>підвищення </a:t>
            </a:r>
            <a:r>
              <a:rPr lang="uk-UA" sz="2000" dirty="0">
                <a:solidFill>
                  <a:schemeClr val="tx1"/>
                </a:solidFill>
                <a:latin typeface="Times New Roman"/>
                <a:ea typeface="Calibri"/>
              </a:rPr>
              <a:t>комфорту життя в громадах (як кінцевий результат</a:t>
            </a:r>
            <a:r>
              <a:rPr lang="uk-UA" dirty="0">
                <a:latin typeface="Times New Roman"/>
                <a:ea typeface="Calibri"/>
              </a:rPr>
              <a:t>)</a:t>
            </a:r>
            <a:endParaRPr lang="uk-UA" dirty="0"/>
          </a:p>
        </p:txBody>
      </p:sp>
      <p:sp>
        <p:nvSpPr>
          <p:cNvPr id="2" name="Выгнутая влево стрелка 1"/>
          <p:cNvSpPr/>
          <p:nvPr/>
        </p:nvSpPr>
        <p:spPr>
          <a:xfrm>
            <a:off x="611560" y="2636912"/>
            <a:ext cx="2880320" cy="864096"/>
          </a:xfrm>
          <a:prstGeom prst="curvedRightArrow">
            <a:avLst/>
          </a:prstGeom>
          <a:solidFill>
            <a:schemeClr val="bg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3693500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539552" y="2276872"/>
            <a:ext cx="7851648" cy="2448272"/>
          </a:xfrm>
        </p:spPr>
        <p:style>
          <a:lnRef idx="1">
            <a:schemeClr val="dk1"/>
          </a:lnRef>
          <a:fillRef idx="2">
            <a:schemeClr val="dk1"/>
          </a:fillRef>
          <a:effectRef idx="1">
            <a:schemeClr val="dk1"/>
          </a:effectRef>
          <a:fontRef idx="minor">
            <a:schemeClr val="dk1"/>
          </a:fontRef>
        </p:style>
        <p:txBody>
          <a:bodyPr>
            <a:noAutofit/>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28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a:t>
            </a:r>
            <a:r>
              <a:rPr lang="uk-UA" sz="2800" dirty="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8</a:t>
            </a:r>
            <a:r>
              <a:rPr lang="uk-UA" sz="28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t>
            </a:r>
            <a:br>
              <a:rPr lang="uk-UA" sz="28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8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28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800" dirty="0">
                <a:solidFill>
                  <a:schemeClr val="tx1"/>
                </a:solidFill>
                <a:effectLst/>
                <a:latin typeface="Times New Roman" pitchFamily="18" charset="0"/>
                <a:cs typeface="Times New Roman" pitchFamily="18" charset="0"/>
              </a:rPr>
              <a:t>Механізми звернення до поліції. Звітування поліції перед громадою</a:t>
            </a:r>
            <a:r>
              <a:rPr lang="uk-UA" sz="2800" dirty="0" smtClean="0">
                <a:solidFill>
                  <a:schemeClr val="tx1"/>
                </a:solidFill>
                <a:effectLst/>
                <a:latin typeface="Times New Roman" pitchFamily="18" charset="0"/>
                <a:cs typeface="Times New Roman" pitchFamily="18" charset="0"/>
              </a:rPr>
              <a:t>.</a:t>
            </a:r>
            <a:br>
              <a:rPr lang="uk-UA" sz="2800" dirty="0" smtClean="0">
                <a:solidFill>
                  <a:schemeClr val="tx1"/>
                </a:solidFill>
                <a:effectLst/>
                <a:latin typeface="Times New Roman" pitchFamily="18" charset="0"/>
                <a:cs typeface="Times New Roman" pitchFamily="18" charset="0"/>
              </a:rPr>
            </a:br>
            <a:endParaRPr lang="uk-UA" sz="28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461287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628800"/>
            <a:ext cx="7704856" cy="5016758"/>
          </a:xfrm>
          <a:prstGeom prst="rect">
            <a:avLst/>
          </a:prstGeom>
          <a:solidFill>
            <a:schemeClr val="bg1">
              <a:lumMod val="95000"/>
            </a:schemeClr>
          </a:solidFill>
          <a:ln w="28575">
            <a:solidFill>
              <a:schemeClr val="bg1">
                <a:lumMod val="50000"/>
              </a:schemeClr>
            </a:solidFill>
          </a:ln>
        </p:spPr>
        <p:txBody>
          <a:bodyPr wrap="square">
            <a:spAutoFit/>
          </a:bodyPr>
          <a:lstStyle/>
          <a:p>
            <a:pPr marL="342900" indent="-342900" algn="just">
              <a:buFont typeface="Wingdings" pitchFamily="2" charset="2"/>
              <a:buChar char="q"/>
            </a:pPr>
            <a:r>
              <a:rPr lang="uk-UA" sz="2000" dirty="0" smtClean="0">
                <a:latin typeface="Times New Roman" pitchFamily="18" charset="0"/>
                <a:cs typeface="Times New Roman" pitchFamily="18" charset="0"/>
              </a:rPr>
              <a:t>Конституція України (ст.40);</a:t>
            </a:r>
          </a:p>
          <a:p>
            <a:pPr marL="342900" indent="-342900" algn="just">
              <a:buFont typeface="Wingdings" pitchFamily="2" charset="2"/>
              <a:buChar char="q"/>
            </a:pPr>
            <a:endParaRPr lang="uk-UA" sz="2000" dirty="0">
              <a:latin typeface="Times New Roman" pitchFamily="18" charset="0"/>
              <a:cs typeface="Times New Roman" pitchFamily="18" charset="0"/>
            </a:endParaRPr>
          </a:p>
          <a:p>
            <a:pPr marL="342900" indent="-342900" algn="just">
              <a:buFont typeface="Wingdings" pitchFamily="2" charset="2"/>
              <a:buChar char="q"/>
            </a:pPr>
            <a:r>
              <a:rPr lang="uk-UA" sz="2000" dirty="0" smtClean="0">
                <a:latin typeface="Times New Roman" pitchFamily="18" charset="0"/>
                <a:cs typeface="Times New Roman" pitchFamily="18" charset="0"/>
              </a:rPr>
              <a:t>Закон </a:t>
            </a:r>
            <a:r>
              <a:rPr lang="uk-UA" sz="2000" dirty="0">
                <a:latin typeface="Times New Roman" pitchFamily="18" charset="0"/>
                <a:cs typeface="Times New Roman" pitchFamily="18" charset="0"/>
              </a:rPr>
              <a:t>України «Про звернення громадян</a:t>
            </a:r>
            <a:r>
              <a:rPr lang="uk-UA" sz="2000" dirty="0" smtClean="0">
                <a:latin typeface="Times New Roman" pitchFamily="18" charset="0"/>
                <a:cs typeface="Times New Roman" pitchFamily="18" charset="0"/>
              </a:rPr>
              <a:t>»</a:t>
            </a:r>
          </a:p>
          <a:p>
            <a:pPr marL="342900" indent="-342900" algn="just">
              <a:buFont typeface="Wingdings" pitchFamily="2" charset="2"/>
              <a:buChar char="q"/>
            </a:pPr>
            <a:endParaRPr lang="uk-UA" sz="2000" dirty="0">
              <a:latin typeface="Times New Roman" pitchFamily="18" charset="0"/>
              <a:cs typeface="Times New Roman" pitchFamily="18" charset="0"/>
            </a:endParaRPr>
          </a:p>
          <a:p>
            <a:pPr marL="342900" indent="-342900" algn="just">
              <a:buFont typeface="Wingdings" pitchFamily="2" charset="2"/>
              <a:buChar char="q"/>
            </a:pPr>
            <a:r>
              <a:rPr lang="uk-UA" sz="2000" dirty="0" smtClean="0">
                <a:latin typeface="Times New Roman" pitchFamily="18" charset="0"/>
                <a:cs typeface="Times New Roman" pitchFamily="18" charset="0"/>
              </a:rPr>
              <a:t>Указ </a:t>
            </a:r>
            <a:r>
              <a:rPr lang="uk-UA" sz="2000" dirty="0">
                <a:latin typeface="Times New Roman" pitchFamily="18" charset="0"/>
                <a:cs typeface="Times New Roman" pitchFamily="18" charset="0"/>
              </a:rPr>
              <a:t>Президента України від 07 лютого 2008 року № 109 «Про першочергові заходи щодо забезпечення реалізації та гарантування конституційного права на звернення до органів державної влади та органів місцевого самоврядування</a:t>
            </a:r>
            <a:r>
              <a:rPr lang="uk-UA" sz="2000" dirty="0" smtClean="0">
                <a:latin typeface="Times New Roman" pitchFamily="18" charset="0"/>
                <a:cs typeface="Times New Roman" pitchFamily="18" charset="0"/>
              </a:rPr>
              <a:t>»</a:t>
            </a:r>
          </a:p>
          <a:p>
            <a:pPr marL="342900" indent="-342900" algn="just">
              <a:buFont typeface="Wingdings" pitchFamily="2" charset="2"/>
              <a:buChar char="q"/>
            </a:pPr>
            <a:endParaRPr lang="uk-UA" sz="2000" dirty="0">
              <a:latin typeface="Times New Roman" pitchFamily="18" charset="0"/>
              <a:cs typeface="Times New Roman" pitchFamily="18" charset="0"/>
            </a:endParaRPr>
          </a:p>
          <a:p>
            <a:pPr marL="342900" indent="-342900" algn="just">
              <a:buFont typeface="Wingdings" pitchFamily="2" charset="2"/>
              <a:buChar char="q"/>
            </a:pPr>
            <a:r>
              <a:rPr lang="uk-UA" sz="2000" dirty="0">
                <a:latin typeface="Times New Roman" pitchFamily="18" charset="0"/>
                <a:cs typeface="Times New Roman" pitchFamily="18" charset="0"/>
              </a:rPr>
              <a:t>Положення про Національну </a:t>
            </a:r>
            <a:r>
              <a:rPr lang="uk-UA" sz="2000" dirty="0" smtClean="0">
                <a:latin typeface="Times New Roman" pitchFamily="18" charset="0"/>
                <a:cs typeface="Times New Roman" pitchFamily="18" charset="0"/>
              </a:rPr>
              <a:t>поліцію (підпункт 42 п.4)</a:t>
            </a:r>
          </a:p>
          <a:p>
            <a:pPr marL="342900" indent="-342900" algn="just">
              <a:buFont typeface="Wingdings" pitchFamily="2" charset="2"/>
              <a:buChar char="q"/>
            </a:pPr>
            <a:endParaRPr lang="uk-UA" sz="2000" dirty="0">
              <a:latin typeface="Times New Roman" pitchFamily="18" charset="0"/>
              <a:cs typeface="Times New Roman" pitchFamily="18" charset="0"/>
            </a:endParaRPr>
          </a:p>
          <a:p>
            <a:pPr marL="342900" indent="-342900" algn="just">
              <a:buFont typeface="Wingdings" pitchFamily="2" charset="2"/>
              <a:buChar char="q"/>
            </a:pPr>
            <a:r>
              <a:rPr lang="uk-UA" sz="2000" dirty="0">
                <a:latin typeface="Times New Roman" pitchFamily="18" charset="0"/>
                <a:cs typeface="Times New Roman" pitchFamily="18" charset="0"/>
              </a:rPr>
              <a:t>Наказ МВС України від 15.11.2017 № </a:t>
            </a:r>
            <a:r>
              <a:rPr lang="uk-UA" sz="2000" dirty="0" smtClean="0">
                <a:latin typeface="Times New Roman" pitchFamily="18" charset="0"/>
                <a:cs typeface="Times New Roman" pitchFamily="18" charset="0"/>
              </a:rPr>
              <a:t>930 </a:t>
            </a:r>
            <a:r>
              <a:rPr lang="uk-UA" sz="2000" dirty="0">
                <a:latin typeface="Times New Roman" pitchFamily="18" charset="0"/>
                <a:cs typeface="Times New Roman" pitchFamily="18" charset="0"/>
              </a:rPr>
              <a:t>«Порядок розгляду звернень та організації проведення особистого прийому громадян в органах та підрозділах Національної поліції України</a:t>
            </a:r>
            <a:r>
              <a:rPr lang="uk-UA" sz="2000" dirty="0" smtClean="0">
                <a:latin typeface="Times New Roman" pitchFamily="18" charset="0"/>
                <a:cs typeface="Times New Roman" pitchFamily="18" charset="0"/>
              </a:rPr>
              <a:t>» та ін.</a:t>
            </a:r>
          </a:p>
          <a:p>
            <a:endParaRPr lang="uk-UA" sz="2000" dirty="0">
              <a:latin typeface="Times New Roman" pitchFamily="18" charset="0"/>
              <a:cs typeface="Times New Roman" pitchFamily="18" charset="0"/>
            </a:endParaRPr>
          </a:p>
          <a:p>
            <a:endParaRPr lang="uk-UA" sz="2000" dirty="0">
              <a:latin typeface="Times New Roman" pitchFamily="18" charset="0"/>
              <a:cs typeface="Times New Roman" pitchFamily="18" charset="0"/>
            </a:endParaRPr>
          </a:p>
        </p:txBody>
      </p:sp>
      <p:sp>
        <p:nvSpPr>
          <p:cNvPr id="7" name="Прямоугольник 6"/>
          <p:cNvSpPr/>
          <p:nvPr/>
        </p:nvSpPr>
        <p:spPr>
          <a:xfrm>
            <a:off x="1835696" y="404664"/>
            <a:ext cx="4572000" cy="1015663"/>
          </a:xfrm>
          <a:prstGeom prst="rect">
            <a:avLst/>
          </a:prstGeom>
          <a:solidFill>
            <a:schemeClr val="bg2"/>
          </a:solidFill>
          <a:ln w="28575">
            <a:solidFill>
              <a:schemeClr val="tx2">
                <a:lumMod val="75000"/>
              </a:schemeClr>
            </a:solidFill>
          </a:ln>
          <a:scene3d>
            <a:camera prst="orthographicFront"/>
            <a:lightRig rig="threePt" dir="t"/>
          </a:scene3d>
          <a:sp3d>
            <a:bevelT w="165100" prst="coolSlant"/>
          </a:sp3d>
        </p:spPr>
        <p:txBody>
          <a:bodyPr>
            <a:spAutoFit/>
          </a:bodyPr>
          <a:lstStyle/>
          <a:p>
            <a:pPr algn="ctr"/>
            <a:r>
              <a:rPr lang="uk-UA" sz="2000" b="1" dirty="0" smtClean="0">
                <a:latin typeface="Times New Roman" pitchFamily="18" charset="0"/>
                <a:cs typeface="Times New Roman" pitchFamily="18" charset="0"/>
              </a:rPr>
              <a:t>Питання звернення громадян до Національної поліції регламентується:</a:t>
            </a:r>
            <a:endParaRPr lang="uk-UA" sz="2000" dirty="0">
              <a:latin typeface="Times New Roman" pitchFamily="18" charset="0"/>
              <a:cs typeface="Times New Roman" pitchFamily="18" charset="0"/>
            </a:endParaRPr>
          </a:p>
        </p:txBody>
      </p:sp>
      <p:sp>
        <p:nvSpPr>
          <p:cNvPr id="8" name="Выгнутая вправо стрелка 7"/>
          <p:cNvSpPr/>
          <p:nvPr/>
        </p:nvSpPr>
        <p:spPr>
          <a:xfrm>
            <a:off x="6407696" y="404664"/>
            <a:ext cx="2124744" cy="1872208"/>
          </a:xfrm>
          <a:prstGeom prst="curved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55558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4572000" cy="1015663"/>
          </a:xfrm>
          <a:prstGeom prst="rect">
            <a:avLst/>
          </a:prstGeom>
          <a:solidFill>
            <a:schemeClr val="accent5">
              <a:lumMod val="20000"/>
              <a:lumOff val="80000"/>
            </a:schemeClr>
          </a:solidFill>
          <a:ln w="28575">
            <a:solidFill>
              <a:schemeClr val="accent5">
                <a:lumMod val="50000"/>
              </a:schemeClr>
            </a:solidFill>
          </a:ln>
          <a:scene3d>
            <a:camera prst="perspectiveRight"/>
            <a:lightRig rig="threePt" dir="t"/>
          </a:scene3d>
          <a:sp3d>
            <a:bevelT w="114300" prst="artDeco"/>
          </a:sp3d>
        </p:spPr>
        <p:txBody>
          <a:bodyPr>
            <a:spAutoFit/>
          </a:bodyPr>
          <a:lstStyle/>
          <a:p>
            <a:pPr algn="ctr"/>
            <a:r>
              <a:rPr lang="uk-UA" sz="2000" dirty="0">
                <a:latin typeface="Times New Roman" pitchFamily="18" charset="0"/>
                <a:cs typeface="Times New Roman" pitchFamily="18" charset="0"/>
              </a:rPr>
              <a:t>Розділ VIII Закону </a:t>
            </a:r>
            <a:r>
              <a:rPr lang="uk-UA" sz="2000" dirty="0" smtClean="0">
                <a:latin typeface="Times New Roman" pitchFamily="18" charset="0"/>
                <a:cs typeface="Times New Roman" pitchFamily="18" charset="0"/>
              </a:rPr>
              <a:t>України «Про Національну поліцію» присвячено </a:t>
            </a:r>
            <a:r>
              <a:rPr lang="uk-UA" sz="2000" dirty="0">
                <a:latin typeface="Times New Roman" pitchFamily="18" charset="0"/>
                <a:cs typeface="Times New Roman" pitchFamily="18" charset="0"/>
              </a:rPr>
              <a:t>громадському контролю поліції</a:t>
            </a:r>
          </a:p>
        </p:txBody>
      </p:sp>
      <p:sp>
        <p:nvSpPr>
          <p:cNvPr id="5" name="Прямоугольник 4"/>
          <p:cNvSpPr/>
          <p:nvPr/>
        </p:nvSpPr>
        <p:spPr>
          <a:xfrm>
            <a:off x="3563888" y="1628800"/>
            <a:ext cx="5184576" cy="1015663"/>
          </a:xfrm>
          <a:prstGeom prst="rect">
            <a:avLst/>
          </a:prstGeom>
          <a:solidFill>
            <a:schemeClr val="bg2"/>
          </a:solidFill>
          <a:ln w="28575">
            <a:solidFill>
              <a:schemeClr val="bg2">
                <a:lumMod val="10000"/>
              </a:schemeClr>
            </a:solidFill>
          </a:ln>
          <a:scene3d>
            <a:camera prst="orthographicFront"/>
            <a:lightRig rig="threePt" dir="t"/>
          </a:scene3d>
          <a:sp3d>
            <a:bevelT prst="slope"/>
          </a:sp3d>
        </p:spPr>
        <p:txBody>
          <a:bodyPr wrap="square">
            <a:spAutoFit/>
          </a:bodyPr>
          <a:lstStyle/>
          <a:p>
            <a:pPr algn="ctr"/>
            <a:r>
              <a:rPr lang="uk-UA" sz="2000" b="1" dirty="0">
                <a:latin typeface="Times New Roman" pitchFamily="18" charset="0"/>
                <a:cs typeface="Times New Roman" pitchFamily="18" charset="0"/>
              </a:rPr>
              <a:t>Відповідно до ст. 86 «Звіт про поліцейську діяльність</a:t>
            </a:r>
            <a:r>
              <a:rPr lang="uk-UA" sz="2000" b="1" dirty="0" smtClean="0">
                <a:latin typeface="Times New Roman" pitchFamily="18" charset="0"/>
                <a:cs typeface="Times New Roman" pitchFamily="18" charset="0"/>
              </a:rPr>
              <a:t>»</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з метою </a:t>
            </a:r>
            <a:r>
              <a:rPr lang="uk-UA" sz="2000" dirty="0">
                <a:latin typeface="Times New Roman" pitchFamily="18" charset="0"/>
                <a:cs typeface="Times New Roman" pitchFamily="18" charset="0"/>
              </a:rPr>
              <a:t>інформування громадськості про діяльність поліції </a:t>
            </a:r>
            <a:r>
              <a:rPr lang="uk-UA" sz="2000" b="1" dirty="0" smtClean="0">
                <a:latin typeface="Times New Roman" pitchFamily="18" charset="0"/>
                <a:cs typeface="Times New Roman" pitchFamily="18" charset="0"/>
              </a:rPr>
              <a:t>:</a:t>
            </a:r>
            <a:endParaRPr lang="uk-UA" sz="2000" b="1" dirty="0">
              <a:latin typeface="Times New Roman" pitchFamily="18" charset="0"/>
              <a:cs typeface="Times New Roman" pitchFamily="18" charset="0"/>
            </a:endParaRPr>
          </a:p>
        </p:txBody>
      </p:sp>
      <p:sp>
        <p:nvSpPr>
          <p:cNvPr id="6" name="Прямоугольник 5"/>
          <p:cNvSpPr/>
          <p:nvPr/>
        </p:nvSpPr>
        <p:spPr>
          <a:xfrm>
            <a:off x="1331640" y="3278887"/>
            <a:ext cx="6768752" cy="707886"/>
          </a:xfrm>
          <a:prstGeom prst="rect">
            <a:avLst/>
          </a:prstGeom>
          <a:solidFill>
            <a:schemeClr val="bg1">
              <a:lumMod val="85000"/>
            </a:schemeClr>
          </a:solidFill>
          <a:ln w="19050">
            <a:solidFill>
              <a:schemeClr val="tx1"/>
            </a:solidFill>
          </a:ln>
        </p:spPr>
        <p:txBody>
          <a:bodyPr wrap="square">
            <a:spAutoFit/>
          </a:bodyPr>
          <a:lstStyle/>
          <a:p>
            <a:pPr algn="ctr"/>
            <a:r>
              <a:rPr lang="uk-UA" sz="2000" dirty="0" smtClean="0">
                <a:latin typeface="Times New Roman" pitchFamily="18" charset="0"/>
                <a:cs typeface="Times New Roman" pitchFamily="18" charset="0"/>
              </a:rPr>
              <a:t>раз </a:t>
            </a:r>
            <a:r>
              <a:rPr lang="uk-UA" sz="2000" dirty="0">
                <a:latin typeface="Times New Roman" pitchFamily="18" charset="0"/>
                <a:cs typeface="Times New Roman" pitchFamily="18" charset="0"/>
              </a:rPr>
              <a:t>на рік </a:t>
            </a:r>
            <a:r>
              <a:rPr lang="uk-UA" sz="2000" dirty="0" smtClean="0">
                <a:latin typeface="Times New Roman" pitchFamily="18" charset="0"/>
                <a:cs typeface="Times New Roman" pitchFamily="18" charset="0"/>
              </a:rPr>
              <a:t>готується та опубліковується на </a:t>
            </a:r>
            <a:r>
              <a:rPr lang="uk-UA" sz="2000" dirty="0">
                <a:latin typeface="Times New Roman" pitchFamily="18" charset="0"/>
                <a:cs typeface="Times New Roman" pitchFamily="18" charset="0"/>
              </a:rPr>
              <a:t>офіційних </a:t>
            </a:r>
            <a:r>
              <a:rPr lang="uk-UA" sz="2000" dirty="0" err="1">
                <a:latin typeface="Times New Roman" pitchFamily="18" charset="0"/>
                <a:cs typeface="Times New Roman" pitchFamily="18" charset="0"/>
              </a:rPr>
              <a:t>веб-порталах</a:t>
            </a:r>
            <a:r>
              <a:rPr lang="uk-UA" sz="2000" dirty="0">
                <a:latin typeface="Times New Roman" pitchFamily="18" charset="0"/>
                <a:cs typeface="Times New Roman" pitchFamily="18" charset="0"/>
              </a:rPr>
              <a:t> органів поліції звіт про діяльність поліції</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
        <p:nvSpPr>
          <p:cNvPr id="8" name="Прямоугольник 7"/>
          <p:cNvSpPr/>
          <p:nvPr/>
        </p:nvSpPr>
        <p:spPr>
          <a:xfrm>
            <a:off x="1331641" y="4498628"/>
            <a:ext cx="6768752" cy="1323439"/>
          </a:xfrm>
          <a:prstGeom prst="rect">
            <a:avLst/>
          </a:prstGeom>
          <a:solidFill>
            <a:schemeClr val="bg1">
              <a:lumMod val="85000"/>
            </a:schemeClr>
          </a:solidFill>
          <a:ln w="19050">
            <a:solidFill>
              <a:schemeClr val="tx1"/>
            </a:solidFill>
          </a:ln>
        </p:spPr>
        <p:txBody>
          <a:bodyPr wrap="square">
            <a:spAutoFit/>
          </a:bodyPr>
          <a:lstStyle/>
          <a:p>
            <a:pPr algn="ctr"/>
            <a:r>
              <a:rPr lang="uk-UA" sz="2000" dirty="0">
                <a:latin typeface="Times New Roman" pitchFamily="18" charset="0"/>
                <a:cs typeface="Times New Roman" pitchFamily="18" charset="0"/>
              </a:rPr>
              <a:t>регулярно </a:t>
            </a:r>
            <a:r>
              <a:rPr lang="uk-UA" sz="2000" dirty="0" smtClean="0">
                <a:latin typeface="Times New Roman" pitchFamily="18" charset="0"/>
                <a:cs typeface="Times New Roman" pitchFamily="18" charset="0"/>
              </a:rPr>
              <a:t>оприлюднюються </a:t>
            </a:r>
            <a:r>
              <a:rPr lang="uk-UA" sz="2000" dirty="0">
                <a:latin typeface="Times New Roman" pitchFamily="18" charset="0"/>
                <a:cs typeface="Times New Roman" pitchFamily="18" charset="0"/>
              </a:rPr>
              <a:t>статистичні та аналітичні дані про вжиті заходи щодо виявлення, запобігання та припинення порушень публічного порядку на офіційних </a:t>
            </a:r>
            <a:r>
              <a:rPr lang="uk-UA" sz="2000" dirty="0" err="1">
                <a:latin typeface="Times New Roman" pitchFamily="18" charset="0"/>
                <a:cs typeface="Times New Roman" pitchFamily="18" charset="0"/>
              </a:rPr>
              <a:t>веб-порталах</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органів поліції</a:t>
            </a:r>
            <a:endParaRPr lang="uk-UA" sz="2000" dirty="0">
              <a:latin typeface="Times New Roman" pitchFamily="18" charset="0"/>
              <a:cs typeface="Times New Roman" pitchFamily="18" charset="0"/>
            </a:endParaRPr>
          </a:p>
        </p:txBody>
      </p:sp>
      <p:cxnSp>
        <p:nvCxnSpPr>
          <p:cNvPr id="10" name="Соединительная линия уступом 9"/>
          <p:cNvCxnSpPr>
            <a:stCxn id="5" idx="1"/>
            <a:endCxn id="8" idx="1"/>
          </p:cNvCxnSpPr>
          <p:nvPr/>
        </p:nvCxnSpPr>
        <p:spPr>
          <a:xfrm rot="10800000" flipV="1">
            <a:off x="1331642" y="2136632"/>
            <a:ext cx="2232247" cy="3023716"/>
          </a:xfrm>
          <a:prstGeom prst="bentConnector3">
            <a:avLst>
              <a:gd name="adj1" fmla="val 140476"/>
            </a:avLst>
          </a:prstGeom>
          <a:ln w="38100">
            <a:solidFill>
              <a:schemeClr val="accent1">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5" idx="1"/>
            <a:endCxn id="6" idx="1"/>
          </p:cNvCxnSpPr>
          <p:nvPr/>
        </p:nvCxnSpPr>
        <p:spPr>
          <a:xfrm rot="10800000" flipV="1">
            <a:off x="1331640" y="2136632"/>
            <a:ext cx="2232248" cy="1496198"/>
          </a:xfrm>
          <a:prstGeom prst="bentConnector3">
            <a:avLst>
              <a:gd name="adj1" fmla="val 119019"/>
            </a:avLst>
          </a:prstGeom>
          <a:ln w="38100">
            <a:solidFill>
              <a:schemeClr val="accent1">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646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404664"/>
            <a:ext cx="5760640" cy="163121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i="1" dirty="0">
                <a:latin typeface="Times New Roman"/>
                <a:ea typeface="Calibri"/>
              </a:rPr>
              <a:t>Соціальна діяльність</a:t>
            </a:r>
            <a:r>
              <a:rPr lang="uk-UA" sz="2000" dirty="0">
                <a:latin typeface="Times New Roman"/>
                <a:ea typeface="Calibri"/>
              </a:rPr>
              <a:t> визначається як спосіб організації та існування соціального організму, в процесі чого, шляхом перетворення та споживання оточуючого світу відбувається задоволення життєвих потреб та інтересів соціальних суб’єктів.</a:t>
            </a:r>
            <a:endParaRPr lang="uk-UA" sz="2000" dirty="0"/>
          </a:p>
        </p:txBody>
      </p:sp>
      <p:pic>
        <p:nvPicPr>
          <p:cNvPr id="1026" name="Picture 2" descr="Картинки по запросу Соціальна діяльніст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204864"/>
            <a:ext cx="8136904"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9461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04664"/>
            <a:ext cx="5472608" cy="1323439"/>
          </a:xfrm>
          <a:prstGeom prst="rect">
            <a:avLst/>
          </a:prstGeom>
          <a:solidFill>
            <a:schemeClr val="accent5">
              <a:lumMod val="40000"/>
              <a:lumOff val="60000"/>
            </a:schemeClr>
          </a:solidFill>
          <a:ln w="28575">
            <a:solidFill>
              <a:schemeClr val="tx1"/>
            </a:solidFill>
          </a:ln>
          <a:scene3d>
            <a:camera prst="perspectiveRight"/>
            <a:lightRig rig="threePt" dir="t"/>
          </a:scene3d>
          <a:sp3d>
            <a:bevelT w="165100" prst="coolSlant"/>
          </a:sp3d>
        </p:spPr>
        <p:txBody>
          <a:bodyPr wrap="square">
            <a:spAutoFit/>
          </a:bodyPr>
          <a:lstStyle/>
          <a:p>
            <a:pPr algn="ctr"/>
            <a:r>
              <a:rPr lang="uk-UA" sz="2000" b="1" dirty="0" smtClean="0">
                <a:latin typeface="Times New Roman" pitchFamily="18" charset="0"/>
                <a:cs typeface="Times New Roman" pitchFamily="18" charset="0"/>
              </a:rPr>
              <a:t>Залучення громадськості до розгляду скарг на дії чи бездіяльність поліцейських</a:t>
            </a:r>
            <a:r>
              <a:rPr lang="uk-UA" sz="2000" dirty="0" smtClean="0">
                <a:latin typeface="Times New Roman" pitchFamily="18" charset="0"/>
                <a:cs typeface="Times New Roman" pitchFamily="18" charset="0"/>
              </a:rPr>
              <a:t> </a:t>
            </a:r>
          </a:p>
          <a:p>
            <a:pPr algn="ctr"/>
            <a:r>
              <a:rPr lang="uk-UA" sz="2000" dirty="0" smtClean="0">
                <a:latin typeface="Times New Roman" pitchFamily="18" charset="0"/>
                <a:cs typeface="Times New Roman" pitchFamily="18" charset="0"/>
              </a:rPr>
              <a:t>здійснюється відповідно до ст. 90 Закону України «Про Національну поліцію»</a:t>
            </a:r>
            <a:endParaRPr lang="uk-UA" sz="2000" dirty="0">
              <a:latin typeface="Times New Roman" pitchFamily="18" charset="0"/>
              <a:cs typeface="Times New Roman" pitchFamily="18" charset="0"/>
            </a:endParaRPr>
          </a:p>
        </p:txBody>
      </p:sp>
      <p:sp>
        <p:nvSpPr>
          <p:cNvPr id="5" name="Загнутый угол 4"/>
          <p:cNvSpPr/>
          <p:nvPr/>
        </p:nvSpPr>
        <p:spPr>
          <a:xfrm>
            <a:off x="1259632" y="2708920"/>
            <a:ext cx="6552728" cy="3024336"/>
          </a:xfrm>
          <a:prstGeom prst="foldedCorner">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контроль за діяльністю поліції може здійснюватися у формі залучення представників громадськості до спільного розгляду скарг на дії чи бездіяльність поліцейських та до перевірки інформації про належне виконання покладених на них обов’язків відповідно до законів та інших нормативно-правових актів України.</a:t>
            </a:r>
          </a:p>
        </p:txBody>
      </p:sp>
      <p:cxnSp>
        <p:nvCxnSpPr>
          <p:cNvPr id="7" name="Соединительная линия уступом 6"/>
          <p:cNvCxnSpPr>
            <a:endCxn id="5" idx="3"/>
          </p:cNvCxnSpPr>
          <p:nvPr/>
        </p:nvCxnSpPr>
        <p:spPr>
          <a:xfrm rot="16200000" flipH="1">
            <a:off x="5442920" y="1851647"/>
            <a:ext cx="3154705" cy="1584176"/>
          </a:xfrm>
          <a:prstGeom prst="bentConnector4">
            <a:avLst>
              <a:gd name="adj1" fmla="val 153"/>
              <a:gd name="adj2" fmla="val 154972"/>
            </a:avLst>
          </a:prstGeom>
          <a:ln w="57150">
            <a:solidFill>
              <a:schemeClr val="accent1">
                <a:lumMod val="75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6437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img3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930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6336704" cy="163121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i="1" dirty="0">
                <a:latin typeface="Times New Roman"/>
                <a:ea typeface="Calibri"/>
              </a:rPr>
              <a:t>Юридична діяльність </a:t>
            </a:r>
            <a:endParaRPr lang="uk-UA" sz="2000" b="1" i="1" dirty="0" smtClean="0">
              <a:latin typeface="Times New Roman"/>
              <a:ea typeface="Calibri"/>
            </a:endParaRPr>
          </a:p>
          <a:p>
            <a:pPr algn="ctr"/>
            <a:r>
              <a:rPr lang="uk-UA" sz="2000" dirty="0" smtClean="0">
                <a:latin typeface="Times New Roman"/>
                <a:ea typeface="Calibri"/>
              </a:rPr>
              <a:t>- </a:t>
            </a:r>
            <a:r>
              <a:rPr lang="uk-UA" sz="2000" dirty="0">
                <a:latin typeface="Times New Roman"/>
                <a:ea typeface="Calibri"/>
              </a:rPr>
              <a:t>різновид соціальної діяльності, що здійснюється юристами-фахівцями з метою отримання правового результату, задоволення законних потреб та інтересів соціальних суб’єктів відповідно до вимог права.</a:t>
            </a:r>
          </a:p>
        </p:txBody>
      </p:sp>
      <p:pic>
        <p:nvPicPr>
          <p:cNvPr id="2050" name="Picture 2" descr="Картинки по запросу Юридична діяльність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116632"/>
            <a:ext cx="2065412" cy="282607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979712" y="2296378"/>
            <a:ext cx="4032448" cy="707886"/>
          </a:xfrm>
          <a:prstGeom prst="rect">
            <a:avLst/>
          </a:prstGeom>
          <a:solidFill>
            <a:schemeClr val="accent1">
              <a:lumMod val="20000"/>
              <a:lumOff val="80000"/>
            </a:schemeClr>
          </a:solidFill>
          <a:ln w="28575">
            <a:solidFill>
              <a:schemeClr val="accent1">
                <a:lumMod val="75000"/>
              </a:schemeClr>
            </a:solidFill>
          </a:ln>
          <a:scene3d>
            <a:camera prst="perspectiveAbove"/>
            <a:lightRig rig="threePt" dir="t"/>
          </a:scene3d>
        </p:spPr>
        <p:txBody>
          <a:bodyPr wrap="square">
            <a:spAutoFit/>
          </a:bodyPr>
          <a:lstStyle/>
          <a:p>
            <a:pPr algn="ctr"/>
            <a:r>
              <a:rPr lang="uk-UA" sz="2000" b="1" dirty="0">
                <a:solidFill>
                  <a:srgbClr val="000000"/>
                </a:solidFill>
                <a:latin typeface="Times New Roman"/>
                <a:ea typeface="Calibri"/>
              </a:rPr>
              <a:t>Основні характерні риси юридичної діяльності</a:t>
            </a:r>
            <a:endParaRPr lang="uk-UA" sz="2000" dirty="0"/>
          </a:p>
        </p:txBody>
      </p:sp>
      <p:sp>
        <p:nvSpPr>
          <p:cNvPr id="6" name="Прямоугольник 5"/>
          <p:cNvSpPr/>
          <p:nvPr/>
        </p:nvSpPr>
        <p:spPr>
          <a:xfrm>
            <a:off x="827584" y="3290469"/>
            <a:ext cx="7776864" cy="2726900"/>
          </a:xfrm>
          <a:prstGeom prst="rect">
            <a:avLst/>
          </a:prstGeom>
          <a:solidFill>
            <a:schemeClr val="bg1">
              <a:lumMod val="95000"/>
            </a:schemeClr>
          </a:solidFill>
          <a:ln w="28575">
            <a:solidFill>
              <a:schemeClr val="bg1">
                <a:lumMod val="50000"/>
              </a:schemeClr>
            </a:solidFill>
          </a:ln>
        </p:spPr>
        <p:txBody>
          <a:bodyPr wrap="square">
            <a:spAutoFit/>
          </a:bodyPr>
          <a:lstStyle/>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здійснюється у сфері права;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її здійснюють на професійній основі фахівці;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вона спрямована на організацію діяльності інших суб’єктів права;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має за мету впорядкування та узгодження суспільних відносин;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у ході її здійснення використовуються як правові, так і не правові засоби;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чітко регламентована нормами права; </a:t>
            </a:r>
            <a:endParaRPr lang="uk-UA" sz="2000" dirty="0">
              <a:latin typeface="Times New Roman" pitchFamily="18" charset="0"/>
              <a:ea typeface="Calibri"/>
              <a:cs typeface="Times New Roman" pitchFamily="18" charset="0"/>
            </a:endParaRPr>
          </a:p>
          <a:p>
            <a:pPr algn="just">
              <a:lnSpc>
                <a:spcPct val="107000"/>
              </a:lnSpc>
              <a:spcAft>
                <a:spcPts val="0"/>
              </a:spcAft>
            </a:pPr>
            <a:r>
              <a:rPr lang="uk-UA" sz="2000" dirty="0">
                <a:solidFill>
                  <a:srgbClr val="000000"/>
                </a:solidFill>
                <a:latin typeface="Times New Roman" pitchFamily="18" charset="0"/>
                <a:ea typeface="Calibri"/>
                <a:cs typeface="Times New Roman" pitchFamily="18" charset="0"/>
              </a:rPr>
              <a:t>- здійснюється у формі практичної, наукової та освітньої діяльності.</a:t>
            </a:r>
            <a:endParaRPr lang="uk-UA" sz="2000" dirty="0">
              <a:effectLst/>
              <a:latin typeface="Times New Roman" pitchFamily="18" charset="0"/>
              <a:ea typeface="Calibri"/>
              <a:cs typeface="Times New Roman" pitchFamily="18" charset="0"/>
            </a:endParaRPr>
          </a:p>
        </p:txBody>
      </p:sp>
      <p:sp>
        <p:nvSpPr>
          <p:cNvPr id="7" name="Выгнутая влево стрелка 6"/>
          <p:cNvSpPr/>
          <p:nvPr/>
        </p:nvSpPr>
        <p:spPr>
          <a:xfrm>
            <a:off x="251520" y="2619543"/>
            <a:ext cx="1584176" cy="809457"/>
          </a:xfrm>
          <a:prstGeom prst="curved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344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3967" y="332656"/>
            <a:ext cx="7056784" cy="163121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a:latin typeface="Times New Roman" pitchFamily="18" charset="0"/>
                <a:ea typeface="Calibri"/>
                <a:cs typeface="Times New Roman" pitchFamily="18" charset="0"/>
              </a:rPr>
              <a:t>Служба в поліції </a:t>
            </a:r>
          </a:p>
          <a:p>
            <a:pPr algn="ctr"/>
            <a:r>
              <a:rPr lang="uk-UA" sz="2000" dirty="0">
                <a:latin typeface="Times New Roman" pitchFamily="18" charset="0"/>
                <a:ea typeface="Calibri"/>
                <a:cs typeface="Times New Roman" pitchFamily="18" charset="0"/>
              </a:rPr>
              <a:t>є державною службою особливого характеру, яка є професійною діяльністю поліцейських з виконання покладених на поліцію </a:t>
            </a:r>
            <a:r>
              <a:rPr lang="uk-UA" sz="2000" dirty="0" smtClean="0">
                <a:latin typeface="Times New Roman" pitchFamily="18" charset="0"/>
                <a:ea typeface="Calibri"/>
                <a:cs typeface="Times New Roman" pitchFamily="18" charset="0"/>
              </a:rPr>
              <a:t>повноважень </a:t>
            </a:r>
          </a:p>
          <a:p>
            <a:pPr algn="ctr"/>
            <a:r>
              <a:rPr lang="uk-UA" sz="2000" dirty="0">
                <a:latin typeface="Times New Roman" pitchFamily="18" charset="0"/>
                <a:cs typeface="Times New Roman" pitchFamily="18" charset="0"/>
              </a:rPr>
              <a:t>(</a:t>
            </a:r>
            <a:r>
              <a:rPr lang="uk-UA" sz="2000" dirty="0" smtClean="0">
                <a:latin typeface="Times New Roman" pitchFamily="18" charset="0"/>
                <a:cs typeface="Times New Roman" pitchFamily="18" charset="0"/>
              </a:rPr>
              <a:t>ч</a:t>
            </a:r>
            <a:r>
              <a:rPr lang="uk-UA" sz="2000" dirty="0">
                <a:latin typeface="Times New Roman" pitchFamily="18" charset="0"/>
                <a:cs typeface="Times New Roman" pitchFamily="18" charset="0"/>
              </a:rPr>
              <a:t>. 1 ст. </a:t>
            </a:r>
            <a:r>
              <a:rPr lang="uk-UA" sz="2000" dirty="0" smtClean="0">
                <a:latin typeface="Times New Roman" pitchFamily="18" charset="0"/>
                <a:cs typeface="Times New Roman" pitchFamily="18" charset="0"/>
              </a:rPr>
              <a:t>59)</a:t>
            </a:r>
            <a:r>
              <a:rPr lang="uk-UA" sz="2000" dirty="0" smtClean="0">
                <a:latin typeface="Times New Roman" pitchFamily="18" charset="0"/>
                <a:ea typeface="Calibri"/>
                <a:cs typeface="Times New Roman" pitchFamily="18" charset="0"/>
              </a:rPr>
              <a:t>.</a:t>
            </a:r>
            <a:endParaRPr lang="uk-UA" sz="2000" dirty="0">
              <a:latin typeface="Times New Roman" pitchFamily="18" charset="0"/>
              <a:ea typeface="Calibri"/>
              <a:cs typeface="Times New Roman" pitchFamily="18" charset="0"/>
            </a:endParaRPr>
          </a:p>
        </p:txBody>
      </p:sp>
      <p:sp>
        <p:nvSpPr>
          <p:cNvPr id="7" name="Прямоугольник 6"/>
          <p:cNvSpPr/>
          <p:nvPr/>
        </p:nvSpPr>
        <p:spPr>
          <a:xfrm>
            <a:off x="543134" y="2708920"/>
            <a:ext cx="5112568" cy="2554545"/>
          </a:xfrm>
          <a:prstGeom prst="rect">
            <a:avLst/>
          </a:prstGeom>
          <a:solidFill>
            <a:schemeClr val="bg2"/>
          </a:solidFill>
          <a:ln w="28575">
            <a:solidFill>
              <a:srgbClr val="0070C0"/>
            </a:solidFill>
          </a:ln>
          <a:scene3d>
            <a:camera prst="perspectiveRight"/>
            <a:lightRig rig="threePt" dir="t"/>
          </a:scene3d>
        </p:spPr>
        <p:txBody>
          <a:bodyPr wrap="square">
            <a:spAutoFit/>
          </a:bodyPr>
          <a:lstStyle/>
          <a:p>
            <a:pPr algn="ctr"/>
            <a:r>
              <a:rPr lang="uk-UA" sz="2000" b="1" dirty="0" smtClean="0">
                <a:latin typeface="Times New Roman"/>
                <a:ea typeface="Times New Roman"/>
              </a:rPr>
              <a:t>На </a:t>
            </a:r>
            <a:r>
              <a:rPr lang="uk-UA" sz="2000" b="1" dirty="0">
                <a:latin typeface="Times New Roman"/>
                <a:ea typeface="Times New Roman"/>
              </a:rPr>
              <a:t>службу в поліції можуть бути прийняті</a:t>
            </a:r>
            <a:r>
              <a:rPr lang="uk-UA" sz="2000" dirty="0">
                <a:latin typeface="Times New Roman"/>
                <a:ea typeface="Times New Roman"/>
              </a:rPr>
              <a:t> громадяни України віком від 18 років, які мають повну загальну середню освіту, незалежно від раси, кольору шкіри, політичних, релігійних та інших переконань, статі, етнічного та соціального походження, майнового стану, місця проживання, які володіють українською мовою.</a:t>
            </a:r>
            <a:endParaRPr lang="uk-UA" sz="2000" dirty="0"/>
          </a:p>
        </p:txBody>
      </p:sp>
      <p:sp>
        <p:nvSpPr>
          <p:cNvPr id="8" name="AutoShape 4" descr="Картинки по запросу служба в поліції є державною службою особливого характеру, яка є професійною діяльністю поліцейських з виконання покладених на поліцію повноваже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6" descr="Картинки по запросу служба в поліції є державною службою особливого характеру, яка є професійною діяльністю поліцейських з виконання покладених на поліцію повноваже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2204864"/>
            <a:ext cx="3168352" cy="2664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225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4572000" cy="1015663"/>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a:latin typeface="Times New Roman"/>
                <a:ea typeface="Calibri"/>
              </a:rPr>
              <a:t>Рада Європи </a:t>
            </a:r>
            <a:r>
              <a:rPr lang="uk-UA" sz="2000" dirty="0">
                <a:latin typeface="Times New Roman"/>
                <a:ea typeface="Calibri"/>
              </a:rPr>
              <a:t>розробила </a:t>
            </a:r>
            <a:r>
              <a:rPr lang="uk-UA" sz="2000" u="sng" dirty="0">
                <a:latin typeface="Times New Roman"/>
                <a:ea typeface="Calibri"/>
              </a:rPr>
              <a:t>стандарти</a:t>
            </a:r>
            <a:r>
              <a:rPr lang="uk-UA" sz="2000" dirty="0">
                <a:latin typeface="Times New Roman"/>
                <a:ea typeface="Calibri"/>
              </a:rPr>
              <a:t> щодо статусу поліції, поліцейських та порядку виконання ними повноважень.</a:t>
            </a:r>
          </a:p>
        </p:txBody>
      </p:sp>
      <p:sp>
        <p:nvSpPr>
          <p:cNvPr id="5" name="Прямоугольник 4"/>
          <p:cNvSpPr/>
          <p:nvPr/>
        </p:nvSpPr>
        <p:spPr>
          <a:xfrm>
            <a:off x="3563888" y="1562889"/>
            <a:ext cx="4572000" cy="707886"/>
          </a:xfrm>
          <a:prstGeom prst="rect">
            <a:avLst/>
          </a:prstGeom>
          <a:solidFill>
            <a:schemeClr val="accent1">
              <a:lumMod val="20000"/>
              <a:lumOff val="80000"/>
            </a:schemeClr>
          </a:solidFill>
          <a:ln w="28575">
            <a:solidFill>
              <a:schemeClr val="accent1">
                <a:lumMod val="75000"/>
              </a:schemeClr>
            </a:solidFill>
          </a:ln>
          <a:scene3d>
            <a:camera prst="perspectiveAbove"/>
            <a:lightRig rig="threePt" dir="t"/>
          </a:scene3d>
        </p:spPr>
        <p:txBody>
          <a:bodyPr wrap="square">
            <a:spAutoFit/>
          </a:bodyPr>
          <a:lstStyle/>
          <a:p>
            <a:pPr algn="ctr"/>
            <a:r>
              <a:rPr lang="uk-UA" sz="2000" b="1" dirty="0">
                <a:solidFill>
                  <a:srgbClr val="000000"/>
                </a:solidFill>
                <a:latin typeface="Times New Roman"/>
                <a:ea typeface="Calibri"/>
              </a:rPr>
              <a:t>Вимоги до статусу поліції полягають у тому, що:</a:t>
            </a:r>
          </a:p>
        </p:txBody>
      </p:sp>
      <p:sp>
        <p:nvSpPr>
          <p:cNvPr id="6" name="Прямоугольник 5"/>
          <p:cNvSpPr/>
          <p:nvPr/>
        </p:nvSpPr>
        <p:spPr>
          <a:xfrm>
            <a:off x="467544" y="2690336"/>
            <a:ext cx="6840760" cy="1015663"/>
          </a:xfrm>
          <a:prstGeom prst="rect">
            <a:avLst/>
          </a:prstGeom>
          <a:solidFill>
            <a:schemeClr val="accent5">
              <a:lumMod val="20000"/>
              <a:lumOff val="80000"/>
            </a:schemeClr>
          </a:solidFill>
          <a:ln w="19050">
            <a:solidFill>
              <a:schemeClr val="accent6">
                <a:lumMod val="50000"/>
              </a:schemeClr>
            </a:solidFill>
          </a:ln>
        </p:spPr>
        <p:txBody>
          <a:bodyPr wrap="square">
            <a:spAutoFit/>
          </a:bodyPr>
          <a:lstStyle/>
          <a:p>
            <a:pPr lvl="0" algn="just"/>
            <a:r>
              <a:rPr lang="uk-UA" sz="2000" dirty="0">
                <a:latin typeface="Times New Roman" pitchFamily="18" charset="0"/>
                <a:cs typeface="Times New Roman" pitchFamily="18" charset="0"/>
              </a:rPr>
              <a:t>поліція є не військовим формуванням, а службою, яка надає суспільству і окремим його представникам допомогу та послуги щодо забезпечення безпеки і правопорядку;</a:t>
            </a:r>
          </a:p>
        </p:txBody>
      </p:sp>
      <p:sp>
        <p:nvSpPr>
          <p:cNvPr id="8" name="Прямоугольник 7"/>
          <p:cNvSpPr/>
          <p:nvPr/>
        </p:nvSpPr>
        <p:spPr>
          <a:xfrm>
            <a:off x="467544" y="3907971"/>
            <a:ext cx="6840760" cy="707886"/>
          </a:xfrm>
          <a:prstGeom prst="rect">
            <a:avLst/>
          </a:prstGeom>
          <a:solidFill>
            <a:schemeClr val="accent5">
              <a:lumMod val="20000"/>
              <a:lumOff val="80000"/>
            </a:schemeClr>
          </a:solidFill>
          <a:ln w="19050">
            <a:solidFill>
              <a:schemeClr val="accent6">
                <a:lumMod val="50000"/>
              </a:schemeClr>
            </a:solidFill>
          </a:ln>
        </p:spPr>
        <p:txBody>
          <a:bodyPr wrap="square">
            <a:spAutoFit/>
          </a:bodyPr>
          <a:lstStyle/>
          <a:p>
            <a:pPr algn="just"/>
            <a:r>
              <a:rPr lang="uk-UA" sz="2000" dirty="0">
                <a:latin typeface="Times New Roman" pitchFamily="18" charset="0"/>
                <a:cs typeface="Times New Roman" pitchFamily="18" charset="0"/>
              </a:rPr>
              <a:t>поліція є незалежною від інших органів державної влади та органів місцевого самоврядування;</a:t>
            </a:r>
          </a:p>
        </p:txBody>
      </p:sp>
      <p:sp>
        <p:nvSpPr>
          <p:cNvPr id="9" name="Прямоугольник 8"/>
          <p:cNvSpPr/>
          <p:nvPr/>
        </p:nvSpPr>
        <p:spPr>
          <a:xfrm>
            <a:off x="455102" y="4797152"/>
            <a:ext cx="6853201" cy="707886"/>
          </a:xfrm>
          <a:prstGeom prst="rect">
            <a:avLst/>
          </a:prstGeom>
          <a:solidFill>
            <a:schemeClr val="accent5">
              <a:lumMod val="20000"/>
              <a:lumOff val="80000"/>
            </a:schemeClr>
          </a:solidFill>
          <a:ln w="19050">
            <a:solidFill>
              <a:schemeClr val="accent6">
                <a:lumMod val="50000"/>
              </a:schemeClr>
            </a:solidFill>
          </a:ln>
        </p:spPr>
        <p:txBody>
          <a:bodyPr wrap="square">
            <a:spAutoFit/>
          </a:bodyPr>
          <a:lstStyle/>
          <a:p>
            <a:pPr algn="just"/>
            <a:r>
              <a:rPr lang="uk-UA" sz="2000" dirty="0">
                <a:latin typeface="Times New Roman" pitchFamily="18" charset="0"/>
                <a:cs typeface="Times New Roman" pitchFamily="18" charset="0"/>
              </a:rPr>
              <a:t>органи публічної влади повинні забезпечити ефективні та неупереджені процедури для скарг на дії поліції.</a:t>
            </a:r>
          </a:p>
        </p:txBody>
      </p:sp>
      <p:cxnSp>
        <p:nvCxnSpPr>
          <p:cNvPr id="11" name="Прямая соединительная линия 10"/>
          <p:cNvCxnSpPr>
            <a:stCxn id="5" idx="3"/>
          </p:cNvCxnSpPr>
          <p:nvPr/>
        </p:nvCxnSpPr>
        <p:spPr>
          <a:xfrm>
            <a:off x="8135888" y="1916832"/>
            <a:ext cx="5405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8676456" y="1916832"/>
            <a:ext cx="0" cy="32342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6" idx="3"/>
          </p:cNvCxnSpPr>
          <p:nvPr/>
        </p:nvCxnSpPr>
        <p:spPr>
          <a:xfrm flipH="1">
            <a:off x="7308304" y="3198167"/>
            <a:ext cx="1368152" cy="1"/>
          </a:xfrm>
          <a:prstGeom prst="straightConnector1">
            <a:avLst/>
          </a:prstGeom>
          <a:ln w="38100">
            <a:tailEnd type="arrow" w="med" len="lg"/>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7277912" y="4248795"/>
            <a:ext cx="1368152" cy="1"/>
          </a:xfrm>
          <a:prstGeom prst="straightConnector1">
            <a:avLst/>
          </a:prstGeom>
          <a:ln w="38100">
            <a:tailEnd type="arrow" w="med" len="lg"/>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7277912" y="5148862"/>
            <a:ext cx="1368152" cy="1"/>
          </a:xfrm>
          <a:prstGeom prst="straightConnector1">
            <a:avLst/>
          </a:prstGeom>
          <a:ln w="38100">
            <a:tailEnd type="arrow" w="med" len="lg"/>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1059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851920" y="377685"/>
            <a:ext cx="4824536" cy="792088"/>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000" b="1" dirty="0" smtClean="0">
              <a:solidFill>
                <a:schemeClr val="tx1"/>
              </a:solidFill>
              <a:latin typeface="Times New Roman" pitchFamily="18" charset="0"/>
              <a:cs typeface="Times New Roman" pitchFamily="18" charset="0"/>
            </a:endParaRPr>
          </a:p>
          <a:p>
            <a:pPr algn="ctr"/>
            <a:r>
              <a:rPr lang="uk-UA" sz="2000" b="1" dirty="0" smtClean="0">
                <a:solidFill>
                  <a:schemeClr val="tx1"/>
                </a:solidFill>
                <a:latin typeface="Times New Roman" pitchFamily="18" charset="0"/>
                <a:cs typeface="Times New Roman" pitchFamily="18" charset="0"/>
              </a:rPr>
              <a:t>Статус </a:t>
            </a:r>
            <a:r>
              <a:rPr lang="uk-UA" sz="2000" b="1" dirty="0">
                <a:solidFill>
                  <a:schemeClr val="tx1"/>
                </a:solidFill>
                <a:latin typeface="Times New Roman" pitchFamily="18" charset="0"/>
                <a:cs typeface="Times New Roman" pitchFamily="18" charset="0"/>
              </a:rPr>
              <a:t>поліцейських характеризується:</a:t>
            </a:r>
            <a:endParaRPr lang="uk-UA" sz="2000" dirty="0">
              <a:solidFill>
                <a:schemeClr val="tx1"/>
              </a:solidFill>
              <a:latin typeface="Times New Roman" pitchFamily="18" charset="0"/>
              <a:cs typeface="Times New Roman" pitchFamily="18" charset="0"/>
            </a:endParaRPr>
          </a:p>
          <a:p>
            <a:pPr algn="ctr"/>
            <a:endParaRPr lang="uk-UA" sz="2000" dirty="0">
              <a:latin typeface="Times New Roman" pitchFamily="18" charset="0"/>
              <a:cs typeface="Times New Roman" pitchFamily="18" charset="0"/>
            </a:endParaRPr>
          </a:p>
        </p:txBody>
      </p:sp>
      <p:sp>
        <p:nvSpPr>
          <p:cNvPr id="6" name="Прямоугольник 5"/>
          <p:cNvSpPr/>
          <p:nvPr/>
        </p:nvSpPr>
        <p:spPr>
          <a:xfrm>
            <a:off x="3131840" y="1700808"/>
            <a:ext cx="5148064" cy="707886"/>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sz="2000" dirty="0">
                <a:latin typeface="Times New Roman" pitchFamily="18" charset="0"/>
                <a:cs typeface="Times New Roman" pitchFamily="18" charset="0"/>
              </a:rPr>
              <a:t>поліцейські є публічними службовцями, а не військовослужбовцями;</a:t>
            </a:r>
          </a:p>
        </p:txBody>
      </p:sp>
      <p:sp>
        <p:nvSpPr>
          <p:cNvPr id="7" name="Прямоугольник 6"/>
          <p:cNvSpPr/>
          <p:nvPr/>
        </p:nvSpPr>
        <p:spPr>
          <a:xfrm>
            <a:off x="3131840" y="2636912"/>
            <a:ext cx="5148064" cy="707886"/>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sz="2000" dirty="0">
                <a:latin typeface="Times New Roman" pitchFamily="18" charset="0"/>
                <a:cs typeface="Times New Roman" pitchFamily="18" charset="0"/>
              </a:rPr>
              <a:t>звання офіцерів поліції є спеціальними, тобто відмінні від військових звань;</a:t>
            </a:r>
          </a:p>
        </p:txBody>
      </p:sp>
      <p:sp>
        <p:nvSpPr>
          <p:cNvPr id="8" name="Прямоугольник 7"/>
          <p:cNvSpPr/>
          <p:nvPr/>
        </p:nvSpPr>
        <p:spPr>
          <a:xfrm>
            <a:off x="3131840" y="3573016"/>
            <a:ext cx="5148064" cy="707886"/>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sz="2000" dirty="0">
                <a:latin typeface="Times New Roman" pitchFamily="18" charset="0"/>
                <a:cs typeface="Times New Roman" pitchFamily="18" charset="0"/>
              </a:rPr>
              <a:t>рівень винагороди поліцейських визначається законом;</a:t>
            </a:r>
          </a:p>
        </p:txBody>
      </p:sp>
      <p:sp>
        <p:nvSpPr>
          <p:cNvPr id="9" name="Прямоугольник 8"/>
          <p:cNvSpPr/>
          <p:nvPr/>
        </p:nvSpPr>
        <p:spPr>
          <a:xfrm>
            <a:off x="3131840" y="4509120"/>
            <a:ext cx="5148064" cy="707886"/>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sz="2000" dirty="0">
                <a:latin typeface="Times New Roman" pitchFamily="18" charset="0"/>
                <a:cs typeface="Times New Roman" pitchFamily="18" charset="0"/>
              </a:rPr>
              <a:t>вони повинні мати можливість об’єднуватися у професійні поліцейські організації</a:t>
            </a:r>
          </a:p>
        </p:txBody>
      </p:sp>
      <p:cxnSp>
        <p:nvCxnSpPr>
          <p:cNvPr id="17" name="Соединительная линия уступом 16"/>
          <p:cNvCxnSpPr>
            <a:endCxn id="9" idx="1"/>
          </p:cNvCxnSpPr>
          <p:nvPr/>
        </p:nvCxnSpPr>
        <p:spPr>
          <a:xfrm rot="5400000">
            <a:off x="1447213" y="2458356"/>
            <a:ext cx="4089334" cy="720080"/>
          </a:xfrm>
          <a:prstGeom prst="bentConnector4">
            <a:avLst>
              <a:gd name="adj1" fmla="val 418"/>
              <a:gd name="adj2" fmla="val 422000"/>
            </a:avLst>
          </a:prstGeom>
          <a:ln w="38100">
            <a:solidFill>
              <a:srgbClr val="00206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stCxn id="5" idx="1"/>
            <a:endCxn id="8" idx="1"/>
          </p:cNvCxnSpPr>
          <p:nvPr/>
        </p:nvCxnSpPr>
        <p:spPr>
          <a:xfrm rot="10800000" flipV="1">
            <a:off x="3131840" y="773729"/>
            <a:ext cx="720080" cy="3153230"/>
          </a:xfrm>
          <a:prstGeom prst="bentConnector3">
            <a:avLst>
              <a:gd name="adj1" fmla="val 332807"/>
            </a:avLst>
          </a:prstGeom>
          <a:ln w="38100">
            <a:solidFill>
              <a:srgbClr val="00206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a:stCxn id="5" idx="1"/>
            <a:endCxn id="7" idx="1"/>
          </p:cNvCxnSpPr>
          <p:nvPr/>
        </p:nvCxnSpPr>
        <p:spPr>
          <a:xfrm rot="10800000" flipV="1">
            <a:off x="3131840" y="773729"/>
            <a:ext cx="720080" cy="2217126"/>
          </a:xfrm>
          <a:prstGeom prst="bentConnector3">
            <a:avLst>
              <a:gd name="adj1" fmla="val 234544"/>
            </a:avLst>
          </a:prstGeom>
          <a:ln w="38100">
            <a:solidFill>
              <a:srgbClr val="00206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Соединительная линия уступом 28"/>
          <p:cNvCxnSpPr>
            <a:stCxn id="5" idx="1"/>
            <a:endCxn id="6" idx="1"/>
          </p:cNvCxnSpPr>
          <p:nvPr/>
        </p:nvCxnSpPr>
        <p:spPr>
          <a:xfrm rot="10800000" flipV="1">
            <a:off x="3131840" y="773729"/>
            <a:ext cx="720080" cy="1281022"/>
          </a:xfrm>
          <a:prstGeom prst="bentConnector3">
            <a:avLst>
              <a:gd name="adj1" fmla="val 154422"/>
            </a:avLst>
          </a:prstGeom>
          <a:ln w="38100">
            <a:solidFill>
              <a:srgbClr val="00206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11560" y="5589240"/>
            <a:ext cx="7668343" cy="1015663"/>
          </a:xfrm>
          <a:prstGeom prst="rect">
            <a:avLst/>
          </a:prstGeom>
          <a:ln w="28575"/>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sz="2000" dirty="0" smtClean="0">
                <a:latin typeface="Times New Roman" pitchFamily="18" charset="0"/>
                <a:cs typeface="Times New Roman" pitchFamily="18" charset="0"/>
              </a:rPr>
              <a:t>	</a:t>
            </a:r>
            <a:r>
              <a:rPr lang="uk-UA" sz="2000" u="sng" dirty="0" smtClean="0">
                <a:latin typeface="Times New Roman" pitchFamily="18" charset="0"/>
                <a:cs typeface="Times New Roman" pitchFamily="18" charset="0"/>
              </a:rPr>
              <a:t>Здійснення </a:t>
            </a:r>
            <a:r>
              <a:rPr lang="uk-UA" sz="2000" u="sng" dirty="0">
                <a:latin typeface="Times New Roman" pitchFamily="18" charset="0"/>
                <a:cs typeface="Times New Roman" pitchFamily="18" charset="0"/>
              </a:rPr>
              <a:t>поліцейських повноважень</a:t>
            </a:r>
            <a:r>
              <a:rPr lang="uk-UA" sz="2000" dirty="0">
                <a:latin typeface="Times New Roman" pitchFamily="18" charset="0"/>
                <a:cs typeface="Times New Roman" pitchFamily="18" charset="0"/>
              </a:rPr>
              <a:t>, у тому числі застосування сили, засобів примусу і зброї поліцейськими повинно </a:t>
            </a:r>
            <a:r>
              <a:rPr lang="uk-UA" sz="2000" u="sng" dirty="0">
                <a:latin typeface="Times New Roman" pitchFamily="18" charset="0"/>
                <a:cs typeface="Times New Roman" pitchFamily="18" charset="0"/>
              </a:rPr>
              <a:t>регулюватися законом і відповідати принципу пропорційності</a:t>
            </a:r>
            <a:r>
              <a:rPr lang="uk-UA"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53438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404664"/>
            <a:ext cx="4572000" cy="1015663"/>
          </a:xfrm>
          <a:prstGeom prst="rect">
            <a:avLst/>
          </a:prstGeom>
          <a:solidFill>
            <a:schemeClr val="accent1">
              <a:lumMod val="20000"/>
              <a:lumOff val="80000"/>
            </a:schemeClr>
          </a:solidFill>
          <a:ln w="28575">
            <a:solidFill>
              <a:schemeClr val="accent1">
                <a:lumMod val="75000"/>
              </a:schemeClr>
            </a:solidFill>
          </a:ln>
          <a:scene3d>
            <a:camera prst="perspectiveAbove"/>
            <a:lightRig rig="threePt" dir="t"/>
          </a:scene3d>
        </p:spPr>
        <p:txBody>
          <a:bodyPr wrap="square">
            <a:spAutoFit/>
          </a:bodyPr>
          <a:lstStyle/>
          <a:p>
            <a:pPr algn="ctr"/>
            <a:r>
              <a:rPr lang="uk-UA" sz="2000" b="1" dirty="0">
                <a:solidFill>
                  <a:srgbClr val="000000"/>
                </a:solidFill>
                <a:latin typeface="Times New Roman"/>
                <a:ea typeface="Calibri"/>
              </a:rPr>
              <a:t>Основні принципи діяльності поліції </a:t>
            </a:r>
            <a:r>
              <a:rPr lang="uk-UA" sz="2000" dirty="0">
                <a:solidFill>
                  <a:srgbClr val="000000"/>
                </a:solidFill>
                <a:latin typeface="Times New Roman"/>
                <a:ea typeface="Calibri"/>
              </a:rPr>
              <a:t>закріплені у розділі 2 </a:t>
            </a:r>
            <a:r>
              <a:rPr lang="uk-UA" sz="2000" dirty="0" smtClean="0">
                <a:solidFill>
                  <a:srgbClr val="000000"/>
                </a:solidFill>
                <a:latin typeface="Times New Roman"/>
                <a:ea typeface="Calibri"/>
              </a:rPr>
              <a:t>Закону України </a:t>
            </a:r>
            <a:r>
              <a:rPr lang="uk-UA" sz="2000" dirty="0">
                <a:solidFill>
                  <a:srgbClr val="000000"/>
                </a:solidFill>
                <a:latin typeface="Times New Roman"/>
                <a:ea typeface="Calibri"/>
              </a:rPr>
              <a:t>«Про національну поліцію»:</a:t>
            </a:r>
          </a:p>
        </p:txBody>
      </p:sp>
      <p:sp>
        <p:nvSpPr>
          <p:cNvPr id="5" name="Загнутый угол 4"/>
          <p:cNvSpPr/>
          <p:nvPr/>
        </p:nvSpPr>
        <p:spPr>
          <a:xfrm>
            <a:off x="683568" y="2204864"/>
            <a:ext cx="2736304" cy="576064"/>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Верховенство права </a:t>
            </a:r>
          </a:p>
        </p:txBody>
      </p:sp>
      <p:sp>
        <p:nvSpPr>
          <p:cNvPr id="6" name="Загнутый угол 5"/>
          <p:cNvSpPr/>
          <p:nvPr/>
        </p:nvSpPr>
        <p:spPr>
          <a:xfrm>
            <a:off x="683568" y="2996952"/>
            <a:ext cx="2736304" cy="648072"/>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Дотримання прав і свобод людини </a:t>
            </a:r>
          </a:p>
        </p:txBody>
      </p:sp>
      <p:sp>
        <p:nvSpPr>
          <p:cNvPr id="7" name="Загнутый угол 6"/>
          <p:cNvSpPr/>
          <p:nvPr/>
        </p:nvSpPr>
        <p:spPr>
          <a:xfrm>
            <a:off x="683568" y="3861048"/>
            <a:ext cx="2736304" cy="576064"/>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Законність</a:t>
            </a:r>
          </a:p>
        </p:txBody>
      </p:sp>
      <p:sp>
        <p:nvSpPr>
          <p:cNvPr id="8" name="Загнутый угол 7"/>
          <p:cNvSpPr/>
          <p:nvPr/>
        </p:nvSpPr>
        <p:spPr>
          <a:xfrm>
            <a:off x="683568" y="4725144"/>
            <a:ext cx="2736304" cy="720080"/>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Відкритість та прозорість </a:t>
            </a:r>
          </a:p>
        </p:txBody>
      </p:sp>
      <p:sp>
        <p:nvSpPr>
          <p:cNvPr id="9" name="Загнутый угол 8"/>
          <p:cNvSpPr/>
          <p:nvPr/>
        </p:nvSpPr>
        <p:spPr>
          <a:xfrm>
            <a:off x="5868144" y="2210814"/>
            <a:ext cx="2736304" cy="786138"/>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Політична нейтральність </a:t>
            </a:r>
          </a:p>
        </p:txBody>
      </p:sp>
      <p:sp>
        <p:nvSpPr>
          <p:cNvPr id="10" name="Загнутый угол 9"/>
          <p:cNvSpPr/>
          <p:nvPr/>
        </p:nvSpPr>
        <p:spPr>
          <a:xfrm>
            <a:off x="5868144" y="3562942"/>
            <a:ext cx="2736304" cy="576064"/>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Безперервність</a:t>
            </a:r>
            <a:endParaRPr lang="uk-UA" sz="2000" dirty="0">
              <a:solidFill>
                <a:schemeClr val="tx1"/>
              </a:solidFill>
              <a:latin typeface="Times New Roman" pitchFamily="18" charset="0"/>
              <a:cs typeface="Times New Roman" pitchFamily="18" charset="0"/>
            </a:endParaRPr>
          </a:p>
        </p:txBody>
      </p:sp>
      <p:sp>
        <p:nvSpPr>
          <p:cNvPr id="11" name="Загнутый угол 10"/>
          <p:cNvSpPr/>
          <p:nvPr/>
        </p:nvSpPr>
        <p:spPr>
          <a:xfrm>
            <a:off x="4508174" y="4750972"/>
            <a:ext cx="4096274" cy="838268"/>
          </a:xfrm>
          <a:prstGeom prst="foldedCorner">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Times New Roman" pitchFamily="18" charset="0"/>
                <a:cs typeface="Times New Roman" pitchFamily="18" charset="0"/>
              </a:rPr>
              <a:t>Взаємодія з населенням на засадах партнерства</a:t>
            </a:r>
          </a:p>
        </p:txBody>
      </p:sp>
      <p:cxnSp>
        <p:nvCxnSpPr>
          <p:cNvPr id="14" name="Прямая со стрелкой 13"/>
          <p:cNvCxnSpPr>
            <a:endCxn id="5" idx="3"/>
          </p:cNvCxnSpPr>
          <p:nvPr/>
        </p:nvCxnSpPr>
        <p:spPr>
          <a:xfrm flipH="1">
            <a:off x="3419872" y="1420327"/>
            <a:ext cx="1061864" cy="1072569"/>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a:endCxn id="9" idx="1"/>
          </p:cNvCxnSpPr>
          <p:nvPr/>
        </p:nvCxnSpPr>
        <p:spPr>
          <a:xfrm>
            <a:off x="4481736" y="1420327"/>
            <a:ext cx="1386408" cy="1183556"/>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6" idx="3"/>
          </p:cNvCxnSpPr>
          <p:nvPr/>
        </p:nvCxnSpPr>
        <p:spPr>
          <a:xfrm flipH="1">
            <a:off x="3419872" y="1420327"/>
            <a:ext cx="1088302" cy="1900661"/>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10" idx="1"/>
          </p:cNvCxnSpPr>
          <p:nvPr/>
        </p:nvCxnSpPr>
        <p:spPr>
          <a:xfrm>
            <a:off x="4508174" y="1420327"/>
            <a:ext cx="1359970" cy="2430647"/>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2"/>
            <a:endCxn id="7" idx="3"/>
          </p:cNvCxnSpPr>
          <p:nvPr/>
        </p:nvCxnSpPr>
        <p:spPr>
          <a:xfrm flipH="1">
            <a:off x="3419872" y="1420327"/>
            <a:ext cx="1061864" cy="2728753"/>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8" idx="3"/>
          </p:cNvCxnSpPr>
          <p:nvPr/>
        </p:nvCxnSpPr>
        <p:spPr>
          <a:xfrm flipH="1">
            <a:off x="3419872" y="1420327"/>
            <a:ext cx="1061864" cy="3664857"/>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481736" y="1420327"/>
            <a:ext cx="1170384" cy="3330645"/>
          </a:xfrm>
          <a:prstGeom prst="straightConnector1">
            <a:avLst/>
          </a:prstGeom>
          <a:ln w="38100">
            <a:tailEnd type="arrow" w="med" len="lg"/>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6135219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382</TotalTime>
  <Words>2553</Words>
  <Application>Microsoft Office PowerPoint</Application>
  <PresentationFormat>Экран (4:3)</PresentationFormat>
  <Paragraphs>209</Paragraphs>
  <Slides>41</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41</vt:i4>
      </vt:variant>
    </vt:vector>
  </HeadingPairs>
  <TitlesOfParts>
    <vt:vector size="46" baseType="lpstr">
      <vt:lpstr>Тема Office</vt:lpstr>
      <vt:lpstr>Поток</vt:lpstr>
      <vt:lpstr>1_Поток</vt:lpstr>
      <vt:lpstr>2_Поток</vt:lpstr>
      <vt:lpstr>5_Поток</vt:lpstr>
      <vt:lpstr>НАЦІОНАЛЬНА АКАДЕМІЯ ВНУТРІШНІХ СПРАВ   КАФЕДРА ТЕОРІЇ ДЕРЖАВИ ТА ПРАВА</vt:lpstr>
      <vt:lpstr>План лекції (навчальні питання): </vt:lpstr>
      <vt:lpstr> Питання 1.   Ключові принципи демократичних основ поліцейської діяльності.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Питання 2.   Поліцейська діяльність у багатонаціональному суспільстві.  </vt:lpstr>
      <vt:lpstr>Слайд 16</vt:lpstr>
      <vt:lpstr>Слайд 17</vt:lpstr>
      <vt:lpstr> Питання 3.   Діяльність поліції і права людини під час забезпечення правопорядку та публічних зібрань.  </vt:lpstr>
      <vt:lpstr>Слайд 19</vt:lpstr>
      <vt:lpstr>Слайд 20</vt:lpstr>
      <vt:lpstr>Слайд 21</vt:lpstr>
      <vt:lpstr>Слайд 22</vt:lpstr>
      <vt:lpstr> Питання 4.   Підзвітність і прозорість поліцейської діяльності громадянському суспільству.  </vt:lpstr>
      <vt:lpstr>Слайд 24</vt:lpstr>
      <vt:lpstr> Питання 5.   Підзвітність і прозорість поліцейської діяльності громадянському суспільству.  </vt:lpstr>
      <vt:lpstr>Слайд 26</vt:lpstr>
      <vt:lpstr> Питання 6.   Поліція і суспільство: два паритетних суб’єкти демократичної держави. Партнерство: поняття та форми. Поліція і людина: аспекти взаємодії в демократичному суспільстві. Поліція і сім’я. Поліція і школа. Поліція і ЗМІ.  </vt:lpstr>
      <vt:lpstr>Слайд 28</vt:lpstr>
      <vt:lpstr>Слайд 29</vt:lpstr>
      <vt:lpstr>Слайд 30</vt:lpstr>
      <vt:lpstr>Слайд 31</vt:lpstr>
      <vt:lpstr>Слайд 32</vt:lpstr>
      <vt:lpstr>Слайд 33</vt:lpstr>
      <vt:lpstr>Слайд 34</vt:lpstr>
      <vt:lpstr> Питання 7.   Інститут поліцейського офіцера громади (community policing) </vt:lpstr>
      <vt:lpstr>Слайд 36</vt:lpstr>
      <vt:lpstr> Питання 8.   Механізми звернення до поліції. Звітування поліції перед громадою. </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КАФЕДРА ТЕОРІЇ ДЕРЖАВИ ТА ПРАВА</dc:title>
  <dc:creator>Oksana</dc:creator>
  <cp:lastModifiedBy>doc</cp:lastModifiedBy>
  <cp:revision>62</cp:revision>
  <dcterms:created xsi:type="dcterms:W3CDTF">2019-09-18T11:44:22Z</dcterms:created>
  <dcterms:modified xsi:type="dcterms:W3CDTF">2021-06-30T15:13:07Z</dcterms:modified>
</cp:coreProperties>
</file>