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2" r:id="rId3"/>
    <p:sldMasterId id="2147483780" r:id="rId4"/>
    <p:sldMasterId id="2147483792" r:id="rId5"/>
  </p:sldMasterIdLst>
  <p:notesMasterIdLst>
    <p:notesMasterId r:id="rId44"/>
  </p:notesMasterIdLst>
  <p:sldIdLst>
    <p:sldId id="259" r:id="rId6"/>
    <p:sldId id="260" r:id="rId7"/>
    <p:sldId id="261" r:id="rId8"/>
    <p:sldId id="256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3" r:id="rId21"/>
    <p:sldId id="274" r:id="rId22"/>
    <p:sldId id="275" r:id="rId23"/>
    <p:sldId id="276" r:id="rId24"/>
    <p:sldId id="281" r:id="rId25"/>
    <p:sldId id="282" r:id="rId26"/>
    <p:sldId id="283" r:id="rId27"/>
    <p:sldId id="278" r:id="rId28"/>
    <p:sldId id="279" r:id="rId29"/>
    <p:sldId id="280" r:id="rId30"/>
    <p:sldId id="277" r:id="rId31"/>
    <p:sldId id="284" r:id="rId32"/>
    <p:sldId id="285" r:id="rId33"/>
    <p:sldId id="286" r:id="rId34"/>
    <p:sldId id="289" r:id="rId35"/>
    <p:sldId id="290" r:id="rId36"/>
    <p:sldId id="291" r:id="rId37"/>
    <p:sldId id="292" r:id="rId38"/>
    <p:sldId id="294" r:id="rId39"/>
    <p:sldId id="296" r:id="rId40"/>
    <p:sldId id="295" r:id="rId41"/>
    <p:sldId id="297" r:id="rId42"/>
    <p:sldId id="29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CCCC00"/>
    <a:srgbClr val="EAEAEA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3424D-C0F6-4DBA-82D6-6DDD210CEAC9}" type="datetimeFigureOut">
              <a:rPr lang="uk-UA" smtClean="0"/>
              <a:pPr/>
              <a:t>30.06.2021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CE22F-21F8-43BE-AA42-CA319466A0A9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48735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954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15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208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87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48029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99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954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82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343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717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0515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71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33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171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5942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268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592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344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1042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08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8122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335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707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4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94794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8484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859759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787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90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5950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792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8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2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4233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36530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594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D068D7-C319-4AE3-ACB9-44659FF95D3A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9397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B34A5-F9A7-4F1E-ADAD-FAED0A73AABE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97269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D4FA6-FBAB-4F79-A704-1A7F771E87C0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08203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30A32-F74F-41AB-A05C-6A57BB91ADA8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11459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01E00-5D6E-4834-923E-B2607538586F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4C741-C35D-4023-B31A-316A53BE8B6C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08015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D4E79-7D2B-4253-AC95-F1D3D7B22252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5405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CC0D1-09F6-435E-8635-DF498FE2B958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670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27F20-0946-4FA8-8865-015784D1E2B1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149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125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725934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5503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5748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0718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E62C-BB82-42F2-A3C7-D8A71B9F275E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36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altLang="uk-U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B50B-A6E0-48F7-ACB4-14AEC6DD7DC3}" type="slidenum">
              <a:rPr lang="uk-UA" altLang="uk-UA" smtClean="0">
                <a:solidFill>
                  <a:srgbClr val="FFFFFF"/>
                </a:solidFill>
              </a:rPr>
              <a:pPr/>
              <a:t>‹#›</a:t>
            </a:fld>
            <a:endParaRPr lang="uk-UA" altLang="uk-U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68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30.06.2021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26876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185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30.06.2021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2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2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ru-RU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026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1422-12A6-49FF-864D-D4492FC75DD2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30.06.2021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1EF934-675B-4E81-9FF4-4C9F24989B91}" type="slidenum">
              <a:rPr lang="uk-UA" smtClean="0">
                <a:solidFill>
                  <a:srgbClr val="90C226"/>
                </a:solidFill>
              </a:rPr>
              <a:pPr/>
              <a:t>‹#›</a:t>
            </a:fld>
            <a:endParaRPr lang="uk-UA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54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/index.php?title=%D0%9D%D1%96%D0%BA%D0%BE%D0%BB%D1%8F_%D0%B4%D0%B5_%D0%9B%D0%B0%D0%BC%D0%B0%D1%80&amp;action=edit&amp;redlink=1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0.xml"/><Relationship Id="rId1" Type="http://schemas.openxmlformats.org/officeDocument/2006/relationships/themeOverride" Target="../theme/themeOverride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 dirty="0">
                <a:solidFill>
                  <a:srgbClr val="000000"/>
                </a:solidFill>
                <a:latin typeface="Times New Roman" pitchFamily="18" charset="0"/>
              </a:rPr>
              <a:t>НАЦІОНАЛЬНА АКАДЕМІЯ ВНУТРІШНІХ СПРАВ </a:t>
            </a:r>
            <a:br>
              <a:rPr lang="uk-UA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 sz="2000" b="1" i="1" dirty="0">
                <a:solidFill>
                  <a:srgbClr val="000000"/>
                </a:solidFill>
                <a:latin typeface="Times New Roman" pitchFamily="18" charset="0"/>
              </a:rPr>
              <a:t>КАФЕДРА </a:t>
            </a:r>
            <a:r>
              <a:rPr lang="uk-UA" sz="2000" b="1" i="1" dirty="0" smtClean="0">
                <a:solidFill>
                  <a:srgbClr val="000000"/>
                </a:solidFill>
                <a:latin typeface="Times New Roman" pitchFamily="18" charset="0"/>
              </a:rPr>
              <a:t>ТЕОРІЇ ДЕРЖАВИ ТА ПРАВА</a:t>
            </a:r>
            <a:endParaRPr lang="uk-UA" sz="2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en-US" b="1" dirty="0">
              <a:latin typeface="Times New Roman" pitchFamily="18" charset="0"/>
            </a:endParaRPr>
          </a:p>
          <a:p>
            <a:pPr algn="ctr"/>
            <a:endParaRPr lang="en-US" b="1" dirty="0" smtClean="0">
              <a:latin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b="1" cap="all" dirty="0"/>
              <a:t>Поліцейський як представник держави. Права людини</a:t>
            </a:r>
            <a:r>
              <a:rPr lang="uk-UA" b="1" dirty="0"/>
              <a:t>.</a:t>
            </a:r>
            <a:r>
              <a:rPr lang="uk-UA" b="1" dirty="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b="1" dirty="0">
                <a:solidFill>
                  <a:srgbClr val="000000"/>
                </a:solidFill>
                <a:latin typeface="Times New Roman" pitchFamily="18" charset="0"/>
              </a:rPr>
            </a:br>
            <a:endParaRPr lang="uk-UA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Предмет поліцейської деонтології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реально функціонуюча система норм належної професійної поведінки поліцейських, що є соціальним регулятором та нормативно-орієнтуючим інститутом при забезпеченні прав і свобод людини та громадянина.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Картинки по запросу поліція і грома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652" y="502622"/>
            <a:ext cx="3138919" cy="2175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974" y="3356992"/>
            <a:ext cx="3471937" cy="2299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39952" y="371703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Мета поліцейської деонтології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дати працівникові поліції уявлення про алгоритмізовані стандарти поведінки в тій чи іншій ситуації під час здійснення ними своїх повноважень та виконання службових обов’язків.</a:t>
            </a:r>
          </a:p>
        </p:txBody>
      </p:sp>
    </p:spTree>
    <p:extLst>
      <p:ext uri="{BB962C8B-B14F-4D97-AF65-F5344CB8AC3E}">
        <p14:creationId xmlns:p14="http://schemas.microsoft.com/office/powerpoint/2010/main" xmlns="" val="25473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76672"/>
            <a:ext cx="6264696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Принципи поліцейської деонтології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ті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вимоги, що висуваються до діяльності поліцейського та орієнтують його при здійсненні ним своїх повноважень та виконанні обов’язків.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4414" y="1979104"/>
            <a:ext cx="4529894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До основних принципів слід віднести: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9537" y="2864507"/>
            <a:ext cx="3827907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принцип верховенства права і закону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8972" y="3420069"/>
            <a:ext cx="3808472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пріоритет людини, її прав і свобод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12160" y="2855185"/>
            <a:ext cx="2664296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законність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463" y="3399471"/>
            <a:ext cx="2664296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гуманізм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2161" y="3933056"/>
            <a:ext cx="2709324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справедливість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8972" y="3955609"/>
            <a:ext cx="3808472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неупередженість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8973" y="4509120"/>
            <a:ext cx="3808472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сумлінність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012161" y="4509120"/>
            <a:ext cx="2709324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істинність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012463" y="5085184"/>
            <a:ext cx="2709022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плюралізм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88973" y="5085966"/>
            <a:ext cx="3808471" cy="369332"/>
          </a:xfrm>
          <a:prstGeom prst="rect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професійно-правова активність </a:t>
            </a:r>
          </a:p>
        </p:txBody>
      </p:sp>
      <p:cxnSp>
        <p:nvCxnSpPr>
          <p:cNvPr id="17" name="Прямая со стрелкой 16"/>
          <p:cNvCxnSpPr>
            <a:stCxn id="5" idx="2"/>
            <a:endCxn id="6" idx="3"/>
          </p:cNvCxnSpPr>
          <p:nvPr/>
        </p:nvCxnSpPr>
        <p:spPr>
          <a:xfrm flipH="1">
            <a:off x="4197444" y="2686990"/>
            <a:ext cx="881917" cy="362183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  <a:endCxn id="8" idx="1"/>
          </p:cNvCxnSpPr>
          <p:nvPr/>
        </p:nvCxnSpPr>
        <p:spPr>
          <a:xfrm>
            <a:off x="5079361" y="2686990"/>
            <a:ext cx="932799" cy="352861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7" idx="3"/>
          </p:cNvCxnSpPr>
          <p:nvPr/>
        </p:nvCxnSpPr>
        <p:spPr>
          <a:xfrm flipH="1">
            <a:off x="4197444" y="2686990"/>
            <a:ext cx="881917" cy="91774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5" idx="2"/>
            <a:endCxn id="9" idx="1"/>
          </p:cNvCxnSpPr>
          <p:nvPr/>
        </p:nvCxnSpPr>
        <p:spPr>
          <a:xfrm>
            <a:off x="5079361" y="2686990"/>
            <a:ext cx="933102" cy="897147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5" idx="2"/>
            <a:endCxn id="11" idx="3"/>
          </p:cNvCxnSpPr>
          <p:nvPr/>
        </p:nvCxnSpPr>
        <p:spPr>
          <a:xfrm flipH="1">
            <a:off x="4197444" y="2686990"/>
            <a:ext cx="881917" cy="1453285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5" idx="2"/>
            <a:endCxn id="10" idx="1"/>
          </p:cNvCxnSpPr>
          <p:nvPr/>
        </p:nvCxnSpPr>
        <p:spPr>
          <a:xfrm>
            <a:off x="5079361" y="2686990"/>
            <a:ext cx="932800" cy="143073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5" idx="2"/>
            <a:endCxn id="12" idx="3"/>
          </p:cNvCxnSpPr>
          <p:nvPr/>
        </p:nvCxnSpPr>
        <p:spPr>
          <a:xfrm flipH="1">
            <a:off x="4197445" y="2686990"/>
            <a:ext cx="881916" cy="200679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5" idx="2"/>
            <a:endCxn id="13" idx="1"/>
          </p:cNvCxnSpPr>
          <p:nvPr/>
        </p:nvCxnSpPr>
        <p:spPr>
          <a:xfrm>
            <a:off x="5079361" y="2686990"/>
            <a:ext cx="932800" cy="2006796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5" idx="2"/>
            <a:endCxn id="15" idx="3"/>
          </p:cNvCxnSpPr>
          <p:nvPr/>
        </p:nvCxnSpPr>
        <p:spPr>
          <a:xfrm flipH="1">
            <a:off x="4197444" y="2686990"/>
            <a:ext cx="881917" cy="2583642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" idx="2"/>
            <a:endCxn id="14" idx="1"/>
          </p:cNvCxnSpPr>
          <p:nvPr/>
        </p:nvCxnSpPr>
        <p:spPr>
          <a:xfrm>
            <a:off x="5079361" y="2686990"/>
            <a:ext cx="933102" cy="2582860"/>
          </a:xfrm>
          <a:prstGeom prst="straightConnector1">
            <a:avLst/>
          </a:prstGeom>
          <a:ln w="28575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02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28803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2.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Завдання, методи та функції поліцейської 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деонтології</a:t>
            </a:r>
            <a:b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5270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88640"/>
            <a:ext cx="45720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Основними завданнями поліцейської деонтології є: 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828" y="1052736"/>
            <a:ext cx="7587548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вивчення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обумовлених соціальною практикою проблем необхідної поведінки працівників поліції, представників окремих професійних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груп,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виявлення основоположних принципів, норм їх поведінки в різних системах відносин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метою підвищення ефективності результатів діяльності, зростання авторитету правоохоронних органів на основі дотримання деонтологічних норм;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162" y="2924944"/>
            <a:ext cx="757321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виявлення несприятливих моральних та інших факторів, що знижують ефективність роботи окремих працівників або професійних мікрогруп через невиправдану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напругу;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246" y="4005064"/>
            <a:ext cx="757913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вивчення й оптимізація системи взаємовідносин у професійній групі між її окремими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елементами;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078" y="4797152"/>
            <a:ext cx="75672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усунення шкідливих наслідків професійних помилок, відхилень від норм необхідної поведінки, запобігання фактам неповноцінної професійної діяльності;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078" y="5926963"/>
            <a:ext cx="75672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запровадження міжнародних норм поліцейської деонтології, прогресивних принципів службової етики і правил у повсякденну службову діяльність і поведінку працівників поліції </a:t>
            </a:r>
          </a:p>
        </p:txBody>
      </p:sp>
      <p:cxnSp>
        <p:nvCxnSpPr>
          <p:cNvPr id="13" name="Прямая соединительная линия 12"/>
          <p:cNvCxnSpPr>
            <a:stCxn id="4" idx="3"/>
          </p:cNvCxnSpPr>
          <p:nvPr/>
        </p:nvCxnSpPr>
        <p:spPr>
          <a:xfrm>
            <a:off x="6551712" y="542583"/>
            <a:ext cx="2268760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820472" y="542583"/>
            <a:ext cx="0" cy="5846045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лево 16"/>
          <p:cNvSpPr/>
          <p:nvPr/>
        </p:nvSpPr>
        <p:spPr>
          <a:xfrm>
            <a:off x="7956376" y="1664804"/>
            <a:ext cx="864096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Стрелка влево 17"/>
          <p:cNvSpPr/>
          <p:nvPr/>
        </p:nvSpPr>
        <p:spPr>
          <a:xfrm>
            <a:off x="7956376" y="3206589"/>
            <a:ext cx="864096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лево 18"/>
          <p:cNvSpPr/>
          <p:nvPr/>
        </p:nvSpPr>
        <p:spPr>
          <a:xfrm>
            <a:off x="7951914" y="4070479"/>
            <a:ext cx="864096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лево 19"/>
          <p:cNvSpPr/>
          <p:nvPr/>
        </p:nvSpPr>
        <p:spPr>
          <a:xfrm>
            <a:off x="7956376" y="5078797"/>
            <a:ext cx="864096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Стрелка влево 20"/>
          <p:cNvSpPr/>
          <p:nvPr/>
        </p:nvSpPr>
        <p:spPr>
          <a:xfrm>
            <a:off x="7956376" y="6093296"/>
            <a:ext cx="864096" cy="360040"/>
          </a:xfrm>
          <a:prstGeom prst="leftArrow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152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64853" y="404664"/>
            <a:ext cx="6696744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Методи поліцейської деонтології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це сукупність логічних прийомів, способів і конкретних засобів обґрунтування системи знань про теоретичне розуміння і практичне застосування деонтологічних еталонів, тобто нормативів етичної, естетичної, правової, політичної та інших культур працівника поліції в їх професійній діяльності.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83919" y="3033784"/>
            <a:ext cx="4058612" cy="40011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50000"/>
              </a:schemeClr>
            </a:solidFill>
          </a:ln>
          <a:scene3d>
            <a:camera prst="perspectiveLef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Методи поліцейської деонтології: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4243" y="4005064"/>
            <a:ext cx="25297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загальні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14243" y="4689838"/>
            <a:ext cx="25297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приватні (конкретні)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14243" y="5445224"/>
            <a:ext cx="252976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спеціальні</a:t>
            </a:r>
          </a:p>
        </p:txBody>
      </p:sp>
      <p:cxnSp>
        <p:nvCxnSpPr>
          <p:cNvPr id="11" name="Соединительная линия уступом 10"/>
          <p:cNvCxnSpPr>
            <a:stCxn id="5" idx="3"/>
            <a:endCxn id="8" idx="3"/>
          </p:cNvCxnSpPr>
          <p:nvPr/>
        </p:nvCxnSpPr>
        <p:spPr>
          <a:xfrm flipH="1">
            <a:off x="4644008" y="3233839"/>
            <a:ext cx="2098523" cy="2411440"/>
          </a:xfrm>
          <a:prstGeom prst="bentConnector3">
            <a:avLst>
              <a:gd name="adj1" fmla="val -10893"/>
            </a:avLst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5" idx="3"/>
            <a:endCxn id="7" idx="3"/>
          </p:cNvCxnSpPr>
          <p:nvPr/>
        </p:nvCxnSpPr>
        <p:spPr>
          <a:xfrm flipH="1">
            <a:off x="4644008" y="3233839"/>
            <a:ext cx="2098523" cy="1656054"/>
          </a:xfrm>
          <a:prstGeom prst="bentConnector3">
            <a:avLst>
              <a:gd name="adj1" fmla="val -26974"/>
            </a:avLst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>
            <a:endCxn id="6" idx="3"/>
          </p:cNvCxnSpPr>
          <p:nvPr/>
        </p:nvCxnSpPr>
        <p:spPr>
          <a:xfrm rot="10800000" flipV="1">
            <a:off x="4644009" y="3233839"/>
            <a:ext cx="2098523" cy="971280"/>
          </a:xfrm>
          <a:prstGeom prst="bentConnector3">
            <a:avLst>
              <a:gd name="adj1" fmla="val -11729"/>
            </a:avLst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08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60648"/>
            <a:ext cx="7632848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Під функціями поліцейської деонтології 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i="1" dirty="0" smtClean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розуміти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основні напрямки її теоретичного і практичного призначення, що орієнтовані на якісне виконання здобувачем вищої освіти (поліцейським) на підставі морального та нормативного аспектів свого професійного обов’язку.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67531" y="2276872"/>
            <a:ext cx="506984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bg1">
                <a:lumMod val="50000"/>
              </a:schemeClr>
            </a:solidFill>
          </a:ln>
          <a:scene3d>
            <a:camera prst="perspectiveRelaxedModerately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Основні функції поліцейської деонтології: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266497"/>
            <a:ext cx="28904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пізнавальна (інформаційна)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9631" y="3789040"/>
            <a:ext cx="2890472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евристична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1" y="4365104"/>
            <a:ext cx="28904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аксіологічна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9631" y="4941168"/>
            <a:ext cx="2890471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оціночна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5517232"/>
            <a:ext cx="289046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орієнтуюча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716016" y="3274679"/>
            <a:ext cx="28060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мотиваційна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16016" y="3832974"/>
            <a:ext cx="28060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комунікативна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716016" y="4365104"/>
            <a:ext cx="280605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регулятивна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4952445"/>
            <a:ext cx="2806058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виховна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54006" y="5517232"/>
            <a:ext cx="2768067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прикладна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137380" y="2476927"/>
            <a:ext cx="1467068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8604448" y="2476927"/>
            <a:ext cx="0" cy="322497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51520" y="2476927"/>
            <a:ext cx="1816011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51520" y="2476927"/>
            <a:ext cx="0" cy="3224971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7522074" y="3459345"/>
            <a:ext cx="1082374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2" idx="3"/>
          </p:cNvCxnSpPr>
          <p:nvPr/>
        </p:nvCxnSpPr>
        <p:spPr>
          <a:xfrm flipH="1">
            <a:off x="7522074" y="4017640"/>
            <a:ext cx="1082374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3" idx="3"/>
          </p:cNvCxnSpPr>
          <p:nvPr/>
        </p:nvCxnSpPr>
        <p:spPr>
          <a:xfrm flipH="1">
            <a:off x="7522073" y="4549770"/>
            <a:ext cx="108237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4" idx="3"/>
          </p:cNvCxnSpPr>
          <p:nvPr/>
        </p:nvCxnSpPr>
        <p:spPr>
          <a:xfrm flipH="1">
            <a:off x="7522074" y="5137111"/>
            <a:ext cx="1082374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5" idx="3"/>
          </p:cNvCxnSpPr>
          <p:nvPr/>
        </p:nvCxnSpPr>
        <p:spPr>
          <a:xfrm flipH="1">
            <a:off x="7522073" y="5701898"/>
            <a:ext cx="1082375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6" idx="1"/>
          </p:cNvCxnSpPr>
          <p:nvPr/>
        </p:nvCxnSpPr>
        <p:spPr>
          <a:xfrm>
            <a:off x="251520" y="3451163"/>
            <a:ext cx="100811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7" idx="1"/>
          </p:cNvCxnSpPr>
          <p:nvPr/>
        </p:nvCxnSpPr>
        <p:spPr>
          <a:xfrm>
            <a:off x="251520" y="3973706"/>
            <a:ext cx="1008111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endCxn id="8" idx="1"/>
          </p:cNvCxnSpPr>
          <p:nvPr/>
        </p:nvCxnSpPr>
        <p:spPr>
          <a:xfrm>
            <a:off x="251520" y="4549770"/>
            <a:ext cx="1008111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endCxn id="9" idx="1"/>
          </p:cNvCxnSpPr>
          <p:nvPr/>
        </p:nvCxnSpPr>
        <p:spPr>
          <a:xfrm>
            <a:off x="251520" y="5125834"/>
            <a:ext cx="1008111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0" idx="1"/>
          </p:cNvCxnSpPr>
          <p:nvPr/>
        </p:nvCxnSpPr>
        <p:spPr>
          <a:xfrm>
            <a:off x="251520" y="5701898"/>
            <a:ext cx="1008112" cy="0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headEnd type="none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504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28803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3.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Роль та значення поліцейської деонтології в процесі підготовки майбутнього поліцейського</a:t>
            </a:r>
            <a:b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55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658" y="116632"/>
            <a:ext cx="5760640" cy="255454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Як гуманістична дисципліна,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поліцейська деонтологія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роз’яснює значення тих чи інших дій, вчинків, мотивів, характерних якостей працівників поліції; сприяє формуванню необхідних для даної професії морально-психологічних рис; запобігає деформації, що стає можливою в результаті тривалого виконання професійних специфічних функцій.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55405" y="2780928"/>
            <a:ext cx="576064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Напрямки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зв’язку поліцейської деонтології з іншими юридичними науками і навчальними дисциплінами: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14750"/>
            <a:ext cx="2639077" cy="1676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94994" y="4005064"/>
            <a:ext cx="7488832" cy="923330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є вступною наукою і містить відомості, які необхідні для поглибленого розуміння закономірностей правоохоронної діяльності працівників поліції.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4994" y="5085184"/>
            <a:ext cx="7496202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створює теоретичні основи для прикладних юридичних наук і навчальних дисциплін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5949280"/>
            <a:ext cx="7488832" cy="646331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поповнює багаж юридичної науки і практики завдяки самостійному предмету дослідження; розвиває нові підходи, надає нову інформацію</a:t>
            </a:r>
          </a:p>
        </p:txBody>
      </p:sp>
      <p:cxnSp>
        <p:nvCxnSpPr>
          <p:cNvPr id="10" name="Соединительная линия уступом 9"/>
          <p:cNvCxnSpPr>
            <a:stCxn id="5" idx="1"/>
            <a:endCxn id="8" idx="1"/>
          </p:cNvCxnSpPr>
          <p:nvPr/>
        </p:nvCxnSpPr>
        <p:spPr>
          <a:xfrm rot="10800000" flipV="1">
            <a:off x="1187625" y="3288760"/>
            <a:ext cx="867781" cy="2983686"/>
          </a:xfrm>
          <a:prstGeom prst="bentConnector3">
            <a:avLst>
              <a:gd name="adj1" fmla="val 205372"/>
            </a:avLst>
          </a:prstGeom>
          <a:ln w="57150">
            <a:solidFill>
              <a:schemeClr val="tx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>
            <a:stCxn id="5" idx="1"/>
            <a:endCxn id="7" idx="1"/>
          </p:cNvCxnSpPr>
          <p:nvPr/>
        </p:nvCxnSpPr>
        <p:spPr>
          <a:xfrm rot="10800000" flipV="1">
            <a:off x="1194995" y="3288760"/>
            <a:ext cx="860411" cy="2119590"/>
          </a:xfrm>
          <a:prstGeom prst="bentConnector3">
            <a:avLst>
              <a:gd name="adj1" fmla="val 177176"/>
            </a:avLst>
          </a:prstGeom>
          <a:ln w="57150">
            <a:solidFill>
              <a:schemeClr val="tx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>
            <a:stCxn id="5" idx="1"/>
            <a:endCxn id="6" idx="1"/>
          </p:cNvCxnSpPr>
          <p:nvPr/>
        </p:nvCxnSpPr>
        <p:spPr>
          <a:xfrm rot="10800000" flipV="1">
            <a:off x="1194995" y="3288759"/>
            <a:ext cx="860411" cy="1177969"/>
          </a:xfrm>
          <a:prstGeom prst="bentConnector3">
            <a:avLst>
              <a:gd name="adj1" fmla="val 144282"/>
            </a:avLst>
          </a:prstGeom>
          <a:ln w="57150">
            <a:solidFill>
              <a:schemeClr val="tx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10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28803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4.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Поняття </a:t>
            </a: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 професію поліцейського. 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Сутність </a:t>
            </a: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 соціальне призначення поліцейського в суспільстві.</a:t>
            </a:r>
            <a:b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4077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8116" y="332656"/>
            <a:ext cx="554461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Термін «поліція» вперше вжив німецький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юрист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Мельхіор фон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Оссе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1739"/>
            <a:ext cx="199780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70210" y="2578003"/>
            <a:ext cx="17457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Мельхіор фон </a:t>
            </a:r>
            <a:r>
              <a:rPr lang="uk-UA" sz="1400" b="1" dirty="0" err="1">
                <a:latin typeface="Times New Roman" pitchFamily="18" charset="0"/>
                <a:cs typeface="Times New Roman" pitchFamily="18" charset="0"/>
              </a:rPr>
              <a:t>Оссе</a:t>
            </a:r>
            <a:endParaRPr lang="uk-UA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8076" y="1379951"/>
            <a:ext cx="5904656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У 1705р.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Ніколя де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Ламар</a:t>
            </a:r>
            <a:r>
              <a:rPr lang="uk-UA" b="1" dirty="0">
                <a:latin typeface="Times New Roman" pitchFamily="18" charset="0"/>
                <a:cs typeface="Times New Roman" pitchFamily="18" charset="0"/>
                <a:hlinkClick r:id="rId3" tooltip="Ніколя де Ламар (ще не написана)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опублікував «Трактат про поліцію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де під терміном «поліція» розуміється – громадський порядок.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1980" y="3127894"/>
            <a:ext cx="4104456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Першою поліцією сучасного типу вважається Міська поліція Лондона, заснована  Робертом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Пілем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1829р. </a:t>
            </a:r>
          </a:p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8416" y="4653136"/>
            <a:ext cx="8064896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Times New Roman" pitchFamily="18" charset="0"/>
                <a:cs typeface="Times New Roman" pitchFamily="18" charset="0"/>
              </a:rPr>
              <a:t>Він сформулював дев'ять принципів діяльності поліції.  Зокрема,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сьомий принцип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говорить: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Завжди підтримувати відносини з населенням, втілюючи в життя історичні традиції, згідно з якими поліція — це суспільство, а суспільство — поліція;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поліція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складається з представників населення, які отримують платню за те, щоб повністю присвячувати свою увагу обов'язкам, покладеним на кожного громадянина, в інтересах добробуту та виживання суспільства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8887" y="2390272"/>
            <a:ext cx="1766689" cy="214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004" y="3279177"/>
            <a:ext cx="11612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b="1" dirty="0">
                <a:latin typeface="Times New Roman" pitchFamily="18" charset="0"/>
                <a:cs typeface="Times New Roman" pitchFamily="18" charset="0"/>
              </a:rPr>
              <a:t>Роберт Піль</a:t>
            </a:r>
            <a:endParaRPr lang="uk-UA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80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 u="sng" dirty="0">
                <a:solidFill>
                  <a:srgbClr val="000000"/>
                </a:solidFill>
                <a:latin typeface="Times New Roman" pitchFamily="18" charset="0"/>
              </a:rPr>
              <a:t>План лекції (навчальні питання):</a:t>
            </a:r>
            <a:r>
              <a:rPr lang="uk-UA" sz="2800" u="sng" dirty="0">
                <a:solidFill>
                  <a:srgbClr val="000000"/>
                </a:solidFill>
                <a:latin typeface="Times New Roman" pitchFamily="18" charset="0"/>
                <a:hlinkClick r:id="" action="ppaction://noaction"/>
              </a:rPr>
              <a:t/>
            </a:r>
            <a:br>
              <a:rPr lang="uk-UA" sz="2800" u="sng" dirty="0">
                <a:solidFill>
                  <a:srgbClr val="000000"/>
                </a:solidFill>
                <a:latin typeface="Times New Roman" pitchFamily="18" charset="0"/>
                <a:hlinkClick r:id="" action="ppaction://noaction"/>
              </a:rPr>
            </a:br>
            <a:endParaRPr lang="uk-UA" sz="2800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науки поліцейської деонтології, її предмет, структура та принципи.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Завдання, методи та функції поліцейської деонтології. 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Роль та значення поліцейської деонтології в процесі підготовки майбутнього поліцейського.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Поняття про професію поліцейського. Сутність та соціальне призначення поліцейського в суспільстві.</a:t>
            </a:r>
          </a:p>
          <a:p>
            <a:pPr marL="514350" lvl="0" indent="-514350">
              <a:buFont typeface="+mj-lt"/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Права і обов’язки людини та громадянина: національний і міжнародний аспект охорони та захисту.</a:t>
            </a:r>
          </a:p>
          <a:p>
            <a:pPr marL="0" indent="0" algn="just">
              <a:buNone/>
            </a:pPr>
            <a:endParaRPr lang="uk-UA" sz="2800" b="1" cap="al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1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338741"/>
            <a:ext cx="5976664" cy="1323439"/>
          </a:xfrm>
          <a:prstGeom prst="rect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Сьогодні поліцейські системи різних країн є або централізованими (Австрія, Франція, Росія після реформи та ін.) або децентралізованими (США, Велика Британія, Німеччина та ін.)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23397" y="1749661"/>
            <a:ext cx="2825197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Міжнародні стандарти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76607"/>
            <a:ext cx="631844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Кодекс поведінки службовців органів правопорядку, який був затверджений Резолюцією Генеральної Асамблеї ООН від 17 грудня 1979 року №o 34/169</a:t>
            </a:r>
            <a:endParaRPr lang="uk-UA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3429000"/>
            <a:ext cx="6342586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/>
              <a:t>Декларація про поліцію  прийнята Парламентською Асамблеєю Ради Європи 8 травня 1979 року, резолюція № 690.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4696" y="4221088"/>
            <a:ext cx="63425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/>
              <a:t>Рекомендація </a:t>
            </a:r>
            <a:r>
              <a:rPr lang="en-US" sz="1600" dirty="0"/>
              <a:t>Rec (2001) 10 </a:t>
            </a:r>
            <a:r>
              <a:rPr lang="uk-UA" sz="1600" dirty="0"/>
              <a:t>Комітету Міністрів </a:t>
            </a:r>
            <a:r>
              <a:rPr lang="uk-UA" sz="1600" dirty="0" smtClean="0"/>
              <a:t>державам-учасницям </a:t>
            </a:r>
            <a:r>
              <a:rPr lang="uk-UA" sz="1600" dirty="0"/>
              <a:t>Ради Європи «Про Європейський кодекс </a:t>
            </a:r>
            <a:r>
              <a:rPr lang="uk-UA" sz="1600" dirty="0" smtClean="0"/>
              <a:t>поліцейської </a:t>
            </a:r>
            <a:r>
              <a:rPr lang="uk-UA" sz="1600" dirty="0"/>
              <a:t>етики» (Ухвалена Комітетом Міністрів 19 вересня 2001 </a:t>
            </a:r>
            <a:r>
              <a:rPr lang="uk-UA" sz="1600" dirty="0" smtClean="0"/>
              <a:t>року).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5219870"/>
            <a:ext cx="6303303" cy="11079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1600" dirty="0" smtClean="0"/>
              <a:t>Основоположні принципи застосування сили та вогнепальної зброї службовцями органів правопорядку, прийняті восьмим Конгресом ООН з попередження злочинності та поводження з порушниками, Гавана, Куба, 27 серпня – 7 вересня 1990 року та </a:t>
            </a:r>
            <a:r>
              <a:rPr lang="uk-UA" sz="1600" dirty="0" err="1" smtClean="0"/>
              <a:t>ін</a:t>
            </a:r>
            <a:r>
              <a:rPr lang="ru-RU" sz="1600" dirty="0" smtClean="0"/>
              <a:t>.</a:t>
            </a:r>
            <a:endParaRPr lang="uk-UA" sz="1600" dirty="0"/>
          </a:p>
        </p:txBody>
      </p:sp>
      <p:cxnSp>
        <p:nvCxnSpPr>
          <p:cNvPr id="11" name="Прямая соединительная линия 10"/>
          <p:cNvCxnSpPr>
            <a:stCxn id="5" idx="3"/>
          </p:cNvCxnSpPr>
          <p:nvPr/>
        </p:nvCxnSpPr>
        <p:spPr>
          <a:xfrm>
            <a:off x="5948594" y="1949716"/>
            <a:ext cx="2367822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316416" y="1949716"/>
            <a:ext cx="0" cy="3999564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6" idx="3"/>
          </p:cNvCxnSpPr>
          <p:nvPr/>
        </p:nvCxnSpPr>
        <p:spPr>
          <a:xfrm flipH="1">
            <a:off x="6858000" y="2792105"/>
            <a:ext cx="1458416" cy="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842855" y="3721387"/>
            <a:ext cx="1458416" cy="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882138" y="4636585"/>
            <a:ext cx="1458416" cy="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897282" y="5949279"/>
            <a:ext cx="1458416" cy="1"/>
          </a:xfrm>
          <a:prstGeom prst="straightConnector1">
            <a:avLst/>
          </a:prstGeom>
          <a:ln w="57150">
            <a:solidFill>
              <a:schemeClr val="accent2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733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5296" y="332656"/>
            <a:ext cx="5269032" cy="923330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b="1" dirty="0"/>
              <a:t>Декларація про поліцію  прийнята Парламентською Асамблеєю Ради Європи 8 травня 1979 року, резолюція № 690.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47935" y="1414269"/>
            <a:ext cx="1127232" cy="369332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>
                <a:solidFill>
                  <a:schemeClr val="dk1"/>
                </a:solidFill>
              </a:rPr>
              <a:t>А. Етика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916832"/>
            <a:ext cx="7524672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виконує обов'язки, покладені на нього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законом,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захищаючи своїх співгромадян і суспільство від насильницьких, грабіжницьких і інших небезпечних дій, які визначено за законом.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діє чесно, безпристрасно і з гідністю. Зокрема, він утримується і рішуче протистоїть всім актам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корупції.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Катування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й інші форми нелюдського або принижуючого поводження або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покарання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заборонені при будь-яких обставинах. Поліцейський зобов'язаний не виконувати або ухилятися від наказів або інструкцій, що припускають подібні заходи.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виконує накази вищестоящих чинів, як ведеться, але утримується від виконання наказів, що, як йому відомо або повинно бути відомо, є протиправними.</a:t>
            </a:r>
          </a:p>
          <a:p>
            <a:pPr marL="285750" lvl="0" indent="-28575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протистоїть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порушенням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закону. Якщо допущене порушення спричинить за собою негайну або непоправну і серйозну шкоду, він діє негайно за своїм розумінням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- Якщо немає погрози негайної або непоправної і серйозної шкоди, він повинен запобігти наслідку такого порушення, або повторному порушенню, повідомив про нього начальству. Якщо реакції не пішло, він може звернутися до вищих інстанцій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Tx/>
              <a:buChar char="-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7775" y="1556793"/>
            <a:ext cx="1251857" cy="1512168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7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8627" y="548680"/>
            <a:ext cx="1127232" cy="369332"/>
          </a:xfrm>
          <a:prstGeom prst="rect">
            <a:avLst/>
          </a:prstGeom>
          <a:scene3d>
            <a:camera prst="perspectiveAbove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b="1" dirty="0">
                <a:solidFill>
                  <a:schemeClr val="dk1"/>
                </a:solidFill>
              </a:rPr>
              <a:t>А. Етика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68083" y="1076749"/>
            <a:ext cx="7920880" cy="575542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Карні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або дисциплінарні міри не застосовуються до поліцейського, що відмовився виконувати протиправний наказ.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 бере участь у вистежені,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арешті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утриманні під вартою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або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транспортуванні осіб, що не вчинили і не підозрюються у вчиненні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правопорушення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але розшукуються, затримуються або переслідуються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расу, релігію або політичні переконання.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несе особисту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свої протиправні дії і за протиправні дії або </a:t>
            </a:r>
            <a:r>
              <a:rPr lang="uk-UA" sz="1600" u="sng" dirty="0" smtClean="0">
                <a:latin typeface="Times New Roman" pitchFamily="18" charset="0"/>
                <a:cs typeface="Times New Roman" pitchFamily="18" charset="0"/>
              </a:rPr>
              <a:t>бездіяльність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за його наказом.</a:t>
            </a:r>
          </a:p>
          <a:p>
            <a:pPr marL="285750" lvl="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У поліцейській організації існує чітка підзвітність. Завжди відомо, який керівний чин несе останню відповідальність за помилки поліцейського.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Законодавство повинно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передбачати юридичні гарантії і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відшкодування шкоди,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нанесеної в результаті дій поліції.</a:t>
            </a:r>
          </a:p>
          <a:p>
            <a:pPr lvl="0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- Виконуючи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свої обов'язки, поліцейський виявляє необхідну рішучість для досягнення мети, якої потребує або яку дозволяє закон, але ніколи не перевищує межу розумного застосування сили.</a:t>
            </a:r>
          </a:p>
          <a:p>
            <a:pPr marL="285750" lvl="0" indent="-285750"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Поліцейський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одержує ясні і чіткі інструкції щодо засобу й обставин застосування зброї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Tx/>
              <a:buChar char="-"/>
            </a:pP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Поліцейський, під вартою якого знаходиться людина, що потребує медичного догляду, забезпечує такий догляд силами медиків і, якщо необхідно, вживає заходів по збереженню життя і здоров'я цієї людини. Він виконує вказівки лікарів і інших компетентних медичних працівників, коли вони надають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затриманому </a:t>
            </a:r>
            <a:r>
              <a:rPr lang="uk-UA" sz="1600" dirty="0">
                <a:latin typeface="Times New Roman" pitchFamily="18" charset="0"/>
                <a:cs typeface="Times New Roman" pitchFamily="18" charset="0"/>
              </a:rPr>
              <a:t>медичну </a:t>
            </a: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допомогу та ін.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07504" y="548680"/>
            <a:ext cx="1051123" cy="1368152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15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60" y="213285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32720" y="836712"/>
            <a:ext cx="619268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2 вересня 2015 року Кабінет Міністрів України відповідно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до Закону України «Про Національну поліцію» від 02.07.2015 № 580-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прийняв рішення щодо </a:t>
            </a:r>
            <a:r>
              <a:rPr lang="uk-UA" sz="2000" i="1" dirty="0">
                <a:latin typeface="Times New Roman" pitchFamily="18" charset="0"/>
                <a:cs typeface="Times New Roman" pitchFamily="18" charset="0"/>
              </a:rPr>
              <a:t>створення центрального органу виконавчої влади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Національна поліція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яка підпорядковується Міністерству внутрішніх справ України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42612" y="4077072"/>
            <a:ext cx="606433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Згідно ч. 1 ст. 17 Закону України «Про Національну поліцію»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№ 580-VIII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від 02.07.2015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Поліцейським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громадянин України, який склав Присягу поліцейського, проходить службу на відповідних посадах у поліції і якому присвоєно спеціальне звання поліції.</a:t>
            </a:r>
          </a:p>
        </p:txBody>
      </p:sp>
    </p:spTree>
    <p:extLst>
      <p:ext uri="{BB962C8B-B14F-4D97-AF65-F5344CB8AC3E}">
        <p14:creationId xmlns:p14="http://schemas.microsoft.com/office/powerpoint/2010/main" xmlns="" val="28015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620688"/>
            <a:ext cx="5968744" cy="224676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Професія «поліцейський»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є однією з найскладніших професій сучасного суспільства, так як вимагає від її суб’єкта здатності з високою ефективністю вирішувати професійні завдання, що пов’язані з ризиком для життя, за браком часу максимально реагувати на ту чи іншу ситуацію з високим рівнем відповідальності за свої дії. 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030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4290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1297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17032"/>
            <a:ext cx="2800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4472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332656"/>
            <a:ext cx="568863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Діяльність Національної поліції здійснюється на засадах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партнерства в тісній співпраці з населенням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територіальними громадами та громадськими об’єднаннями і спрямована на задоволення їхніх потреб (ч.1 ст. 11).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6048672" cy="1631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Важливим завданням формування партнерських відносин між Національною поліцією і населення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є раціоналізація такої взаємодії на засадах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i="1" u="sng" dirty="0" smtClean="0">
                <a:latin typeface="Times New Roman" pitchFamily="18" charset="0"/>
                <a:cs typeface="Times New Roman" pitchFamily="18" charset="0"/>
              </a:rPr>
              <a:t>довіри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, прозорості,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взаємодопомоги в боротьбі зі злочинністю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04864"/>
            <a:ext cx="2019300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4" y="4869159"/>
            <a:ext cx="504056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Концепція взаємодії поліції з громадою (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community policing)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спрямована на покращення відносин між поліцією та місцевими мешканцями.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232248" cy="20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21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6427" y="2132856"/>
            <a:ext cx="6912768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Повага та захист прав людини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Прозорість та відкритість стосовно діяльності та відносин усередині та поза організацією;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Очевидне зобов’язання – завжди нести поліцейську службу в найкращий з можливих способів;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Уповноваження всіх працівників на прийняття відповідних рішень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які сприятимуть якісному несенню служби;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Готовність шукати, дослуховуватися та діяти на основі громадської думки щодо пріоритетів поліцейської діяльності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87823" y="1052736"/>
            <a:ext cx="3529947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Основоположні цінності взаємодії поліції з громадою: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516216" y="1279318"/>
            <a:ext cx="2376264" cy="1122898"/>
          </a:xfrm>
          <a:prstGeom prst="curvedLeftArrow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34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83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1556792"/>
            <a:ext cx="7851648" cy="2880321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5. </a:t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Права і обов’язки людини та громадянина: національний і міжнародний аспект охорони та захисту</a:t>
            </a:r>
            <a:r>
              <a:rPr lang="uk-UA" sz="31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40990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260648"/>
            <a:ext cx="4320480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людини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об’єктивно обумовлені можливості користуватися матеріальними та культурними благами.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62939" y="260648"/>
            <a:ext cx="3744416" cy="237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Права людини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певні вимоги, спрямовані на створення мінімуму необхідних життєвих умов людського існування.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899592" y="3140968"/>
            <a:ext cx="7488831" cy="267765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1">
                <a:lumMod val="50000"/>
              </a:schemeClr>
            </a:solidFill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150274"/>
                </a:solidFill>
                <a:latin typeface="Times New Roman" pitchFamily="18" charset="0"/>
              </a:rPr>
              <a:t>Свобода </a:t>
            </a:r>
            <a:endParaRPr lang="en-US" sz="2400" b="1" dirty="0" smtClean="0">
              <a:solidFill>
                <a:srgbClr val="150274"/>
              </a:solidFill>
              <a:latin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150274"/>
                </a:solidFill>
                <a:latin typeface="Times New Roman" pitchFamily="18" charset="0"/>
              </a:rPr>
              <a:t>– це можливість користуватися і розпоряджатися тим або іншим соціальним благом, цінністю, задовольняти свій власний інтерес або якусь життєву потребу таким чином,  аби не порушувати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solidFill>
                  <a:srgbClr val="150274"/>
                </a:solidFill>
                <a:latin typeface="Times New Roman" pitchFamily="18" charset="0"/>
              </a:rPr>
              <a:t>права інших людей.</a:t>
            </a:r>
            <a:r>
              <a:rPr lang="uk-UA" sz="2400" b="1" dirty="0" smtClean="0">
                <a:solidFill>
                  <a:srgbClr val="150274"/>
                </a:solidFill>
                <a:latin typeface="Times New Roman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rgbClr val="150274"/>
                </a:solidFill>
                <a:latin typeface="Times New Roman" pitchFamily="18" charset="0"/>
              </a:rPr>
              <a:t>	</a:t>
            </a:r>
            <a:endParaRPr lang="uk-UA" sz="2400" dirty="0" smtClean="0">
              <a:solidFill>
                <a:srgbClr val="150274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7594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10822" y="2348089"/>
            <a:ext cx="7851648" cy="227188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Питання </a:t>
            </a:r>
            <a:r>
              <a:rPr lang="uk-UA" sz="31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Поняття науки поліцейської деонтології, її предмет, структура та принципи</a:t>
            </a:r>
            <a:r>
              <a:rPr lang="uk-UA" sz="31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31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41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214554"/>
            <a:ext cx="8229600" cy="315754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Міжнародні стандарти у сфері прав людини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uk-UA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– це обов'язкові для всіх держав правила поводження з людьми, що полягають у необхідності гарантувати особам, які перебувають під їх юрисдикцією, встановлені універсальними і регіональними міжнародно-правовими актами права і свободи, а також не зазіхати на такі права і свободи.</a:t>
            </a:r>
          </a:p>
        </p:txBody>
      </p:sp>
      <p:pic>
        <p:nvPicPr>
          <p:cNvPr id="20482" name="Picture 2" descr="http://ryzhin-rda.gov.ua/images/world-autism-day_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1"/>
            <a:ext cx="3786214" cy="2030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1" y="1484784"/>
            <a:ext cx="8643998" cy="458742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Загальна 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прав людини 1948 р.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Міжнародний пакт про громадянські та політичні права 1966р. та Факультативні протоколи до нього;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Міжнародний пакт про економічні, соціальні і культурні права 1966р.;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 про статус біженців 1951р. 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 про статус апатридів 1954р.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 проти тортур та інших жорстоких, нелюдських або принижуючих гідність видів поводження і покарання 1984 р.;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Декларація прав дитини 1959р.;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Конвенція про права дитини 1989р. 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 конвенція про захист прав людини та основних свобод 1950р.</a:t>
            </a:r>
            <a:b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Європейська соціальна хартія 1961р. та ін.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404664"/>
            <a:ext cx="4572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Основні міжнародні акти в сфері прав </a:t>
            </a:r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людини</a:t>
            </a:r>
            <a:endParaRPr lang="uk-UA" sz="2400" dirty="0"/>
          </a:p>
        </p:txBody>
      </p:sp>
      <p:sp>
        <p:nvSpPr>
          <p:cNvPr id="3" name="Выгнутая вправо стрелка 2"/>
          <p:cNvSpPr/>
          <p:nvPr/>
        </p:nvSpPr>
        <p:spPr>
          <a:xfrm>
            <a:off x="6876256" y="692696"/>
            <a:ext cx="1872208" cy="936104"/>
          </a:xfrm>
          <a:prstGeom prst="curvedLef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22098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Важливе значення у забезпеченні прав людини має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</a:rPr>
              <a:t>Європейська конвенція про захист прав людини та основних свобод (1950р.), 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учасником якої є і Україна.</a:t>
            </a:r>
            <a:r>
              <a:rPr lang="uk-UA" sz="4000" dirty="0"/>
              <a:t> 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52800"/>
            <a:ext cx="8229600" cy="26622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Дана Конвенція і відповідні протоколи до неї дали змогу </a:t>
            </a:r>
            <a:r>
              <a:rPr lang="uk-UA" sz="2800" u="sng" dirty="0">
                <a:solidFill>
                  <a:srgbClr val="000000"/>
                </a:solidFill>
                <a:latin typeface="Times New Roman" pitchFamily="18" charset="0"/>
              </a:rPr>
              <a:t>запровадити унікальну й дієву систему контролю за виконанням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 державами-учасницями закріплених у цих документах </a:t>
            </a:r>
            <a:r>
              <a:rPr lang="uk-UA" sz="2800" u="sng" dirty="0">
                <a:solidFill>
                  <a:srgbClr val="000000"/>
                </a:solidFill>
                <a:latin typeface="Times New Roman" pitchFamily="18" charset="0"/>
              </a:rPr>
              <a:t>стандартів у галузі прав людини</a:t>
            </a:r>
            <a:r>
              <a:rPr lang="uk-UA" sz="2800" dirty="0">
                <a:solidFill>
                  <a:srgbClr val="000000"/>
                </a:solidFill>
                <a:latin typeface="Times New Roman" pitchFamily="18" charset="0"/>
              </a:rPr>
              <a:t>  – </a:t>
            </a: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</a:rPr>
              <a:t>Європейський суд з прав людини</a:t>
            </a:r>
            <a:r>
              <a:rPr lang="uk-UA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5381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9" name="Picture 5" descr="echr_bui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778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55" y="440267"/>
            <a:ext cx="8410222" cy="549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31649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4248472" cy="2308324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u="sng" dirty="0" smtClean="0">
                <a:latin typeface="Times New Roman" pitchFamily="18" charset="0"/>
                <a:cs typeface="Times New Roman" pitchFamily="18" charset="0"/>
              </a:rPr>
              <a:t>національному механізмі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забезпечення реалізації прав, свобод та обов’язків людини і громадянина відіграє важливу роль </a:t>
            </a:r>
            <a:endParaRPr lang="uk-UA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Національна поліція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576" y="416562"/>
            <a:ext cx="3636912" cy="2148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71869" y="3004310"/>
            <a:ext cx="4572000" cy="83099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Діяльність Національної поліції в цьому напрямі має: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8800" y="4665770"/>
            <a:ext cx="228600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uk-UA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зовнішню </a:t>
            </a:r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сторону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27576" y="4636455"/>
            <a:ext cx="2286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uk-UA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внутрішню сторону</a:t>
            </a:r>
            <a:endParaRPr lang="uk-UA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stCxn id="3" idx="2"/>
            <a:endCxn id="4" idx="3"/>
          </p:cNvCxnSpPr>
          <p:nvPr/>
        </p:nvCxnSpPr>
        <p:spPr>
          <a:xfrm flipH="1">
            <a:off x="3314800" y="3835307"/>
            <a:ext cx="1043069" cy="103051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" idx="2"/>
            <a:endCxn id="7" idx="1"/>
          </p:cNvCxnSpPr>
          <p:nvPr/>
        </p:nvCxnSpPr>
        <p:spPr>
          <a:xfrm>
            <a:off x="4357869" y="3835307"/>
            <a:ext cx="969707" cy="1155091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246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251" y="332656"/>
            <a:ext cx="4572000" cy="83099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Зовнішня сторона діяльності Національної поліції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84784"/>
            <a:ext cx="8496944" cy="50167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а) виконує свої завдання неупереджено, у точній відповідності з законом;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б) поважає гідність особи і виявляє до неї гуманне ставлення;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в) захищає права людини і громадянина незалежно від походження, майнового та іншого становища, расової та національної належності, громадянства, віку, мови та освіти, ставлення до релігії, статі, політичних та інших переконань;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г) не розголошує відомості, що стосуються особистого життя людини, принижують її честь і гідність, якщо виконання обов’язків не вимагають іншого;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д) тимчасово, в межах чинного законодавства, обмежує права і свободи особи, якщо без цього неможливо виконати покладені на неї обов’язки;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е) забезпечує право на захист та інші юридичні права затриманих і взятих під варту;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ж) створює умови для реалізації прав, охороняє і захищає особистість від правопорушення, вживає всі передбачені законом заходи до поновлення порушеного права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6660232" y="686599"/>
            <a:ext cx="2160240" cy="942201"/>
          </a:xfrm>
          <a:prstGeom prst="curved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362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908720"/>
            <a:ext cx="4572000" cy="830997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sz="24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Внутрішня сторона діяльності Національної поліції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09428" y="2420888"/>
            <a:ext cx="6552728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) в межах своїх завдань і функцій, своєї компетенції виконує свої обов’язки і права;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б) застосовує заходи фізичного впливу, спеціальні засоби і вогнепальну зброю на законних підставах;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в) використовує правові і організаційні форми і методи при забезпеченні прав людини і громадянина;</a:t>
            </a:r>
          </a:p>
          <a:p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г) її працівники не повинні самі порушувати закони, права та свободи особи</a:t>
            </a: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395536" y="1262663"/>
            <a:ext cx="2304256" cy="1374249"/>
          </a:xfrm>
          <a:prstGeom prst="curvedRightArrow">
            <a:avLst>
              <a:gd name="adj1" fmla="val 18635"/>
              <a:gd name="adj2" fmla="val 50000"/>
              <a:gd name="adj3" fmla="val 2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995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g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8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eremy Bentham by Henry William Pickersgill det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08720"/>
            <a:ext cx="33843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5517232"/>
            <a:ext cx="27845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Иеремия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uk-UA" sz="1600" b="1" dirty="0" err="1" smtClean="0">
                <a:latin typeface="Times New Roman" pitchFamily="18" charset="0"/>
                <a:cs typeface="Times New Roman" pitchFamily="18" charset="0"/>
              </a:rPr>
              <a:t>Джереми</a:t>
            </a:r>
            <a:r>
              <a:rPr lang="uk-UA" sz="16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Бентам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96752"/>
            <a:ext cx="4572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Вперше термін “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деонтологія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” застосував англійський соціолог, філософ, юрист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Ієремія </a:t>
            </a:r>
            <a:r>
              <a:rPr lang="uk-UA" sz="2000" b="1" dirty="0" err="1">
                <a:latin typeface="Times New Roman" pitchFamily="18" charset="0"/>
                <a:cs typeface="Times New Roman" pitchFamily="18" charset="0"/>
              </a:rPr>
              <a:t>Бентам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1748 – 1832).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208908"/>
            <a:ext cx="4572000" cy="28623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своїй праці “Деонтологія, або наука про мораль” він визначив фактично новий розділ етики, що досліджував проблеми співвідношення моралі та права, проблеми обов’язку, моральних вимог та нормативів в цілому, належності, як специфічної для моральності форми прояву соціальної необхідності.</a:t>
            </a:r>
          </a:p>
        </p:txBody>
      </p:sp>
    </p:spTree>
    <p:extLst>
      <p:ext uri="{BB962C8B-B14F-4D97-AF65-F5344CB8AC3E}">
        <p14:creationId xmlns:p14="http://schemas.microsoft.com/office/powerpoint/2010/main" xmlns="" val="3103709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560840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Деонтологія як наука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формує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систему наукових знань про обов’язок </a:t>
            </a:r>
            <a:r>
              <a:rPr lang="uk-UA" sz="2400" i="1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норми належної поведінки людей у реальній суспільній практиці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78565" y="2564904"/>
            <a:ext cx="4572000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Специфіка даної науки полягає в тому, що вона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пов’язує етику та право.</a:t>
            </a:r>
          </a:p>
        </p:txBody>
      </p:sp>
      <p:sp>
        <p:nvSpPr>
          <p:cNvPr id="6" name="AutoShape 2" descr="Картинки по запросу етика та пра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67677"/>
            <a:ext cx="2880320" cy="202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99051" y="4581128"/>
            <a:ext cx="7056784" cy="193899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У сучасних юридичних словниках поняття “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деонтології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” трактується як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розділ етики, який розглядає проблеми належної поведінки та моральних обов’язків медичних працівників по відношенню до хворого.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101923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2439" y="521077"/>
            <a:ext cx="5976664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accent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Підходи 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до визначення </a:t>
            </a:r>
            <a:r>
              <a:rPr lang="uk-UA" sz="2400" b="1" u="sng" dirty="0" smtClean="0">
                <a:latin typeface="Times New Roman" pitchFamily="18" charset="0"/>
                <a:cs typeface="Times New Roman" pitchFamily="18" charset="0"/>
              </a:rPr>
              <a:t>категорії “деонтологія</a:t>
            </a:r>
            <a:r>
              <a:rPr lang="uk-UA" sz="2400" b="1" u="sng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AutoShape 2" descr="Картинки по запросу О. Бандур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86677" y="1484784"/>
            <a:ext cx="6371324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Деонтологія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– розглядає особливості юридичної практичної діяльності і визначає основні нормативи культури юриста, що відповідають стандарту його професіоналізму.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5575" y="2695853"/>
            <a:ext cx="6402426" cy="17543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Деонтологія нормативна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визначає й обґрунтовує соціальні нормативні приписи – моральні, політичні, естетичні, правові та інші рекомендації, дозволи, заборони й зобов’язання, запропоновані для юриста будь-якого фаху (щодо правил поведінки, норм спілкування, тактики взаємодії як з колегами, так і з клієнтами тощо).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734" y="4600853"/>
            <a:ext cx="6402426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Деонтологія спеціальна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вивчає специфічні аспекти належної поведінки певних юридичних професій і фахів – адвоката, прокурора, слідчого, нотаріуса або працівника певного відомства (деонтологія адвоката, судді, нотаріуса, працівника прокуратури, державного виконавця, поліцейського та ін.)</a:t>
            </a:r>
          </a:p>
        </p:txBody>
      </p:sp>
      <p:cxnSp>
        <p:nvCxnSpPr>
          <p:cNvPr id="13" name="Прямая соединительная линия 12"/>
          <p:cNvCxnSpPr>
            <a:stCxn id="4" idx="3"/>
          </p:cNvCxnSpPr>
          <p:nvPr/>
        </p:nvCxnSpPr>
        <p:spPr>
          <a:xfrm>
            <a:off x="6589103" y="936576"/>
            <a:ext cx="187132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460432" y="936576"/>
            <a:ext cx="0" cy="440294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трелка влево 15"/>
          <p:cNvSpPr/>
          <p:nvPr/>
        </p:nvSpPr>
        <p:spPr>
          <a:xfrm>
            <a:off x="6558001" y="1628801"/>
            <a:ext cx="1830423" cy="363368"/>
          </a:xfrm>
          <a:prstGeom prst="leftArrow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Стрелка влево 18"/>
          <p:cNvSpPr/>
          <p:nvPr/>
        </p:nvSpPr>
        <p:spPr>
          <a:xfrm>
            <a:off x="6589103" y="3302342"/>
            <a:ext cx="1830423" cy="363368"/>
          </a:xfrm>
          <a:prstGeom prst="leftArrow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Стрелка влево 19"/>
          <p:cNvSpPr/>
          <p:nvPr/>
        </p:nvSpPr>
        <p:spPr>
          <a:xfrm>
            <a:off x="6633999" y="5157833"/>
            <a:ext cx="1830423" cy="363368"/>
          </a:xfrm>
          <a:prstGeom prst="leftArrow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8740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4968552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Поліцейська деонтологія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як наука вивчає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всю сукупність організаційно-управлінських, професійно-етичних та соціальних норм, принципів належної поведінки працівників поліції при виконанні ними службових обов’язків.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600400" cy="275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47664" y="4581128"/>
            <a:ext cx="590465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Поліцейська деонтологія має міжгалузевий характер і знаходиться на стику двох наук – етики та соціології</a:t>
            </a:r>
          </a:p>
        </p:txBody>
      </p:sp>
    </p:spTree>
    <p:extLst>
      <p:ext uri="{BB962C8B-B14F-4D97-AF65-F5344CB8AC3E}">
        <p14:creationId xmlns:p14="http://schemas.microsoft.com/office/powerpoint/2010/main" xmlns="" val="320817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530" y="127960"/>
            <a:ext cx="5040560" cy="830997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Поліцейську деонтологію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можна розглядати: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2528" y="1124744"/>
            <a:ext cx="8280920" cy="563231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галузь знань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про виникнення, формування, розвиток та функціонування в професійній групі працівників поліції особливої системи норм належної професійної поведінки, загальновизнаних стандартів, що базуються на правах, свободах людини і громадянина та моральних принципах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теорію професійного обов’язку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належної чи морально обов’язкової поведінки працівників поліції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342900" lvl="0" indent="-342900" algn="just">
              <a:buFontTx/>
              <a:buChar char="-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>
              <a:buFontTx/>
              <a:buChar char="-"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науку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що вивчає міжнародні, національні та регіональні системи вимог до поведінки працівників поліції, що дозволить надати їх поведінці та діям певної мотиваційної аргументованості, запровадити в їх групі загальнолюдські та групові цінності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lvl="0" indent="-342900" algn="just">
              <a:buFontTx/>
              <a:buChar char="-"/>
            </a:pPr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наукову та навчальну дисципліну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, яку слід викладати при підготовці кадрів, при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професійно-орієнтаційній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роботі, вихованню молодих працівників, визначенні рівня професійної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деформованості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того чи іншого “старого” працівника”.</a:t>
            </a: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069090" y="543458"/>
            <a:ext cx="2554358" cy="7253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76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908720"/>
            <a:ext cx="6840760" cy="341632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Поліцейська деонтологія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фундаментально-професійна, міждисциплінарна наука,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що вивчає універсальні (національні) стандарти належної поведінки працівників поліції, що засновані на високих моральних засадах (принципах) та спрямовані на забезпечення прав і свобод людини та громадянина, а також особливості реалізації цих стандартів в практичній діяльності працівників поліції.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869160"/>
            <a:ext cx="5688632" cy="1569660"/>
          </a:xfrm>
          <a:prstGeom prst="rect">
            <a:avLst/>
          </a:prstGeom>
          <a:solidFill>
            <a:srgbClr val="EAEAEA"/>
          </a:solidFill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Об’єктом поліцейської деонтології є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реальні суспільні відносини, що виникають у сфері правоохоронної діяльності поліцейських.</a:t>
            </a:r>
          </a:p>
        </p:txBody>
      </p:sp>
    </p:spTree>
    <p:extLst>
      <p:ext uri="{BB962C8B-B14F-4D97-AF65-F5344CB8AC3E}">
        <p14:creationId xmlns:p14="http://schemas.microsoft.com/office/powerpoint/2010/main" xmlns="" val="300270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2054</Words>
  <Application>Microsoft Office PowerPoint</Application>
  <PresentationFormat>Экран (4:3)</PresentationFormat>
  <Paragraphs>175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Поток</vt:lpstr>
      <vt:lpstr>1_Поток</vt:lpstr>
      <vt:lpstr>2_Поток</vt:lpstr>
      <vt:lpstr>5_Поток</vt:lpstr>
      <vt:lpstr>Грань</vt:lpstr>
      <vt:lpstr>НАЦІОНАЛЬНА АКАДЕМІЯ ВНУТРІШНІХ СПРАВ   КАФЕДРА ТЕОРІЇ ДЕРЖАВИ ТА ПРАВА</vt:lpstr>
      <vt:lpstr>План лекції (навчальні питання): </vt:lpstr>
      <vt:lpstr> Питання 1.   Поняття науки поліцейської деонтології, її предмет, структура та принципи.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Питання 2.   Завдання, методи та функції поліцейської деонтології  </vt:lpstr>
      <vt:lpstr>Слайд 13</vt:lpstr>
      <vt:lpstr>Слайд 14</vt:lpstr>
      <vt:lpstr>Слайд 15</vt:lpstr>
      <vt:lpstr>   Питання 3.   Роль та значення поліцейської деонтології в процесі підготовки майбутнього поліцейського </vt:lpstr>
      <vt:lpstr>Слайд 17</vt:lpstr>
      <vt:lpstr>   Питання 4.   Поняття про професію поліцейського.  Сутність та соціальне призначення поліцейського в суспільстві.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   Питання 5.   Права і обов’язки людини та громадянина: національний і міжнародний аспект охорони та захисту. </vt:lpstr>
      <vt:lpstr>Слайд 29</vt:lpstr>
      <vt:lpstr>Міжнародні стандарти у сфері прав людини  – це обов'язкові для всіх держав правила поводження з людьми, що полягають у необхідності гарантувати особам, які перебувають під їх юрисдикцією, встановлені універсальними і регіональними міжнародно-правовими актами права і свободи, а також не зазіхати на такі права і свободи.</vt:lpstr>
      <vt:lpstr> Загальна декларація прав людини 1948 р. Міжнародний пакт про громадянські та політичні права 1966р. та Факультативні протоколи до нього; Міжнародний пакт про економічні, соціальні і культурні права 1966р.; Конвенція про статус біженців 1951р.  Конвенція про статус апатридів 1954р. Конвенція проти тортур та інших жорстоких, нелюдських або принижуючих гідність видів поводження і покарання 1984 р.; Декларація прав дитини 1959р.; Конвенція про права дитини 1989р.  Європейська конвенція про захист прав людини та основних свобод 1950р. Європейська соціальна хартія 1961р. та ін. </vt:lpstr>
      <vt:lpstr>Важливе значення у забезпеченні прав людини має Європейська конвенція про захист прав людини та основних свобод (1950р.), учасником якої є і Україна. 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Oksana</dc:creator>
  <cp:lastModifiedBy>doc</cp:lastModifiedBy>
  <cp:revision>57</cp:revision>
  <dcterms:created xsi:type="dcterms:W3CDTF">2019-09-15T10:33:10Z</dcterms:created>
  <dcterms:modified xsi:type="dcterms:W3CDTF">2021-06-30T15:12:24Z</dcterms:modified>
</cp:coreProperties>
</file>