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3" r:id="rId2"/>
    <p:sldId id="343" r:id="rId3"/>
    <p:sldId id="274" r:id="rId4"/>
    <p:sldId id="285" r:id="rId5"/>
    <p:sldId id="348" r:id="rId6"/>
    <p:sldId id="350" r:id="rId7"/>
    <p:sldId id="352" r:id="rId8"/>
    <p:sldId id="351" r:id="rId9"/>
    <p:sldId id="357" r:id="rId10"/>
    <p:sldId id="423" r:id="rId11"/>
    <p:sldId id="355" r:id="rId12"/>
    <p:sldId id="360" r:id="rId13"/>
    <p:sldId id="424" r:id="rId14"/>
    <p:sldId id="362" r:id="rId15"/>
    <p:sldId id="290" r:id="rId16"/>
    <p:sldId id="364" r:id="rId17"/>
    <p:sldId id="425" r:id="rId18"/>
    <p:sldId id="342" r:id="rId19"/>
    <p:sldId id="296" r:id="rId20"/>
    <p:sldId id="412" r:id="rId21"/>
    <p:sldId id="369" r:id="rId22"/>
    <p:sldId id="305" r:id="rId23"/>
    <p:sldId id="313" r:id="rId24"/>
    <p:sldId id="371" r:id="rId25"/>
    <p:sldId id="426" r:id="rId26"/>
    <p:sldId id="373" r:id="rId27"/>
    <p:sldId id="375" r:id="rId28"/>
    <p:sldId id="427" r:id="rId29"/>
    <p:sldId id="416" r:id="rId30"/>
    <p:sldId id="325" r:id="rId31"/>
    <p:sldId id="344" r:id="rId32"/>
    <p:sldId id="322" r:id="rId33"/>
    <p:sldId id="345" r:id="rId34"/>
    <p:sldId id="384" r:id="rId35"/>
    <p:sldId id="387" r:id="rId36"/>
    <p:sldId id="390" r:id="rId37"/>
    <p:sldId id="417" r:id="rId38"/>
    <p:sldId id="335" r:id="rId39"/>
    <p:sldId id="338" r:id="rId40"/>
    <p:sldId id="339" r:id="rId41"/>
    <p:sldId id="391" r:id="rId42"/>
    <p:sldId id="392" r:id="rId43"/>
    <p:sldId id="340" r:id="rId44"/>
    <p:sldId id="393" r:id="rId45"/>
    <p:sldId id="394" r:id="rId46"/>
    <p:sldId id="395" r:id="rId47"/>
    <p:sldId id="396" r:id="rId48"/>
    <p:sldId id="420" r:id="rId49"/>
    <p:sldId id="397" r:id="rId50"/>
    <p:sldId id="398" r:id="rId51"/>
    <p:sldId id="259" r:id="rId52"/>
    <p:sldId id="401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5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92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6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26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63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77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6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2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6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6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8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5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0B5C3A-8C44-487A-8574-2031694735C4}" type="datetimeFigureOut">
              <a:rPr lang="ru-RU" smtClean="0"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616E-EA91-4988-8DF0-2E1BF875C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79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bis-nbuv.gov.ua/cgi-bin/irbis_nbuv/cgiirbis_64.exe?Z21ID=&amp;I21DBN=UJRN&amp;P21DBN=UJRN&amp;S21STN=1&amp;S21REF=10&amp;S21FMT=JUU_all&amp;C21COM=S&amp;S21CNR=20&amp;S21P01=0&amp;S21P02=0&amp;S21P03=IJ=&amp;S21COLORTERMS=1&amp;S21STR=%D0%9669514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ir.kneu.edu.ua/handle/2010/908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0%D1%82%D0%B5%D1%80%D1%96%D0%B0%D0%BB%D1%96%D0%B7%D0%BC" TargetMode="External"/><Relationship Id="rId2" Type="http://schemas.openxmlformats.org/officeDocument/2006/relationships/hyperlink" Target="https://uk.wikipedia.org/wiki/%D0%A4%D1%96%D0%BB%D0%BE%D1%81%D0%BE%D1%8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E%D1%81%D0%B2%D1%96%D1%82%D0%BD%D0%B8%D1%86%D1%82%D0%B2%D0%BE" TargetMode="External"/><Relationship Id="rId2" Type="http://schemas.openxmlformats.org/officeDocument/2006/relationships/hyperlink" Target="https://uk.wikipedia.org/wiki/%D0%A4%D1%96%D0%BB%D0%BE%D1%81%D0%BE%D1%8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book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22725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ДОКУМЕНТОЗНАВСТВО</a:t>
            </a:r>
          </a:p>
        </p:txBody>
      </p:sp>
    </p:spTree>
    <p:extLst>
      <p:ext uri="{BB962C8B-B14F-4D97-AF65-F5344CB8AC3E}">
        <p14:creationId xmlns:p14="http://schemas.microsoft.com/office/powerpoint/2010/main" val="10395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764704"/>
            <a:ext cx="4572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відступ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протилежна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правильному,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ненавмисно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вона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неправомірність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з’являються в будь-якій сфері людської діяльності. Проблема помилки має самостійне значення в різних галузях наукових знань: філософії,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математиці, юриспруденції, кібернетиці, медицині, лінгвістиці, економіці тощо.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1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9675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000" b="1" u="sng" dirty="0" smtClean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5.2</a:t>
            </a:r>
            <a:r>
              <a:rPr lang="uk-UA" sz="4000" b="1" u="sng" dirty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uk-UA" sz="4000" b="1" u="sng" dirty="0" smtClean="0">
              <a:solidFill>
                <a:srgbClr val="FFC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uk-UA" sz="40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Юридична </a:t>
            </a:r>
            <a:r>
              <a:rPr lang="uk-UA" sz="4000" b="1" dirty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помилка: визначення, властивості, причини появи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вжзвжвжжвввввввввввввввввввввввввввввввввввввввввв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-968"/>
            <a:ext cx="3190132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5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2474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 на те, що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 вчених-правознавців з приводу змістового значення поняття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досить неоднозначна, що часто призводить до неузгодженості понятійного апарату сучасної теорії права. </a:t>
            </a:r>
          </a:p>
          <a:p>
            <a:pPr algn="just"/>
            <a:endParaRPr lang="uk-UA" sz="32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22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76672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Одні вчені використовують терміни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“недолік”, “помилка”, “вада”, “огріх”, “деформація”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Інші –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“дефект”, “омана”, “недосконалість”, “неузгодженість”, “прогалина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Одні правознавці використовують терміни </a:t>
            </a:r>
            <a:r>
              <a:rPr lang="uk-UA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“дефект права”, </a:t>
            </a:r>
            <a:r>
              <a:rPr lang="en-US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дефект</a:t>
            </a:r>
            <a:r>
              <a:rPr lang="uk-UA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правотворчості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“законодавчий дефект”, “дефект норм права”, “дефект системи законодавства”, “дефект правозастосовних актів</a:t>
            </a:r>
            <a:r>
              <a:rPr lang="uk-UA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Інші – терміни </a:t>
            </a:r>
            <a:r>
              <a:rPr lang="uk-UA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“помилка у законотворчості”, “юридична помилка”, </a:t>
            </a:r>
            <a:r>
              <a:rPr lang="ru-RU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uk-UA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правотворча помилка</a:t>
            </a:r>
            <a:r>
              <a:rPr lang="ru-RU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</a:t>
            </a:r>
            <a:r>
              <a:rPr lang="uk-UA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“помилка у праві”, “техніко-юридична помилка”, “помилка у правозастосуванні”, “помилка інтерпретаційна” </a:t>
            </a: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тощо.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00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6596"/>
            <a:ext cx="4572000" cy="604460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6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стосуватися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документ.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68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правовому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пізнанні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правовій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поведінці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документах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невідповідності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цінностям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еталонам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вимогам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правилам,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зразкам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68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Проблему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документальної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існування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помилок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доцільно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юридичною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технікою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57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476672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Правознавцями </a:t>
            </a: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юридична помилка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визначається як негативний результат, обумовлений ненавмисною, неправильною дією суб’єкт</a:t>
            </a: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a</a:t>
            </a: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юридичної діяльності; як різного роду випадкові та ненавмисні дії в рішеннях суб’єктів правовідносин. </a:t>
            </a:r>
            <a:endParaRPr lang="uk-UA" sz="2000" b="1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П. </a:t>
            </a:r>
            <a:r>
              <a:rPr lang="uk-UA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Євграфова</a:t>
            </a:r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вважає, що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є наслідком допущеного прорахунку, неадекватного, неточного або неправильного підходу законодавця до природи й характеру регульованих суспільних відносин, вибору ним правових способів та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007268" y="980728"/>
            <a:ext cx="7129463" cy="4392612"/>
          </a:xfrm>
          <a:prstGeom prst="cloudCallout">
            <a:avLst>
              <a:gd name="adj1" fmla="val -61625"/>
              <a:gd name="adj2" fmla="val 81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випадковий, ненавмисний об’єктивно-протиправний результат/епізод/фрагмент діяльності суб’єкта правовідносин (органу чи посадової особи), який виражає дефект волі суб’єкта права в процесі волевиявлення та призводить до негативного результату і може бути допущений на будь-якій стадії правового регулювання (правотворчості, правовідносинах, </a:t>
            </a:r>
            <a:r>
              <a:rPr lang="uk-UA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правореалізації</a:t>
            </a: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90459" tIns="45720" rIns="-9045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юридична помилка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це випадковий, ненавмисний 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об’єктивно-протиправний результат/епізод/фрагмент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діяльності суб’єкта правовідносин (органу чи посадової особи), який виражає дефект волі суб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єкта права в процесі волевиявлення та 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призводить до негативного результату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може бути допущений на будь-якій стадії правового регулювання (правотворчості, правовідносинах, правореалізації)</a:t>
            </a:r>
            <a:r>
              <a:rPr kumimoji="0" lang="uk-UA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-4572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90459" tIns="45720" rIns="-9045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юридична помилка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це випадковий, ненавмисний 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об’єктивно-протиправний результат/епізод/фрагмент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діяльності суб’єкта правовідносин (органу чи посадової особи), який виражає дефект волі суб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єкта права в процесі волевиявлення та </a:t>
            </a:r>
            <a:r>
              <a:rPr kumimoji="0" lang="ru-RU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призводить до негативного результату</a:t>
            </a:r>
            <a:r>
              <a:rPr kumimoji="0" lang="uk-UA" alt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може бути допущений на будь-якій стадії правового регулювання (правотворчості, правовідносинах, правореалізації)</a:t>
            </a:r>
            <a:r>
              <a:rPr kumimoji="0" lang="uk-UA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05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5054"/>
            <a:ext cx="4572000" cy="77251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властивості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помилок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ненавмисність помилки;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негативного результату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очевидною за формою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процедурний характер їх виявлення та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виправлення;</a:t>
            </a: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юридична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 повинна бути офіційно визнаною у передбаченому законом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акті;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її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орган чи посадова особа, які мають право займатися правотворчою,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правореалізаційною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інтерпретаційною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діяльністю;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характеризуються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казуальністю: помилка, вчинена за певних обставин, не обов’язково спричинить помилки в іншого суб’єкта за аналогічних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умов;  </a:t>
            </a: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для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 юридичних помилок використовуються спеціальні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100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04664"/>
            <a:ext cx="4572000" cy="72635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</a:t>
            </a:r>
            <a:r>
              <a:rPr lang="uk-UA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залежать від волі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правотворчості) та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(породжені волею суб'єктів правотворчості, тому що тільки професійна юридична діяльність та її результати є потенційними джерелами виникнення помилки) </a:t>
            </a:r>
            <a:r>
              <a:rPr lang="uk-UA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появи юридичних </a:t>
            </a:r>
            <a:r>
              <a:rPr lang="uk-UA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помилок.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6632"/>
            <a:ext cx="4572000" cy="63094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об’єктивних причин появи юридичних помилок</a:t>
            </a:r>
            <a:r>
              <a:rPr lang="uk-UA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uk-UA" dirty="0" smtClean="0"/>
              <a:t>•</a:t>
            </a:r>
            <a:r>
              <a:rPr lang="ru-RU" dirty="0" smtClean="0"/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постійний і стрімкий розвиток суспільних відносин, за якими не встигає законодавець та інші органи й установи;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заново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відсутність єдиної правової політики у діяльності органів державної влади;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недостатній рівень розвитку методів пізнання та пояснення правової реальності;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слабкий розвиток правових цінностей;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недосконалість і неоднорідність правосвідомості та юридичної практики;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суперечність між індивідуальними та суспільними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859" y="1484784"/>
            <a:ext cx="6711654" cy="419548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Правозастосовні </a:t>
            </a: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помилки: визначення поняття, види, причини появи, методи усунення 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575" y="24448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-99392"/>
            <a:ext cx="4572000" cy="70788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360680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 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суб’єктивних причин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появи юридичних помилок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слід виділити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 smtClean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поспішність у розгляді та прийнятті законів;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порушення технології законодавчого процесу;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недостатній професіоналізм законодавців;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незнання багатьма суб’єктами та учасниками законопроектної діяльності чинного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законодавства;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неконкретність правового регулювання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суперечність норм чинного законодавства одна одній; 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 вимог юридичної техніки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незнання законодавцями законів формальної логіки, норм сучасної української літературної мови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загальновизнаних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нормопроектування</a:t>
            </a:r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неякісна робота розробників правових актів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неякісна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робота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експертів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здійснюють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правову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лінгвістичну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експертизи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несприятливі умови діяльності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працівників;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недоліки у підборі кадрів 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тощо.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360680" algn="just">
              <a:lnSpc>
                <a:spcPct val="150000"/>
              </a:lnSpc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360680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97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82" y="260648"/>
            <a:ext cx="8866723" cy="5324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юридичних помилок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мотивацією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вольової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припускаються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правомірної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припускаються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уявні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передбачаються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реально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юридичною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значущістю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незначні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результат; 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суттєві (матеріальні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професійної юридичної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діяльності: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правотворчі </a:t>
            </a:r>
            <a:r>
              <a:rPr lang="uk-UA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правозастосовні </a:t>
            </a:r>
            <a:r>
              <a:rPr lang="uk-UA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правоінтерпретаційні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помилки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68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</a:t>
            </a:r>
            <a:r>
              <a:rPr lang="uk-UA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70080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правотворчої помилки. Види правотворчих помилок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вжзвжвжжвввввввввввввввввввввввввввввввввввввввввв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024" y="0"/>
            <a:ext cx="3190132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188640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Неналежну якість законодавства у державі пов’язують з помилками, допущеними у процесі правотворчої діяльності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В. М. </a:t>
            </a:r>
            <a:r>
              <a:rPr lang="uk-UA" sz="2400" b="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Косович</a:t>
            </a:r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вказує на те, що </a:t>
            </a: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правотворчі помилки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–</a:t>
            </a:r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це </a:t>
            </a:r>
            <a:r>
              <a:rPr lang="uk-UA" sz="24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недоліки в змісті і формі нормативно-правових актів, обумовлені неналежним використанням засобів правотворчої техніки, в основі яких лежить комплекс політичних, економічних, гносеологічних, соціальних, юридичних та інших чинників</a:t>
            </a:r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тощо.</a:t>
            </a:r>
            <a:endParaRPr lang="uk-UA" sz="24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7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899592" y="836712"/>
            <a:ext cx="7129463" cy="4392612"/>
          </a:xfrm>
          <a:prstGeom prst="cloudCallout">
            <a:avLst>
              <a:gd name="adj1" fmla="val -61625"/>
              <a:gd name="adj2" fmla="val 81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Правотворча 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 як різновид юридичної помилки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втілений у нормативно-правовому акті результат недотримання правотворчим органом правил-вимог юридичної техніки, законів формальної логіки, правил сучасної української мови,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 порушує загальні принципи або конкретні норми 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правотворення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призводить до прийняття нечіткого і неякісного за формою/змістом 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знижує його якість, і призводить до  шкідливих соціальних та юридичних наслідків для правозастосовного процесу.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096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76672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Правотворчі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помилки </a:t>
            </a:r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призводять до прогалин у правовому регулюванні, виникнення </a:t>
            </a:r>
            <a:r>
              <a:rPr lang="uk-UA" sz="24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невідповідностей</a:t>
            </a:r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 усередині єдиної правової системи, негативного результату діяльності у правовій сфері;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зачіпають інтереси широких верств населення; </a:t>
            </a:r>
            <a:r>
              <a:rPr lang="uk-UA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перешкоджають досягненню певних цілей; містять можливості настання шкідливих наслідків для держави, суспільства та особистості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9651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60648"/>
            <a:ext cx="6809300" cy="5693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Ознаки правотворчих помилок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r>
              <a:rPr lang="uk-UA" sz="2000" dirty="0" smtClean="0"/>
              <a:t>•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ненавмисність помилки;</a:t>
            </a:r>
          </a:p>
          <a:p>
            <a:r>
              <a:rPr lang="uk-UA" sz="2000" dirty="0" smtClean="0"/>
              <a:t>•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допустив її, не може нести юридичну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r>
              <a:rPr lang="uk-UA" sz="2000" dirty="0" smtClean="0"/>
              <a:t>•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/>
              <a:t>•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правотворчої помилки може бути лише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посадова особа, за яким державою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правотворчість;</a:t>
            </a:r>
          </a:p>
          <a:p>
            <a:r>
              <a:rPr lang="uk-UA" sz="2000" dirty="0" smtClean="0"/>
              <a:t>•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 повинна бути офіційно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визнаною;</a:t>
            </a:r>
          </a:p>
          <a:p>
            <a:r>
              <a:rPr lang="uk-UA" sz="2000" dirty="0" smtClean="0"/>
              <a:t>•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органу;</a:t>
            </a:r>
          </a:p>
          <a:p>
            <a:r>
              <a:rPr lang="uk-UA" sz="2000" dirty="0" smtClean="0"/>
              <a:t>•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шкідливість, зниження ефективності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правозастосовної діяльності;</a:t>
            </a:r>
          </a:p>
          <a:p>
            <a:r>
              <a:rPr lang="uk-UA" sz="2000" dirty="0" smtClean="0"/>
              <a:t>•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нормам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/>
              <a:t>•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/>
              <a:t>•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4522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446" y="390577"/>
            <a:ext cx="4696477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068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правотворчих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помилок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360680" algn="ctr">
              <a:lnSpc>
                <a:spcPct val="150000"/>
              </a:lnSpc>
              <a:spcAft>
                <a:spcPts val="0"/>
              </a:spcAft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9685" y="112474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 Сирих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вважає, що всі законотворчі помилки можуть бути поділені на: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порушеннями принципів законодавчої техніки, формальної логіки, граматики;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соціальними та юридичними закономірностями, що діють у відповідній сфері суспільних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відносин.</a:t>
            </a:r>
            <a:endParaRPr lang="uk-UA" sz="2400" dirty="0" smtClean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99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20688"/>
            <a:ext cx="4572000" cy="84023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680" algn="ctr">
              <a:lnSpc>
                <a:spcPct val="150000"/>
              </a:lnSpc>
            </a:pP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Правотворчі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помилки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розподілити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uk-UA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техніки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indent="360680">
              <a:lnSpc>
                <a:spcPct val="150000"/>
              </a:lnSpc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процедурні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підготовці та прийнятті нормативно-правового 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360680">
              <a:lnSpc>
                <a:spcPct val="150000"/>
              </a:lnSpc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 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indent="360680">
              <a:lnSpc>
                <a:spcPct val="150000"/>
              </a:lnSpc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360680">
              <a:lnSpc>
                <a:spcPct val="150000"/>
              </a:lnSpc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помилки;</a:t>
            </a:r>
          </a:p>
          <a:p>
            <a:pPr lvl="0" indent="360680">
              <a:lnSpc>
                <a:spcPct val="150000"/>
              </a:lnSpc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лінгвістичні помилки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(порушення норм української літературної мови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/>
          </a:p>
          <a:p>
            <a:pPr indent="360680" algn="ctr">
              <a:lnSpc>
                <a:spcPct val="150000"/>
              </a:lnSpc>
            </a:pPr>
            <a:endParaRPr lang="ru-RU" dirty="0"/>
          </a:p>
          <a:p>
            <a:pPr lvl="0" indent="360680" algn="ctr">
              <a:lnSpc>
                <a:spcPct val="150000"/>
              </a:lnSpc>
            </a:pPr>
            <a:endParaRPr lang="ru-RU" dirty="0">
              <a:solidFill>
                <a:srgbClr val="0070C0"/>
              </a:solidFill>
            </a:endParaRPr>
          </a:p>
          <a:p>
            <a:pPr indent="360680" algn="ctr">
              <a:lnSpc>
                <a:spcPct val="150000"/>
              </a:lnSpc>
            </a:pPr>
            <a:endParaRPr lang="ru-RU" dirty="0">
              <a:solidFill>
                <a:srgbClr val="00B0F0"/>
              </a:solidFill>
            </a:endParaRPr>
          </a:p>
          <a:p>
            <a:pPr lvl="0" indent="360680" algn="ctr">
              <a:lnSpc>
                <a:spcPct val="150000"/>
              </a:lnSpc>
            </a:pPr>
            <a:endParaRPr lang="ru-RU" dirty="0"/>
          </a:p>
          <a:p>
            <a:pPr indent="360680" algn="ctr">
              <a:lnSpc>
                <a:spcPct val="150000"/>
              </a:lnSpc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680" algn="ctr">
              <a:lnSpc>
                <a:spcPct val="150000"/>
              </a:lnSpc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7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правотворчих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агат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колізії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актами;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прогалини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термінологічні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граматичні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стилістичні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невідповідність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правового акта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суперечності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двозначність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неточність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понять,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збігаються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загальноприйнятим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значенням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фраз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поєднуються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граматично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громіздкість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речень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60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6224" y="134076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 як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неправильність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неточність.</a:t>
            </a:r>
          </a:p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помилка: визначення, властивості, причини появи.</a:t>
            </a:r>
          </a:p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Поняття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правотворчої помилки. Види правотворчих помилок.</a:t>
            </a:r>
          </a:p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Правозастосовні помилки: визначення, види, методи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xn----8sbaal7bcowk2ag0d.xn--p1ai/application/files/7414/3797/1204/1404381262_dogovor_la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4751" y="1988840"/>
            <a:ext cx="3369973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30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виникнення правотворчих помилок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980728"/>
            <a:ext cx="3898013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 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недотримання правил правотворчої техніки при прийнятті нормативно-правових актів; </a:t>
            </a:r>
            <a:endParaRPr lang="uk-UA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недосконалість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інвентаризації нормативно-правових актів; </a:t>
            </a:r>
            <a:endParaRPr lang="uk-UA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нечіткість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 нормотворчої </a:t>
            </a:r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компетенції;</a:t>
            </a:r>
          </a:p>
          <a:p>
            <a:pPr algn="just"/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поспішність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розгляді та прийнятті нормативно-правових актів та недотримання встановлених процедур їх прийняття; </a:t>
            </a:r>
            <a:endParaRPr lang="uk-UA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наукової розробки правотворчої техніки і відсутність чіткого нормативного закріплення її вимог; </a:t>
            </a:r>
            <a:endParaRPr lang="uk-UA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невисокий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правової культури і правосвідомості суспільства в цілому і суб'єктів правотворчості зокрема </a:t>
            </a:r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endParaRPr lang="ru-RU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 причин появи правотворчих помилок </a:t>
            </a:r>
            <a:r>
              <a:rPr lang="uk-UA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віднести:</a:t>
            </a:r>
            <a:endParaRPr lang="ru-R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1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виникнення правотворчих помилок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і динамізм суспільних відносин, що підлягають правовому регулюванню;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багатоаспектність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регулювання, відсутність чітких критеріїв розмежування правових 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неправових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своєю природою суспільних відносин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високоінтелектуальної діяльності щодо формулювання абстрактних норм;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об’єктивну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передбачення розвитку суспільних відносин і відображення цього у правових нормах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об’єктивних причин появи правотворчих помилок необхідно віднести: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</a:t>
            </a:r>
            <a:r>
              <a:rPr lang="uk-UA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уненн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правотворих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проектуванні нормативно-правових актів необхідно чітко дотримуватися логічних,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процедурних вимог правотворчої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нормативних правових основ, які закріплюють базові вимоги юридичної техніки, що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нормативно-правових актів;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uk-UA" dirty="0"/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заходів, спрямованих на підвищення якості професійної підготовки суб’єктів правотворчості, тому що дотримання вимог юридичної техніки можливо тільки в разі їх знання, володіння навичками і вміннями правотворчої роботи;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</a:t>
            </a: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</a:t>
            </a:r>
            <a:r>
              <a:rPr lang="uk-UA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уненн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правотворих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•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 у проектах нормативно-правових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актів включає в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систему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 між собою процедур, спрямованих на дотримання вимог юридичної техніки, як у процесі розробки концепції нормативного правового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безпосередньо тексту проекту нормативного правового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процедур, покликаних не допустити виникнення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процесі планування, розробки концепції та створення безпосередньо тексту проекту нормативно-правового </a:t>
            </a:r>
            <a:r>
              <a:rPr lang="uk-UA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якість прийнятих нормативних правових актів значно впливає правова експертиза проектів нормативно-правових актів, яку необхідно проводити під час розробки законопроектів, приводячи також у відповідність пов’язані з ними нормативно-правові акти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7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620688"/>
            <a:ext cx="7055380" cy="1400530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436" y="2564904"/>
            <a:ext cx="6711654" cy="4195481"/>
          </a:xfrm>
        </p:spPr>
        <p:txBody>
          <a:bodyPr/>
          <a:lstStyle/>
          <a:p>
            <a:pPr algn="ctr"/>
            <a:r>
              <a:rPr lang="uk-UA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Правозастосовні помилки: визначення, види, методи усунення </a:t>
            </a:r>
            <a:endParaRPr lang="ru-RU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вжзвжвжжвввввввввввввввввввввввввввввввввввввввввв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024" y="-5502"/>
            <a:ext cx="3190132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72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права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М. 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Вопленка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правозастосовна помилка є результатом владної діяльності і спеціальних суб’єктів застосування, що суперечать нормам матеріального чи процесуального права та не досягають істинних цілей правового регулювання, що кваліфікується як помилковий в особливому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акті.</a:t>
            </a:r>
          </a:p>
          <a:p>
            <a:pPr algn="just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Правозастовну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помилку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Р. 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Мурсалімов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трактує як юридично значущий негативний результат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владноорганізуючої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правозастосувача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перешкоджає реалізації прав та свобод, законних інтересів суб’єктів права, внаслідок добросовісної омани, який кваліфікується компетентним органом  як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46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403350" y="620713"/>
            <a:ext cx="7129463" cy="4392612"/>
          </a:xfrm>
          <a:prstGeom prst="cloudCallout">
            <a:avLst>
              <a:gd name="adj1" fmla="val -61625"/>
              <a:gd name="adj2" fmla="val 81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Правозастосовна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помилка як різновид юридичної помилки</a:t>
            </a:r>
            <a:r>
              <a:rPr lang="uk-UA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– 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втілений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право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застосовн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ому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недотримання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</a:t>
            </a:r>
            <a:r>
              <a:rPr lang="uk-UA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правозастосовного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правил-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перешкоджає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встановленню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істини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конкретному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призвів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неякісного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формою/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акта.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800" b="1" i="1" dirty="0">
              <a:solidFill>
                <a:srgbClr val="0033CC"/>
              </a:solidFill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60619"/>
            <a:ext cx="4572000" cy="577081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6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Класифікацію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правозастосовних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uk-UA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проводять за різними критеріями. </a:t>
            </a:r>
            <a:endParaRPr lang="uk-UA" dirty="0" smtClean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36068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Так,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Р. </a:t>
            </a:r>
            <a:r>
              <a:rPr lang="uk-UA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Мурсалімов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атипові помилки, випадкові, вимушені та ризикові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помилки.</a:t>
            </a:r>
          </a:p>
          <a:p>
            <a:pPr algn="just"/>
            <a:r>
              <a:rPr lang="uk-UA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 М. Бондар</a:t>
            </a:r>
            <a:r>
              <a:rPr lang="uk-UA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 на такі правозастосовні помилки: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логічною послідовністю застосування права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пізнавальні; логічні; неправильний зв’язок між елементами розумового процесу; фактичні; помилки в юридично значущій діяльності;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ступеня пізнання й усунення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встановлені (виявлені), невстановлені (приховані, латентні);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особливостями виявлення і доведення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спірні,  безспірні;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обсягом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повні,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часткові.</a:t>
            </a:r>
            <a:endParaRPr lang="ru-RU" b="1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83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59113" y="1773238"/>
            <a:ext cx="295275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иди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правозастосовних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06745" y="3933056"/>
            <a:ext cx="25209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правозастосовно-го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273610" y="3609180"/>
            <a:ext cx="1944688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ступеня пізнання й усунення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92951" y="2345397"/>
            <a:ext cx="1944688" cy="1081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обсягом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051050" y="2349500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519363" y="2960687"/>
            <a:ext cx="649288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960813" y="3463925"/>
            <a:ext cx="7921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88807" y="3248819"/>
            <a:ext cx="719137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72225" y="2420938"/>
            <a:ext cx="6477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71917" y="3684279"/>
            <a:ext cx="25209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стану </a:t>
            </a: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правозастосовного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05568" y="2043752"/>
            <a:ext cx="1944688" cy="1081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37" y="116632"/>
            <a:ext cx="7055380" cy="14005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правозастосування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складанні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правозастосовних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563" y="1916832"/>
            <a:ext cx="6711654" cy="4195481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помилки правового характеру;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логічні помилки;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фактичні помилки;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лінгвістичні помилки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ґ) логіко-лінгвістичні помилки;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помилки технічного характеру;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помилки структурного характеру.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700" y="476672"/>
            <a:ext cx="7055380" cy="1400530"/>
          </a:xfrm>
        </p:spPr>
        <p:txBody>
          <a:bodyPr/>
          <a:lstStyle/>
          <a:p>
            <a:pPr algn="ctr"/>
            <a:r>
              <a:rPr lang="uk-UA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uk-UA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563" y="2060848"/>
            <a:ext cx="6711654" cy="4195481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 як неправильність і неточність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вжзвжвжжвввввввввввввввввввввввввввввввввввввввввв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014" y="-21339"/>
            <a:ext cx="3190132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700" y="116632"/>
            <a:ext cx="7055380" cy="1400530"/>
          </a:xfrm>
        </p:spPr>
        <p:txBody>
          <a:bodyPr>
            <a:noAutofit/>
          </a:bodyPr>
          <a:lstStyle/>
          <a:p>
            <a:pPr algn="just"/>
            <a:r>
              <a:rPr lang="uk-UA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правового </a:t>
            </a:r>
            <a:r>
              <a:rPr lang="uk-UA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</a:t>
            </a:r>
            <a:r>
              <a:rPr lang="uk-UA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782" y="1196752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помилок правового характеру: 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неточне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на статті законів, кодексів та інших нормативно-правових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актів;</a:t>
            </a:r>
          </a:p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відповідає нормам КПК, ЦК, ЦПК, КУАП, КАС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тощо;</a:t>
            </a:r>
          </a:p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вказані дата, місце й час проведення слідчої дії, прізвище й посада особи, що проводила слідчу дію;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роз’яснені права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понятим, свідкам, підозрюваним, обвинуваченим;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підпису особи, яка складала акт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правозастосовних актах виправлень, доповнень, які не зазначені укладачем документа і не засвідчені підписом;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про особу правопорушника;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 протокол судового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тощо.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573" y="116632"/>
            <a:ext cx="7055380" cy="1400530"/>
          </a:xfrm>
        </p:spPr>
        <p:txBody>
          <a:bodyPr/>
          <a:lstStyle/>
          <a:p>
            <a:pPr algn="ctr"/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 помилки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436" y="1152983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найхарактерніших видів логічних помилок належать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абсурдність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 зв’язку в описанні обставин учиненого злочину;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суперечність;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 висловленої думки;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частин у тексті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зв’язку між частинами у реченнях;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перестановка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 тексту;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фраз, які призводять до двозначності;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спотворення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 речення через порушення порядку слів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131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055380" cy="1400530"/>
          </a:xfrm>
        </p:spPr>
        <p:txBody>
          <a:bodyPr/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 помилки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436" y="1340768"/>
            <a:ext cx="6711654" cy="419548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фактичних помилок слід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 власних назв: прізвищ, імен, по батькові, топонімів тощо (напр., в одному тексті різне написання одного й того ж прізвища);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позначеннях дат;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 часових меж описуваних фактів;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неточності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пов’язані з окремими реальними життєвими обставинами, що мають (суттєве) значення для певного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 місця події;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 часу події.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88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847" y="188640"/>
            <a:ext cx="7055380" cy="1400530"/>
          </a:xfrm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Лінгвістичні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endParaRPr lang="ru-RU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025" y="1124744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найбільш характерних видів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лінгвістичних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помилок, що допускаються в текстах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правозастосовних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актів, належать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орфографічні помилки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полягають у неправильному написанні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лексичні помилки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являють собою недотримання лексико-семантичних норм української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граматичні помилки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 собою недотримання норм слово- і формоутворення, норм синтаксичного зв’язку між словами у словосполученні 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37" y="116632"/>
            <a:ext cx="7055380" cy="1400530"/>
          </a:xfrm>
        </p:spPr>
        <p:txBody>
          <a:bodyPr/>
          <a:lstStyle/>
          <a:p>
            <a:pPr algn="ctr"/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Лінгвістичні помилки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412776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пунктуаційні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полягають в ігноруванні пунктуації всередині речень;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ґ)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стилю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авозастосов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 акти як різновид офіційних документів, що виходять від державних органів, характеризуються своєрідністю стилю, який покликаний забезпечити точне і чітке закріплення волі уповноважених на це суб’єктів у формі владних велінь 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ненормативне скорочення чи неправильне написання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90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984" y="0"/>
            <a:ext cx="7055380" cy="1400530"/>
          </a:xfrm>
        </p:spPr>
        <p:txBody>
          <a:bodyPr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Логіко-лінгвістичні помилки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логіко-лінгвістичних помилок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слід віднести використання плеонастичних конструкцій і тавтології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Плеоназмами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pleonasmos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надлишковість) називаються близькі за змістом слова, які є 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зайвими, наприклад,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він особисто сам взяв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ніж. </a:t>
            </a:r>
          </a:p>
          <a:p>
            <a:pPr algn="just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Тавтологія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tauto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те саме,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слово) – це поєднання однокореневих слів у складі словосполучення чи речення, які в іншій формі повторюють раніше сказане, наприклад,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встановлено факт встановлення вини.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780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794"/>
            <a:ext cx="7055380" cy="1400530"/>
          </a:xfrm>
        </p:spPr>
        <p:txBody>
          <a:bodyPr/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технічного характеру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423" y="1399533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з’являються в</a:t>
            </a:r>
            <a:r>
              <a:rPr lang="uk-UA" sz="24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низької культури оформлення правозастосовного</a:t>
            </a:r>
            <a:r>
              <a:rPr lang="uk-UA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може виявитися в найрізноманітніших формах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нерозбірливий почерк осіб, що складають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акти, у результаті чого тексти важко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читаються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пропуски літер; недотримання полів при оформленні документа; у тексті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виділені абзаци; велика кількість виправлень, перекреслень; неохайність оформлення; текст написаний різними почерками і чорнилами; допускається плутанина і неохайність у нумерації сторінок; документи підшиті неправильно (спочатку кінець, а потім початок документа).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9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структурного характеру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помилки, пов’язані з неправильним оформленням реквізитів, неточною передачею окремих реквізитів, які є обов’язковими елементами, притаманними певному виду документа для визнання його дійсним.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2340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появи правозастосовних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436" y="1628800"/>
            <a:ext cx="6711654" cy="4195481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недобросовісне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недбалість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356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 помилок у правозастосовній діяльності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подальше вдосконалення чинного законодавства для забезпечення його правильного й ефективного застосування;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своєчасна роз’яснювальна робота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 офіційного та неофіційного тлумачення права, яка б виключала незрозумілості тексту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колізії між правовими приписами;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 оцінка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-лінгвістичних характеристик правової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 інформації та своєчасне забезпечення нею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правозастосувачів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удосконалення структури органів держави та громадських організацій, докладна правова регламентація форм і методів їхньої діяльності;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6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79249"/>
            <a:ext cx="4572000" cy="66787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із визначальних особливостей правової системи України в останні роки –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великої кількості різноманітних нормативно-правових актів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 кількісні досягнення не завжди супроводжуються високою якістю актів, що є причиною з’явлення відповідних недоліків у правовому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регулюванні.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прогалини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колізії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стилістичні помилки.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результатом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в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ідступом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правил-вимог юридичної техніки.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462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попередження помилок у правозастосовній діяльності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436" y="1556792"/>
            <a:ext cx="6711654" cy="4195481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правильне змістове тлумачення фактичних обставин і змісту правової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посилення право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 роботи, постійна турбота про зростання правової культури серед суб’єктів правозастосування;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ефективність за діяльністю за діяльністю правозастосовних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підбір та розстановка висококваліфікованих кадрів і забезпечення їх систематичного навчання;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встановлення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правозастосувача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допущені ним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090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93" y="404664"/>
            <a:ext cx="7055380" cy="140053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</a:t>
            </a:r>
            <a:r>
              <a:rPr lang="uk-UA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джерел: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6711654" cy="4195481"/>
          </a:xfrm>
        </p:spPr>
        <p:txBody>
          <a:bodyPr>
            <a:noAutofit/>
          </a:bodyPr>
          <a:lstStyle/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логики Аристотеля. Метафизика Аристотеля / Аристотель. – Соч. в 4–х тт. – М., 1976–1983. – Т. 2. – 384 с.</a:t>
            </a: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Антологія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політико-правничі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верховенство права / Упор. : 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Головатий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Козюбра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Сироїд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Головатий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Наук. ред. 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Головатий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Козюбра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Сироїд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Волкова, А. Черево;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С. Головатого. – К. : “Книги для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2008. – 1202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Лисюткин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Б. О понятии категории “ошибка” в юриспруденции : Логико-философский аспект / А. Б.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Лисюткин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Правоведение. – 1996. – № 3 (214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т. / Уклад. : В. В. Яременко, О. М.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Сліпушко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 :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Вид-во “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Аконіт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1999. – Т. 3 : О-Р. –  918 с.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Євграфова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Є. П. Практика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законотворчих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 П.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Євграфова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асопис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цивільного і кримінального судочинства.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№ 2 (29) С</a:t>
            </a:r>
            <a:r>
              <a:rPr lang="uk-UA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торінка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вченого.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116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Прус Е. У. Помилка при застосуванні права. Поняття та характеристика / Е. У. Прус // </a:t>
            </a:r>
            <a:r>
              <a:rPr lang="uk-UA" sz="1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Періодичне видання"/>
              </a:rPr>
              <a:t>Актуальні проблеми політики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2014. – </a:t>
            </a:r>
            <a:r>
              <a:rPr lang="uk-UA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51. – С. 79-86.</a:t>
            </a:r>
          </a:p>
          <a:p>
            <a:pPr algn="just"/>
            <a:r>
              <a:rPr lang="uk-UA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Оніщенко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М. Д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питання про доктринальні юридичні помилки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та шляхи подолання /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М.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Оніщенко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асопис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цивільного і кримінального судочинства.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№ 2 (29)</a:t>
            </a:r>
            <a:r>
              <a:rPr lang="uk-UA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100" y="260648"/>
            <a:ext cx="7055380" cy="1400530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826" y="1412776"/>
            <a:ext cx="6711654" cy="419548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Косович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Правотворчі помилки – як наслідок помилок у правотворчій техніці // Проблеми державотворення і захисту прав людини в Україні : Матеріали 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регіональної наук.-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 лютого 2009 р. –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факультет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Франка, 2009. 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Баранов В. М.,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Пшеничнов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А. Правотворческие ошибки как фактор дисгармонии правового развития (по материалам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научно-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круглого стола “Правотворческие ошибки : понятие, виды, практика и техника устранения в постсоветских государствах” (Нижний Новгород, 29–30 мая 2008 года) // Юридическая техника.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2009.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3. </a:t>
            </a:r>
          </a:p>
          <a:p>
            <a:pPr algn="just"/>
            <a:r>
              <a:rPr lang="uk-UA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Рындюк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И. Правотворческие ошибки и способы их предупреждения, выявления, исправления / В. И.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Рындюк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Журнал научных публикаций аспирантов и докторантов.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2013.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7.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84-88.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Режим доступу : 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http://ir.kneu.edu.ua/handle/2010/9088</a:t>
            </a:r>
            <a:r>
              <a:rPr lang="uk-UA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Мурсалимов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Р. Юридические средства преодоления правоприменительных ошибок 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 : спец. 12.00.01 / Г. Р.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Мурсалимов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М., 2009. – 22 с.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 Ю.М.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Правозастосовчі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помилки // Міжнародна поліцейська енциклопедія : У 10 т. /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ідп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Ю. І. Римаренко, Я. Ю.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Кондратьєв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 С.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Шемшученко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К., 2003. – Т. 1. – С. 801.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3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04664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Вперше помилки як наукову проблему досліджував давньогрецький філософ, один із найвидатніших мислителів </a:t>
            </a: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Аристотель</a:t>
            </a:r>
            <a:r>
              <a:rPr lang="uk-UA" sz="24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 логічних помилок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Аристотель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вважав неправильне застосування словесних фраз або порушення правил логічних операцій. 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Давньогрецький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Філософ"/>
              </a:rPr>
              <a:t>філософ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матеріаліст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Демокріт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писав, що “причина помилки – незнання більш правильного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329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3265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Французький </a:t>
            </a:r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Філософ"/>
              </a:rPr>
              <a:t>філософ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 енциклопедист епохи </a:t>
            </a:r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росвітництво"/>
              </a:rPr>
              <a:t>Просвітництва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Дені Дідро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ст.) вказував: “якщо першопричина полягає у помилковості людей чи неправильно визначених ідеях, то джерело істини повинно знаходитися у правильно визначених ідеях. Помилкова думка – помилка розуму, яка схиляє до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помилкого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судження”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uk-UA" sz="2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01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0466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За “</a:t>
            </a:r>
            <a:r>
              <a:rPr lang="uk-UA" sz="28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Новим тлумачним словником української мови</a:t>
            </a:r>
            <a:r>
              <a:rPr lang="uk-UA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uk-UA" sz="2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помилка</a:t>
            </a:r>
            <a:r>
              <a:rPr lang="uk-UA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– це неправильність у підрахунках, написанні слова і т. ін.; похибка; огріх, прогріх, хиба // Неправильна думка, хибне уявлення про когось, щось.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4465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403350" y="620713"/>
            <a:ext cx="7129463" cy="4392612"/>
          </a:xfrm>
          <a:prstGeom prst="cloudCallout">
            <a:avLst>
              <a:gd name="adj1" fmla="val -61625"/>
              <a:gd name="adj2" fmla="val 81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омилка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</a:t>
            </a:r>
            <a:r>
              <a:rPr lang="uk-UA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</a:t>
            </a:r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неправильного ходу думок,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неправильної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вчинку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досягає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поставленої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мети</a:t>
            </a:r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модель поведінки особи, заснованої на її омані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76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2192</TotalTime>
  <Words>3389</Words>
  <Application>Microsoft Office PowerPoint</Application>
  <PresentationFormat>Экран (4:3)</PresentationFormat>
  <Paragraphs>286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2" baseType="lpstr">
      <vt:lpstr>Adobe Caslon Pro</vt:lpstr>
      <vt:lpstr>Arial</vt:lpstr>
      <vt:lpstr>Calibri</vt:lpstr>
      <vt:lpstr>Century Gothic</vt:lpstr>
      <vt:lpstr>MS Mincho</vt:lpstr>
      <vt:lpstr>Symbol</vt:lpstr>
      <vt:lpstr>Times New Roman</vt:lpstr>
      <vt:lpstr>Wingdings 2</vt:lpstr>
      <vt:lpstr>Wingdings 3</vt:lpstr>
      <vt:lpstr>Ион</vt:lpstr>
      <vt:lpstr>Презентация PowerPoint</vt:lpstr>
      <vt:lpstr>Тема 5</vt:lpstr>
      <vt:lpstr>План лекції: </vt:lpstr>
      <vt:lpstr>5.1.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Причини виникнення правотворчих помилок</vt:lpstr>
      <vt:lpstr>Причини виникнення правотворчих помилок</vt:lpstr>
      <vt:lpstr>Способи усунення правотворих помилок:</vt:lpstr>
      <vt:lpstr>Способи усунення правотворих помилок:</vt:lpstr>
      <vt:lpstr>5.4.</vt:lpstr>
      <vt:lpstr>У теорії держави та права на сьогодні відсутній єдиний підхід до розуміння правозастосовних помилок. </vt:lpstr>
      <vt:lpstr>Презентация PowerPoint</vt:lpstr>
      <vt:lpstr>Презентация PowerPoint</vt:lpstr>
      <vt:lpstr>Презентация PowerPoint</vt:lpstr>
      <vt:lpstr>Види помилок правозастосування, які допускаються при складанні правозастосовних актів:</vt:lpstr>
      <vt:lpstr>Помилки правового характеру </vt:lpstr>
      <vt:lpstr>Логічні помилки</vt:lpstr>
      <vt:lpstr>Фактичні помилки</vt:lpstr>
      <vt:lpstr>Лінгвістичні помилки</vt:lpstr>
      <vt:lpstr>Лінгвістичні помилки</vt:lpstr>
      <vt:lpstr>Логіко-лінгвістичні помилки </vt:lpstr>
      <vt:lpstr>Помилки технічного характеру </vt:lpstr>
      <vt:lpstr>Помилки структурного характеру </vt:lpstr>
      <vt:lpstr>Причини появи правозастосовних помилок</vt:lpstr>
      <vt:lpstr>Заходи попередження помилок у правозастосовній діяльності </vt:lpstr>
      <vt:lpstr>Заходи попередження помилок у правозастосовній діяльності </vt:lpstr>
      <vt:lpstr>Список використаних джерел:</vt:lpstr>
      <vt:lpstr>Список використаних джерел: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Mult_1. ppt</dc:title>
  <dc:creator>Анжела</dc:creator>
  <cp:lastModifiedBy>Пользователь</cp:lastModifiedBy>
  <cp:revision>138</cp:revision>
  <dcterms:created xsi:type="dcterms:W3CDTF">2018-10-14T20:48:30Z</dcterms:created>
  <dcterms:modified xsi:type="dcterms:W3CDTF">2019-05-06T05:48:12Z</dcterms:modified>
</cp:coreProperties>
</file>