
<file path=[Content_Types].xml><?xml version="1.0" encoding="utf-8"?>
<Types xmlns="http://schemas.openxmlformats.org/package/2006/content-types">
  <Override PartName="/ppt/diagrams/colors22.xml" ContentType="application/vnd.openxmlformats-officedocument.drawingml.diagramColors+xml"/>
  <Override PartName="/ppt/slides/slide36.xml" ContentType="application/vnd.openxmlformats-officedocument.presentationml.slide+xml"/>
  <Override PartName="/ppt/diagrams/colors11.xml" ContentType="application/vnd.openxmlformats-officedocument.drawingml.diagramColors+xml"/>
  <Override PartName="/ppt/diagrams/data24.xml" ContentType="application/vnd.openxmlformats-officedocument.drawingml.diagramData+xml"/>
  <Override PartName="/ppt/slides/slide25.xml" ContentType="application/vnd.openxmlformats-officedocument.presentationml.slid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Override PartName="/ppt/diagrams/quickStyle28.xml" ContentType="application/vnd.openxmlformats-officedocument.drawingml.diagramStyle+xml"/>
  <Default Extension="xml" ContentType="application/xml"/>
  <Override PartName="/ppt/slides/slide14.xml" ContentType="application/vnd.openxmlformats-officedocument.presentationml.slide+xml"/>
  <Override PartName="/ppt/slideLayouts/slideLayout13.xml" ContentType="application/vnd.openxmlformats-officedocument.presentationml.slideLayout+xml"/>
  <Override PartName="/ppt/diagrams/quickStyle17.xml" ContentType="application/vnd.openxmlformats-officedocument.drawingml.diagramStyle+xml"/>
  <Override PartName="/ppt/diagrams/drawing18.xml" ContentType="application/vnd.ms-office.drawingml.diagramDrawing+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quickStyle24.xml" ContentType="application/vnd.openxmlformats-officedocument.drawingml.diagramStyle+xml"/>
  <Override PartName="/ppt/diagrams/drawing25.xml" ContentType="application/vnd.ms-office.drawingml.diagramDrawing+xml"/>
  <Override PartName="/ppt/diagrams/layout28.xml" ContentType="application/vnd.openxmlformats-officedocument.drawingml.diagramLayout+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diagrams/layout13.xml" ContentType="application/vnd.openxmlformats-officedocument.drawingml.diagramLayout+xml"/>
  <Override PartName="/ppt/diagrams/quickStyle20.xml" ContentType="application/vnd.openxmlformats-officedocument.drawingml.diagramStyle+xml"/>
  <Override PartName="/ppt/diagrams/drawing21.xml" ContentType="application/vnd.ms-office.drawingml.diagramDrawing+xml"/>
  <Override PartName="/ppt/diagrams/layout24.xml" ContentType="application/vnd.openxmlformats-officedocument.drawingml.diagramLayout+xml"/>
  <Override PartName="/ppt/diagrams/colors27.xml" ContentType="application/vnd.openxmlformats-officedocument.drawingml.diagramColors+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diagrams/colors16.xml" ContentType="application/vnd.openxmlformats-officedocument.drawingml.diagramColors+xml"/>
  <Override PartName="/ppt/diagrams/data18.xml" ContentType="application/vnd.openxmlformats-officedocument.drawingml.diagramData+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drawing3.xml" ContentType="application/vnd.ms-office.drawingml.diagramDrawing+xml"/>
  <Override PartName="/ppt/diagrams/colors12.xml" ContentType="application/vnd.openxmlformats-officedocument.drawingml.diagramColors+xml"/>
  <Override PartName="/ppt/diagrams/layout20.xml" ContentType="application/vnd.openxmlformats-officedocument.drawingml.diagramLayout+xml"/>
  <Override PartName="/ppt/diagrams/colors23.xml" ContentType="application/vnd.openxmlformats-officedocument.drawingml.diagramColors+xml"/>
  <Override PartName="/ppt/diagrams/data25.xml" ContentType="application/vnd.openxmlformats-officedocument.drawingml.diagramData+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diagrams/drawing19.xml" ContentType="application/vnd.ms-office.drawingml.diagramDrawing+xml"/>
  <Override PartName="/ppt/diagrams/data21.xml" ContentType="application/vnd.openxmlformats-officedocument.drawingml.diagramData+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diagrams/layout6.xml" ContentType="application/vnd.openxmlformats-officedocument.drawingml.diagramLayout+xml"/>
  <Override PartName="/ppt/diagrams/data10.xml" ContentType="application/vnd.openxmlformats-officedocument.drawingml.diagramData+xml"/>
  <Override PartName="/ppt/diagrams/quickStyle18.xml" ContentType="application/vnd.openxmlformats-officedocument.drawingml.diagramStyl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diagrams/layout18.xml" ContentType="application/vnd.openxmlformats-officedocument.drawingml.diagramLayout+xml"/>
  <Override PartName="/ppt/diagrams/quickStyle25.xml" ContentType="application/vnd.openxmlformats-officedocument.drawingml.diagramStyle+xml"/>
  <Override PartName="/ppt/diagrams/drawing26.xml" ContentType="application/vnd.ms-office.drawingml.diagramDrawing+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rawing8.xml" ContentType="application/vnd.ms-office.drawingml.diagramDrawing+xml"/>
  <Override PartName="/ppt/diagrams/layout25.xml" ContentType="application/vnd.openxmlformats-officedocument.drawingml.diagramLayout+xml"/>
  <Override PartName="/ppt/diagrams/colors28.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diagrams/drawing22.xml" ContentType="application/vnd.ms-office.drawingml.diagramDrawing+xml"/>
  <Override PartName="/ppt/diagrams/drawing4.xml" ContentType="application/vnd.ms-office.drawingml.diagramDrawing+xml"/>
  <Override PartName="/ppt/diagrams/data19.xml" ContentType="application/vnd.openxmlformats-officedocument.drawingml.diagramData+xml"/>
  <Override PartName="/ppt/diagrams/layout21.xml" ContentType="application/vnd.openxmlformats-officedocument.drawingml.diagramLayout+xml"/>
  <Override PartName="/ppt/diagrams/colors24.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diagrams/data26.xml" ContentType="application/vnd.openxmlformats-officedocument.drawingml.diagramData+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diagrams/colors20.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diagrams/data11.xml" ContentType="application/vnd.openxmlformats-officedocument.drawingml.diagramData+xml"/>
  <Override PartName="/ppt/diagrams/quickStyle19.xml" ContentType="application/vnd.openxmlformats-officedocument.drawingml.diagramStyle+xml"/>
  <Override PartName="/ppt/diagrams/data22.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diagrams/quickStyle26.xml" ContentType="application/vnd.openxmlformats-officedocument.drawingml.diagramStyle+xml"/>
  <Override PartName="/ppt/diagrams/drawing27.xml" ContentType="application/vnd.ms-office.drawingml.diagramDrawing+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drawing16.xml" ContentType="application/vnd.ms-office.drawingml.diagramDrawing+xml"/>
  <Override PartName="/ppt/diagrams/layout19.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diagrams/quickStyle22.xml" ContentType="application/vnd.openxmlformats-officedocument.drawingml.diagramStyle+xml"/>
  <Override PartName="/ppt/diagrams/drawing23.xml" ContentType="application/vnd.ms-office.drawingml.diagramDrawing+xml"/>
  <Override PartName="/ppt/diagrams/layout26.xml" ContentType="application/vnd.openxmlformats-officedocument.drawingml.diagramLayout+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colors18.xml" ContentType="application/vnd.openxmlformats-officedocument.drawingml.diagramColors+xml"/>
  <Override PartName="/ppt/slides/slide7.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diagrams/colors25.xml" ContentType="application/vnd.openxmlformats-officedocument.drawingml.diagramColors+xml"/>
  <Override PartName="/ppt/diagrams/data27.xml" ContentType="application/vnd.openxmlformats-officedocument.drawingml.diagramData+xml"/>
  <Override PartName="/ppt/slides/slide28.xml" ContentType="application/vnd.openxmlformats-officedocument.presentationml.slide+xml"/>
  <Override PartName="/ppt/slides/slide39.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Override PartName="/ppt/diagrams/colors21.xml" ContentType="application/vnd.openxmlformats-officedocument.drawingml.diagramColors+xml"/>
  <Override PartName="/ppt/diagrams/data23.xml" ContentType="application/vnd.openxmlformats-officedocument.drawingml.diagramData+xml"/>
  <Override PartName="/ppt/slides/slide24.xml" ContentType="application/vnd.openxmlformats-officedocument.presentationml.slide+xml"/>
  <Override PartName="/ppt/slides/slide35.xml" ContentType="application/vnd.openxmlformats-officedocument.presentationml.slide+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diagrams/quickStyle27.xml" ContentType="application/vnd.openxmlformats-officedocument.drawingml.diagramStyle+xml"/>
  <Override PartName="/ppt/diagrams/drawing28.xml" ContentType="application/vnd.ms-office.drawingml.diagramDrawing+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layout27.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diagrams/colors19.xml" ContentType="application/vnd.openxmlformats-officedocument.drawingml.diagramColors+xml"/>
  <Override PartName="/ppt/diagrams/quickStyle23.xml" ContentType="application/vnd.openxmlformats-officedocument.drawingml.diagramStyle+xml"/>
  <Override PartName="/ppt/diagrams/drawing24.xml" ContentType="application/vnd.ms-office.drawingml.diagramDrawing+xml"/>
  <Override PartName="/ppt/diagrams/drawing6.xml" ContentType="application/vnd.ms-office.drawingml.diagramDrawing+xml"/>
  <Override PartName="/ppt/diagrams/drawing20.xml" ContentType="application/vnd.ms-office.drawingml.diagramDrawing+xml"/>
  <Override PartName="/ppt/diagrams/layout23.xml" ContentType="application/vnd.openxmlformats-officedocument.drawingml.diagramLayout+xml"/>
  <Override PartName="/ppt/diagrams/colors26.xml" ContentType="application/vnd.openxmlformats-officedocument.drawingml.diagramColors+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diagrams/data28.xml" ContentType="application/vnd.openxmlformats-officedocument.drawingml.diagramData+xml"/>
  <Override PartName="/ppt/slides/slide29.xml" ContentType="application/vnd.openxmlformats-officedocument.presentationml.slide+xml"/>
  <Override PartName="/ppt/diagrams/drawing2.xml" ContentType="application/vnd.ms-office.drawingml.diagramDrawing+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43.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diagrams/data20.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03" r:id="rId3"/>
    <p:sldId id="304" r:id="rId4"/>
    <p:sldId id="257" r:id="rId5"/>
    <p:sldId id="258" r:id="rId6"/>
    <p:sldId id="259" r:id="rId7"/>
    <p:sldId id="260" r:id="rId8"/>
    <p:sldId id="261" r:id="rId9"/>
    <p:sldId id="262" r:id="rId10"/>
    <p:sldId id="263" r:id="rId11"/>
    <p:sldId id="264" r:id="rId12"/>
    <p:sldId id="305" r:id="rId13"/>
    <p:sldId id="306" r:id="rId14"/>
    <p:sldId id="307" r:id="rId15"/>
    <p:sldId id="267" r:id="rId16"/>
    <p:sldId id="268" r:id="rId17"/>
    <p:sldId id="269" r:id="rId18"/>
    <p:sldId id="270" r:id="rId19"/>
    <p:sldId id="271" r:id="rId20"/>
    <p:sldId id="308" r:id="rId21"/>
    <p:sldId id="309" r:id="rId22"/>
    <p:sldId id="300" r:id="rId23"/>
    <p:sldId id="301" r:id="rId24"/>
    <p:sldId id="274" r:id="rId25"/>
    <p:sldId id="275" r:id="rId26"/>
    <p:sldId id="276" r:id="rId27"/>
    <p:sldId id="278" r:id="rId28"/>
    <p:sldId id="279" r:id="rId29"/>
    <p:sldId id="280" r:id="rId30"/>
    <p:sldId id="281" r:id="rId31"/>
    <p:sldId id="282" r:id="rId32"/>
    <p:sldId id="283" r:id="rId33"/>
    <p:sldId id="284" r:id="rId34"/>
    <p:sldId id="286" r:id="rId35"/>
    <p:sldId id="287" r:id="rId36"/>
    <p:sldId id="288" r:id="rId37"/>
    <p:sldId id="289" r:id="rId38"/>
    <p:sldId id="290" r:id="rId39"/>
    <p:sldId id="291" r:id="rId40"/>
    <p:sldId id="292" r:id="rId41"/>
    <p:sldId id="293" r:id="rId42"/>
    <p:sldId id="294" r:id="rId43"/>
    <p:sldId id="302" r:id="rId44"/>
    <p:sldId id="295"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5" d="100"/>
          <a:sy n="65" d="100"/>
        </p:scale>
        <p:origin x="-108" y="-32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_rels/data11.xml.rels><?xml version="1.0" encoding="UTF-8" standalone="yes"?>
<Relationships xmlns="http://schemas.openxmlformats.org/package/2006/relationships"><Relationship Id="rId1" Type="http://schemas.openxmlformats.org/officeDocument/2006/relationships/hyperlink" Target="http://ru.wikipedia.org/wiki/%D0%9B%D0%B0%D1%82%D0%B8%D0%BD%D1%81%D0%BA%D0%B8%D0%B9_%D1%8F%D0%B7%D1%8B%D0%BA" TargetMode="External"/></Relationships>
</file>

<file path=ppt/diagrams/_rels/drawing11.xml.rels><?xml version="1.0" encoding="UTF-8" standalone="yes"?>
<Relationships xmlns="http://schemas.openxmlformats.org/package/2006/relationships"><Relationship Id="rId1" Type="http://schemas.openxmlformats.org/officeDocument/2006/relationships/hyperlink" Target="http://ru.wikipedia.org/wiki/%D0%9B%D0%B0%D1%82%D0%B8%D0%BD%D1%81%D0%BA%D0%B8%D0%B9_%D1%8F%D0%B7%D1%8B%D0%BA" TargetMode="Externa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234D74-3813-4F37-8FD0-36F8A3FE8E57}" type="doc">
      <dgm:prSet loTypeId="urn:microsoft.com/office/officeart/2005/8/layout/vList2" loCatId="list" qsTypeId="urn:microsoft.com/office/officeart/2005/8/quickstyle/simple5" qsCatId="simple" csTypeId="urn:microsoft.com/office/officeart/2005/8/colors/accent0_3" csCatId="mainScheme" phldr="1"/>
      <dgm:spPr/>
      <dgm:t>
        <a:bodyPr/>
        <a:lstStyle/>
        <a:p>
          <a:endParaRPr lang="ru-RU"/>
        </a:p>
      </dgm:t>
    </dgm:pt>
    <dgm:pt modelId="{3D6BB0C9-4C4D-4EF5-B8CC-ED306BEA3AE3}">
      <dgm:prSet custT="1"/>
      <dgm:spPr/>
      <dgm:t>
        <a:bodyPr/>
        <a:lstStyle/>
        <a:p>
          <a:pPr algn="just" rtl="0"/>
          <a:r>
            <a:rPr lang="uk-UA" sz="4400" b="1" dirty="0" smtClean="0">
              <a:solidFill>
                <a:srgbClr val="FF0000"/>
              </a:solidFill>
            </a:rPr>
            <a:t>	Процесуальні строки</a:t>
          </a:r>
          <a:r>
            <a:rPr lang="uk-UA" sz="3600" dirty="0" smtClean="0"/>
            <a:t> – </a:t>
          </a:r>
          <a:r>
            <a:rPr lang="uk-UA" sz="3200" b="1" i="1" dirty="0" smtClean="0"/>
            <a:t>це встановлені законом або відповідно до нього прокурором, слідчим суддею або судом проміжки часу, у межах яких учасники кримінального провадження зобов’язані (мають право) приймати процесуальні рішення чи вчиняти процесуальні дії (ч. 1 ст. 113 КПК України).</a:t>
          </a:r>
          <a:endParaRPr lang="ru-RU" sz="3200" b="1" i="1" dirty="0"/>
        </a:p>
      </dgm:t>
    </dgm:pt>
    <dgm:pt modelId="{82BD26E8-FEC5-4C99-B4FC-095C76874052}" type="parTrans" cxnId="{0846321A-1574-41A5-BF28-717383232831}">
      <dgm:prSet/>
      <dgm:spPr/>
      <dgm:t>
        <a:bodyPr/>
        <a:lstStyle/>
        <a:p>
          <a:endParaRPr lang="ru-RU"/>
        </a:p>
      </dgm:t>
    </dgm:pt>
    <dgm:pt modelId="{6E1BDD43-97D1-4D85-9547-C588C626FFCC}" type="sibTrans" cxnId="{0846321A-1574-41A5-BF28-717383232831}">
      <dgm:prSet/>
      <dgm:spPr/>
      <dgm:t>
        <a:bodyPr/>
        <a:lstStyle/>
        <a:p>
          <a:endParaRPr lang="ru-RU"/>
        </a:p>
      </dgm:t>
    </dgm:pt>
    <dgm:pt modelId="{5255D2B0-8CE2-49FC-88AC-C7B509597C7A}" type="pres">
      <dgm:prSet presAssocID="{A6234D74-3813-4F37-8FD0-36F8A3FE8E57}" presName="linear" presStyleCnt="0">
        <dgm:presLayoutVars>
          <dgm:animLvl val="lvl"/>
          <dgm:resizeHandles val="exact"/>
        </dgm:presLayoutVars>
      </dgm:prSet>
      <dgm:spPr/>
      <dgm:t>
        <a:bodyPr/>
        <a:lstStyle/>
        <a:p>
          <a:endParaRPr lang="ru-RU"/>
        </a:p>
      </dgm:t>
    </dgm:pt>
    <dgm:pt modelId="{9E611EE0-0067-45F1-AD52-1205CFEC583A}" type="pres">
      <dgm:prSet presAssocID="{3D6BB0C9-4C4D-4EF5-B8CC-ED306BEA3AE3}" presName="parentText" presStyleLbl="node1" presStyleIdx="0" presStyleCnt="1" custScaleY="100389" custLinFactNeighborX="-227" custLinFactNeighborY="4257">
        <dgm:presLayoutVars>
          <dgm:chMax val="0"/>
          <dgm:bulletEnabled val="1"/>
        </dgm:presLayoutVars>
      </dgm:prSet>
      <dgm:spPr/>
      <dgm:t>
        <a:bodyPr/>
        <a:lstStyle/>
        <a:p>
          <a:endParaRPr lang="ru-RU"/>
        </a:p>
      </dgm:t>
    </dgm:pt>
  </dgm:ptLst>
  <dgm:cxnLst>
    <dgm:cxn modelId="{C7FF78D5-BFE8-4385-8DAE-0454C8D7632C}" type="presOf" srcId="{A6234D74-3813-4F37-8FD0-36F8A3FE8E57}" destId="{5255D2B0-8CE2-49FC-88AC-C7B509597C7A}" srcOrd="0" destOrd="0" presId="urn:microsoft.com/office/officeart/2005/8/layout/vList2"/>
    <dgm:cxn modelId="{0846321A-1574-41A5-BF28-717383232831}" srcId="{A6234D74-3813-4F37-8FD0-36F8A3FE8E57}" destId="{3D6BB0C9-4C4D-4EF5-B8CC-ED306BEA3AE3}" srcOrd="0" destOrd="0" parTransId="{82BD26E8-FEC5-4C99-B4FC-095C76874052}" sibTransId="{6E1BDD43-97D1-4D85-9547-C588C626FFCC}"/>
    <dgm:cxn modelId="{966C63BC-8848-42B2-A0FF-2BBC051B3546}" type="presOf" srcId="{3D6BB0C9-4C4D-4EF5-B8CC-ED306BEA3AE3}" destId="{9E611EE0-0067-45F1-AD52-1205CFEC583A}" srcOrd="0" destOrd="0" presId="urn:microsoft.com/office/officeart/2005/8/layout/vList2"/>
    <dgm:cxn modelId="{B528CAC9-99D7-4D5B-8D4F-04C9456B2A96}" type="presParOf" srcId="{5255D2B0-8CE2-49FC-88AC-C7B509597C7A}" destId="{9E611EE0-0067-45F1-AD52-1205CFEC583A}"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6727733-3DCD-46D8-A36A-BFEE9435AD20}" type="doc">
      <dgm:prSet loTypeId="urn:microsoft.com/office/officeart/2005/8/layout/vList2" loCatId="list" qsTypeId="urn:microsoft.com/office/officeart/2005/8/quickstyle/simple1" qsCatId="simple" csTypeId="urn:microsoft.com/office/officeart/2005/8/colors/accent0_3" csCatId="mainScheme" phldr="1"/>
      <dgm:spPr/>
      <dgm:t>
        <a:bodyPr/>
        <a:lstStyle/>
        <a:p>
          <a:endParaRPr lang="ru-RU"/>
        </a:p>
      </dgm:t>
    </dgm:pt>
    <dgm:pt modelId="{EC6A6076-56DB-44F3-868F-45FCC6FF2972}">
      <dgm:prSet custT="1"/>
      <dgm:spPr/>
      <dgm:t>
        <a:bodyPr/>
        <a:lstStyle/>
        <a:p>
          <a:pPr algn="just" rtl="0"/>
          <a:r>
            <a:rPr lang="uk-UA" sz="2000" b="1" i="0" dirty="0" smtClean="0">
              <a:solidFill>
                <a:srgbClr val="FFFF00"/>
              </a:solidFill>
            </a:rPr>
            <a:t>	Процесуальні витрати </a:t>
          </a:r>
          <a:r>
            <a:rPr lang="uk-UA" sz="1800" b="1" dirty="0" smtClean="0"/>
            <a:t>– це передбачені законом або іншим нормативним актом витрати, пов’язані із здійсненням кримінального провадження.</a:t>
          </a:r>
          <a:endParaRPr lang="ru-RU" sz="1800" b="1" dirty="0"/>
        </a:p>
      </dgm:t>
    </dgm:pt>
    <dgm:pt modelId="{31A8AD25-F136-4C38-80E5-4B193A21E382}" type="parTrans" cxnId="{50E436ED-65B1-4054-83E5-9D03F3048C5D}">
      <dgm:prSet/>
      <dgm:spPr/>
      <dgm:t>
        <a:bodyPr/>
        <a:lstStyle/>
        <a:p>
          <a:endParaRPr lang="ru-RU"/>
        </a:p>
      </dgm:t>
    </dgm:pt>
    <dgm:pt modelId="{4A3173B2-FF4E-49FC-9A37-DD405F02B895}" type="sibTrans" cxnId="{50E436ED-65B1-4054-83E5-9D03F3048C5D}">
      <dgm:prSet/>
      <dgm:spPr/>
      <dgm:t>
        <a:bodyPr/>
        <a:lstStyle/>
        <a:p>
          <a:endParaRPr lang="ru-RU"/>
        </a:p>
      </dgm:t>
    </dgm:pt>
    <dgm:pt modelId="{1EC6550F-FF63-4A77-AF28-22E10ED6E856}">
      <dgm:prSet custT="1"/>
      <dgm:spPr/>
      <dgm:t>
        <a:bodyPr/>
        <a:lstStyle/>
        <a:p>
          <a:pPr algn="ctr" rtl="0"/>
          <a:r>
            <a:rPr lang="uk-UA" sz="2000" b="1" i="1" dirty="0" smtClean="0"/>
            <a:t>Відповідно до ст. 118  КПК України процесуальні витрати складаються із:</a:t>
          </a:r>
          <a:endParaRPr lang="ru-RU" sz="2000" b="1" dirty="0"/>
        </a:p>
      </dgm:t>
    </dgm:pt>
    <dgm:pt modelId="{67E9A6AA-7EE8-4D95-A57F-E994D13EB5DD}" type="parTrans" cxnId="{83DC5022-C1A5-48C5-9A3D-D968CDA98066}">
      <dgm:prSet/>
      <dgm:spPr/>
      <dgm:t>
        <a:bodyPr/>
        <a:lstStyle/>
        <a:p>
          <a:endParaRPr lang="ru-RU"/>
        </a:p>
      </dgm:t>
    </dgm:pt>
    <dgm:pt modelId="{2AEB6836-5179-4EA0-850E-39C827F7024D}" type="sibTrans" cxnId="{83DC5022-C1A5-48C5-9A3D-D968CDA98066}">
      <dgm:prSet/>
      <dgm:spPr/>
      <dgm:t>
        <a:bodyPr/>
        <a:lstStyle/>
        <a:p>
          <a:endParaRPr lang="ru-RU"/>
        </a:p>
      </dgm:t>
    </dgm:pt>
    <dgm:pt modelId="{E8795262-4992-4CCD-A406-FA264C4F4BFB}">
      <dgm:prSet/>
      <dgm:spPr/>
      <dgm:t>
        <a:bodyPr/>
        <a:lstStyle/>
        <a:p>
          <a:pPr rtl="0"/>
          <a:r>
            <a:rPr lang="uk-UA" dirty="0" smtClean="0"/>
            <a:t>1) </a:t>
          </a:r>
          <a:r>
            <a:rPr lang="uk-UA" b="1" dirty="0" smtClean="0"/>
            <a:t>витрат на правову допомогу;</a:t>
          </a:r>
          <a:endParaRPr lang="ru-RU" b="1" dirty="0"/>
        </a:p>
      </dgm:t>
    </dgm:pt>
    <dgm:pt modelId="{CEEA0408-EB62-457A-9E5B-C52CB790BFC0}" type="parTrans" cxnId="{2EF12588-9803-4112-82B1-DFB75A14FBD2}">
      <dgm:prSet/>
      <dgm:spPr/>
      <dgm:t>
        <a:bodyPr/>
        <a:lstStyle/>
        <a:p>
          <a:endParaRPr lang="ru-RU"/>
        </a:p>
      </dgm:t>
    </dgm:pt>
    <dgm:pt modelId="{F1B42094-F2DD-4868-99AF-D569B033D739}" type="sibTrans" cxnId="{2EF12588-9803-4112-82B1-DFB75A14FBD2}">
      <dgm:prSet/>
      <dgm:spPr/>
      <dgm:t>
        <a:bodyPr/>
        <a:lstStyle/>
        <a:p>
          <a:endParaRPr lang="ru-RU"/>
        </a:p>
      </dgm:t>
    </dgm:pt>
    <dgm:pt modelId="{6B40AEC8-23DF-45EE-B163-20D78E688D74}">
      <dgm:prSet/>
      <dgm:spPr/>
      <dgm:t>
        <a:bodyPr/>
        <a:lstStyle/>
        <a:p>
          <a:pPr rtl="0"/>
          <a:r>
            <a:rPr lang="uk-UA" dirty="0" smtClean="0"/>
            <a:t>2) </a:t>
          </a:r>
          <a:r>
            <a:rPr lang="uk-UA" b="1" dirty="0" smtClean="0"/>
            <a:t>витрат, пов’язаних із прибуттям до місця досудового розслідування або судового провадження;</a:t>
          </a:r>
          <a:endParaRPr lang="ru-RU" b="1" dirty="0"/>
        </a:p>
      </dgm:t>
    </dgm:pt>
    <dgm:pt modelId="{D92D61B9-E19B-4A91-A055-F18EDF61C1EE}" type="parTrans" cxnId="{26C13600-7C3E-448F-9167-1E78F6778AA9}">
      <dgm:prSet/>
      <dgm:spPr/>
      <dgm:t>
        <a:bodyPr/>
        <a:lstStyle/>
        <a:p>
          <a:endParaRPr lang="ru-RU"/>
        </a:p>
      </dgm:t>
    </dgm:pt>
    <dgm:pt modelId="{0730D86B-E719-416D-98C1-D703516392C8}" type="sibTrans" cxnId="{26C13600-7C3E-448F-9167-1E78F6778AA9}">
      <dgm:prSet/>
      <dgm:spPr/>
      <dgm:t>
        <a:bodyPr/>
        <a:lstStyle/>
        <a:p>
          <a:endParaRPr lang="ru-RU"/>
        </a:p>
      </dgm:t>
    </dgm:pt>
    <dgm:pt modelId="{18664888-F8D6-4D4A-9808-4C9826C569AC}">
      <dgm:prSet/>
      <dgm:spPr/>
      <dgm:t>
        <a:bodyPr/>
        <a:lstStyle/>
        <a:p>
          <a:pPr rtl="0"/>
          <a:r>
            <a:rPr lang="uk-UA" dirty="0" smtClean="0"/>
            <a:t>3) </a:t>
          </a:r>
          <a:r>
            <a:rPr lang="uk-UA" b="1" dirty="0" smtClean="0"/>
            <a:t>витрат, пов’язаних із залученням потерпілих, свідків, спеціалістів, перекладачів та експертів;</a:t>
          </a:r>
          <a:endParaRPr lang="ru-RU" b="1" dirty="0"/>
        </a:p>
      </dgm:t>
    </dgm:pt>
    <dgm:pt modelId="{B8308CCC-20F1-49BF-925F-480294FFA967}" type="parTrans" cxnId="{691A5FFD-76F5-4587-A410-832383D093BE}">
      <dgm:prSet/>
      <dgm:spPr/>
      <dgm:t>
        <a:bodyPr/>
        <a:lstStyle/>
        <a:p>
          <a:endParaRPr lang="ru-RU"/>
        </a:p>
      </dgm:t>
    </dgm:pt>
    <dgm:pt modelId="{6FC4B58E-540F-4344-9C9D-874DF0FC32AC}" type="sibTrans" cxnId="{691A5FFD-76F5-4587-A410-832383D093BE}">
      <dgm:prSet/>
      <dgm:spPr/>
      <dgm:t>
        <a:bodyPr/>
        <a:lstStyle/>
        <a:p>
          <a:endParaRPr lang="ru-RU"/>
        </a:p>
      </dgm:t>
    </dgm:pt>
    <dgm:pt modelId="{25B6F667-517B-45B3-BC2D-87CB3D59DEEE}">
      <dgm:prSet/>
      <dgm:spPr/>
      <dgm:t>
        <a:bodyPr/>
        <a:lstStyle/>
        <a:p>
          <a:pPr rtl="0"/>
          <a:r>
            <a:rPr lang="uk-UA" dirty="0" smtClean="0"/>
            <a:t>4) </a:t>
          </a:r>
          <a:r>
            <a:rPr lang="uk-UA" b="1" dirty="0" smtClean="0"/>
            <a:t>витрат, пов’язаних із зберіганням і пересиланням речей і документів.</a:t>
          </a:r>
          <a:endParaRPr lang="ru-RU" b="1" dirty="0"/>
        </a:p>
      </dgm:t>
    </dgm:pt>
    <dgm:pt modelId="{501B027D-32FC-4D28-92E2-16D5750D1328}" type="parTrans" cxnId="{F26409E1-0311-4007-8E45-D1F73D16E046}">
      <dgm:prSet/>
      <dgm:spPr/>
      <dgm:t>
        <a:bodyPr/>
        <a:lstStyle/>
        <a:p>
          <a:endParaRPr lang="ru-RU"/>
        </a:p>
      </dgm:t>
    </dgm:pt>
    <dgm:pt modelId="{B2325ACB-AB0C-451C-A6CD-49A7D3F899D7}" type="sibTrans" cxnId="{F26409E1-0311-4007-8E45-D1F73D16E046}">
      <dgm:prSet/>
      <dgm:spPr/>
      <dgm:t>
        <a:bodyPr/>
        <a:lstStyle/>
        <a:p>
          <a:endParaRPr lang="ru-RU"/>
        </a:p>
      </dgm:t>
    </dgm:pt>
    <dgm:pt modelId="{2AFBF68F-F8D8-426F-817C-F8B693356967}" type="pres">
      <dgm:prSet presAssocID="{D6727733-3DCD-46D8-A36A-BFEE9435AD20}" presName="linear" presStyleCnt="0">
        <dgm:presLayoutVars>
          <dgm:animLvl val="lvl"/>
          <dgm:resizeHandles val="exact"/>
        </dgm:presLayoutVars>
      </dgm:prSet>
      <dgm:spPr/>
      <dgm:t>
        <a:bodyPr/>
        <a:lstStyle/>
        <a:p>
          <a:endParaRPr lang="ru-RU"/>
        </a:p>
      </dgm:t>
    </dgm:pt>
    <dgm:pt modelId="{5A5E6F9F-DB54-411A-A110-7B1A60E1E411}" type="pres">
      <dgm:prSet presAssocID="{EC6A6076-56DB-44F3-868F-45FCC6FF2972}" presName="parentText" presStyleLbl="node1" presStyleIdx="0" presStyleCnt="6" custScaleX="100000" custScaleY="183809">
        <dgm:presLayoutVars>
          <dgm:chMax val="0"/>
          <dgm:bulletEnabled val="1"/>
        </dgm:presLayoutVars>
      </dgm:prSet>
      <dgm:spPr/>
      <dgm:t>
        <a:bodyPr/>
        <a:lstStyle/>
        <a:p>
          <a:endParaRPr lang="ru-RU"/>
        </a:p>
      </dgm:t>
    </dgm:pt>
    <dgm:pt modelId="{28825EE6-3E1F-4474-A865-EEB31A8C4545}" type="pres">
      <dgm:prSet presAssocID="{4A3173B2-FF4E-49FC-9A37-DD405F02B895}" presName="spacer" presStyleCnt="0"/>
      <dgm:spPr/>
    </dgm:pt>
    <dgm:pt modelId="{09770E94-D1A4-425B-A9BD-270291E9C773}" type="pres">
      <dgm:prSet presAssocID="{1EC6550F-FF63-4A77-AF28-22E10ED6E856}" presName="parentText" presStyleLbl="node1" presStyleIdx="1" presStyleCnt="6">
        <dgm:presLayoutVars>
          <dgm:chMax val="0"/>
          <dgm:bulletEnabled val="1"/>
        </dgm:presLayoutVars>
      </dgm:prSet>
      <dgm:spPr/>
      <dgm:t>
        <a:bodyPr/>
        <a:lstStyle/>
        <a:p>
          <a:endParaRPr lang="ru-RU"/>
        </a:p>
      </dgm:t>
    </dgm:pt>
    <dgm:pt modelId="{82CF63C3-AD01-4171-915C-2C0837DE78F9}" type="pres">
      <dgm:prSet presAssocID="{2AEB6836-5179-4EA0-850E-39C827F7024D}" presName="spacer" presStyleCnt="0"/>
      <dgm:spPr/>
    </dgm:pt>
    <dgm:pt modelId="{4D3820A8-4A87-497D-93CC-FA4015FDBD37}" type="pres">
      <dgm:prSet presAssocID="{E8795262-4992-4CCD-A406-FA264C4F4BFB}" presName="parentText" presStyleLbl="node1" presStyleIdx="2" presStyleCnt="6">
        <dgm:presLayoutVars>
          <dgm:chMax val="0"/>
          <dgm:bulletEnabled val="1"/>
        </dgm:presLayoutVars>
      </dgm:prSet>
      <dgm:spPr/>
      <dgm:t>
        <a:bodyPr/>
        <a:lstStyle/>
        <a:p>
          <a:endParaRPr lang="ru-RU"/>
        </a:p>
      </dgm:t>
    </dgm:pt>
    <dgm:pt modelId="{56F8B959-4FAF-450A-BE52-166C97038E45}" type="pres">
      <dgm:prSet presAssocID="{F1B42094-F2DD-4868-99AF-D569B033D739}" presName="spacer" presStyleCnt="0"/>
      <dgm:spPr/>
    </dgm:pt>
    <dgm:pt modelId="{506AD0B6-46CF-4B15-A140-2C8072863174}" type="pres">
      <dgm:prSet presAssocID="{6B40AEC8-23DF-45EE-B163-20D78E688D74}" presName="parentText" presStyleLbl="node1" presStyleIdx="3" presStyleCnt="6">
        <dgm:presLayoutVars>
          <dgm:chMax val="0"/>
          <dgm:bulletEnabled val="1"/>
        </dgm:presLayoutVars>
      </dgm:prSet>
      <dgm:spPr/>
      <dgm:t>
        <a:bodyPr/>
        <a:lstStyle/>
        <a:p>
          <a:endParaRPr lang="ru-RU"/>
        </a:p>
      </dgm:t>
    </dgm:pt>
    <dgm:pt modelId="{94C665D6-C2EB-4286-ADA2-2BDD5D296228}" type="pres">
      <dgm:prSet presAssocID="{0730D86B-E719-416D-98C1-D703516392C8}" presName="spacer" presStyleCnt="0"/>
      <dgm:spPr/>
    </dgm:pt>
    <dgm:pt modelId="{70F3F0C3-226A-40E4-8254-FF60634DA3B3}" type="pres">
      <dgm:prSet presAssocID="{18664888-F8D6-4D4A-9808-4C9826C569AC}" presName="parentText" presStyleLbl="node1" presStyleIdx="4" presStyleCnt="6">
        <dgm:presLayoutVars>
          <dgm:chMax val="0"/>
          <dgm:bulletEnabled val="1"/>
        </dgm:presLayoutVars>
      </dgm:prSet>
      <dgm:spPr/>
      <dgm:t>
        <a:bodyPr/>
        <a:lstStyle/>
        <a:p>
          <a:endParaRPr lang="ru-RU"/>
        </a:p>
      </dgm:t>
    </dgm:pt>
    <dgm:pt modelId="{3892E411-5097-4121-B9BC-00BD68B72EB2}" type="pres">
      <dgm:prSet presAssocID="{6FC4B58E-540F-4344-9C9D-874DF0FC32AC}" presName="spacer" presStyleCnt="0"/>
      <dgm:spPr/>
    </dgm:pt>
    <dgm:pt modelId="{A63F2936-CF05-4670-BFFA-FBF81CBC50BD}" type="pres">
      <dgm:prSet presAssocID="{25B6F667-517B-45B3-BC2D-87CB3D59DEEE}" presName="parentText" presStyleLbl="node1" presStyleIdx="5" presStyleCnt="6">
        <dgm:presLayoutVars>
          <dgm:chMax val="0"/>
          <dgm:bulletEnabled val="1"/>
        </dgm:presLayoutVars>
      </dgm:prSet>
      <dgm:spPr/>
      <dgm:t>
        <a:bodyPr/>
        <a:lstStyle/>
        <a:p>
          <a:endParaRPr lang="ru-RU"/>
        </a:p>
      </dgm:t>
    </dgm:pt>
  </dgm:ptLst>
  <dgm:cxnLst>
    <dgm:cxn modelId="{5AAB564A-6477-4C71-BF9F-AC912B6BFBF2}" type="presOf" srcId="{6B40AEC8-23DF-45EE-B163-20D78E688D74}" destId="{506AD0B6-46CF-4B15-A140-2C8072863174}" srcOrd="0" destOrd="0" presId="urn:microsoft.com/office/officeart/2005/8/layout/vList2"/>
    <dgm:cxn modelId="{2EF12588-9803-4112-82B1-DFB75A14FBD2}" srcId="{D6727733-3DCD-46D8-A36A-BFEE9435AD20}" destId="{E8795262-4992-4CCD-A406-FA264C4F4BFB}" srcOrd="2" destOrd="0" parTransId="{CEEA0408-EB62-457A-9E5B-C52CB790BFC0}" sibTransId="{F1B42094-F2DD-4868-99AF-D569B033D739}"/>
    <dgm:cxn modelId="{26C13600-7C3E-448F-9167-1E78F6778AA9}" srcId="{D6727733-3DCD-46D8-A36A-BFEE9435AD20}" destId="{6B40AEC8-23DF-45EE-B163-20D78E688D74}" srcOrd="3" destOrd="0" parTransId="{D92D61B9-E19B-4A91-A055-F18EDF61C1EE}" sibTransId="{0730D86B-E719-416D-98C1-D703516392C8}"/>
    <dgm:cxn modelId="{F26409E1-0311-4007-8E45-D1F73D16E046}" srcId="{D6727733-3DCD-46D8-A36A-BFEE9435AD20}" destId="{25B6F667-517B-45B3-BC2D-87CB3D59DEEE}" srcOrd="5" destOrd="0" parTransId="{501B027D-32FC-4D28-92E2-16D5750D1328}" sibTransId="{B2325ACB-AB0C-451C-A6CD-49A7D3F899D7}"/>
    <dgm:cxn modelId="{C2641AFE-555E-4E0C-92E7-F072DA709D34}" type="presOf" srcId="{1EC6550F-FF63-4A77-AF28-22E10ED6E856}" destId="{09770E94-D1A4-425B-A9BD-270291E9C773}" srcOrd="0" destOrd="0" presId="urn:microsoft.com/office/officeart/2005/8/layout/vList2"/>
    <dgm:cxn modelId="{5F4D3162-83E0-4184-9EE7-37CB60DA4E04}" type="presOf" srcId="{D6727733-3DCD-46D8-A36A-BFEE9435AD20}" destId="{2AFBF68F-F8D8-426F-817C-F8B693356967}" srcOrd="0" destOrd="0" presId="urn:microsoft.com/office/officeart/2005/8/layout/vList2"/>
    <dgm:cxn modelId="{50E436ED-65B1-4054-83E5-9D03F3048C5D}" srcId="{D6727733-3DCD-46D8-A36A-BFEE9435AD20}" destId="{EC6A6076-56DB-44F3-868F-45FCC6FF2972}" srcOrd="0" destOrd="0" parTransId="{31A8AD25-F136-4C38-80E5-4B193A21E382}" sibTransId="{4A3173B2-FF4E-49FC-9A37-DD405F02B895}"/>
    <dgm:cxn modelId="{5623BA82-C438-4D29-875C-C1282882F7D7}" type="presOf" srcId="{25B6F667-517B-45B3-BC2D-87CB3D59DEEE}" destId="{A63F2936-CF05-4670-BFFA-FBF81CBC50BD}" srcOrd="0" destOrd="0" presId="urn:microsoft.com/office/officeart/2005/8/layout/vList2"/>
    <dgm:cxn modelId="{18950F63-4BCF-4F6E-B30E-86EAE53C7A49}" type="presOf" srcId="{18664888-F8D6-4D4A-9808-4C9826C569AC}" destId="{70F3F0C3-226A-40E4-8254-FF60634DA3B3}" srcOrd="0" destOrd="0" presId="urn:microsoft.com/office/officeart/2005/8/layout/vList2"/>
    <dgm:cxn modelId="{83DC5022-C1A5-48C5-9A3D-D968CDA98066}" srcId="{D6727733-3DCD-46D8-A36A-BFEE9435AD20}" destId="{1EC6550F-FF63-4A77-AF28-22E10ED6E856}" srcOrd="1" destOrd="0" parTransId="{67E9A6AA-7EE8-4D95-A57F-E994D13EB5DD}" sibTransId="{2AEB6836-5179-4EA0-850E-39C827F7024D}"/>
    <dgm:cxn modelId="{AD17B364-7C82-4228-8CF9-D01333757D5C}" type="presOf" srcId="{E8795262-4992-4CCD-A406-FA264C4F4BFB}" destId="{4D3820A8-4A87-497D-93CC-FA4015FDBD37}" srcOrd="0" destOrd="0" presId="urn:microsoft.com/office/officeart/2005/8/layout/vList2"/>
    <dgm:cxn modelId="{691A5FFD-76F5-4587-A410-832383D093BE}" srcId="{D6727733-3DCD-46D8-A36A-BFEE9435AD20}" destId="{18664888-F8D6-4D4A-9808-4C9826C569AC}" srcOrd="4" destOrd="0" parTransId="{B8308CCC-20F1-49BF-925F-480294FFA967}" sibTransId="{6FC4B58E-540F-4344-9C9D-874DF0FC32AC}"/>
    <dgm:cxn modelId="{4AC5C394-D5B9-4F8B-A450-144A61E1C173}" type="presOf" srcId="{EC6A6076-56DB-44F3-868F-45FCC6FF2972}" destId="{5A5E6F9F-DB54-411A-A110-7B1A60E1E411}" srcOrd="0" destOrd="0" presId="urn:microsoft.com/office/officeart/2005/8/layout/vList2"/>
    <dgm:cxn modelId="{ECD428CF-5B7B-4A77-A530-40D659CD4CF6}" type="presParOf" srcId="{2AFBF68F-F8D8-426F-817C-F8B693356967}" destId="{5A5E6F9F-DB54-411A-A110-7B1A60E1E411}" srcOrd="0" destOrd="0" presId="urn:microsoft.com/office/officeart/2005/8/layout/vList2"/>
    <dgm:cxn modelId="{B13BFAD9-1340-4C0A-9F99-9578F92CD273}" type="presParOf" srcId="{2AFBF68F-F8D8-426F-817C-F8B693356967}" destId="{28825EE6-3E1F-4474-A865-EEB31A8C4545}" srcOrd="1" destOrd="0" presId="urn:microsoft.com/office/officeart/2005/8/layout/vList2"/>
    <dgm:cxn modelId="{131A8E71-4944-4E97-8C48-CE8880990011}" type="presParOf" srcId="{2AFBF68F-F8D8-426F-817C-F8B693356967}" destId="{09770E94-D1A4-425B-A9BD-270291E9C773}" srcOrd="2" destOrd="0" presId="urn:microsoft.com/office/officeart/2005/8/layout/vList2"/>
    <dgm:cxn modelId="{A1EF5CA9-F5CF-4A59-84DD-F0249614FEBB}" type="presParOf" srcId="{2AFBF68F-F8D8-426F-817C-F8B693356967}" destId="{82CF63C3-AD01-4171-915C-2C0837DE78F9}" srcOrd="3" destOrd="0" presId="urn:microsoft.com/office/officeart/2005/8/layout/vList2"/>
    <dgm:cxn modelId="{4E25A3C2-079D-4B55-9F16-ECC8474AED61}" type="presParOf" srcId="{2AFBF68F-F8D8-426F-817C-F8B693356967}" destId="{4D3820A8-4A87-497D-93CC-FA4015FDBD37}" srcOrd="4" destOrd="0" presId="urn:microsoft.com/office/officeart/2005/8/layout/vList2"/>
    <dgm:cxn modelId="{164B8BC7-74C6-4E86-8777-2BFE158D9542}" type="presParOf" srcId="{2AFBF68F-F8D8-426F-817C-F8B693356967}" destId="{56F8B959-4FAF-450A-BE52-166C97038E45}" srcOrd="5" destOrd="0" presId="urn:microsoft.com/office/officeart/2005/8/layout/vList2"/>
    <dgm:cxn modelId="{6AFC5F22-9748-46CF-AF82-702954425CAF}" type="presParOf" srcId="{2AFBF68F-F8D8-426F-817C-F8B693356967}" destId="{506AD0B6-46CF-4B15-A140-2C8072863174}" srcOrd="6" destOrd="0" presId="urn:microsoft.com/office/officeart/2005/8/layout/vList2"/>
    <dgm:cxn modelId="{4D48A7E1-EBD1-4F5B-A209-A7D94C9BA29E}" type="presParOf" srcId="{2AFBF68F-F8D8-426F-817C-F8B693356967}" destId="{94C665D6-C2EB-4286-ADA2-2BDD5D296228}" srcOrd="7" destOrd="0" presId="urn:microsoft.com/office/officeart/2005/8/layout/vList2"/>
    <dgm:cxn modelId="{FA979F95-A8DC-4F89-9D67-1F37C68FFA4E}" type="presParOf" srcId="{2AFBF68F-F8D8-426F-817C-F8B693356967}" destId="{70F3F0C3-226A-40E4-8254-FF60634DA3B3}" srcOrd="8" destOrd="0" presId="urn:microsoft.com/office/officeart/2005/8/layout/vList2"/>
    <dgm:cxn modelId="{5DB88FEE-8BE0-4F8B-BBCC-43443A5A5599}" type="presParOf" srcId="{2AFBF68F-F8D8-426F-817C-F8B693356967}" destId="{3892E411-5097-4121-B9BC-00BD68B72EB2}" srcOrd="9" destOrd="0" presId="urn:microsoft.com/office/officeart/2005/8/layout/vList2"/>
    <dgm:cxn modelId="{731BB0FD-4B98-4C73-8F85-9FF10399DB9F}" type="presParOf" srcId="{2AFBF68F-F8D8-426F-817C-F8B693356967}" destId="{A63F2936-CF05-4670-BFFA-FBF81CBC50BD}" srcOrd="1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B629BA9-93FF-4799-A9E8-4FBE03CB1DD5}"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ru-RU"/>
        </a:p>
      </dgm:t>
    </dgm:pt>
    <dgm:pt modelId="{0DCEE393-D954-4136-9D09-006330774605}">
      <dgm:prSet/>
      <dgm:spPr/>
      <dgm:t>
        <a:bodyPr/>
        <a:lstStyle/>
        <a:p>
          <a:pPr algn="just" rtl="0"/>
          <a:r>
            <a:rPr lang="uk-UA" b="1" dirty="0" smtClean="0"/>
            <a:t>	Термін </a:t>
          </a:r>
          <a:r>
            <a:rPr lang="uk-UA" b="1" i="1" dirty="0" smtClean="0">
              <a:solidFill>
                <a:srgbClr val="FF0000"/>
              </a:solidFill>
            </a:rPr>
            <a:t>«відшкодування»</a:t>
          </a:r>
          <a:r>
            <a:rPr lang="uk-UA" b="1" dirty="0" smtClean="0">
              <a:solidFill>
                <a:srgbClr val="FF0000"/>
              </a:solidFill>
            </a:rPr>
            <a:t> </a:t>
          </a:r>
          <a:r>
            <a:rPr lang="uk-UA" b="1" dirty="0" smtClean="0"/>
            <a:t>означає форму відповідальності, надання кому-небудь щось інше замість загубленого, витраченого, знищеного тощо. В теорії кримінального процесу доречним (щодо моральної шкоди) вважається використання </a:t>
          </a:r>
          <a:r>
            <a:rPr lang="uk-UA" b="1" dirty="0" err="1" smtClean="0"/>
            <a:t>терміна</a:t>
          </a:r>
          <a:r>
            <a:rPr lang="uk-UA" b="1" dirty="0" smtClean="0"/>
            <a:t> «компенсація шкоди» (від </a:t>
          </a:r>
          <a:r>
            <a:rPr lang="uk-UA" b="1" dirty="0" smtClean="0">
              <a:hlinkClick xmlns:r="http://schemas.openxmlformats.org/officeDocument/2006/relationships" r:id="rId1"/>
            </a:rPr>
            <a:t>лат.</a:t>
          </a:r>
          <a:r>
            <a:rPr lang="uk-UA" b="1" dirty="0" smtClean="0"/>
            <a:t> </a:t>
          </a:r>
          <a:r>
            <a:rPr lang="uk-UA" b="1" dirty="0" err="1" smtClean="0"/>
            <a:t>compesatio</a:t>
          </a:r>
          <a:r>
            <a:rPr lang="uk-UA" b="1" dirty="0" smtClean="0"/>
            <a:t> — «відшкодування»), оскільки важко собі уявити відшкодування страждань, а компенсація останніх цілком можлива. З огляду на це, глава 9 КПК має назву «Відшкодування (компенсація) шкоди у кримінальному провадженні, цивільний позов».</a:t>
          </a:r>
          <a:endParaRPr lang="ru-RU" b="1" dirty="0"/>
        </a:p>
      </dgm:t>
    </dgm:pt>
    <dgm:pt modelId="{AC7AEDB8-76B3-4157-B400-BC04935988AD}" type="parTrans" cxnId="{C6E31C18-33C3-494D-86C6-206371C8DF14}">
      <dgm:prSet/>
      <dgm:spPr/>
      <dgm:t>
        <a:bodyPr/>
        <a:lstStyle/>
        <a:p>
          <a:endParaRPr lang="ru-RU"/>
        </a:p>
      </dgm:t>
    </dgm:pt>
    <dgm:pt modelId="{5D7D30D7-24D8-4A61-AB42-9EBDDC00A6B2}" type="sibTrans" cxnId="{C6E31C18-33C3-494D-86C6-206371C8DF14}">
      <dgm:prSet/>
      <dgm:spPr/>
      <dgm:t>
        <a:bodyPr/>
        <a:lstStyle/>
        <a:p>
          <a:endParaRPr lang="ru-RU"/>
        </a:p>
      </dgm:t>
    </dgm:pt>
    <dgm:pt modelId="{7A419371-44D2-4133-89F1-E83CFA63E7D6}" type="pres">
      <dgm:prSet presAssocID="{4B629BA9-93FF-4799-A9E8-4FBE03CB1DD5}" presName="linear" presStyleCnt="0">
        <dgm:presLayoutVars>
          <dgm:animLvl val="lvl"/>
          <dgm:resizeHandles val="exact"/>
        </dgm:presLayoutVars>
      </dgm:prSet>
      <dgm:spPr/>
      <dgm:t>
        <a:bodyPr/>
        <a:lstStyle/>
        <a:p>
          <a:endParaRPr lang="ru-RU"/>
        </a:p>
      </dgm:t>
    </dgm:pt>
    <dgm:pt modelId="{DFDFA37E-CAEE-4E46-8E7E-38AF5BAB3F0F}" type="pres">
      <dgm:prSet presAssocID="{0DCEE393-D954-4136-9D09-006330774605}" presName="parentText" presStyleLbl="node1" presStyleIdx="0" presStyleCnt="1" custScaleY="105101">
        <dgm:presLayoutVars>
          <dgm:chMax val="0"/>
          <dgm:bulletEnabled val="1"/>
        </dgm:presLayoutVars>
      </dgm:prSet>
      <dgm:spPr/>
      <dgm:t>
        <a:bodyPr/>
        <a:lstStyle/>
        <a:p>
          <a:endParaRPr lang="ru-RU"/>
        </a:p>
      </dgm:t>
    </dgm:pt>
  </dgm:ptLst>
  <dgm:cxnLst>
    <dgm:cxn modelId="{F39872ED-EDD4-42AE-B93B-D06D9ECD9012}" type="presOf" srcId="{0DCEE393-D954-4136-9D09-006330774605}" destId="{DFDFA37E-CAEE-4E46-8E7E-38AF5BAB3F0F}" srcOrd="0" destOrd="0" presId="urn:microsoft.com/office/officeart/2005/8/layout/vList2"/>
    <dgm:cxn modelId="{EE60169C-C1F2-4DC9-BB5A-4E94151E6463}" type="presOf" srcId="{4B629BA9-93FF-4799-A9E8-4FBE03CB1DD5}" destId="{7A419371-44D2-4133-89F1-E83CFA63E7D6}" srcOrd="0" destOrd="0" presId="urn:microsoft.com/office/officeart/2005/8/layout/vList2"/>
    <dgm:cxn modelId="{C6E31C18-33C3-494D-86C6-206371C8DF14}" srcId="{4B629BA9-93FF-4799-A9E8-4FBE03CB1DD5}" destId="{0DCEE393-D954-4136-9D09-006330774605}" srcOrd="0" destOrd="0" parTransId="{AC7AEDB8-76B3-4157-B400-BC04935988AD}" sibTransId="{5D7D30D7-24D8-4A61-AB42-9EBDDC00A6B2}"/>
    <dgm:cxn modelId="{E92B2F13-1E21-4396-AB66-CBD78DAA0D80}" type="presParOf" srcId="{7A419371-44D2-4133-89F1-E83CFA63E7D6}" destId="{DFDFA37E-CAEE-4E46-8E7E-38AF5BAB3F0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7701EB5-59C5-4C95-BABA-A45A4FF66F9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5CF7FC5E-B53A-49D5-92C9-538AC75CCCF9}">
      <dgm:prSet custT="1"/>
      <dgm:spPr/>
      <dgm:t>
        <a:bodyPr/>
        <a:lstStyle/>
        <a:p>
          <a:pPr algn="just" rtl="0"/>
          <a:r>
            <a:rPr lang="uk-UA" sz="4700" b="1" i="1" dirty="0" smtClean="0"/>
            <a:t>	</a:t>
          </a:r>
          <a:r>
            <a:rPr lang="uk-UA" sz="6000" b="1" i="1" dirty="0" smtClean="0">
              <a:solidFill>
                <a:srgbClr val="FF0000"/>
              </a:solidFill>
            </a:rPr>
            <a:t>Шкода</a:t>
          </a:r>
          <a:r>
            <a:rPr lang="uk-UA" sz="4700" b="1" i="1" dirty="0" smtClean="0"/>
            <a:t> – це будь-яке знецінення блага, що охороняється правом, збитки, втрати, що є наслідком вчинення неправомірних дій, що спричинені кримінальним правопорушенням. Шкода є умовою виникнення обов’язку щодо її відшкодування</a:t>
          </a:r>
          <a:endParaRPr lang="ru-RU" sz="4700" b="1" i="1" dirty="0"/>
        </a:p>
      </dgm:t>
    </dgm:pt>
    <dgm:pt modelId="{DDF2E548-6CF9-4ADE-AC1B-2BCE219C1D91}" type="parTrans" cxnId="{51D827D2-B824-4673-B829-980C744797A5}">
      <dgm:prSet/>
      <dgm:spPr/>
      <dgm:t>
        <a:bodyPr/>
        <a:lstStyle/>
        <a:p>
          <a:endParaRPr lang="ru-RU"/>
        </a:p>
      </dgm:t>
    </dgm:pt>
    <dgm:pt modelId="{323364F5-5C1B-4B85-AA84-3B980132E882}" type="sibTrans" cxnId="{51D827D2-B824-4673-B829-980C744797A5}">
      <dgm:prSet/>
      <dgm:spPr/>
      <dgm:t>
        <a:bodyPr/>
        <a:lstStyle/>
        <a:p>
          <a:endParaRPr lang="ru-RU"/>
        </a:p>
      </dgm:t>
    </dgm:pt>
    <dgm:pt modelId="{880A7727-D1B7-4637-AAD9-B47C3A7F9027}" type="pres">
      <dgm:prSet presAssocID="{F7701EB5-59C5-4C95-BABA-A45A4FF66F94}" presName="linear" presStyleCnt="0">
        <dgm:presLayoutVars>
          <dgm:animLvl val="lvl"/>
          <dgm:resizeHandles val="exact"/>
        </dgm:presLayoutVars>
      </dgm:prSet>
      <dgm:spPr/>
      <dgm:t>
        <a:bodyPr/>
        <a:lstStyle/>
        <a:p>
          <a:endParaRPr lang="ru-RU"/>
        </a:p>
      </dgm:t>
    </dgm:pt>
    <dgm:pt modelId="{AB1C26E5-6B8E-42D6-A05B-E72C1C00C5C6}" type="pres">
      <dgm:prSet presAssocID="{5CF7FC5E-B53A-49D5-92C9-538AC75CCCF9}" presName="parentText" presStyleLbl="node1" presStyleIdx="0" presStyleCnt="1">
        <dgm:presLayoutVars>
          <dgm:chMax val="0"/>
          <dgm:bulletEnabled val="1"/>
        </dgm:presLayoutVars>
      </dgm:prSet>
      <dgm:spPr/>
      <dgm:t>
        <a:bodyPr/>
        <a:lstStyle/>
        <a:p>
          <a:endParaRPr lang="ru-RU"/>
        </a:p>
      </dgm:t>
    </dgm:pt>
  </dgm:ptLst>
  <dgm:cxnLst>
    <dgm:cxn modelId="{AA4F0409-AED8-4732-9196-EF96F8617F0F}" type="presOf" srcId="{5CF7FC5E-B53A-49D5-92C9-538AC75CCCF9}" destId="{AB1C26E5-6B8E-42D6-A05B-E72C1C00C5C6}" srcOrd="0" destOrd="0" presId="urn:microsoft.com/office/officeart/2005/8/layout/vList2"/>
    <dgm:cxn modelId="{51D827D2-B824-4673-B829-980C744797A5}" srcId="{F7701EB5-59C5-4C95-BABA-A45A4FF66F94}" destId="{5CF7FC5E-B53A-49D5-92C9-538AC75CCCF9}" srcOrd="0" destOrd="0" parTransId="{DDF2E548-6CF9-4ADE-AC1B-2BCE219C1D91}" sibTransId="{323364F5-5C1B-4B85-AA84-3B980132E882}"/>
    <dgm:cxn modelId="{0453FF83-5DDF-4665-93CB-9A12BA124691}" type="presOf" srcId="{F7701EB5-59C5-4C95-BABA-A45A4FF66F94}" destId="{880A7727-D1B7-4637-AAD9-B47C3A7F9027}" srcOrd="0" destOrd="0" presId="urn:microsoft.com/office/officeart/2005/8/layout/vList2"/>
    <dgm:cxn modelId="{33E848A5-A3EB-4BE1-AA8D-65DA0BB0B795}" type="presParOf" srcId="{880A7727-D1B7-4637-AAD9-B47C3A7F9027}" destId="{AB1C26E5-6B8E-42D6-A05B-E72C1C00C5C6}"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B082E17-FCFA-46EF-950E-EA0D146FA5B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628F452E-D018-4613-96F7-99D82BBB99AF}">
      <dgm:prSet custT="1"/>
      <dgm:spPr/>
      <dgm:t>
        <a:bodyPr/>
        <a:lstStyle/>
        <a:p>
          <a:pPr algn="just" rtl="0"/>
          <a:r>
            <a:rPr lang="uk-UA" sz="2800" b="1" i="1" dirty="0" smtClean="0">
              <a:solidFill>
                <a:srgbClr val="FFFF00"/>
              </a:solidFill>
            </a:rPr>
            <a:t>	Майнова шкода</a:t>
          </a:r>
          <a:r>
            <a:rPr lang="uk-UA" sz="2800" i="1" dirty="0" smtClean="0">
              <a:solidFill>
                <a:srgbClr val="FFFF00"/>
              </a:solidFill>
            </a:rPr>
            <a:t> </a:t>
          </a:r>
          <a:r>
            <a:rPr lang="uk-UA" sz="2800" dirty="0" smtClean="0"/>
            <a:t>представляє собою майнові та/чи грошові збитки, спричинені юридичній або фізичній особі.</a:t>
          </a:r>
          <a:endParaRPr lang="ru-RU" sz="2800" dirty="0"/>
        </a:p>
      </dgm:t>
    </dgm:pt>
    <dgm:pt modelId="{E59C49AC-7855-47A0-8EAA-92DBFD445F5B}" type="parTrans" cxnId="{8414F08E-D1FF-4CA3-89FA-80F664E2F8A2}">
      <dgm:prSet/>
      <dgm:spPr/>
      <dgm:t>
        <a:bodyPr/>
        <a:lstStyle/>
        <a:p>
          <a:endParaRPr lang="ru-RU"/>
        </a:p>
      </dgm:t>
    </dgm:pt>
    <dgm:pt modelId="{EC1F5966-F366-4B3A-89D8-24B16E9EDCC7}" type="sibTrans" cxnId="{8414F08E-D1FF-4CA3-89FA-80F664E2F8A2}">
      <dgm:prSet/>
      <dgm:spPr/>
      <dgm:t>
        <a:bodyPr/>
        <a:lstStyle/>
        <a:p>
          <a:endParaRPr lang="ru-RU"/>
        </a:p>
      </dgm:t>
    </dgm:pt>
    <dgm:pt modelId="{A4E1E08D-85D6-4D21-AB6F-72B5C44BB556}">
      <dgm:prSet custT="1"/>
      <dgm:spPr/>
      <dgm:t>
        <a:bodyPr/>
        <a:lstStyle/>
        <a:p>
          <a:pPr algn="ctr" rtl="0"/>
          <a:r>
            <a:rPr lang="uk-UA" sz="3600" b="1" i="1" dirty="0" smtClean="0">
              <a:solidFill>
                <a:srgbClr val="FFFF00"/>
              </a:solidFill>
            </a:rPr>
            <a:t>Збитками є</a:t>
          </a:r>
          <a:r>
            <a:rPr lang="uk-UA" sz="3600" b="1" dirty="0" smtClean="0">
              <a:solidFill>
                <a:srgbClr val="FFFF00"/>
              </a:solidFill>
            </a:rPr>
            <a:t>:</a:t>
          </a:r>
          <a:endParaRPr lang="ru-RU" sz="3600" b="1" dirty="0">
            <a:solidFill>
              <a:srgbClr val="FFFF00"/>
            </a:solidFill>
          </a:endParaRPr>
        </a:p>
      </dgm:t>
    </dgm:pt>
    <dgm:pt modelId="{BF2622E5-8EA6-450A-8926-63048A867278}" type="parTrans" cxnId="{785B3718-251B-4638-A018-1885E0F528D4}">
      <dgm:prSet/>
      <dgm:spPr/>
      <dgm:t>
        <a:bodyPr/>
        <a:lstStyle/>
        <a:p>
          <a:endParaRPr lang="ru-RU"/>
        </a:p>
      </dgm:t>
    </dgm:pt>
    <dgm:pt modelId="{23A97604-AA55-4574-AA39-B7530A1E6B83}" type="sibTrans" cxnId="{785B3718-251B-4638-A018-1885E0F528D4}">
      <dgm:prSet/>
      <dgm:spPr/>
      <dgm:t>
        <a:bodyPr/>
        <a:lstStyle/>
        <a:p>
          <a:endParaRPr lang="ru-RU"/>
        </a:p>
      </dgm:t>
    </dgm:pt>
    <dgm:pt modelId="{F93E729C-368B-4BA5-9E47-647C1836C7A6}">
      <dgm:prSet/>
      <dgm:spPr/>
      <dgm:t>
        <a:bodyPr/>
        <a:lstStyle/>
        <a:p>
          <a:pPr algn="just" rtl="0"/>
          <a:r>
            <a:rPr lang="uk-UA" b="1" dirty="0" smtClean="0"/>
            <a:t>	Втрати, яких особа зазнала внаслідок вчинення кримінального правопорушення у зв’язку зі знищенням або пошкодженням речей, а також витрати, які особа зробила або мусить зробити для відновлення свого порушеного права;</a:t>
          </a:r>
          <a:endParaRPr lang="ru-RU" b="1" dirty="0"/>
        </a:p>
      </dgm:t>
    </dgm:pt>
    <dgm:pt modelId="{5ACB2881-6DBC-4907-8828-1BE21C0C38E0}" type="parTrans" cxnId="{BF7C20D8-4A55-4811-8DAE-7F74691F4BE7}">
      <dgm:prSet/>
      <dgm:spPr/>
      <dgm:t>
        <a:bodyPr/>
        <a:lstStyle/>
        <a:p>
          <a:endParaRPr lang="ru-RU"/>
        </a:p>
      </dgm:t>
    </dgm:pt>
    <dgm:pt modelId="{F9E27DDF-22A3-483C-A3EA-1246DC190D48}" type="sibTrans" cxnId="{BF7C20D8-4A55-4811-8DAE-7F74691F4BE7}">
      <dgm:prSet/>
      <dgm:spPr/>
      <dgm:t>
        <a:bodyPr/>
        <a:lstStyle/>
        <a:p>
          <a:endParaRPr lang="ru-RU"/>
        </a:p>
      </dgm:t>
    </dgm:pt>
    <dgm:pt modelId="{D27716CA-4062-451E-AFF4-361F2DB05AD8}">
      <dgm:prSet custT="1"/>
      <dgm:spPr/>
      <dgm:t>
        <a:bodyPr/>
        <a:lstStyle/>
        <a:p>
          <a:pPr algn="just" rtl="0"/>
          <a:r>
            <a:rPr lang="uk-UA" sz="2400" b="1" dirty="0" smtClean="0"/>
            <a:t>	Доходи, які особа могла б реально одержати за звичайних обставин, якби її право не було порушене.</a:t>
          </a:r>
          <a:endParaRPr lang="ru-RU" sz="2400" b="1" dirty="0"/>
        </a:p>
      </dgm:t>
    </dgm:pt>
    <dgm:pt modelId="{4305625D-0DED-437A-8A46-9A34F662CA97}" type="parTrans" cxnId="{D63B7979-6693-4191-A884-BEA75985F53C}">
      <dgm:prSet/>
      <dgm:spPr/>
      <dgm:t>
        <a:bodyPr/>
        <a:lstStyle/>
        <a:p>
          <a:endParaRPr lang="ru-RU"/>
        </a:p>
      </dgm:t>
    </dgm:pt>
    <dgm:pt modelId="{CB3A77EE-3A13-4EEE-AD5D-C8FE8F886BA1}" type="sibTrans" cxnId="{D63B7979-6693-4191-A884-BEA75985F53C}">
      <dgm:prSet/>
      <dgm:spPr/>
      <dgm:t>
        <a:bodyPr/>
        <a:lstStyle/>
        <a:p>
          <a:endParaRPr lang="ru-RU"/>
        </a:p>
      </dgm:t>
    </dgm:pt>
    <dgm:pt modelId="{E9B21670-B198-4120-A2E3-5A374B9FC60C}" type="pres">
      <dgm:prSet presAssocID="{DB082E17-FCFA-46EF-950E-EA0D146FA5BE}" presName="linear" presStyleCnt="0">
        <dgm:presLayoutVars>
          <dgm:animLvl val="lvl"/>
          <dgm:resizeHandles val="exact"/>
        </dgm:presLayoutVars>
      </dgm:prSet>
      <dgm:spPr/>
      <dgm:t>
        <a:bodyPr/>
        <a:lstStyle/>
        <a:p>
          <a:endParaRPr lang="ru-RU"/>
        </a:p>
      </dgm:t>
    </dgm:pt>
    <dgm:pt modelId="{CD363F65-8467-4E6D-BB94-B484B86259B8}" type="pres">
      <dgm:prSet presAssocID="{628F452E-D018-4613-96F7-99D82BBB99AF}" presName="parentText" presStyleLbl="node1" presStyleIdx="0" presStyleCnt="4">
        <dgm:presLayoutVars>
          <dgm:chMax val="0"/>
          <dgm:bulletEnabled val="1"/>
        </dgm:presLayoutVars>
      </dgm:prSet>
      <dgm:spPr/>
      <dgm:t>
        <a:bodyPr/>
        <a:lstStyle/>
        <a:p>
          <a:endParaRPr lang="ru-RU"/>
        </a:p>
      </dgm:t>
    </dgm:pt>
    <dgm:pt modelId="{FECBACD8-46D0-4BAE-9D48-0019880E881D}" type="pres">
      <dgm:prSet presAssocID="{EC1F5966-F366-4B3A-89D8-24B16E9EDCC7}" presName="spacer" presStyleCnt="0"/>
      <dgm:spPr/>
    </dgm:pt>
    <dgm:pt modelId="{44A3875E-2CD5-4FFF-BFE8-E1237648E590}" type="pres">
      <dgm:prSet presAssocID="{A4E1E08D-85D6-4D21-AB6F-72B5C44BB556}" presName="parentText" presStyleLbl="node1" presStyleIdx="1" presStyleCnt="4">
        <dgm:presLayoutVars>
          <dgm:chMax val="0"/>
          <dgm:bulletEnabled val="1"/>
        </dgm:presLayoutVars>
      </dgm:prSet>
      <dgm:spPr/>
      <dgm:t>
        <a:bodyPr/>
        <a:lstStyle/>
        <a:p>
          <a:endParaRPr lang="ru-RU"/>
        </a:p>
      </dgm:t>
    </dgm:pt>
    <dgm:pt modelId="{40B2474F-EC6B-4467-9F8E-8C54A7B216E2}" type="pres">
      <dgm:prSet presAssocID="{23A97604-AA55-4574-AA39-B7530A1E6B83}" presName="spacer" presStyleCnt="0"/>
      <dgm:spPr/>
    </dgm:pt>
    <dgm:pt modelId="{10CDD08B-C3DC-4154-A0B4-4FC63087CB2A}" type="pres">
      <dgm:prSet presAssocID="{F93E729C-368B-4BA5-9E47-647C1836C7A6}" presName="parentText" presStyleLbl="node1" presStyleIdx="2" presStyleCnt="4">
        <dgm:presLayoutVars>
          <dgm:chMax val="0"/>
          <dgm:bulletEnabled val="1"/>
        </dgm:presLayoutVars>
      </dgm:prSet>
      <dgm:spPr/>
      <dgm:t>
        <a:bodyPr/>
        <a:lstStyle/>
        <a:p>
          <a:endParaRPr lang="ru-RU"/>
        </a:p>
      </dgm:t>
    </dgm:pt>
    <dgm:pt modelId="{34F1182F-CC4C-4BD2-8FC5-A18B2634F6EE}" type="pres">
      <dgm:prSet presAssocID="{F9E27DDF-22A3-483C-A3EA-1246DC190D48}" presName="spacer" presStyleCnt="0"/>
      <dgm:spPr/>
    </dgm:pt>
    <dgm:pt modelId="{F55B072F-CE87-46BF-87DB-AEAF2F739390}" type="pres">
      <dgm:prSet presAssocID="{D27716CA-4062-451E-AFF4-361F2DB05AD8}" presName="parentText" presStyleLbl="node1" presStyleIdx="3" presStyleCnt="4">
        <dgm:presLayoutVars>
          <dgm:chMax val="0"/>
          <dgm:bulletEnabled val="1"/>
        </dgm:presLayoutVars>
      </dgm:prSet>
      <dgm:spPr/>
      <dgm:t>
        <a:bodyPr/>
        <a:lstStyle/>
        <a:p>
          <a:endParaRPr lang="ru-RU"/>
        </a:p>
      </dgm:t>
    </dgm:pt>
  </dgm:ptLst>
  <dgm:cxnLst>
    <dgm:cxn modelId="{8414F08E-D1FF-4CA3-89FA-80F664E2F8A2}" srcId="{DB082E17-FCFA-46EF-950E-EA0D146FA5BE}" destId="{628F452E-D018-4613-96F7-99D82BBB99AF}" srcOrd="0" destOrd="0" parTransId="{E59C49AC-7855-47A0-8EAA-92DBFD445F5B}" sibTransId="{EC1F5966-F366-4B3A-89D8-24B16E9EDCC7}"/>
    <dgm:cxn modelId="{BF7C20D8-4A55-4811-8DAE-7F74691F4BE7}" srcId="{DB082E17-FCFA-46EF-950E-EA0D146FA5BE}" destId="{F93E729C-368B-4BA5-9E47-647C1836C7A6}" srcOrd="2" destOrd="0" parTransId="{5ACB2881-6DBC-4907-8828-1BE21C0C38E0}" sibTransId="{F9E27DDF-22A3-483C-A3EA-1246DC190D48}"/>
    <dgm:cxn modelId="{D63B7979-6693-4191-A884-BEA75985F53C}" srcId="{DB082E17-FCFA-46EF-950E-EA0D146FA5BE}" destId="{D27716CA-4062-451E-AFF4-361F2DB05AD8}" srcOrd="3" destOrd="0" parTransId="{4305625D-0DED-437A-8A46-9A34F662CA97}" sibTransId="{CB3A77EE-3A13-4EEE-AD5D-C8FE8F886BA1}"/>
    <dgm:cxn modelId="{1F42C639-21AE-4D3B-9D02-5516B6351246}" type="presOf" srcId="{D27716CA-4062-451E-AFF4-361F2DB05AD8}" destId="{F55B072F-CE87-46BF-87DB-AEAF2F739390}" srcOrd="0" destOrd="0" presId="urn:microsoft.com/office/officeart/2005/8/layout/vList2"/>
    <dgm:cxn modelId="{32F01F5B-6D0B-430D-A131-CF9223BC6123}" type="presOf" srcId="{DB082E17-FCFA-46EF-950E-EA0D146FA5BE}" destId="{E9B21670-B198-4120-A2E3-5A374B9FC60C}" srcOrd="0" destOrd="0" presId="urn:microsoft.com/office/officeart/2005/8/layout/vList2"/>
    <dgm:cxn modelId="{785B3718-251B-4638-A018-1885E0F528D4}" srcId="{DB082E17-FCFA-46EF-950E-EA0D146FA5BE}" destId="{A4E1E08D-85D6-4D21-AB6F-72B5C44BB556}" srcOrd="1" destOrd="0" parTransId="{BF2622E5-8EA6-450A-8926-63048A867278}" sibTransId="{23A97604-AA55-4574-AA39-B7530A1E6B83}"/>
    <dgm:cxn modelId="{29695F76-3592-480F-AE78-39ECAD248262}" type="presOf" srcId="{F93E729C-368B-4BA5-9E47-647C1836C7A6}" destId="{10CDD08B-C3DC-4154-A0B4-4FC63087CB2A}" srcOrd="0" destOrd="0" presId="urn:microsoft.com/office/officeart/2005/8/layout/vList2"/>
    <dgm:cxn modelId="{13C07169-52B1-4462-BFB8-064EA5477B12}" type="presOf" srcId="{A4E1E08D-85D6-4D21-AB6F-72B5C44BB556}" destId="{44A3875E-2CD5-4FFF-BFE8-E1237648E590}" srcOrd="0" destOrd="0" presId="urn:microsoft.com/office/officeart/2005/8/layout/vList2"/>
    <dgm:cxn modelId="{6378D378-9ADC-4C1F-BE0B-55D2192CA45E}" type="presOf" srcId="{628F452E-D018-4613-96F7-99D82BBB99AF}" destId="{CD363F65-8467-4E6D-BB94-B484B86259B8}" srcOrd="0" destOrd="0" presId="urn:microsoft.com/office/officeart/2005/8/layout/vList2"/>
    <dgm:cxn modelId="{3F8DB309-5577-4F3B-A8BC-E4E1C7EB1017}" type="presParOf" srcId="{E9B21670-B198-4120-A2E3-5A374B9FC60C}" destId="{CD363F65-8467-4E6D-BB94-B484B86259B8}" srcOrd="0" destOrd="0" presId="urn:microsoft.com/office/officeart/2005/8/layout/vList2"/>
    <dgm:cxn modelId="{057B8F63-9B10-4847-9ED9-F4C8D372334C}" type="presParOf" srcId="{E9B21670-B198-4120-A2E3-5A374B9FC60C}" destId="{FECBACD8-46D0-4BAE-9D48-0019880E881D}" srcOrd="1" destOrd="0" presId="urn:microsoft.com/office/officeart/2005/8/layout/vList2"/>
    <dgm:cxn modelId="{45B798D7-7F1D-47BC-8637-D4548113C23F}" type="presParOf" srcId="{E9B21670-B198-4120-A2E3-5A374B9FC60C}" destId="{44A3875E-2CD5-4FFF-BFE8-E1237648E590}" srcOrd="2" destOrd="0" presId="urn:microsoft.com/office/officeart/2005/8/layout/vList2"/>
    <dgm:cxn modelId="{AEA1E566-784F-4307-A256-5F92CDFFE511}" type="presParOf" srcId="{E9B21670-B198-4120-A2E3-5A374B9FC60C}" destId="{40B2474F-EC6B-4467-9F8E-8C54A7B216E2}" srcOrd="3" destOrd="0" presId="urn:microsoft.com/office/officeart/2005/8/layout/vList2"/>
    <dgm:cxn modelId="{703B688E-77D9-4FA7-B339-FC044EA0D771}" type="presParOf" srcId="{E9B21670-B198-4120-A2E3-5A374B9FC60C}" destId="{10CDD08B-C3DC-4154-A0B4-4FC63087CB2A}" srcOrd="4" destOrd="0" presId="urn:microsoft.com/office/officeart/2005/8/layout/vList2"/>
    <dgm:cxn modelId="{17FDCA0A-F2E5-431F-81AC-5F4104841104}" type="presParOf" srcId="{E9B21670-B198-4120-A2E3-5A374B9FC60C}" destId="{34F1182F-CC4C-4BD2-8FC5-A18B2634F6EE}" srcOrd="5" destOrd="0" presId="urn:microsoft.com/office/officeart/2005/8/layout/vList2"/>
    <dgm:cxn modelId="{5894E6F6-A90C-453A-8180-02244C2FF339}" type="presParOf" srcId="{E9B21670-B198-4120-A2E3-5A374B9FC60C}" destId="{F55B072F-CE87-46BF-87DB-AEAF2F739390}" srcOrd="6"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E230A7B9-E10B-48FE-AFF6-C151ABE4778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70E7EE78-70B1-4404-947D-C991B0A54897}">
      <dgm:prSet custT="1"/>
      <dgm:spPr/>
      <dgm:t>
        <a:bodyPr/>
        <a:lstStyle/>
        <a:p>
          <a:pPr algn="just" rtl="0"/>
          <a:r>
            <a:rPr lang="uk-UA" sz="4900" b="1" i="1" dirty="0" smtClean="0"/>
            <a:t>	</a:t>
          </a:r>
          <a:r>
            <a:rPr lang="uk-UA" sz="5400" b="1" i="1" dirty="0" smtClean="0">
              <a:solidFill>
                <a:srgbClr val="FF0000"/>
              </a:solidFill>
            </a:rPr>
            <a:t>Моральна шкода</a:t>
          </a:r>
          <a:r>
            <a:rPr lang="uk-UA" sz="5400" dirty="0" smtClean="0">
              <a:solidFill>
                <a:srgbClr val="FF0000"/>
              </a:solidFill>
            </a:rPr>
            <a:t> </a:t>
          </a:r>
          <a:r>
            <a:rPr lang="uk-UA" sz="4900" dirty="0" smtClean="0"/>
            <a:t>– втрати немайнового характеру внаслідок моральних чи фізичних страждань, або інших негативних явищ, заподіяних фізичній особі незаконними діями або бездіяльністю інших осіб.</a:t>
          </a:r>
          <a:endParaRPr lang="ru-RU" sz="4900" dirty="0"/>
        </a:p>
      </dgm:t>
    </dgm:pt>
    <dgm:pt modelId="{1C68C892-427F-4273-8F5F-C5A5FCAF2D0C}" type="parTrans" cxnId="{D691A3E5-4860-4D9F-99C9-A2D9AD54E1FB}">
      <dgm:prSet/>
      <dgm:spPr/>
      <dgm:t>
        <a:bodyPr/>
        <a:lstStyle/>
        <a:p>
          <a:endParaRPr lang="ru-RU"/>
        </a:p>
      </dgm:t>
    </dgm:pt>
    <dgm:pt modelId="{32AA816A-7E9E-4ABB-A8D0-0B1D69FBE4FC}" type="sibTrans" cxnId="{D691A3E5-4860-4D9F-99C9-A2D9AD54E1FB}">
      <dgm:prSet/>
      <dgm:spPr/>
      <dgm:t>
        <a:bodyPr/>
        <a:lstStyle/>
        <a:p>
          <a:endParaRPr lang="ru-RU"/>
        </a:p>
      </dgm:t>
    </dgm:pt>
    <dgm:pt modelId="{C6A38175-503E-458B-8FFD-DB16D97D3A5B}" type="pres">
      <dgm:prSet presAssocID="{E230A7B9-E10B-48FE-AFF6-C151ABE47785}" presName="linear" presStyleCnt="0">
        <dgm:presLayoutVars>
          <dgm:animLvl val="lvl"/>
          <dgm:resizeHandles val="exact"/>
        </dgm:presLayoutVars>
      </dgm:prSet>
      <dgm:spPr/>
      <dgm:t>
        <a:bodyPr/>
        <a:lstStyle/>
        <a:p>
          <a:endParaRPr lang="ru-RU"/>
        </a:p>
      </dgm:t>
    </dgm:pt>
    <dgm:pt modelId="{06EBD94A-9308-40FC-8873-A1933B92C45A}" type="pres">
      <dgm:prSet presAssocID="{70E7EE78-70B1-4404-947D-C991B0A54897}" presName="parentText" presStyleLbl="node1" presStyleIdx="0" presStyleCnt="1">
        <dgm:presLayoutVars>
          <dgm:chMax val="0"/>
          <dgm:bulletEnabled val="1"/>
        </dgm:presLayoutVars>
      </dgm:prSet>
      <dgm:spPr/>
      <dgm:t>
        <a:bodyPr/>
        <a:lstStyle/>
        <a:p>
          <a:endParaRPr lang="ru-RU"/>
        </a:p>
      </dgm:t>
    </dgm:pt>
  </dgm:ptLst>
  <dgm:cxnLst>
    <dgm:cxn modelId="{16CFD41C-9549-4514-A199-A9CFC16950D6}" type="presOf" srcId="{70E7EE78-70B1-4404-947D-C991B0A54897}" destId="{06EBD94A-9308-40FC-8873-A1933B92C45A}" srcOrd="0" destOrd="0" presId="urn:microsoft.com/office/officeart/2005/8/layout/vList2"/>
    <dgm:cxn modelId="{8ED46A64-E1A2-411D-9CDA-7E1AFDB96D62}" type="presOf" srcId="{E230A7B9-E10B-48FE-AFF6-C151ABE47785}" destId="{C6A38175-503E-458B-8FFD-DB16D97D3A5B}" srcOrd="0" destOrd="0" presId="urn:microsoft.com/office/officeart/2005/8/layout/vList2"/>
    <dgm:cxn modelId="{D691A3E5-4860-4D9F-99C9-A2D9AD54E1FB}" srcId="{E230A7B9-E10B-48FE-AFF6-C151ABE47785}" destId="{70E7EE78-70B1-4404-947D-C991B0A54897}" srcOrd="0" destOrd="0" parTransId="{1C68C892-427F-4273-8F5F-C5A5FCAF2D0C}" sibTransId="{32AA816A-7E9E-4ABB-A8D0-0B1D69FBE4FC}"/>
    <dgm:cxn modelId="{6BDAF0E9-25F2-4F2D-BA03-331D9275EA0B}" type="presParOf" srcId="{C6A38175-503E-458B-8FFD-DB16D97D3A5B}" destId="{06EBD94A-9308-40FC-8873-A1933B92C45A}"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2370F42E-8E4D-45ED-AF88-873F89869E8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8B5D6DF6-7A12-4382-85C8-FBB7F7BCAB3F}">
      <dgm:prSet custT="1"/>
      <dgm:spPr/>
      <dgm:t>
        <a:bodyPr/>
        <a:lstStyle/>
        <a:p>
          <a:pPr algn="ctr" rtl="0"/>
          <a:r>
            <a:rPr lang="uk-UA" sz="2800" b="1" i="1" dirty="0" smtClean="0">
              <a:solidFill>
                <a:srgbClr val="FFFF00"/>
              </a:solidFill>
            </a:rPr>
            <a:t>Відповідно до ст. 23 ЦК України моральна шкода</a:t>
          </a:r>
          <a:r>
            <a:rPr lang="uk-UA" sz="2800" b="1" dirty="0" smtClean="0">
              <a:solidFill>
                <a:srgbClr val="FFFF00"/>
              </a:solidFill>
            </a:rPr>
            <a:t> полягає у:</a:t>
          </a:r>
          <a:endParaRPr lang="ru-RU" sz="2800" b="1" dirty="0">
            <a:solidFill>
              <a:srgbClr val="FFFF00"/>
            </a:solidFill>
          </a:endParaRPr>
        </a:p>
      </dgm:t>
    </dgm:pt>
    <dgm:pt modelId="{24D97FE4-F554-42D1-9C54-62F11088E851}" type="parTrans" cxnId="{B3BC5290-1C0E-474A-9F0A-15DBF931E944}">
      <dgm:prSet/>
      <dgm:spPr/>
      <dgm:t>
        <a:bodyPr/>
        <a:lstStyle/>
        <a:p>
          <a:endParaRPr lang="ru-RU"/>
        </a:p>
      </dgm:t>
    </dgm:pt>
    <dgm:pt modelId="{5BE07C32-2FBC-45FF-A1D3-8BFDB85448A0}" type="sibTrans" cxnId="{B3BC5290-1C0E-474A-9F0A-15DBF931E944}">
      <dgm:prSet/>
      <dgm:spPr/>
      <dgm:t>
        <a:bodyPr/>
        <a:lstStyle/>
        <a:p>
          <a:endParaRPr lang="ru-RU"/>
        </a:p>
      </dgm:t>
    </dgm:pt>
    <dgm:pt modelId="{964697D1-3FDB-4D31-BDB9-DA9CF4FDFCE6}">
      <dgm:prSet/>
      <dgm:spPr/>
      <dgm:t>
        <a:bodyPr/>
        <a:lstStyle/>
        <a:p>
          <a:pPr rtl="0"/>
          <a:r>
            <a:rPr lang="uk-UA" b="1" dirty="0" smtClean="0"/>
            <a:t>1)</a:t>
          </a:r>
          <a:r>
            <a:rPr lang="uk-UA" b="1" i="1" dirty="0" smtClean="0"/>
            <a:t> фізичному болю та стражданнях,</a:t>
          </a:r>
          <a:r>
            <a:rPr lang="uk-UA" b="1" dirty="0" smtClean="0"/>
            <a:t> яких фізична особа зазнала у зв'язку з каліцтвом або іншим ушкодженням здоров'я;</a:t>
          </a:r>
          <a:endParaRPr lang="ru-RU" b="1" dirty="0"/>
        </a:p>
      </dgm:t>
    </dgm:pt>
    <dgm:pt modelId="{CB1526EB-4F3F-403B-A3C6-3E96C6686DC5}" type="parTrans" cxnId="{EB0DEFC8-4CAB-4ABD-9EB9-A6249C43F097}">
      <dgm:prSet/>
      <dgm:spPr/>
      <dgm:t>
        <a:bodyPr/>
        <a:lstStyle/>
        <a:p>
          <a:endParaRPr lang="ru-RU"/>
        </a:p>
      </dgm:t>
    </dgm:pt>
    <dgm:pt modelId="{766BE7DB-A180-4089-8DCE-97CC6567E2A4}" type="sibTrans" cxnId="{EB0DEFC8-4CAB-4ABD-9EB9-A6249C43F097}">
      <dgm:prSet/>
      <dgm:spPr/>
      <dgm:t>
        <a:bodyPr/>
        <a:lstStyle/>
        <a:p>
          <a:endParaRPr lang="ru-RU"/>
        </a:p>
      </dgm:t>
    </dgm:pt>
    <dgm:pt modelId="{25F89810-DE32-44E1-92F8-91CE442AF7D2}">
      <dgm:prSet/>
      <dgm:spPr/>
      <dgm:t>
        <a:bodyPr/>
        <a:lstStyle/>
        <a:p>
          <a:pPr rtl="0"/>
          <a:r>
            <a:rPr lang="uk-UA" b="1" dirty="0" smtClean="0"/>
            <a:t>2) </a:t>
          </a:r>
          <a:r>
            <a:rPr lang="uk-UA" b="1" i="1" dirty="0" smtClean="0"/>
            <a:t>душевних стражданнях</a:t>
          </a:r>
          <a:r>
            <a:rPr lang="uk-UA" b="1" dirty="0" smtClean="0"/>
            <a:t>, яких фізична особа зазнала у зв'язку з протиправною поведінкою щодо неї самої, членів її сім'ї чи близьких родичів;</a:t>
          </a:r>
          <a:endParaRPr lang="ru-RU" b="1" dirty="0"/>
        </a:p>
      </dgm:t>
    </dgm:pt>
    <dgm:pt modelId="{0618D497-7C4F-4CB8-A936-8BA06E5F5124}" type="parTrans" cxnId="{18727166-A119-4EE4-94B3-729D2A7C22A4}">
      <dgm:prSet/>
      <dgm:spPr/>
      <dgm:t>
        <a:bodyPr/>
        <a:lstStyle/>
        <a:p>
          <a:endParaRPr lang="ru-RU"/>
        </a:p>
      </dgm:t>
    </dgm:pt>
    <dgm:pt modelId="{7E2A7CC7-CC49-4F05-93B6-93CA782D7952}" type="sibTrans" cxnId="{18727166-A119-4EE4-94B3-729D2A7C22A4}">
      <dgm:prSet/>
      <dgm:spPr/>
      <dgm:t>
        <a:bodyPr/>
        <a:lstStyle/>
        <a:p>
          <a:endParaRPr lang="ru-RU"/>
        </a:p>
      </dgm:t>
    </dgm:pt>
    <dgm:pt modelId="{55D37CE1-CF7B-4177-B677-DD8BC32F00D9}">
      <dgm:prSet/>
      <dgm:spPr/>
      <dgm:t>
        <a:bodyPr/>
        <a:lstStyle/>
        <a:p>
          <a:pPr rtl="0"/>
          <a:r>
            <a:rPr lang="uk-UA" b="1" dirty="0" smtClean="0"/>
            <a:t>3) </a:t>
          </a:r>
          <a:r>
            <a:rPr lang="uk-UA" b="1" i="1" dirty="0" smtClean="0"/>
            <a:t>душевних стражданнях</a:t>
          </a:r>
          <a:r>
            <a:rPr lang="uk-UA" b="1" dirty="0" smtClean="0"/>
            <a:t>, яких фізична особа зазнала у зв'язку із знищенням чи пошкодженням її майна;</a:t>
          </a:r>
          <a:endParaRPr lang="ru-RU" b="1" dirty="0"/>
        </a:p>
      </dgm:t>
    </dgm:pt>
    <dgm:pt modelId="{3E8E4DF1-998D-4CC4-871E-CCBBD44D8B72}" type="parTrans" cxnId="{2815C9B8-8208-4902-BD3A-B318F1A678E0}">
      <dgm:prSet/>
      <dgm:spPr/>
      <dgm:t>
        <a:bodyPr/>
        <a:lstStyle/>
        <a:p>
          <a:endParaRPr lang="ru-RU"/>
        </a:p>
      </dgm:t>
    </dgm:pt>
    <dgm:pt modelId="{E4B8E422-9B5D-4BD2-913A-3A3A1C90705D}" type="sibTrans" cxnId="{2815C9B8-8208-4902-BD3A-B318F1A678E0}">
      <dgm:prSet/>
      <dgm:spPr/>
      <dgm:t>
        <a:bodyPr/>
        <a:lstStyle/>
        <a:p>
          <a:endParaRPr lang="ru-RU"/>
        </a:p>
      </dgm:t>
    </dgm:pt>
    <dgm:pt modelId="{04138B7B-2F67-4980-A6E3-D20BCBFF3589}">
      <dgm:prSet/>
      <dgm:spPr/>
      <dgm:t>
        <a:bodyPr/>
        <a:lstStyle/>
        <a:p>
          <a:pPr rtl="0"/>
          <a:r>
            <a:rPr lang="uk-UA" b="1" dirty="0" smtClean="0"/>
            <a:t>4) </a:t>
          </a:r>
          <a:r>
            <a:rPr lang="uk-UA" b="1" i="1" dirty="0" smtClean="0"/>
            <a:t>у приниженні честі та гідності</a:t>
          </a:r>
          <a:r>
            <a:rPr lang="uk-UA" b="1" dirty="0" smtClean="0"/>
            <a:t> фізичної особи, а також ділової репутації фізичної або юридичної особи. </a:t>
          </a:r>
          <a:endParaRPr lang="ru-RU" b="1" dirty="0"/>
        </a:p>
      </dgm:t>
    </dgm:pt>
    <dgm:pt modelId="{EC6B5732-CAD5-43A7-9728-640B8E1D0D0E}" type="parTrans" cxnId="{32096937-DAAB-4719-A28A-C53424849087}">
      <dgm:prSet/>
      <dgm:spPr/>
      <dgm:t>
        <a:bodyPr/>
        <a:lstStyle/>
        <a:p>
          <a:endParaRPr lang="ru-RU"/>
        </a:p>
      </dgm:t>
    </dgm:pt>
    <dgm:pt modelId="{E8F5CC69-2DF9-4A62-BB99-1987B8D8A6E4}" type="sibTrans" cxnId="{32096937-DAAB-4719-A28A-C53424849087}">
      <dgm:prSet/>
      <dgm:spPr/>
      <dgm:t>
        <a:bodyPr/>
        <a:lstStyle/>
        <a:p>
          <a:endParaRPr lang="ru-RU"/>
        </a:p>
      </dgm:t>
    </dgm:pt>
    <dgm:pt modelId="{C83D2A6F-DD9B-4FFA-9702-422116716CC0}" type="pres">
      <dgm:prSet presAssocID="{2370F42E-8E4D-45ED-AF88-873F89869E80}" presName="linear" presStyleCnt="0">
        <dgm:presLayoutVars>
          <dgm:animLvl val="lvl"/>
          <dgm:resizeHandles val="exact"/>
        </dgm:presLayoutVars>
      </dgm:prSet>
      <dgm:spPr/>
      <dgm:t>
        <a:bodyPr/>
        <a:lstStyle/>
        <a:p>
          <a:endParaRPr lang="ru-RU"/>
        </a:p>
      </dgm:t>
    </dgm:pt>
    <dgm:pt modelId="{2CB78F2D-A7FA-472E-AE41-05F9307F6AA1}" type="pres">
      <dgm:prSet presAssocID="{8B5D6DF6-7A12-4382-85C8-FBB7F7BCAB3F}" presName="parentText" presStyleLbl="node1" presStyleIdx="0" presStyleCnt="5" custScaleY="221514">
        <dgm:presLayoutVars>
          <dgm:chMax val="0"/>
          <dgm:bulletEnabled val="1"/>
        </dgm:presLayoutVars>
      </dgm:prSet>
      <dgm:spPr/>
      <dgm:t>
        <a:bodyPr/>
        <a:lstStyle/>
        <a:p>
          <a:endParaRPr lang="ru-RU"/>
        </a:p>
      </dgm:t>
    </dgm:pt>
    <dgm:pt modelId="{8689C932-1147-409E-9348-D9F48AC46664}" type="pres">
      <dgm:prSet presAssocID="{5BE07C32-2FBC-45FF-A1D3-8BFDB85448A0}" presName="spacer" presStyleCnt="0"/>
      <dgm:spPr/>
    </dgm:pt>
    <dgm:pt modelId="{29F82FAC-1235-40FA-B4D2-80F49EAAA245}" type="pres">
      <dgm:prSet presAssocID="{964697D1-3FDB-4D31-BDB9-DA9CF4FDFCE6}" presName="parentText" presStyleLbl="node1" presStyleIdx="1" presStyleCnt="5">
        <dgm:presLayoutVars>
          <dgm:chMax val="0"/>
          <dgm:bulletEnabled val="1"/>
        </dgm:presLayoutVars>
      </dgm:prSet>
      <dgm:spPr/>
      <dgm:t>
        <a:bodyPr/>
        <a:lstStyle/>
        <a:p>
          <a:endParaRPr lang="ru-RU"/>
        </a:p>
      </dgm:t>
    </dgm:pt>
    <dgm:pt modelId="{1E26C268-78BD-4858-8B1B-F22F42CD6204}" type="pres">
      <dgm:prSet presAssocID="{766BE7DB-A180-4089-8DCE-97CC6567E2A4}" presName="spacer" presStyleCnt="0"/>
      <dgm:spPr/>
    </dgm:pt>
    <dgm:pt modelId="{6BEA2B40-FC6B-44CF-9A52-D27F5FACA41D}" type="pres">
      <dgm:prSet presAssocID="{25F89810-DE32-44E1-92F8-91CE442AF7D2}" presName="parentText" presStyleLbl="node1" presStyleIdx="2" presStyleCnt="5" custLinFactNeighborY="40870">
        <dgm:presLayoutVars>
          <dgm:chMax val="0"/>
          <dgm:bulletEnabled val="1"/>
        </dgm:presLayoutVars>
      </dgm:prSet>
      <dgm:spPr/>
      <dgm:t>
        <a:bodyPr/>
        <a:lstStyle/>
        <a:p>
          <a:endParaRPr lang="ru-RU"/>
        </a:p>
      </dgm:t>
    </dgm:pt>
    <dgm:pt modelId="{64EE5695-030F-4F97-8033-0AA94BC970EA}" type="pres">
      <dgm:prSet presAssocID="{7E2A7CC7-CC49-4F05-93B6-93CA782D7952}" presName="spacer" presStyleCnt="0"/>
      <dgm:spPr/>
    </dgm:pt>
    <dgm:pt modelId="{09702ACF-6C6A-451D-B8D5-ABF608A27012}" type="pres">
      <dgm:prSet presAssocID="{55D37CE1-CF7B-4177-B677-DD8BC32F00D9}" presName="parentText" presStyleLbl="node1" presStyleIdx="3" presStyleCnt="5" custLinFactY="1688" custLinFactNeighborY="100000">
        <dgm:presLayoutVars>
          <dgm:chMax val="0"/>
          <dgm:bulletEnabled val="1"/>
        </dgm:presLayoutVars>
      </dgm:prSet>
      <dgm:spPr/>
      <dgm:t>
        <a:bodyPr/>
        <a:lstStyle/>
        <a:p>
          <a:endParaRPr lang="ru-RU"/>
        </a:p>
      </dgm:t>
    </dgm:pt>
    <dgm:pt modelId="{659A1118-7C07-4AB1-AF8F-6B1AE2D163E8}" type="pres">
      <dgm:prSet presAssocID="{E4B8E422-9B5D-4BD2-913A-3A3A1C90705D}" presName="spacer" presStyleCnt="0"/>
      <dgm:spPr/>
    </dgm:pt>
    <dgm:pt modelId="{7A64D469-9DFC-4B67-80E6-295B49BD5644}" type="pres">
      <dgm:prSet presAssocID="{04138B7B-2F67-4980-A6E3-D20BCBFF3589}" presName="parentText" presStyleLbl="node1" presStyleIdx="4" presStyleCnt="5" custLinFactY="7448" custLinFactNeighborY="100000">
        <dgm:presLayoutVars>
          <dgm:chMax val="0"/>
          <dgm:bulletEnabled val="1"/>
        </dgm:presLayoutVars>
      </dgm:prSet>
      <dgm:spPr/>
      <dgm:t>
        <a:bodyPr/>
        <a:lstStyle/>
        <a:p>
          <a:endParaRPr lang="ru-RU"/>
        </a:p>
      </dgm:t>
    </dgm:pt>
  </dgm:ptLst>
  <dgm:cxnLst>
    <dgm:cxn modelId="{5A90B6A8-730C-4FD4-9499-67DD925800D1}" type="presOf" srcId="{8B5D6DF6-7A12-4382-85C8-FBB7F7BCAB3F}" destId="{2CB78F2D-A7FA-472E-AE41-05F9307F6AA1}" srcOrd="0" destOrd="0" presId="urn:microsoft.com/office/officeart/2005/8/layout/vList2"/>
    <dgm:cxn modelId="{D0A9D0DF-BAFF-4606-8D4B-D3C429F929ED}" type="presOf" srcId="{964697D1-3FDB-4D31-BDB9-DA9CF4FDFCE6}" destId="{29F82FAC-1235-40FA-B4D2-80F49EAAA245}" srcOrd="0" destOrd="0" presId="urn:microsoft.com/office/officeart/2005/8/layout/vList2"/>
    <dgm:cxn modelId="{32096937-DAAB-4719-A28A-C53424849087}" srcId="{2370F42E-8E4D-45ED-AF88-873F89869E80}" destId="{04138B7B-2F67-4980-A6E3-D20BCBFF3589}" srcOrd="4" destOrd="0" parTransId="{EC6B5732-CAD5-43A7-9728-640B8E1D0D0E}" sibTransId="{E8F5CC69-2DF9-4A62-BB99-1987B8D8A6E4}"/>
    <dgm:cxn modelId="{2815C9B8-8208-4902-BD3A-B318F1A678E0}" srcId="{2370F42E-8E4D-45ED-AF88-873F89869E80}" destId="{55D37CE1-CF7B-4177-B677-DD8BC32F00D9}" srcOrd="3" destOrd="0" parTransId="{3E8E4DF1-998D-4CC4-871E-CCBBD44D8B72}" sibTransId="{E4B8E422-9B5D-4BD2-913A-3A3A1C90705D}"/>
    <dgm:cxn modelId="{475122B7-A896-4E98-B9E2-D66D85F94167}" type="presOf" srcId="{55D37CE1-CF7B-4177-B677-DD8BC32F00D9}" destId="{09702ACF-6C6A-451D-B8D5-ABF608A27012}" srcOrd="0" destOrd="0" presId="urn:microsoft.com/office/officeart/2005/8/layout/vList2"/>
    <dgm:cxn modelId="{C7969962-6EA1-4A3E-A1D3-94EE343C14E6}" type="presOf" srcId="{2370F42E-8E4D-45ED-AF88-873F89869E80}" destId="{C83D2A6F-DD9B-4FFA-9702-422116716CC0}" srcOrd="0" destOrd="0" presId="urn:microsoft.com/office/officeart/2005/8/layout/vList2"/>
    <dgm:cxn modelId="{28F50F40-994B-4034-AE1F-23C390777357}" type="presOf" srcId="{04138B7B-2F67-4980-A6E3-D20BCBFF3589}" destId="{7A64D469-9DFC-4B67-80E6-295B49BD5644}" srcOrd="0" destOrd="0" presId="urn:microsoft.com/office/officeart/2005/8/layout/vList2"/>
    <dgm:cxn modelId="{FB7BFDB5-CCC5-432F-85BB-AF81438B5C04}" type="presOf" srcId="{25F89810-DE32-44E1-92F8-91CE442AF7D2}" destId="{6BEA2B40-FC6B-44CF-9A52-D27F5FACA41D}" srcOrd="0" destOrd="0" presId="urn:microsoft.com/office/officeart/2005/8/layout/vList2"/>
    <dgm:cxn modelId="{B3BC5290-1C0E-474A-9F0A-15DBF931E944}" srcId="{2370F42E-8E4D-45ED-AF88-873F89869E80}" destId="{8B5D6DF6-7A12-4382-85C8-FBB7F7BCAB3F}" srcOrd="0" destOrd="0" parTransId="{24D97FE4-F554-42D1-9C54-62F11088E851}" sibTransId="{5BE07C32-2FBC-45FF-A1D3-8BFDB85448A0}"/>
    <dgm:cxn modelId="{EB0DEFC8-4CAB-4ABD-9EB9-A6249C43F097}" srcId="{2370F42E-8E4D-45ED-AF88-873F89869E80}" destId="{964697D1-3FDB-4D31-BDB9-DA9CF4FDFCE6}" srcOrd="1" destOrd="0" parTransId="{CB1526EB-4F3F-403B-A3C6-3E96C6686DC5}" sibTransId="{766BE7DB-A180-4089-8DCE-97CC6567E2A4}"/>
    <dgm:cxn modelId="{18727166-A119-4EE4-94B3-729D2A7C22A4}" srcId="{2370F42E-8E4D-45ED-AF88-873F89869E80}" destId="{25F89810-DE32-44E1-92F8-91CE442AF7D2}" srcOrd="2" destOrd="0" parTransId="{0618D497-7C4F-4CB8-A936-8BA06E5F5124}" sibTransId="{7E2A7CC7-CC49-4F05-93B6-93CA782D7952}"/>
    <dgm:cxn modelId="{26E0154D-06FF-4B01-8E2B-661D61B208B1}" type="presParOf" srcId="{C83D2A6F-DD9B-4FFA-9702-422116716CC0}" destId="{2CB78F2D-A7FA-472E-AE41-05F9307F6AA1}" srcOrd="0" destOrd="0" presId="urn:microsoft.com/office/officeart/2005/8/layout/vList2"/>
    <dgm:cxn modelId="{20AC77A3-CCFB-4FBC-BFD8-749C29320607}" type="presParOf" srcId="{C83D2A6F-DD9B-4FFA-9702-422116716CC0}" destId="{8689C932-1147-409E-9348-D9F48AC46664}" srcOrd="1" destOrd="0" presId="urn:microsoft.com/office/officeart/2005/8/layout/vList2"/>
    <dgm:cxn modelId="{6A6C40CD-C62C-44B9-82A5-B38F4A4C8CE7}" type="presParOf" srcId="{C83D2A6F-DD9B-4FFA-9702-422116716CC0}" destId="{29F82FAC-1235-40FA-B4D2-80F49EAAA245}" srcOrd="2" destOrd="0" presId="urn:microsoft.com/office/officeart/2005/8/layout/vList2"/>
    <dgm:cxn modelId="{DACDD2F3-8778-4C5C-9201-D4D47C6FC79A}" type="presParOf" srcId="{C83D2A6F-DD9B-4FFA-9702-422116716CC0}" destId="{1E26C268-78BD-4858-8B1B-F22F42CD6204}" srcOrd="3" destOrd="0" presId="urn:microsoft.com/office/officeart/2005/8/layout/vList2"/>
    <dgm:cxn modelId="{81227D4F-FB15-4F87-AEBF-697E7BC38A99}" type="presParOf" srcId="{C83D2A6F-DD9B-4FFA-9702-422116716CC0}" destId="{6BEA2B40-FC6B-44CF-9A52-D27F5FACA41D}" srcOrd="4" destOrd="0" presId="urn:microsoft.com/office/officeart/2005/8/layout/vList2"/>
    <dgm:cxn modelId="{2D65775A-57D8-4C43-A359-B8F455406528}" type="presParOf" srcId="{C83D2A6F-DD9B-4FFA-9702-422116716CC0}" destId="{64EE5695-030F-4F97-8033-0AA94BC970EA}" srcOrd="5" destOrd="0" presId="urn:microsoft.com/office/officeart/2005/8/layout/vList2"/>
    <dgm:cxn modelId="{401578FD-873E-4EB3-AD02-3B5D6DA75843}" type="presParOf" srcId="{C83D2A6F-DD9B-4FFA-9702-422116716CC0}" destId="{09702ACF-6C6A-451D-B8D5-ABF608A27012}" srcOrd="6" destOrd="0" presId="urn:microsoft.com/office/officeart/2005/8/layout/vList2"/>
    <dgm:cxn modelId="{9AE88B81-89FB-4053-AD40-D5BF1F763638}" type="presParOf" srcId="{C83D2A6F-DD9B-4FFA-9702-422116716CC0}" destId="{659A1118-7C07-4AB1-AF8F-6B1AE2D163E8}" srcOrd="7" destOrd="0" presId="urn:microsoft.com/office/officeart/2005/8/layout/vList2"/>
    <dgm:cxn modelId="{99773F22-88DD-413B-9086-278FA22E524A}" type="presParOf" srcId="{C83D2A6F-DD9B-4FFA-9702-422116716CC0}" destId="{7A64D469-9DFC-4B67-80E6-295B49BD5644}" srcOrd="8"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BF63AF96-BEB3-48D9-80D9-7ED3F5609A5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8353B02C-9818-4869-A393-2C32137CCE9D}">
      <dgm:prSet custT="1"/>
      <dgm:spPr/>
      <dgm:t>
        <a:bodyPr/>
        <a:lstStyle/>
        <a:p>
          <a:pPr algn="just" rtl="0"/>
          <a:r>
            <a:rPr lang="uk-UA" sz="2800" b="1" i="1" dirty="0" smtClean="0">
              <a:solidFill>
                <a:srgbClr val="FF0000"/>
              </a:solidFill>
            </a:rPr>
            <a:t>Фізична шкода</a:t>
          </a:r>
          <a:r>
            <a:rPr lang="uk-UA" sz="2800" i="1" dirty="0" smtClean="0">
              <a:solidFill>
                <a:srgbClr val="FF0000"/>
              </a:solidFill>
            </a:rPr>
            <a:t> </a:t>
          </a:r>
          <a:r>
            <a:rPr lang="uk-UA" sz="2700" i="1" dirty="0" smtClean="0"/>
            <a:t>– </a:t>
          </a:r>
          <a:r>
            <a:rPr lang="uk-UA" sz="2700" b="1" dirty="0" smtClean="0"/>
            <a:t>сукупність змін, які об’єктивно відбулися в стані людини, внаслідок вчинення кримінального правопорушення (тілесні ушкодження, розлад здоров’я, фізичні страждання, біль).</a:t>
          </a:r>
          <a:endParaRPr lang="ru-RU" sz="2700" b="1" dirty="0"/>
        </a:p>
      </dgm:t>
    </dgm:pt>
    <dgm:pt modelId="{6A9E2420-C45E-4898-83E9-BAAFC517BE3F}" type="parTrans" cxnId="{2A1B47DE-92FC-44B8-A31F-123B535F4292}">
      <dgm:prSet/>
      <dgm:spPr/>
      <dgm:t>
        <a:bodyPr/>
        <a:lstStyle/>
        <a:p>
          <a:endParaRPr lang="ru-RU"/>
        </a:p>
      </dgm:t>
    </dgm:pt>
    <dgm:pt modelId="{3C806DC1-AC01-4634-8964-BE155288C429}" type="sibTrans" cxnId="{2A1B47DE-92FC-44B8-A31F-123B535F4292}">
      <dgm:prSet/>
      <dgm:spPr/>
      <dgm:t>
        <a:bodyPr/>
        <a:lstStyle/>
        <a:p>
          <a:endParaRPr lang="ru-RU"/>
        </a:p>
      </dgm:t>
    </dgm:pt>
    <dgm:pt modelId="{9767F954-4375-4437-8190-271C3514F600}">
      <dgm:prSet/>
      <dgm:spPr/>
      <dgm:t>
        <a:bodyPr/>
        <a:lstStyle/>
        <a:p>
          <a:pPr algn="ctr" rtl="0"/>
          <a:r>
            <a:rPr lang="uk-UA" b="1" dirty="0" smtClean="0">
              <a:solidFill>
                <a:srgbClr val="FFFF00"/>
              </a:solidFill>
            </a:rPr>
            <a:t>До складових фізичної шкоди належать: </a:t>
          </a:r>
          <a:endParaRPr lang="ru-RU" b="1" dirty="0">
            <a:solidFill>
              <a:srgbClr val="FFFF00"/>
            </a:solidFill>
          </a:endParaRPr>
        </a:p>
      </dgm:t>
    </dgm:pt>
    <dgm:pt modelId="{C9A5E037-CB21-4D1B-A948-69308F6B2CF0}" type="parTrans" cxnId="{C5A86C28-3621-4310-8A67-82B732C89EBA}">
      <dgm:prSet/>
      <dgm:spPr/>
      <dgm:t>
        <a:bodyPr/>
        <a:lstStyle/>
        <a:p>
          <a:endParaRPr lang="ru-RU"/>
        </a:p>
      </dgm:t>
    </dgm:pt>
    <dgm:pt modelId="{1BF10FEC-D1E6-4E75-8045-4D13FA8EE68A}" type="sibTrans" cxnId="{C5A86C28-3621-4310-8A67-82B732C89EBA}">
      <dgm:prSet/>
      <dgm:spPr/>
      <dgm:t>
        <a:bodyPr/>
        <a:lstStyle/>
        <a:p>
          <a:endParaRPr lang="ru-RU"/>
        </a:p>
      </dgm:t>
    </dgm:pt>
    <dgm:pt modelId="{6AE53C6A-9445-4127-B0EA-2405EF2B13B7}">
      <dgm:prSet/>
      <dgm:spPr/>
      <dgm:t>
        <a:bodyPr/>
        <a:lstStyle/>
        <a:p>
          <a:pPr defTabSz="1866900" rtl="0">
            <a:lnSpc>
              <a:spcPct val="90000"/>
            </a:lnSpc>
            <a:spcBef>
              <a:spcPct val="0"/>
            </a:spcBef>
            <a:spcAft>
              <a:spcPct val="35000"/>
            </a:spcAft>
          </a:pPr>
          <a:r>
            <a:rPr lang="uk-UA" b="1" dirty="0" smtClean="0"/>
            <a:t>а) тілесні ушкодження, </a:t>
          </a:r>
        </a:p>
        <a:p>
          <a:pPr defTabSz="1866900" rtl="0">
            <a:lnSpc>
              <a:spcPct val="90000"/>
            </a:lnSpc>
            <a:spcBef>
              <a:spcPct val="0"/>
            </a:spcBef>
            <a:spcAft>
              <a:spcPct val="35000"/>
            </a:spcAft>
          </a:pPr>
          <a:r>
            <a:rPr lang="uk-UA" b="1" dirty="0" smtClean="0"/>
            <a:t>б) розлад здоров’я, </a:t>
          </a:r>
        </a:p>
        <a:p>
          <a:pPr marL="0" marR="0" indent="0" defTabSz="914400" rtl="0" eaLnBrk="1" fontAlgn="auto" latinLnBrk="0" hangingPunct="1">
            <a:lnSpc>
              <a:spcPct val="100000"/>
            </a:lnSpc>
            <a:spcBef>
              <a:spcPts val="0"/>
            </a:spcBef>
            <a:spcAft>
              <a:spcPts val="0"/>
            </a:spcAft>
            <a:buClrTx/>
            <a:buSzTx/>
            <a:buFontTx/>
            <a:buNone/>
            <a:tabLst/>
            <a:defRPr/>
          </a:pPr>
          <a:r>
            <a:rPr lang="uk-UA" b="1" dirty="0" smtClean="0"/>
            <a:t>в) фізичні страждання. </a:t>
          </a:r>
          <a:endParaRPr lang="ru-RU" b="1" dirty="0" smtClean="0"/>
        </a:p>
        <a:p>
          <a:pPr defTabSz="1866900" rtl="0">
            <a:lnSpc>
              <a:spcPct val="90000"/>
            </a:lnSpc>
            <a:spcBef>
              <a:spcPct val="0"/>
            </a:spcBef>
            <a:spcAft>
              <a:spcPct val="35000"/>
            </a:spcAft>
          </a:pPr>
          <a:endParaRPr lang="ru-RU" dirty="0"/>
        </a:p>
      </dgm:t>
    </dgm:pt>
    <dgm:pt modelId="{ED6B0A35-0228-4F11-8E37-5464C70E0FF3}" type="parTrans" cxnId="{CF510285-0E67-4021-942A-BA92B7122DF9}">
      <dgm:prSet/>
      <dgm:spPr/>
      <dgm:t>
        <a:bodyPr/>
        <a:lstStyle/>
        <a:p>
          <a:endParaRPr lang="ru-RU"/>
        </a:p>
      </dgm:t>
    </dgm:pt>
    <dgm:pt modelId="{50529C01-4B32-470F-8526-86D85D985CD2}" type="sibTrans" cxnId="{CF510285-0E67-4021-942A-BA92B7122DF9}">
      <dgm:prSet/>
      <dgm:spPr/>
      <dgm:t>
        <a:bodyPr/>
        <a:lstStyle/>
        <a:p>
          <a:endParaRPr lang="ru-RU"/>
        </a:p>
      </dgm:t>
    </dgm:pt>
    <dgm:pt modelId="{DC7162DA-C97A-4C2C-88BD-6A6513525D41}" type="pres">
      <dgm:prSet presAssocID="{BF63AF96-BEB3-48D9-80D9-7ED3F5609A55}" presName="linear" presStyleCnt="0">
        <dgm:presLayoutVars>
          <dgm:animLvl val="lvl"/>
          <dgm:resizeHandles val="exact"/>
        </dgm:presLayoutVars>
      </dgm:prSet>
      <dgm:spPr/>
      <dgm:t>
        <a:bodyPr/>
        <a:lstStyle/>
        <a:p>
          <a:endParaRPr lang="ru-RU"/>
        </a:p>
      </dgm:t>
    </dgm:pt>
    <dgm:pt modelId="{427671C8-AC47-490C-A669-4602191EE34A}" type="pres">
      <dgm:prSet presAssocID="{8353B02C-9818-4869-A393-2C32137CCE9D}" presName="parentText" presStyleLbl="node1" presStyleIdx="0" presStyleCnt="3" custLinFactNeighborY="93695">
        <dgm:presLayoutVars>
          <dgm:chMax val="0"/>
          <dgm:bulletEnabled val="1"/>
        </dgm:presLayoutVars>
      </dgm:prSet>
      <dgm:spPr/>
      <dgm:t>
        <a:bodyPr/>
        <a:lstStyle/>
        <a:p>
          <a:endParaRPr lang="ru-RU"/>
        </a:p>
      </dgm:t>
    </dgm:pt>
    <dgm:pt modelId="{70B73B95-3C00-4A84-A557-7BC60EA2261E}" type="pres">
      <dgm:prSet presAssocID="{3C806DC1-AC01-4634-8964-BE155288C429}" presName="spacer" presStyleCnt="0"/>
      <dgm:spPr/>
    </dgm:pt>
    <dgm:pt modelId="{07734781-C209-40D4-94A6-78CB3C18189E}" type="pres">
      <dgm:prSet presAssocID="{9767F954-4375-4437-8190-271C3514F600}" presName="parentText" presStyleLbl="node1" presStyleIdx="1" presStyleCnt="3" custScaleY="68606">
        <dgm:presLayoutVars>
          <dgm:chMax val="0"/>
          <dgm:bulletEnabled val="1"/>
        </dgm:presLayoutVars>
      </dgm:prSet>
      <dgm:spPr/>
      <dgm:t>
        <a:bodyPr/>
        <a:lstStyle/>
        <a:p>
          <a:endParaRPr lang="ru-RU"/>
        </a:p>
      </dgm:t>
    </dgm:pt>
    <dgm:pt modelId="{47EEC42B-0DAC-4F43-BC72-0A42FE9AE525}" type="pres">
      <dgm:prSet presAssocID="{1BF10FEC-D1E6-4E75-8045-4D13FA8EE68A}" presName="spacer" presStyleCnt="0"/>
      <dgm:spPr/>
    </dgm:pt>
    <dgm:pt modelId="{D695F2E0-48DE-4D65-A325-19E5F04B89F3}" type="pres">
      <dgm:prSet presAssocID="{6AE53C6A-9445-4127-B0EA-2405EF2B13B7}" presName="parentText" presStyleLbl="node1" presStyleIdx="2" presStyleCnt="3">
        <dgm:presLayoutVars>
          <dgm:chMax val="0"/>
          <dgm:bulletEnabled val="1"/>
        </dgm:presLayoutVars>
      </dgm:prSet>
      <dgm:spPr/>
      <dgm:t>
        <a:bodyPr/>
        <a:lstStyle/>
        <a:p>
          <a:endParaRPr lang="ru-RU"/>
        </a:p>
      </dgm:t>
    </dgm:pt>
  </dgm:ptLst>
  <dgm:cxnLst>
    <dgm:cxn modelId="{3AD00B9C-B7C1-4B3A-A011-45E8213891E8}" type="presOf" srcId="{9767F954-4375-4437-8190-271C3514F600}" destId="{07734781-C209-40D4-94A6-78CB3C18189E}" srcOrd="0" destOrd="0" presId="urn:microsoft.com/office/officeart/2005/8/layout/vList2"/>
    <dgm:cxn modelId="{CF510285-0E67-4021-942A-BA92B7122DF9}" srcId="{BF63AF96-BEB3-48D9-80D9-7ED3F5609A55}" destId="{6AE53C6A-9445-4127-B0EA-2405EF2B13B7}" srcOrd="2" destOrd="0" parTransId="{ED6B0A35-0228-4F11-8E37-5464C70E0FF3}" sibTransId="{50529C01-4B32-470F-8526-86D85D985CD2}"/>
    <dgm:cxn modelId="{2A1B47DE-92FC-44B8-A31F-123B535F4292}" srcId="{BF63AF96-BEB3-48D9-80D9-7ED3F5609A55}" destId="{8353B02C-9818-4869-A393-2C32137CCE9D}" srcOrd="0" destOrd="0" parTransId="{6A9E2420-C45E-4898-83E9-BAAFC517BE3F}" sibTransId="{3C806DC1-AC01-4634-8964-BE155288C429}"/>
    <dgm:cxn modelId="{FF7B6040-77DB-49F1-9797-97B629C9FBE4}" type="presOf" srcId="{BF63AF96-BEB3-48D9-80D9-7ED3F5609A55}" destId="{DC7162DA-C97A-4C2C-88BD-6A6513525D41}" srcOrd="0" destOrd="0" presId="urn:microsoft.com/office/officeart/2005/8/layout/vList2"/>
    <dgm:cxn modelId="{79AE2D6E-E900-42E8-BC35-AB06B5CF195C}" type="presOf" srcId="{6AE53C6A-9445-4127-B0EA-2405EF2B13B7}" destId="{D695F2E0-48DE-4D65-A325-19E5F04B89F3}" srcOrd="0" destOrd="0" presId="urn:microsoft.com/office/officeart/2005/8/layout/vList2"/>
    <dgm:cxn modelId="{C5A86C28-3621-4310-8A67-82B732C89EBA}" srcId="{BF63AF96-BEB3-48D9-80D9-7ED3F5609A55}" destId="{9767F954-4375-4437-8190-271C3514F600}" srcOrd="1" destOrd="0" parTransId="{C9A5E037-CB21-4D1B-A948-69308F6B2CF0}" sibTransId="{1BF10FEC-D1E6-4E75-8045-4D13FA8EE68A}"/>
    <dgm:cxn modelId="{FA4358F6-936B-49C5-9815-85237E6A8A1B}" type="presOf" srcId="{8353B02C-9818-4869-A393-2C32137CCE9D}" destId="{427671C8-AC47-490C-A669-4602191EE34A}" srcOrd="0" destOrd="0" presId="urn:microsoft.com/office/officeart/2005/8/layout/vList2"/>
    <dgm:cxn modelId="{2028179B-A681-4F0F-AAE1-69CEE93C4614}" type="presParOf" srcId="{DC7162DA-C97A-4C2C-88BD-6A6513525D41}" destId="{427671C8-AC47-490C-A669-4602191EE34A}" srcOrd="0" destOrd="0" presId="urn:microsoft.com/office/officeart/2005/8/layout/vList2"/>
    <dgm:cxn modelId="{55AE73CF-4DE0-4279-BF41-972081A72092}" type="presParOf" srcId="{DC7162DA-C97A-4C2C-88BD-6A6513525D41}" destId="{70B73B95-3C00-4A84-A557-7BC60EA2261E}" srcOrd="1" destOrd="0" presId="urn:microsoft.com/office/officeart/2005/8/layout/vList2"/>
    <dgm:cxn modelId="{0FE45DEC-CB54-49C5-AD40-2158D99AF57D}" type="presParOf" srcId="{DC7162DA-C97A-4C2C-88BD-6A6513525D41}" destId="{07734781-C209-40D4-94A6-78CB3C18189E}" srcOrd="2" destOrd="0" presId="urn:microsoft.com/office/officeart/2005/8/layout/vList2"/>
    <dgm:cxn modelId="{886FA39D-F4D4-470D-81B1-B0ACD429CD71}" type="presParOf" srcId="{DC7162DA-C97A-4C2C-88BD-6A6513525D41}" destId="{47EEC42B-0DAC-4F43-BC72-0A42FE9AE525}" srcOrd="3" destOrd="0" presId="urn:microsoft.com/office/officeart/2005/8/layout/vList2"/>
    <dgm:cxn modelId="{E07B5A01-6C67-45D4-BC75-246EF79335A6}" type="presParOf" srcId="{DC7162DA-C97A-4C2C-88BD-6A6513525D41}" destId="{D695F2E0-48DE-4D65-A325-19E5F04B89F3}" srcOrd="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D904402-7F06-426D-ACC2-E71353E5B8D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B59BFC5A-048A-4FEB-AAEE-B36F8C29453A}">
      <dgm:prSet custT="1"/>
      <dgm:spPr/>
      <dgm:t>
        <a:bodyPr/>
        <a:lstStyle/>
        <a:p>
          <a:pPr algn="just" rtl="0"/>
          <a:r>
            <a:rPr lang="uk-UA" sz="2800" b="1" dirty="0" smtClean="0"/>
            <a:t>	Кримінальним процесуальним законодавством передбачені такі форми відшкодування </a:t>
          </a:r>
          <a:r>
            <a:rPr lang="uk-UA" sz="2800" b="1" dirty="0" smtClean="0">
              <a:solidFill>
                <a:srgbClr val="FF0000"/>
              </a:solidFill>
            </a:rPr>
            <a:t>(компенсації) </a:t>
          </a:r>
          <a:r>
            <a:rPr lang="uk-UA" sz="2800" b="1" dirty="0" smtClean="0"/>
            <a:t>шкоди у кримінальному провадженні: </a:t>
          </a:r>
          <a:endParaRPr lang="ru-RU" sz="2800" b="1" dirty="0"/>
        </a:p>
      </dgm:t>
    </dgm:pt>
    <dgm:pt modelId="{CBA2BFFD-3EED-42DA-ABF0-D2DD2968347A}" type="parTrans" cxnId="{63AB88EE-6039-468F-8EC9-4518664139CB}">
      <dgm:prSet/>
      <dgm:spPr/>
      <dgm:t>
        <a:bodyPr/>
        <a:lstStyle/>
        <a:p>
          <a:endParaRPr lang="ru-RU"/>
        </a:p>
      </dgm:t>
    </dgm:pt>
    <dgm:pt modelId="{B920BDDE-905E-4CD3-ADA5-DA53BB0714B8}" type="sibTrans" cxnId="{63AB88EE-6039-468F-8EC9-4518664139CB}">
      <dgm:prSet/>
      <dgm:spPr/>
      <dgm:t>
        <a:bodyPr/>
        <a:lstStyle/>
        <a:p>
          <a:endParaRPr lang="ru-RU"/>
        </a:p>
      </dgm:t>
    </dgm:pt>
    <dgm:pt modelId="{2DE0CE6B-4251-4AF1-868A-2E37DEC989A6}">
      <dgm:prSet custT="1"/>
      <dgm:spPr/>
      <dgm:t>
        <a:bodyPr/>
        <a:lstStyle/>
        <a:p>
          <a:pPr algn="just" rtl="0"/>
          <a:r>
            <a:rPr lang="uk-UA" sz="2400" b="1" i="1" dirty="0" smtClean="0"/>
            <a:t>1. </a:t>
          </a:r>
          <a:r>
            <a:rPr lang="uk-UA" sz="2800" b="1" i="1" dirty="0" smtClean="0">
              <a:solidFill>
                <a:srgbClr val="FF0000"/>
              </a:solidFill>
            </a:rPr>
            <a:t>Добровільне відшкодування</a:t>
          </a:r>
          <a:r>
            <a:rPr lang="uk-UA" sz="2800" b="1" dirty="0" smtClean="0">
              <a:solidFill>
                <a:srgbClr val="FF0000"/>
              </a:solidFill>
            </a:rPr>
            <a:t> шкоди</a:t>
          </a:r>
          <a:r>
            <a:rPr lang="uk-UA" sz="2400" b="1" dirty="0" smtClean="0"/>
            <a:t> підозрюваним, обвинуваченим, а також за його згодою будь-якою іншою фізичною чи юридичною особою на будь-якій стадії кримінального провадження (ч. 1 ст. 127 КПК України). Право на добровільне відшкодування шкоди має бути роз’яснено підозрюваному, обвинуваченому разом з роз’ясненням інших процесуальних прав, визначених ст. 42 КПК України.</a:t>
          </a:r>
          <a:endParaRPr lang="ru-RU" sz="2400" b="1" dirty="0"/>
        </a:p>
      </dgm:t>
    </dgm:pt>
    <dgm:pt modelId="{498478A4-1606-4895-93BF-9D48B713DCA0}" type="parTrans" cxnId="{FB86689B-A66A-4DAD-84CF-668BD478BF63}">
      <dgm:prSet/>
      <dgm:spPr/>
      <dgm:t>
        <a:bodyPr/>
        <a:lstStyle/>
        <a:p>
          <a:endParaRPr lang="ru-RU"/>
        </a:p>
      </dgm:t>
    </dgm:pt>
    <dgm:pt modelId="{CA3EAB7A-9ACC-40C7-A772-485800A676F7}" type="sibTrans" cxnId="{FB86689B-A66A-4DAD-84CF-668BD478BF63}">
      <dgm:prSet/>
      <dgm:spPr/>
      <dgm:t>
        <a:bodyPr/>
        <a:lstStyle/>
        <a:p>
          <a:endParaRPr lang="ru-RU"/>
        </a:p>
      </dgm:t>
    </dgm:pt>
    <dgm:pt modelId="{B4F731C6-4474-41FB-B72B-6DEA1DEB5C68}" type="pres">
      <dgm:prSet presAssocID="{3D904402-7F06-426D-ACC2-E71353E5B8D0}" presName="linear" presStyleCnt="0">
        <dgm:presLayoutVars>
          <dgm:animLvl val="lvl"/>
          <dgm:resizeHandles val="exact"/>
        </dgm:presLayoutVars>
      </dgm:prSet>
      <dgm:spPr/>
      <dgm:t>
        <a:bodyPr/>
        <a:lstStyle/>
        <a:p>
          <a:endParaRPr lang="ru-RU"/>
        </a:p>
      </dgm:t>
    </dgm:pt>
    <dgm:pt modelId="{2AD52886-6E48-42E5-AB35-BC04AACA1BB9}" type="pres">
      <dgm:prSet presAssocID="{B59BFC5A-048A-4FEB-AAEE-B36F8C29453A}" presName="parentText" presStyleLbl="node1" presStyleIdx="0" presStyleCnt="2">
        <dgm:presLayoutVars>
          <dgm:chMax val="0"/>
          <dgm:bulletEnabled val="1"/>
        </dgm:presLayoutVars>
      </dgm:prSet>
      <dgm:spPr/>
      <dgm:t>
        <a:bodyPr/>
        <a:lstStyle/>
        <a:p>
          <a:endParaRPr lang="ru-RU"/>
        </a:p>
      </dgm:t>
    </dgm:pt>
    <dgm:pt modelId="{6E5ED8F5-4475-40E6-A841-9B9E242E842C}" type="pres">
      <dgm:prSet presAssocID="{B920BDDE-905E-4CD3-ADA5-DA53BB0714B8}" presName="spacer" presStyleCnt="0"/>
      <dgm:spPr/>
    </dgm:pt>
    <dgm:pt modelId="{CE5BB7EB-8982-427D-B56F-FEEC0E9559CC}" type="pres">
      <dgm:prSet presAssocID="{2DE0CE6B-4251-4AF1-868A-2E37DEC989A6}" presName="parentText" presStyleLbl="node1" presStyleIdx="1" presStyleCnt="2">
        <dgm:presLayoutVars>
          <dgm:chMax val="0"/>
          <dgm:bulletEnabled val="1"/>
        </dgm:presLayoutVars>
      </dgm:prSet>
      <dgm:spPr/>
      <dgm:t>
        <a:bodyPr/>
        <a:lstStyle/>
        <a:p>
          <a:endParaRPr lang="ru-RU"/>
        </a:p>
      </dgm:t>
    </dgm:pt>
  </dgm:ptLst>
  <dgm:cxnLst>
    <dgm:cxn modelId="{0A375078-7020-402A-BE19-4F9401D3EDED}" type="presOf" srcId="{2DE0CE6B-4251-4AF1-868A-2E37DEC989A6}" destId="{CE5BB7EB-8982-427D-B56F-FEEC0E9559CC}" srcOrd="0" destOrd="0" presId="urn:microsoft.com/office/officeart/2005/8/layout/vList2"/>
    <dgm:cxn modelId="{14F4D89B-3333-4AB6-A36A-02765DDA2504}" type="presOf" srcId="{B59BFC5A-048A-4FEB-AAEE-B36F8C29453A}" destId="{2AD52886-6E48-42E5-AB35-BC04AACA1BB9}" srcOrd="0" destOrd="0" presId="urn:microsoft.com/office/officeart/2005/8/layout/vList2"/>
    <dgm:cxn modelId="{E202431F-D30F-4737-86C0-686AB98CB623}" type="presOf" srcId="{3D904402-7F06-426D-ACC2-E71353E5B8D0}" destId="{B4F731C6-4474-41FB-B72B-6DEA1DEB5C68}" srcOrd="0" destOrd="0" presId="urn:microsoft.com/office/officeart/2005/8/layout/vList2"/>
    <dgm:cxn modelId="{63AB88EE-6039-468F-8EC9-4518664139CB}" srcId="{3D904402-7F06-426D-ACC2-E71353E5B8D0}" destId="{B59BFC5A-048A-4FEB-AAEE-B36F8C29453A}" srcOrd="0" destOrd="0" parTransId="{CBA2BFFD-3EED-42DA-ABF0-D2DD2968347A}" sibTransId="{B920BDDE-905E-4CD3-ADA5-DA53BB0714B8}"/>
    <dgm:cxn modelId="{FB86689B-A66A-4DAD-84CF-668BD478BF63}" srcId="{3D904402-7F06-426D-ACC2-E71353E5B8D0}" destId="{2DE0CE6B-4251-4AF1-868A-2E37DEC989A6}" srcOrd="1" destOrd="0" parTransId="{498478A4-1606-4895-93BF-9D48B713DCA0}" sibTransId="{CA3EAB7A-9ACC-40C7-A772-485800A676F7}"/>
    <dgm:cxn modelId="{A146A5DA-2BD8-4E2A-9988-8E63459458A4}" type="presParOf" srcId="{B4F731C6-4474-41FB-B72B-6DEA1DEB5C68}" destId="{2AD52886-6E48-42E5-AB35-BC04AACA1BB9}" srcOrd="0" destOrd="0" presId="urn:microsoft.com/office/officeart/2005/8/layout/vList2"/>
    <dgm:cxn modelId="{2E97F3DE-D125-4577-BF76-C0231E3E7F7C}" type="presParOf" srcId="{B4F731C6-4474-41FB-B72B-6DEA1DEB5C68}" destId="{6E5ED8F5-4475-40E6-A841-9B9E242E842C}" srcOrd="1" destOrd="0" presId="urn:microsoft.com/office/officeart/2005/8/layout/vList2"/>
    <dgm:cxn modelId="{AB0FB7D3-9309-4489-9896-A66894071953}" type="presParOf" srcId="{B4F731C6-4474-41FB-B72B-6DEA1DEB5C68}" destId="{CE5BB7EB-8982-427D-B56F-FEEC0E9559CC}"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B8AE35C4-3D75-4C8D-A207-CC544193571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006A2814-F181-4EE0-8EDC-54A15FF9A3CC}">
      <dgm:prSet/>
      <dgm:spPr/>
      <dgm:t>
        <a:bodyPr/>
        <a:lstStyle/>
        <a:p>
          <a:pPr algn="ctr" rtl="0"/>
          <a:r>
            <a:rPr lang="uk-UA" b="1" i="1" dirty="0" smtClean="0">
              <a:solidFill>
                <a:srgbClr val="FFFF00"/>
              </a:solidFill>
            </a:rPr>
            <a:t>2. Примусове відшкодування (компенсація) шкоди, а саме:</a:t>
          </a:r>
          <a:endParaRPr lang="ru-RU" b="1" dirty="0">
            <a:solidFill>
              <a:srgbClr val="FFFF00"/>
            </a:solidFill>
          </a:endParaRPr>
        </a:p>
      </dgm:t>
    </dgm:pt>
    <dgm:pt modelId="{6CA8BBCA-0DC7-48E5-9ABF-E74B565E8959}" type="parTrans" cxnId="{7E6B8DDB-A624-4397-B26B-2935AB2A750B}">
      <dgm:prSet/>
      <dgm:spPr/>
      <dgm:t>
        <a:bodyPr/>
        <a:lstStyle/>
        <a:p>
          <a:endParaRPr lang="ru-RU"/>
        </a:p>
      </dgm:t>
    </dgm:pt>
    <dgm:pt modelId="{454CE908-639F-4DA1-ACB6-43FEFF0B2F8B}" type="sibTrans" cxnId="{7E6B8DDB-A624-4397-B26B-2935AB2A750B}">
      <dgm:prSet/>
      <dgm:spPr/>
      <dgm:t>
        <a:bodyPr/>
        <a:lstStyle/>
        <a:p>
          <a:endParaRPr lang="ru-RU"/>
        </a:p>
      </dgm:t>
    </dgm:pt>
    <dgm:pt modelId="{6AAA3D27-9589-4311-82B9-D8C08600C91B}">
      <dgm:prSet/>
      <dgm:spPr/>
      <dgm:t>
        <a:bodyPr/>
        <a:lstStyle/>
        <a:p>
          <a:pPr rtl="0"/>
          <a:r>
            <a:rPr lang="uk-UA" dirty="0" smtClean="0"/>
            <a:t>– </a:t>
          </a:r>
          <a:r>
            <a:rPr lang="uk-UA" b="1" dirty="0" smtClean="0"/>
            <a:t>стягнення відшкодування на підставі судового рішення за результатами розгляду цивільного позову у кримінальному провадженні (ч. 2 ст. 127, статті 128, 129 КПК України);</a:t>
          </a:r>
          <a:endParaRPr lang="ru-RU" b="1" dirty="0"/>
        </a:p>
      </dgm:t>
    </dgm:pt>
    <dgm:pt modelId="{BF22CA9E-6DCF-4000-99A1-8EE246194737}" type="parTrans" cxnId="{506725D0-B110-46E4-8690-95D4CF1270F0}">
      <dgm:prSet/>
      <dgm:spPr/>
      <dgm:t>
        <a:bodyPr/>
        <a:lstStyle/>
        <a:p>
          <a:endParaRPr lang="ru-RU"/>
        </a:p>
      </dgm:t>
    </dgm:pt>
    <dgm:pt modelId="{BBFAD3A4-687C-4E7E-B900-488C0A780491}" type="sibTrans" cxnId="{506725D0-B110-46E4-8690-95D4CF1270F0}">
      <dgm:prSet/>
      <dgm:spPr/>
      <dgm:t>
        <a:bodyPr/>
        <a:lstStyle/>
        <a:p>
          <a:endParaRPr lang="ru-RU"/>
        </a:p>
      </dgm:t>
    </dgm:pt>
    <dgm:pt modelId="{5BFBDE79-537E-478E-BEFD-79ED55394A4E}">
      <dgm:prSet/>
      <dgm:spPr/>
      <dgm:t>
        <a:bodyPr/>
        <a:lstStyle/>
        <a:p>
          <a:pPr rtl="0"/>
          <a:r>
            <a:rPr lang="uk-UA" dirty="0" smtClean="0"/>
            <a:t>–</a:t>
          </a:r>
          <a:r>
            <a:rPr lang="uk-UA" b="1" dirty="0" smtClean="0"/>
            <a:t> компенсація шкоди потерпілому від кримінального правопорушення за рахунок Державного бюджету України, якщо не встановлено особу, яка вчинила кримінальне правопорушення, або якщо вона є неплатоспроможною (ч. 3 ст.127 КПК України, статті 1177, 1207 ЦК України);</a:t>
          </a:r>
          <a:endParaRPr lang="ru-RU" b="1" dirty="0"/>
        </a:p>
      </dgm:t>
    </dgm:pt>
    <dgm:pt modelId="{2E1888FA-C33F-4AA8-9999-DD7D7761170B}" type="parTrans" cxnId="{5AFE6855-36C9-4FEB-9725-C58E5D62D089}">
      <dgm:prSet/>
      <dgm:spPr/>
      <dgm:t>
        <a:bodyPr/>
        <a:lstStyle/>
        <a:p>
          <a:endParaRPr lang="ru-RU"/>
        </a:p>
      </dgm:t>
    </dgm:pt>
    <dgm:pt modelId="{8374FF2B-F76D-4824-9796-8D9D2B1AEB0C}" type="sibTrans" cxnId="{5AFE6855-36C9-4FEB-9725-C58E5D62D089}">
      <dgm:prSet/>
      <dgm:spPr/>
      <dgm:t>
        <a:bodyPr/>
        <a:lstStyle/>
        <a:p>
          <a:endParaRPr lang="ru-RU"/>
        </a:p>
      </dgm:t>
    </dgm:pt>
    <dgm:pt modelId="{E97CAB6F-05A8-4B5B-84A2-6C02A474E1E9}">
      <dgm:prSet/>
      <dgm:spPr/>
      <dgm:t>
        <a:bodyPr/>
        <a:lstStyle/>
        <a:p>
          <a:pPr rtl="0"/>
          <a:r>
            <a:rPr lang="uk-UA" dirty="0" smtClean="0"/>
            <a:t>– </a:t>
          </a:r>
          <a:r>
            <a:rPr lang="uk-UA" b="1" dirty="0" smtClean="0"/>
            <a:t>кримінально-правова реституція – повернення об’єктів протиправного посягання (п. 5 ч. 9, ч. 10 ст. 100 КПК України);</a:t>
          </a:r>
          <a:endParaRPr lang="ru-RU" b="1" dirty="0"/>
        </a:p>
      </dgm:t>
    </dgm:pt>
    <dgm:pt modelId="{742CD1E8-4733-48C8-AF01-8F15B1AEB55C}" type="parTrans" cxnId="{1DB5C0F3-A4ED-4268-A0B9-ED017A71D207}">
      <dgm:prSet/>
      <dgm:spPr/>
      <dgm:t>
        <a:bodyPr/>
        <a:lstStyle/>
        <a:p>
          <a:endParaRPr lang="ru-RU"/>
        </a:p>
      </dgm:t>
    </dgm:pt>
    <dgm:pt modelId="{B47D7106-729F-4F4C-BE29-E035B42DD1D9}" type="sibTrans" cxnId="{1DB5C0F3-A4ED-4268-A0B9-ED017A71D207}">
      <dgm:prSet/>
      <dgm:spPr/>
      <dgm:t>
        <a:bodyPr/>
        <a:lstStyle/>
        <a:p>
          <a:endParaRPr lang="ru-RU"/>
        </a:p>
      </dgm:t>
    </dgm:pt>
    <dgm:pt modelId="{335F1C92-4B2A-4908-966E-247E85C0C592}">
      <dgm:prSet/>
      <dgm:spPr/>
      <dgm:t>
        <a:bodyPr/>
        <a:lstStyle/>
        <a:p>
          <a:pPr rtl="0"/>
          <a:r>
            <a:rPr lang="uk-UA" dirty="0" smtClean="0"/>
            <a:t>– </a:t>
          </a:r>
          <a:r>
            <a:rPr lang="uk-UA" b="1" dirty="0" smtClean="0"/>
            <a:t>відшкодування (компенсація) шкоди, завданої незаконними рішеннями, діями чи бездіяльністю органу, що здійснює оперативно-розшукову діяльність, досудове розслідування, прокуратури або суду у випадках та в порядку, передбачених законом (ст. 130 КПК України).</a:t>
          </a:r>
          <a:endParaRPr lang="ru-RU" b="1" dirty="0"/>
        </a:p>
      </dgm:t>
    </dgm:pt>
    <dgm:pt modelId="{7B8DD19D-0877-4049-A504-FF86573C0953}" type="parTrans" cxnId="{BB38B0D2-2915-4194-9242-02D4842D8F28}">
      <dgm:prSet/>
      <dgm:spPr/>
      <dgm:t>
        <a:bodyPr/>
        <a:lstStyle/>
        <a:p>
          <a:endParaRPr lang="ru-RU"/>
        </a:p>
      </dgm:t>
    </dgm:pt>
    <dgm:pt modelId="{A89792B6-4C51-4DB8-838E-64F55905188A}" type="sibTrans" cxnId="{BB38B0D2-2915-4194-9242-02D4842D8F28}">
      <dgm:prSet/>
      <dgm:spPr/>
      <dgm:t>
        <a:bodyPr/>
        <a:lstStyle/>
        <a:p>
          <a:endParaRPr lang="ru-RU"/>
        </a:p>
      </dgm:t>
    </dgm:pt>
    <dgm:pt modelId="{1E277EBB-4EFA-4EE1-8408-5D7B3B6F18E0}" type="pres">
      <dgm:prSet presAssocID="{B8AE35C4-3D75-4C8D-A207-CC544193571D}" presName="linear" presStyleCnt="0">
        <dgm:presLayoutVars>
          <dgm:animLvl val="lvl"/>
          <dgm:resizeHandles val="exact"/>
        </dgm:presLayoutVars>
      </dgm:prSet>
      <dgm:spPr/>
      <dgm:t>
        <a:bodyPr/>
        <a:lstStyle/>
        <a:p>
          <a:endParaRPr lang="ru-RU"/>
        </a:p>
      </dgm:t>
    </dgm:pt>
    <dgm:pt modelId="{EC82D7EB-DEAA-4004-9FA7-8C50ACB452A3}" type="pres">
      <dgm:prSet presAssocID="{006A2814-F181-4EE0-8EDC-54A15FF9A3CC}" presName="parentText" presStyleLbl="node1" presStyleIdx="0" presStyleCnt="5" custScaleY="170462">
        <dgm:presLayoutVars>
          <dgm:chMax val="0"/>
          <dgm:bulletEnabled val="1"/>
        </dgm:presLayoutVars>
      </dgm:prSet>
      <dgm:spPr/>
      <dgm:t>
        <a:bodyPr/>
        <a:lstStyle/>
        <a:p>
          <a:endParaRPr lang="ru-RU"/>
        </a:p>
      </dgm:t>
    </dgm:pt>
    <dgm:pt modelId="{7FEA3052-AABF-499C-9F7C-56A05D38E5AA}" type="pres">
      <dgm:prSet presAssocID="{454CE908-639F-4DA1-ACB6-43FEFF0B2F8B}" presName="spacer" presStyleCnt="0"/>
      <dgm:spPr/>
    </dgm:pt>
    <dgm:pt modelId="{429E3780-DB17-4519-9914-E46E9317A91A}" type="pres">
      <dgm:prSet presAssocID="{6AAA3D27-9589-4311-82B9-D8C08600C91B}" presName="parentText" presStyleLbl="node1" presStyleIdx="1" presStyleCnt="5">
        <dgm:presLayoutVars>
          <dgm:chMax val="0"/>
          <dgm:bulletEnabled val="1"/>
        </dgm:presLayoutVars>
      </dgm:prSet>
      <dgm:spPr/>
      <dgm:t>
        <a:bodyPr/>
        <a:lstStyle/>
        <a:p>
          <a:endParaRPr lang="ru-RU"/>
        </a:p>
      </dgm:t>
    </dgm:pt>
    <dgm:pt modelId="{21756690-6CDD-4B02-B0AA-18F454AADE8F}" type="pres">
      <dgm:prSet presAssocID="{BBFAD3A4-687C-4E7E-B900-488C0A780491}" presName="spacer" presStyleCnt="0"/>
      <dgm:spPr/>
    </dgm:pt>
    <dgm:pt modelId="{AC1DAD35-12C0-4166-B2B9-EF2AD5BA9019}" type="pres">
      <dgm:prSet presAssocID="{5BFBDE79-537E-478E-BEFD-79ED55394A4E}" presName="parentText" presStyleLbl="node1" presStyleIdx="2" presStyleCnt="5">
        <dgm:presLayoutVars>
          <dgm:chMax val="0"/>
          <dgm:bulletEnabled val="1"/>
        </dgm:presLayoutVars>
      </dgm:prSet>
      <dgm:spPr/>
      <dgm:t>
        <a:bodyPr/>
        <a:lstStyle/>
        <a:p>
          <a:endParaRPr lang="ru-RU"/>
        </a:p>
      </dgm:t>
    </dgm:pt>
    <dgm:pt modelId="{6AF7DD1A-13B4-4B88-BA60-36EF56854DDD}" type="pres">
      <dgm:prSet presAssocID="{8374FF2B-F76D-4824-9796-8D9D2B1AEB0C}" presName="spacer" presStyleCnt="0"/>
      <dgm:spPr/>
    </dgm:pt>
    <dgm:pt modelId="{E7D931C4-23A9-4634-843E-C43C661CF1FC}" type="pres">
      <dgm:prSet presAssocID="{E97CAB6F-05A8-4B5B-84A2-6C02A474E1E9}" presName="parentText" presStyleLbl="node1" presStyleIdx="3" presStyleCnt="5">
        <dgm:presLayoutVars>
          <dgm:chMax val="0"/>
          <dgm:bulletEnabled val="1"/>
        </dgm:presLayoutVars>
      </dgm:prSet>
      <dgm:spPr/>
      <dgm:t>
        <a:bodyPr/>
        <a:lstStyle/>
        <a:p>
          <a:endParaRPr lang="ru-RU"/>
        </a:p>
      </dgm:t>
    </dgm:pt>
    <dgm:pt modelId="{01D143D7-2DFE-4E39-BEAD-DBCFD7A32169}" type="pres">
      <dgm:prSet presAssocID="{B47D7106-729F-4F4C-BE29-E035B42DD1D9}" presName="spacer" presStyleCnt="0"/>
      <dgm:spPr/>
    </dgm:pt>
    <dgm:pt modelId="{AAC5E236-85EA-4AEC-A757-08B784B4C82C}" type="pres">
      <dgm:prSet presAssocID="{335F1C92-4B2A-4908-966E-247E85C0C592}" presName="parentText" presStyleLbl="node1" presStyleIdx="4" presStyleCnt="5">
        <dgm:presLayoutVars>
          <dgm:chMax val="0"/>
          <dgm:bulletEnabled val="1"/>
        </dgm:presLayoutVars>
      </dgm:prSet>
      <dgm:spPr/>
      <dgm:t>
        <a:bodyPr/>
        <a:lstStyle/>
        <a:p>
          <a:endParaRPr lang="ru-RU"/>
        </a:p>
      </dgm:t>
    </dgm:pt>
  </dgm:ptLst>
  <dgm:cxnLst>
    <dgm:cxn modelId="{506725D0-B110-46E4-8690-95D4CF1270F0}" srcId="{B8AE35C4-3D75-4C8D-A207-CC544193571D}" destId="{6AAA3D27-9589-4311-82B9-D8C08600C91B}" srcOrd="1" destOrd="0" parTransId="{BF22CA9E-6DCF-4000-99A1-8EE246194737}" sibTransId="{BBFAD3A4-687C-4E7E-B900-488C0A780491}"/>
    <dgm:cxn modelId="{5AFE6855-36C9-4FEB-9725-C58E5D62D089}" srcId="{B8AE35C4-3D75-4C8D-A207-CC544193571D}" destId="{5BFBDE79-537E-478E-BEFD-79ED55394A4E}" srcOrd="2" destOrd="0" parTransId="{2E1888FA-C33F-4AA8-9999-DD7D7761170B}" sibTransId="{8374FF2B-F76D-4824-9796-8D9D2B1AEB0C}"/>
    <dgm:cxn modelId="{1DB5C0F3-A4ED-4268-A0B9-ED017A71D207}" srcId="{B8AE35C4-3D75-4C8D-A207-CC544193571D}" destId="{E97CAB6F-05A8-4B5B-84A2-6C02A474E1E9}" srcOrd="3" destOrd="0" parTransId="{742CD1E8-4733-48C8-AF01-8F15B1AEB55C}" sibTransId="{B47D7106-729F-4F4C-BE29-E035B42DD1D9}"/>
    <dgm:cxn modelId="{BB38B0D2-2915-4194-9242-02D4842D8F28}" srcId="{B8AE35C4-3D75-4C8D-A207-CC544193571D}" destId="{335F1C92-4B2A-4908-966E-247E85C0C592}" srcOrd="4" destOrd="0" parTransId="{7B8DD19D-0877-4049-A504-FF86573C0953}" sibTransId="{A89792B6-4C51-4DB8-838E-64F55905188A}"/>
    <dgm:cxn modelId="{BA1318F4-ACCA-426A-909E-B4E036EF187C}" type="presOf" srcId="{5BFBDE79-537E-478E-BEFD-79ED55394A4E}" destId="{AC1DAD35-12C0-4166-B2B9-EF2AD5BA9019}" srcOrd="0" destOrd="0" presId="urn:microsoft.com/office/officeart/2005/8/layout/vList2"/>
    <dgm:cxn modelId="{7E6B8DDB-A624-4397-B26B-2935AB2A750B}" srcId="{B8AE35C4-3D75-4C8D-A207-CC544193571D}" destId="{006A2814-F181-4EE0-8EDC-54A15FF9A3CC}" srcOrd="0" destOrd="0" parTransId="{6CA8BBCA-0DC7-48E5-9ABF-E74B565E8959}" sibTransId="{454CE908-639F-4DA1-ACB6-43FEFF0B2F8B}"/>
    <dgm:cxn modelId="{1342491A-D5BD-45FF-851A-F5138C561E99}" type="presOf" srcId="{6AAA3D27-9589-4311-82B9-D8C08600C91B}" destId="{429E3780-DB17-4519-9914-E46E9317A91A}" srcOrd="0" destOrd="0" presId="urn:microsoft.com/office/officeart/2005/8/layout/vList2"/>
    <dgm:cxn modelId="{0071D557-F1F1-47B0-B502-430C5318D00B}" type="presOf" srcId="{B8AE35C4-3D75-4C8D-A207-CC544193571D}" destId="{1E277EBB-4EFA-4EE1-8408-5D7B3B6F18E0}" srcOrd="0" destOrd="0" presId="urn:microsoft.com/office/officeart/2005/8/layout/vList2"/>
    <dgm:cxn modelId="{010F2C47-2A90-4626-B60E-25569536C2CB}" type="presOf" srcId="{006A2814-F181-4EE0-8EDC-54A15FF9A3CC}" destId="{EC82D7EB-DEAA-4004-9FA7-8C50ACB452A3}" srcOrd="0" destOrd="0" presId="urn:microsoft.com/office/officeart/2005/8/layout/vList2"/>
    <dgm:cxn modelId="{16C056F8-9788-4D8E-858A-B0EF2925427E}" type="presOf" srcId="{E97CAB6F-05A8-4B5B-84A2-6C02A474E1E9}" destId="{E7D931C4-23A9-4634-843E-C43C661CF1FC}" srcOrd="0" destOrd="0" presId="urn:microsoft.com/office/officeart/2005/8/layout/vList2"/>
    <dgm:cxn modelId="{1BF0399F-D0FA-49FA-AC19-9406A908DC9B}" type="presOf" srcId="{335F1C92-4B2A-4908-966E-247E85C0C592}" destId="{AAC5E236-85EA-4AEC-A757-08B784B4C82C}" srcOrd="0" destOrd="0" presId="urn:microsoft.com/office/officeart/2005/8/layout/vList2"/>
    <dgm:cxn modelId="{49559A66-FFA4-4AD3-9351-12FD54D276D4}" type="presParOf" srcId="{1E277EBB-4EFA-4EE1-8408-5D7B3B6F18E0}" destId="{EC82D7EB-DEAA-4004-9FA7-8C50ACB452A3}" srcOrd="0" destOrd="0" presId="urn:microsoft.com/office/officeart/2005/8/layout/vList2"/>
    <dgm:cxn modelId="{FE46A96E-8EEA-497A-B48A-0529832851ED}" type="presParOf" srcId="{1E277EBB-4EFA-4EE1-8408-5D7B3B6F18E0}" destId="{7FEA3052-AABF-499C-9F7C-56A05D38E5AA}" srcOrd="1" destOrd="0" presId="urn:microsoft.com/office/officeart/2005/8/layout/vList2"/>
    <dgm:cxn modelId="{E4B5F204-4CEE-42CA-9B1B-6F0590036EAD}" type="presParOf" srcId="{1E277EBB-4EFA-4EE1-8408-5D7B3B6F18E0}" destId="{429E3780-DB17-4519-9914-E46E9317A91A}" srcOrd="2" destOrd="0" presId="urn:microsoft.com/office/officeart/2005/8/layout/vList2"/>
    <dgm:cxn modelId="{022C2E0A-303F-426B-A1C0-9544E124E9AF}" type="presParOf" srcId="{1E277EBB-4EFA-4EE1-8408-5D7B3B6F18E0}" destId="{21756690-6CDD-4B02-B0AA-18F454AADE8F}" srcOrd="3" destOrd="0" presId="urn:microsoft.com/office/officeart/2005/8/layout/vList2"/>
    <dgm:cxn modelId="{E4C61297-221D-4115-8A5E-5D843E522CCF}" type="presParOf" srcId="{1E277EBB-4EFA-4EE1-8408-5D7B3B6F18E0}" destId="{AC1DAD35-12C0-4166-B2B9-EF2AD5BA9019}" srcOrd="4" destOrd="0" presId="urn:microsoft.com/office/officeart/2005/8/layout/vList2"/>
    <dgm:cxn modelId="{8498E53F-3482-4C57-AD2A-AD217D1BF5B2}" type="presParOf" srcId="{1E277EBB-4EFA-4EE1-8408-5D7B3B6F18E0}" destId="{6AF7DD1A-13B4-4B88-BA60-36EF56854DDD}" srcOrd="5" destOrd="0" presId="urn:microsoft.com/office/officeart/2005/8/layout/vList2"/>
    <dgm:cxn modelId="{15918DDA-A14E-453F-AE7A-A3165CC9316F}" type="presParOf" srcId="{1E277EBB-4EFA-4EE1-8408-5D7B3B6F18E0}" destId="{E7D931C4-23A9-4634-843E-C43C661CF1FC}" srcOrd="6" destOrd="0" presId="urn:microsoft.com/office/officeart/2005/8/layout/vList2"/>
    <dgm:cxn modelId="{AAAFFF86-96A0-424D-8A1C-6BB01ACC564F}" type="presParOf" srcId="{1E277EBB-4EFA-4EE1-8408-5D7B3B6F18E0}" destId="{01D143D7-2DFE-4E39-BEAD-DBCFD7A32169}" srcOrd="7" destOrd="0" presId="urn:microsoft.com/office/officeart/2005/8/layout/vList2"/>
    <dgm:cxn modelId="{AF1ECF08-BC0C-413E-973B-A3DCCAF7F33D}" type="presParOf" srcId="{1E277EBB-4EFA-4EE1-8408-5D7B3B6F18E0}" destId="{AAC5E236-85EA-4AEC-A757-08B784B4C82C}" srcOrd="8"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FC2378D8-ACC3-4507-A40F-DDA72001B87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ECC0D2EE-C823-435D-B3B8-AABD58104A11}">
      <dgm:prSet custT="1"/>
      <dgm:spPr/>
      <dgm:t>
        <a:bodyPr/>
        <a:lstStyle/>
        <a:p>
          <a:pPr algn="just" rtl="0"/>
          <a:r>
            <a:rPr lang="ru-RU" sz="2900" b="1" dirty="0" smtClean="0"/>
            <a:t>	</a:t>
          </a:r>
          <a:r>
            <a:rPr lang="uk-UA" sz="3600" b="1" noProof="0" dirty="0" smtClean="0">
              <a:solidFill>
                <a:srgbClr val="FFFF00"/>
              </a:solidFill>
            </a:rPr>
            <a:t>Цивільний позов </a:t>
          </a:r>
          <a:r>
            <a:rPr lang="uk-UA" sz="2900" b="1" noProof="0" dirty="0" smtClean="0"/>
            <a:t>у кримінальному провадженні – це вимога особи, якій кримінальним правопорушенням або іншим суспільно небезпечним діянням завдано майнової та/або моральної шкоди, її повноважного представника або в її інтересах прокурора до підозрюваного, обвинуваченого або до фізичної чи юридичної особи, яка за законом несе цивільну відповідальність за шкоду, завдану діяннями підозрюваного, обвинуваченого або неосудної особи, яка вчинила суспільно небезпечне діяння, про відшкодування цієї шкоди, яка заявлена під час кримінального провадження до початку судового розгляду. </a:t>
          </a:r>
          <a:endParaRPr lang="uk-UA" sz="2900" b="1" noProof="0" dirty="0"/>
        </a:p>
      </dgm:t>
    </dgm:pt>
    <dgm:pt modelId="{17DA3D2D-FCBB-40F7-9873-293D4FFA0DC8}" type="parTrans" cxnId="{1DB6EC8A-D45E-402F-ADFE-2E1668DFA29D}">
      <dgm:prSet/>
      <dgm:spPr/>
      <dgm:t>
        <a:bodyPr/>
        <a:lstStyle/>
        <a:p>
          <a:endParaRPr lang="ru-RU"/>
        </a:p>
      </dgm:t>
    </dgm:pt>
    <dgm:pt modelId="{F6757811-02B8-479A-8761-F68492D8D41A}" type="sibTrans" cxnId="{1DB6EC8A-D45E-402F-ADFE-2E1668DFA29D}">
      <dgm:prSet/>
      <dgm:spPr/>
      <dgm:t>
        <a:bodyPr/>
        <a:lstStyle/>
        <a:p>
          <a:endParaRPr lang="ru-RU"/>
        </a:p>
      </dgm:t>
    </dgm:pt>
    <dgm:pt modelId="{8A90CE48-C9BD-4715-B33B-A80AC508058B}" type="pres">
      <dgm:prSet presAssocID="{FC2378D8-ACC3-4507-A40F-DDA72001B87E}" presName="linear" presStyleCnt="0">
        <dgm:presLayoutVars>
          <dgm:animLvl val="lvl"/>
          <dgm:resizeHandles val="exact"/>
        </dgm:presLayoutVars>
      </dgm:prSet>
      <dgm:spPr/>
      <dgm:t>
        <a:bodyPr/>
        <a:lstStyle/>
        <a:p>
          <a:endParaRPr lang="ru-RU"/>
        </a:p>
      </dgm:t>
    </dgm:pt>
    <dgm:pt modelId="{86DF1B56-4166-4640-A138-A6B12980D96C}" type="pres">
      <dgm:prSet presAssocID="{ECC0D2EE-C823-435D-B3B8-AABD58104A11}" presName="parentText" presStyleLbl="node1" presStyleIdx="0" presStyleCnt="1">
        <dgm:presLayoutVars>
          <dgm:chMax val="0"/>
          <dgm:bulletEnabled val="1"/>
        </dgm:presLayoutVars>
      </dgm:prSet>
      <dgm:spPr/>
      <dgm:t>
        <a:bodyPr/>
        <a:lstStyle/>
        <a:p>
          <a:endParaRPr lang="ru-RU"/>
        </a:p>
      </dgm:t>
    </dgm:pt>
  </dgm:ptLst>
  <dgm:cxnLst>
    <dgm:cxn modelId="{1DB6EC8A-D45E-402F-ADFE-2E1668DFA29D}" srcId="{FC2378D8-ACC3-4507-A40F-DDA72001B87E}" destId="{ECC0D2EE-C823-435D-B3B8-AABD58104A11}" srcOrd="0" destOrd="0" parTransId="{17DA3D2D-FCBB-40F7-9873-293D4FFA0DC8}" sibTransId="{F6757811-02B8-479A-8761-F68492D8D41A}"/>
    <dgm:cxn modelId="{073A79AF-6EC5-440C-B999-0E3AFF78D114}" type="presOf" srcId="{FC2378D8-ACC3-4507-A40F-DDA72001B87E}" destId="{8A90CE48-C9BD-4715-B33B-A80AC508058B}" srcOrd="0" destOrd="0" presId="urn:microsoft.com/office/officeart/2005/8/layout/vList2"/>
    <dgm:cxn modelId="{9E38CF0E-C9D5-44D8-ABC4-89CDDBE0EE39}" type="presOf" srcId="{ECC0D2EE-C823-435D-B3B8-AABD58104A11}" destId="{86DF1B56-4166-4640-A138-A6B12980D96C}" srcOrd="0" destOrd="0" presId="urn:microsoft.com/office/officeart/2005/8/layout/vList2"/>
    <dgm:cxn modelId="{22BAB72F-0A25-4CFA-BBF2-F3859FC999AD}" type="presParOf" srcId="{8A90CE48-C9BD-4715-B33B-A80AC508058B}" destId="{86DF1B56-4166-4640-A138-A6B12980D96C}"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49DF05-A974-40ED-A0B1-94D9C2CE533A}" type="doc">
      <dgm:prSet loTypeId="urn:microsoft.com/office/officeart/2005/8/layout/vList2" loCatId="list" qsTypeId="urn:microsoft.com/office/officeart/2005/8/quickstyle/simple1" qsCatId="simple" csTypeId="urn:microsoft.com/office/officeart/2005/8/colors/accent0_3" csCatId="mainScheme" phldr="1"/>
      <dgm:spPr/>
      <dgm:t>
        <a:bodyPr/>
        <a:lstStyle/>
        <a:p>
          <a:endParaRPr lang="ru-RU"/>
        </a:p>
      </dgm:t>
    </dgm:pt>
    <dgm:pt modelId="{D7740135-AD62-4D98-B3E2-DBB612A82185}">
      <dgm:prSet custT="1"/>
      <dgm:spPr/>
      <dgm:t>
        <a:bodyPr/>
        <a:lstStyle/>
        <a:p>
          <a:pPr algn="just" rtl="0"/>
          <a:r>
            <a:rPr lang="uk-UA" sz="5400" b="1" i="1" dirty="0" smtClean="0">
              <a:solidFill>
                <a:srgbClr val="FF0000"/>
              </a:solidFill>
            </a:rPr>
            <a:t>	Значення процесуальних </a:t>
          </a:r>
          <a:r>
            <a:rPr lang="uk-UA" sz="4800" b="1" i="1" dirty="0" smtClean="0"/>
            <a:t>строків полягає в тому, що вони є гарантією кримінального процесу, необхідним організаційним заходом, що забезпечує оперативність та ефективність розслідування.</a:t>
          </a:r>
          <a:endParaRPr lang="ru-RU" sz="4800" b="1" i="1" dirty="0"/>
        </a:p>
      </dgm:t>
    </dgm:pt>
    <dgm:pt modelId="{2FB57FF0-F671-4571-9ADA-730C8C7FA325}" type="parTrans" cxnId="{1FF662C8-67FB-49BC-9BF7-2CDAD989A89F}">
      <dgm:prSet/>
      <dgm:spPr/>
      <dgm:t>
        <a:bodyPr/>
        <a:lstStyle/>
        <a:p>
          <a:endParaRPr lang="ru-RU"/>
        </a:p>
      </dgm:t>
    </dgm:pt>
    <dgm:pt modelId="{C8B43C17-7234-4C43-8444-8DDC5BA5C00B}" type="sibTrans" cxnId="{1FF662C8-67FB-49BC-9BF7-2CDAD989A89F}">
      <dgm:prSet/>
      <dgm:spPr/>
      <dgm:t>
        <a:bodyPr/>
        <a:lstStyle/>
        <a:p>
          <a:endParaRPr lang="ru-RU"/>
        </a:p>
      </dgm:t>
    </dgm:pt>
    <dgm:pt modelId="{6BE9728E-3127-4F89-B781-D5C922E198E0}" type="pres">
      <dgm:prSet presAssocID="{1849DF05-A974-40ED-A0B1-94D9C2CE533A}" presName="linear" presStyleCnt="0">
        <dgm:presLayoutVars>
          <dgm:animLvl val="lvl"/>
          <dgm:resizeHandles val="exact"/>
        </dgm:presLayoutVars>
      </dgm:prSet>
      <dgm:spPr/>
      <dgm:t>
        <a:bodyPr/>
        <a:lstStyle/>
        <a:p>
          <a:endParaRPr lang="ru-RU"/>
        </a:p>
      </dgm:t>
    </dgm:pt>
    <dgm:pt modelId="{12542786-7720-4A62-8BFA-5F01E5FF0C1A}" type="pres">
      <dgm:prSet presAssocID="{D7740135-AD62-4D98-B3E2-DBB612A82185}" presName="parentText" presStyleLbl="node1" presStyleIdx="0" presStyleCnt="1">
        <dgm:presLayoutVars>
          <dgm:chMax val="0"/>
          <dgm:bulletEnabled val="1"/>
        </dgm:presLayoutVars>
      </dgm:prSet>
      <dgm:spPr/>
      <dgm:t>
        <a:bodyPr/>
        <a:lstStyle/>
        <a:p>
          <a:endParaRPr lang="ru-RU"/>
        </a:p>
      </dgm:t>
    </dgm:pt>
  </dgm:ptLst>
  <dgm:cxnLst>
    <dgm:cxn modelId="{1FF662C8-67FB-49BC-9BF7-2CDAD989A89F}" srcId="{1849DF05-A974-40ED-A0B1-94D9C2CE533A}" destId="{D7740135-AD62-4D98-B3E2-DBB612A82185}" srcOrd="0" destOrd="0" parTransId="{2FB57FF0-F671-4571-9ADA-730C8C7FA325}" sibTransId="{C8B43C17-7234-4C43-8444-8DDC5BA5C00B}"/>
    <dgm:cxn modelId="{0A1C99AF-94A6-440E-8A90-514F4D024776}" type="presOf" srcId="{D7740135-AD62-4D98-B3E2-DBB612A82185}" destId="{12542786-7720-4A62-8BFA-5F01E5FF0C1A}" srcOrd="0" destOrd="0" presId="urn:microsoft.com/office/officeart/2005/8/layout/vList2"/>
    <dgm:cxn modelId="{733D8E4C-8184-4BB8-9C39-4147AE9F0453}" type="presOf" srcId="{1849DF05-A974-40ED-A0B1-94D9C2CE533A}" destId="{6BE9728E-3127-4F89-B781-D5C922E198E0}" srcOrd="0" destOrd="0" presId="urn:microsoft.com/office/officeart/2005/8/layout/vList2"/>
    <dgm:cxn modelId="{F59A3D1E-5666-4459-8F67-8FCEC9D5355F}" type="presParOf" srcId="{6BE9728E-3127-4F89-B781-D5C922E198E0}" destId="{12542786-7720-4A62-8BFA-5F01E5FF0C1A}"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E032F1FE-5317-40B7-88D0-2E0A10FA9F2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84E77958-D2FB-43F1-A351-A9052E144434}">
      <dgm:prSet/>
      <dgm:spPr/>
      <dgm:t>
        <a:bodyPr/>
        <a:lstStyle/>
        <a:p>
          <a:pPr algn="just" rtl="0"/>
          <a:r>
            <a:rPr lang="uk-UA" b="1" noProof="0" smtClean="0"/>
            <a:t>	</a:t>
          </a:r>
          <a:r>
            <a:rPr lang="uk-UA" b="1" noProof="0" smtClean="0">
              <a:solidFill>
                <a:srgbClr val="FFFF00"/>
              </a:solidFill>
            </a:rPr>
            <a:t>Предмет цивільного позову у кримінальному провадженні </a:t>
          </a:r>
          <a:r>
            <a:rPr lang="uk-UA" b="1" noProof="0" smtClean="0"/>
            <a:t>– це матеріально-правова вимога з відшкодування майнової та/або моральної шкоди, завданої кримінальним правопорушенням або іншим суспільно-небезпечним діянням</a:t>
          </a:r>
          <a:endParaRPr lang="uk-UA" b="1" noProof="0"/>
        </a:p>
      </dgm:t>
    </dgm:pt>
    <dgm:pt modelId="{305C5BBF-2037-4633-BF07-D5EFEF0BD96D}" type="parTrans" cxnId="{22090752-17E7-48B3-BEC0-419EE79F46C2}">
      <dgm:prSet/>
      <dgm:spPr/>
      <dgm:t>
        <a:bodyPr/>
        <a:lstStyle/>
        <a:p>
          <a:endParaRPr lang="ru-RU"/>
        </a:p>
      </dgm:t>
    </dgm:pt>
    <dgm:pt modelId="{9CADD1A2-3B49-444C-8E5E-EE3EDD9F393A}" type="sibTrans" cxnId="{22090752-17E7-48B3-BEC0-419EE79F46C2}">
      <dgm:prSet/>
      <dgm:spPr/>
      <dgm:t>
        <a:bodyPr/>
        <a:lstStyle/>
        <a:p>
          <a:endParaRPr lang="ru-RU"/>
        </a:p>
      </dgm:t>
    </dgm:pt>
    <dgm:pt modelId="{11C3D43E-DC1D-496F-A113-024E4F3E29F9}" type="pres">
      <dgm:prSet presAssocID="{E032F1FE-5317-40B7-88D0-2E0A10FA9F24}" presName="linear" presStyleCnt="0">
        <dgm:presLayoutVars>
          <dgm:animLvl val="lvl"/>
          <dgm:resizeHandles val="exact"/>
        </dgm:presLayoutVars>
      </dgm:prSet>
      <dgm:spPr/>
      <dgm:t>
        <a:bodyPr/>
        <a:lstStyle/>
        <a:p>
          <a:endParaRPr lang="ru-RU"/>
        </a:p>
      </dgm:t>
    </dgm:pt>
    <dgm:pt modelId="{2B095029-0775-4996-B206-4F5D6B495C90}" type="pres">
      <dgm:prSet presAssocID="{84E77958-D2FB-43F1-A351-A9052E144434}" presName="parentText" presStyleLbl="node1" presStyleIdx="0" presStyleCnt="1">
        <dgm:presLayoutVars>
          <dgm:chMax val="0"/>
          <dgm:bulletEnabled val="1"/>
        </dgm:presLayoutVars>
      </dgm:prSet>
      <dgm:spPr/>
      <dgm:t>
        <a:bodyPr/>
        <a:lstStyle/>
        <a:p>
          <a:endParaRPr lang="ru-RU"/>
        </a:p>
      </dgm:t>
    </dgm:pt>
  </dgm:ptLst>
  <dgm:cxnLst>
    <dgm:cxn modelId="{22090752-17E7-48B3-BEC0-419EE79F46C2}" srcId="{E032F1FE-5317-40B7-88D0-2E0A10FA9F24}" destId="{84E77958-D2FB-43F1-A351-A9052E144434}" srcOrd="0" destOrd="0" parTransId="{305C5BBF-2037-4633-BF07-D5EFEF0BD96D}" sibTransId="{9CADD1A2-3B49-444C-8E5E-EE3EDD9F393A}"/>
    <dgm:cxn modelId="{E5F8D6AD-D670-4B90-A302-42870C21647F}" type="presOf" srcId="{84E77958-D2FB-43F1-A351-A9052E144434}" destId="{2B095029-0775-4996-B206-4F5D6B495C90}" srcOrd="0" destOrd="0" presId="urn:microsoft.com/office/officeart/2005/8/layout/vList2"/>
    <dgm:cxn modelId="{8CE26DFB-2FE0-4C17-A717-BAB97DA3987B}" type="presOf" srcId="{E032F1FE-5317-40B7-88D0-2E0A10FA9F24}" destId="{11C3D43E-DC1D-496F-A113-024E4F3E29F9}" srcOrd="0" destOrd="0" presId="urn:microsoft.com/office/officeart/2005/8/layout/vList2"/>
    <dgm:cxn modelId="{404976A4-01C6-4819-A19E-29BAA7673AB1}" type="presParOf" srcId="{11C3D43E-DC1D-496F-A113-024E4F3E29F9}" destId="{2B095029-0775-4996-B206-4F5D6B495C90}"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9BA0F6F5-BA0A-48CE-8F9E-B9C2714C101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9DAB18AE-2ED1-45BE-8837-36B87B8243C0}">
      <dgm:prSet custT="1"/>
      <dgm:spPr/>
      <dgm:t>
        <a:bodyPr/>
        <a:lstStyle/>
        <a:p>
          <a:pPr algn="just" rtl="0"/>
          <a:r>
            <a:rPr lang="uk-UA" sz="3200" b="1" noProof="0" smtClean="0"/>
            <a:t>	Вимога про відшкодування шкоди може бути пред’явлена під час кримінального провадження до початку судового розгляду до: </a:t>
          </a:r>
          <a:endParaRPr lang="uk-UA" sz="3200" b="1" noProof="0"/>
        </a:p>
      </dgm:t>
    </dgm:pt>
    <dgm:pt modelId="{724C6B60-39B1-44C4-BE33-045D0E77EF15}" type="parTrans" cxnId="{01F9BB0D-1602-49C8-B519-7CC9EB450884}">
      <dgm:prSet/>
      <dgm:spPr/>
      <dgm:t>
        <a:bodyPr/>
        <a:lstStyle/>
        <a:p>
          <a:endParaRPr lang="uk-UA" noProof="0"/>
        </a:p>
      </dgm:t>
    </dgm:pt>
    <dgm:pt modelId="{92423AF6-A062-446D-92D7-14081F3B4D8B}" type="sibTrans" cxnId="{01F9BB0D-1602-49C8-B519-7CC9EB450884}">
      <dgm:prSet/>
      <dgm:spPr/>
      <dgm:t>
        <a:bodyPr/>
        <a:lstStyle/>
        <a:p>
          <a:endParaRPr lang="uk-UA" noProof="0"/>
        </a:p>
      </dgm:t>
    </dgm:pt>
    <dgm:pt modelId="{B1C0B2D8-D4B8-494C-BB83-C96E08DCA464}">
      <dgm:prSet/>
      <dgm:spPr/>
      <dgm:t>
        <a:bodyPr/>
        <a:lstStyle/>
        <a:p>
          <a:pPr rtl="0"/>
          <a:r>
            <a:rPr lang="uk-UA" b="1" noProof="0" smtClean="0"/>
            <a:t>– підозрюваного, обвинуваченого; </a:t>
          </a:r>
          <a:endParaRPr lang="uk-UA" b="1" noProof="0"/>
        </a:p>
      </dgm:t>
    </dgm:pt>
    <dgm:pt modelId="{2E100EB4-F114-4D13-BAA0-5DB7B538DED8}" type="parTrans" cxnId="{CB13BA95-8303-4BAB-B6DD-1DF66CED488E}">
      <dgm:prSet/>
      <dgm:spPr/>
      <dgm:t>
        <a:bodyPr/>
        <a:lstStyle/>
        <a:p>
          <a:endParaRPr lang="uk-UA" noProof="0"/>
        </a:p>
      </dgm:t>
    </dgm:pt>
    <dgm:pt modelId="{0C3733BD-F597-4844-B13A-38DFE1D2BBBF}" type="sibTrans" cxnId="{CB13BA95-8303-4BAB-B6DD-1DF66CED488E}">
      <dgm:prSet/>
      <dgm:spPr/>
      <dgm:t>
        <a:bodyPr/>
        <a:lstStyle/>
        <a:p>
          <a:endParaRPr lang="uk-UA" noProof="0"/>
        </a:p>
      </dgm:t>
    </dgm:pt>
    <dgm:pt modelId="{FE45F783-CC74-4F9F-8FB7-068A7D4ED420}">
      <dgm:prSet/>
      <dgm:spPr/>
      <dgm:t>
        <a:bodyPr/>
        <a:lstStyle/>
        <a:p>
          <a:pPr algn="just" rtl="0"/>
          <a:r>
            <a:rPr lang="uk-UA" noProof="0" smtClean="0"/>
            <a:t>– </a:t>
          </a:r>
          <a:r>
            <a:rPr lang="uk-UA" b="1" noProof="0" smtClean="0"/>
            <a:t>або до фізичної чи юридичної особи, яка за законом несе цивільну відповідальність за шкоду, завдану діяннями підозрюваного, обвинуваченого або неосудної особи, яка вчинила суспільно небезпечне діяння.</a:t>
          </a:r>
          <a:endParaRPr lang="uk-UA" b="1" noProof="0"/>
        </a:p>
      </dgm:t>
    </dgm:pt>
    <dgm:pt modelId="{E9588C6F-7823-4A28-8E61-E37DA173101F}" type="parTrans" cxnId="{E00A0BFA-EE12-4A3D-9AD1-6665A096A3D4}">
      <dgm:prSet/>
      <dgm:spPr/>
      <dgm:t>
        <a:bodyPr/>
        <a:lstStyle/>
        <a:p>
          <a:endParaRPr lang="uk-UA" noProof="0"/>
        </a:p>
      </dgm:t>
    </dgm:pt>
    <dgm:pt modelId="{CB59A5F3-8066-49D1-8ED5-365E25A82C68}" type="sibTrans" cxnId="{E00A0BFA-EE12-4A3D-9AD1-6665A096A3D4}">
      <dgm:prSet/>
      <dgm:spPr/>
      <dgm:t>
        <a:bodyPr/>
        <a:lstStyle/>
        <a:p>
          <a:endParaRPr lang="uk-UA" noProof="0"/>
        </a:p>
      </dgm:t>
    </dgm:pt>
    <dgm:pt modelId="{C80636CB-BFF4-48C7-AAE2-9BAAEC8A6A89}" type="pres">
      <dgm:prSet presAssocID="{9BA0F6F5-BA0A-48CE-8F9E-B9C2714C1010}" presName="linear" presStyleCnt="0">
        <dgm:presLayoutVars>
          <dgm:animLvl val="lvl"/>
          <dgm:resizeHandles val="exact"/>
        </dgm:presLayoutVars>
      </dgm:prSet>
      <dgm:spPr/>
      <dgm:t>
        <a:bodyPr/>
        <a:lstStyle/>
        <a:p>
          <a:endParaRPr lang="ru-RU"/>
        </a:p>
      </dgm:t>
    </dgm:pt>
    <dgm:pt modelId="{8D654294-7694-4229-96E4-114B07FACCC5}" type="pres">
      <dgm:prSet presAssocID="{9DAB18AE-2ED1-45BE-8837-36B87B8243C0}" presName="parentText" presStyleLbl="node1" presStyleIdx="0" presStyleCnt="3">
        <dgm:presLayoutVars>
          <dgm:chMax val="0"/>
          <dgm:bulletEnabled val="1"/>
        </dgm:presLayoutVars>
      </dgm:prSet>
      <dgm:spPr/>
      <dgm:t>
        <a:bodyPr/>
        <a:lstStyle/>
        <a:p>
          <a:endParaRPr lang="ru-RU"/>
        </a:p>
      </dgm:t>
    </dgm:pt>
    <dgm:pt modelId="{60A4DD93-AF60-41E2-B294-BD1936DF5086}" type="pres">
      <dgm:prSet presAssocID="{92423AF6-A062-446D-92D7-14081F3B4D8B}" presName="spacer" presStyleCnt="0"/>
      <dgm:spPr/>
    </dgm:pt>
    <dgm:pt modelId="{6738B491-9FCF-4E1B-80D8-B0112D966CBC}" type="pres">
      <dgm:prSet presAssocID="{B1C0B2D8-D4B8-494C-BB83-C96E08DCA464}" presName="parentText" presStyleLbl="node1" presStyleIdx="1" presStyleCnt="3">
        <dgm:presLayoutVars>
          <dgm:chMax val="0"/>
          <dgm:bulletEnabled val="1"/>
        </dgm:presLayoutVars>
      </dgm:prSet>
      <dgm:spPr/>
      <dgm:t>
        <a:bodyPr/>
        <a:lstStyle/>
        <a:p>
          <a:endParaRPr lang="ru-RU"/>
        </a:p>
      </dgm:t>
    </dgm:pt>
    <dgm:pt modelId="{A6383660-221C-4523-B7F3-C666ED47734D}" type="pres">
      <dgm:prSet presAssocID="{0C3733BD-F597-4844-B13A-38DFE1D2BBBF}" presName="spacer" presStyleCnt="0"/>
      <dgm:spPr/>
    </dgm:pt>
    <dgm:pt modelId="{AD14A16D-FB67-42DA-BA89-5EB6F50E1DF8}" type="pres">
      <dgm:prSet presAssocID="{FE45F783-CC74-4F9F-8FB7-068A7D4ED420}" presName="parentText" presStyleLbl="node1" presStyleIdx="2" presStyleCnt="3">
        <dgm:presLayoutVars>
          <dgm:chMax val="0"/>
          <dgm:bulletEnabled val="1"/>
        </dgm:presLayoutVars>
      </dgm:prSet>
      <dgm:spPr/>
      <dgm:t>
        <a:bodyPr/>
        <a:lstStyle/>
        <a:p>
          <a:endParaRPr lang="ru-RU"/>
        </a:p>
      </dgm:t>
    </dgm:pt>
  </dgm:ptLst>
  <dgm:cxnLst>
    <dgm:cxn modelId="{E00A0BFA-EE12-4A3D-9AD1-6665A096A3D4}" srcId="{9BA0F6F5-BA0A-48CE-8F9E-B9C2714C1010}" destId="{FE45F783-CC74-4F9F-8FB7-068A7D4ED420}" srcOrd="2" destOrd="0" parTransId="{E9588C6F-7823-4A28-8E61-E37DA173101F}" sibTransId="{CB59A5F3-8066-49D1-8ED5-365E25A82C68}"/>
    <dgm:cxn modelId="{9FFC85C6-073F-4E86-B45F-466CBB2B4F63}" type="presOf" srcId="{B1C0B2D8-D4B8-494C-BB83-C96E08DCA464}" destId="{6738B491-9FCF-4E1B-80D8-B0112D966CBC}" srcOrd="0" destOrd="0" presId="urn:microsoft.com/office/officeart/2005/8/layout/vList2"/>
    <dgm:cxn modelId="{91114A56-DC3C-4CA3-A7B2-60822CC3AD8A}" type="presOf" srcId="{9BA0F6F5-BA0A-48CE-8F9E-B9C2714C1010}" destId="{C80636CB-BFF4-48C7-AAE2-9BAAEC8A6A89}" srcOrd="0" destOrd="0" presId="urn:microsoft.com/office/officeart/2005/8/layout/vList2"/>
    <dgm:cxn modelId="{CB13BA95-8303-4BAB-B6DD-1DF66CED488E}" srcId="{9BA0F6F5-BA0A-48CE-8F9E-B9C2714C1010}" destId="{B1C0B2D8-D4B8-494C-BB83-C96E08DCA464}" srcOrd="1" destOrd="0" parTransId="{2E100EB4-F114-4D13-BAA0-5DB7B538DED8}" sibTransId="{0C3733BD-F597-4844-B13A-38DFE1D2BBBF}"/>
    <dgm:cxn modelId="{01F9BB0D-1602-49C8-B519-7CC9EB450884}" srcId="{9BA0F6F5-BA0A-48CE-8F9E-B9C2714C1010}" destId="{9DAB18AE-2ED1-45BE-8837-36B87B8243C0}" srcOrd="0" destOrd="0" parTransId="{724C6B60-39B1-44C4-BE33-045D0E77EF15}" sibTransId="{92423AF6-A062-446D-92D7-14081F3B4D8B}"/>
    <dgm:cxn modelId="{EF6692A8-5B5F-46C1-A066-F230B4E47EFB}" type="presOf" srcId="{FE45F783-CC74-4F9F-8FB7-068A7D4ED420}" destId="{AD14A16D-FB67-42DA-BA89-5EB6F50E1DF8}" srcOrd="0" destOrd="0" presId="urn:microsoft.com/office/officeart/2005/8/layout/vList2"/>
    <dgm:cxn modelId="{99112559-450E-49F4-8BA4-04D418CC65E3}" type="presOf" srcId="{9DAB18AE-2ED1-45BE-8837-36B87B8243C0}" destId="{8D654294-7694-4229-96E4-114B07FACCC5}" srcOrd="0" destOrd="0" presId="urn:microsoft.com/office/officeart/2005/8/layout/vList2"/>
    <dgm:cxn modelId="{1BD18368-3561-40E1-A676-73FFA3D32394}" type="presParOf" srcId="{C80636CB-BFF4-48C7-AAE2-9BAAEC8A6A89}" destId="{8D654294-7694-4229-96E4-114B07FACCC5}" srcOrd="0" destOrd="0" presId="urn:microsoft.com/office/officeart/2005/8/layout/vList2"/>
    <dgm:cxn modelId="{8EDB7A2D-F09F-47AF-B036-D97613E34533}" type="presParOf" srcId="{C80636CB-BFF4-48C7-AAE2-9BAAEC8A6A89}" destId="{60A4DD93-AF60-41E2-B294-BD1936DF5086}" srcOrd="1" destOrd="0" presId="urn:microsoft.com/office/officeart/2005/8/layout/vList2"/>
    <dgm:cxn modelId="{73AF1C23-F682-49B8-BED1-1F36E1AB77DA}" type="presParOf" srcId="{C80636CB-BFF4-48C7-AAE2-9BAAEC8A6A89}" destId="{6738B491-9FCF-4E1B-80D8-B0112D966CBC}" srcOrd="2" destOrd="0" presId="urn:microsoft.com/office/officeart/2005/8/layout/vList2"/>
    <dgm:cxn modelId="{9A347D8E-FC37-4856-BBED-0E97302BA50C}" type="presParOf" srcId="{C80636CB-BFF4-48C7-AAE2-9BAAEC8A6A89}" destId="{A6383660-221C-4523-B7F3-C666ED47734D}" srcOrd="3" destOrd="0" presId="urn:microsoft.com/office/officeart/2005/8/layout/vList2"/>
    <dgm:cxn modelId="{C728970E-4469-4AEC-BFFD-3631B44D93E6}" type="presParOf" srcId="{C80636CB-BFF4-48C7-AAE2-9BAAEC8A6A89}" destId="{AD14A16D-FB67-42DA-BA89-5EB6F50E1DF8}" srcOrd="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D8B1647E-6D4A-4B21-BDC1-87CC598CB5E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C018D4BA-8C67-4228-8D2B-6CA1BF023EB7}">
      <dgm:prSet custT="1"/>
      <dgm:spPr/>
      <dgm:t>
        <a:bodyPr/>
        <a:lstStyle/>
        <a:p>
          <a:pPr algn="ctr" rtl="0"/>
          <a:r>
            <a:rPr lang="uk-UA" sz="2800" b="1" noProof="0" smtClean="0">
              <a:solidFill>
                <a:srgbClr val="FFFF00"/>
              </a:solidFill>
            </a:rPr>
            <a:t>Таку вимогу має право пред’явити: </a:t>
          </a:r>
          <a:endParaRPr lang="uk-UA" sz="2800" b="1" noProof="0">
            <a:solidFill>
              <a:srgbClr val="FFFF00"/>
            </a:solidFill>
          </a:endParaRPr>
        </a:p>
      </dgm:t>
    </dgm:pt>
    <dgm:pt modelId="{0931B27C-3361-452E-A5D4-D0A2F4E4715F}" type="parTrans" cxnId="{3DD61BDD-E5B1-41CF-A7A7-1C9EBD4B6831}">
      <dgm:prSet/>
      <dgm:spPr/>
      <dgm:t>
        <a:bodyPr/>
        <a:lstStyle/>
        <a:p>
          <a:endParaRPr lang="uk-UA" noProof="0"/>
        </a:p>
      </dgm:t>
    </dgm:pt>
    <dgm:pt modelId="{7E07DB71-B3B1-452A-8F43-74DBD3747834}" type="sibTrans" cxnId="{3DD61BDD-E5B1-41CF-A7A7-1C9EBD4B6831}">
      <dgm:prSet/>
      <dgm:spPr/>
      <dgm:t>
        <a:bodyPr/>
        <a:lstStyle/>
        <a:p>
          <a:endParaRPr lang="uk-UA" noProof="0"/>
        </a:p>
      </dgm:t>
    </dgm:pt>
    <dgm:pt modelId="{6033094E-011A-41E3-BA28-CDE5C9A910B3}">
      <dgm:prSet/>
      <dgm:spPr/>
      <dgm:t>
        <a:bodyPr/>
        <a:lstStyle/>
        <a:p>
          <a:pPr rtl="0"/>
          <a:r>
            <a:rPr lang="uk-UA" noProof="0" smtClean="0"/>
            <a:t>– </a:t>
          </a:r>
          <a:r>
            <a:rPr lang="uk-UA" b="1" noProof="0" smtClean="0"/>
            <a:t>особа, якій кримінальним правопорушенням або іншим суспільно небезпечним діянням завдано майнової та/або моральної шкоди, її представник; </a:t>
          </a:r>
          <a:endParaRPr lang="uk-UA" b="1" noProof="0"/>
        </a:p>
      </dgm:t>
    </dgm:pt>
    <dgm:pt modelId="{00A90364-A272-4446-9ECB-5495F625EAFA}" type="parTrans" cxnId="{19B91344-B483-4B40-BFB7-2273796BC1A6}">
      <dgm:prSet/>
      <dgm:spPr/>
      <dgm:t>
        <a:bodyPr/>
        <a:lstStyle/>
        <a:p>
          <a:endParaRPr lang="uk-UA" noProof="0"/>
        </a:p>
      </dgm:t>
    </dgm:pt>
    <dgm:pt modelId="{9E8FAB3D-8914-4575-8A2D-E3B430309B38}" type="sibTrans" cxnId="{19B91344-B483-4B40-BFB7-2273796BC1A6}">
      <dgm:prSet/>
      <dgm:spPr/>
      <dgm:t>
        <a:bodyPr/>
        <a:lstStyle/>
        <a:p>
          <a:endParaRPr lang="uk-UA" noProof="0"/>
        </a:p>
      </dgm:t>
    </dgm:pt>
    <dgm:pt modelId="{1D69C106-C01A-481D-98A5-9B48CA919830}">
      <dgm:prSet/>
      <dgm:spPr/>
      <dgm:t>
        <a:bodyPr/>
        <a:lstStyle/>
        <a:p>
          <a:pPr rtl="0"/>
          <a:r>
            <a:rPr lang="uk-UA" noProof="0" smtClean="0"/>
            <a:t>– </a:t>
          </a:r>
          <a:r>
            <a:rPr lang="uk-UA" b="1" noProof="0" smtClean="0"/>
            <a:t>законні представники неповнолітніх осіб та осіб, визнаних у встановленому законом порядку недієздатними чи обмежено дієздатними;  </a:t>
          </a:r>
          <a:endParaRPr lang="uk-UA" b="1" noProof="0"/>
        </a:p>
      </dgm:t>
    </dgm:pt>
    <dgm:pt modelId="{033E350A-1E18-4FAB-BE12-E58BF61568A5}" type="parTrans" cxnId="{2098BC40-7CC8-42E3-AA3A-9245867CE1BC}">
      <dgm:prSet/>
      <dgm:spPr/>
      <dgm:t>
        <a:bodyPr/>
        <a:lstStyle/>
        <a:p>
          <a:endParaRPr lang="uk-UA" noProof="0"/>
        </a:p>
      </dgm:t>
    </dgm:pt>
    <dgm:pt modelId="{225050B6-42F8-4D6F-8916-EECBE5A9F9B9}" type="sibTrans" cxnId="{2098BC40-7CC8-42E3-AA3A-9245867CE1BC}">
      <dgm:prSet/>
      <dgm:spPr/>
      <dgm:t>
        <a:bodyPr/>
        <a:lstStyle/>
        <a:p>
          <a:endParaRPr lang="uk-UA" noProof="0"/>
        </a:p>
      </dgm:t>
    </dgm:pt>
    <dgm:pt modelId="{EE59FD81-7BD2-412C-8B6D-F0304A546E71}">
      <dgm:prSet/>
      <dgm:spPr/>
      <dgm:t>
        <a:bodyPr/>
        <a:lstStyle/>
        <a:p>
          <a:pPr rtl="0"/>
          <a:r>
            <a:rPr lang="uk-UA" noProof="0" smtClean="0"/>
            <a:t>– </a:t>
          </a:r>
          <a:r>
            <a:rPr lang="uk-UA" b="1" noProof="0" smtClean="0"/>
            <a:t>прокурор – в інтересах держави та в інтересах громадян, які через фізичний чи матеріальний стан, неповноліття, похилий вік, недієздатність або обмежену дієздатність неспроможні самостійно захистити свої права (частини 1–3 ст. 128 КПК України). </a:t>
          </a:r>
          <a:endParaRPr lang="uk-UA" b="1" noProof="0"/>
        </a:p>
      </dgm:t>
    </dgm:pt>
    <dgm:pt modelId="{D5CE254D-CD2B-4DE2-B0AA-31C04D1FE82C}" type="parTrans" cxnId="{DC99005C-59F2-4BE4-8B5E-B9B31E153EDB}">
      <dgm:prSet/>
      <dgm:spPr/>
      <dgm:t>
        <a:bodyPr/>
        <a:lstStyle/>
        <a:p>
          <a:endParaRPr lang="uk-UA" noProof="0"/>
        </a:p>
      </dgm:t>
    </dgm:pt>
    <dgm:pt modelId="{5B3C5409-E4A1-4CA2-88E9-B186C79E0BC5}" type="sibTrans" cxnId="{DC99005C-59F2-4BE4-8B5E-B9B31E153EDB}">
      <dgm:prSet/>
      <dgm:spPr/>
      <dgm:t>
        <a:bodyPr/>
        <a:lstStyle/>
        <a:p>
          <a:endParaRPr lang="uk-UA" noProof="0"/>
        </a:p>
      </dgm:t>
    </dgm:pt>
    <dgm:pt modelId="{353183BD-4082-42FA-98FD-DA5D14370FFC}" type="pres">
      <dgm:prSet presAssocID="{D8B1647E-6D4A-4B21-BDC1-87CC598CB5E8}" presName="linear" presStyleCnt="0">
        <dgm:presLayoutVars>
          <dgm:animLvl val="lvl"/>
          <dgm:resizeHandles val="exact"/>
        </dgm:presLayoutVars>
      </dgm:prSet>
      <dgm:spPr/>
      <dgm:t>
        <a:bodyPr/>
        <a:lstStyle/>
        <a:p>
          <a:endParaRPr lang="ru-RU"/>
        </a:p>
      </dgm:t>
    </dgm:pt>
    <dgm:pt modelId="{D85601AB-35C9-4F7B-ACB6-CC74240E00F7}" type="pres">
      <dgm:prSet presAssocID="{C018D4BA-8C67-4228-8D2B-6CA1BF023EB7}" presName="parentText" presStyleLbl="node1" presStyleIdx="0" presStyleCnt="4">
        <dgm:presLayoutVars>
          <dgm:chMax val="0"/>
          <dgm:bulletEnabled val="1"/>
        </dgm:presLayoutVars>
      </dgm:prSet>
      <dgm:spPr/>
      <dgm:t>
        <a:bodyPr/>
        <a:lstStyle/>
        <a:p>
          <a:endParaRPr lang="ru-RU"/>
        </a:p>
      </dgm:t>
    </dgm:pt>
    <dgm:pt modelId="{6E9BEE9E-8F33-4562-889E-A0B5D9D92CF0}" type="pres">
      <dgm:prSet presAssocID="{7E07DB71-B3B1-452A-8F43-74DBD3747834}" presName="spacer" presStyleCnt="0"/>
      <dgm:spPr/>
    </dgm:pt>
    <dgm:pt modelId="{99CD327A-D453-4958-B2B1-F0CCF7FD1140}" type="pres">
      <dgm:prSet presAssocID="{6033094E-011A-41E3-BA28-CDE5C9A910B3}" presName="parentText" presStyleLbl="node1" presStyleIdx="1" presStyleCnt="4">
        <dgm:presLayoutVars>
          <dgm:chMax val="0"/>
          <dgm:bulletEnabled val="1"/>
        </dgm:presLayoutVars>
      </dgm:prSet>
      <dgm:spPr/>
      <dgm:t>
        <a:bodyPr/>
        <a:lstStyle/>
        <a:p>
          <a:endParaRPr lang="ru-RU"/>
        </a:p>
      </dgm:t>
    </dgm:pt>
    <dgm:pt modelId="{DA9F2B72-1D13-46B6-9070-DFEE1C4D8821}" type="pres">
      <dgm:prSet presAssocID="{9E8FAB3D-8914-4575-8A2D-E3B430309B38}" presName="spacer" presStyleCnt="0"/>
      <dgm:spPr/>
    </dgm:pt>
    <dgm:pt modelId="{9DC099E9-99F3-40E1-B4A5-34E0A40CCD1F}" type="pres">
      <dgm:prSet presAssocID="{1D69C106-C01A-481D-98A5-9B48CA919830}" presName="parentText" presStyleLbl="node1" presStyleIdx="2" presStyleCnt="4">
        <dgm:presLayoutVars>
          <dgm:chMax val="0"/>
          <dgm:bulletEnabled val="1"/>
        </dgm:presLayoutVars>
      </dgm:prSet>
      <dgm:spPr/>
      <dgm:t>
        <a:bodyPr/>
        <a:lstStyle/>
        <a:p>
          <a:endParaRPr lang="ru-RU"/>
        </a:p>
      </dgm:t>
    </dgm:pt>
    <dgm:pt modelId="{45EA69BB-5A1A-453B-956E-EAD8A0D8FE76}" type="pres">
      <dgm:prSet presAssocID="{225050B6-42F8-4D6F-8916-EECBE5A9F9B9}" presName="spacer" presStyleCnt="0"/>
      <dgm:spPr/>
    </dgm:pt>
    <dgm:pt modelId="{8EF1D61E-57A8-4C74-8A93-20D8F927F790}" type="pres">
      <dgm:prSet presAssocID="{EE59FD81-7BD2-412C-8B6D-F0304A546E71}" presName="parentText" presStyleLbl="node1" presStyleIdx="3" presStyleCnt="4">
        <dgm:presLayoutVars>
          <dgm:chMax val="0"/>
          <dgm:bulletEnabled val="1"/>
        </dgm:presLayoutVars>
      </dgm:prSet>
      <dgm:spPr/>
      <dgm:t>
        <a:bodyPr/>
        <a:lstStyle/>
        <a:p>
          <a:endParaRPr lang="ru-RU"/>
        </a:p>
      </dgm:t>
    </dgm:pt>
  </dgm:ptLst>
  <dgm:cxnLst>
    <dgm:cxn modelId="{DC99005C-59F2-4BE4-8B5E-B9B31E153EDB}" srcId="{D8B1647E-6D4A-4B21-BDC1-87CC598CB5E8}" destId="{EE59FD81-7BD2-412C-8B6D-F0304A546E71}" srcOrd="3" destOrd="0" parTransId="{D5CE254D-CD2B-4DE2-B0AA-31C04D1FE82C}" sibTransId="{5B3C5409-E4A1-4CA2-88E9-B186C79E0BC5}"/>
    <dgm:cxn modelId="{A18E95D2-59AA-42C9-9570-E0055033E088}" type="presOf" srcId="{D8B1647E-6D4A-4B21-BDC1-87CC598CB5E8}" destId="{353183BD-4082-42FA-98FD-DA5D14370FFC}" srcOrd="0" destOrd="0" presId="urn:microsoft.com/office/officeart/2005/8/layout/vList2"/>
    <dgm:cxn modelId="{19B91344-B483-4B40-BFB7-2273796BC1A6}" srcId="{D8B1647E-6D4A-4B21-BDC1-87CC598CB5E8}" destId="{6033094E-011A-41E3-BA28-CDE5C9A910B3}" srcOrd="1" destOrd="0" parTransId="{00A90364-A272-4446-9ECB-5495F625EAFA}" sibTransId="{9E8FAB3D-8914-4575-8A2D-E3B430309B38}"/>
    <dgm:cxn modelId="{2098BC40-7CC8-42E3-AA3A-9245867CE1BC}" srcId="{D8B1647E-6D4A-4B21-BDC1-87CC598CB5E8}" destId="{1D69C106-C01A-481D-98A5-9B48CA919830}" srcOrd="2" destOrd="0" parTransId="{033E350A-1E18-4FAB-BE12-E58BF61568A5}" sibTransId="{225050B6-42F8-4D6F-8916-EECBE5A9F9B9}"/>
    <dgm:cxn modelId="{EB9AEA3F-8429-4BD0-AD27-4BE50AE64813}" type="presOf" srcId="{1D69C106-C01A-481D-98A5-9B48CA919830}" destId="{9DC099E9-99F3-40E1-B4A5-34E0A40CCD1F}" srcOrd="0" destOrd="0" presId="urn:microsoft.com/office/officeart/2005/8/layout/vList2"/>
    <dgm:cxn modelId="{BFF3B707-112C-4507-A07A-5879EB4B9151}" type="presOf" srcId="{C018D4BA-8C67-4228-8D2B-6CA1BF023EB7}" destId="{D85601AB-35C9-4F7B-ACB6-CC74240E00F7}" srcOrd="0" destOrd="0" presId="urn:microsoft.com/office/officeart/2005/8/layout/vList2"/>
    <dgm:cxn modelId="{3DD61BDD-E5B1-41CF-A7A7-1C9EBD4B6831}" srcId="{D8B1647E-6D4A-4B21-BDC1-87CC598CB5E8}" destId="{C018D4BA-8C67-4228-8D2B-6CA1BF023EB7}" srcOrd="0" destOrd="0" parTransId="{0931B27C-3361-452E-A5D4-D0A2F4E4715F}" sibTransId="{7E07DB71-B3B1-452A-8F43-74DBD3747834}"/>
    <dgm:cxn modelId="{C7824CA5-84C8-4E9B-BD7C-0E444DDF605D}" type="presOf" srcId="{EE59FD81-7BD2-412C-8B6D-F0304A546E71}" destId="{8EF1D61E-57A8-4C74-8A93-20D8F927F790}" srcOrd="0" destOrd="0" presId="urn:microsoft.com/office/officeart/2005/8/layout/vList2"/>
    <dgm:cxn modelId="{24B22FCB-BD06-4E49-8EFE-EE97D22BFD98}" type="presOf" srcId="{6033094E-011A-41E3-BA28-CDE5C9A910B3}" destId="{99CD327A-D453-4958-B2B1-F0CCF7FD1140}" srcOrd="0" destOrd="0" presId="urn:microsoft.com/office/officeart/2005/8/layout/vList2"/>
    <dgm:cxn modelId="{F204A804-3DBD-485B-9C61-3AF8236263A8}" type="presParOf" srcId="{353183BD-4082-42FA-98FD-DA5D14370FFC}" destId="{D85601AB-35C9-4F7B-ACB6-CC74240E00F7}" srcOrd="0" destOrd="0" presId="urn:microsoft.com/office/officeart/2005/8/layout/vList2"/>
    <dgm:cxn modelId="{028FE06B-A005-49C0-A912-60FD2941F399}" type="presParOf" srcId="{353183BD-4082-42FA-98FD-DA5D14370FFC}" destId="{6E9BEE9E-8F33-4562-889E-A0B5D9D92CF0}" srcOrd="1" destOrd="0" presId="urn:microsoft.com/office/officeart/2005/8/layout/vList2"/>
    <dgm:cxn modelId="{2FD01AD5-4509-4DBB-956B-19FBB44D2BEC}" type="presParOf" srcId="{353183BD-4082-42FA-98FD-DA5D14370FFC}" destId="{99CD327A-D453-4958-B2B1-F0CCF7FD1140}" srcOrd="2" destOrd="0" presId="urn:microsoft.com/office/officeart/2005/8/layout/vList2"/>
    <dgm:cxn modelId="{0214AF67-CE7F-47EC-8DE6-6A5F977910C8}" type="presParOf" srcId="{353183BD-4082-42FA-98FD-DA5D14370FFC}" destId="{DA9F2B72-1D13-46B6-9070-DFEE1C4D8821}" srcOrd="3" destOrd="0" presId="urn:microsoft.com/office/officeart/2005/8/layout/vList2"/>
    <dgm:cxn modelId="{E5BCE929-26F4-4A36-8970-29C5B19F8522}" type="presParOf" srcId="{353183BD-4082-42FA-98FD-DA5D14370FFC}" destId="{9DC099E9-99F3-40E1-B4A5-34E0A40CCD1F}" srcOrd="4" destOrd="0" presId="urn:microsoft.com/office/officeart/2005/8/layout/vList2"/>
    <dgm:cxn modelId="{5EBBD473-483D-44C8-A8A1-6C28E5E54DC4}" type="presParOf" srcId="{353183BD-4082-42FA-98FD-DA5D14370FFC}" destId="{45EA69BB-5A1A-453B-956E-EAD8A0D8FE76}" srcOrd="5" destOrd="0" presId="urn:microsoft.com/office/officeart/2005/8/layout/vList2"/>
    <dgm:cxn modelId="{46FBE362-C5DE-49A6-AA33-1EF982F9F66C}" type="presParOf" srcId="{353183BD-4082-42FA-98FD-DA5D14370FFC}" destId="{8EF1D61E-57A8-4C74-8A93-20D8F927F790}" srcOrd="6"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5EACDCA7-23CD-43C3-A89A-E23608EE793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CBE04C5D-BC3F-453B-A735-31BAA93336FE}">
      <dgm:prSet/>
      <dgm:spPr/>
      <dgm:t>
        <a:bodyPr/>
        <a:lstStyle/>
        <a:p>
          <a:pPr algn="just" rtl="0"/>
          <a:r>
            <a:rPr lang="uk-UA" b="1" noProof="0" smtClean="0"/>
            <a:t>	</a:t>
          </a:r>
          <a:r>
            <a:rPr lang="uk-UA" b="1" noProof="0" smtClean="0">
              <a:solidFill>
                <a:srgbClr val="FFFF00"/>
              </a:solidFill>
            </a:rPr>
            <a:t>Відмова у позові </a:t>
          </a:r>
          <a:r>
            <a:rPr lang="uk-UA" b="1" noProof="0" smtClean="0"/>
            <a:t>в порядку цивільного, господарського або адміністративного судочинства позбавляє цивільного позивача права пред’являти той же позов у кримінальному провадженні (ч. 6 ст. 128 КПК України).</a:t>
          </a:r>
          <a:endParaRPr lang="uk-UA" b="1" noProof="0"/>
        </a:p>
      </dgm:t>
    </dgm:pt>
    <dgm:pt modelId="{46DBF4C4-8A2F-4B30-B918-B6CF6168B45F}" type="parTrans" cxnId="{99D9870C-2C0D-486A-A388-067985FF7256}">
      <dgm:prSet/>
      <dgm:spPr/>
      <dgm:t>
        <a:bodyPr/>
        <a:lstStyle/>
        <a:p>
          <a:endParaRPr lang="ru-RU"/>
        </a:p>
      </dgm:t>
    </dgm:pt>
    <dgm:pt modelId="{B7CD41B0-06BD-4CBB-B36E-76DB839B07D0}" type="sibTrans" cxnId="{99D9870C-2C0D-486A-A388-067985FF7256}">
      <dgm:prSet/>
      <dgm:spPr/>
      <dgm:t>
        <a:bodyPr/>
        <a:lstStyle/>
        <a:p>
          <a:endParaRPr lang="ru-RU"/>
        </a:p>
      </dgm:t>
    </dgm:pt>
    <dgm:pt modelId="{AE18747A-E750-499E-8F70-FEC0E95B86F7}" type="pres">
      <dgm:prSet presAssocID="{5EACDCA7-23CD-43C3-A89A-E23608EE7936}" presName="linear" presStyleCnt="0">
        <dgm:presLayoutVars>
          <dgm:animLvl val="lvl"/>
          <dgm:resizeHandles val="exact"/>
        </dgm:presLayoutVars>
      </dgm:prSet>
      <dgm:spPr/>
      <dgm:t>
        <a:bodyPr/>
        <a:lstStyle/>
        <a:p>
          <a:endParaRPr lang="ru-RU"/>
        </a:p>
      </dgm:t>
    </dgm:pt>
    <dgm:pt modelId="{94BA765D-A5D9-4CF7-B953-3102800A8593}" type="pres">
      <dgm:prSet presAssocID="{CBE04C5D-BC3F-453B-A735-31BAA93336FE}" presName="parentText" presStyleLbl="node1" presStyleIdx="0" presStyleCnt="1">
        <dgm:presLayoutVars>
          <dgm:chMax val="0"/>
          <dgm:bulletEnabled val="1"/>
        </dgm:presLayoutVars>
      </dgm:prSet>
      <dgm:spPr/>
      <dgm:t>
        <a:bodyPr/>
        <a:lstStyle/>
        <a:p>
          <a:endParaRPr lang="ru-RU"/>
        </a:p>
      </dgm:t>
    </dgm:pt>
  </dgm:ptLst>
  <dgm:cxnLst>
    <dgm:cxn modelId="{25E12B56-6F9E-41B4-8A8C-66367C14EC4E}" type="presOf" srcId="{5EACDCA7-23CD-43C3-A89A-E23608EE7936}" destId="{AE18747A-E750-499E-8F70-FEC0E95B86F7}" srcOrd="0" destOrd="0" presId="urn:microsoft.com/office/officeart/2005/8/layout/vList2"/>
    <dgm:cxn modelId="{99D9870C-2C0D-486A-A388-067985FF7256}" srcId="{5EACDCA7-23CD-43C3-A89A-E23608EE7936}" destId="{CBE04C5D-BC3F-453B-A735-31BAA93336FE}" srcOrd="0" destOrd="0" parTransId="{46DBF4C4-8A2F-4B30-B918-B6CF6168B45F}" sibTransId="{B7CD41B0-06BD-4CBB-B36E-76DB839B07D0}"/>
    <dgm:cxn modelId="{92EAF474-2238-43F9-B3C5-FA87989812E8}" type="presOf" srcId="{CBE04C5D-BC3F-453B-A735-31BAA93336FE}" destId="{94BA765D-A5D9-4CF7-B953-3102800A8593}" srcOrd="0" destOrd="0" presId="urn:microsoft.com/office/officeart/2005/8/layout/vList2"/>
    <dgm:cxn modelId="{7FC838B1-89B6-4941-876E-61C584B86F92}" type="presParOf" srcId="{AE18747A-E750-499E-8F70-FEC0E95B86F7}" destId="{94BA765D-A5D9-4CF7-B953-3102800A8593}"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DDB1DDFD-4A85-4627-8439-A5EF04FF282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2DB4AC86-025C-4055-96C2-158E75AE02E2}">
      <dgm:prSet custT="1"/>
      <dgm:spPr/>
      <dgm:t>
        <a:bodyPr/>
        <a:lstStyle/>
        <a:p>
          <a:pPr algn="just" rtl="0"/>
          <a:r>
            <a:rPr lang="uk-UA" sz="3700" b="1" noProof="0" smtClean="0"/>
            <a:t>	</a:t>
          </a:r>
          <a:r>
            <a:rPr lang="uk-UA" sz="4000" b="1" noProof="0" smtClean="0">
              <a:solidFill>
                <a:srgbClr val="FF0000"/>
              </a:solidFill>
            </a:rPr>
            <a:t>Основними умовами </a:t>
          </a:r>
          <a:r>
            <a:rPr lang="uk-UA" sz="3700" b="1" noProof="0" smtClean="0"/>
            <a:t>пред’явлення цивільного позову в кримінальному провадженні є: </a:t>
          </a:r>
        </a:p>
        <a:p>
          <a:pPr algn="just" rtl="0"/>
          <a:r>
            <a:rPr lang="uk-UA" sz="3700" b="1" noProof="0" smtClean="0"/>
            <a:t>–</a:t>
          </a:r>
          <a:r>
            <a:rPr lang="uk-UA" sz="3700" b="1" i="1" noProof="0" smtClean="0"/>
            <a:t>процесуальна праводієздатність позивача; </a:t>
          </a:r>
        </a:p>
        <a:p>
          <a:pPr algn="just" rtl="0"/>
          <a:r>
            <a:rPr lang="uk-UA" sz="3700" b="1" i="1" noProof="0" smtClean="0"/>
            <a:t>– підвідомчість позову суду; </a:t>
          </a:r>
        </a:p>
        <a:p>
          <a:pPr algn="just" rtl="0"/>
          <a:r>
            <a:rPr lang="uk-UA" sz="3700" b="1" i="1" noProof="0" smtClean="0"/>
            <a:t>– відсутність винесеного судом рішення за тією ж підставою та предметом позову; </a:t>
          </a:r>
        </a:p>
        <a:p>
          <a:pPr algn="just" rtl="0"/>
          <a:r>
            <a:rPr lang="uk-UA" sz="3700" b="1" i="1" noProof="0" smtClean="0"/>
            <a:t>– подання позовної заяви.</a:t>
          </a:r>
          <a:endParaRPr lang="uk-UA" sz="3700" b="1" i="1" noProof="0"/>
        </a:p>
      </dgm:t>
    </dgm:pt>
    <dgm:pt modelId="{D0BF9CFC-246F-494E-B70C-60D636BD0ECA}" type="parTrans" cxnId="{4084D627-281B-478A-BA0D-4A45401D8D7C}">
      <dgm:prSet/>
      <dgm:spPr/>
      <dgm:t>
        <a:bodyPr/>
        <a:lstStyle/>
        <a:p>
          <a:endParaRPr lang="ru-RU"/>
        </a:p>
      </dgm:t>
    </dgm:pt>
    <dgm:pt modelId="{AA3CB258-C7D0-4E34-9ACA-280D11480C2F}" type="sibTrans" cxnId="{4084D627-281B-478A-BA0D-4A45401D8D7C}">
      <dgm:prSet/>
      <dgm:spPr/>
      <dgm:t>
        <a:bodyPr/>
        <a:lstStyle/>
        <a:p>
          <a:endParaRPr lang="ru-RU"/>
        </a:p>
      </dgm:t>
    </dgm:pt>
    <dgm:pt modelId="{ECDC02DD-709A-4B8E-85FA-37DBA2BD62AA}" type="pres">
      <dgm:prSet presAssocID="{DDB1DDFD-4A85-4627-8439-A5EF04FF282E}" presName="linear" presStyleCnt="0">
        <dgm:presLayoutVars>
          <dgm:animLvl val="lvl"/>
          <dgm:resizeHandles val="exact"/>
        </dgm:presLayoutVars>
      </dgm:prSet>
      <dgm:spPr/>
      <dgm:t>
        <a:bodyPr/>
        <a:lstStyle/>
        <a:p>
          <a:endParaRPr lang="ru-RU"/>
        </a:p>
      </dgm:t>
    </dgm:pt>
    <dgm:pt modelId="{02486D2E-D626-4823-892B-3182ED267DEC}" type="pres">
      <dgm:prSet presAssocID="{2DB4AC86-025C-4055-96C2-158E75AE02E2}" presName="parentText" presStyleLbl="node1" presStyleIdx="0" presStyleCnt="1" custScaleY="101311">
        <dgm:presLayoutVars>
          <dgm:chMax val="0"/>
          <dgm:bulletEnabled val="1"/>
        </dgm:presLayoutVars>
      </dgm:prSet>
      <dgm:spPr/>
      <dgm:t>
        <a:bodyPr/>
        <a:lstStyle/>
        <a:p>
          <a:endParaRPr lang="ru-RU"/>
        </a:p>
      </dgm:t>
    </dgm:pt>
  </dgm:ptLst>
  <dgm:cxnLst>
    <dgm:cxn modelId="{0253394A-E50A-469D-8E1C-01BFF09F0004}" type="presOf" srcId="{DDB1DDFD-4A85-4627-8439-A5EF04FF282E}" destId="{ECDC02DD-709A-4B8E-85FA-37DBA2BD62AA}" srcOrd="0" destOrd="0" presId="urn:microsoft.com/office/officeart/2005/8/layout/vList2"/>
    <dgm:cxn modelId="{4084D627-281B-478A-BA0D-4A45401D8D7C}" srcId="{DDB1DDFD-4A85-4627-8439-A5EF04FF282E}" destId="{2DB4AC86-025C-4055-96C2-158E75AE02E2}" srcOrd="0" destOrd="0" parTransId="{D0BF9CFC-246F-494E-B70C-60D636BD0ECA}" sibTransId="{AA3CB258-C7D0-4E34-9ACA-280D11480C2F}"/>
    <dgm:cxn modelId="{F89D78CB-5435-4084-AE60-B1913E19CABF}" type="presOf" srcId="{2DB4AC86-025C-4055-96C2-158E75AE02E2}" destId="{02486D2E-D626-4823-892B-3182ED267DEC}" srcOrd="0" destOrd="0" presId="urn:microsoft.com/office/officeart/2005/8/layout/vList2"/>
    <dgm:cxn modelId="{1699755C-E935-4457-8571-478848840CFA}" type="presParOf" srcId="{ECDC02DD-709A-4B8E-85FA-37DBA2BD62AA}" destId="{02486D2E-D626-4823-892B-3182ED267DEC}"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4331F793-89EB-4DF7-8FEF-895FD789928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3B732480-3048-4313-9E3B-C4DCEF461FA5}">
      <dgm:prSet custT="1"/>
      <dgm:spPr/>
      <dgm:t>
        <a:bodyPr/>
        <a:lstStyle/>
        <a:p>
          <a:pPr algn="just" rtl="0"/>
          <a:r>
            <a:rPr lang="uk-UA" sz="3200" b="1" noProof="0" smtClean="0"/>
            <a:t>	</a:t>
          </a:r>
          <a:r>
            <a:rPr lang="uk-UA" sz="4000" b="1" noProof="0" smtClean="0">
              <a:solidFill>
                <a:srgbClr val="FF0000"/>
              </a:solidFill>
            </a:rPr>
            <a:t>Цивільний позивач у кримінальному провадженні </a:t>
          </a:r>
          <a:r>
            <a:rPr lang="uk-UA" sz="3200" b="1" noProof="0" smtClean="0"/>
            <a:t>– це фізична особа, якій кримінальним правопорушенням або іншим суспільно небезпечним діянням завдано майнової та/або моральної шкоди, а також юридична особа, якій кримінальним правопорушенням або іншим суспільно небезпечним діянням завдано майнової шкоди, та яка в порядку, встановленому КПК України, пред’явила цивільний позов (ч. 1 ст. 61 КПК України). Права та обов’язки цивільного позивача виникають з моменту подання позовної заяви органу досудового розслідування або суду. </a:t>
          </a:r>
          <a:endParaRPr lang="uk-UA" sz="3200" b="1" noProof="0"/>
        </a:p>
      </dgm:t>
    </dgm:pt>
    <dgm:pt modelId="{DBED6BC3-5731-46B5-BAB5-CC0462F690EC}" type="parTrans" cxnId="{90C3A1CE-6530-4C23-95FD-061247A788F0}">
      <dgm:prSet/>
      <dgm:spPr/>
      <dgm:t>
        <a:bodyPr/>
        <a:lstStyle/>
        <a:p>
          <a:endParaRPr lang="uk-UA" noProof="0"/>
        </a:p>
      </dgm:t>
    </dgm:pt>
    <dgm:pt modelId="{72261D7F-E9E6-4098-867C-7BABFF0F6A9C}" type="sibTrans" cxnId="{90C3A1CE-6530-4C23-95FD-061247A788F0}">
      <dgm:prSet/>
      <dgm:spPr/>
      <dgm:t>
        <a:bodyPr/>
        <a:lstStyle/>
        <a:p>
          <a:endParaRPr lang="uk-UA" noProof="0"/>
        </a:p>
      </dgm:t>
    </dgm:pt>
    <dgm:pt modelId="{B980EE71-EDA2-4478-B08B-470716050185}" type="pres">
      <dgm:prSet presAssocID="{4331F793-89EB-4DF7-8FEF-895FD7899280}" presName="linear" presStyleCnt="0">
        <dgm:presLayoutVars>
          <dgm:animLvl val="lvl"/>
          <dgm:resizeHandles val="exact"/>
        </dgm:presLayoutVars>
      </dgm:prSet>
      <dgm:spPr/>
      <dgm:t>
        <a:bodyPr/>
        <a:lstStyle/>
        <a:p>
          <a:endParaRPr lang="ru-RU"/>
        </a:p>
      </dgm:t>
    </dgm:pt>
    <dgm:pt modelId="{FB805CB3-744A-4CAD-8B9C-B8897B9A0490}" type="pres">
      <dgm:prSet presAssocID="{3B732480-3048-4313-9E3B-C4DCEF461FA5}" presName="parentText" presStyleLbl="node1" presStyleIdx="0" presStyleCnt="1">
        <dgm:presLayoutVars>
          <dgm:chMax val="0"/>
          <dgm:bulletEnabled val="1"/>
        </dgm:presLayoutVars>
      </dgm:prSet>
      <dgm:spPr/>
      <dgm:t>
        <a:bodyPr/>
        <a:lstStyle/>
        <a:p>
          <a:endParaRPr lang="ru-RU"/>
        </a:p>
      </dgm:t>
    </dgm:pt>
  </dgm:ptLst>
  <dgm:cxnLst>
    <dgm:cxn modelId="{E09C3F59-8BCF-459B-8B2B-F713FA18F21D}" type="presOf" srcId="{4331F793-89EB-4DF7-8FEF-895FD7899280}" destId="{B980EE71-EDA2-4478-B08B-470716050185}" srcOrd="0" destOrd="0" presId="urn:microsoft.com/office/officeart/2005/8/layout/vList2"/>
    <dgm:cxn modelId="{9D31C61C-425A-46AA-89F6-64A496020175}" type="presOf" srcId="{3B732480-3048-4313-9E3B-C4DCEF461FA5}" destId="{FB805CB3-744A-4CAD-8B9C-B8897B9A0490}" srcOrd="0" destOrd="0" presId="urn:microsoft.com/office/officeart/2005/8/layout/vList2"/>
    <dgm:cxn modelId="{90C3A1CE-6530-4C23-95FD-061247A788F0}" srcId="{4331F793-89EB-4DF7-8FEF-895FD7899280}" destId="{3B732480-3048-4313-9E3B-C4DCEF461FA5}" srcOrd="0" destOrd="0" parTransId="{DBED6BC3-5731-46B5-BAB5-CC0462F690EC}" sibTransId="{72261D7F-E9E6-4098-867C-7BABFF0F6A9C}"/>
    <dgm:cxn modelId="{2BC55A24-C977-4A2F-B240-575BC88D2A78}" type="presParOf" srcId="{B980EE71-EDA2-4478-B08B-470716050185}" destId="{FB805CB3-744A-4CAD-8B9C-B8897B9A0490}"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1C33A11C-F14F-45FA-97F4-32F318385C2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DAE6C82C-770F-41D5-9EC4-E9E6DC1EBD39}">
      <dgm:prSet custT="1"/>
      <dgm:spPr/>
      <dgm:t>
        <a:bodyPr/>
        <a:lstStyle/>
        <a:p>
          <a:pPr algn="just" rtl="0"/>
          <a:r>
            <a:rPr lang="uk-UA" sz="3300" b="1" noProof="0" smtClean="0"/>
            <a:t>	</a:t>
          </a:r>
          <a:r>
            <a:rPr lang="uk-UA" sz="4000" b="1" noProof="0" smtClean="0">
              <a:solidFill>
                <a:srgbClr val="FF0000"/>
              </a:solidFill>
            </a:rPr>
            <a:t>Цивільний відповідач </a:t>
          </a:r>
          <a:r>
            <a:rPr lang="uk-UA" sz="3300" b="1" noProof="0" smtClean="0"/>
            <a:t>у кримінальному провадженні – це фізична або юридична особа, яка в силу закону несе цивільну відповідальність за шкоду, завдану злочинними діями (бездіяльністю) підозрюваного, обвинуваченого або неосудної особи, яка вчинила суспільно небезпечне діяння, та до якої пред’явлено цивільний позов у порядку, встановленому КПК України (ч. 1 ст. 62 КПК України). Права та обов’язки цивільного відповідача виникають з моменту подання позовної заяви органу досудового розслідування або суду. </a:t>
          </a:r>
          <a:endParaRPr lang="uk-UA" sz="3300" b="1" noProof="0"/>
        </a:p>
      </dgm:t>
    </dgm:pt>
    <dgm:pt modelId="{466D7E42-787F-40A3-B27C-EADDF02ED5E2}" type="parTrans" cxnId="{749FDF18-216C-4952-BC95-F7A81A194F3C}">
      <dgm:prSet/>
      <dgm:spPr/>
      <dgm:t>
        <a:bodyPr/>
        <a:lstStyle/>
        <a:p>
          <a:endParaRPr lang="ru-RU"/>
        </a:p>
      </dgm:t>
    </dgm:pt>
    <dgm:pt modelId="{F99560F5-44AE-4779-906D-8A31A9F5E279}" type="sibTrans" cxnId="{749FDF18-216C-4952-BC95-F7A81A194F3C}">
      <dgm:prSet/>
      <dgm:spPr/>
      <dgm:t>
        <a:bodyPr/>
        <a:lstStyle/>
        <a:p>
          <a:endParaRPr lang="ru-RU"/>
        </a:p>
      </dgm:t>
    </dgm:pt>
    <dgm:pt modelId="{2133AAE5-63EC-4094-A3C5-3B843CF7DE31}" type="pres">
      <dgm:prSet presAssocID="{1C33A11C-F14F-45FA-97F4-32F318385C21}" presName="linear" presStyleCnt="0">
        <dgm:presLayoutVars>
          <dgm:animLvl val="lvl"/>
          <dgm:resizeHandles val="exact"/>
        </dgm:presLayoutVars>
      </dgm:prSet>
      <dgm:spPr/>
      <dgm:t>
        <a:bodyPr/>
        <a:lstStyle/>
        <a:p>
          <a:endParaRPr lang="ru-RU"/>
        </a:p>
      </dgm:t>
    </dgm:pt>
    <dgm:pt modelId="{3B820071-24E4-4517-8CB6-3C8B9DE5CC82}" type="pres">
      <dgm:prSet presAssocID="{DAE6C82C-770F-41D5-9EC4-E9E6DC1EBD39}" presName="parentText" presStyleLbl="node1" presStyleIdx="0" presStyleCnt="1">
        <dgm:presLayoutVars>
          <dgm:chMax val="0"/>
          <dgm:bulletEnabled val="1"/>
        </dgm:presLayoutVars>
      </dgm:prSet>
      <dgm:spPr/>
      <dgm:t>
        <a:bodyPr/>
        <a:lstStyle/>
        <a:p>
          <a:endParaRPr lang="ru-RU"/>
        </a:p>
      </dgm:t>
    </dgm:pt>
  </dgm:ptLst>
  <dgm:cxnLst>
    <dgm:cxn modelId="{E5F2EE83-6FF6-4970-B2EC-1089874FD78E}" type="presOf" srcId="{DAE6C82C-770F-41D5-9EC4-E9E6DC1EBD39}" destId="{3B820071-24E4-4517-8CB6-3C8B9DE5CC82}" srcOrd="0" destOrd="0" presId="urn:microsoft.com/office/officeart/2005/8/layout/vList2"/>
    <dgm:cxn modelId="{8B0B5A1D-E310-422F-8DDF-25273FAE8272}" type="presOf" srcId="{1C33A11C-F14F-45FA-97F4-32F318385C21}" destId="{2133AAE5-63EC-4094-A3C5-3B843CF7DE31}" srcOrd="0" destOrd="0" presId="urn:microsoft.com/office/officeart/2005/8/layout/vList2"/>
    <dgm:cxn modelId="{749FDF18-216C-4952-BC95-F7A81A194F3C}" srcId="{1C33A11C-F14F-45FA-97F4-32F318385C21}" destId="{DAE6C82C-770F-41D5-9EC4-E9E6DC1EBD39}" srcOrd="0" destOrd="0" parTransId="{466D7E42-787F-40A3-B27C-EADDF02ED5E2}" sibTransId="{F99560F5-44AE-4779-906D-8A31A9F5E279}"/>
    <dgm:cxn modelId="{9028F95F-B1E3-4B57-A1D1-19C07C478BC9}" type="presParOf" srcId="{2133AAE5-63EC-4094-A3C5-3B843CF7DE31}" destId="{3B820071-24E4-4517-8CB6-3C8B9DE5CC82}"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6E2B94D6-2D1C-4E7D-A022-E5190071176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AAC913E4-2CB7-4052-B351-DEAB23E266AA}">
      <dgm:prSet custT="1"/>
      <dgm:spPr/>
      <dgm:t>
        <a:bodyPr/>
        <a:lstStyle/>
        <a:p>
          <a:pPr algn="just" rtl="0"/>
          <a:r>
            <a:rPr lang="uk-UA" sz="2800" b="1" i="1" dirty="0" smtClean="0"/>
            <a:t>	</a:t>
          </a:r>
          <a:r>
            <a:rPr lang="uk-UA" sz="3200" b="1" i="1" dirty="0" smtClean="0">
              <a:solidFill>
                <a:srgbClr val="FFFF00"/>
              </a:solidFill>
            </a:rPr>
            <a:t>Відшкодування шкоди потерпілому за рахунок Державного бюджету</a:t>
          </a:r>
          <a:r>
            <a:rPr lang="uk-UA" sz="3200" b="1" dirty="0" smtClean="0">
              <a:solidFill>
                <a:srgbClr val="FFFF00"/>
              </a:solidFill>
            </a:rPr>
            <a:t> </a:t>
          </a:r>
          <a:r>
            <a:rPr lang="uk-UA" sz="2800" b="1" dirty="0" smtClean="0"/>
            <a:t>(ч.3 ст.127 КПК) є новелою кримінального процесуального закону, однак порядок та умови реалізації такого відшкодування визначаються спеціальним законом.</a:t>
          </a:r>
          <a:endParaRPr lang="ru-RU" sz="2800" b="1" dirty="0"/>
        </a:p>
      </dgm:t>
    </dgm:pt>
    <dgm:pt modelId="{1477B5F3-8314-482F-B9F7-6479EE25CB4C}" type="parTrans" cxnId="{6B62546D-89FB-4A7D-830B-CFB47529E14B}">
      <dgm:prSet/>
      <dgm:spPr/>
      <dgm:t>
        <a:bodyPr/>
        <a:lstStyle/>
        <a:p>
          <a:endParaRPr lang="ru-RU"/>
        </a:p>
      </dgm:t>
    </dgm:pt>
    <dgm:pt modelId="{139E4905-4748-4867-9DFE-F895BD1B9EA6}" type="sibTrans" cxnId="{6B62546D-89FB-4A7D-830B-CFB47529E14B}">
      <dgm:prSet/>
      <dgm:spPr/>
      <dgm:t>
        <a:bodyPr/>
        <a:lstStyle/>
        <a:p>
          <a:endParaRPr lang="ru-RU"/>
        </a:p>
      </dgm:t>
    </dgm:pt>
    <dgm:pt modelId="{5736776C-1F30-4108-AAF7-E4ED507D5D50}">
      <dgm:prSet custT="1"/>
      <dgm:spPr/>
      <dgm:t>
        <a:bodyPr/>
        <a:lstStyle/>
        <a:p>
          <a:pPr algn="just" rtl="0"/>
          <a:r>
            <a:rPr lang="uk-UA" sz="2800" b="1" dirty="0" smtClean="0"/>
            <a:t>	Окремим видом відшкодування шкоди в кримінальному процесі є відшкодування (компенсація) шкоди, завданої незаконними рішеннями, діями чи бездіяльністю органу, що здійснює оперативно-розшукову діяльність, досудове розслідування, прокуратури або суду. Вона відшкодовується за рахунок Державного бюджету України у випадках та в порядку, встановленому законом (ст. 130 КПК).</a:t>
          </a:r>
          <a:endParaRPr lang="ru-RU" sz="2800" b="1" dirty="0"/>
        </a:p>
      </dgm:t>
    </dgm:pt>
    <dgm:pt modelId="{FC3FE655-AA12-47E1-ACC0-DCF5250A6A2E}" type="parTrans" cxnId="{77961D61-C113-47FF-BE3E-042E4A66F1C6}">
      <dgm:prSet/>
      <dgm:spPr/>
      <dgm:t>
        <a:bodyPr/>
        <a:lstStyle/>
        <a:p>
          <a:endParaRPr lang="ru-RU"/>
        </a:p>
      </dgm:t>
    </dgm:pt>
    <dgm:pt modelId="{7669B6B0-A96F-4395-AC18-ADB867529163}" type="sibTrans" cxnId="{77961D61-C113-47FF-BE3E-042E4A66F1C6}">
      <dgm:prSet/>
      <dgm:spPr/>
      <dgm:t>
        <a:bodyPr/>
        <a:lstStyle/>
        <a:p>
          <a:endParaRPr lang="ru-RU"/>
        </a:p>
      </dgm:t>
    </dgm:pt>
    <dgm:pt modelId="{0BE71EE8-7DC4-4C0D-B9AD-E5037F40C8AF}" type="pres">
      <dgm:prSet presAssocID="{6E2B94D6-2D1C-4E7D-A022-E51900711763}" presName="linear" presStyleCnt="0">
        <dgm:presLayoutVars>
          <dgm:animLvl val="lvl"/>
          <dgm:resizeHandles val="exact"/>
        </dgm:presLayoutVars>
      </dgm:prSet>
      <dgm:spPr/>
      <dgm:t>
        <a:bodyPr/>
        <a:lstStyle/>
        <a:p>
          <a:endParaRPr lang="ru-RU"/>
        </a:p>
      </dgm:t>
    </dgm:pt>
    <dgm:pt modelId="{53EC9F50-1A9E-4C20-B7E9-71EAB4464FC6}" type="pres">
      <dgm:prSet presAssocID="{AAC913E4-2CB7-4052-B351-DEAB23E266AA}" presName="parentText" presStyleLbl="node1" presStyleIdx="0" presStyleCnt="2">
        <dgm:presLayoutVars>
          <dgm:chMax val="0"/>
          <dgm:bulletEnabled val="1"/>
        </dgm:presLayoutVars>
      </dgm:prSet>
      <dgm:spPr/>
      <dgm:t>
        <a:bodyPr/>
        <a:lstStyle/>
        <a:p>
          <a:endParaRPr lang="ru-RU"/>
        </a:p>
      </dgm:t>
    </dgm:pt>
    <dgm:pt modelId="{2A660A50-E12F-483E-A580-72891F18FAB9}" type="pres">
      <dgm:prSet presAssocID="{139E4905-4748-4867-9DFE-F895BD1B9EA6}" presName="spacer" presStyleCnt="0"/>
      <dgm:spPr/>
    </dgm:pt>
    <dgm:pt modelId="{BE5AC22D-75A4-4001-9630-B8087D08DA96}" type="pres">
      <dgm:prSet presAssocID="{5736776C-1F30-4108-AAF7-E4ED507D5D50}" presName="parentText" presStyleLbl="node1" presStyleIdx="1" presStyleCnt="2">
        <dgm:presLayoutVars>
          <dgm:chMax val="0"/>
          <dgm:bulletEnabled val="1"/>
        </dgm:presLayoutVars>
      </dgm:prSet>
      <dgm:spPr/>
      <dgm:t>
        <a:bodyPr/>
        <a:lstStyle/>
        <a:p>
          <a:endParaRPr lang="ru-RU"/>
        </a:p>
      </dgm:t>
    </dgm:pt>
  </dgm:ptLst>
  <dgm:cxnLst>
    <dgm:cxn modelId="{66AED49B-25DB-4126-95A5-6E17A5E1A204}" type="presOf" srcId="{5736776C-1F30-4108-AAF7-E4ED507D5D50}" destId="{BE5AC22D-75A4-4001-9630-B8087D08DA96}" srcOrd="0" destOrd="0" presId="urn:microsoft.com/office/officeart/2005/8/layout/vList2"/>
    <dgm:cxn modelId="{77961D61-C113-47FF-BE3E-042E4A66F1C6}" srcId="{6E2B94D6-2D1C-4E7D-A022-E51900711763}" destId="{5736776C-1F30-4108-AAF7-E4ED507D5D50}" srcOrd="1" destOrd="0" parTransId="{FC3FE655-AA12-47E1-ACC0-DCF5250A6A2E}" sibTransId="{7669B6B0-A96F-4395-AC18-ADB867529163}"/>
    <dgm:cxn modelId="{6B62546D-89FB-4A7D-830B-CFB47529E14B}" srcId="{6E2B94D6-2D1C-4E7D-A022-E51900711763}" destId="{AAC913E4-2CB7-4052-B351-DEAB23E266AA}" srcOrd="0" destOrd="0" parTransId="{1477B5F3-8314-482F-B9F7-6479EE25CB4C}" sibTransId="{139E4905-4748-4867-9DFE-F895BD1B9EA6}"/>
    <dgm:cxn modelId="{A63717C0-D4A1-4E86-A2B0-DAC522D8C393}" type="presOf" srcId="{6E2B94D6-2D1C-4E7D-A022-E51900711763}" destId="{0BE71EE8-7DC4-4C0D-B9AD-E5037F40C8AF}" srcOrd="0" destOrd="0" presId="urn:microsoft.com/office/officeart/2005/8/layout/vList2"/>
    <dgm:cxn modelId="{2349DC21-65A0-49DE-A6D8-7C7CBF2B5038}" type="presOf" srcId="{AAC913E4-2CB7-4052-B351-DEAB23E266AA}" destId="{53EC9F50-1A9E-4C20-B7E9-71EAB4464FC6}" srcOrd="0" destOrd="0" presId="urn:microsoft.com/office/officeart/2005/8/layout/vList2"/>
    <dgm:cxn modelId="{2362EC28-EC75-423C-88C0-6116F55047D4}" type="presParOf" srcId="{0BE71EE8-7DC4-4C0D-B9AD-E5037F40C8AF}" destId="{53EC9F50-1A9E-4C20-B7E9-71EAB4464FC6}" srcOrd="0" destOrd="0" presId="urn:microsoft.com/office/officeart/2005/8/layout/vList2"/>
    <dgm:cxn modelId="{E4854B7D-C15D-4510-A4D6-CD7A3AB18D52}" type="presParOf" srcId="{0BE71EE8-7DC4-4C0D-B9AD-E5037F40C8AF}" destId="{2A660A50-E12F-483E-A580-72891F18FAB9}" srcOrd="1" destOrd="0" presId="urn:microsoft.com/office/officeart/2005/8/layout/vList2"/>
    <dgm:cxn modelId="{3C81DAC2-8C54-428A-B7C3-24CBEA62B89B}" type="presParOf" srcId="{0BE71EE8-7DC4-4C0D-B9AD-E5037F40C8AF}" destId="{BE5AC22D-75A4-4001-9630-B8087D08DA96}"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89058395-EECA-4657-8390-E097E923A746}"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E59380FD-B19B-4AA9-9514-A7215B3DAFCF}">
      <dgm:prSet custT="1"/>
      <dgm:spPr/>
      <dgm:t>
        <a:bodyPr/>
        <a:lstStyle/>
        <a:p>
          <a:pPr algn="ctr" rtl="0"/>
          <a:r>
            <a:rPr lang="uk-UA" sz="2800" b="1" dirty="0" smtClean="0">
              <a:solidFill>
                <a:srgbClr val="FFFF00"/>
              </a:solidFill>
            </a:rPr>
            <a:t>Громадянинові відшкодовуються (компенсуються): </a:t>
          </a:r>
          <a:endParaRPr lang="ru-RU" sz="2800" b="1" dirty="0">
            <a:solidFill>
              <a:srgbClr val="FFFF00"/>
            </a:solidFill>
          </a:endParaRPr>
        </a:p>
      </dgm:t>
    </dgm:pt>
    <dgm:pt modelId="{2673956A-7682-45FD-AD02-5457B77BBC4D}" type="parTrans" cxnId="{1E78E886-E420-4984-B8AF-41B20432DAC7}">
      <dgm:prSet/>
      <dgm:spPr/>
      <dgm:t>
        <a:bodyPr/>
        <a:lstStyle/>
        <a:p>
          <a:endParaRPr lang="ru-RU"/>
        </a:p>
      </dgm:t>
    </dgm:pt>
    <dgm:pt modelId="{4CBDD3F6-F779-401D-941D-DDDF5D262DF7}" type="sibTrans" cxnId="{1E78E886-E420-4984-B8AF-41B20432DAC7}">
      <dgm:prSet/>
      <dgm:spPr/>
      <dgm:t>
        <a:bodyPr/>
        <a:lstStyle/>
        <a:p>
          <a:endParaRPr lang="ru-RU"/>
        </a:p>
      </dgm:t>
    </dgm:pt>
    <dgm:pt modelId="{07E479EC-652C-416C-96C2-517B3951DA38}">
      <dgm:prSet/>
      <dgm:spPr/>
      <dgm:t>
        <a:bodyPr/>
        <a:lstStyle/>
        <a:p>
          <a:pPr rtl="0"/>
          <a:r>
            <a:rPr lang="uk-UA" b="1" dirty="0" smtClean="0"/>
            <a:t>1) заробіток та інші винагороди, які він втратив унаслідок незаконних дій;</a:t>
          </a:r>
          <a:endParaRPr lang="ru-RU" b="1" dirty="0"/>
        </a:p>
      </dgm:t>
    </dgm:pt>
    <dgm:pt modelId="{CC6D0FC8-4AF0-497F-8405-E08997E9CDB1}" type="parTrans" cxnId="{1A1058DA-A890-4C77-82B3-2C34528FC914}">
      <dgm:prSet/>
      <dgm:spPr/>
      <dgm:t>
        <a:bodyPr/>
        <a:lstStyle/>
        <a:p>
          <a:endParaRPr lang="ru-RU"/>
        </a:p>
      </dgm:t>
    </dgm:pt>
    <dgm:pt modelId="{B6503423-31E1-4D02-B07A-E4DFF75D4F82}" type="sibTrans" cxnId="{1A1058DA-A890-4C77-82B3-2C34528FC914}">
      <dgm:prSet/>
      <dgm:spPr/>
      <dgm:t>
        <a:bodyPr/>
        <a:lstStyle/>
        <a:p>
          <a:endParaRPr lang="ru-RU"/>
        </a:p>
      </dgm:t>
    </dgm:pt>
    <dgm:pt modelId="{2C4F8D11-ADC2-4AC1-80C1-4BE636FD4ACD}">
      <dgm:prSet/>
      <dgm:spPr/>
      <dgm:t>
        <a:bodyPr/>
        <a:lstStyle/>
        <a:p>
          <a:pPr rtl="0"/>
          <a:r>
            <a:rPr lang="uk-UA" b="1" dirty="0" smtClean="0"/>
            <a:t>2) майно (в тому числі гроші, грошові вклади і відсотки по них тощо) конфісковане або звернене в дохід держави судом, вилучене органами досудового розслідування, органами, які здійснюють оперативно-розшукову діяльність, а також майно, на яке накладено арешт;</a:t>
          </a:r>
          <a:endParaRPr lang="ru-RU" b="1" dirty="0"/>
        </a:p>
      </dgm:t>
    </dgm:pt>
    <dgm:pt modelId="{C58C8B33-695F-4D7F-888A-81C6A1D33FBE}" type="parTrans" cxnId="{E87B7618-4FBB-4567-A13C-CE2306E2D99A}">
      <dgm:prSet/>
      <dgm:spPr/>
      <dgm:t>
        <a:bodyPr/>
        <a:lstStyle/>
        <a:p>
          <a:endParaRPr lang="ru-RU"/>
        </a:p>
      </dgm:t>
    </dgm:pt>
    <dgm:pt modelId="{EE6274CD-4830-42DF-AA05-5115994815AA}" type="sibTrans" cxnId="{E87B7618-4FBB-4567-A13C-CE2306E2D99A}">
      <dgm:prSet/>
      <dgm:spPr/>
      <dgm:t>
        <a:bodyPr/>
        <a:lstStyle/>
        <a:p>
          <a:endParaRPr lang="ru-RU"/>
        </a:p>
      </dgm:t>
    </dgm:pt>
    <dgm:pt modelId="{C79D8321-52B8-4A8E-8119-B83BB3084D5F}">
      <dgm:prSet/>
      <dgm:spPr/>
      <dgm:t>
        <a:bodyPr/>
        <a:lstStyle/>
        <a:p>
          <a:pPr rtl="0"/>
          <a:r>
            <a:rPr lang="uk-UA" b="1" dirty="0" smtClean="0"/>
            <a:t>3) штрафи, стягнуті на виконання </a:t>
          </a:r>
          <a:r>
            <a:rPr lang="uk-UA" b="1" dirty="0" err="1" smtClean="0"/>
            <a:t>вироку</a:t>
          </a:r>
          <a:r>
            <a:rPr lang="uk-UA" b="1" dirty="0" smtClean="0"/>
            <a:t> суду, судові витрати та інші витрати, сплачені громадянином;</a:t>
          </a:r>
          <a:endParaRPr lang="ru-RU" b="1" dirty="0"/>
        </a:p>
      </dgm:t>
    </dgm:pt>
    <dgm:pt modelId="{D0EBA858-567F-475C-BD5E-F61A7AB28165}" type="parTrans" cxnId="{F7AFE049-D512-4B21-9436-AED6117520FE}">
      <dgm:prSet/>
      <dgm:spPr/>
      <dgm:t>
        <a:bodyPr/>
        <a:lstStyle/>
        <a:p>
          <a:endParaRPr lang="ru-RU"/>
        </a:p>
      </dgm:t>
    </dgm:pt>
    <dgm:pt modelId="{D27D179B-4642-4F75-A920-EBBDAD42A0A4}" type="sibTrans" cxnId="{F7AFE049-D512-4B21-9436-AED6117520FE}">
      <dgm:prSet/>
      <dgm:spPr/>
      <dgm:t>
        <a:bodyPr/>
        <a:lstStyle/>
        <a:p>
          <a:endParaRPr lang="ru-RU"/>
        </a:p>
      </dgm:t>
    </dgm:pt>
    <dgm:pt modelId="{DE14E358-FBFC-4DBE-B9FB-B21BB092E7B2}">
      <dgm:prSet/>
      <dgm:spPr/>
      <dgm:t>
        <a:bodyPr/>
        <a:lstStyle/>
        <a:p>
          <a:pPr rtl="0"/>
          <a:r>
            <a:rPr lang="uk-UA" b="1" dirty="0" smtClean="0"/>
            <a:t>4) суми, сплачені громадянином у зв’язку з наданням йому юридичної допомоги;</a:t>
          </a:r>
          <a:endParaRPr lang="ru-RU" b="1" dirty="0"/>
        </a:p>
      </dgm:t>
    </dgm:pt>
    <dgm:pt modelId="{4E80848D-3E70-4421-96A6-06CBC3D7F204}" type="parTrans" cxnId="{AC3CE79A-3AF9-4304-869D-31C58226AE5E}">
      <dgm:prSet/>
      <dgm:spPr/>
      <dgm:t>
        <a:bodyPr/>
        <a:lstStyle/>
        <a:p>
          <a:endParaRPr lang="ru-RU"/>
        </a:p>
      </dgm:t>
    </dgm:pt>
    <dgm:pt modelId="{E5ABF122-148A-4124-AD39-FC327BACCF44}" type="sibTrans" cxnId="{AC3CE79A-3AF9-4304-869D-31C58226AE5E}">
      <dgm:prSet/>
      <dgm:spPr/>
      <dgm:t>
        <a:bodyPr/>
        <a:lstStyle/>
        <a:p>
          <a:endParaRPr lang="ru-RU"/>
        </a:p>
      </dgm:t>
    </dgm:pt>
    <dgm:pt modelId="{A6173723-0807-4F35-A3ED-808EB8871DB0}">
      <dgm:prSet/>
      <dgm:spPr/>
      <dgm:t>
        <a:bodyPr/>
        <a:lstStyle/>
        <a:p>
          <a:pPr rtl="0"/>
          <a:r>
            <a:rPr lang="uk-UA" b="1" dirty="0" smtClean="0"/>
            <a:t>5) моральна шкода</a:t>
          </a:r>
          <a:r>
            <a:rPr lang="uk-UA" dirty="0" smtClean="0"/>
            <a:t>.</a:t>
          </a:r>
          <a:endParaRPr lang="ru-RU" dirty="0"/>
        </a:p>
      </dgm:t>
    </dgm:pt>
    <dgm:pt modelId="{47E7AB61-D2F2-47F9-8DF6-53FB45F28E97}" type="parTrans" cxnId="{10A69B70-C254-40B6-86E6-B8B4B1FD490A}">
      <dgm:prSet/>
      <dgm:spPr/>
      <dgm:t>
        <a:bodyPr/>
        <a:lstStyle/>
        <a:p>
          <a:endParaRPr lang="ru-RU"/>
        </a:p>
      </dgm:t>
    </dgm:pt>
    <dgm:pt modelId="{E884CCC0-FACA-4D08-8CE9-C825AF476A7D}" type="sibTrans" cxnId="{10A69B70-C254-40B6-86E6-B8B4B1FD490A}">
      <dgm:prSet/>
      <dgm:spPr/>
      <dgm:t>
        <a:bodyPr/>
        <a:lstStyle/>
        <a:p>
          <a:endParaRPr lang="ru-RU"/>
        </a:p>
      </dgm:t>
    </dgm:pt>
    <dgm:pt modelId="{2B33E999-F52E-46A9-9C1B-7D2B06275360}" type="pres">
      <dgm:prSet presAssocID="{89058395-EECA-4657-8390-E097E923A746}" presName="linear" presStyleCnt="0">
        <dgm:presLayoutVars>
          <dgm:animLvl val="lvl"/>
          <dgm:resizeHandles val="exact"/>
        </dgm:presLayoutVars>
      </dgm:prSet>
      <dgm:spPr/>
      <dgm:t>
        <a:bodyPr/>
        <a:lstStyle/>
        <a:p>
          <a:endParaRPr lang="ru-RU"/>
        </a:p>
      </dgm:t>
    </dgm:pt>
    <dgm:pt modelId="{8F5CC70C-E32E-4CD8-A1EC-4118C1D75474}" type="pres">
      <dgm:prSet presAssocID="{E59380FD-B19B-4AA9-9514-A7215B3DAFCF}" presName="parentText" presStyleLbl="node1" presStyleIdx="0" presStyleCnt="6">
        <dgm:presLayoutVars>
          <dgm:chMax val="0"/>
          <dgm:bulletEnabled val="1"/>
        </dgm:presLayoutVars>
      </dgm:prSet>
      <dgm:spPr/>
      <dgm:t>
        <a:bodyPr/>
        <a:lstStyle/>
        <a:p>
          <a:endParaRPr lang="ru-RU"/>
        </a:p>
      </dgm:t>
    </dgm:pt>
    <dgm:pt modelId="{69AF2F79-9E0B-43BD-BB94-63073CF90BAA}" type="pres">
      <dgm:prSet presAssocID="{4CBDD3F6-F779-401D-941D-DDDF5D262DF7}" presName="spacer" presStyleCnt="0"/>
      <dgm:spPr/>
    </dgm:pt>
    <dgm:pt modelId="{2866D504-D9EE-4DE7-8502-D3D5C8777DC1}" type="pres">
      <dgm:prSet presAssocID="{07E479EC-652C-416C-96C2-517B3951DA38}" presName="parentText" presStyleLbl="node1" presStyleIdx="1" presStyleCnt="6">
        <dgm:presLayoutVars>
          <dgm:chMax val="0"/>
          <dgm:bulletEnabled val="1"/>
        </dgm:presLayoutVars>
      </dgm:prSet>
      <dgm:spPr/>
      <dgm:t>
        <a:bodyPr/>
        <a:lstStyle/>
        <a:p>
          <a:endParaRPr lang="ru-RU"/>
        </a:p>
      </dgm:t>
    </dgm:pt>
    <dgm:pt modelId="{95C0452E-6157-45FB-A8B7-C79F60BC437C}" type="pres">
      <dgm:prSet presAssocID="{B6503423-31E1-4D02-B07A-E4DFF75D4F82}" presName="spacer" presStyleCnt="0"/>
      <dgm:spPr/>
    </dgm:pt>
    <dgm:pt modelId="{8EED8B52-60C7-4526-95D8-043E6EC293E0}" type="pres">
      <dgm:prSet presAssocID="{2C4F8D11-ADC2-4AC1-80C1-4BE636FD4ACD}" presName="parentText" presStyleLbl="node1" presStyleIdx="2" presStyleCnt="6" custLinFactNeighborX="0" custLinFactNeighborY="-24574">
        <dgm:presLayoutVars>
          <dgm:chMax val="0"/>
          <dgm:bulletEnabled val="1"/>
        </dgm:presLayoutVars>
      </dgm:prSet>
      <dgm:spPr/>
      <dgm:t>
        <a:bodyPr/>
        <a:lstStyle/>
        <a:p>
          <a:endParaRPr lang="ru-RU"/>
        </a:p>
      </dgm:t>
    </dgm:pt>
    <dgm:pt modelId="{A6F74EF9-6403-4219-829E-A5B48BEB2C77}" type="pres">
      <dgm:prSet presAssocID="{EE6274CD-4830-42DF-AA05-5115994815AA}" presName="spacer" presStyleCnt="0"/>
      <dgm:spPr/>
    </dgm:pt>
    <dgm:pt modelId="{581364E1-B596-4F5D-9DED-0C6840C4503E}" type="pres">
      <dgm:prSet presAssocID="{C79D8321-52B8-4A8E-8119-B83BB3084D5F}" presName="parentText" presStyleLbl="node1" presStyleIdx="3" presStyleCnt="6">
        <dgm:presLayoutVars>
          <dgm:chMax val="0"/>
          <dgm:bulletEnabled val="1"/>
        </dgm:presLayoutVars>
      </dgm:prSet>
      <dgm:spPr/>
      <dgm:t>
        <a:bodyPr/>
        <a:lstStyle/>
        <a:p>
          <a:endParaRPr lang="ru-RU"/>
        </a:p>
      </dgm:t>
    </dgm:pt>
    <dgm:pt modelId="{1609C065-BE50-4C3F-ABB1-C906430EDAA0}" type="pres">
      <dgm:prSet presAssocID="{D27D179B-4642-4F75-A920-EBBDAD42A0A4}" presName="spacer" presStyleCnt="0"/>
      <dgm:spPr/>
    </dgm:pt>
    <dgm:pt modelId="{FC05C3A6-66CE-4F8B-BB7D-DE2EB7D6DA82}" type="pres">
      <dgm:prSet presAssocID="{DE14E358-FBFC-4DBE-B9FB-B21BB092E7B2}" presName="parentText" presStyleLbl="node1" presStyleIdx="4" presStyleCnt="6">
        <dgm:presLayoutVars>
          <dgm:chMax val="0"/>
          <dgm:bulletEnabled val="1"/>
        </dgm:presLayoutVars>
      </dgm:prSet>
      <dgm:spPr/>
      <dgm:t>
        <a:bodyPr/>
        <a:lstStyle/>
        <a:p>
          <a:endParaRPr lang="ru-RU"/>
        </a:p>
      </dgm:t>
    </dgm:pt>
    <dgm:pt modelId="{49567831-B08A-4E1B-94D5-8E868DB9BA95}" type="pres">
      <dgm:prSet presAssocID="{E5ABF122-148A-4124-AD39-FC327BACCF44}" presName="spacer" presStyleCnt="0"/>
      <dgm:spPr/>
    </dgm:pt>
    <dgm:pt modelId="{191B0468-F19B-4A4A-BFDE-A1232BA84ABB}" type="pres">
      <dgm:prSet presAssocID="{A6173723-0807-4F35-A3ED-808EB8871DB0}" presName="parentText" presStyleLbl="node1" presStyleIdx="5" presStyleCnt="6">
        <dgm:presLayoutVars>
          <dgm:chMax val="0"/>
          <dgm:bulletEnabled val="1"/>
        </dgm:presLayoutVars>
      </dgm:prSet>
      <dgm:spPr/>
      <dgm:t>
        <a:bodyPr/>
        <a:lstStyle/>
        <a:p>
          <a:endParaRPr lang="ru-RU"/>
        </a:p>
      </dgm:t>
    </dgm:pt>
  </dgm:ptLst>
  <dgm:cxnLst>
    <dgm:cxn modelId="{3F17AE65-3021-47B9-92AF-D3D08FC7FA30}" type="presOf" srcId="{E59380FD-B19B-4AA9-9514-A7215B3DAFCF}" destId="{8F5CC70C-E32E-4CD8-A1EC-4118C1D75474}" srcOrd="0" destOrd="0" presId="urn:microsoft.com/office/officeart/2005/8/layout/vList2"/>
    <dgm:cxn modelId="{5DB81A0C-7FD5-404B-A2E6-4B9C47D2006B}" type="presOf" srcId="{07E479EC-652C-416C-96C2-517B3951DA38}" destId="{2866D504-D9EE-4DE7-8502-D3D5C8777DC1}" srcOrd="0" destOrd="0" presId="urn:microsoft.com/office/officeart/2005/8/layout/vList2"/>
    <dgm:cxn modelId="{33289EB9-B708-46DB-9DC9-B875BA9A66EB}" type="presOf" srcId="{A6173723-0807-4F35-A3ED-808EB8871DB0}" destId="{191B0468-F19B-4A4A-BFDE-A1232BA84ABB}" srcOrd="0" destOrd="0" presId="urn:microsoft.com/office/officeart/2005/8/layout/vList2"/>
    <dgm:cxn modelId="{1C65C10F-4BFE-443D-AD0C-7002FBA86EB3}" type="presOf" srcId="{89058395-EECA-4657-8390-E097E923A746}" destId="{2B33E999-F52E-46A9-9C1B-7D2B06275360}" srcOrd="0" destOrd="0" presId="urn:microsoft.com/office/officeart/2005/8/layout/vList2"/>
    <dgm:cxn modelId="{AC3CE79A-3AF9-4304-869D-31C58226AE5E}" srcId="{89058395-EECA-4657-8390-E097E923A746}" destId="{DE14E358-FBFC-4DBE-B9FB-B21BB092E7B2}" srcOrd="4" destOrd="0" parTransId="{4E80848D-3E70-4421-96A6-06CBC3D7F204}" sibTransId="{E5ABF122-148A-4124-AD39-FC327BACCF44}"/>
    <dgm:cxn modelId="{F410DD83-6566-4FA0-8403-A8711856E015}" type="presOf" srcId="{C79D8321-52B8-4A8E-8119-B83BB3084D5F}" destId="{581364E1-B596-4F5D-9DED-0C6840C4503E}" srcOrd="0" destOrd="0" presId="urn:microsoft.com/office/officeart/2005/8/layout/vList2"/>
    <dgm:cxn modelId="{1E78E886-E420-4984-B8AF-41B20432DAC7}" srcId="{89058395-EECA-4657-8390-E097E923A746}" destId="{E59380FD-B19B-4AA9-9514-A7215B3DAFCF}" srcOrd="0" destOrd="0" parTransId="{2673956A-7682-45FD-AD02-5457B77BBC4D}" sibTransId="{4CBDD3F6-F779-401D-941D-DDDF5D262DF7}"/>
    <dgm:cxn modelId="{0D2F9779-296D-4D06-93C5-245D56E3E1CF}" type="presOf" srcId="{DE14E358-FBFC-4DBE-B9FB-B21BB092E7B2}" destId="{FC05C3A6-66CE-4F8B-BB7D-DE2EB7D6DA82}" srcOrd="0" destOrd="0" presId="urn:microsoft.com/office/officeart/2005/8/layout/vList2"/>
    <dgm:cxn modelId="{1A1058DA-A890-4C77-82B3-2C34528FC914}" srcId="{89058395-EECA-4657-8390-E097E923A746}" destId="{07E479EC-652C-416C-96C2-517B3951DA38}" srcOrd="1" destOrd="0" parTransId="{CC6D0FC8-4AF0-497F-8405-E08997E9CDB1}" sibTransId="{B6503423-31E1-4D02-B07A-E4DFF75D4F82}"/>
    <dgm:cxn modelId="{F7AFE049-D512-4B21-9436-AED6117520FE}" srcId="{89058395-EECA-4657-8390-E097E923A746}" destId="{C79D8321-52B8-4A8E-8119-B83BB3084D5F}" srcOrd="3" destOrd="0" parTransId="{D0EBA858-567F-475C-BD5E-F61A7AB28165}" sibTransId="{D27D179B-4642-4F75-A920-EBBDAD42A0A4}"/>
    <dgm:cxn modelId="{10A69B70-C254-40B6-86E6-B8B4B1FD490A}" srcId="{89058395-EECA-4657-8390-E097E923A746}" destId="{A6173723-0807-4F35-A3ED-808EB8871DB0}" srcOrd="5" destOrd="0" parTransId="{47E7AB61-D2F2-47F9-8DF6-53FB45F28E97}" sibTransId="{E884CCC0-FACA-4D08-8CE9-C825AF476A7D}"/>
    <dgm:cxn modelId="{E87B7618-4FBB-4567-A13C-CE2306E2D99A}" srcId="{89058395-EECA-4657-8390-E097E923A746}" destId="{2C4F8D11-ADC2-4AC1-80C1-4BE636FD4ACD}" srcOrd="2" destOrd="0" parTransId="{C58C8B33-695F-4D7F-888A-81C6A1D33FBE}" sibTransId="{EE6274CD-4830-42DF-AA05-5115994815AA}"/>
    <dgm:cxn modelId="{F442BF11-5972-422D-B252-F6C0CBAA0B5A}" type="presOf" srcId="{2C4F8D11-ADC2-4AC1-80C1-4BE636FD4ACD}" destId="{8EED8B52-60C7-4526-95D8-043E6EC293E0}" srcOrd="0" destOrd="0" presId="urn:microsoft.com/office/officeart/2005/8/layout/vList2"/>
    <dgm:cxn modelId="{339F8F14-9D64-47AF-BBC2-1A1B131B1549}" type="presParOf" srcId="{2B33E999-F52E-46A9-9C1B-7D2B06275360}" destId="{8F5CC70C-E32E-4CD8-A1EC-4118C1D75474}" srcOrd="0" destOrd="0" presId="urn:microsoft.com/office/officeart/2005/8/layout/vList2"/>
    <dgm:cxn modelId="{9BE68DEF-4D2B-4392-8C1C-CD91D332919D}" type="presParOf" srcId="{2B33E999-F52E-46A9-9C1B-7D2B06275360}" destId="{69AF2F79-9E0B-43BD-BB94-63073CF90BAA}" srcOrd="1" destOrd="0" presId="urn:microsoft.com/office/officeart/2005/8/layout/vList2"/>
    <dgm:cxn modelId="{B2D04E70-5E81-48F9-A66C-1EC947C3EF19}" type="presParOf" srcId="{2B33E999-F52E-46A9-9C1B-7D2B06275360}" destId="{2866D504-D9EE-4DE7-8502-D3D5C8777DC1}" srcOrd="2" destOrd="0" presId="urn:microsoft.com/office/officeart/2005/8/layout/vList2"/>
    <dgm:cxn modelId="{6245A972-3088-4D83-A444-F7DD02EF38E8}" type="presParOf" srcId="{2B33E999-F52E-46A9-9C1B-7D2B06275360}" destId="{95C0452E-6157-45FB-A8B7-C79F60BC437C}" srcOrd="3" destOrd="0" presId="urn:microsoft.com/office/officeart/2005/8/layout/vList2"/>
    <dgm:cxn modelId="{6679397F-CDEB-494D-A62A-52A589DF3445}" type="presParOf" srcId="{2B33E999-F52E-46A9-9C1B-7D2B06275360}" destId="{8EED8B52-60C7-4526-95D8-043E6EC293E0}" srcOrd="4" destOrd="0" presId="urn:microsoft.com/office/officeart/2005/8/layout/vList2"/>
    <dgm:cxn modelId="{C09DF309-9DD7-473B-9691-207C2B605954}" type="presParOf" srcId="{2B33E999-F52E-46A9-9C1B-7D2B06275360}" destId="{A6F74EF9-6403-4219-829E-A5B48BEB2C77}" srcOrd="5" destOrd="0" presId="urn:microsoft.com/office/officeart/2005/8/layout/vList2"/>
    <dgm:cxn modelId="{3DA11168-B49F-4F20-A1C0-52C132B7DF8F}" type="presParOf" srcId="{2B33E999-F52E-46A9-9C1B-7D2B06275360}" destId="{581364E1-B596-4F5D-9DED-0C6840C4503E}" srcOrd="6" destOrd="0" presId="urn:microsoft.com/office/officeart/2005/8/layout/vList2"/>
    <dgm:cxn modelId="{AB8D2BF8-0522-4073-9290-B73A50CAC877}" type="presParOf" srcId="{2B33E999-F52E-46A9-9C1B-7D2B06275360}" destId="{1609C065-BE50-4C3F-ABB1-C906430EDAA0}" srcOrd="7" destOrd="0" presId="urn:microsoft.com/office/officeart/2005/8/layout/vList2"/>
    <dgm:cxn modelId="{AB755E73-0E09-40B6-9EA3-AEB7FA2A6C6B}" type="presParOf" srcId="{2B33E999-F52E-46A9-9C1B-7D2B06275360}" destId="{FC05C3A6-66CE-4F8B-BB7D-DE2EB7D6DA82}" srcOrd="8" destOrd="0" presId="urn:microsoft.com/office/officeart/2005/8/layout/vList2"/>
    <dgm:cxn modelId="{F70077C7-4B25-4F8C-AE77-455145DFDC48}" type="presParOf" srcId="{2B33E999-F52E-46A9-9C1B-7D2B06275360}" destId="{49567831-B08A-4E1B-94D5-8E868DB9BA95}" srcOrd="9" destOrd="0" presId="urn:microsoft.com/office/officeart/2005/8/layout/vList2"/>
    <dgm:cxn modelId="{2ACC8E05-82F4-4B31-8057-F617B09D868C}" type="presParOf" srcId="{2B33E999-F52E-46A9-9C1B-7D2B06275360}" destId="{191B0468-F19B-4A4A-BFDE-A1232BA84ABB}" srcOrd="1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5A0DAA-C816-4437-A8B9-C765F2B6D828}"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ru-RU"/>
        </a:p>
      </dgm:t>
    </dgm:pt>
    <dgm:pt modelId="{A1769935-C425-4033-803D-C7132497F4D2}">
      <dgm:prSet custT="1"/>
      <dgm:spPr/>
      <dgm:t>
        <a:bodyPr/>
        <a:lstStyle/>
        <a:p>
          <a:pPr algn="ctr" rtl="0"/>
          <a:r>
            <a:rPr lang="uk-UA" sz="3600" b="1" dirty="0" smtClean="0">
              <a:solidFill>
                <a:srgbClr val="FF0000"/>
              </a:solidFill>
            </a:rPr>
            <a:t>Класифікація строків у кримінальному провадженні:</a:t>
          </a:r>
          <a:endParaRPr lang="ru-RU" sz="3600" dirty="0">
            <a:solidFill>
              <a:srgbClr val="FF0000"/>
            </a:solidFill>
          </a:endParaRPr>
        </a:p>
      </dgm:t>
    </dgm:pt>
    <dgm:pt modelId="{2BF5B8EA-FE92-41FF-AF9B-B15A0C13F845}" type="parTrans" cxnId="{CDA50ED1-F3E5-4F0B-BE2E-5B6379C67216}">
      <dgm:prSet/>
      <dgm:spPr/>
      <dgm:t>
        <a:bodyPr/>
        <a:lstStyle/>
        <a:p>
          <a:endParaRPr lang="ru-RU"/>
        </a:p>
      </dgm:t>
    </dgm:pt>
    <dgm:pt modelId="{8CB7B359-C1B7-467F-AF76-7A1B68643238}" type="sibTrans" cxnId="{CDA50ED1-F3E5-4F0B-BE2E-5B6379C67216}">
      <dgm:prSet/>
      <dgm:spPr/>
      <dgm:t>
        <a:bodyPr/>
        <a:lstStyle/>
        <a:p>
          <a:endParaRPr lang="ru-RU"/>
        </a:p>
      </dgm:t>
    </dgm:pt>
    <dgm:pt modelId="{A76369EC-40A4-4D0E-B720-97DDEA4304CE}">
      <dgm:prSet custT="1"/>
      <dgm:spPr/>
      <dgm:t>
        <a:bodyPr/>
        <a:lstStyle/>
        <a:p>
          <a:pPr rtl="0"/>
          <a:r>
            <a:rPr lang="uk-UA" sz="2800" b="1" i="1" dirty="0" smtClean="0"/>
            <a:t>1) за функціональним призначенням:</a:t>
          </a:r>
          <a:endParaRPr lang="ru-RU" sz="2800" b="1" dirty="0"/>
        </a:p>
      </dgm:t>
    </dgm:pt>
    <dgm:pt modelId="{F8BAFEA4-F2BE-43D0-801D-5723D6A4EDDF}" type="parTrans" cxnId="{64308C81-E6EA-4A72-9DC1-A08F02B54044}">
      <dgm:prSet/>
      <dgm:spPr/>
      <dgm:t>
        <a:bodyPr/>
        <a:lstStyle/>
        <a:p>
          <a:endParaRPr lang="ru-RU"/>
        </a:p>
      </dgm:t>
    </dgm:pt>
    <dgm:pt modelId="{31DFC0B9-D29D-4DE0-AFED-75FDB26CEA45}" type="sibTrans" cxnId="{64308C81-E6EA-4A72-9DC1-A08F02B54044}">
      <dgm:prSet/>
      <dgm:spPr/>
      <dgm:t>
        <a:bodyPr/>
        <a:lstStyle/>
        <a:p>
          <a:endParaRPr lang="ru-RU"/>
        </a:p>
      </dgm:t>
    </dgm:pt>
    <dgm:pt modelId="{6232A55F-8B56-4C7D-8B42-93BC2D2A0B55}">
      <dgm:prSet/>
      <dgm:spPr/>
      <dgm:t>
        <a:bodyPr/>
        <a:lstStyle/>
        <a:p>
          <a:pPr rtl="0"/>
          <a:r>
            <a:rPr lang="uk-UA" dirty="0" smtClean="0"/>
            <a:t>– </a:t>
          </a:r>
          <a:r>
            <a:rPr lang="uk-UA" b="1" dirty="0" smtClean="0"/>
            <a:t>строки, що забезпечують максимальне скорочення часу між фактом вчинення кримінального правопорушення та вжиттям до винуватої особи заходів кримінального покарання чи іншого впливу;</a:t>
          </a:r>
          <a:endParaRPr lang="ru-RU" b="1" dirty="0"/>
        </a:p>
      </dgm:t>
    </dgm:pt>
    <dgm:pt modelId="{8B812C02-D0B1-4C34-9D80-D3D1E38F7E7E}" type="parTrans" cxnId="{A5096D6F-020E-47F4-9919-60BA9E56855F}">
      <dgm:prSet/>
      <dgm:spPr/>
      <dgm:t>
        <a:bodyPr/>
        <a:lstStyle/>
        <a:p>
          <a:endParaRPr lang="ru-RU"/>
        </a:p>
      </dgm:t>
    </dgm:pt>
    <dgm:pt modelId="{8CD70E66-3206-4099-A138-89FB0ACF04C9}" type="sibTrans" cxnId="{A5096D6F-020E-47F4-9919-60BA9E56855F}">
      <dgm:prSet/>
      <dgm:spPr/>
      <dgm:t>
        <a:bodyPr/>
        <a:lstStyle/>
        <a:p>
          <a:endParaRPr lang="ru-RU"/>
        </a:p>
      </dgm:t>
    </dgm:pt>
    <dgm:pt modelId="{7332A7C7-1BFD-43E1-9C89-4A3246456809}">
      <dgm:prSet/>
      <dgm:spPr/>
      <dgm:t>
        <a:bodyPr/>
        <a:lstStyle/>
        <a:p>
          <a:pPr rtl="0"/>
          <a:r>
            <a:rPr lang="uk-UA" dirty="0" smtClean="0"/>
            <a:t>– </a:t>
          </a:r>
          <a:r>
            <a:rPr lang="uk-UA" b="1" dirty="0" smtClean="0"/>
            <a:t>строки, що гарантують забезпечення прав і законних інтересів учасників процесу;</a:t>
          </a:r>
          <a:endParaRPr lang="ru-RU" b="1" dirty="0"/>
        </a:p>
      </dgm:t>
    </dgm:pt>
    <dgm:pt modelId="{C0CBA812-9EB1-4B26-B7E8-DAB8BE18B096}" type="parTrans" cxnId="{7D8C4953-FC9B-4108-947A-DDDBFAEE67BB}">
      <dgm:prSet/>
      <dgm:spPr/>
      <dgm:t>
        <a:bodyPr/>
        <a:lstStyle/>
        <a:p>
          <a:endParaRPr lang="ru-RU"/>
        </a:p>
      </dgm:t>
    </dgm:pt>
    <dgm:pt modelId="{86F973A0-23E2-4DB9-B5B7-E9A7B6386378}" type="sibTrans" cxnId="{7D8C4953-FC9B-4108-947A-DDDBFAEE67BB}">
      <dgm:prSet/>
      <dgm:spPr/>
      <dgm:t>
        <a:bodyPr/>
        <a:lstStyle/>
        <a:p>
          <a:endParaRPr lang="ru-RU"/>
        </a:p>
      </dgm:t>
    </dgm:pt>
    <dgm:pt modelId="{542490F2-F2BF-4CB4-96B7-CFF24A48716C}" type="pres">
      <dgm:prSet presAssocID="{265A0DAA-C816-4437-A8B9-C765F2B6D828}" presName="linear" presStyleCnt="0">
        <dgm:presLayoutVars>
          <dgm:animLvl val="lvl"/>
          <dgm:resizeHandles val="exact"/>
        </dgm:presLayoutVars>
      </dgm:prSet>
      <dgm:spPr/>
      <dgm:t>
        <a:bodyPr/>
        <a:lstStyle/>
        <a:p>
          <a:endParaRPr lang="ru-RU"/>
        </a:p>
      </dgm:t>
    </dgm:pt>
    <dgm:pt modelId="{7CF37859-8B3A-4F53-A71A-BBA4877FDA59}" type="pres">
      <dgm:prSet presAssocID="{A1769935-C425-4033-803D-C7132497F4D2}" presName="parentText" presStyleLbl="node1" presStyleIdx="0" presStyleCnt="4">
        <dgm:presLayoutVars>
          <dgm:chMax val="0"/>
          <dgm:bulletEnabled val="1"/>
        </dgm:presLayoutVars>
      </dgm:prSet>
      <dgm:spPr/>
      <dgm:t>
        <a:bodyPr/>
        <a:lstStyle/>
        <a:p>
          <a:endParaRPr lang="ru-RU"/>
        </a:p>
      </dgm:t>
    </dgm:pt>
    <dgm:pt modelId="{A05DF3C1-4450-4D11-8F33-DB916404152D}" type="pres">
      <dgm:prSet presAssocID="{8CB7B359-C1B7-467F-AF76-7A1B68643238}" presName="spacer" presStyleCnt="0"/>
      <dgm:spPr/>
    </dgm:pt>
    <dgm:pt modelId="{425DFFC5-DCC7-4BDB-A119-3EC4D0165608}" type="pres">
      <dgm:prSet presAssocID="{A76369EC-40A4-4D0E-B720-97DDEA4304CE}" presName="parentText" presStyleLbl="node1" presStyleIdx="1" presStyleCnt="4">
        <dgm:presLayoutVars>
          <dgm:chMax val="0"/>
          <dgm:bulletEnabled val="1"/>
        </dgm:presLayoutVars>
      </dgm:prSet>
      <dgm:spPr/>
      <dgm:t>
        <a:bodyPr/>
        <a:lstStyle/>
        <a:p>
          <a:endParaRPr lang="ru-RU"/>
        </a:p>
      </dgm:t>
    </dgm:pt>
    <dgm:pt modelId="{24D8C261-6687-4F45-ACAD-BCFC4BD79519}" type="pres">
      <dgm:prSet presAssocID="{31DFC0B9-D29D-4DE0-AFED-75FDB26CEA45}" presName="spacer" presStyleCnt="0"/>
      <dgm:spPr/>
    </dgm:pt>
    <dgm:pt modelId="{20E03BE9-7003-4E6B-84B2-65FE49E30BA6}" type="pres">
      <dgm:prSet presAssocID="{6232A55F-8B56-4C7D-8B42-93BC2D2A0B55}" presName="parentText" presStyleLbl="node1" presStyleIdx="2" presStyleCnt="4">
        <dgm:presLayoutVars>
          <dgm:chMax val="0"/>
          <dgm:bulletEnabled val="1"/>
        </dgm:presLayoutVars>
      </dgm:prSet>
      <dgm:spPr/>
      <dgm:t>
        <a:bodyPr/>
        <a:lstStyle/>
        <a:p>
          <a:endParaRPr lang="ru-RU"/>
        </a:p>
      </dgm:t>
    </dgm:pt>
    <dgm:pt modelId="{D9E728AE-7E9B-4E6C-B3C2-8CC972639690}" type="pres">
      <dgm:prSet presAssocID="{8CD70E66-3206-4099-A138-89FB0ACF04C9}" presName="spacer" presStyleCnt="0"/>
      <dgm:spPr/>
    </dgm:pt>
    <dgm:pt modelId="{6E218E5D-51BF-437A-89F0-1064D004F9A6}" type="pres">
      <dgm:prSet presAssocID="{7332A7C7-1BFD-43E1-9C89-4A3246456809}" presName="parentText" presStyleLbl="node1" presStyleIdx="3" presStyleCnt="4">
        <dgm:presLayoutVars>
          <dgm:chMax val="0"/>
          <dgm:bulletEnabled val="1"/>
        </dgm:presLayoutVars>
      </dgm:prSet>
      <dgm:spPr/>
      <dgm:t>
        <a:bodyPr/>
        <a:lstStyle/>
        <a:p>
          <a:endParaRPr lang="ru-RU"/>
        </a:p>
      </dgm:t>
    </dgm:pt>
  </dgm:ptLst>
  <dgm:cxnLst>
    <dgm:cxn modelId="{64308C81-E6EA-4A72-9DC1-A08F02B54044}" srcId="{265A0DAA-C816-4437-A8B9-C765F2B6D828}" destId="{A76369EC-40A4-4D0E-B720-97DDEA4304CE}" srcOrd="1" destOrd="0" parTransId="{F8BAFEA4-F2BE-43D0-801D-5723D6A4EDDF}" sibTransId="{31DFC0B9-D29D-4DE0-AFED-75FDB26CEA45}"/>
    <dgm:cxn modelId="{CDA50ED1-F3E5-4F0B-BE2E-5B6379C67216}" srcId="{265A0DAA-C816-4437-A8B9-C765F2B6D828}" destId="{A1769935-C425-4033-803D-C7132497F4D2}" srcOrd="0" destOrd="0" parTransId="{2BF5B8EA-FE92-41FF-AF9B-B15A0C13F845}" sibTransId="{8CB7B359-C1B7-467F-AF76-7A1B68643238}"/>
    <dgm:cxn modelId="{86ECC512-352A-4F07-BBA6-1EB185D7B2F8}" type="presOf" srcId="{265A0DAA-C816-4437-A8B9-C765F2B6D828}" destId="{542490F2-F2BF-4CB4-96B7-CFF24A48716C}" srcOrd="0" destOrd="0" presId="urn:microsoft.com/office/officeart/2005/8/layout/vList2"/>
    <dgm:cxn modelId="{A5096D6F-020E-47F4-9919-60BA9E56855F}" srcId="{265A0DAA-C816-4437-A8B9-C765F2B6D828}" destId="{6232A55F-8B56-4C7D-8B42-93BC2D2A0B55}" srcOrd="2" destOrd="0" parTransId="{8B812C02-D0B1-4C34-9D80-D3D1E38F7E7E}" sibTransId="{8CD70E66-3206-4099-A138-89FB0ACF04C9}"/>
    <dgm:cxn modelId="{80DFFFAF-01A7-4C74-A29A-B0D93A319258}" type="presOf" srcId="{7332A7C7-1BFD-43E1-9C89-4A3246456809}" destId="{6E218E5D-51BF-437A-89F0-1064D004F9A6}" srcOrd="0" destOrd="0" presId="urn:microsoft.com/office/officeart/2005/8/layout/vList2"/>
    <dgm:cxn modelId="{1F6D5481-C631-4B12-8671-3F39A0A22ED6}" type="presOf" srcId="{A76369EC-40A4-4D0E-B720-97DDEA4304CE}" destId="{425DFFC5-DCC7-4BDB-A119-3EC4D0165608}" srcOrd="0" destOrd="0" presId="urn:microsoft.com/office/officeart/2005/8/layout/vList2"/>
    <dgm:cxn modelId="{7D8C4953-FC9B-4108-947A-DDDBFAEE67BB}" srcId="{265A0DAA-C816-4437-A8B9-C765F2B6D828}" destId="{7332A7C7-1BFD-43E1-9C89-4A3246456809}" srcOrd="3" destOrd="0" parTransId="{C0CBA812-9EB1-4B26-B7E8-DAB8BE18B096}" sibTransId="{86F973A0-23E2-4DB9-B5B7-E9A7B6386378}"/>
    <dgm:cxn modelId="{C5647196-1A71-456F-A78E-D1F45663BC56}" type="presOf" srcId="{A1769935-C425-4033-803D-C7132497F4D2}" destId="{7CF37859-8B3A-4F53-A71A-BBA4877FDA59}" srcOrd="0" destOrd="0" presId="urn:microsoft.com/office/officeart/2005/8/layout/vList2"/>
    <dgm:cxn modelId="{B7A6A2CD-988B-4D33-BFB3-8C0698E3610F}" type="presOf" srcId="{6232A55F-8B56-4C7D-8B42-93BC2D2A0B55}" destId="{20E03BE9-7003-4E6B-84B2-65FE49E30BA6}" srcOrd="0" destOrd="0" presId="urn:microsoft.com/office/officeart/2005/8/layout/vList2"/>
    <dgm:cxn modelId="{CB2F90CA-C4D4-4481-91B2-A763707D6AC4}" type="presParOf" srcId="{542490F2-F2BF-4CB4-96B7-CFF24A48716C}" destId="{7CF37859-8B3A-4F53-A71A-BBA4877FDA59}" srcOrd="0" destOrd="0" presId="urn:microsoft.com/office/officeart/2005/8/layout/vList2"/>
    <dgm:cxn modelId="{541FA90F-960B-462F-A2B1-9DFB72AC1353}" type="presParOf" srcId="{542490F2-F2BF-4CB4-96B7-CFF24A48716C}" destId="{A05DF3C1-4450-4D11-8F33-DB916404152D}" srcOrd="1" destOrd="0" presId="urn:microsoft.com/office/officeart/2005/8/layout/vList2"/>
    <dgm:cxn modelId="{156826E2-05AE-4B1E-9801-A81B97D861FF}" type="presParOf" srcId="{542490F2-F2BF-4CB4-96B7-CFF24A48716C}" destId="{425DFFC5-DCC7-4BDB-A119-3EC4D0165608}" srcOrd="2" destOrd="0" presId="urn:microsoft.com/office/officeart/2005/8/layout/vList2"/>
    <dgm:cxn modelId="{2AEF7C78-B7B5-41B9-8843-CDF7B1F6DE40}" type="presParOf" srcId="{542490F2-F2BF-4CB4-96B7-CFF24A48716C}" destId="{24D8C261-6687-4F45-ACAD-BCFC4BD79519}" srcOrd="3" destOrd="0" presId="urn:microsoft.com/office/officeart/2005/8/layout/vList2"/>
    <dgm:cxn modelId="{61A02606-912E-4D77-92E7-B4EDEF813B7D}" type="presParOf" srcId="{542490F2-F2BF-4CB4-96B7-CFF24A48716C}" destId="{20E03BE9-7003-4E6B-84B2-65FE49E30BA6}" srcOrd="4" destOrd="0" presId="urn:microsoft.com/office/officeart/2005/8/layout/vList2"/>
    <dgm:cxn modelId="{7991CBFB-324C-4BD5-B5A4-C8C06AA3D4A4}" type="presParOf" srcId="{542490F2-F2BF-4CB4-96B7-CFF24A48716C}" destId="{D9E728AE-7E9B-4E6C-B3C2-8CC972639690}" srcOrd="5" destOrd="0" presId="urn:microsoft.com/office/officeart/2005/8/layout/vList2"/>
    <dgm:cxn modelId="{782BC3FB-4F23-415A-AB7B-F4AE59561CA4}" type="presParOf" srcId="{542490F2-F2BF-4CB4-96B7-CFF24A48716C}" destId="{6E218E5D-51BF-437A-89F0-1064D004F9A6}" srcOrd="6"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A038657-59E6-498A-B747-FD629D42145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756FC1B4-FE4D-47ED-868B-2E6AFACFD971}">
      <dgm:prSet custT="1"/>
      <dgm:spPr/>
      <dgm:t>
        <a:bodyPr/>
        <a:lstStyle/>
        <a:p>
          <a:pPr algn="ctr" rtl="0"/>
          <a:r>
            <a:rPr lang="uk-UA" sz="3200" b="1" i="1" dirty="0" smtClean="0">
              <a:solidFill>
                <a:srgbClr val="FF0000"/>
              </a:solidFill>
            </a:rPr>
            <a:t>2) за юридичною природою правовідносин</a:t>
          </a:r>
          <a:r>
            <a:rPr lang="uk-UA" sz="2400" i="1" dirty="0" smtClean="0">
              <a:solidFill>
                <a:srgbClr val="FF0000"/>
              </a:solidFill>
            </a:rPr>
            <a:t>:</a:t>
          </a:r>
          <a:endParaRPr lang="ru-RU" sz="2400" dirty="0">
            <a:solidFill>
              <a:srgbClr val="FF0000"/>
            </a:solidFill>
          </a:endParaRPr>
        </a:p>
      </dgm:t>
    </dgm:pt>
    <dgm:pt modelId="{DB9E2F6E-567F-464E-BC27-07D230F395FD}" type="parTrans" cxnId="{4906FB2A-FDDC-4F5B-A3BE-25DF9CCB43F7}">
      <dgm:prSet/>
      <dgm:spPr/>
      <dgm:t>
        <a:bodyPr/>
        <a:lstStyle/>
        <a:p>
          <a:endParaRPr lang="ru-RU"/>
        </a:p>
      </dgm:t>
    </dgm:pt>
    <dgm:pt modelId="{26336D0B-3CD6-4E5C-B236-894CBB824C1B}" type="sibTrans" cxnId="{4906FB2A-FDDC-4F5B-A3BE-25DF9CCB43F7}">
      <dgm:prSet/>
      <dgm:spPr/>
      <dgm:t>
        <a:bodyPr/>
        <a:lstStyle/>
        <a:p>
          <a:endParaRPr lang="ru-RU"/>
        </a:p>
      </dgm:t>
    </dgm:pt>
    <dgm:pt modelId="{079690CF-DC2F-43B0-BC3A-1CA367E54D6C}">
      <dgm:prSet custT="1"/>
      <dgm:spPr/>
      <dgm:t>
        <a:bodyPr/>
        <a:lstStyle/>
        <a:p>
          <a:pPr rtl="0"/>
          <a:r>
            <a:rPr lang="uk-UA" sz="2000" b="1" dirty="0" smtClean="0"/>
            <a:t>– строк виконання обов’язку;</a:t>
          </a:r>
          <a:endParaRPr lang="ru-RU" sz="2000" b="1" dirty="0"/>
        </a:p>
      </dgm:t>
    </dgm:pt>
    <dgm:pt modelId="{E34CD821-482F-48D8-998C-E9FDC24A77CC}" type="parTrans" cxnId="{E2BF477E-FE3B-4BB2-8396-16ED35CB6332}">
      <dgm:prSet/>
      <dgm:spPr/>
      <dgm:t>
        <a:bodyPr/>
        <a:lstStyle/>
        <a:p>
          <a:endParaRPr lang="ru-RU"/>
        </a:p>
      </dgm:t>
    </dgm:pt>
    <dgm:pt modelId="{0CB447E8-4A1F-4AFD-AB33-DFA4CE85FDBC}" type="sibTrans" cxnId="{E2BF477E-FE3B-4BB2-8396-16ED35CB6332}">
      <dgm:prSet/>
      <dgm:spPr/>
      <dgm:t>
        <a:bodyPr/>
        <a:lstStyle/>
        <a:p>
          <a:endParaRPr lang="ru-RU"/>
        </a:p>
      </dgm:t>
    </dgm:pt>
    <dgm:pt modelId="{BEDA86A2-14E0-4BD5-A1FA-636A640A13E6}">
      <dgm:prSet custT="1"/>
      <dgm:spPr/>
      <dgm:t>
        <a:bodyPr/>
        <a:lstStyle/>
        <a:p>
          <a:pPr rtl="0"/>
          <a:r>
            <a:rPr lang="uk-UA" sz="1900" dirty="0" smtClean="0"/>
            <a:t>– </a:t>
          </a:r>
          <a:r>
            <a:rPr lang="uk-UA" sz="2000" b="1" dirty="0" smtClean="0"/>
            <a:t>строк здійснення права;</a:t>
          </a:r>
          <a:endParaRPr lang="ru-RU" sz="2000" b="1" dirty="0"/>
        </a:p>
      </dgm:t>
    </dgm:pt>
    <dgm:pt modelId="{9FCD56FC-4A2D-4412-A79D-44AD1B463D92}" type="parTrans" cxnId="{DFD13F99-CDB5-45D7-989D-DAD24DEFA70E}">
      <dgm:prSet/>
      <dgm:spPr/>
      <dgm:t>
        <a:bodyPr/>
        <a:lstStyle/>
        <a:p>
          <a:endParaRPr lang="ru-RU"/>
        </a:p>
      </dgm:t>
    </dgm:pt>
    <dgm:pt modelId="{1ED3E52D-3507-472B-8818-C6C70CB167D9}" type="sibTrans" cxnId="{DFD13F99-CDB5-45D7-989D-DAD24DEFA70E}">
      <dgm:prSet/>
      <dgm:spPr/>
      <dgm:t>
        <a:bodyPr/>
        <a:lstStyle/>
        <a:p>
          <a:endParaRPr lang="ru-RU"/>
        </a:p>
      </dgm:t>
    </dgm:pt>
    <dgm:pt modelId="{7FC6A0D8-AA24-4F9D-9795-CE0BD5289C74}">
      <dgm:prSet custT="1"/>
      <dgm:spPr/>
      <dgm:t>
        <a:bodyPr/>
        <a:lstStyle/>
        <a:p>
          <a:pPr algn="ctr" rtl="0"/>
          <a:r>
            <a:rPr lang="uk-UA" sz="2800" b="1" i="1" dirty="0" smtClean="0">
              <a:solidFill>
                <a:srgbClr val="FF0000"/>
              </a:solidFill>
            </a:rPr>
            <a:t>3) залежно від часового прояву:</a:t>
          </a:r>
          <a:endParaRPr lang="ru-RU" sz="2800" b="1" dirty="0">
            <a:solidFill>
              <a:srgbClr val="FF0000"/>
            </a:solidFill>
          </a:endParaRPr>
        </a:p>
      </dgm:t>
    </dgm:pt>
    <dgm:pt modelId="{ADA7858B-EE25-43EE-946A-FA0AB5017015}" type="parTrans" cxnId="{1DA3B53A-BD23-4BB5-ADC4-828DB59F928B}">
      <dgm:prSet/>
      <dgm:spPr/>
      <dgm:t>
        <a:bodyPr/>
        <a:lstStyle/>
        <a:p>
          <a:endParaRPr lang="ru-RU"/>
        </a:p>
      </dgm:t>
    </dgm:pt>
    <dgm:pt modelId="{80104A88-CBD3-4B8B-B28C-182A14A1EEF1}" type="sibTrans" cxnId="{1DA3B53A-BD23-4BB5-ADC4-828DB59F928B}">
      <dgm:prSet/>
      <dgm:spPr/>
      <dgm:t>
        <a:bodyPr/>
        <a:lstStyle/>
        <a:p>
          <a:endParaRPr lang="ru-RU"/>
        </a:p>
      </dgm:t>
    </dgm:pt>
    <dgm:pt modelId="{60E67F8A-4A3C-4780-8590-61CFCE4F6EB0}">
      <dgm:prSet custT="1"/>
      <dgm:spPr/>
      <dgm:t>
        <a:bodyPr/>
        <a:lstStyle/>
        <a:p>
          <a:pPr rtl="0"/>
          <a:r>
            <a:rPr lang="uk-UA" sz="2000" b="1" dirty="0" smtClean="0"/>
            <a:t>– строки-моменти;</a:t>
          </a:r>
          <a:endParaRPr lang="ru-RU" sz="2000" b="1" dirty="0"/>
        </a:p>
      </dgm:t>
    </dgm:pt>
    <dgm:pt modelId="{78DED06A-2262-4BB3-9104-F2EA47F1E2CB}" type="parTrans" cxnId="{D0CEA942-A007-470B-923D-F0BA71B35A5B}">
      <dgm:prSet/>
      <dgm:spPr/>
      <dgm:t>
        <a:bodyPr/>
        <a:lstStyle/>
        <a:p>
          <a:endParaRPr lang="ru-RU"/>
        </a:p>
      </dgm:t>
    </dgm:pt>
    <dgm:pt modelId="{C759C83B-0CE0-4563-971E-30EF1D4C5E15}" type="sibTrans" cxnId="{D0CEA942-A007-470B-923D-F0BA71B35A5B}">
      <dgm:prSet/>
      <dgm:spPr/>
      <dgm:t>
        <a:bodyPr/>
        <a:lstStyle/>
        <a:p>
          <a:endParaRPr lang="ru-RU"/>
        </a:p>
      </dgm:t>
    </dgm:pt>
    <dgm:pt modelId="{B11AD3CD-20FE-411B-A2F3-33A4CB4C68A5}">
      <dgm:prSet/>
      <dgm:spPr/>
      <dgm:t>
        <a:bodyPr/>
        <a:lstStyle/>
        <a:p>
          <a:pPr rtl="0"/>
          <a:r>
            <a:rPr lang="uk-UA" dirty="0" smtClean="0"/>
            <a:t>– </a:t>
          </a:r>
          <a:r>
            <a:rPr lang="uk-UA" b="1" dirty="0" smtClean="0"/>
            <a:t>строки-періоди, які залежно від способу визначення їх тривалості в свою чергу поділяються на</a:t>
          </a:r>
          <a:r>
            <a:rPr lang="uk-UA" b="1" i="1" dirty="0" smtClean="0"/>
            <a:t>: </a:t>
          </a:r>
          <a:r>
            <a:rPr lang="uk-UA" b="1" i="1" dirty="0" smtClean="0">
              <a:solidFill>
                <a:srgbClr val="FF0000"/>
              </a:solidFill>
            </a:rPr>
            <a:t>невизначені</a:t>
          </a:r>
          <a:r>
            <a:rPr lang="uk-UA" b="1" dirty="0" smtClean="0"/>
            <a:t> (визначаються вказівкою на подію) та визначені, які можуть бути </a:t>
          </a:r>
          <a:r>
            <a:rPr lang="uk-UA" b="1" i="1" dirty="0" smtClean="0"/>
            <a:t>абсолютно визначені</a:t>
          </a:r>
          <a:r>
            <a:rPr lang="uk-UA" b="1" dirty="0" smtClean="0"/>
            <a:t> (мінімальна або максимальна межа ні за яких умов не може бути продовжена) чи </a:t>
          </a:r>
          <a:r>
            <a:rPr lang="uk-UA" b="1" i="1" dirty="0" smtClean="0">
              <a:solidFill>
                <a:srgbClr val="FF0000"/>
              </a:solidFill>
            </a:rPr>
            <a:t>відносно визначені</a:t>
          </a:r>
          <a:r>
            <a:rPr lang="uk-UA" b="1" dirty="0" smtClean="0">
              <a:solidFill>
                <a:srgbClr val="FF0000"/>
              </a:solidFill>
            </a:rPr>
            <a:t> </a:t>
          </a:r>
          <a:r>
            <a:rPr lang="uk-UA" b="1" dirty="0" smtClean="0"/>
            <a:t>(продовжуються у разі потреби відповідно до закону);</a:t>
          </a:r>
          <a:endParaRPr lang="ru-RU" b="1" dirty="0"/>
        </a:p>
      </dgm:t>
    </dgm:pt>
    <dgm:pt modelId="{1FCDE0B8-2B40-48D9-A1D5-D59B66E71632}" type="parTrans" cxnId="{3E8A0B48-24EE-4845-B30C-2BF1D49FE817}">
      <dgm:prSet/>
      <dgm:spPr/>
      <dgm:t>
        <a:bodyPr/>
        <a:lstStyle/>
        <a:p>
          <a:endParaRPr lang="ru-RU"/>
        </a:p>
      </dgm:t>
    </dgm:pt>
    <dgm:pt modelId="{606DBB61-474E-420A-BA15-2F3DA62CD11B}" type="sibTrans" cxnId="{3E8A0B48-24EE-4845-B30C-2BF1D49FE817}">
      <dgm:prSet/>
      <dgm:spPr/>
      <dgm:t>
        <a:bodyPr/>
        <a:lstStyle/>
        <a:p>
          <a:endParaRPr lang="ru-RU"/>
        </a:p>
      </dgm:t>
    </dgm:pt>
    <dgm:pt modelId="{66DCC18D-889A-422C-A096-AF8F0B9AA284}" type="pres">
      <dgm:prSet presAssocID="{8A038657-59E6-498A-B747-FD629D42145C}" presName="linear" presStyleCnt="0">
        <dgm:presLayoutVars>
          <dgm:animLvl val="lvl"/>
          <dgm:resizeHandles val="exact"/>
        </dgm:presLayoutVars>
      </dgm:prSet>
      <dgm:spPr/>
      <dgm:t>
        <a:bodyPr/>
        <a:lstStyle/>
        <a:p>
          <a:endParaRPr lang="ru-RU"/>
        </a:p>
      </dgm:t>
    </dgm:pt>
    <dgm:pt modelId="{C2F039D6-2232-4004-AC8B-EC983023E3AB}" type="pres">
      <dgm:prSet presAssocID="{756FC1B4-FE4D-47ED-868B-2E6AFACFD971}" presName="parentText" presStyleLbl="node1" presStyleIdx="0" presStyleCnt="6" custScaleY="89693" custLinFactNeighborY="55701">
        <dgm:presLayoutVars>
          <dgm:chMax val="0"/>
          <dgm:bulletEnabled val="1"/>
        </dgm:presLayoutVars>
      </dgm:prSet>
      <dgm:spPr/>
      <dgm:t>
        <a:bodyPr/>
        <a:lstStyle/>
        <a:p>
          <a:endParaRPr lang="ru-RU"/>
        </a:p>
      </dgm:t>
    </dgm:pt>
    <dgm:pt modelId="{F3A19054-605C-4955-AF07-F37AD3D102C2}" type="pres">
      <dgm:prSet presAssocID="{26336D0B-3CD6-4E5C-B236-894CBB824C1B}" presName="spacer" presStyleCnt="0"/>
      <dgm:spPr/>
    </dgm:pt>
    <dgm:pt modelId="{3183D29E-6D1B-42FE-8D18-2374EBAF9B53}" type="pres">
      <dgm:prSet presAssocID="{079690CF-DC2F-43B0-BC3A-1CA367E54D6C}" presName="parentText" presStyleLbl="node1" presStyleIdx="1" presStyleCnt="6" custScaleY="68763">
        <dgm:presLayoutVars>
          <dgm:chMax val="0"/>
          <dgm:bulletEnabled val="1"/>
        </dgm:presLayoutVars>
      </dgm:prSet>
      <dgm:spPr/>
      <dgm:t>
        <a:bodyPr/>
        <a:lstStyle/>
        <a:p>
          <a:endParaRPr lang="ru-RU"/>
        </a:p>
      </dgm:t>
    </dgm:pt>
    <dgm:pt modelId="{7CFDAE82-133A-4261-9277-5F0F3665960F}" type="pres">
      <dgm:prSet presAssocID="{0CB447E8-4A1F-4AFD-AB33-DFA4CE85FDBC}" presName="spacer" presStyleCnt="0"/>
      <dgm:spPr/>
    </dgm:pt>
    <dgm:pt modelId="{2011537A-77F9-4B79-B31D-190AB4787974}" type="pres">
      <dgm:prSet presAssocID="{BEDA86A2-14E0-4BD5-A1FA-636A640A13E6}" presName="parentText" presStyleLbl="node1" presStyleIdx="2" presStyleCnt="6" custScaleY="58238" custLinFactNeighborX="1089" custLinFactNeighborY="49148">
        <dgm:presLayoutVars>
          <dgm:chMax val="0"/>
          <dgm:bulletEnabled val="1"/>
        </dgm:presLayoutVars>
      </dgm:prSet>
      <dgm:spPr/>
      <dgm:t>
        <a:bodyPr/>
        <a:lstStyle/>
        <a:p>
          <a:endParaRPr lang="ru-RU"/>
        </a:p>
      </dgm:t>
    </dgm:pt>
    <dgm:pt modelId="{72637D4A-8775-4325-8272-A5CA29FE45FD}" type="pres">
      <dgm:prSet presAssocID="{1ED3E52D-3507-472B-8818-C6C70CB167D9}" presName="spacer" presStyleCnt="0"/>
      <dgm:spPr/>
    </dgm:pt>
    <dgm:pt modelId="{0F62D428-6465-4576-98C2-16DA54BE6B2F}" type="pres">
      <dgm:prSet presAssocID="{7FC6A0D8-AA24-4F9D-9795-CE0BD5289C74}" presName="parentText" presStyleLbl="node1" presStyleIdx="3" presStyleCnt="6" custScaleY="64445">
        <dgm:presLayoutVars>
          <dgm:chMax val="0"/>
          <dgm:bulletEnabled val="1"/>
        </dgm:presLayoutVars>
      </dgm:prSet>
      <dgm:spPr/>
      <dgm:t>
        <a:bodyPr/>
        <a:lstStyle/>
        <a:p>
          <a:endParaRPr lang="ru-RU"/>
        </a:p>
      </dgm:t>
    </dgm:pt>
    <dgm:pt modelId="{90CF8C04-1896-43F6-91B4-F76066E93AEA}" type="pres">
      <dgm:prSet presAssocID="{80104A88-CBD3-4B8B-B28C-182A14A1EEF1}" presName="spacer" presStyleCnt="0"/>
      <dgm:spPr/>
    </dgm:pt>
    <dgm:pt modelId="{D59FCADB-D98E-4AD7-B607-53C4A4FCF89E}" type="pres">
      <dgm:prSet presAssocID="{60E67F8A-4A3C-4780-8590-61CFCE4F6EB0}" presName="parentText" presStyleLbl="node1" presStyleIdx="4" presStyleCnt="6" custScaleY="63784">
        <dgm:presLayoutVars>
          <dgm:chMax val="0"/>
          <dgm:bulletEnabled val="1"/>
        </dgm:presLayoutVars>
      </dgm:prSet>
      <dgm:spPr/>
      <dgm:t>
        <a:bodyPr/>
        <a:lstStyle/>
        <a:p>
          <a:endParaRPr lang="ru-RU"/>
        </a:p>
      </dgm:t>
    </dgm:pt>
    <dgm:pt modelId="{F444E186-D312-4F46-A3D5-EBED09B6FEC0}" type="pres">
      <dgm:prSet presAssocID="{C759C83B-0CE0-4563-971E-30EF1D4C5E15}" presName="spacer" presStyleCnt="0"/>
      <dgm:spPr/>
    </dgm:pt>
    <dgm:pt modelId="{67DBC8ED-9AEA-406D-BD4E-D721B1EC89E3}" type="pres">
      <dgm:prSet presAssocID="{B11AD3CD-20FE-411B-A2F3-33A4CB4C68A5}" presName="parentText" presStyleLbl="node1" presStyleIdx="5" presStyleCnt="6" custScaleY="120883">
        <dgm:presLayoutVars>
          <dgm:chMax val="0"/>
          <dgm:bulletEnabled val="1"/>
        </dgm:presLayoutVars>
      </dgm:prSet>
      <dgm:spPr/>
      <dgm:t>
        <a:bodyPr/>
        <a:lstStyle/>
        <a:p>
          <a:endParaRPr lang="ru-RU"/>
        </a:p>
      </dgm:t>
    </dgm:pt>
  </dgm:ptLst>
  <dgm:cxnLst>
    <dgm:cxn modelId="{EADBC52D-0B75-4956-9767-D30C573A3CF2}" type="presOf" srcId="{079690CF-DC2F-43B0-BC3A-1CA367E54D6C}" destId="{3183D29E-6D1B-42FE-8D18-2374EBAF9B53}" srcOrd="0" destOrd="0" presId="urn:microsoft.com/office/officeart/2005/8/layout/vList2"/>
    <dgm:cxn modelId="{E58144E8-BFA4-4B30-9D0F-61B2263C83AA}" type="presOf" srcId="{756FC1B4-FE4D-47ED-868B-2E6AFACFD971}" destId="{C2F039D6-2232-4004-AC8B-EC983023E3AB}" srcOrd="0" destOrd="0" presId="urn:microsoft.com/office/officeart/2005/8/layout/vList2"/>
    <dgm:cxn modelId="{3E8A0B48-24EE-4845-B30C-2BF1D49FE817}" srcId="{8A038657-59E6-498A-B747-FD629D42145C}" destId="{B11AD3CD-20FE-411B-A2F3-33A4CB4C68A5}" srcOrd="5" destOrd="0" parTransId="{1FCDE0B8-2B40-48D9-A1D5-D59B66E71632}" sibTransId="{606DBB61-474E-420A-BA15-2F3DA62CD11B}"/>
    <dgm:cxn modelId="{4FE7DB9A-F8F5-4C0D-9EAC-981968FDA1DF}" type="presOf" srcId="{60E67F8A-4A3C-4780-8590-61CFCE4F6EB0}" destId="{D59FCADB-D98E-4AD7-B607-53C4A4FCF89E}" srcOrd="0" destOrd="0" presId="urn:microsoft.com/office/officeart/2005/8/layout/vList2"/>
    <dgm:cxn modelId="{DFD13F99-CDB5-45D7-989D-DAD24DEFA70E}" srcId="{8A038657-59E6-498A-B747-FD629D42145C}" destId="{BEDA86A2-14E0-4BD5-A1FA-636A640A13E6}" srcOrd="2" destOrd="0" parTransId="{9FCD56FC-4A2D-4412-A79D-44AD1B463D92}" sibTransId="{1ED3E52D-3507-472B-8818-C6C70CB167D9}"/>
    <dgm:cxn modelId="{E9096ADF-D374-4FD7-A428-CB02D5E5EE1C}" type="presOf" srcId="{7FC6A0D8-AA24-4F9D-9795-CE0BD5289C74}" destId="{0F62D428-6465-4576-98C2-16DA54BE6B2F}" srcOrd="0" destOrd="0" presId="urn:microsoft.com/office/officeart/2005/8/layout/vList2"/>
    <dgm:cxn modelId="{4906FB2A-FDDC-4F5B-A3BE-25DF9CCB43F7}" srcId="{8A038657-59E6-498A-B747-FD629D42145C}" destId="{756FC1B4-FE4D-47ED-868B-2E6AFACFD971}" srcOrd="0" destOrd="0" parTransId="{DB9E2F6E-567F-464E-BC27-07D230F395FD}" sibTransId="{26336D0B-3CD6-4E5C-B236-894CBB824C1B}"/>
    <dgm:cxn modelId="{DCEFB506-BF2C-4A51-BC63-7857BB7B1A76}" type="presOf" srcId="{BEDA86A2-14E0-4BD5-A1FA-636A640A13E6}" destId="{2011537A-77F9-4B79-B31D-190AB4787974}" srcOrd="0" destOrd="0" presId="urn:microsoft.com/office/officeart/2005/8/layout/vList2"/>
    <dgm:cxn modelId="{D0CEA942-A007-470B-923D-F0BA71B35A5B}" srcId="{8A038657-59E6-498A-B747-FD629D42145C}" destId="{60E67F8A-4A3C-4780-8590-61CFCE4F6EB0}" srcOrd="4" destOrd="0" parTransId="{78DED06A-2262-4BB3-9104-F2EA47F1E2CB}" sibTransId="{C759C83B-0CE0-4563-971E-30EF1D4C5E15}"/>
    <dgm:cxn modelId="{3E7ADD64-3907-46DD-B56B-0546B8CBE949}" type="presOf" srcId="{8A038657-59E6-498A-B747-FD629D42145C}" destId="{66DCC18D-889A-422C-A096-AF8F0B9AA284}" srcOrd="0" destOrd="0" presId="urn:microsoft.com/office/officeart/2005/8/layout/vList2"/>
    <dgm:cxn modelId="{E2BF477E-FE3B-4BB2-8396-16ED35CB6332}" srcId="{8A038657-59E6-498A-B747-FD629D42145C}" destId="{079690CF-DC2F-43B0-BC3A-1CA367E54D6C}" srcOrd="1" destOrd="0" parTransId="{E34CD821-482F-48D8-998C-E9FDC24A77CC}" sibTransId="{0CB447E8-4A1F-4AFD-AB33-DFA4CE85FDBC}"/>
    <dgm:cxn modelId="{83D5B855-B8AF-4B3C-BF34-6DC24ABF5BDE}" type="presOf" srcId="{B11AD3CD-20FE-411B-A2F3-33A4CB4C68A5}" destId="{67DBC8ED-9AEA-406D-BD4E-D721B1EC89E3}" srcOrd="0" destOrd="0" presId="urn:microsoft.com/office/officeart/2005/8/layout/vList2"/>
    <dgm:cxn modelId="{1DA3B53A-BD23-4BB5-ADC4-828DB59F928B}" srcId="{8A038657-59E6-498A-B747-FD629D42145C}" destId="{7FC6A0D8-AA24-4F9D-9795-CE0BD5289C74}" srcOrd="3" destOrd="0" parTransId="{ADA7858B-EE25-43EE-946A-FA0AB5017015}" sibTransId="{80104A88-CBD3-4B8B-B28C-182A14A1EEF1}"/>
    <dgm:cxn modelId="{F5EB63BA-6659-40CE-8392-39E0C947709D}" type="presParOf" srcId="{66DCC18D-889A-422C-A096-AF8F0B9AA284}" destId="{C2F039D6-2232-4004-AC8B-EC983023E3AB}" srcOrd="0" destOrd="0" presId="urn:microsoft.com/office/officeart/2005/8/layout/vList2"/>
    <dgm:cxn modelId="{DFCDEE99-1C73-49A8-87C4-5CF72F5C8CAC}" type="presParOf" srcId="{66DCC18D-889A-422C-A096-AF8F0B9AA284}" destId="{F3A19054-605C-4955-AF07-F37AD3D102C2}" srcOrd="1" destOrd="0" presId="urn:microsoft.com/office/officeart/2005/8/layout/vList2"/>
    <dgm:cxn modelId="{6803C9A6-CCC8-4AB4-A69C-DB8191954E9F}" type="presParOf" srcId="{66DCC18D-889A-422C-A096-AF8F0B9AA284}" destId="{3183D29E-6D1B-42FE-8D18-2374EBAF9B53}" srcOrd="2" destOrd="0" presId="urn:microsoft.com/office/officeart/2005/8/layout/vList2"/>
    <dgm:cxn modelId="{9F815F6B-F8C5-446C-9E1A-E03DDB78A675}" type="presParOf" srcId="{66DCC18D-889A-422C-A096-AF8F0B9AA284}" destId="{7CFDAE82-133A-4261-9277-5F0F3665960F}" srcOrd="3" destOrd="0" presId="urn:microsoft.com/office/officeart/2005/8/layout/vList2"/>
    <dgm:cxn modelId="{6658342C-A468-4C32-9546-3C5E40EEA592}" type="presParOf" srcId="{66DCC18D-889A-422C-A096-AF8F0B9AA284}" destId="{2011537A-77F9-4B79-B31D-190AB4787974}" srcOrd="4" destOrd="0" presId="urn:microsoft.com/office/officeart/2005/8/layout/vList2"/>
    <dgm:cxn modelId="{6A4BF1E3-224B-43F6-887B-BF391E6647F8}" type="presParOf" srcId="{66DCC18D-889A-422C-A096-AF8F0B9AA284}" destId="{72637D4A-8775-4325-8272-A5CA29FE45FD}" srcOrd="5" destOrd="0" presId="urn:microsoft.com/office/officeart/2005/8/layout/vList2"/>
    <dgm:cxn modelId="{F6248BDE-D3E2-40CD-A89F-7BA6E72DC42E}" type="presParOf" srcId="{66DCC18D-889A-422C-A096-AF8F0B9AA284}" destId="{0F62D428-6465-4576-98C2-16DA54BE6B2F}" srcOrd="6" destOrd="0" presId="urn:microsoft.com/office/officeart/2005/8/layout/vList2"/>
    <dgm:cxn modelId="{F0CAD9DF-276D-4921-89D1-3DCA6C1D5657}" type="presParOf" srcId="{66DCC18D-889A-422C-A096-AF8F0B9AA284}" destId="{90CF8C04-1896-43F6-91B4-F76066E93AEA}" srcOrd="7" destOrd="0" presId="urn:microsoft.com/office/officeart/2005/8/layout/vList2"/>
    <dgm:cxn modelId="{817B45DB-7E9B-4305-96CA-09F258163355}" type="presParOf" srcId="{66DCC18D-889A-422C-A096-AF8F0B9AA284}" destId="{D59FCADB-D98E-4AD7-B607-53C4A4FCF89E}" srcOrd="8" destOrd="0" presId="urn:microsoft.com/office/officeart/2005/8/layout/vList2"/>
    <dgm:cxn modelId="{50155868-F4D6-4B26-BAA3-2AF70B561191}" type="presParOf" srcId="{66DCC18D-889A-422C-A096-AF8F0B9AA284}" destId="{F444E186-D312-4F46-A3D5-EBED09B6FEC0}" srcOrd="9" destOrd="0" presId="urn:microsoft.com/office/officeart/2005/8/layout/vList2"/>
    <dgm:cxn modelId="{8F228133-BEA2-40B2-A7D9-64AE0FAD4CE6}" type="presParOf" srcId="{66DCC18D-889A-422C-A096-AF8F0B9AA284}" destId="{67DBC8ED-9AEA-406D-BD4E-D721B1EC89E3}" srcOrd="1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3FE25D2-7098-4CE5-BFB1-B713ABDDB74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3BF58233-26D3-40BA-8EDC-1A29ABB568EA}">
      <dgm:prSet custT="1"/>
      <dgm:spPr/>
      <dgm:t>
        <a:bodyPr/>
        <a:lstStyle/>
        <a:p>
          <a:pPr algn="ctr" rtl="0"/>
          <a:r>
            <a:rPr lang="uk-UA" sz="4800" b="1" i="1" dirty="0" smtClean="0">
              <a:solidFill>
                <a:srgbClr val="FF0000"/>
              </a:solidFill>
            </a:rPr>
            <a:t>4) залежно від того, ким/чим встановлюються:</a:t>
          </a:r>
          <a:endParaRPr lang="ru-RU" sz="4800" b="1" dirty="0">
            <a:solidFill>
              <a:srgbClr val="FF0000"/>
            </a:solidFill>
          </a:endParaRPr>
        </a:p>
      </dgm:t>
    </dgm:pt>
    <dgm:pt modelId="{26295A78-75D3-4B5E-91FC-3B5760B1299A}" type="parTrans" cxnId="{E96D814B-6455-4261-AE58-90829D34EFD2}">
      <dgm:prSet/>
      <dgm:spPr/>
      <dgm:t>
        <a:bodyPr/>
        <a:lstStyle/>
        <a:p>
          <a:endParaRPr lang="ru-RU"/>
        </a:p>
      </dgm:t>
    </dgm:pt>
    <dgm:pt modelId="{E007A188-6C53-4CE8-9BD8-58B6C12EA068}" type="sibTrans" cxnId="{E96D814B-6455-4261-AE58-90829D34EFD2}">
      <dgm:prSet/>
      <dgm:spPr/>
      <dgm:t>
        <a:bodyPr/>
        <a:lstStyle/>
        <a:p>
          <a:endParaRPr lang="ru-RU"/>
        </a:p>
      </dgm:t>
    </dgm:pt>
    <dgm:pt modelId="{473879AE-C705-4EEB-A616-EFC5A79180D3}">
      <dgm:prSet/>
      <dgm:spPr/>
      <dgm:t>
        <a:bodyPr/>
        <a:lstStyle/>
        <a:p>
          <a:pPr rtl="0"/>
          <a:r>
            <a:rPr lang="uk-UA" dirty="0" smtClean="0"/>
            <a:t>– </a:t>
          </a:r>
          <a:r>
            <a:rPr lang="uk-UA" b="1" dirty="0" smtClean="0"/>
            <a:t>встановлені законом;</a:t>
          </a:r>
          <a:r>
            <a:rPr lang="uk-UA" dirty="0" smtClean="0"/>
            <a:t>	</a:t>
          </a:r>
          <a:endParaRPr lang="ru-RU" dirty="0"/>
        </a:p>
      </dgm:t>
    </dgm:pt>
    <dgm:pt modelId="{DA6C2686-3F4F-490E-9BCD-43CC7C24A797}" type="parTrans" cxnId="{9E4E8438-490C-4142-8DB5-25D49A345705}">
      <dgm:prSet/>
      <dgm:spPr/>
      <dgm:t>
        <a:bodyPr/>
        <a:lstStyle/>
        <a:p>
          <a:endParaRPr lang="ru-RU"/>
        </a:p>
      </dgm:t>
    </dgm:pt>
    <dgm:pt modelId="{FB83D891-D20A-443B-9A6A-BE53D2A3863A}" type="sibTrans" cxnId="{9E4E8438-490C-4142-8DB5-25D49A345705}">
      <dgm:prSet/>
      <dgm:spPr/>
      <dgm:t>
        <a:bodyPr/>
        <a:lstStyle/>
        <a:p>
          <a:endParaRPr lang="ru-RU"/>
        </a:p>
      </dgm:t>
    </dgm:pt>
    <dgm:pt modelId="{5DFF88D8-0CFE-4AD6-85F7-CCFD5E42D6CA}">
      <dgm:prSet/>
      <dgm:spPr/>
      <dgm:t>
        <a:bodyPr/>
        <a:lstStyle/>
        <a:p>
          <a:pPr rtl="0"/>
          <a:r>
            <a:rPr lang="uk-UA" dirty="0" smtClean="0"/>
            <a:t>– </a:t>
          </a:r>
          <a:r>
            <a:rPr lang="uk-UA" b="1" dirty="0" smtClean="0"/>
            <a:t>визначені прокурором, слідчим суддею або судом. </a:t>
          </a:r>
          <a:endParaRPr lang="ru-RU" b="1" dirty="0"/>
        </a:p>
      </dgm:t>
    </dgm:pt>
    <dgm:pt modelId="{1CE7760F-E8CD-4C34-A3EA-7728BC834E3F}" type="parTrans" cxnId="{04DFE7FF-AEC1-41A1-AE5F-6B1CBC1A6CE6}">
      <dgm:prSet/>
      <dgm:spPr/>
      <dgm:t>
        <a:bodyPr/>
        <a:lstStyle/>
        <a:p>
          <a:endParaRPr lang="ru-RU"/>
        </a:p>
      </dgm:t>
    </dgm:pt>
    <dgm:pt modelId="{392899BE-535A-43BE-BF73-16DFF2FEAFBB}" type="sibTrans" cxnId="{04DFE7FF-AEC1-41A1-AE5F-6B1CBC1A6CE6}">
      <dgm:prSet/>
      <dgm:spPr/>
      <dgm:t>
        <a:bodyPr/>
        <a:lstStyle/>
        <a:p>
          <a:endParaRPr lang="ru-RU"/>
        </a:p>
      </dgm:t>
    </dgm:pt>
    <dgm:pt modelId="{1AF927F4-E077-41BF-A22F-929ED30AA47B}" type="pres">
      <dgm:prSet presAssocID="{E3FE25D2-7098-4CE5-BFB1-B713ABDDB74A}" presName="linear" presStyleCnt="0">
        <dgm:presLayoutVars>
          <dgm:animLvl val="lvl"/>
          <dgm:resizeHandles val="exact"/>
        </dgm:presLayoutVars>
      </dgm:prSet>
      <dgm:spPr/>
      <dgm:t>
        <a:bodyPr/>
        <a:lstStyle/>
        <a:p>
          <a:endParaRPr lang="ru-RU"/>
        </a:p>
      </dgm:t>
    </dgm:pt>
    <dgm:pt modelId="{C176675A-B348-4ACC-8CB6-57B70C5F61D6}" type="pres">
      <dgm:prSet presAssocID="{3BF58233-26D3-40BA-8EDC-1A29ABB568EA}" presName="parentText" presStyleLbl="node1" presStyleIdx="0" presStyleCnt="3">
        <dgm:presLayoutVars>
          <dgm:chMax val="0"/>
          <dgm:bulletEnabled val="1"/>
        </dgm:presLayoutVars>
      </dgm:prSet>
      <dgm:spPr/>
      <dgm:t>
        <a:bodyPr/>
        <a:lstStyle/>
        <a:p>
          <a:endParaRPr lang="ru-RU"/>
        </a:p>
      </dgm:t>
    </dgm:pt>
    <dgm:pt modelId="{A5D1DDED-D364-4A37-8251-44F8CD338B67}" type="pres">
      <dgm:prSet presAssocID="{E007A188-6C53-4CE8-9BD8-58B6C12EA068}" presName="spacer" presStyleCnt="0"/>
      <dgm:spPr/>
    </dgm:pt>
    <dgm:pt modelId="{50727139-A0E4-4B3F-B830-9B01106718E3}" type="pres">
      <dgm:prSet presAssocID="{473879AE-C705-4EEB-A616-EFC5A79180D3}" presName="parentText" presStyleLbl="node1" presStyleIdx="1" presStyleCnt="3">
        <dgm:presLayoutVars>
          <dgm:chMax val="0"/>
          <dgm:bulletEnabled val="1"/>
        </dgm:presLayoutVars>
      </dgm:prSet>
      <dgm:spPr/>
      <dgm:t>
        <a:bodyPr/>
        <a:lstStyle/>
        <a:p>
          <a:endParaRPr lang="ru-RU"/>
        </a:p>
      </dgm:t>
    </dgm:pt>
    <dgm:pt modelId="{5F9E3074-EC9F-4058-AB47-AE936BF42634}" type="pres">
      <dgm:prSet presAssocID="{FB83D891-D20A-443B-9A6A-BE53D2A3863A}" presName="spacer" presStyleCnt="0"/>
      <dgm:spPr/>
    </dgm:pt>
    <dgm:pt modelId="{B2592BCC-4F23-4A91-B2A5-1D35C035ECC9}" type="pres">
      <dgm:prSet presAssocID="{5DFF88D8-0CFE-4AD6-85F7-CCFD5E42D6CA}" presName="parentText" presStyleLbl="node1" presStyleIdx="2" presStyleCnt="3">
        <dgm:presLayoutVars>
          <dgm:chMax val="0"/>
          <dgm:bulletEnabled val="1"/>
        </dgm:presLayoutVars>
      </dgm:prSet>
      <dgm:spPr/>
      <dgm:t>
        <a:bodyPr/>
        <a:lstStyle/>
        <a:p>
          <a:endParaRPr lang="ru-RU"/>
        </a:p>
      </dgm:t>
    </dgm:pt>
  </dgm:ptLst>
  <dgm:cxnLst>
    <dgm:cxn modelId="{CD7DE9E8-1BC3-4F29-AEF2-13E95B1799B9}" type="presOf" srcId="{473879AE-C705-4EEB-A616-EFC5A79180D3}" destId="{50727139-A0E4-4B3F-B830-9B01106718E3}" srcOrd="0" destOrd="0" presId="urn:microsoft.com/office/officeart/2005/8/layout/vList2"/>
    <dgm:cxn modelId="{D86F1649-E5F0-4039-8C40-3E7D9D09B4F5}" type="presOf" srcId="{3BF58233-26D3-40BA-8EDC-1A29ABB568EA}" destId="{C176675A-B348-4ACC-8CB6-57B70C5F61D6}" srcOrd="0" destOrd="0" presId="urn:microsoft.com/office/officeart/2005/8/layout/vList2"/>
    <dgm:cxn modelId="{6AA52929-AD1D-46FC-A56D-EF9A5FEC6BA1}" type="presOf" srcId="{E3FE25D2-7098-4CE5-BFB1-B713ABDDB74A}" destId="{1AF927F4-E077-41BF-A22F-929ED30AA47B}" srcOrd="0" destOrd="0" presId="urn:microsoft.com/office/officeart/2005/8/layout/vList2"/>
    <dgm:cxn modelId="{5A283A91-BA5C-40C4-A0D7-3A7EBA45EACB}" type="presOf" srcId="{5DFF88D8-0CFE-4AD6-85F7-CCFD5E42D6CA}" destId="{B2592BCC-4F23-4A91-B2A5-1D35C035ECC9}" srcOrd="0" destOrd="0" presId="urn:microsoft.com/office/officeart/2005/8/layout/vList2"/>
    <dgm:cxn modelId="{04DFE7FF-AEC1-41A1-AE5F-6B1CBC1A6CE6}" srcId="{E3FE25D2-7098-4CE5-BFB1-B713ABDDB74A}" destId="{5DFF88D8-0CFE-4AD6-85F7-CCFD5E42D6CA}" srcOrd="2" destOrd="0" parTransId="{1CE7760F-E8CD-4C34-A3EA-7728BC834E3F}" sibTransId="{392899BE-535A-43BE-BF73-16DFF2FEAFBB}"/>
    <dgm:cxn modelId="{E96D814B-6455-4261-AE58-90829D34EFD2}" srcId="{E3FE25D2-7098-4CE5-BFB1-B713ABDDB74A}" destId="{3BF58233-26D3-40BA-8EDC-1A29ABB568EA}" srcOrd="0" destOrd="0" parTransId="{26295A78-75D3-4B5E-91FC-3B5760B1299A}" sibTransId="{E007A188-6C53-4CE8-9BD8-58B6C12EA068}"/>
    <dgm:cxn modelId="{9E4E8438-490C-4142-8DB5-25D49A345705}" srcId="{E3FE25D2-7098-4CE5-BFB1-B713ABDDB74A}" destId="{473879AE-C705-4EEB-A616-EFC5A79180D3}" srcOrd="1" destOrd="0" parTransId="{DA6C2686-3F4F-490E-9BCD-43CC7C24A797}" sibTransId="{FB83D891-D20A-443B-9A6A-BE53D2A3863A}"/>
    <dgm:cxn modelId="{F7079258-842F-4112-8A86-3E6D56519C51}" type="presParOf" srcId="{1AF927F4-E077-41BF-A22F-929ED30AA47B}" destId="{C176675A-B348-4ACC-8CB6-57B70C5F61D6}" srcOrd="0" destOrd="0" presId="urn:microsoft.com/office/officeart/2005/8/layout/vList2"/>
    <dgm:cxn modelId="{ED989FF1-0609-4799-A387-1B49B5368597}" type="presParOf" srcId="{1AF927F4-E077-41BF-A22F-929ED30AA47B}" destId="{A5D1DDED-D364-4A37-8251-44F8CD338B67}" srcOrd="1" destOrd="0" presId="urn:microsoft.com/office/officeart/2005/8/layout/vList2"/>
    <dgm:cxn modelId="{DA03E5BE-D2E1-4E3A-8D42-2070E3227E6C}" type="presParOf" srcId="{1AF927F4-E077-41BF-A22F-929ED30AA47B}" destId="{50727139-A0E4-4B3F-B830-9B01106718E3}" srcOrd="2" destOrd="0" presId="urn:microsoft.com/office/officeart/2005/8/layout/vList2"/>
    <dgm:cxn modelId="{A05BF478-CE9E-401B-99A2-1D612ED6BBD7}" type="presParOf" srcId="{1AF927F4-E077-41BF-A22F-929ED30AA47B}" destId="{5F9E3074-EC9F-4058-AB47-AE936BF42634}" srcOrd="3" destOrd="0" presId="urn:microsoft.com/office/officeart/2005/8/layout/vList2"/>
    <dgm:cxn modelId="{9C27AF83-C6DB-4849-926D-992E4EA62621}" type="presParOf" srcId="{1AF927F4-E077-41BF-A22F-929ED30AA47B}" destId="{B2592BCC-4F23-4A91-B2A5-1D35C035ECC9}" srcOrd="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5804A00-07FA-4C72-80A1-07EAF8D659F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2B1D36B2-3C3C-4A16-99B1-AE36A77A6F9C}">
      <dgm:prSet/>
      <dgm:spPr/>
      <dgm:t>
        <a:bodyPr/>
        <a:lstStyle/>
        <a:p>
          <a:pPr algn="just" rtl="0"/>
          <a:r>
            <a:rPr lang="uk-UA" b="1" dirty="0" smtClean="0">
              <a:solidFill>
                <a:srgbClr val="FF0000"/>
              </a:solidFill>
            </a:rPr>
            <a:t>	Процесуальні строки </a:t>
          </a:r>
          <a:r>
            <a:rPr lang="uk-UA" dirty="0" smtClean="0"/>
            <a:t>диференціюються залежно від величин, якими вони обчислюються. Такими розмірами відліку, як прямо зазначено в законі, </a:t>
          </a:r>
          <a:r>
            <a:rPr lang="uk-UA" i="1" dirty="0" smtClean="0"/>
            <a:t>є години, дні і місяці</a:t>
          </a:r>
          <a:r>
            <a:rPr lang="uk-UA" dirty="0" smtClean="0"/>
            <a:t> (ст.115 КПК). </a:t>
          </a:r>
          <a:endParaRPr lang="ru-RU" dirty="0"/>
        </a:p>
      </dgm:t>
    </dgm:pt>
    <dgm:pt modelId="{DBA78B1F-1800-4269-8D22-1D0F0AEDAF27}" type="parTrans" cxnId="{A39AA91A-4F47-4AC4-8B3F-4609122AD3B4}">
      <dgm:prSet/>
      <dgm:spPr/>
      <dgm:t>
        <a:bodyPr/>
        <a:lstStyle/>
        <a:p>
          <a:endParaRPr lang="ru-RU"/>
        </a:p>
      </dgm:t>
    </dgm:pt>
    <dgm:pt modelId="{589CC61D-97CD-4CB1-A16A-EDB3A3915968}" type="sibTrans" cxnId="{A39AA91A-4F47-4AC4-8B3F-4609122AD3B4}">
      <dgm:prSet/>
      <dgm:spPr/>
      <dgm:t>
        <a:bodyPr/>
        <a:lstStyle/>
        <a:p>
          <a:endParaRPr lang="ru-RU"/>
        </a:p>
      </dgm:t>
    </dgm:pt>
    <dgm:pt modelId="{A2F9B9F2-93FC-44EC-94C9-4D8DADDC6D3A}" type="pres">
      <dgm:prSet presAssocID="{25804A00-07FA-4C72-80A1-07EAF8D659F1}" presName="linear" presStyleCnt="0">
        <dgm:presLayoutVars>
          <dgm:animLvl val="lvl"/>
          <dgm:resizeHandles val="exact"/>
        </dgm:presLayoutVars>
      </dgm:prSet>
      <dgm:spPr/>
      <dgm:t>
        <a:bodyPr/>
        <a:lstStyle/>
        <a:p>
          <a:endParaRPr lang="ru-RU"/>
        </a:p>
      </dgm:t>
    </dgm:pt>
    <dgm:pt modelId="{C703BFD0-CB88-4F1B-B3CD-DA6C7EA490FD}" type="pres">
      <dgm:prSet presAssocID="{2B1D36B2-3C3C-4A16-99B1-AE36A77A6F9C}" presName="parentText" presStyleLbl="node1" presStyleIdx="0" presStyleCnt="1">
        <dgm:presLayoutVars>
          <dgm:chMax val="0"/>
          <dgm:bulletEnabled val="1"/>
        </dgm:presLayoutVars>
      </dgm:prSet>
      <dgm:spPr/>
      <dgm:t>
        <a:bodyPr/>
        <a:lstStyle/>
        <a:p>
          <a:endParaRPr lang="ru-RU"/>
        </a:p>
      </dgm:t>
    </dgm:pt>
  </dgm:ptLst>
  <dgm:cxnLst>
    <dgm:cxn modelId="{DD98908A-B932-4B46-9E6B-EECF96A5D424}" type="presOf" srcId="{25804A00-07FA-4C72-80A1-07EAF8D659F1}" destId="{A2F9B9F2-93FC-44EC-94C9-4D8DADDC6D3A}" srcOrd="0" destOrd="0" presId="urn:microsoft.com/office/officeart/2005/8/layout/vList2"/>
    <dgm:cxn modelId="{40336584-DE66-414A-9583-9A3CDF0A8FC7}" type="presOf" srcId="{2B1D36B2-3C3C-4A16-99B1-AE36A77A6F9C}" destId="{C703BFD0-CB88-4F1B-B3CD-DA6C7EA490FD}" srcOrd="0" destOrd="0" presId="urn:microsoft.com/office/officeart/2005/8/layout/vList2"/>
    <dgm:cxn modelId="{A39AA91A-4F47-4AC4-8B3F-4609122AD3B4}" srcId="{25804A00-07FA-4C72-80A1-07EAF8D659F1}" destId="{2B1D36B2-3C3C-4A16-99B1-AE36A77A6F9C}" srcOrd="0" destOrd="0" parTransId="{DBA78B1F-1800-4269-8D22-1D0F0AEDAF27}" sibTransId="{589CC61D-97CD-4CB1-A16A-EDB3A3915968}"/>
    <dgm:cxn modelId="{40022BB4-DCF9-42E8-A0EF-510E2836FDF0}" type="presParOf" srcId="{A2F9B9F2-93FC-44EC-94C9-4D8DADDC6D3A}" destId="{C703BFD0-CB88-4F1B-B3CD-DA6C7EA490FD}"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4047F02-DCEE-4C37-AB20-446B4BE0208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7FB628A6-9A6F-4FD9-A19A-3949190B5B7B}">
      <dgm:prSet custT="1"/>
      <dgm:spPr/>
      <dgm:t>
        <a:bodyPr/>
        <a:lstStyle/>
        <a:p>
          <a:pPr algn="just" rtl="0"/>
          <a:r>
            <a:rPr lang="uk-UA" sz="3600" b="1" dirty="0" smtClean="0"/>
            <a:t>	При обчисленні процесуального строку в нього включаються вихідні і святкові дні, а при обчисленні строку годинами – і неробочий час. </a:t>
          </a:r>
          <a:endParaRPr lang="ru-RU" sz="3600" b="1" dirty="0"/>
        </a:p>
      </dgm:t>
    </dgm:pt>
    <dgm:pt modelId="{35506501-734B-4689-8438-9A4E9D5BD881}" type="parTrans" cxnId="{43771946-864B-46FD-99C2-B3DA15F29C4B}">
      <dgm:prSet/>
      <dgm:spPr/>
      <dgm:t>
        <a:bodyPr/>
        <a:lstStyle/>
        <a:p>
          <a:endParaRPr lang="ru-RU"/>
        </a:p>
      </dgm:t>
    </dgm:pt>
    <dgm:pt modelId="{3CF3AEF9-B835-449B-99AD-D22F2785ED95}" type="sibTrans" cxnId="{43771946-864B-46FD-99C2-B3DA15F29C4B}">
      <dgm:prSet/>
      <dgm:spPr/>
      <dgm:t>
        <a:bodyPr/>
        <a:lstStyle/>
        <a:p>
          <a:endParaRPr lang="ru-RU"/>
        </a:p>
      </dgm:t>
    </dgm:pt>
    <dgm:pt modelId="{46F30C0D-51A2-4D06-AB41-65BCF2ADD7E8}">
      <dgm:prSet/>
      <dgm:spPr/>
      <dgm:t>
        <a:bodyPr/>
        <a:lstStyle/>
        <a:p>
          <a:pPr algn="just" rtl="0"/>
          <a:r>
            <a:rPr lang="uk-UA" b="1" dirty="0" smtClean="0"/>
            <a:t>	Якщо закінчення строку, який обчислюється днями або місяцями, припадає на неробочий день, останнім днем цього строку вважається наступний за ним робочий день, за винятком обчислення строків тримання під вартою та перебування в медичному закладі під час проведення стаціонарної психіатричної експертизи.</a:t>
          </a:r>
          <a:endParaRPr lang="ru-RU" b="1" dirty="0"/>
        </a:p>
      </dgm:t>
    </dgm:pt>
    <dgm:pt modelId="{C34693DC-0D54-4B86-B158-6C2D17CDC415}" type="parTrans" cxnId="{021E4069-0246-45C6-9D7F-8B28C411C612}">
      <dgm:prSet/>
      <dgm:spPr/>
      <dgm:t>
        <a:bodyPr/>
        <a:lstStyle/>
        <a:p>
          <a:endParaRPr lang="ru-RU"/>
        </a:p>
      </dgm:t>
    </dgm:pt>
    <dgm:pt modelId="{C9C6D750-14E6-43C1-A4AD-A7F86E7CF0C2}" type="sibTrans" cxnId="{021E4069-0246-45C6-9D7F-8B28C411C612}">
      <dgm:prSet/>
      <dgm:spPr/>
      <dgm:t>
        <a:bodyPr/>
        <a:lstStyle/>
        <a:p>
          <a:endParaRPr lang="ru-RU"/>
        </a:p>
      </dgm:t>
    </dgm:pt>
    <dgm:pt modelId="{F4E3DFC7-DB5D-4B6E-B8BA-85C79D335531}" type="pres">
      <dgm:prSet presAssocID="{24047F02-DCEE-4C37-AB20-446B4BE02084}" presName="linear" presStyleCnt="0">
        <dgm:presLayoutVars>
          <dgm:animLvl val="lvl"/>
          <dgm:resizeHandles val="exact"/>
        </dgm:presLayoutVars>
      </dgm:prSet>
      <dgm:spPr/>
      <dgm:t>
        <a:bodyPr/>
        <a:lstStyle/>
        <a:p>
          <a:endParaRPr lang="ru-RU"/>
        </a:p>
      </dgm:t>
    </dgm:pt>
    <dgm:pt modelId="{D1196925-EF33-4D94-8929-B11F747EF38B}" type="pres">
      <dgm:prSet presAssocID="{7FB628A6-9A6F-4FD9-A19A-3949190B5B7B}" presName="parentText" presStyleLbl="node1" presStyleIdx="0" presStyleCnt="2">
        <dgm:presLayoutVars>
          <dgm:chMax val="0"/>
          <dgm:bulletEnabled val="1"/>
        </dgm:presLayoutVars>
      </dgm:prSet>
      <dgm:spPr/>
      <dgm:t>
        <a:bodyPr/>
        <a:lstStyle/>
        <a:p>
          <a:endParaRPr lang="ru-RU"/>
        </a:p>
      </dgm:t>
    </dgm:pt>
    <dgm:pt modelId="{7EEC6BFD-775F-4E7D-825E-740A38BE6A47}" type="pres">
      <dgm:prSet presAssocID="{3CF3AEF9-B835-449B-99AD-D22F2785ED95}" presName="spacer" presStyleCnt="0"/>
      <dgm:spPr/>
    </dgm:pt>
    <dgm:pt modelId="{8CECEC9B-16B8-402E-8308-F308FDE0F07E}" type="pres">
      <dgm:prSet presAssocID="{46F30C0D-51A2-4D06-AB41-65BCF2ADD7E8}" presName="parentText" presStyleLbl="node1" presStyleIdx="1" presStyleCnt="2">
        <dgm:presLayoutVars>
          <dgm:chMax val="0"/>
          <dgm:bulletEnabled val="1"/>
        </dgm:presLayoutVars>
      </dgm:prSet>
      <dgm:spPr/>
      <dgm:t>
        <a:bodyPr/>
        <a:lstStyle/>
        <a:p>
          <a:endParaRPr lang="ru-RU"/>
        </a:p>
      </dgm:t>
    </dgm:pt>
  </dgm:ptLst>
  <dgm:cxnLst>
    <dgm:cxn modelId="{021E4069-0246-45C6-9D7F-8B28C411C612}" srcId="{24047F02-DCEE-4C37-AB20-446B4BE02084}" destId="{46F30C0D-51A2-4D06-AB41-65BCF2ADD7E8}" srcOrd="1" destOrd="0" parTransId="{C34693DC-0D54-4B86-B158-6C2D17CDC415}" sibTransId="{C9C6D750-14E6-43C1-A4AD-A7F86E7CF0C2}"/>
    <dgm:cxn modelId="{EE683B7C-2C8D-4FFE-AD3A-11E3E7D9A892}" type="presOf" srcId="{7FB628A6-9A6F-4FD9-A19A-3949190B5B7B}" destId="{D1196925-EF33-4D94-8929-B11F747EF38B}" srcOrd="0" destOrd="0" presId="urn:microsoft.com/office/officeart/2005/8/layout/vList2"/>
    <dgm:cxn modelId="{43771946-864B-46FD-99C2-B3DA15F29C4B}" srcId="{24047F02-DCEE-4C37-AB20-446B4BE02084}" destId="{7FB628A6-9A6F-4FD9-A19A-3949190B5B7B}" srcOrd="0" destOrd="0" parTransId="{35506501-734B-4689-8438-9A4E9D5BD881}" sibTransId="{3CF3AEF9-B835-449B-99AD-D22F2785ED95}"/>
    <dgm:cxn modelId="{BFF9283E-C9BF-435D-A38B-11C5AF3FBAD0}" type="presOf" srcId="{24047F02-DCEE-4C37-AB20-446B4BE02084}" destId="{F4E3DFC7-DB5D-4B6E-B8BA-85C79D335531}" srcOrd="0" destOrd="0" presId="urn:microsoft.com/office/officeart/2005/8/layout/vList2"/>
    <dgm:cxn modelId="{B529F30E-96E8-42CA-8A3A-3CF24F876627}" type="presOf" srcId="{46F30C0D-51A2-4D06-AB41-65BCF2ADD7E8}" destId="{8CECEC9B-16B8-402E-8308-F308FDE0F07E}" srcOrd="0" destOrd="0" presId="urn:microsoft.com/office/officeart/2005/8/layout/vList2"/>
    <dgm:cxn modelId="{402318A9-5803-4CCB-9D8E-B9B8D7E90585}" type="presParOf" srcId="{F4E3DFC7-DB5D-4B6E-B8BA-85C79D335531}" destId="{D1196925-EF33-4D94-8929-B11F747EF38B}" srcOrd="0" destOrd="0" presId="urn:microsoft.com/office/officeart/2005/8/layout/vList2"/>
    <dgm:cxn modelId="{E00E2B8F-40BE-4D20-BAA1-A45E7CDF1C12}" type="presParOf" srcId="{F4E3DFC7-DB5D-4B6E-B8BA-85C79D335531}" destId="{7EEC6BFD-775F-4E7D-825E-740A38BE6A47}" srcOrd="1" destOrd="0" presId="urn:microsoft.com/office/officeart/2005/8/layout/vList2"/>
    <dgm:cxn modelId="{50467F52-109B-4E37-A54E-A34B756250D5}" type="presParOf" srcId="{F4E3DFC7-DB5D-4B6E-B8BA-85C79D335531}" destId="{8CECEC9B-16B8-402E-8308-F308FDE0F07E}"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2737857-B145-4039-8298-6026F842B408}"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ru-RU"/>
        </a:p>
      </dgm:t>
    </dgm:pt>
    <dgm:pt modelId="{4F9180A1-C813-4779-9B33-0C30764264AF}">
      <dgm:prSet custT="1"/>
      <dgm:spPr/>
      <dgm:t>
        <a:bodyPr/>
        <a:lstStyle/>
        <a:p>
          <a:pPr algn="just" rtl="0"/>
          <a:r>
            <a:rPr lang="uk-UA" sz="4800" b="1" i="1" dirty="0" smtClean="0"/>
            <a:t>	В деяких випадках процесуальні строки можуть бути продовженні</a:t>
          </a:r>
          <a:r>
            <a:rPr lang="uk-UA" sz="4800" b="1" dirty="0" smtClean="0"/>
            <a:t>, наприклад </a:t>
          </a:r>
          <a:r>
            <a:rPr lang="uk-UA" sz="4800" b="1" i="1" dirty="0" smtClean="0">
              <a:solidFill>
                <a:srgbClr val="FF0000"/>
              </a:solidFill>
            </a:rPr>
            <a:t>строки досудового розслідування, строки застосування заходів забезпечення кримінального провадження. </a:t>
          </a:r>
          <a:endParaRPr lang="ru-RU" sz="4800" b="1" i="1" dirty="0">
            <a:solidFill>
              <a:srgbClr val="FF0000"/>
            </a:solidFill>
          </a:endParaRPr>
        </a:p>
      </dgm:t>
    </dgm:pt>
    <dgm:pt modelId="{AB0C7B06-D37D-43D4-9074-F1893CB8B360}" type="parTrans" cxnId="{DC7D215B-EB0B-4EC2-95BD-D001CF47F11B}">
      <dgm:prSet/>
      <dgm:spPr/>
      <dgm:t>
        <a:bodyPr/>
        <a:lstStyle/>
        <a:p>
          <a:endParaRPr lang="ru-RU"/>
        </a:p>
      </dgm:t>
    </dgm:pt>
    <dgm:pt modelId="{0DFD0A41-DDFC-4E1D-8684-01F1CEF0AC5D}" type="sibTrans" cxnId="{DC7D215B-EB0B-4EC2-95BD-D001CF47F11B}">
      <dgm:prSet/>
      <dgm:spPr/>
      <dgm:t>
        <a:bodyPr/>
        <a:lstStyle/>
        <a:p>
          <a:endParaRPr lang="ru-RU"/>
        </a:p>
      </dgm:t>
    </dgm:pt>
    <dgm:pt modelId="{497BAFEF-F076-4C07-A778-5225470E4FE0}" type="pres">
      <dgm:prSet presAssocID="{82737857-B145-4039-8298-6026F842B408}" presName="linear" presStyleCnt="0">
        <dgm:presLayoutVars>
          <dgm:animLvl val="lvl"/>
          <dgm:resizeHandles val="exact"/>
        </dgm:presLayoutVars>
      </dgm:prSet>
      <dgm:spPr/>
      <dgm:t>
        <a:bodyPr/>
        <a:lstStyle/>
        <a:p>
          <a:endParaRPr lang="ru-RU"/>
        </a:p>
      </dgm:t>
    </dgm:pt>
    <dgm:pt modelId="{F55CA591-FF3D-47FD-BBA5-3A4EB69ECA98}" type="pres">
      <dgm:prSet presAssocID="{4F9180A1-C813-4779-9B33-0C30764264AF}" presName="parentText" presStyleLbl="node1" presStyleIdx="0" presStyleCnt="1" custScaleX="89428" custScaleY="100324" custLinFactNeighborX="-1604" custLinFactNeighborY="1193">
        <dgm:presLayoutVars>
          <dgm:chMax val="0"/>
          <dgm:bulletEnabled val="1"/>
        </dgm:presLayoutVars>
      </dgm:prSet>
      <dgm:spPr/>
      <dgm:t>
        <a:bodyPr/>
        <a:lstStyle/>
        <a:p>
          <a:endParaRPr lang="ru-RU"/>
        </a:p>
      </dgm:t>
    </dgm:pt>
  </dgm:ptLst>
  <dgm:cxnLst>
    <dgm:cxn modelId="{DC7D215B-EB0B-4EC2-95BD-D001CF47F11B}" srcId="{82737857-B145-4039-8298-6026F842B408}" destId="{4F9180A1-C813-4779-9B33-0C30764264AF}" srcOrd="0" destOrd="0" parTransId="{AB0C7B06-D37D-43D4-9074-F1893CB8B360}" sibTransId="{0DFD0A41-DDFC-4E1D-8684-01F1CEF0AC5D}"/>
    <dgm:cxn modelId="{03139DC2-6E70-471F-8338-D6AB11BE67FB}" type="presOf" srcId="{82737857-B145-4039-8298-6026F842B408}" destId="{497BAFEF-F076-4C07-A778-5225470E4FE0}" srcOrd="0" destOrd="0" presId="urn:microsoft.com/office/officeart/2005/8/layout/vList2"/>
    <dgm:cxn modelId="{E5763AF7-849B-48C8-AFD0-33FE83E1B772}" type="presOf" srcId="{4F9180A1-C813-4779-9B33-0C30764264AF}" destId="{F55CA591-FF3D-47FD-BBA5-3A4EB69ECA98}" srcOrd="0" destOrd="0" presId="urn:microsoft.com/office/officeart/2005/8/layout/vList2"/>
    <dgm:cxn modelId="{05F725DD-CA5D-4500-9EB2-298C297006F9}" type="presParOf" srcId="{497BAFEF-F076-4C07-A778-5225470E4FE0}" destId="{F55CA591-FF3D-47FD-BBA5-3A4EB69ECA98}"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424546C-4421-4602-8D1B-FC191D237C8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0B3487A2-A101-4647-B188-F9D2EE11E1BD}">
      <dgm:prSet custT="1"/>
      <dgm:spPr/>
      <dgm:t>
        <a:bodyPr/>
        <a:lstStyle/>
        <a:p>
          <a:pPr algn="ctr" rtl="0"/>
          <a:r>
            <a:rPr lang="uk-UA" sz="3200" b="1" dirty="0" smtClean="0">
              <a:solidFill>
                <a:srgbClr val="FF0000"/>
              </a:solidFill>
            </a:rPr>
            <a:t>Поважні причини можна поділити на три групи: </a:t>
          </a:r>
          <a:endParaRPr lang="ru-RU" sz="3200" b="1" dirty="0">
            <a:solidFill>
              <a:srgbClr val="FF0000"/>
            </a:solidFill>
          </a:endParaRPr>
        </a:p>
      </dgm:t>
    </dgm:pt>
    <dgm:pt modelId="{C8E571B9-1DE2-4CD3-A4DA-60A1E729F49B}" type="parTrans" cxnId="{5EA335B3-E9DD-478C-8F60-90116F28CDC7}">
      <dgm:prSet/>
      <dgm:spPr/>
      <dgm:t>
        <a:bodyPr/>
        <a:lstStyle/>
        <a:p>
          <a:endParaRPr lang="ru-RU"/>
        </a:p>
      </dgm:t>
    </dgm:pt>
    <dgm:pt modelId="{AD6AF8F0-2316-484A-B14F-EA038CDDB9BA}" type="sibTrans" cxnId="{5EA335B3-E9DD-478C-8F60-90116F28CDC7}">
      <dgm:prSet/>
      <dgm:spPr/>
      <dgm:t>
        <a:bodyPr/>
        <a:lstStyle/>
        <a:p>
          <a:endParaRPr lang="ru-RU"/>
        </a:p>
      </dgm:t>
    </dgm:pt>
    <dgm:pt modelId="{50DA4075-8235-4976-BB2F-6BA0E924FD18}">
      <dgm:prSet custT="1"/>
      <dgm:spPr/>
      <dgm:t>
        <a:bodyPr/>
        <a:lstStyle/>
        <a:p>
          <a:pPr rtl="0"/>
          <a:r>
            <a:rPr lang="uk-UA" sz="2800" b="1" dirty="0" smtClean="0"/>
            <a:t>1) причини об`єктивного характеру (стихійне лихо тощо); </a:t>
          </a:r>
          <a:endParaRPr lang="ru-RU" sz="2800" b="1" dirty="0"/>
        </a:p>
      </dgm:t>
    </dgm:pt>
    <dgm:pt modelId="{8FDF673F-8B97-43DD-807F-C7234429B396}" type="parTrans" cxnId="{B06E8C4E-2245-4A07-8D43-48165CB3200E}">
      <dgm:prSet/>
      <dgm:spPr/>
      <dgm:t>
        <a:bodyPr/>
        <a:lstStyle/>
        <a:p>
          <a:endParaRPr lang="ru-RU"/>
        </a:p>
      </dgm:t>
    </dgm:pt>
    <dgm:pt modelId="{EA81887B-C7E1-4A19-9FE4-F2BD40EFBDB2}" type="sibTrans" cxnId="{B06E8C4E-2245-4A07-8D43-48165CB3200E}">
      <dgm:prSet/>
      <dgm:spPr/>
      <dgm:t>
        <a:bodyPr/>
        <a:lstStyle/>
        <a:p>
          <a:endParaRPr lang="ru-RU"/>
        </a:p>
      </dgm:t>
    </dgm:pt>
    <dgm:pt modelId="{6C108D8A-ECE7-4181-B4F2-B0E59F2C8C95}">
      <dgm:prSet custT="1"/>
      <dgm:spPr/>
      <dgm:t>
        <a:bodyPr/>
        <a:lstStyle/>
        <a:p>
          <a:pPr rtl="0"/>
          <a:r>
            <a:rPr lang="uk-UA" sz="2400" b="1" dirty="0" smtClean="0"/>
            <a:t>2) причини суб`єктивного характеру (відрядження, хвороба тощо); </a:t>
          </a:r>
          <a:endParaRPr lang="ru-RU" sz="2400" b="1" dirty="0"/>
        </a:p>
      </dgm:t>
    </dgm:pt>
    <dgm:pt modelId="{A1A645C0-5706-40FF-971C-C1E3CAD100E0}" type="parTrans" cxnId="{7D5795D4-785F-4EBF-9999-3F25E5478715}">
      <dgm:prSet/>
      <dgm:spPr/>
      <dgm:t>
        <a:bodyPr/>
        <a:lstStyle/>
        <a:p>
          <a:endParaRPr lang="ru-RU"/>
        </a:p>
      </dgm:t>
    </dgm:pt>
    <dgm:pt modelId="{E52EF223-617F-47C9-BF42-6464AB76CF4A}" type="sibTrans" cxnId="{7D5795D4-785F-4EBF-9999-3F25E5478715}">
      <dgm:prSet/>
      <dgm:spPr/>
      <dgm:t>
        <a:bodyPr/>
        <a:lstStyle/>
        <a:p>
          <a:endParaRPr lang="ru-RU"/>
        </a:p>
      </dgm:t>
    </dgm:pt>
    <dgm:pt modelId="{BB954DDE-35C0-4FFD-BB6F-9FAB93C8C57D}">
      <dgm:prSet custT="1"/>
      <dgm:spPr/>
      <dgm:t>
        <a:bodyPr/>
        <a:lstStyle/>
        <a:p>
          <a:pPr algn="just" rtl="0"/>
          <a:r>
            <a:rPr lang="uk-UA" sz="2400" b="1" dirty="0" smtClean="0"/>
            <a:t>3) невиконання посадовою особою, яка веде процес, своїх обов’язків, що унеможливило або </a:t>
          </a:r>
          <a:r>
            <a:rPr lang="uk-UA" sz="2400" b="1" dirty="0" smtClean="0"/>
            <a:t>унеможливило </a:t>
          </a:r>
          <a:r>
            <a:rPr lang="uk-UA" sz="2400" b="1" dirty="0" smtClean="0"/>
            <a:t>реалізацію у встановлений законом строк учасником процесу свого права (несвоєчасне вручення копії рішення, яке може бути оскаржене тощо). </a:t>
          </a:r>
          <a:endParaRPr lang="ru-RU" sz="2400" b="1" dirty="0"/>
        </a:p>
      </dgm:t>
    </dgm:pt>
    <dgm:pt modelId="{2AD2F78C-1730-46D8-B5F4-32B7515113E7}" type="parTrans" cxnId="{84057C2A-6AF6-4742-8A75-C72B10A48691}">
      <dgm:prSet/>
      <dgm:spPr/>
      <dgm:t>
        <a:bodyPr/>
        <a:lstStyle/>
        <a:p>
          <a:endParaRPr lang="ru-RU"/>
        </a:p>
      </dgm:t>
    </dgm:pt>
    <dgm:pt modelId="{30545FF6-A41E-45A9-BA4F-0A5DB8ACDA41}" type="sibTrans" cxnId="{84057C2A-6AF6-4742-8A75-C72B10A48691}">
      <dgm:prSet/>
      <dgm:spPr/>
      <dgm:t>
        <a:bodyPr/>
        <a:lstStyle/>
        <a:p>
          <a:endParaRPr lang="ru-RU"/>
        </a:p>
      </dgm:t>
    </dgm:pt>
    <dgm:pt modelId="{6DDFC500-CFCA-4207-B537-1E3D157A367B}" type="pres">
      <dgm:prSet presAssocID="{5424546C-4421-4602-8D1B-FC191D237C8F}" presName="linear" presStyleCnt="0">
        <dgm:presLayoutVars>
          <dgm:animLvl val="lvl"/>
          <dgm:resizeHandles val="exact"/>
        </dgm:presLayoutVars>
      </dgm:prSet>
      <dgm:spPr/>
      <dgm:t>
        <a:bodyPr/>
        <a:lstStyle/>
        <a:p>
          <a:endParaRPr lang="ru-RU"/>
        </a:p>
      </dgm:t>
    </dgm:pt>
    <dgm:pt modelId="{6F05234B-8A0A-42D6-B533-BA92599C8926}" type="pres">
      <dgm:prSet presAssocID="{0B3487A2-A101-4647-B188-F9D2EE11E1BD}" presName="parentText" presStyleLbl="node1" presStyleIdx="0" presStyleCnt="4">
        <dgm:presLayoutVars>
          <dgm:chMax val="0"/>
          <dgm:bulletEnabled val="1"/>
        </dgm:presLayoutVars>
      </dgm:prSet>
      <dgm:spPr/>
      <dgm:t>
        <a:bodyPr/>
        <a:lstStyle/>
        <a:p>
          <a:endParaRPr lang="ru-RU"/>
        </a:p>
      </dgm:t>
    </dgm:pt>
    <dgm:pt modelId="{319C61DA-0721-4EBA-8D60-B9F2AA7CEA96}" type="pres">
      <dgm:prSet presAssocID="{AD6AF8F0-2316-484A-B14F-EA038CDDB9BA}" presName="spacer" presStyleCnt="0"/>
      <dgm:spPr/>
    </dgm:pt>
    <dgm:pt modelId="{2D17A86B-6D50-47FB-817E-F19CDF4E53E3}" type="pres">
      <dgm:prSet presAssocID="{50DA4075-8235-4976-BB2F-6BA0E924FD18}" presName="parentText" presStyleLbl="node1" presStyleIdx="1" presStyleCnt="4">
        <dgm:presLayoutVars>
          <dgm:chMax val="0"/>
          <dgm:bulletEnabled val="1"/>
        </dgm:presLayoutVars>
      </dgm:prSet>
      <dgm:spPr/>
      <dgm:t>
        <a:bodyPr/>
        <a:lstStyle/>
        <a:p>
          <a:endParaRPr lang="ru-RU"/>
        </a:p>
      </dgm:t>
    </dgm:pt>
    <dgm:pt modelId="{ACB6C9C4-E996-4917-A9C4-AF5E7E98D213}" type="pres">
      <dgm:prSet presAssocID="{EA81887B-C7E1-4A19-9FE4-F2BD40EFBDB2}" presName="spacer" presStyleCnt="0"/>
      <dgm:spPr/>
    </dgm:pt>
    <dgm:pt modelId="{3404C71A-A474-4C8F-987F-55F8E6BE5A93}" type="pres">
      <dgm:prSet presAssocID="{6C108D8A-ECE7-4181-B4F2-B0E59F2C8C95}" presName="parentText" presStyleLbl="node1" presStyleIdx="2" presStyleCnt="4">
        <dgm:presLayoutVars>
          <dgm:chMax val="0"/>
          <dgm:bulletEnabled val="1"/>
        </dgm:presLayoutVars>
      </dgm:prSet>
      <dgm:spPr/>
      <dgm:t>
        <a:bodyPr/>
        <a:lstStyle/>
        <a:p>
          <a:endParaRPr lang="ru-RU"/>
        </a:p>
      </dgm:t>
    </dgm:pt>
    <dgm:pt modelId="{90CF3EEB-7CDB-4949-9454-CFFD087F6F10}" type="pres">
      <dgm:prSet presAssocID="{E52EF223-617F-47C9-BF42-6464AB76CF4A}" presName="spacer" presStyleCnt="0"/>
      <dgm:spPr/>
    </dgm:pt>
    <dgm:pt modelId="{13632DC0-CFA0-4355-A06D-78F2D4A718DE}" type="pres">
      <dgm:prSet presAssocID="{BB954DDE-35C0-4FFD-BB6F-9FAB93C8C57D}" presName="parentText" presStyleLbl="node1" presStyleIdx="3" presStyleCnt="4">
        <dgm:presLayoutVars>
          <dgm:chMax val="0"/>
          <dgm:bulletEnabled val="1"/>
        </dgm:presLayoutVars>
      </dgm:prSet>
      <dgm:spPr/>
      <dgm:t>
        <a:bodyPr/>
        <a:lstStyle/>
        <a:p>
          <a:endParaRPr lang="ru-RU"/>
        </a:p>
      </dgm:t>
    </dgm:pt>
  </dgm:ptLst>
  <dgm:cxnLst>
    <dgm:cxn modelId="{F6EE562E-0B86-4DA9-B933-CC8E944F8171}" type="presOf" srcId="{BB954DDE-35C0-4FFD-BB6F-9FAB93C8C57D}" destId="{13632DC0-CFA0-4355-A06D-78F2D4A718DE}" srcOrd="0" destOrd="0" presId="urn:microsoft.com/office/officeart/2005/8/layout/vList2"/>
    <dgm:cxn modelId="{E70C89F1-95D7-4D95-A459-B931FA6BEE40}" type="presOf" srcId="{50DA4075-8235-4976-BB2F-6BA0E924FD18}" destId="{2D17A86B-6D50-47FB-817E-F19CDF4E53E3}" srcOrd="0" destOrd="0" presId="urn:microsoft.com/office/officeart/2005/8/layout/vList2"/>
    <dgm:cxn modelId="{AF010F95-47EB-4564-8B4C-C321E423F12A}" type="presOf" srcId="{5424546C-4421-4602-8D1B-FC191D237C8F}" destId="{6DDFC500-CFCA-4207-B537-1E3D157A367B}" srcOrd="0" destOrd="0" presId="urn:microsoft.com/office/officeart/2005/8/layout/vList2"/>
    <dgm:cxn modelId="{B06E8C4E-2245-4A07-8D43-48165CB3200E}" srcId="{5424546C-4421-4602-8D1B-FC191D237C8F}" destId="{50DA4075-8235-4976-BB2F-6BA0E924FD18}" srcOrd="1" destOrd="0" parTransId="{8FDF673F-8B97-43DD-807F-C7234429B396}" sibTransId="{EA81887B-C7E1-4A19-9FE4-F2BD40EFBDB2}"/>
    <dgm:cxn modelId="{7D5795D4-785F-4EBF-9999-3F25E5478715}" srcId="{5424546C-4421-4602-8D1B-FC191D237C8F}" destId="{6C108D8A-ECE7-4181-B4F2-B0E59F2C8C95}" srcOrd="2" destOrd="0" parTransId="{A1A645C0-5706-40FF-971C-C1E3CAD100E0}" sibTransId="{E52EF223-617F-47C9-BF42-6464AB76CF4A}"/>
    <dgm:cxn modelId="{ACC7273C-B3DA-4ECF-B6CD-FC65EA917FDB}" type="presOf" srcId="{0B3487A2-A101-4647-B188-F9D2EE11E1BD}" destId="{6F05234B-8A0A-42D6-B533-BA92599C8926}" srcOrd="0" destOrd="0" presId="urn:microsoft.com/office/officeart/2005/8/layout/vList2"/>
    <dgm:cxn modelId="{5EA335B3-E9DD-478C-8F60-90116F28CDC7}" srcId="{5424546C-4421-4602-8D1B-FC191D237C8F}" destId="{0B3487A2-A101-4647-B188-F9D2EE11E1BD}" srcOrd="0" destOrd="0" parTransId="{C8E571B9-1DE2-4CD3-A4DA-60A1E729F49B}" sibTransId="{AD6AF8F0-2316-484A-B14F-EA038CDDB9BA}"/>
    <dgm:cxn modelId="{84057C2A-6AF6-4742-8A75-C72B10A48691}" srcId="{5424546C-4421-4602-8D1B-FC191D237C8F}" destId="{BB954DDE-35C0-4FFD-BB6F-9FAB93C8C57D}" srcOrd="3" destOrd="0" parTransId="{2AD2F78C-1730-46D8-B5F4-32B7515113E7}" sibTransId="{30545FF6-A41E-45A9-BA4F-0A5DB8ACDA41}"/>
    <dgm:cxn modelId="{4C39ECB0-2F21-4EF3-98F7-71F78CA72AAE}" type="presOf" srcId="{6C108D8A-ECE7-4181-B4F2-B0E59F2C8C95}" destId="{3404C71A-A474-4C8F-987F-55F8E6BE5A93}" srcOrd="0" destOrd="0" presId="urn:microsoft.com/office/officeart/2005/8/layout/vList2"/>
    <dgm:cxn modelId="{0F4B5013-9C4D-466E-B913-E788D0C0CD7C}" type="presParOf" srcId="{6DDFC500-CFCA-4207-B537-1E3D157A367B}" destId="{6F05234B-8A0A-42D6-B533-BA92599C8926}" srcOrd="0" destOrd="0" presId="urn:microsoft.com/office/officeart/2005/8/layout/vList2"/>
    <dgm:cxn modelId="{01781CA6-C3D0-44E7-8E3E-DD3C1AA441A7}" type="presParOf" srcId="{6DDFC500-CFCA-4207-B537-1E3D157A367B}" destId="{319C61DA-0721-4EBA-8D60-B9F2AA7CEA96}" srcOrd="1" destOrd="0" presId="urn:microsoft.com/office/officeart/2005/8/layout/vList2"/>
    <dgm:cxn modelId="{CCB2968C-5E03-4BB6-823A-9DC66F0378FC}" type="presParOf" srcId="{6DDFC500-CFCA-4207-B537-1E3D157A367B}" destId="{2D17A86B-6D50-47FB-817E-F19CDF4E53E3}" srcOrd="2" destOrd="0" presId="urn:microsoft.com/office/officeart/2005/8/layout/vList2"/>
    <dgm:cxn modelId="{20A6AA3E-94BC-4000-B270-3D437330216F}" type="presParOf" srcId="{6DDFC500-CFCA-4207-B537-1E3D157A367B}" destId="{ACB6C9C4-E996-4917-A9C4-AF5E7E98D213}" srcOrd="3" destOrd="0" presId="urn:microsoft.com/office/officeart/2005/8/layout/vList2"/>
    <dgm:cxn modelId="{CA62767D-B789-48AB-A1E7-B181615ADF43}" type="presParOf" srcId="{6DDFC500-CFCA-4207-B537-1E3D157A367B}" destId="{3404C71A-A474-4C8F-987F-55F8E6BE5A93}" srcOrd="4" destOrd="0" presId="urn:microsoft.com/office/officeart/2005/8/layout/vList2"/>
    <dgm:cxn modelId="{4DFAA3BF-132B-4BBA-BEF9-B793E3E0C755}" type="presParOf" srcId="{6DDFC500-CFCA-4207-B537-1E3D157A367B}" destId="{90CF3EEB-7CDB-4949-9454-CFFD087F6F10}" srcOrd="5" destOrd="0" presId="urn:microsoft.com/office/officeart/2005/8/layout/vList2"/>
    <dgm:cxn modelId="{F2BFEEE7-A674-48B7-B9D9-411CC0B51A3A}" type="presParOf" srcId="{6DDFC500-CFCA-4207-B537-1E3D157A367B}" destId="{13632DC0-CFA0-4355-A06D-78F2D4A718DE}" srcOrd="6"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E611EE0-0067-45F1-AD52-1205CFEC583A}">
      <dsp:nvSpPr>
        <dsp:cNvPr id="0" name=""/>
        <dsp:cNvSpPr/>
      </dsp:nvSpPr>
      <dsp:spPr>
        <a:xfrm>
          <a:off x="0" y="412931"/>
          <a:ext cx="11833411" cy="4122675"/>
        </a:xfrm>
        <a:prstGeom prst="roundRect">
          <a:avLst/>
        </a:prstGeom>
        <a:gradFill rotWithShape="0">
          <a:gsLst>
            <a:gs pos="0">
              <a:schemeClr val="dk2">
                <a:hueOff val="0"/>
                <a:satOff val="0"/>
                <a:lumOff val="0"/>
                <a:alphaOff val="0"/>
                <a:tint val="98000"/>
                <a:hueMod val="94000"/>
                <a:satMod val="130000"/>
                <a:lumMod val="128000"/>
              </a:schemeClr>
            </a:gs>
            <a:gs pos="100000">
              <a:schemeClr val="dk2">
                <a:hueOff val="0"/>
                <a:satOff val="0"/>
                <a:lumOff val="0"/>
                <a:alphaOff val="0"/>
                <a:shade val="94000"/>
                <a:lumMod val="88000"/>
              </a:schemeClr>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167640" tIns="167640" rIns="167640" bIns="167640" numCol="1" spcCol="1270" anchor="ctr" anchorCtr="0">
          <a:noAutofit/>
        </a:bodyPr>
        <a:lstStyle/>
        <a:p>
          <a:pPr lvl="0" algn="just" defTabSz="1955800" rtl="0">
            <a:lnSpc>
              <a:spcPct val="90000"/>
            </a:lnSpc>
            <a:spcBef>
              <a:spcPct val="0"/>
            </a:spcBef>
            <a:spcAft>
              <a:spcPct val="35000"/>
            </a:spcAft>
          </a:pPr>
          <a:r>
            <a:rPr lang="uk-UA" sz="4400" b="1" kern="1200" dirty="0" smtClean="0">
              <a:solidFill>
                <a:srgbClr val="FF0000"/>
              </a:solidFill>
            </a:rPr>
            <a:t>	Процесуальні строки</a:t>
          </a:r>
          <a:r>
            <a:rPr lang="uk-UA" sz="3600" kern="1200" dirty="0" smtClean="0"/>
            <a:t> – </a:t>
          </a:r>
          <a:r>
            <a:rPr lang="uk-UA" sz="3200" b="1" i="1" kern="1200" dirty="0" smtClean="0"/>
            <a:t>це встановлені законом або відповідно до нього прокурором, слідчим суддею або судом проміжки часу, у межах яких учасники кримінального провадження зобов’язані (мають право) приймати процесуальні рішення чи вчиняти процесуальні дії (ч. 1 ст. 113 КПК України).</a:t>
          </a:r>
          <a:endParaRPr lang="ru-RU" sz="3200" b="1" i="1" kern="1200" dirty="0"/>
        </a:p>
      </dsp:txBody>
      <dsp:txXfrm>
        <a:off x="0" y="412931"/>
        <a:ext cx="11833411" cy="4122675"/>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A5E6F9F-DB54-411A-A110-7B1A60E1E411}">
      <dsp:nvSpPr>
        <dsp:cNvPr id="0" name=""/>
        <dsp:cNvSpPr/>
      </dsp:nvSpPr>
      <dsp:spPr>
        <a:xfrm>
          <a:off x="0" y="30708"/>
          <a:ext cx="12084424" cy="1410770"/>
        </a:xfrm>
        <a:prstGeom prst="roundRect">
          <a:avLst/>
        </a:prstGeom>
        <a:solidFill>
          <a:schemeClr val="dk2">
            <a:hueOff val="0"/>
            <a:satOff val="0"/>
            <a:lumOff val="0"/>
            <a:alphaOff val="0"/>
          </a:schemeClr>
        </a:solidFill>
        <a:ln w="1587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uk-UA" sz="2000" b="1" i="0" kern="1200" dirty="0" smtClean="0">
              <a:solidFill>
                <a:srgbClr val="FFFF00"/>
              </a:solidFill>
            </a:rPr>
            <a:t>	Процесуальні витрати </a:t>
          </a:r>
          <a:r>
            <a:rPr lang="uk-UA" sz="1800" b="1" kern="1200" dirty="0" smtClean="0"/>
            <a:t>– це передбачені законом або іншим нормативним актом витрати, пов’язані із здійсненням кримінального провадження.</a:t>
          </a:r>
          <a:endParaRPr lang="ru-RU" sz="1800" b="1" kern="1200" dirty="0"/>
        </a:p>
      </dsp:txBody>
      <dsp:txXfrm>
        <a:off x="0" y="30708"/>
        <a:ext cx="12084424" cy="1410770"/>
      </dsp:txXfrm>
    </dsp:sp>
    <dsp:sp modelId="{09770E94-D1A4-425B-A9BD-270291E9C773}">
      <dsp:nvSpPr>
        <dsp:cNvPr id="0" name=""/>
        <dsp:cNvSpPr/>
      </dsp:nvSpPr>
      <dsp:spPr>
        <a:xfrm>
          <a:off x="0" y="1487559"/>
          <a:ext cx="12084424" cy="767520"/>
        </a:xfrm>
        <a:prstGeom prst="roundRect">
          <a:avLst/>
        </a:prstGeom>
        <a:solidFill>
          <a:schemeClr val="dk2">
            <a:hueOff val="0"/>
            <a:satOff val="0"/>
            <a:lumOff val="0"/>
            <a:alphaOff val="0"/>
          </a:schemeClr>
        </a:solidFill>
        <a:ln w="1587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uk-UA" sz="2000" b="1" i="1" kern="1200" dirty="0" smtClean="0"/>
            <a:t>Відповідно до ст. 118  КПК України процесуальні витрати складаються із:</a:t>
          </a:r>
          <a:endParaRPr lang="ru-RU" sz="2000" b="1" kern="1200" dirty="0"/>
        </a:p>
      </dsp:txBody>
      <dsp:txXfrm>
        <a:off x="0" y="1487559"/>
        <a:ext cx="12084424" cy="767520"/>
      </dsp:txXfrm>
    </dsp:sp>
    <dsp:sp modelId="{4D3820A8-4A87-497D-93CC-FA4015FDBD37}">
      <dsp:nvSpPr>
        <dsp:cNvPr id="0" name=""/>
        <dsp:cNvSpPr/>
      </dsp:nvSpPr>
      <dsp:spPr>
        <a:xfrm>
          <a:off x="0" y="2301159"/>
          <a:ext cx="12084424" cy="767520"/>
        </a:xfrm>
        <a:prstGeom prst="roundRect">
          <a:avLst/>
        </a:prstGeom>
        <a:solidFill>
          <a:schemeClr val="dk2">
            <a:hueOff val="0"/>
            <a:satOff val="0"/>
            <a:lumOff val="0"/>
            <a:alphaOff val="0"/>
          </a:schemeClr>
        </a:solidFill>
        <a:ln w="1587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uk-UA" sz="1600" kern="1200" dirty="0" smtClean="0"/>
            <a:t>1) </a:t>
          </a:r>
          <a:r>
            <a:rPr lang="uk-UA" sz="1600" b="1" kern="1200" dirty="0" smtClean="0"/>
            <a:t>витрат на правову допомогу;</a:t>
          </a:r>
          <a:endParaRPr lang="ru-RU" sz="1600" b="1" kern="1200" dirty="0"/>
        </a:p>
      </dsp:txBody>
      <dsp:txXfrm>
        <a:off x="0" y="2301159"/>
        <a:ext cx="12084424" cy="767520"/>
      </dsp:txXfrm>
    </dsp:sp>
    <dsp:sp modelId="{506AD0B6-46CF-4B15-A140-2C8072863174}">
      <dsp:nvSpPr>
        <dsp:cNvPr id="0" name=""/>
        <dsp:cNvSpPr/>
      </dsp:nvSpPr>
      <dsp:spPr>
        <a:xfrm>
          <a:off x="0" y="3114759"/>
          <a:ext cx="12084424" cy="767520"/>
        </a:xfrm>
        <a:prstGeom prst="roundRect">
          <a:avLst/>
        </a:prstGeom>
        <a:solidFill>
          <a:schemeClr val="dk2">
            <a:hueOff val="0"/>
            <a:satOff val="0"/>
            <a:lumOff val="0"/>
            <a:alphaOff val="0"/>
          </a:schemeClr>
        </a:solidFill>
        <a:ln w="1587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uk-UA" sz="1600" kern="1200" dirty="0" smtClean="0"/>
            <a:t>2) </a:t>
          </a:r>
          <a:r>
            <a:rPr lang="uk-UA" sz="1600" b="1" kern="1200" dirty="0" smtClean="0"/>
            <a:t>витрат, пов’язаних із прибуттям до місця досудового розслідування або судового провадження;</a:t>
          </a:r>
          <a:endParaRPr lang="ru-RU" sz="1600" b="1" kern="1200" dirty="0"/>
        </a:p>
      </dsp:txBody>
      <dsp:txXfrm>
        <a:off x="0" y="3114759"/>
        <a:ext cx="12084424" cy="767520"/>
      </dsp:txXfrm>
    </dsp:sp>
    <dsp:sp modelId="{70F3F0C3-226A-40E4-8254-FF60634DA3B3}">
      <dsp:nvSpPr>
        <dsp:cNvPr id="0" name=""/>
        <dsp:cNvSpPr/>
      </dsp:nvSpPr>
      <dsp:spPr>
        <a:xfrm>
          <a:off x="0" y="3928359"/>
          <a:ext cx="12084424" cy="767520"/>
        </a:xfrm>
        <a:prstGeom prst="roundRect">
          <a:avLst/>
        </a:prstGeom>
        <a:solidFill>
          <a:schemeClr val="dk2">
            <a:hueOff val="0"/>
            <a:satOff val="0"/>
            <a:lumOff val="0"/>
            <a:alphaOff val="0"/>
          </a:schemeClr>
        </a:solidFill>
        <a:ln w="1587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uk-UA" sz="1600" kern="1200" dirty="0" smtClean="0"/>
            <a:t>3) </a:t>
          </a:r>
          <a:r>
            <a:rPr lang="uk-UA" sz="1600" b="1" kern="1200" dirty="0" smtClean="0"/>
            <a:t>витрат, пов’язаних із залученням потерпілих, свідків, спеціалістів, перекладачів та експертів;</a:t>
          </a:r>
          <a:endParaRPr lang="ru-RU" sz="1600" b="1" kern="1200" dirty="0"/>
        </a:p>
      </dsp:txBody>
      <dsp:txXfrm>
        <a:off x="0" y="3928359"/>
        <a:ext cx="12084424" cy="767520"/>
      </dsp:txXfrm>
    </dsp:sp>
    <dsp:sp modelId="{A63F2936-CF05-4670-BFFA-FBF81CBC50BD}">
      <dsp:nvSpPr>
        <dsp:cNvPr id="0" name=""/>
        <dsp:cNvSpPr/>
      </dsp:nvSpPr>
      <dsp:spPr>
        <a:xfrm>
          <a:off x="0" y="4741959"/>
          <a:ext cx="12084424" cy="767520"/>
        </a:xfrm>
        <a:prstGeom prst="roundRect">
          <a:avLst/>
        </a:prstGeom>
        <a:solidFill>
          <a:schemeClr val="dk2">
            <a:hueOff val="0"/>
            <a:satOff val="0"/>
            <a:lumOff val="0"/>
            <a:alphaOff val="0"/>
          </a:schemeClr>
        </a:solidFill>
        <a:ln w="1587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uk-UA" sz="1600" kern="1200" dirty="0" smtClean="0"/>
            <a:t>4) </a:t>
          </a:r>
          <a:r>
            <a:rPr lang="uk-UA" sz="1600" b="1" kern="1200" dirty="0" smtClean="0"/>
            <a:t>витрат, пов’язаних із зберіганням і пересиланням речей і документів.</a:t>
          </a:r>
          <a:endParaRPr lang="ru-RU" sz="1600" b="1" kern="1200" dirty="0"/>
        </a:p>
      </dsp:txBody>
      <dsp:txXfrm>
        <a:off x="0" y="4741959"/>
        <a:ext cx="12084424" cy="767520"/>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FDFA37E-CAEE-4E46-8E7E-38AF5BAB3F0F}">
      <dsp:nvSpPr>
        <dsp:cNvPr id="0" name=""/>
        <dsp:cNvSpPr/>
      </dsp:nvSpPr>
      <dsp:spPr>
        <a:xfrm>
          <a:off x="0" y="201451"/>
          <a:ext cx="12084423" cy="4249779"/>
        </a:xfrm>
        <a:prstGeom prst="roundRect">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just" defTabSz="1200150" rtl="0">
            <a:lnSpc>
              <a:spcPct val="90000"/>
            </a:lnSpc>
            <a:spcBef>
              <a:spcPct val="0"/>
            </a:spcBef>
            <a:spcAft>
              <a:spcPct val="35000"/>
            </a:spcAft>
          </a:pPr>
          <a:r>
            <a:rPr lang="uk-UA" sz="2700" b="1" kern="1200" dirty="0" smtClean="0"/>
            <a:t>	Термін </a:t>
          </a:r>
          <a:r>
            <a:rPr lang="uk-UA" sz="2700" b="1" i="1" kern="1200" dirty="0" smtClean="0">
              <a:solidFill>
                <a:srgbClr val="FF0000"/>
              </a:solidFill>
            </a:rPr>
            <a:t>«відшкодування»</a:t>
          </a:r>
          <a:r>
            <a:rPr lang="uk-UA" sz="2700" b="1" kern="1200" dirty="0" smtClean="0">
              <a:solidFill>
                <a:srgbClr val="FF0000"/>
              </a:solidFill>
            </a:rPr>
            <a:t> </a:t>
          </a:r>
          <a:r>
            <a:rPr lang="uk-UA" sz="2700" b="1" kern="1200" dirty="0" smtClean="0"/>
            <a:t>означає форму відповідальності, надання кому-небудь щось інше замість загубленого, витраченого, знищеного тощо. В теорії кримінального процесу доречним (щодо моральної шкоди) вважається використання </a:t>
          </a:r>
          <a:r>
            <a:rPr lang="uk-UA" sz="2700" b="1" kern="1200" dirty="0" err="1" smtClean="0"/>
            <a:t>терміна</a:t>
          </a:r>
          <a:r>
            <a:rPr lang="uk-UA" sz="2700" b="1" kern="1200" dirty="0" smtClean="0"/>
            <a:t> «компенсація шкоди» (від </a:t>
          </a:r>
          <a:r>
            <a:rPr lang="uk-UA" sz="2700" b="1" kern="1200" dirty="0" smtClean="0">
              <a:hlinkClick xmlns:r="http://schemas.openxmlformats.org/officeDocument/2006/relationships" r:id="rId1"/>
            </a:rPr>
            <a:t>лат.</a:t>
          </a:r>
          <a:r>
            <a:rPr lang="uk-UA" sz="2700" b="1" kern="1200" dirty="0" smtClean="0"/>
            <a:t> </a:t>
          </a:r>
          <a:r>
            <a:rPr lang="uk-UA" sz="2700" b="1" kern="1200" dirty="0" err="1" smtClean="0"/>
            <a:t>compesatio</a:t>
          </a:r>
          <a:r>
            <a:rPr lang="uk-UA" sz="2700" b="1" kern="1200" dirty="0" smtClean="0"/>
            <a:t> — «відшкодування»), оскільки важко собі уявити відшкодування страждань, а компенсація останніх цілком можлива. З огляду на це, глава 9 КПК має назву «Відшкодування (компенсація) шкоди у кримінальному провадженні, цивільний позов».</a:t>
          </a:r>
          <a:endParaRPr lang="ru-RU" sz="2700" b="1" kern="1200" dirty="0"/>
        </a:p>
      </dsp:txBody>
      <dsp:txXfrm>
        <a:off x="0" y="201451"/>
        <a:ext cx="12084423" cy="4249779"/>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B1C26E5-6B8E-42D6-A05B-E72C1C00C5C6}">
      <dsp:nvSpPr>
        <dsp:cNvPr id="0" name=""/>
        <dsp:cNvSpPr/>
      </dsp:nvSpPr>
      <dsp:spPr>
        <a:xfrm>
          <a:off x="0" y="257"/>
          <a:ext cx="11766176" cy="649441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lvl="0" algn="just" defTabSz="2089150" rtl="0">
            <a:lnSpc>
              <a:spcPct val="90000"/>
            </a:lnSpc>
            <a:spcBef>
              <a:spcPct val="0"/>
            </a:spcBef>
            <a:spcAft>
              <a:spcPct val="35000"/>
            </a:spcAft>
          </a:pPr>
          <a:r>
            <a:rPr lang="uk-UA" sz="4700" b="1" i="1" kern="1200" dirty="0" smtClean="0"/>
            <a:t>	</a:t>
          </a:r>
          <a:r>
            <a:rPr lang="uk-UA" sz="6000" b="1" i="1" kern="1200" dirty="0" smtClean="0">
              <a:solidFill>
                <a:srgbClr val="FF0000"/>
              </a:solidFill>
            </a:rPr>
            <a:t>Шкода</a:t>
          </a:r>
          <a:r>
            <a:rPr lang="uk-UA" sz="4700" b="1" i="1" kern="1200" dirty="0" smtClean="0"/>
            <a:t> – це будь-яке знецінення блага, що охороняється правом, збитки, втрати, що є наслідком вчинення неправомірних дій, що спричинені кримінальним правопорушенням. Шкода є умовою виникнення обов’язку щодо її відшкодування</a:t>
          </a:r>
          <a:endParaRPr lang="ru-RU" sz="4700" b="1" i="1" kern="1200" dirty="0"/>
        </a:p>
      </dsp:txBody>
      <dsp:txXfrm>
        <a:off x="0" y="257"/>
        <a:ext cx="11766176" cy="6494414"/>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D363F65-8467-4E6D-BB94-B484B86259B8}">
      <dsp:nvSpPr>
        <dsp:cNvPr id="0" name=""/>
        <dsp:cNvSpPr/>
      </dsp:nvSpPr>
      <dsp:spPr>
        <a:xfrm>
          <a:off x="0" y="80257"/>
          <a:ext cx="11954435" cy="1624691"/>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uk-UA" sz="2800" b="1" i="1" kern="1200" dirty="0" smtClean="0">
              <a:solidFill>
                <a:srgbClr val="FFFF00"/>
              </a:solidFill>
            </a:rPr>
            <a:t>	Майнова шкода</a:t>
          </a:r>
          <a:r>
            <a:rPr lang="uk-UA" sz="2800" i="1" kern="1200" dirty="0" smtClean="0">
              <a:solidFill>
                <a:srgbClr val="FFFF00"/>
              </a:solidFill>
            </a:rPr>
            <a:t> </a:t>
          </a:r>
          <a:r>
            <a:rPr lang="uk-UA" sz="2800" kern="1200" dirty="0" smtClean="0"/>
            <a:t>представляє собою майнові та/чи грошові збитки, спричинені юридичній або фізичній особі.</a:t>
          </a:r>
          <a:endParaRPr lang="ru-RU" sz="2800" kern="1200" dirty="0"/>
        </a:p>
      </dsp:txBody>
      <dsp:txXfrm>
        <a:off x="0" y="80257"/>
        <a:ext cx="11954435" cy="1624691"/>
      </dsp:txXfrm>
    </dsp:sp>
    <dsp:sp modelId="{44A3875E-2CD5-4FFF-BFE8-E1237648E590}">
      <dsp:nvSpPr>
        <dsp:cNvPr id="0" name=""/>
        <dsp:cNvSpPr/>
      </dsp:nvSpPr>
      <dsp:spPr>
        <a:xfrm>
          <a:off x="0" y="1771188"/>
          <a:ext cx="11954435" cy="1624691"/>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uk-UA" sz="3600" b="1" i="1" kern="1200" dirty="0" smtClean="0">
              <a:solidFill>
                <a:srgbClr val="FFFF00"/>
              </a:solidFill>
            </a:rPr>
            <a:t>Збитками є</a:t>
          </a:r>
          <a:r>
            <a:rPr lang="uk-UA" sz="3600" b="1" kern="1200" dirty="0" smtClean="0">
              <a:solidFill>
                <a:srgbClr val="FFFF00"/>
              </a:solidFill>
            </a:rPr>
            <a:t>:</a:t>
          </a:r>
          <a:endParaRPr lang="ru-RU" sz="3600" b="1" kern="1200" dirty="0">
            <a:solidFill>
              <a:srgbClr val="FFFF00"/>
            </a:solidFill>
          </a:endParaRPr>
        </a:p>
      </dsp:txBody>
      <dsp:txXfrm>
        <a:off x="0" y="1771188"/>
        <a:ext cx="11954435" cy="1624691"/>
      </dsp:txXfrm>
    </dsp:sp>
    <dsp:sp modelId="{10CDD08B-C3DC-4154-A0B4-4FC63087CB2A}">
      <dsp:nvSpPr>
        <dsp:cNvPr id="0" name=""/>
        <dsp:cNvSpPr/>
      </dsp:nvSpPr>
      <dsp:spPr>
        <a:xfrm>
          <a:off x="0" y="3462120"/>
          <a:ext cx="11954435" cy="1624691"/>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just" defTabSz="1022350" rtl="0">
            <a:lnSpc>
              <a:spcPct val="90000"/>
            </a:lnSpc>
            <a:spcBef>
              <a:spcPct val="0"/>
            </a:spcBef>
            <a:spcAft>
              <a:spcPct val="35000"/>
            </a:spcAft>
          </a:pPr>
          <a:r>
            <a:rPr lang="uk-UA" sz="2300" b="1" kern="1200" dirty="0" smtClean="0"/>
            <a:t>	Втрати, яких особа зазнала внаслідок вчинення кримінального правопорушення у зв’язку зі знищенням або пошкодженням речей, а також витрати, які особа зробила або мусить зробити для відновлення свого порушеного права;</a:t>
          </a:r>
          <a:endParaRPr lang="ru-RU" sz="2300" b="1" kern="1200" dirty="0"/>
        </a:p>
      </dsp:txBody>
      <dsp:txXfrm>
        <a:off x="0" y="3462120"/>
        <a:ext cx="11954435" cy="1624691"/>
      </dsp:txXfrm>
    </dsp:sp>
    <dsp:sp modelId="{F55B072F-CE87-46BF-87DB-AEAF2F739390}">
      <dsp:nvSpPr>
        <dsp:cNvPr id="0" name=""/>
        <dsp:cNvSpPr/>
      </dsp:nvSpPr>
      <dsp:spPr>
        <a:xfrm>
          <a:off x="0" y="5153051"/>
          <a:ext cx="11954435" cy="1624691"/>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rtl="0">
            <a:lnSpc>
              <a:spcPct val="90000"/>
            </a:lnSpc>
            <a:spcBef>
              <a:spcPct val="0"/>
            </a:spcBef>
            <a:spcAft>
              <a:spcPct val="35000"/>
            </a:spcAft>
          </a:pPr>
          <a:r>
            <a:rPr lang="uk-UA" sz="2400" b="1" kern="1200" dirty="0" smtClean="0"/>
            <a:t>	Доходи, які особа могла б реально одержати за звичайних обставин, якби її право не було порушене.</a:t>
          </a:r>
          <a:endParaRPr lang="ru-RU" sz="2400" b="1" kern="1200" dirty="0"/>
        </a:p>
      </dsp:txBody>
      <dsp:txXfrm>
        <a:off x="0" y="5153051"/>
        <a:ext cx="11954435" cy="1624691"/>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6EBD94A-9308-40FC-8873-A1933B92C45A}">
      <dsp:nvSpPr>
        <dsp:cNvPr id="0" name=""/>
        <dsp:cNvSpPr/>
      </dsp:nvSpPr>
      <dsp:spPr>
        <a:xfrm>
          <a:off x="0" y="355473"/>
          <a:ext cx="11658600" cy="593189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lvl="0" algn="just" defTabSz="2178050" rtl="0">
            <a:lnSpc>
              <a:spcPct val="90000"/>
            </a:lnSpc>
            <a:spcBef>
              <a:spcPct val="0"/>
            </a:spcBef>
            <a:spcAft>
              <a:spcPct val="35000"/>
            </a:spcAft>
          </a:pPr>
          <a:r>
            <a:rPr lang="uk-UA" sz="4900" b="1" i="1" kern="1200" dirty="0" smtClean="0"/>
            <a:t>	</a:t>
          </a:r>
          <a:r>
            <a:rPr lang="uk-UA" sz="5400" b="1" i="1" kern="1200" dirty="0" smtClean="0">
              <a:solidFill>
                <a:srgbClr val="FF0000"/>
              </a:solidFill>
            </a:rPr>
            <a:t>Моральна шкода</a:t>
          </a:r>
          <a:r>
            <a:rPr lang="uk-UA" sz="5400" kern="1200" dirty="0" smtClean="0">
              <a:solidFill>
                <a:srgbClr val="FF0000"/>
              </a:solidFill>
            </a:rPr>
            <a:t> </a:t>
          </a:r>
          <a:r>
            <a:rPr lang="uk-UA" sz="4900" kern="1200" dirty="0" smtClean="0"/>
            <a:t>– втрати немайнового характеру внаслідок моральних чи фізичних страждань, або інших негативних явищ, заподіяних фізичній особі незаконними діями або бездіяльністю інших осіб.</a:t>
          </a:r>
          <a:endParaRPr lang="ru-RU" sz="4900" kern="1200" dirty="0"/>
        </a:p>
      </dsp:txBody>
      <dsp:txXfrm>
        <a:off x="0" y="355473"/>
        <a:ext cx="11658600" cy="5931899"/>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CB78F2D-A7FA-472E-AE41-05F9307F6AA1}">
      <dsp:nvSpPr>
        <dsp:cNvPr id="0" name=""/>
        <dsp:cNvSpPr/>
      </dsp:nvSpPr>
      <dsp:spPr>
        <a:xfrm>
          <a:off x="0" y="536220"/>
          <a:ext cx="12192000" cy="204907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uk-UA" sz="2800" b="1" i="1" kern="1200" dirty="0" smtClean="0">
              <a:solidFill>
                <a:srgbClr val="FFFF00"/>
              </a:solidFill>
            </a:rPr>
            <a:t>Відповідно до ст. 23 ЦК України моральна шкода</a:t>
          </a:r>
          <a:r>
            <a:rPr lang="uk-UA" sz="2800" b="1" kern="1200" dirty="0" smtClean="0">
              <a:solidFill>
                <a:srgbClr val="FFFF00"/>
              </a:solidFill>
            </a:rPr>
            <a:t> полягає у:</a:t>
          </a:r>
          <a:endParaRPr lang="ru-RU" sz="2800" b="1" kern="1200" dirty="0">
            <a:solidFill>
              <a:srgbClr val="FFFF00"/>
            </a:solidFill>
          </a:endParaRPr>
        </a:p>
      </dsp:txBody>
      <dsp:txXfrm>
        <a:off x="0" y="536220"/>
        <a:ext cx="12192000" cy="2049073"/>
      </dsp:txXfrm>
    </dsp:sp>
    <dsp:sp modelId="{29F82FAC-1235-40FA-B4D2-80F49EAAA245}">
      <dsp:nvSpPr>
        <dsp:cNvPr id="0" name=""/>
        <dsp:cNvSpPr/>
      </dsp:nvSpPr>
      <dsp:spPr>
        <a:xfrm>
          <a:off x="0" y="2651534"/>
          <a:ext cx="12192000" cy="925031"/>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uk-UA" sz="2300" b="1" kern="1200" dirty="0" smtClean="0"/>
            <a:t>1)</a:t>
          </a:r>
          <a:r>
            <a:rPr lang="uk-UA" sz="2300" b="1" i="1" kern="1200" dirty="0" smtClean="0"/>
            <a:t> фізичному болю та стражданнях,</a:t>
          </a:r>
          <a:r>
            <a:rPr lang="uk-UA" sz="2300" b="1" kern="1200" dirty="0" smtClean="0"/>
            <a:t> яких фізична особа зазнала у зв'язку з каліцтвом або іншим ушкодженням здоров'я;</a:t>
          </a:r>
          <a:endParaRPr lang="ru-RU" sz="2300" b="1" kern="1200" dirty="0"/>
        </a:p>
      </dsp:txBody>
      <dsp:txXfrm>
        <a:off x="0" y="2651534"/>
        <a:ext cx="12192000" cy="925031"/>
      </dsp:txXfrm>
    </dsp:sp>
    <dsp:sp modelId="{6BEA2B40-FC6B-44CF-9A52-D27F5FACA41D}">
      <dsp:nvSpPr>
        <dsp:cNvPr id="0" name=""/>
        <dsp:cNvSpPr/>
      </dsp:nvSpPr>
      <dsp:spPr>
        <a:xfrm>
          <a:off x="0" y="3669877"/>
          <a:ext cx="12192000" cy="925031"/>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uk-UA" sz="2300" b="1" kern="1200" dirty="0" smtClean="0"/>
            <a:t>2) </a:t>
          </a:r>
          <a:r>
            <a:rPr lang="uk-UA" sz="2300" b="1" i="1" kern="1200" dirty="0" smtClean="0"/>
            <a:t>душевних стражданнях</a:t>
          </a:r>
          <a:r>
            <a:rPr lang="uk-UA" sz="2300" b="1" kern="1200" dirty="0" smtClean="0"/>
            <a:t>, яких фізична особа зазнала у зв'язку з протиправною поведінкою щодо неї самої, членів її сім'ї чи близьких родичів;</a:t>
          </a:r>
          <a:endParaRPr lang="ru-RU" sz="2300" b="1" kern="1200" dirty="0"/>
        </a:p>
      </dsp:txBody>
      <dsp:txXfrm>
        <a:off x="0" y="3669877"/>
        <a:ext cx="12192000" cy="925031"/>
      </dsp:txXfrm>
    </dsp:sp>
    <dsp:sp modelId="{09702ACF-6C6A-451D-B8D5-ABF608A27012}">
      <dsp:nvSpPr>
        <dsp:cNvPr id="0" name=""/>
        <dsp:cNvSpPr/>
      </dsp:nvSpPr>
      <dsp:spPr>
        <a:xfrm>
          <a:off x="0" y="4715931"/>
          <a:ext cx="12192000" cy="925031"/>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uk-UA" sz="2300" b="1" kern="1200" dirty="0" smtClean="0"/>
            <a:t>3) </a:t>
          </a:r>
          <a:r>
            <a:rPr lang="uk-UA" sz="2300" b="1" i="1" kern="1200" dirty="0" smtClean="0"/>
            <a:t>душевних стражданнях</a:t>
          </a:r>
          <a:r>
            <a:rPr lang="uk-UA" sz="2300" b="1" kern="1200" dirty="0" smtClean="0"/>
            <a:t>, яких фізична особа зазнала у зв'язку із знищенням чи пошкодженням її майна;</a:t>
          </a:r>
          <a:endParaRPr lang="ru-RU" sz="2300" b="1" kern="1200" dirty="0"/>
        </a:p>
      </dsp:txBody>
      <dsp:txXfrm>
        <a:off x="0" y="4715931"/>
        <a:ext cx="12192000" cy="925031"/>
      </dsp:txXfrm>
    </dsp:sp>
    <dsp:sp modelId="{7A64D469-9DFC-4B67-80E6-295B49BD5644}">
      <dsp:nvSpPr>
        <dsp:cNvPr id="0" name=""/>
        <dsp:cNvSpPr/>
      </dsp:nvSpPr>
      <dsp:spPr>
        <a:xfrm>
          <a:off x="0" y="5760484"/>
          <a:ext cx="12192000" cy="925031"/>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uk-UA" sz="2300" b="1" kern="1200" dirty="0" smtClean="0"/>
            <a:t>4) </a:t>
          </a:r>
          <a:r>
            <a:rPr lang="uk-UA" sz="2300" b="1" i="1" kern="1200" dirty="0" smtClean="0"/>
            <a:t>у приниженні честі та гідності</a:t>
          </a:r>
          <a:r>
            <a:rPr lang="uk-UA" sz="2300" b="1" kern="1200" dirty="0" smtClean="0"/>
            <a:t> фізичної особи, а також ділової репутації фізичної або юридичної особи. </a:t>
          </a:r>
          <a:endParaRPr lang="ru-RU" sz="2300" b="1" kern="1200" dirty="0"/>
        </a:p>
      </dsp:txBody>
      <dsp:txXfrm>
        <a:off x="0" y="5760484"/>
        <a:ext cx="12192000" cy="925031"/>
      </dsp:txXfrm>
    </dsp:sp>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27671C8-AC47-490C-A669-4602191EE34A}">
      <dsp:nvSpPr>
        <dsp:cNvPr id="0" name=""/>
        <dsp:cNvSpPr/>
      </dsp:nvSpPr>
      <dsp:spPr>
        <a:xfrm>
          <a:off x="0" y="98223"/>
          <a:ext cx="12062013" cy="2481131"/>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uk-UA" sz="2800" b="1" i="1" kern="1200" dirty="0" smtClean="0">
              <a:solidFill>
                <a:srgbClr val="FF0000"/>
              </a:solidFill>
            </a:rPr>
            <a:t>Фізична шкода</a:t>
          </a:r>
          <a:r>
            <a:rPr lang="uk-UA" sz="2800" i="1" kern="1200" dirty="0" smtClean="0">
              <a:solidFill>
                <a:srgbClr val="FF0000"/>
              </a:solidFill>
            </a:rPr>
            <a:t> </a:t>
          </a:r>
          <a:r>
            <a:rPr lang="uk-UA" sz="2700" i="1" kern="1200" dirty="0" smtClean="0"/>
            <a:t>– </a:t>
          </a:r>
          <a:r>
            <a:rPr lang="uk-UA" sz="2700" b="1" kern="1200" dirty="0" smtClean="0"/>
            <a:t>сукупність змін, які об’єктивно відбулися в стані людини, внаслідок вчинення кримінального правопорушення (тілесні ушкодження, розлад здоров’я, фізичні страждання, біль).</a:t>
          </a:r>
          <a:endParaRPr lang="ru-RU" sz="2700" b="1" kern="1200" dirty="0"/>
        </a:p>
      </dsp:txBody>
      <dsp:txXfrm>
        <a:off x="0" y="98223"/>
        <a:ext cx="12062013" cy="2481131"/>
      </dsp:txXfrm>
    </dsp:sp>
    <dsp:sp modelId="{07734781-C209-40D4-94A6-78CB3C18189E}">
      <dsp:nvSpPr>
        <dsp:cNvPr id="0" name=""/>
        <dsp:cNvSpPr/>
      </dsp:nvSpPr>
      <dsp:spPr>
        <a:xfrm>
          <a:off x="0" y="2584621"/>
          <a:ext cx="12062013" cy="170220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0">
            <a:lnSpc>
              <a:spcPct val="90000"/>
            </a:lnSpc>
            <a:spcBef>
              <a:spcPct val="0"/>
            </a:spcBef>
            <a:spcAft>
              <a:spcPct val="35000"/>
            </a:spcAft>
          </a:pPr>
          <a:r>
            <a:rPr lang="uk-UA" sz="2900" b="1" kern="1200" dirty="0" smtClean="0">
              <a:solidFill>
                <a:srgbClr val="FFFF00"/>
              </a:solidFill>
            </a:rPr>
            <a:t>До складових фізичної шкоди належать: </a:t>
          </a:r>
          <a:endParaRPr lang="ru-RU" sz="2900" b="1" kern="1200" dirty="0">
            <a:solidFill>
              <a:srgbClr val="FFFF00"/>
            </a:solidFill>
          </a:endParaRPr>
        </a:p>
      </dsp:txBody>
      <dsp:txXfrm>
        <a:off x="0" y="2584621"/>
        <a:ext cx="12062013" cy="1702204"/>
      </dsp:txXfrm>
    </dsp:sp>
    <dsp:sp modelId="{D695F2E0-48DE-4D65-A325-19E5F04B89F3}">
      <dsp:nvSpPr>
        <dsp:cNvPr id="0" name=""/>
        <dsp:cNvSpPr/>
      </dsp:nvSpPr>
      <dsp:spPr>
        <a:xfrm>
          <a:off x="0" y="4370345"/>
          <a:ext cx="12062013" cy="2481131"/>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866900" rtl="0">
            <a:lnSpc>
              <a:spcPct val="90000"/>
            </a:lnSpc>
            <a:spcBef>
              <a:spcPct val="0"/>
            </a:spcBef>
            <a:spcAft>
              <a:spcPct val="35000"/>
            </a:spcAft>
          </a:pPr>
          <a:r>
            <a:rPr lang="uk-UA" sz="2900" b="1" kern="1200" dirty="0" smtClean="0"/>
            <a:t>а) тілесні ушкодження, </a:t>
          </a:r>
        </a:p>
        <a:p>
          <a:pPr lvl="0" algn="l" defTabSz="1866900" rtl="0">
            <a:lnSpc>
              <a:spcPct val="90000"/>
            </a:lnSpc>
            <a:spcBef>
              <a:spcPct val="0"/>
            </a:spcBef>
            <a:spcAft>
              <a:spcPct val="35000"/>
            </a:spcAft>
          </a:pPr>
          <a:r>
            <a:rPr lang="uk-UA" sz="2900" b="1" kern="1200" dirty="0" smtClean="0"/>
            <a:t>б) розлад здоров’я, </a:t>
          </a:r>
        </a:p>
        <a:p>
          <a:pPr marL="0" marR="0" lvl="0" indent="0" algn="l" defTabSz="914400" rtl="0" eaLnBrk="1" fontAlgn="auto" latinLnBrk="0" hangingPunct="1">
            <a:lnSpc>
              <a:spcPct val="100000"/>
            </a:lnSpc>
            <a:spcBef>
              <a:spcPct val="0"/>
            </a:spcBef>
            <a:spcAft>
              <a:spcPts val="0"/>
            </a:spcAft>
            <a:buClrTx/>
            <a:buSzTx/>
            <a:buFontTx/>
            <a:buNone/>
            <a:tabLst/>
            <a:defRPr/>
          </a:pPr>
          <a:r>
            <a:rPr lang="uk-UA" sz="2900" b="1" kern="1200" dirty="0" smtClean="0"/>
            <a:t>в) фізичні страждання. </a:t>
          </a:r>
          <a:endParaRPr lang="ru-RU" sz="2900" b="1" kern="1200" dirty="0" smtClean="0"/>
        </a:p>
        <a:p>
          <a:pPr lvl="0" algn="l" defTabSz="1866900" rtl="0">
            <a:lnSpc>
              <a:spcPct val="90000"/>
            </a:lnSpc>
            <a:spcBef>
              <a:spcPct val="0"/>
            </a:spcBef>
            <a:spcAft>
              <a:spcPct val="35000"/>
            </a:spcAft>
          </a:pPr>
          <a:endParaRPr lang="ru-RU" sz="2900" kern="1200" dirty="0"/>
        </a:p>
      </dsp:txBody>
      <dsp:txXfrm>
        <a:off x="0" y="4370345"/>
        <a:ext cx="12062013" cy="2481131"/>
      </dsp:txXfrm>
    </dsp:sp>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AD52886-6E48-42E5-AB35-BC04AACA1BB9}">
      <dsp:nvSpPr>
        <dsp:cNvPr id="0" name=""/>
        <dsp:cNvSpPr/>
      </dsp:nvSpPr>
      <dsp:spPr>
        <a:xfrm>
          <a:off x="0" y="15226"/>
          <a:ext cx="12021671" cy="250614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uk-UA" sz="2800" b="1" kern="1200" dirty="0" smtClean="0"/>
            <a:t>	Кримінальним процесуальним законодавством передбачені такі форми відшкодування </a:t>
          </a:r>
          <a:r>
            <a:rPr lang="uk-UA" sz="2800" b="1" kern="1200" dirty="0" smtClean="0">
              <a:solidFill>
                <a:srgbClr val="FF0000"/>
              </a:solidFill>
            </a:rPr>
            <a:t>(компенсації) </a:t>
          </a:r>
          <a:r>
            <a:rPr lang="uk-UA" sz="2800" b="1" kern="1200" dirty="0" smtClean="0"/>
            <a:t>шкоди у кримінальному провадженні: </a:t>
          </a:r>
          <a:endParaRPr lang="ru-RU" sz="2800" b="1" kern="1200" dirty="0"/>
        </a:p>
      </dsp:txBody>
      <dsp:txXfrm>
        <a:off x="0" y="15226"/>
        <a:ext cx="12021671" cy="2506140"/>
      </dsp:txXfrm>
    </dsp:sp>
    <dsp:sp modelId="{CE5BB7EB-8982-427D-B56F-FEEC0E9559CC}">
      <dsp:nvSpPr>
        <dsp:cNvPr id="0" name=""/>
        <dsp:cNvSpPr/>
      </dsp:nvSpPr>
      <dsp:spPr>
        <a:xfrm>
          <a:off x="0" y="2682646"/>
          <a:ext cx="12021671" cy="250614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rtl="0">
            <a:lnSpc>
              <a:spcPct val="90000"/>
            </a:lnSpc>
            <a:spcBef>
              <a:spcPct val="0"/>
            </a:spcBef>
            <a:spcAft>
              <a:spcPct val="35000"/>
            </a:spcAft>
          </a:pPr>
          <a:r>
            <a:rPr lang="uk-UA" sz="2400" b="1" i="1" kern="1200" dirty="0" smtClean="0"/>
            <a:t>1. </a:t>
          </a:r>
          <a:r>
            <a:rPr lang="uk-UA" sz="2800" b="1" i="1" kern="1200" dirty="0" smtClean="0">
              <a:solidFill>
                <a:srgbClr val="FF0000"/>
              </a:solidFill>
            </a:rPr>
            <a:t>Добровільне відшкодування</a:t>
          </a:r>
          <a:r>
            <a:rPr lang="uk-UA" sz="2800" b="1" kern="1200" dirty="0" smtClean="0">
              <a:solidFill>
                <a:srgbClr val="FF0000"/>
              </a:solidFill>
            </a:rPr>
            <a:t> шкоди</a:t>
          </a:r>
          <a:r>
            <a:rPr lang="uk-UA" sz="2400" b="1" kern="1200" dirty="0" smtClean="0"/>
            <a:t> підозрюваним, обвинуваченим, а також за його згодою будь-якою іншою фізичною чи юридичною особою на будь-якій стадії кримінального провадження (ч. 1 ст. 127 КПК України). Право на добровільне відшкодування шкоди має бути роз’яснено підозрюваному, обвинуваченому разом з роз’ясненням інших процесуальних прав, визначених ст. 42 КПК України.</a:t>
          </a:r>
          <a:endParaRPr lang="ru-RU" sz="2400" b="1" kern="1200" dirty="0"/>
        </a:p>
      </dsp:txBody>
      <dsp:txXfrm>
        <a:off x="0" y="2682646"/>
        <a:ext cx="12021671" cy="2506140"/>
      </dsp:txXfrm>
    </dsp:sp>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C82D7EB-DEAA-4004-9FA7-8C50ACB452A3}">
      <dsp:nvSpPr>
        <dsp:cNvPr id="0" name=""/>
        <dsp:cNvSpPr/>
      </dsp:nvSpPr>
      <dsp:spPr>
        <a:xfrm>
          <a:off x="0" y="282387"/>
          <a:ext cx="11994775" cy="1714068"/>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uk-UA" sz="1800" b="1" i="1" kern="1200" dirty="0" smtClean="0">
              <a:solidFill>
                <a:srgbClr val="FFFF00"/>
              </a:solidFill>
            </a:rPr>
            <a:t>2. Примусове відшкодування (компенсація) шкоди, а саме:</a:t>
          </a:r>
          <a:endParaRPr lang="ru-RU" sz="1800" b="1" kern="1200" dirty="0">
            <a:solidFill>
              <a:srgbClr val="FFFF00"/>
            </a:solidFill>
          </a:endParaRPr>
        </a:p>
      </dsp:txBody>
      <dsp:txXfrm>
        <a:off x="0" y="282387"/>
        <a:ext cx="11994775" cy="1714068"/>
      </dsp:txXfrm>
    </dsp:sp>
    <dsp:sp modelId="{429E3780-DB17-4519-9914-E46E9317A91A}">
      <dsp:nvSpPr>
        <dsp:cNvPr id="0" name=""/>
        <dsp:cNvSpPr/>
      </dsp:nvSpPr>
      <dsp:spPr>
        <a:xfrm>
          <a:off x="0" y="2048296"/>
          <a:ext cx="11994775" cy="100554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uk-UA" sz="1800" kern="1200" dirty="0" smtClean="0"/>
            <a:t>– </a:t>
          </a:r>
          <a:r>
            <a:rPr lang="uk-UA" sz="1800" b="1" kern="1200" dirty="0" smtClean="0"/>
            <a:t>стягнення відшкодування на підставі судового рішення за результатами розгляду цивільного позову у кримінальному провадженні (ч. 2 ст. 127, статті 128, 129 КПК України);</a:t>
          </a:r>
          <a:endParaRPr lang="ru-RU" sz="1800" b="1" kern="1200" dirty="0"/>
        </a:p>
      </dsp:txBody>
      <dsp:txXfrm>
        <a:off x="0" y="2048296"/>
        <a:ext cx="11994775" cy="1005543"/>
      </dsp:txXfrm>
    </dsp:sp>
    <dsp:sp modelId="{AC1DAD35-12C0-4166-B2B9-EF2AD5BA9019}">
      <dsp:nvSpPr>
        <dsp:cNvPr id="0" name=""/>
        <dsp:cNvSpPr/>
      </dsp:nvSpPr>
      <dsp:spPr>
        <a:xfrm>
          <a:off x="0" y="3105679"/>
          <a:ext cx="11994775" cy="100554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uk-UA" sz="1800" kern="1200" dirty="0" smtClean="0"/>
            <a:t>–</a:t>
          </a:r>
          <a:r>
            <a:rPr lang="uk-UA" sz="1800" b="1" kern="1200" dirty="0" smtClean="0"/>
            <a:t> компенсація шкоди потерпілому від кримінального правопорушення за рахунок Державного бюджету України, якщо не встановлено особу, яка вчинила кримінальне правопорушення, або якщо вона є неплатоспроможною (ч. 3 ст.127 КПК України, статті 1177, 1207 ЦК України);</a:t>
          </a:r>
          <a:endParaRPr lang="ru-RU" sz="1800" b="1" kern="1200" dirty="0"/>
        </a:p>
      </dsp:txBody>
      <dsp:txXfrm>
        <a:off x="0" y="3105679"/>
        <a:ext cx="11994775" cy="1005543"/>
      </dsp:txXfrm>
    </dsp:sp>
    <dsp:sp modelId="{E7D931C4-23A9-4634-843E-C43C661CF1FC}">
      <dsp:nvSpPr>
        <dsp:cNvPr id="0" name=""/>
        <dsp:cNvSpPr/>
      </dsp:nvSpPr>
      <dsp:spPr>
        <a:xfrm>
          <a:off x="0" y="4163062"/>
          <a:ext cx="11994775" cy="100554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uk-UA" sz="1800" kern="1200" dirty="0" smtClean="0"/>
            <a:t>– </a:t>
          </a:r>
          <a:r>
            <a:rPr lang="uk-UA" sz="1800" b="1" kern="1200" dirty="0" smtClean="0"/>
            <a:t>кримінально-правова реституція – повернення об’єктів протиправного посягання (п. 5 ч. 9, ч. 10 ст. 100 КПК України);</a:t>
          </a:r>
          <a:endParaRPr lang="ru-RU" sz="1800" b="1" kern="1200" dirty="0"/>
        </a:p>
      </dsp:txBody>
      <dsp:txXfrm>
        <a:off x="0" y="4163062"/>
        <a:ext cx="11994775" cy="1005543"/>
      </dsp:txXfrm>
    </dsp:sp>
    <dsp:sp modelId="{AAC5E236-85EA-4AEC-A757-08B784B4C82C}">
      <dsp:nvSpPr>
        <dsp:cNvPr id="0" name=""/>
        <dsp:cNvSpPr/>
      </dsp:nvSpPr>
      <dsp:spPr>
        <a:xfrm>
          <a:off x="0" y="5220445"/>
          <a:ext cx="11994775" cy="100554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uk-UA" sz="1800" kern="1200" dirty="0" smtClean="0"/>
            <a:t>– </a:t>
          </a:r>
          <a:r>
            <a:rPr lang="uk-UA" sz="1800" b="1" kern="1200" dirty="0" smtClean="0"/>
            <a:t>відшкодування (компенсація) шкоди, завданої незаконними рішеннями, діями чи бездіяльністю органу, що здійснює оперативно-розшукову діяльність, досудове розслідування, прокуратури або суду у випадках та в порядку, передбачених законом (ст. 130 КПК України).</a:t>
          </a:r>
          <a:endParaRPr lang="ru-RU" sz="1800" b="1" kern="1200" dirty="0"/>
        </a:p>
      </dsp:txBody>
      <dsp:txXfrm>
        <a:off x="0" y="5220445"/>
        <a:ext cx="11994775" cy="1005543"/>
      </dsp:txXfrm>
    </dsp:sp>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6DF1B56-4166-4640-A138-A6B12980D96C}">
      <dsp:nvSpPr>
        <dsp:cNvPr id="0" name=""/>
        <dsp:cNvSpPr/>
      </dsp:nvSpPr>
      <dsp:spPr>
        <a:xfrm>
          <a:off x="0" y="48731"/>
          <a:ext cx="11214847" cy="623610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just" defTabSz="1289050" rtl="0">
            <a:lnSpc>
              <a:spcPct val="90000"/>
            </a:lnSpc>
            <a:spcBef>
              <a:spcPct val="0"/>
            </a:spcBef>
            <a:spcAft>
              <a:spcPct val="35000"/>
            </a:spcAft>
          </a:pPr>
          <a:r>
            <a:rPr lang="ru-RU" sz="2900" b="1" kern="1200" dirty="0" smtClean="0"/>
            <a:t>	</a:t>
          </a:r>
          <a:r>
            <a:rPr lang="uk-UA" sz="3600" b="1" kern="1200" noProof="0" dirty="0" smtClean="0">
              <a:solidFill>
                <a:srgbClr val="FFFF00"/>
              </a:solidFill>
            </a:rPr>
            <a:t>Цивільний позов </a:t>
          </a:r>
          <a:r>
            <a:rPr lang="uk-UA" sz="2900" b="1" kern="1200" noProof="0" dirty="0" smtClean="0"/>
            <a:t>у кримінальному провадженні – це вимога особи, якій кримінальним правопорушенням або іншим суспільно небезпечним діянням завдано майнової та/або моральної шкоди, її повноважного представника або в її інтересах прокурора до підозрюваного, обвинуваченого або до фізичної чи юридичної особи, яка за законом несе цивільну відповідальність за шкоду, завдану діяннями підозрюваного, обвинуваченого або неосудної особи, яка вчинила суспільно небезпечне діяння, про відшкодування цієї шкоди, яка заявлена під час кримінального провадження до початку судового розгляду. </a:t>
          </a:r>
          <a:endParaRPr lang="uk-UA" sz="2900" b="1" kern="1200" noProof="0" dirty="0"/>
        </a:p>
      </dsp:txBody>
      <dsp:txXfrm>
        <a:off x="0" y="48731"/>
        <a:ext cx="11214847" cy="623610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2542786-7720-4A62-8BFA-5F01E5FF0C1A}">
      <dsp:nvSpPr>
        <dsp:cNvPr id="0" name=""/>
        <dsp:cNvSpPr/>
      </dsp:nvSpPr>
      <dsp:spPr>
        <a:xfrm>
          <a:off x="0" y="1770"/>
          <a:ext cx="11591363" cy="6383812"/>
        </a:xfrm>
        <a:prstGeom prst="roundRect">
          <a:avLst/>
        </a:prstGeom>
        <a:solidFill>
          <a:schemeClr val="dk2">
            <a:hueOff val="0"/>
            <a:satOff val="0"/>
            <a:lumOff val="0"/>
            <a:alphaOff val="0"/>
          </a:schemeClr>
        </a:solidFill>
        <a:ln w="1587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lvl="0" algn="just" defTabSz="2400300" rtl="0">
            <a:lnSpc>
              <a:spcPct val="90000"/>
            </a:lnSpc>
            <a:spcBef>
              <a:spcPct val="0"/>
            </a:spcBef>
            <a:spcAft>
              <a:spcPct val="35000"/>
            </a:spcAft>
          </a:pPr>
          <a:r>
            <a:rPr lang="uk-UA" sz="5400" b="1" i="1" kern="1200" dirty="0" smtClean="0">
              <a:solidFill>
                <a:srgbClr val="FF0000"/>
              </a:solidFill>
            </a:rPr>
            <a:t>	Значення процесуальних </a:t>
          </a:r>
          <a:r>
            <a:rPr lang="uk-UA" sz="4800" b="1" i="1" kern="1200" dirty="0" smtClean="0"/>
            <a:t>строків полягає в тому, що вони є гарантією кримінального процесу, необхідним організаційним заходом, що забезпечує оперативність та ефективність розслідування.</a:t>
          </a:r>
          <a:endParaRPr lang="ru-RU" sz="4800" b="1" i="1" kern="1200" dirty="0"/>
        </a:p>
      </dsp:txBody>
      <dsp:txXfrm>
        <a:off x="0" y="1770"/>
        <a:ext cx="11591363" cy="6383812"/>
      </dsp:txXfrm>
    </dsp:sp>
  </dsp:spTree>
</dsp:drawing>
</file>

<file path=ppt/diagrams/drawing2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B095029-0775-4996-B206-4F5D6B495C90}">
      <dsp:nvSpPr>
        <dsp:cNvPr id="0" name=""/>
        <dsp:cNvSpPr/>
      </dsp:nvSpPr>
      <dsp:spPr>
        <a:xfrm>
          <a:off x="0" y="46345"/>
          <a:ext cx="11645153" cy="640223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just" defTabSz="2133600" rtl="0">
            <a:lnSpc>
              <a:spcPct val="90000"/>
            </a:lnSpc>
            <a:spcBef>
              <a:spcPct val="0"/>
            </a:spcBef>
            <a:spcAft>
              <a:spcPct val="35000"/>
            </a:spcAft>
          </a:pPr>
          <a:r>
            <a:rPr lang="uk-UA" sz="4800" b="1" kern="1200" noProof="0" smtClean="0"/>
            <a:t>	</a:t>
          </a:r>
          <a:r>
            <a:rPr lang="uk-UA" sz="4800" b="1" kern="1200" noProof="0" smtClean="0">
              <a:solidFill>
                <a:srgbClr val="FFFF00"/>
              </a:solidFill>
            </a:rPr>
            <a:t>Предмет цивільного позову у кримінальному провадженні </a:t>
          </a:r>
          <a:r>
            <a:rPr lang="uk-UA" sz="4800" b="1" kern="1200" noProof="0" smtClean="0"/>
            <a:t>– це матеріально-правова вимога з відшкодування майнової та/або моральної шкоди, завданої кримінальним правопорушенням або іншим суспільно-небезпечним діянням</a:t>
          </a:r>
          <a:endParaRPr lang="uk-UA" sz="4800" b="1" kern="1200" noProof="0"/>
        </a:p>
      </dsp:txBody>
      <dsp:txXfrm>
        <a:off x="0" y="46345"/>
        <a:ext cx="11645153" cy="6402239"/>
      </dsp:txXfrm>
    </dsp:sp>
  </dsp:spTree>
</dsp:drawing>
</file>

<file path=ppt/diagrams/drawing2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D654294-7694-4229-96E4-114B07FACCC5}">
      <dsp:nvSpPr>
        <dsp:cNvPr id="0" name=""/>
        <dsp:cNvSpPr/>
      </dsp:nvSpPr>
      <dsp:spPr>
        <a:xfrm>
          <a:off x="0" y="6066"/>
          <a:ext cx="11779624" cy="212574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just" defTabSz="1422400" rtl="0">
            <a:lnSpc>
              <a:spcPct val="90000"/>
            </a:lnSpc>
            <a:spcBef>
              <a:spcPct val="0"/>
            </a:spcBef>
            <a:spcAft>
              <a:spcPct val="35000"/>
            </a:spcAft>
          </a:pPr>
          <a:r>
            <a:rPr lang="uk-UA" sz="3200" b="1" kern="1200" noProof="0" smtClean="0"/>
            <a:t>	Вимога про відшкодування шкоди може бути пред’явлена під час кримінального провадження до початку судового розгляду до: </a:t>
          </a:r>
          <a:endParaRPr lang="uk-UA" sz="3200" b="1" kern="1200" noProof="0"/>
        </a:p>
      </dsp:txBody>
      <dsp:txXfrm>
        <a:off x="0" y="6066"/>
        <a:ext cx="11779624" cy="2125743"/>
      </dsp:txXfrm>
    </dsp:sp>
    <dsp:sp modelId="{6738B491-9FCF-4E1B-80D8-B0112D966CBC}">
      <dsp:nvSpPr>
        <dsp:cNvPr id="0" name=""/>
        <dsp:cNvSpPr/>
      </dsp:nvSpPr>
      <dsp:spPr>
        <a:xfrm>
          <a:off x="0" y="2218210"/>
          <a:ext cx="11779624" cy="212574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uk-UA" sz="3000" b="1" kern="1200" noProof="0" smtClean="0"/>
            <a:t>– підозрюваного, обвинуваченого; </a:t>
          </a:r>
          <a:endParaRPr lang="uk-UA" sz="3000" b="1" kern="1200" noProof="0"/>
        </a:p>
      </dsp:txBody>
      <dsp:txXfrm>
        <a:off x="0" y="2218210"/>
        <a:ext cx="11779624" cy="2125743"/>
      </dsp:txXfrm>
    </dsp:sp>
    <dsp:sp modelId="{AD14A16D-FB67-42DA-BA89-5EB6F50E1DF8}">
      <dsp:nvSpPr>
        <dsp:cNvPr id="0" name=""/>
        <dsp:cNvSpPr/>
      </dsp:nvSpPr>
      <dsp:spPr>
        <a:xfrm>
          <a:off x="0" y="4430354"/>
          <a:ext cx="11779624" cy="212574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just" defTabSz="1333500" rtl="0">
            <a:lnSpc>
              <a:spcPct val="90000"/>
            </a:lnSpc>
            <a:spcBef>
              <a:spcPct val="0"/>
            </a:spcBef>
            <a:spcAft>
              <a:spcPct val="35000"/>
            </a:spcAft>
          </a:pPr>
          <a:r>
            <a:rPr lang="uk-UA" sz="3000" kern="1200" noProof="0" smtClean="0"/>
            <a:t>– </a:t>
          </a:r>
          <a:r>
            <a:rPr lang="uk-UA" sz="3000" b="1" kern="1200" noProof="0" smtClean="0"/>
            <a:t>або до фізичної чи юридичної особи, яка за законом несе цивільну відповідальність за шкоду, завдану діяннями підозрюваного, обвинуваченого або неосудної особи, яка вчинила суспільно небезпечне діяння.</a:t>
          </a:r>
          <a:endParaRPr lang="uk-UA" sz="3000" b="1" kern="1200" noProof="0"/>
        </a:p>
      </dsp:txBody>
      <dsp:txXfrm>
        <a:off x="0" y="4430354"/>
        <a:ext cx="11779624" cy="2125743"/>
      </dsp:txXfrm>
    </dsp:sp>
  </dsp:spTree>
</dsp:drawing>
</file>

<file path=ppt/diagrams/drawing2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85601AB-35C9-4F7B-ACB6-CC74240E00F7}">
      <dsp:nvSpPr>
        <dsp:cNvPr id="0" name=""/>
        <dsp:cNvSpPr/>
      </dsp:nvSpPr>
      <dsp:spPr>
        <a:xfrm>
          <a:off x="0" y="159988"/>
          <a:ext cx="12088906" cy="155672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uk-UA" sz="2800" b="1" kern="1200" noProof="0" smtClean="0">
              <a:solidFill>
                <a:srgbClr val="FFFF00"/>
              </a:solidFill>
            </a:rPr>
            <a:t>Таку вимогу має право пред’явити: </a:t>
          </a:r>
          <a:endParaRPr lang="uk-UA" sz="2800" b="1" kern="1200" noProof="0">
            <a:solidFill>
              <a:srgbClr val="FFFF00"/>
            </a:solidFill>
          </a:endParaRPr>
        </a:p>
      </dsp:txBody>
      <dsp:txXfrm>
        <a:off x="0" y="159988"/>
        <a:ext cx="12088906" cy="1556729"/>
      </dsp:txXfrm>
    </dsp:sp>
    <dsp:sp modelId="{99CD327A-D453-4958-B2B1-F0CCF7FD1140}">
      <dsp:nvSpPr>
        <dsp:cNvPr id="0" name=""/>
        <dsp:cNvSpPr/>
      </dsp:nvSpPr>
      <dsp:spPr>
        <a:xfrm>
          <a:off x="0" y="1780078"/>
          <a:ext cx="12088906" cy="155672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uk-UA" sz="2200" kern="1200" noProof="0" smtClean="0"/>
            <a:t>– </a:t>
          </a:r>
          <a:r>
            <a:rPr lang="uk-UA" sz="2200" b="1" kern="1200" noProof="0" smtClean="0"/>
            <a:t>особа, якій кримінальним правопорушенням або іншим суспільно небезпечним діянням завдано майнової та/або моральної шкоди, її представник; </a:t>
          </a:r>
          <a:endParaRPr lang="uk-UA" sz="2200" b="1" kern="1200" noProof="0"/>
        </a:p>
      </dsp:txBody>
      <dsp:txXfrm>
        <a:off x="0" y="1780078"/>
        <a:ext cx="12088906" cy="1556729"/>
      </dsp:txXfrm>
    </dsp:sp>
    <dsp:sp modelId="{9DC099E9-99F3-40E1-B4A5-34E0A40CCD1F}">
      <dsp:nvSpPr>
        <dsp:cNvPr id="0" name=""/>
        <dsp:cNvSpPr/>
      </dsp:nvSpPr>
      <dsp:spPr>
        <a:xfrm>
          <a:off x="0" y="3400168"/>
          <a:ext cx="12088906" cy="155672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uk-UA" sz="2200" kern="1200" noProof="0" smtClean="0"/>
            <a:t>– </a:t>
          </a:r>
          <a:r>
            <a:rPr lang="uk-UA" sz="2200" b="1" kern="1200" noProof="0" smtClean="0"/>
            <a:t>законні представники неповнолітніх осіб та осіб, визнаних у встановленому законом порядку недієздатними чи обмежено дієздатними;  </a:t>
          </a:r>
          <a:endParaRPr lang="uk-UA" sz="2200" b="1" kern="1200" noProof="0"/>
        </a:p>
      </dsp:txBody>
      <dsp:txXfrm>
        <a:off x="0" y="3400168"/>
        <a:ext cx="12088906" cy="1556729"/>
      </dsp:txXfrm>
    </dsp:sp>
    <dsp:sp modelId="{8EF1D61E-57A8-4C74-8A93-20D8F927F790}">
      <dsp:nvSpPr>
        <dsp:cNvPr id="0" name=""/>
        <dsp:cNvSpPr/>
      </dsp:nvSpPr>
      <dsp:spPr>
        <a:xfrm>
          <a:off x="0" y="5020257"/>
          <a:ext cx="12088906" cy="155672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uk-UA" sz="2200" kern="1200" noProof="0" smtClean="0"/>
            <a:t>– </a:t>
          </a:r>
          <a:r>
            <a:rPr lang="uk-UA" sz="2200" b="1" kern="1200" noProof="0" smtClean="0"/>
            <a:t>прокурор – в інтересах держави та в інтересах громадян, які через фізичний чи матеріальний стан, неповноліття, похилий вік, недієздатність або обмежену дієздатність неспроможні самостійно захистити свої права (частини 1–3 ст. 128 КПК України). </a:t>
          </a:r>
          <a:endParaRPr lang="uk-UA" sz="2200" b="1" kern="1200" noProof="0"/>
        </a:p>
      </dsp:txBody>
      <dsp:txXfrm>
        <a:off x="0" y="5020257"/>
        <a:ext cx="12088906" cy="1556729"/>
      </dsp:txXfrm>
    </dsp:sp>
  </dsp:spTree>
</dsp:drawing>
</file>

<file path=ppt/diagrams/drawing2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4BA765D-A5D9-4CF7-B953-3102800A8593}">
      <dsp:nvSpPr>
        <dsp:cNvPr id="0" name=""/>
        <dsp:cNvSpPr/>
      </dsp:nvSpPr>
      <dsp:spPr>
        <a:xfrm>
          <a:off x="0" y="263122"/>
          <a:ext cx="11846858" cy="584765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lvl="0" algn="just" defTabSz="2178050" rtl="0">
            <a:lnSpc>
              <a:spcPct val="90000"/>
            </a:lnSpc>
            <a:spcBef>
              <a:spcPct val="0"/>
            </a:spcBef>
            <a:spcAft>
              <a:spcPct val="35000"/>
            </a:spcAft>
          </a:pPr>
          <a:r>
            <a:rPr lang="uk-UA" sz="4900" b="1" kern="1200" noProof="0" smtClean="0"/>
            <a:t>	</a:t>
          </a:r>
          <a:r>
            <a:rPr lang="uk-UA" sz="4900" b="1" kern="1200" noProof="0" smtClean="0">
              <a:solidFill>
                <a:srgbClr val="FFFF00"/>
              </a:solidFill>
            </a:rPr>
            <a:t>Відмова у позові </a:t>
          </a:r>
          <a:r>
            <a:rPr lang="uk-UA" sz="4900" b="1" kern="1200" noProof="0" smtClean="0"/>
            <a:t>в порядку цивільного, господарського або адміністративного судочинства позбавляє цивільного позивача права пред’являти той же позов у кримінальному провадженні (ч. 6 ст. 128 КПК України).</a:t>
          </a:r>
          <a:endParaRPr lang="uk-UA" sz="4900" b="1" kern="1200" noProof="0"/>
        </a:p>
      </dsp:txBody>
      <dsp:txXfrm>
        <a:off x="0" y="263122"/>
        <a:ext cx="11846858" cy="5847659"/>
      </dsp:txXfrm>
    </dsp:sp>
  </dsp:spTree>
</dsp:drawing>
</file>

<file path=ppt/diagrams/drawing2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2486D2E-D626-4823-892B-3182ED267DEC}">
      <dsp:nvSpPr>
        <dsp:cNvPr id="0" name=""/>
        <dsp:cNvSpPr/>
      </dsp:nvSpPr>
      <dsp:spPr>
        <a:xfrm>
          <a:off x="0" y="323312"/>
          <a:ext cx="11752730" cy="600966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just" defTabSz="1644650" rtl="0">
            <a:lnSpc>
              <a:spcPct val="90000"/>
            </a:lnSpc>
            <a:spcBef>
              <a:spcPct val="0"/>
            </a:spcBef>
            <a:spcAft>
              <a:spcPct val="35000"/>
            </a:spcAft>
          </a:pPr>
          <a:r>
            <a:rPr lang="uk-UA" sz="3700" b="1" kern="1200" noProof="0" smtClean="0"/>
            <a:t>	</a:t>
          </a:r>
          <a:r>
            <a:rPr lang="uk-UA" sz="4000" b="1" kern="1200" noProof="0" smtClean="0">
              <a:solidFill>
                <a:srgbClr val="FF0000"/>
              </a:solidFill>
            </a:rPr>
            <a:t>Основними умовами </a:t>
          </a:r>
          <a:r>
            <a:rPr lang="uk-UA" sz="3700" b="1" kern="1200" noProof="0" smtClean="0"/>
            <a:t>пред’явлення цивільного позову в кримінальному провадженні є: </a:t>
          </a:r>
        </a:p>
        <a:p>
          <a:pPr lvl="0" algn="just" defTabSz="1644650" rtl="0">
            <a:lnSpc>
              <a:spcPct val="90000"/>
            </a:lnSpc>
            <a:spcBef>
              <a:spcPct val="0"/>
            </a:spcBef>
            <a:spcAft>
              <a:spcPct val="35000"/>
            </a:spcAft>
          </a:pPr>
          <a:r>
            <a:rPr lang="uk-UA" sz="3700" b="1" kern="1200" noProof="0" smtClean="0"/>
            <a:t>–</a:t>
          </a:r>
          <a:r>
            <a:rPr lang="uk-UA" sz="3700" b="1" i="1" kern="1200" noProof="0" smtClean="0"/>
            <a:t>процесуальна праводієздатність позивача; </a:t>
          </a:r>
        </a:p>
        <a:p>
          <a:pPr lvl="0" algn="just" defTabSz="1644650" rtl="0">
            <a:lnSpc>
              <a:spcPct val="90000"/>
            </a:lnSpc>
            <a:spcBef>
              <a:spcPct val="0"/>
            </a:spcBef>
            <a:spcAft>
              <a:spcPct val="35000"/>
            </a:spcAft>
          </a:pPr>
          <a:r>
            <a:rPr lang="uk-UA" sz="3700" b="1" i="1" kern="1200" noProof="0" smtClean="0"/>
            <a:t>– підвідомчість позову суду; </a:t>
          </a:r>
        </a:p>
        <a:p>
          <a:pPr lvl="0" algn="just" defTabSz="1644650" rtl="0">
            <a:lnSpc>
              <a:spcPct val="90000"/>
            </a:lnSpc>
            <a:spcBef>
              <a:spcPct val="0"/>
            </a:spcBef>
            <a:spcAft>
              <a:spcPct val="35000"/>
            </a:spcAft>
          </a:pPr>
          <a:r>
            <a:rPr lang="uk-UA" sz="3700" b="1" i="1" kern="1200" noProof="0" smtClean="0"/>
            <a:t>– відсутність винесеного судом рішення за тією ж підставою та предметом позову; </a:t>
          </a:r>
        </a:p>
        <a:p>
          <a:pPr lvl="0" algn="just" defTabSz="1644650" rtl="0">
            <a:lnSpc>
              <a:spcPct val="90000"/>
            </a:lnSpc>
            <a:spcBef>
              <a:spcPct val="0"/>
            </a:spcBef>
            <a:spcAft>
              <a:spcPct val="35000"/>
            </a:spcAft>
          </a:pPr>
          <a:r>
            <a:rPr lang="uk-UA" sz="3700" b="1" i="1" kern="1200" noProof="0" smtClean="0"/>
            <a:t>– подання позовної заяви.</a:t>
          </a:r>
          <a:endParaRPr lang="uk-UA" sz="3700" b="1" i="1" kern="1200" noProof="0"/>
        </a:p>
      </dsp:txBody>
      <dsp:txXfrm>
        <a:off x="0" y="323312"/>
        <a:ext cx="11752730" cy="6009667"/>
      </dsp:txXfrm>
    </dsp:sp>
  </dsp:spTree>
</dsp:drawing>
</file>

<file path=ppt/diagrams/drawing2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B805CB3-744A-4CAD-8B9C-B8897B9A0490}">
      <dsp:nvSpPr>
        <dsp:cNvPr id="0" name=""/>
        <dsp:cNvSpPr/>
      </dsp:nvSpPr>
      <dsp:spPr>
        <a:xfrm>
          <a:off x="0" y="1181"/>
          <a:ext cx="11604810" cy="639843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just" defTabSz="1422400" rtl="0">
            <a:lnSpc>
              <a:spcPct val="90000"/>
            </a:lnSpc>
            <a:spcBef>
              <a:spcPct val="0"/>
            </a:spcBef>
            <a:spcAft>
              <a:spcPct val="35000"/>
            </a:spcAft>
          </a:pPr>
          <a:r>
            <a:rPr lang="uk-UA" sz="3200" b="1" kern="1200" noProof="0" smtClean="0"/>
            <a:t>	</a:t>
          </a:r>
          <a:r>
            <a:rPr lang="uk-UA" sz="4000" b="1" kern="1200" noProof="0" smtClean="0">
              <a:solidFill>
                <a:srgbClr val="FF0000"/>
              </a:solidFill>
            </a:rPr>
            <a:t>Цивільний позивач у кримінальному провадженні </a:t>
          </a:r>
          <a:r>
            <a:rPr lang="uk-UA" sz="3200" b="1" kern="1200" noProof="0" smtClean="0"/>
            <a:t>– це фізична особа, якій кримінальним правопорушенням або іншим суспільно небезпечним діянням завдано майнової та/або моральної шкоди, а також юридична особа, якій кримінальним правопорушенням або іншим суспільно небезпечним діянням завдано майнової шкоди, та яка в порядку, встановленому КПК України, пред’явила цивільний позов (ч. 1 ст. 61 КПК України). Права та обов’язки цивільного позивача виникають з моменту подання позовної заяви органу досудового розслідування або суду. </a:t>
          </a:r>
          <a:endParaRPr lang="uk-UA" sz="3200" b="1" kern="1200" noProof="0"/>
        </a:p>
      </dsp:txBody>
      <dsp:txXfrm>
        <a:off x="0" y="1181"/>
        <a:ext cx="11604810" cy="6398437"/>
      </dsp:txXfrm>
    </dsp:sp>
  </dsp:spTree>
</dsp:drawing>
</file>

<file path=ppt/diagrams/drawing2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B820071-24E4-4517-8CB6-3C8B9DE5CC82}">
      <dsp:nvSpPr>
        <dsp:cNvPr id="0" name=""/>
        <dsp:cNvSpPr/>
      </dsp:nvSpPr>
      <dsp:spPr>
        <a:xfrm>
          <a:off x="0" y="256"/>
          <a:ext cx="11564469" cy="649441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just" defTabSz="1466850" rtl="0">
            <a:lnSpc>
              <a:spcPct val="90000"/>
            </a:lnSpc>
            <a:spcBef>
              <a:spcPct val="0"/>
            </a:spcBef>
            <a:spcAft>
              <a:spcPct val="35000"/>
            </a:spcAft>
          </a:pPr>
          <a:r>
            <a:rPr lang="uk-UA" sz="3300" b="1" kern="1200" noProof="0" smtClean="0"/>
            <a:t>	</a:t>
          </a:r>
          <a:r>
            <a:rPr lang="uk-UA" sz="4000" b="1" kern="1200" noProof="0" smtClean="0">
              <a:solidFill>
                <a:srgbClr val="FF0000"/>
              </a:solidFill>
            </a:rPr>
            <a:t>Цивільний відповідач </a:t>
          </a:r>
          <a:r>
            <a:rPr lang="uk-UA" sz="3300" b="1" kern="1200" noProof="0" smtClean="0"/>
            <a:t>у кримінальному провадженні – це фізична або юридична особа, яка в силу закону несе цивільну відповідальність за шкоду, завдану злочинними діями (бездіяльністю) підозрюваного, обвинуваченого або неосудної особи, яка вчинила суспільно небезпечне діяння, та до якої пред’явлено цивільний позов у порядку, встановленому КПК України (ч. 1 ст. 62 КПК України). Права та обов’язки цивільного відповідача виникають з моменту подання позовної заяви органу досудового розслідування або суду. </a:t>
          </a:r>
          <a:endParaRPr lang="uk-UA" sz="3300" b="1" kern="1200" noProof="0"/>
        </a:p>
      </dsp:txBody>
      <dsp:txXfrm>
        <a:off x="0" y="256"/>
        <a:ext cx="11564469" cy="6494414"/>
      </dsp:txXfrm>
    </dsp:sp>
  </dsp:spTree>
</dsp:drawing>
</file>

<file path=ppt/diagrams/drawing2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3EC9F50-1A9E-4C20-B7E9-71EAB4464FC6}">
      <dsp:nvSpPr>
        <dsp:cNvPr id="0" name=""/>
        <dsp:cNvSpPr/>
      </dsp:nvSpPr>
      <dsp:spPr>
        <a:xfrm>
          <a:off x="0" y="1777"/>
          <a:ext cx="11846858" cy="321938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uk-UA" sz="2800" b="1" i="1" kern="1200" dirty="0" smtClean="0"/>
            <a:t>	</a:t>
          </a:r>
          <a:r>
            <a:rPr lang="uk-UA" sz="3200" b="1" i="1" kern="1200" dirty="0" smtClean="0">
              <a:solidFill>
                <a:srgbClr val="FFFF00"/>
              </a:solidFill>
            </a:rPr>
            <a:t>Відшкодування шкоди потерпілому за рахунок Державного бюджету</a:t>
          </a:r>
          <a:r>
            <a:rPr lang="uk-UA" sz="3200" b="1" kern="1200" dirty="0" smtClean="0">
              <a:solidFill>
                <a:srgbClr val="FFFF00"/>
              </a:solidFill>
            </a:rPr>
            <a:t> </a:t>
          </a:r>
          <a:r>
            <a:rPr lang="uk-UA" sz="2800" b="1" kern="1200" dirty="0" smtClean="0"/>
            <a:t>(ч.3 ст.127 КПК) є новелою кримінального процесуального закону, однак порядок та умови реалізації такого відшкодування визначаються спеціальним законом.</a:t>
          </a:r>
          <a:endParaRPr lang="ru-RU" sz="2800" b="1" kern="1200" dirty="0"/>
        </a:p>
      </dsp:txBody>
      <dsp:txXfrm>
        <a:off x="0" y="1777"/>
        <a:ext cx="11846858" cy="3219385"/>
      </dsp:txXfrm>
    </dsp:sp>
    <dsp:sp modelId="{BE5AC22D-75A4-4001-9630-B8087D08DA96}">
      <dsp:nvSpPr>
        <dsp:cNvPr id="0" name=""/>
        <dsp:cNvSpPr/>
      </dsp:nvSpPr>
      <dsp:spPr>
        <a:xfrm>
          <a:off x="0" y="3233425"/>
          <a:ext cx="11846858" cy="321938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uk-UA" sz="2800" b="1" kern="1200" dirty="0" smtClean="0"/>
            <a:t>	Окремим видом відшкодування шкоди в кримінальному процесі є відшкодування (компенсація) шкоди, завданої незаконними рішеннями, діями чи бездіяльністю органу, що здійснює оперативно-розшукову діяльність, досудове розслідування, прокуратури або суду. Вона відшкодовується за рахунок Державного бюджету України у випадках та в порядку, встановленому законом (ст. 130 КПК).</a:t>
          </a:r>
          <a:endParaRPr lang="ru-RU" sz="2800" b="1" kern="1200" dirty="0"/>
        </a:p>
      </dsp:txBody>
      <dsp:txXfrm>
        <a:off x="0" y="3233425"/>
        <a:ext cx="11846858" cy="3219385"/>
      </dsp:txXfrm>
    </dsp:sp>
  </dsp:spTree>
</dsp:drawing>
</file>

<file path=ppt/diagrams/drawing2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F5CC70C-E32E-4CD8-A1EC-4118C1D75474}">
      <dsp:nvSpPr>
        <dsp:cNvPr id="0" name=""/>
        <dsp:cNvSpPr/>
      </dsp:nvSpPr>
      <dsp:spPr>
        <a:xfrm>
          <a:off x="0" y="13151"/>
          <a:ext cx="11954434" cy="1059398"/>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uk-UA" sz="2800" b="1" kern="1200" dirty="0" smtClean="0">
              <a:solidFill>
                <a:srgbClr val="FFFF00"/>
              </a:solidFill>
            </a:rPr>
            <a:t>Громадянинові відшкодовуються (компенсуються): </a:t>
          </a:r>
          <a:endParaRPr lang="ru-RU" sz="2800" b="1" kern="1200" dirty="0">
            <a:solidFill>
              <a:srgbClr val="FFFF00"/>
            </a:solidFill>
          </a:endParaRPr>
        </a:p>
      </dsp:txBody>
      <dsp:txXfrm>
        <a:off x="0" y="13151"/>
        <a:ext cx="11954434" cy="1059398"/>
      </dsp:txXfrm>
    </dsp:sp>
    <dsp:sp modelId="{2866D504-D9EE-4DE7-8502-D3D5C8777DC1}">
      <dsp:nvSpPr>
        <dsp:cNvPr id="0" name=""/>
        <dsp:cNvSpPr/>
      </dsp:nvSpPr>
      <dsp:spPr>
        <a:xfrm>
          <a:off x="0" y="1127269"/>
          <a:ext cx="11954434" cy="1059398"/>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uk-UA" sz="1900" b="1" kern="1200" dirty="0" smtClean="0"/>
            <a:t>1) заробіток та інші винагороди, які він втратив унаслідок незаконних дій;</a:t>
          </a:r>
          <a:endParaRPr lang="ru-RU" sz="1900" b="1" kern="1200" dirty="0"/>
        </a:p>
      </dsp:txBody>
      <dsp:txXfrm>
        <a:off x="0" y="1127269"/>
        <a:ext cx="11954434" cy="1059398"/>
      </dsp:txXfrm>
    </dsp:sp>
    <dsp:sp modelId="{8EED8B52-60C7-4526-95D8-043E6EC293E0}">
      <dsp:nvSpPr>
        <dsp:cNvPr id="0" name=""/>
        <dsp:cNvSpPr/>
      </dsp:nvSpPr>
      <dsp:spPr>
        <a:xfrm>
          <a:off x="0" y="2227941"/>
          <a:ext cx="11954434" cy="1059398"/>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uk-UA" sz="1900" b="1" kern="1200" dirty="0" smtClean="0"/>
            <a:t>2) майно (в тому числі гроші, грошові вклади і відсотки по них тощо) конфісковане або звернене в дохід держави судом, вилучене органами досудового розслідування, органами, які здійснюють оперативно-розшукову діяльність, а також майно, на яке накладено арешт;</a:t>
          </a:r>
          <a:endParaRPr lang="ru-RU" sz="1900" b="1" kern="1200" dirty="0"/>
        </a:p>
      </dsp:txBody>
      <dsp:txXfrm>
        <a:off x="0" y="2227941"/>
        <a:ext cx="11954434" cy="1059398"/>
      </dsp:txXfrm>
    </dsp:sp>
    <dsp:sp modelId="{581364E1-B596-4F5D-9DED-0C6840C4503E}">
      <dsp:nvSpPr>
        <dsp:cNvPr id="0" name=""/>
        <dsp:cNvSpPr/>
      </dsp:nvSpPr>
      <dsp:spPr>
        <a:xfrm>
          <a:off x="0" y="3355506"/>
          <a:ext cx="11954434" cy="1059398"/>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uk-UA" sz="1900" b="1" kern="1200" dirty="0" smtClean="0"/>
            <a:t>3) штрафи, стягнуті на виконання </a:t>
          </a:r>
          <a:r>
            <a:rPr lang="uk-UA" sz="1900" b="1" kern="1200" dirty="0" err="1" smtClean="0"/>
            <a:t>вироку</a:t>
          </a:r>
          <a:r>
            <a:rPr lang="uk-UA" sz="1900" b="1" kern="1200" dirty="0" smtClean="0"/>
            <a:t> суду, судові витрати та інші витрати, сплачені громадянином;</a:t>
          </a:r>
          <a:endParaRPr lang="ru-RU" sz="1900" b="1" kern="1200" dirty="0"/>
        </a:p>
      </dsp:txBody>
      <dsp:txXfrm>
        <a:off x="0" y="3355506"/>
        <a:ext cx="11954434" cy="1059398"/>
      </dsp:txXfrm>
    </dsp:sp>
    <dsp:sp modelId="{FC05C3A6-66CE-4F8B-BB7D-DE2EB7D6DA82}">
      <dsp:nvSpPr>
        <dsp:cNvPr id="0" name=""/>
        <dsp:cNvSpPr/>
      </dsp:nvSpPr>
      <dsp:spPr>
        <a:xfrm>
          <a:off x="0" y="4469624"/>
          <a:ext cx="11954434" cy="1059398"/>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uk-UA" sz="1900" b="1" kern="1200" dirty="0" smtClean="0"/>
            <a:t>4) суми, сплачені громадянином у зв’язку з наданням йому юридичної допомоги;</a:t>
          </a:r>
          <a:endParaRPr lang="ru-RU" sz="1900" b="1" kern="1200" dirty="0"/>
        </a:p>
      </dsp:txBody>
      <dsp:txXfrm>
        <a:off x="0" y="4469624"/>
        <a:ext cx="11954434" cy="1059398"/>
      </dsp:txXfrm>
    </dsp:sp>
    <dsp:sp modelId="{191B0468-F19B-4A4A-BFDE-A1232BA84ABB}">
      <dsp:nvSpPr>
        <dsp:cNvPr id="0" name=""/>
        <dsp:cNvSpPr/>
      </dsp:nvSpPr>
      <dsp:spPr>
        <a:xfrm>
          <a:off x="0" y="5583743"/>
          <a:ext cx="11954434" cy="1059398"/>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uk-UA" sz="1900" b="1" kern="1200" dirty="0" smtClean="0"/>
            <a:t>5) моральна шкода</a:t>
          </a:r>
          <a:r>
            <a:rPr lang="uk-UA" sz="1900" kern="1200" dirty="0" smtClean="0"/>
            <a:t>.</a:t>
          </a:r>
          <a:endParaRPr lang="ru-RU" sz="1900" kern="1200" dirty="0"/>
        </a:p>
      </dsp:txBody>
      <dsp:txXfrm>
        <a:off x="0" y="5583743"/>
        <a:ext cx="11954434" cy="105939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CF37859-8B3A-4F53-A71A-BBA4877FDA59}">
      <dsp:nvSpPr>
        <dsp:cNvPr id="0" name=""/>
        <dsp:cNvSpPr/>
      </dsp:nvSpPr>
      <dsp:spPr>
        <a:xfrm>
          <a:off x="0" y="273711"/>
          <a:ext cx="12192000" cy="1474419"/>
        </a:xfrm>
        <a:prstGeom prst="roundRect">
          <a:avLst/>
        </a:prstGeom>
        <a:gradFill rotWithShape="0">
          <a:gsLst>
            <a:gs pos="0">
              <a:schemeClr val="accent1">
                <a:hueOff val="0"/>
                <a:satOff val="0"/>
                <a:lumOff val="0"/>
                <a:alphaOff val="0"/>
                <a:tint val="98000"/>
                <a:hueMod val="94000"/>
                <a:satMod val="130000"/>
                <a:lumMod val="128000"/>
              </a:schemeClr>
            </a:gs>
            <a:gs pos="100000">
              <a:schemeClr val="accent1">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uk-UA" sz="3600" b="1" kern="1200" dirty="0" smtClean="0">
              <a:solidFill>
                <a:srgbClr val="FF0000"/>
              </a:solidFill>
            </a:rPr>
            <a:t>Класифікація строків у кримінальному провадженні:</a:t>
          </a:r>
          <a:endParaRPr lang="ru-RU" sz="3600" kern="1200" dirty="0">
            <a:solidFill>
              <a:srgbClr val="FF0000"/>
            </a:solidFill>
          </a:endParaRPr>
        </a:p>
      </dsp:txBody>
      <dsp:txXfrm>
        <a:off x="0" y="273711"/>
        <a:ext cx="12192000" cy="1474419"/>
      </dsp:txXfrm>
    </dsp:sp>
    <dsp:sp modelId="{425DFFC5-DCC7-4BDB-A119-3EC4D0165608}">
      <dsp:nvSpPr>
        <dsp:cNvPr id="0" name=""/>
        <dsp:cNvSpPr/>
      </dsp:nvSpPr>
      <dsp:spPr>
        <a:xfrm>
          <a:off x="0" y="1823010"/>
          <a:ext cx="12192000" cy="1474419"/>
        </a:xfrm>
        <a:prstGeom prst="roundRect">
          <a:avLst/>
        </a:prstGeom>
        <a:gradFill rotWithShape="0">
          <a:gsLst>
            <a:gs pos="0">
              <a:schemeClr val="accent1">
                <a:hueOff val="0"/>
                <a:satOff val="0"/>
                <a:lumOff val="0"/>
                <a:alphaOff val="0"/>
                <a:tint val="98000"/>
                <a:hueMod val="94000"/>
                <a:satMod val="130000"/>
                <a:lumMod val="128000"/>
              </a:schemeClr>
            </a:gs>
            <a:gs pos="100000">
              <a:schemeClr val="accent1">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uk-UA" sz="2800" b="1" i="1" kern="1200" dirty="0" smtClean="0"/>
            <a:t>1) за функціональним призначенням:</a:t>
          </a:r>
          <a:endParaRPr lang="ru-RU" sz="2800" b="1" kern="1200" dirty="0"/>
        </a:p>
      </dsp:txBody>
      <dsp:txXfrm>
        <a:off x="0" y="1823010"/>
        <a:ext cx="12192000" cy="1474419"/>
      </dsp:txXfrm>
    </dsp:sp>
    <dsp:sp modelId="{20E03BE9-7003-4E6B-84B2-65FE49E30BA6}">
      <dsp:nvSpPr>
        <dsp:cNvPr id="0" name=""/>
        <dsp:cNvSpPr/>
      </dsp:nvSpPr>
      <dsp:spPr>
        <a:xfrm>
          <a:off x="0" y="3372309"/>
          <a:ext cx="12192000" cy="1474419"/>
        </a:xfrm>
        <a:prstGeom prst="roundRect">
          <a:avLst/>
        </a:prstGeom>
        <a:gradFill rotWithShape="0">
          <a:gsLst>
            <a:gs pos="0">
              <a:schemeClr val="accent1">
                <a:hueOff val="0"/>
                <a:satOff val="0"/>
                <a:lumOff val="0"/>
                <a:alphaOff val="0"/>
                <a:tint val="98000"/>
                <a:hueMod val="94000"/>
                <a:satMod val="130000"/>
                <a:lumMod val="128000"/>
              </a:schemeClr>
            </a:gs>
            <a:gs pos="100000">
              <a:schemeClr val="accent1">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uk-UA" sz="2600" kern="1200" dirty="0" smtClean="0"/>
            <a:t>– </a:t>
          </a:r>
          <a:r>
            <a:rPr lang="uk-UA" sz="2600" b="1" kern="1200" dirty="0" smtClean="0"/>
            <a:t>строки, що забезпечують максимальне скорочення часу між фактом вчинення кримінального правопорушення та вжиттям до винуватої особи заходів кримінального покарання чи іншого впливу;</a:t>
          </a:r>
          <a:endParaRPr lang="ru-RU" sz="2600" b="1" kern="1200" dirty="0"/>
        </a:p>
      </dsp:txBody>
      <dsp:txXfrm>
        <a:off x="0" y="3372309"/>
        <a:ext cx="12192000" cy="1474419"/>
      </dsp:txXfrm>
    </dsp:sp>
    <dsp:sp modelId="{6E218E5D-51BF-437A-89F0-1064D004F9A6}">
      <dsp:nvSpPr>
        <dsp:cNvPr id="0" name=""/>
        <dsp:cNvSpPr/>
      </dsp:nvSpPr>
      <dsp:spPr>
        <a:xfrm>
          <a:off x="0" y="4921609"/>
          <a:ext cx="12192000" cy="1474419"/>
        </a:xfrm>
        <a:prstGeom prst="roundRect">
          <a:avLst/>
        </a:prstGeom>
        <a:gradFill rotWithShape="0">
          <a:gsLst>
            <a:gs pos="0">
              <a:schemeClr val="accent1">
                <a:hueOff val="0"/>
                <a:satOff val="0"/>
                <a:lumOff val="0"/>
                <a:alphaOff val="0"/>
                <a:tint val="98000"/>
                <a:hueMod val="94000"/>
                <a:satMod val="130000"/>
                <a:lumMod val="128000"/>
              </a:schemeClr>
            </a:gs>
            <a:gs pos="100000">
              <a:schemeClr val="accent1">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uk-UA" sz="2600" kern="1200" dirty="0" smtClean="0"/>
            <a:t>– </a:t>
          </a:r>
          <a:r>
            <a:rPr lang="uk-UA" sz="2600" b="1" kern="1200" dirty="0" smtClean="0"/>
            <a:t>строки, що гарантують забезпечення прав і законних інтересів учасників процесу;</a:t>
          </a:r>
          <a:endParaRPr lang="ru-RU" sz="2600" b="1" kern="1200" dirty="0"/>
        </a:p>
      </dsp:txBody>
      <dsp:txXfrm>
        <a:off x="0" y="4921609"/>
        <a:ext cx="12192000" cy="147441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2F039D6-2232-4004-AC8B-EC983023E3AB}">
      <dsp:nvSpPr>
        <dsp:cNvPr id="0" name=""/>
        <dsp:cNvSpPr/>
      </dsp:nvSpPr>
      <dsp:spPr>
        <a:xfrm>
          <a:off x="0" y="474230"/>
          <a:ext cx="11940988" cy="1221248"/>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uk-UA" sz="3200" b="1" i="1" kern="1200" dirty="0" smtClean="0">
              <a:solidFill>
                <a:srgbClr val="FF0000"/>
              </a:solidFill>
            </a:rPr>
            <a:t>2) за юридичною природою правовідносин</a:t>
          </a:r>
          <a:r>
            <a:rPr lang="uk-UA" sz="2400" i="1" kern="1200" dirty="0" smtClean="0">
              <a:solidFill>
                <a:srgbClr val="FF0000"/>
              </a:solidFill>
            </a:rPr>
            <a:t>:</a:t>
          </a:r>
          <a:endParaRPr lang="ru-RU" sz="2400" kern="1200" dirty="0">
            <a:solidFill>
              <a:srgbClr val="FF0000"/>
            </a:solidFill>
          </a:endParaRPr>
        </a:p>
      </dsp:txBody>
      <dsp:txXfrm>
        <a:off x="0" y="474230"/>
        <a:ext cx="11940988" cy="1221248"/>
      </dsp:txXfrm>
    </dsp:sp>
    <dsp:sp modelId="{3183D29E-6D1B-42FE-8D18-2374EBAF9B53}">
      <dsp:nvSpPr>
        <dsp:cNvPr id="0" name=""/>
        <dsp:cNvSpPr/>
      </dsp:nvSpPr>
      <dsp:spPr>
        <a:xfrm>
          <a:off x="0" y="1719719"/>
          <a:ext cx="11940988" cy="936268"/>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uk-UA" sz="2000" b="1" kern="1200" dirty="0" smtClean="0"/>
            <a:t>– строк виконання обов’язку;</a:t>
          </a:r>
          <a:endParaRPr lang="ru-RU" sz="2000" b="1" kern="1200" dirty="0"/>
        </a:p>
      </dsp:txBody>
      <dsp:txXfrm>
        <a:off x="0" y="1719719"/>
        <a:ext cx="11940988" cy="936268"/>
      </dsp:txXfrm>
    </dsp:sp>
    <dsp:sp modelId="{2011537A-77F9-4B79-B31D-190AB4787974}">
      <dsp:nvSpPr>
        <dsp:cNvPr id="0" name=""/>
        <dsp:cNvSpPr/>
      </dsp:nvSpPr>
      <dsp:spPr>
        <a:xfrm>
          <a:off x="0" y="2737601"/>
          <a:ext cx="11940988" cy="792961"/>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uk-UA" sz="1900" kern="1200" dirty="0" smtClean="0"/>
            <a:t>– </a:t>
          </a:r>
          <a:r>
            <a:rPr lang="uk-UA" sz="2000" b="1" kern="1200" dirty="0" smtClean="0"/>
            <a:t>строк здійснення права;</a:t>
          </a:r>
          <a:endParaRPr lang="ru-RU" sz="2000" b="1" kern="1200" dirty="0"/>
        </a:p>
      </dsp:txBody>
      <dsp:txXfrm>
        <a:off x="0" y="2737601"/>
        <a:ext cx="11940988" cy="792961"/>
      </dsp:txXfrm>
    </dsp:sp>
    <dsp:sp modelId="{0F62D428-6465-4576-98C2-16DA54BE6B2F}">
      <dsp:nvSpPr>
        <dsp:cNvPr id="0" name=""/>
        <dsp:cNvSpPr/>
      </dsp:nvSpPr>
      <dsp:spPr>
        <a:xfrm>
          <a:off x="0" y="3558389"/>
          <a:ext cx="11940988" cy="87747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uk-UA" sz="2800" b="1" i="1" kern="1200" dirty="0" smtClean="0">
              <a:solidFill>
                <a:srgbClr val="FF0000"/>
              </a:solidFill>
            </a:rPr>
            <a:t>3) залежно від часового прояву:</a:t>
          </a:r>
          <a:endParaRPr lang="ru-RU" sz="2800" b="1" kern="1200" dirty="0">
            <a:solidFill>
              <a:srgbClr val="FF0000"/>
            </a:solidFill>
          </a:endParaRPr>
        </a:p>
      </dsp:txBody>
      <dsp:txXfrm>
        <a:off x="0" y="3558389"/>
        <a:ext cx="11940988" cy="877475"/>
      </dsp:txXfrm>
    </dsp:sp>
    <dsp:sp modelId="{D59FCADB-D98E-4AD7-B607-53C4A4FCF89E}">
      <dsp:nvSpPr>
        <dsp:cNvPr id="0" name=""/>
        <dsp:cNvSpPr/>
      </dsp:nvSpPr>
      <dsp:spPr>
        <a:xfrm>
          <a:off x="0" y="4490584"/>
          <a:ext cx="11940988" cy="86847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uk-UA" sz="2000" b="1" kern="1200" dirty="0" smtClean="0"/>
            <a:t>– строки-моменти;</a:t>
          </a:r>
          <a:endParaRPr lang="ru-RU" sz="2000" b="1" kern="1200" dirty="0"/>
        </a:p>
      </dsp:txBody>
      <dsp:txXfrm>
        <a:off x="0" y="4490584"/>
        <a:ext cx="11940988" cy="868474"/>
      </dsp:txXfrm>
    </dsp:sp>
    <dsp:sp modelId="{67DBC8ED-9AEA-406D-BD4E-D721B1EC89E3}">
      <dsp:nvSpPr>
        <dsp:cNvPr id="0" name=""/>
        <dsp:cNvSpPr/>
      </dsp:nvSpPr>
      <dsp:spPr>
        <a:xfrm>
          <a:off x="0" y="5413779"/>
          <a:ext cx="11940988" cy="164592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uk-UA" sz="1900" kern="1200" dirty="0" smtClean="0"/>
            <a:t>– </a:t>
          </a:r>
          <a:r>
            <a:rPr lang="uk-UA" sz="1900" b="1" kern="1200" dirty="0" smtClean="0"/>
            <a:t>строки-періоди, які залежно від способу визначення їх тривалості в свою чергу поділяються на</a:t>
          </a:r>
          <a:r>
            <a:rPr lang="uk-UA" sz="1900" b="1" i="1" kern="1200" dirty="0" smtClean="0"/>
            <a:t>: </a:t>
          </a:r>
          <a:r>
            <a:rPr lang="uk-UA" sz="1900" b="1" i="1" kern="1200" dirty="0" smtClean="0">
              <a:solidFill>
                <a:srgbClr val="FF0000"/>
              </a:solidFill>
            </a:rPr>
            <a:t>невизначені</a:t>
          </a:r>
          <a:r>
            <a:rPr lang="uk-UA" sz="1900" b="1" kern="1200" dirty="0" smtClean="0"/>
            <a:t> (визначаються вказівкою на подію) та визначені, які можуть бути </a:t>
          </a:r>
          <a:r>
            <a:rPr lang="uk-UA" sz="1900" b="1" i="1" kern="1200" dirty="0" smtClean="0"/>
            <a:t>абсолютно визначені</a:t>
          </a:r>
          <a:r>
            <a:rPr lang="uk-UA" sz="1900" b="1" kern="1200" dirty="0" smtClean="0"/>
            <a:t> (мінімальна або максимальна межа ні за яких умов не може бути продовжена) чи </a:t>
          </a:r>
          <a:r>
            <a:rPr lang="uk-UA" sz="1900" b="1" i="1" kern="1200" dirty="0" smtClean="0">
              <a:solidFill>
                <a:srgbClr val="FF0000"/>
              </a:solidFill>
            </a:rPr>
            <a:t>відносно визначені</a:t>
          </a:r>
          <a:r>
            <a:rPr lang="uk-UA" sz="1900" b="1" kern="1200" dirty="0" smtClean="0">
              <a:solidFill>
                <a:srgbClr val="FF0000"/>
              </a:solidFill>
            </a:rPr>
            <a:t> </a:t>
          </a:r>
          <a:r>
            <a:rPr lang="uk-UA" sz="1900" b="1" kern="1200" dirty="0" smtClean="0"/>
            <a:t>(продовжуються у разі потреби відповідно до закону);</a:t>
          </a:r>
          <a:endParaRPr lang="ru-RU" sz="1900" b="1" kern="1200" dirty="0"/>
        </a:p>
      </dsp:txBody>
      <dsp:txXfrm>
        <a:off x="0" y="5413779"/>
        <a:ext cx="11940988" cy="1645927"/>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176675A-B348-4ACC-8CB6-57B70C5F61D6}">
      <dsp:nvSpPr>
        <dsp:cNvPr id="0" name=""/>
        <dsp:cNvSpPr/>
      </dsp:nvSpPr>
      <dsp:spPr>
        <a:xfrm>
          <a:off x="0" y="97755"/>
          <a:ext cx="11766176" cy="202878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rtl="0">
            <a:lnSpc>
              <a:spcPct val="90000"/>
            </a:lnSpc>
            <a:spcBef>
              <a:spcPct val="0"/>
            </a:spcBef>
            <a:spcAft>
              <a:spcPct val="35000"/>
            </a:spcAft>
          </a:pPr>
          <a:r>
            <a:rPr lang="uk-UA" sz="4800" b="1" i="1" kern="1200" dirty="0" smtClean="0">
              <a:solidFill>
                <a:srgbClr val="FF0000"/>
              </a:solidFill>
            </a:rPr>
            <a:t>4) залежно від того, ким/чим встановлюються:</a:t>
          </a:r>
          <a:endParaRPr lang="ru-RU" sz="4800" b="1" kern="1200" dirty="0">
            <a:solidFill>
              <a:srgbClr val="FF0000"/>
            </a:solidFill>
          </a:endParaRPr>
        </a:p>
      </dsp:txBody>
      <dsp:txXfrm>
        <a:off x="0" y="97755"/>
        <a:ext cx="11766176" cy="2028780"/>
      </dsp:txXfrm>
    </dsp:sp>
    <dsp:sp modelId="{50727139-A0E4-4B3F-B830-9B01106718E3}">
      <dsp:nvSpPr>
        <dsp:cNvPr id="0" name=""/>
        <dsp:cNvSpPr/>
      </dsp:nvSpPr>
      <dsp:spPr>
        <a:xfrm>
          <a:off x="0" y="2273415"/>
          <a:ext cx="11766176" cy="202878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lvl="0" algn="l" defTabSz="2266950" rtl="0">
            <a:lnSpc>
              <a:spcPct val="90000"/>
            </a:lnSpc>
            <a:spcBef>
              <a:spcPct val="0"/>
            </a:spcBef>
            <a:spcAft>
              <a:spcPct val="35000"/>
            </a:spcAft>
          </a:pPr>
          <a:r>
            <a:rPr lang="uk-UA" sz="5100" kern="1200" dirty="0" smtClean="0"/>
            <a:t>– </a:t>
          </a:r>
          <a:r>
            <a:rPr lang="uk-UA" sz="5100" b="1" kern="1200" dirty="0" smtClean="0"/>
            <a:t>встановлені законом;</a:t>
          </a:r>
          <a:r>
            <a:rPr lang="uk-UA" sz="5100" kern="1200" dirty="0" smtClean="0"/>
            <a:t>	</a:t>
          </a:r>
          <a:endParaRPr lang="ru-RU" sz="5100" kern="1200" dirty="0"/>
        </a:p>
      </dsp:txBody>
      <dsp:txXfrm>
        <a:off x="0" y="2273415"/>
        <a:ext cx="11766176" cy="2028780"/>
      </dsp:txXfrm>
    </dsp:sp>
    <dsp:sp modelId="{B2592BCC-4F23-4A91-B2A5-1D35C035ECC9}">
      <dsp:nvSpPr>
        <dsp:cNvPr id="0" name=""/>
        <dsp:cNvSpPr/>
      </dsp:nvSpPr>
      <dsp:spPr>
        <a:xfrm>
          <a:off x="0" y="4449075"/>
          <a:ext cx="11766176" cy="202878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lvl="0" algn="l" defTabSz="2266950" rtl="0">
            <a:lnSpc>
              <a:spcPct val="90000"/>
            </a:lnSpc>
            <a:spcBef>
              <a:spcPct val="0"/>
            </a:spcBef>
            <a:spcAft>
              <a:spcPct val="35000"/>
            </a:spcAft>
          </a:pPr>
          <a:r>
            <a:rPr lang="uk-UA" sz="5100" kern="1200" dirty="0" smtClean="0"/>
            <a:t>– </a:t>
          </a:r>
          <a:r>
            <a:rPr lang="uk-UA" sz="5100" b="1" kern="1200" dirty="0" smtClean="0"/>
            <a:t>визначені прокурором, слідчим суддею або судом. </a:t>
          </a:r>
          <a:endParaRPr lang="ru-RU" sz="5100" b="1" kern="1200" dirty="0"/>
        </a:p>
      </dsp:txBody>
      <dsp:txXfrm>
        <a:off x="0" y="4449075"/>
        <a:ext cx="11766176" cy="202878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703BFD0-CB88-4F1B-B3CD-DA6C7EA490FD}">
      <dsp:nvSpPr>
        <dsp:cNvPr id="0" name=""/>
        <dsp:cNvSpPr/>
      </dsp:nvSpPr>
      <dsp:spPr>
        <a:xfrm>
          <a:off x="0" y="14356"/>
          <a:ext cx="11673635" cy="483912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lvl="0" algn="just" defTabSz="2089150" rtl="0">
            <a:lnSpc>
              <a:spcPct val="90000"/>
            </a:lnSpc>
            <a:spcBef>
              <a:spcPct val="0"/>
            </a:spcBef>
            <a:spcAft>
              <a:spcPct val="35000"/>
            </a:spcAft>
          </a:pPr>
          <a:r>
            <a:rPr lang="uk-UA" sz="4700" b="1" kern="1200" dirty="0" smtClean="0">
              <a:solidFill>
                <a:srgbClr val="FF0000"/>
              </a:solidFill>
            </a:rPr>
            <a:t>	Процесуальні строки </a:t>
          </a:r>
          <a:r>
            <a:rPr lang="uk-UA" sz="4700" kern="1200" dirty="0" smtClean="0"/>
            <a:t>диференціюються залежно від величин, якими вони обчислюються. Такими розмірами відліку, як прямо зазначено в законі, </a:t>
          </a:r>
          <a:r>
            <a:rPr lang="uk-UA" sz="4700" i="1" kern="1200" dirty="0" smtClean="0"/>
            <a:t>є години, дні і місяці</a:t>
          </a:r>
          <a:r>
            <a:rPr lang="uk-UA" sz="4700" kern="1200" dirty="0" smtClean="0"/>
            <a:t> (ст.115 КПК). </a:t>
          </a:r>
          <a:endParaRPr lang="ru-RU" sz="4700" kern="1200" dirty="0"/>
        </a:p>
      </dsp:txBody>
      <dsp:txXfrm>
        <a:off x="0" y="14356"/>
        <a:ext cx="11673635" cy="4839120"/>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1196925-EF33-4D94-8929-B11F747EF38B}">
      <dsp:nvSpPr>
        <dsp:cNvPr id="0" name=""/>
        <dsp:cNvSpPr/>
      </dsp:nvSpPr>
      <dsp:spPr>
        <a:xfrm>
          <a:off x="0" y="120522"/>
          <a:ext cx="11887199" cy="3063571"/>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just" defTabSz="1600200" rtl="0">
            <a:lnSpc>
              <a:spcPct val="90000"/>
            </a:lnSpc>
            <a:spcBef>
              <a:spcPct val="0"/>
            </a:spcBef>
            <a:spcAft>
              <a:spcPct val="35000"/>
            </a:spcAft>
          </a:pPr>
          <a:r>
            <a:rPr lang="uk-UA" sz="3600" b="1" kern="1200" dirty="0" smtClean="0"/>
            <a:t>	При обчисленні процесуального строку в нього включаються вихідні і святкові дні, а при обчисленні строку годинами – і неробочий час. </a:t>
          </a:r>
          <a:endParaRPr lang="ru-RU" sz="3600" b="1" kern="1200" dirty="0"/>
        </a:p>
      </dsp:txBody>
      <dsp:txXfrm>
        <a:off x="0" y="120522"/>
        <a:ext cx="11887199" cy="3063571"/>
      </dsp:txXfrm>
    </dsp:sp>
    <dsp:sp modelId="{8CECEC9B-16B8-402E-8308-F308FDE0F07E}">
      <dsp:nvSpPr>
        <dsp:cNvPr id="0" name=""/>
        <dsp:cNvSpPr/>
      </dsp:nvSpPr>
      <dsp:spPr>
        <a:xfrm>
          <a:off x="0" y="3270494"/>
          <a:ext cx="11887199" cy="3063571"/>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just" defTabSz="1333500" rtl="0">
            <a:lnSpc>
              <a:spcPct val="90000"/>
            </a:lnSpc>
            <a:spcBef>
              <a:spcPct val="0"/>
            </a:spcBef>
            <a:spcAft>
              <a:spcPct val="35000"/>
            </a:spcAft>
          </a:pPr>
          <a:r>
            <a:rPr lang="uk-UA" sz="3000" b="1" kern="1200" dirty="0" smtClean="0"/>
            <a:t>	Якщо закінчення строку, який обчислюється днями або місяцями, припадає на неробочий день, останнім днем цього строку вважається наступний за ним робочий день, за винятком обчислення строків тримання під вартою та перебування в медичному закладі під час проведення стаціонарної психіатричної експертизи.</a:t>
          </a:r>
          <a:endParaRPr lang="ru-RU" sz="3000" b="1" kern="1200" dirty="0"/>
        </a:p>
      </dsp:txBody>
      <dsp:txXfrm>
        <a:off x="0" y="3270494"/>
        <a:ext cx="11887199" cy="3063571"/>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55CA591-FF3D-47FD-BBA5-3A4EB69ECA98}">
      <dsp:nvSpPr>
        <dsp:cNvPr id="0" name=""/>
        <dsp:cNvSpPr/>
      </dsp:nvSpPr>
      <dsp:spPr>
        <a:xfrm>
          <a:off x="437191" y="139820"/>
          <a:ext cx="10618459" cy="6408897"/>
        </a:xfrm>
        <a:prstGeom prst="roundRect">
          <a:avLst/>
        </a:prstGeom>
        <a:gradFill rotWithShape="0">
          <a:gsLst>
            <a:gs pos="0">
              <a:schemeClr val="accent1">
                <a:hueOff val="0"/>
                <a:satOff val="0"/>
                <a:lumOff val="0"/>
                <a:alphaOff val="0"/>
                <a:tint val="62000"/>
                <a:hueMod val="94000"/>
                <a:satMod val="140000"/>
                <a:lumMod val="110000"/>
              </a:schemeClr>
            </a:gs>
            <a:gs pos="100000">
              <a:schemeClr val="accent1">
                <a:hueOff val="0"/>
                <a:satOff val="0"/>
                <a:lumOff val="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2880" tIns="182880" rIns="182880" bIns="182880" numCol="1" spcCol="1270" anchor="ctr" anchorCtr="0">
          <a:noAutofit/>
        </a:bodyPr>
        <a:lstStyle/>
        <a:p>
          <a:pPr lvl="0" algn="just" defTabSz="2133600" rtl="0">
            <a:lnSpc>
              <a:spcPct val="90000"/>
            </a:lnSpc>
            <a:spcBef>
              <a:spcPct val="0"/>
            </a:spcBef>
            <a:spcAft>
              <a:spcPct val="35000"/>
            </a:spcAft>
          </a:pPr>
          <a:r>
            <a:rPr lang="uk-UA" sz="4800" b="1" i="1" kern="1200" dirty="0" smtClean="0"/>
            <a:t>	В деяких випадках процесуальні строки можуть бути продовженні</a:t>
          </a:r>
          <a:r>
            <a:rPr lang="uk-UA" sz="4800" b="1" kern="1200" dirty="0" smtClean="0"/>
            <a:t>, наприклад </a:t>
          </a:r>
          <a:r>
            <a:rPr lang="uk-UA" sz="4800" b="1" i="1" kern="1200" dirty="0" smtClean="0">
              <a:solidFill>
                <a:srgbClr val="FF0000"/>
              </a:solidFill>
            </a:rPr>
            <a:t>строки досудового розслідування, строки застосування заходів забезпечення кримінального провадження. </a:t>
          </a:r>
          <a:endParaRPr lang="ru-RU" sz="4800" b="1" i="1" kern="1200" dirty="0">
            <a:solidFill>
              <a:srgbClr val="FF0000"/>
            </a:solidFill>
          </a:endParaRPr>
        </a:p>
      </dsp:txBody>
      <dsp:txXfrm>
        <a:off x="437191" y="139820"/>
        <a:ext cx="10618459" cy="6408897"/>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F05234B-8A0A-42D6-B533-BA92599C8926}">
      <dsp:nvSpPr>
        <dsp:cNvPr id="0" name=""/>
        <dsp:cNvSpPr/>
      </dsp:nvSpPr>
      <dsp:spPr>
        <a:xfrm>
          <a:off x="0" y="2585"/>
          <a:ext cx="12075457" cy="164582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uk-UA" sz="3200" b="1" kern="1200" dirty="0" smtClean="0">
              <a:solidFill>
                <a:srgbClr val="FF0000"/>
              </a:solidFill>
            </a:rPr>
            <a:t>Поважні причини можна поділити на три групи: </a:t>
          </a:r>
          <a:endParaRPr lang="ru-RU" sz="3200" b="1" kern="1200" dirty="0">
            <a:solidFill>
              <a:srgbClr val="FF0000"/>
            </a:solidFill>
          </a:endParaRPr>
        </a:p>
      </dsp:txBody>
      <dsp:txXfrm>
        <a:off x="0" y="2585"/>
        <a:ext cx="12075457" cy="1645826"/>
      </dsp:txXfrm>
    </dsp:sp>
    <dsp:sp modelId="{2D17A86B-6D50-47FB-817E-F19CDF4E53E3}">
      <dsp:nvSpPr>
        <dsp:cNvPr id="0" name=""/>
        <dsp:cNvSpPr/>
      </dsp:nvSpPr>
      <dsp:spPr>
        <a:xfrm>
          <a:off x="0" y="1662053"/>
          <a:ext cx="12075457" cy="164582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uk-UA" sz="2800" b="1" kern="1200" dirty="0" smtClean="0"/>
            <a:t>1) причини об`єктивного характеру (стихійне лихо тощо); </a:t>
          </a:r>
          <a:endParaRPr lang="ru-RU" sz="2800" b="1" kern="1200" dirty="0"/>
        </a:p>
      </dsp:txBody>
      <dsp:txXfrm>
        <a:off x="0" y="1662053"/>
        <a:ext cx="12075457" cy="1645826"/>
      </dsp:txXfrm>
    </dsp:sp>
    <dsp:sp modelId="{3404C71A-A474-4C8F-987F-55F8E6BE5A93}">
      <dsp:nvSpPr>
        <dsp:cNvPr id="0" name=""/>
        <dsp:cNvSpPr/>
      </dsp:nvSpPr>
      <dsp:spPr>
        <a:xfrm>
          <a:off x="0" y="3321520"/>
          <a:ext cx="12075457" cy="164582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uk-UA" sz="2400" b="1" kern="1200" dirty="0" smtClean="0"/>
            <a:t>2) причини суб`єктивного характеру (відрядження, хвороба тощо); </a:t>
          </a:r>
          <a:endParaRPr lang="ru-RU" sz="2400" b="1" kern="1200" dirty="0"/>
        </a:p>
      </dsp:txBody>
      <dsp:txXfrm>
        <a:off x="0" y="3321520"/>
        <a:ext cx="12075457" cy="1645826"/>
      </dsp:txXfrm>
    </dsp:sp>
    <dsp:sp modelId="{13632DC0-CFA0-4355-A06D-78F2D4A718DE}">
      <dsp:nvSpPr>
        <dsp:cNvPr id="0" name=""/>
        <dsp:cNvSpPr/>
      </dsp:nvSpPr>
      <dsp:spPr>
        <a:xfrm>
          <a:off x="0" y="4980987"/>
          <a:ext cx="12075457" cy="164582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rtl="0">
            <a:lnSpc>
              <a:spcPct val="90000"/>
            </a:lnSpc>
            <a:spcBef>
              <a:spcPct val="0"/>
            </a:spcBef>
            <a:spcAft>
              <a:spcPct val="35000"/>
            </a:spcAft>
          </a:pPr>
          <a:r>
            <a:rPr lang="uk-UA" sz="2400" b="1" kern="1200" dirty="0" smtClean="0"/>
            <a:t>3) невиконання посадовою особою, яка веде процес, своїх обов’язків, що унеможливило або </a:t>
          </a:r>
          <a:r>
            <a:rPr lang="uk-UA" sz="2400" b="1" kern="1200" dirty="0" smtClean="0"/>
            <a:t>унеможливило </a:t>
          </a:r>
          <a:r>
            <a:rPr lang="uk-UA" sz="2400" b="1" kern="1200" dirty="0" smtClean="0"/>
            <a:t>реалізацію у встановлений законом строк учасником процесу свого права (несвоєчасне вручення копії рішення, яке може бути оскаржене тощо). </a:t>
          </a:r>
          <a:endParaRPr lang="ru-RU" sz="2400" b="1" kern="1200" dirty="0"/>
        </a:p>
      </dsp:txBody>
      <dsp:txXfrm>
        <a:off x="0" y="4980987"/>
        <a:ext cx="12075457" cy="164582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B61BEF0D-F0BB-DE4B-95CE-6DB70DBA9567}" type="datetimeFigureOut">
              <a:rPr lang="en-US" dirty="0"/>
              <a:pPr/>
              <a:t>7/7/2019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7/7/2019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7/7/2019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7/7/2019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7/7/2019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7/7/2019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7/7/2019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7/7/2019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7/7/2019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7/7/2019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3" Type="http://schemas.openxmlformats.org/officeDocument/2006/relationships/hyperlink" Target="http://zakon4.rada.gov.ua/laws/show/4651&#8211;17" TargetMode="External"/><Relationship Id="rId2" Type="http://schemas.openxmlformats.org/officeDocument/2006/relationships/hyperlink" Target="https://zakon.rada.gov.ua/laws/show/254%D0%BA/96-%D0%B2%D1%80"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1023" y="0"/>
            <a:ext cx="12313023" cy="2474260"/>
          </a:xfrm>
        </p:spPr>
        <p:txBody>
          <a:bodyPr>
            <a:normAutofit/>
          </a:bodyPr>
          <a:lstStyle/>
          <a:p>
            <a:pPr algn="ctr"/>
            <a:r>
              <a:rPr lang="uk-UA" b="1" dirty="0">
                <a:solidFill>
                  <a:schemeClr val="bg2">
                    <a:lumMod val="50000"/>
                  </a:schemeClr>
                </a:solidFill>
              </a:rPr>
              <a:t>ПРОЦЕСУАЛЬНІ СТРОКИ І ВИТРАТИ.</a:t>
            </a:r>
            <a:r>
              <a:rPr lang="ru-RU" dirty="0">
                <a:solidFill>
                  <a:schemeClr val="bg2">
                    <a:lumMod val="50000"/>
                  </a:schemeClr>
                </a:solidFill>
              </a:rPr>
              <a:t/>
            </a:r>
            <a:br>
              <a:rPr lang="ru-RU" dirty="0">
                <a:solidFill>
                  <a:schemeClr val="bg2">
                    <a:lumMod val="50000"/>
                  </a:schemeClr>
                </a:solidFill>
              </a:rPr>
            </a:br>
            <a:r>
              <a:rPr lang="uk-UA" b="1" dirty="0">
                <a:solidFill>
                  <a:schemeClr val="bg2">
                    <a:lumMod val="50000"/>
                  </a:schemeClr>
                </a:solidFill>
              </a:rPr>
              <a:t>	ВІДШКОДУВАННЯ ШКОДИ У КРИМІНАЛЬНОМУ ПРОВАДЖЕННІ	</a:t>
            </a:r>
            <a:endParaRPr lang="ru-RU" dirty="0">
              <a:solidFill>
                <a:schemeClr val="bg2">
                  <a:lumMod val="50000"/>
                </a:schemeClr>
              </a:solidFill>
            </a:endParaRPr>
          </a:p>
        </p:txBody>
      </p:sp>
      <p:pic>
        <p:nvPicPr>
          <p:cNvPr id="1026" name="Picture 2" descr="ÐÐ°ÑÑÐ¸Ð½ÐºÐ¸ Ð¿Ð¾ Ð·Ð°Ð¿ÑÐ¾ÑÑ ÐÐÐÐ¡"/>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628078" y="2756649"/>
            <a:ext cx="8697952" cy="407716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84858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7352" y="389965"/>
            <a:ext cx="11243329" cy="1507067"/>
          </a:xfrm>
        </p:spPr>
        <p:txBody>
          <a:bodyPr>
            <a:normAutofit fontScale="90000"/>
          </a:bodyPr>
          <a:lstStyle/>
          <a:p>
            <a:pPr algn="ctr"/>
            <a:r>
              <a:rPr lang="uk-UA" sz="4000" b="1" dirty="0">
                <a:solidFill>
                  <a:srgbClr val="FFFF00"/>
                </a:solidFill>
              </a:rPr>
              <a:t>ПОРЯДОК ОБЧИСЛЕННЯ, ПРОДОВЖЕННЯ ТА ПОНОВЛЕННЯ ПРОЦЕСУАЛЬНИХ СТРОКІВ</a:t>
            </a:r>
            <a:r>
              <a:rPr lang="ru-RU" dirty="0"/>
              <a:t/>
            </a:r>
            <a:br>
              <a:rPr lang="ru-RU" dirty="0"/>
            </a:br>
            <a:endParaRPr lang="ru-RU" dirty="0"/>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904583920"/>
              </p:ext>
            </p:extLst>
          </p:nvPr>
        </p:nvGraphicFramePr>
        <p:xfrm>
          <a:off x="267352" y="1627094"/>
          <a:ext cx="11673635" cy="48678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635250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840659" y="0"/>
            <a:ext cx="10456606" cy="1323439"/>
          </a:xfrm>
          <a:prstGeom prst="rect">
            <a:avLst/>
          </a:prstGeom>
        </p:spPr>
        <p:txBody>
          <a:bodyPr wrap="square">
            <a:spAutoFit/>
          </a:bodyPr>
          <a:lstStyle/>
          <a:p>
            <a:pPr algn="ctr"/>
            <a:r>
              <a:rPr lang="uk-UA" sz="4000" b="1" i="1" dirty="0" smtClean="0">
                <a:solidFill>
                  <a:schemeClr val="bg1">
                    <a:lumMod val="95000"/>
                    <a:lumOff val="5000"/>
                  </a:schemeClr>
                </a:solidFill>
              </a:rPr>
              <a:t>при </a:t>
            </a:r>
            <a:r>
              <a:rPr lang="uk-UA" sz="4000" b="1" i="1" dirty="0" smtClean="0">
                <a:solidFill>
                  <a:schemeClr val="bg1">
                    <a:lumMod val="95000"/>
                    <a:lumOff val="5000"/>
                  </a:schemeClr>
                </a:solidFill>
              </a:rPr>
              <a:t>обчисленні строку </a:t>
            </a:r>
            <a:endParaRPr lang="uk-UA" sz="4000" b="1" i="1" dirty="0" smtClean="0">
              <a:solidFill>
                <a:schemeClr val="bg1">
                  <a:lumMod val="95000"/>
                  <a:lumOff val="5000"/>
                </a:schemeClr>
              </a:solidFill>
            </a:endParaRPr>
          </a:p>
          <a:p>
            <a:pPr algn="ctr"/>
            <a:r>
              <a:rPr lang="uk-UA" sz="4000" b="1" dirty="0" smtClean="0">
                <a:solidFill>
                  <a:schemeClr val="bg1">
                    <a:lumMod val="95000"/>
                    <a:lumOff val="5000"/>
                  </a:schemeClr>
                </a:solidFill>
              </a:rPr>
              <a:t>ГОДИНАМИ</a:t>
            </a:r>
          </a:p>
        </p:txBody>
      </p:sp>
      <p:sp>
        <p:nvSpPr>
          <p:cNvPr id="6" name="Стрелка вниз 5"/>
          <p:cNvSpPr/>
          <p:nvPr/>
        </p:nvSpPr>
        <p:spPr>
          <a:xfrm>
            <a:off x="5574890" y="1327355"/>
            <a:ext cx="958645" cy="678426"/>
          </a:xfrm>
          <a:prstGeom prst="downArrow">
            <a:avLst/>
          </a:prstGeom>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p:cNvSpPr/>
          <p:nvPr/>
        </p:nvSpPr>
        <p:spPr>
          <a:xfrm>
            <a:off x="3003754" y="2073448"/>
            <a:ext cx="6096000" cy="584775"/>
          </a:xfrm>
          <a:prstGeom prst="rect">
            <a:avLst/>
          </a:prstGeom>
          <a:solidFill>
            <a:srgbClr val="FFC000"/>
          </a:solidFill>
        </p:spPr>
        <p:txBody>
          <a:bodyPr>
            <a:spAutoFit/>
          </a:bodyPr>
          <a:lstStyle/>
          <a:p>
            <a:pPr algn="ctr"/>
            <a:r>
              <a:rPr lang="uk-UA" sz="3200" b="1" dirty="0" smtClean="0">
                <a:solidFill>
                  <a:schemeClr val="bg1">
                    <a:lumMod val="95000"/>
                    <a:lumOff val="5000"/>
                  </a:schemeClr>
                </a:solidFill>
              </a:rPr>
              <a:t>строк </a:t>
            </a:r>
            <a:r>
              <a:rPr lang="uk-UA" sz="3200" b="1" dirty="0" smtClean="0">
                <a:solidFill>
                  <a:schemeClr val="bg1">
                    <a:lumMod val="95000"/>
                    <a:lumOff val="5000"/>
                  </a:schemeClr>
                </a:solidFill>
              </a:rPr>
              <a:t>закінчується</a:t>
            </a:r>
            <a:endParaRPr lang="uk-UA" sz="3200" dirty="0">
              <a:solidFill>
                <a:schemeClr val="bg1">
                  <a:lumMod val="95000"/>
                  <a:lumOff val="5000"/>
                </a:schemeClr>
              </a:solidFill>
            </a:endParaRPr>
          </a:p>
        </p:txBody>
      </p:sp>
      <p:sp>
        <p:nvSpPr>
          <p:cNvPr id="8" name="Прямоугольник 7"/>
          <p:cNvSpPr/>
          <p:nvPr/>
        </p:nvSpPr>
        <p:spPr>
          <a:xfrm>
            <a:off x="1225624" y="3450811"/>
            <a:ext cx="9815508" cy="707886"/>
          </a:xfrm>
          <a:prstGeom prst="rect">
            <a:avLst/>
          </a:prstGeom>
        </p:spPr>
        <p:txBody>
          <a:bodyPr wrap="none">
            <a:spAutoFit/>
          </a:bodyPr>
          <a:lstStyle/>
          <a:p>
            <a:pPr algn="ctr"/>
            <a:r>
              <a:rPr lang="uk-UA" sz="4000" b="1" dirty="0" smtClean="0">
                <a:solidFill>
                  <a:schemeClr val="bg1">
                    <a:lumMod val="95000"/>
                    <a:lumOff val="5000"/>
                  </a:schemeClr>
                </a:solidFill>
              </a:rPr>
              <a:t>в останню хвилину останньої </a:t>
            </a:r>
            <a:r>
              <a:rPr lang="uk-UA" sz="4000" b="1" dirty="0" smtClean="0">
                <a:solidFill>
                  <a:schemeClr val="bg1">
                    <a:lumMod val="95000"/>
                    <a:lumOff val="5000"/>
                  </a:schemeClr>
                </a:solidFill>
              </a:rPr>
              <a:t>години</a:t>
            </a:r>
            <a:endParaRPr lang="uk-UA" sz="4000" dirty="0"/>
          </a:p>
        </p:txBody>
      </p:sp>
      <p:sp>
        <p:nvSpPr>
          <p:cNvPr id="9" name="Стрелка вниз 8"/>
          <p:cNvSpPr/>
          <p:nvPr/>
        </p:nvSpPr>
        <p:spPr>
          <a:xfrm>
            <a:off x="5609303" y="2777613"/>
            <a:ext cx="958645" cy="678426"/>
          </a:xfrm>
          <a:prstGeom prst="downArrow">
            <a:avLst/>
          </a:prstGeom>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p:cNvSpPr/>
          <p:nvPr/>
        </p:nvSpPr>
        <p:spPr>
          <a:xfrm>
            <a:off x="0" y="5527792"/>
            <a:ext cx="1627239" cy="369332"/>
          </a:xfrm>
          <a:prstGeom prst="rect">
            <a:avLst/>
          </a:prstGeom>
        </p:spPr>
        <p:txBody>
          <a:bodyPr wrap="square">
            <a:spAutoFit/>
          </a:bodyPr>
          <a:lstStyle/>
          <a:p>
            <a:r>
              <a:rPr lang="uk-UA" b="1" dirty="0" smtClean="0"/>
              <a:t>Наприклад</a:t>
            </a:r>
            <a:r>
              <a:rPr lang="uk-UA" b="1" dirty="0" smtClean="0"/>
              <a:t>:</a:t>
            </a:r>
            <a:endParaRPr lang="uk-UA" dirty="0"/>
          </a:p>
        </p:txBody>
      </p:sp>
      <p:sp>
        <p:nvSpPr>
          <p:cNvPr id="11" name="Прямоугольник 10"/>
          <p:cNvSpPr/>
          <p:nvPr/>
        </p:nvSpPr>
        <p:spPr>
          <a:xfrm>
            <a:off x="1489587" y="5100089"/>
            <a:ext cx="3834580" cy="1015663"/>
          </a:xfrm>
          <a:prstGeom prst="rect">
            <a:avLst/>
          </a:prstGeom>
        </p:spPr>
        <p:txBody>
          <a:bodyPr wrap="square">
            <a:spAutoFit/>
          </a:bodyPr>
          <a:lstStyle/>
          <a:p>
            <a:pPr algn="ctr"/>
            <a:r>
              <a:rPr lang="uk-UA" sz="2000" b="1" u="sng" dirty="0" smtClean="0"/>
              <a:t>затримання </a:t>
            </a:r>
            <a:r>
              <a:rPr lang="uk-UA" sz="2000" b="1" u="sng" dirty="0" smtClean="0"/>
              <a:t>особи відбулося </a:t>
            </a:r>
            <a:endParaRPr lang="uk-UA" sz="2000" b="1" u="sng" dirty="0" smtClean="0"/>
          </a:p>
          <a:p>
            <a:pPr algn="ctr"/>
            <a:r>
              <a:rPr lang="uk-UA" sz="2000" b="1" dirty="0" smtClean="0"/>
              <a:t>1 </a:t>
            </a:r>
            <a:r>
              <a:rPr lang="uk-UA" sz="2000" b="1" dirty="0" smtClean="0"/>
              <a:t>квітня о 14 </a:t>
            </a:r>
            <a:r>
              <a:rPr lang="uk-UA" sz="2000" b="1" dirty="0" smtClean="0"/>
              <a:t>год. </a:t>
            </a:r>
            <a:r>
              <a:rPr lang="uk-UA" sz="2000" b="1" dirty="0" smtClean="0"/>
              <a:t>45 </a:t>
            </a:r>
            <a:r>
              <a:rPr lang="uk-UA" sz="2000" b="1" dirty="0" smtClean="0"/>
              <a:t>хв.</a:t>
            </a:r>
            <a:endParaRPr lang="uk-UA" sz="2000" dirty="0"/>
          </a:p>
        </p:txBody>
      </p:sp>
      <p:sp>
        <p:nvSpPr>
          <p:cNvPr id="12" name="Стрелка вправо 11"/>
          <p:cNvSpPr/>
          <p:nvPr/>
        </p:nvSpPr>
        <p:spPr>
          <a:xfrm>
            <a:off x="4999703" y="5574889"/>
            <a:ext cx="3023420" cy="368709"/>
          </a:xfrm>
          <a:prstGeom prst="rightArrow">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3" name="Прямоугольник 12"/>
          <p:cNvSpPr/>
          <p:nvPr/>
        </p:nvSpPr>
        <p:spPr>
          <a:xfrm>
            <a:off x="7973961" y="5209090"/>
            <a:ext cx="3957483" cy="1015663"/>
          </a:xfrm>
          <a:prstGeom prst="rect">
            <a:avLst/>
          </a:prstGeom>
        </p:spPr>
        <p:txBody>
          <a:bodyPr wrap="square">
            <a:spAutoFit/>
          </a:bodyPr>
          <a:lstStyle/>
          <a:p>
            <a:pPr algn="ctr"/>
            <a:r>
              <a:rPr lang="uk-UA" sz="2000" b="1" u="sng" dirty="0" smtClean="0"/>
              <a:t>закінчення  строку затримання </a:t>
            </a:r>
          </a:p>
          <a:p>
            <a:pPr algn="ctr"/>
            <a:r>
              <a:rPr lang="uk-UA" sz="2000" b="1" dirty="0" smtClean="0"/>
              <a:t>4 </a:t>
            </a:r>
            <a:r>
              <a:rPr lang="uk-UA" sz="2000" b="1" dirty="0" smtClean="0"/>
              <a:t>квітня о 14 </a:t>
            </a:r>
            <a:r>
              <a:rPr lang="uk-UA" sz="2000" b="1" dirty="0" smtClean="0"/>
              <a:t>год. </a:t>
            </a:r>
            <a:r>
              <a:rPr lang="uk-UA" sz="2000" b="1" dirty="0" smtClean="0"/>
              <a:t>45 </a:t>
            </a:r>
            <a:r>
              <a:rPr lang="uk-UA" sz="2000" b="1" dirty="0" smtClean="0"/>
              <a:t>хв.</a:t>
            </a:r>
            <a:endParaRPr lang="uk-UA" sz="2000" dirty="0"/>
          </a:p>
        </p:txBody>
      </p:sp>
      <p:sp>
        <p:nvSpPr>
          <p:cNvPr id="14" name="Прямоугольник 13"/>
          <p:cNvSpPr/>
          <p:nvPr/>
        </p:nvSpPr>
        <p:spPr>
          <a:xfrm>
            <a:off x="5279921" y="5583563"/>
            <a:ext cx="2389240" cy="369332"/>
          </a:xfrm>
          <a:prstGeom prst="rect">
            <a:avLst/>
          </a:prstGeom>
          <a:solidFill>
            <a:srgbClr val="FFC000"/>
          </a:solidFill>
          <a:ln>
            <a:solidFill>
              <a:schemeClr val="bg1"/>
            </a:solidFill>
          </a:ln>
        </p:spPr>
        <p:txBody>
          <a:bodyPr wrap="square">
            <a:spAutoFit/>
          </a:bodyPr>
          <a:lstStyle/>
          <a:p>
            <a:pPr algn="ctr"/>
            <a:r>
              <a:rPr lang="uk-UA" b="1" dirty="0" smtClean="0">
                <a:solidFill>
                  <a:srgbClr val="C00000"/>
                </a:solidFill>
              </a:rPr>
              <a:t>72 </a:t>
            </a:r>
            <a:r>
              <a:rPr lang="uk-UA" b="1" dirty="0" smtClean="0">
                <a:solidFill>
                  <a:srgbClr val="C00000"/>
                </a:solidFill>
              </a:rPr>
              <a:t>годин</a:t>
            </a:r>
            <a:endParaRPr lang="uk-UA" dirty="0">
              <a:solidFill>
                <a:srgbClr val="C00000"/>
              </a:solidFill>
            </a:endParaRPr>
          </a:p>
        </p:txBody>
      </p:sp>
    </p:spTree>
    <p:extLst>
      <p:ext uri="{BB962C8B-B14F-4D97-AF65-F5344CB8AC3E}">
        <p14:creationId xmlns="" xmlns:p14="http://schemas.microsoft.com/office/powerpoint/2010/main" val="3113797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840659" y="0"/>
            <a:ext cx="10456606" cy="1323439"/>
          </a:xfrm>
          <a:prstGeom prst="rect">
            <a:avLst/>
          </a:prstGeom>
        </p:spPr>
        <p:txBody>
          <a:bodyPr wrap="square">
            <a:spAutoFit/>
          </a:bodyPr>
          <a:lstStyle/>
          <a:p>
            <a:pPr algn="ctr"/>
            <a:r>
              <a:rPr lang="uk-UA" sz="4000" b="1" i="1" dirty="0" smtClean="0">
                <a:solidFill>
                  <a:schemeClr val="bg1">
                    <a:lumMod val="95000"/>
                    <a:lumOff val="5000"/>
                  </a:schemeClr>
                </a:solidFill>
              </a:rPr>
              <a:t>при </a:t>
            </a:r>
            <a:r>
              <a:rPr lang="uk-UA" sz="4000" b="1" i="1" dirty="0" smtClean="0">
                <a:solidFill>
                  <a:schemeClr val="bg1">
                    <a:lumMod val="95000"/>
                    <a:lumOff val="5000"/>
                  </a:schemeClr>
                </a:solidFill>
              </a:rPr>
              <a:t>обчисленні строку </a:t>
            </a:r>
            <a:endParaRPr lang="uk-UA" sz="4000" b="1" i="1" dirty="0" smtClean="0">
              <a:solidFill>
                <a:schemeClr val="bg1">
                  <a:lumMod val="95000"/>
                  <a:lumOff val="5000"/>
                </a:schemeClr>
              </a:solidFill>
            </a:endParaRPr>
          </a:p>
          <a:p>
            <a:pPr algn="ctr"/>
            <a:r>
              <a:rPr lang="uk-UA" sz="4000" b="1" dirty="0" smtClean="0">
                <a:solidFill>
                  <a:schemeClr val="bg1">
                    <a:lumMod val="95000"/>
                    <a:lumOff val="5000"/>
                  </a:schemeClr>
                </a:solidFill>
              </a:rPr>
              <a:t>ДНЯМИ</a:t>
            </a:r>
          </a:p>
        </p:txBody>
      </p:sp>
      <p:sp>
        <p:nvSpPr>
          <p:cNvPr id="6" name="Стрелка вниз 5"/>
          <p:cNvSpPr/>
          <p:nvPr/>
        </p:nvSpPr>
        <p:spPr>
          <a:xfrm>
            <a:off x="5574890" y="1327355"/>
            <a:ext cx="958645" cy="678426"/>
          </a:xfrm>
          <a:prstGeom prst="downArrow">
            <a:avLst/>
          </a:prstGeom>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p:cNvSpPr/>
          <p:nvPr/>
        </p:nvSpPr>
        <p:spPr>
          <a:xfrm>
            <a:off x="3003754" y="2073448"/>
            <a:ext cx="6096000" cy="584775"/>
          </a:xfrm>
          <a:prstGeom prst="rect">
            <a:avLst/>
          </a:prstGeom>
          <a:solidFill>
            <a:srgbClr val="FFC000"/>
          </a:solidFill>
        </p:spPr>
        <p:txBody>
          <a:bodyPr>
            <a:spAutoFit/>
          </a:bodyPr>
          <a:lstStyle/>
          <a:p>
            <a:pPr algn="ctr"/>
            <a:r>
              <a:rPr lang="uk-UA" sz="3200" b="1" dirty="0" smtClean="0">
                <a:solidFill>
                  <a:schemeClr val="bg1">
                    <a:lumMod val="95000"/>
                    <a:lumOff val="5000"/>
                  </a:schemeClr>
                </a:solidFill>
              </a:rPr>
              <a:t>строк </a:t>
            </a:r>
            <a:r>
              <a:rPr lang="uk-UA" sz="3200" b="1" dirty="0" smtClean="0">
                <a:solidFill>
                  <a:schemeClr val="bg1">
                    <a:lumMod val="95000"/>
                    <a:lumOff val="5000"/>
                  </a:schemeClr>
                </a:solidFill>
              </a:rPr>
              <a:t>закінчується</a:t>
            </a:r>
            <a:endParaRPr lang="uk-UA" sz="3200" dirty="0">
              <a:solidFill>
                <a:schemeClr val="bg1">
                  <a:lumMod val="95000"/>
                  <a:lumOff val="5000"/>
                </a:schemeClr>
              </a:solidFill>
            </a:endParaRPr>
          </a:p>
        </p:txBody>
      </p:sp>
      <p:sp>
        <p:nvSpPr>
          <p:cNvPr id="8" name="Прямоугольник 7"/>
          <p:cNvSpPr/>
          <p:nvPr/>
        </p:nvSpPr>
        <p:spPr>
          <a:xfrm>
            <a:off x="1473295" y="3450811"/>
            <a:ext cx="9320180" cy="707886"/>
          </a:xfrm>
          <a:prstGeom prst="rect">
            <a:avLst/>
          </a:prstGeom>
        </p:spPr>
        <p:txBody>
          <a:bodyPr wrap="none">
            <a:spAutoFit/>
          </a:bodyPr>
          <a:lstStyle/>
          <a:p>
            <a:pPr algn="ctr"/>
            <a:r>
              <a:rPr lang="uk-UA" sz="4000" b="1" dirty="0" smtClean="0">
                <a:solidFill>
                  <a:schemeClr val="bg1">
                    <a:lumMod val="95000"/>
                    <a:lumOff val="5000"/>
                  </a:schemeClr>
                </a:solidFill>
              </a:rPr>
              <a:t>о 24 годині останнього дня строку </a:t>
            </a:r>
            <a:endParaRPr lang="uk-UA" sz="4000" dirty="0"/>
          </a:p>
        </p:txBody>
      </p:sp>
      <p:sp>
        <p:nvSpPr>
          <p:cNvPr id="9" name="Стрелка вниз 8"/>
          <p:cNvSpPr/>
          <p:nvPr/>
        </p:nvSpPr>
        <p:spPr>
          <a:xfrm>
            <a:off x="5609303" y="2777613"/>
            <a:ext cx="958645" cy="678426"/>
          </a:xfrm>
          <a:prstGeom prst="downArrow">
            <a:avLst/>
          </a:prstGeom>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p:cNvSpPr/>
          <p:nvPr/>
        </p:nvSpPr>
        <p:spPr>
          <a:xfrm>
            <a:off x="0" y="5527792"/>
            <a:ext cx="1627239" cy="369332"/>
          </a:xfrm>
          <a:prstGeom prst="rect">
            <a:avLst/>
          </a:prstGeom>
        </p:spPr>
        <p:txBody>
          <a:bodyPr wrap="square">
            <a:spAutoFit/>
          </a:bodyPr>
          <a:lstStyle/>
          <a:p>
            <a:r>
              <a:rPr lang="uk-UA" b="1" dirty="0" smtClean="0"/>
              <a:t>Наприклад</a:t>
            </a:r>
            <a:r>
              <a:rPr lang="uk-UA" b="1" dirty="0" smtClean="0"/>
              <a:t>:</a:t>
            </a:r>
            <a:endParaRPr lang="uk-UA" dirty="0"/>
          </a:p>
        </p:txBody>
      </p:sp>
      <p:sp>
        <p:nvSpPr>
          <p:cNvPr id="11" name="Прямоугольник 10"/>
          <p:cNvSpPr/>
          <p:nvPr/>
        </p:nvSpPr>
        <p:spPr>
          <a:xfrm>
            <a:off x="1224116" y="5129586"/>
            <a:ext cx="3834580" cy="1015663"/>
          </a:xfrm>
          <a:prstGeom prst="rect">
            <a:avLst/>
          </a:prstGeom>
        </p:spPr>
        <p:txBody>
          <a:bodyPr wrap="square">
            <a:spAutoFit/>
          </a:bodyPr>
          <a:lstStyle/>
          <a:p>
            <a:pPr algn="ctr"/>
            <a:r>
              <a:rPr lang="uk-UA" sz="2000" b="1" u="sng" dirty="0" smtClean="0"/>
              <a:t>Внесення відомостей до ЄРДР прокурором </a:t>
            </a:r>
          </a:p>
          <a:p>
            <a:pPr algn="ctr"/>
            <a:r>
              <a:rPr lang="uk-UA" sz="2000" b="1" dirty="0" smtClean="0"/>
              <a:t>1 </a:t>
            </a:r>
            <a:r>
              <a:rPr lang="uk-UA" sz="2000" b="1" dirty="0" smtClean="0"/>
              <a:t>квітня о 14 </a:t>
            </a:r>
            <a:r>
              <a:rPr lang="uk-UA" sz="2000" b="1" dirty="0" smtClean="0"/>
              <a:t>год. </a:t>
            </a:r>
            <a:r>
              <a:rPr lang="uk-UA" sz="2000" b="1" dirty="0" smtClean="0"/>
              <a:t>45 </a:t>
            </a:r>
            <a:r>
              <a:rPr lang="uk-UA" sz="2000" b="1" dirty="0" smtClean="0"/>
              <a:t>хв.</a:t>
            </a:r>
            <a:endParaRPr lang="uk-UA" sz="2000" dirty="0"/>
          </a:p>
        </p:txBody>
      </p:sp>
      <p:sp>
        <p:nvSpPr>
          <p:cNvPr id="12" name="Стрелка вправо 11"/>
          <p:cNvSpPr/>
          <p:nvPr/>
        </p:nvSpPr>
        <p:spPr>
          <a:xfrm>
            <a:off x="4645741" y="5560141"/>
            <a:ext cx="3923071" cy="368709"/>
          </a:xfrm>
          <a:prstGeom prst="rightArrow">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3" name="Прямоугольник 12"/>
          <p:cNvSpPr/>
          <p:nvPr/>
        </p:nvSpPr>
        <p:spPr>
          <a:xfrm>
            <a:off x="8234517" y="4619155"/>
            <a:ext cx="3957483" cy="1938992"/>
          </a:xfrm>
          <a:prstGeom prst="rect">
            <a:avLst/>
          </a:prstGeom>
        </p:spPr>
        <p:txBody>
          <a:bodyPr wrap="square">
            <a:spAutoFit/>
          </a:bodyPr>
          <a:lstStyle/>
          <a:p>
            <a:pPr algn="ctr"/>
            <a:r>
              <a:rPr lang="uk-UA" sz="2000" b="1" u="sng" dirty="0" smtClean="0">
                <a:latin typeface="Century Gothic (Основной текст)"/>
              </a:rPr>
              <a:t>передати наявні у нього матеріали до органу досудового розслідування та доручити проведення досудового розслідування</a:t>
            </a:r>
          </a:p>
          <a:p>
            <a:pPr algn="ctr"/>
            <a:r>
              <a:rPr lang="uk-UA" sz="2000" b="1" dirty="0" smtClean="0">
                <a:latin typeface="Century Gothic (Основной текст)"/>
              </a:rPr>
              <a:t>2 </a:t>
            </a:r>
            <a:r>
              <a:rPr lang="uk-UA" sz="2000" b="1" dirty="0" smtClean="0">
                <a:latin typeface="Century Gothic (Основной текст)"/>
              </a:rPr>
              <a:t>квітня </a:t>
            </a:r>
            <a:r>
              <a:rPr lang="uk-UA" sz="2000" b="1" dirty="0" smtClean="0">
                <a:latin typeface="Century Gothic (Основной текст)"/>
              </a:rPr>
              <a:t>до 24 год. 00 хв.</a:t>
            </a:r>
            <a:endParaRPr lang="uk-UA" sz="2000" dirty="0">
              <a:latin typeface="Century Gothic (Основной текст)"/>
            </a:endParaRPr>
          </a:p>
        </p:txBody>
      </p:sp>
      <p:sp>
        <p:nvSpPr>
          <p:cNvPr id="15" name="Прямоугольник 14"/>
          <p:cNvSpPr/>
          <p:nvPr/>
        </p:nvSpPr>
        <p:spPr>
          <a:xfrm>
            <a:off x="4926847" y="5294360"/>
            <a:ext cx="3278462" cy="923330"/>
          </a:xfrm>
          <a:prstGeom prst="rect">
            <a:avLst/>
          </a:prstGeom>
          <a:solidFill>
            <a:srgbClr val="FFC000"/>
          </a:solidFill>
        </p:spPr>
        <p:txBody>
          <a:bodyPr wrap="none">
            <a:spAutoFit/>
          </a:bodyPr>
          <a:lstStyle/>
          <a:p>
            <a:pPr algn="ctr"/>
            <a:r>
              <a:rPr lang="uk-UA" b="1" dirty="0" smtClean="0">
                <a:solidFill>
                  <a:schemeClr val="bg1"/>
                </a:solidFill>
              </a:rPr>
              <a:t>невідкладно, </a:t>
            </a:r>
          </a:p>
          <a:p>
            <a:pPr algn="ctr"/>
            <a:r>
              <a:rPr lang="uk-UA" b="1" dirty="0" smtClean="0">
                <a:solidFill>
                  <a:schemeClr val="bg1"/>
                </a:solidFill>
              </a:rPr>
              <a:t>але </a:t>
            </a:r>
          </a:p>
          <a:p>
            <a:pPr algn="ctr"/>
            <a:r>
              <a:rPr lang="uk-UA" b="1" dirty="0" smtClean="0">
                <a:solidFill>
                  <a:schemeClr val="bg1"/>
                </a:solidFill>
              </a:rPr>
              <a:t>не пізніше наступного дня</a:t>
            </a:r>
            <a:endParaRPr lang="uk-UA" b="1" dirty="0">
              <a:solidFill>
                <a:schemeClr val="bg1"/>
              </a:solidFill>
            </a:endParaRPr>
          </a:p>
        </p:txBody>
      </p:sp>
    </p:spTree>
    <p:extLst>
      <p:ext uri="{BB962C8B-B14F-4D97-AF65-F5344CB8AC3E}">
        <p14:creationId xmlns="" xmlns:p14="http://schemas.microsoft.com/office/powerpoint/2010/main" val="3113797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840659" y="0"/>
            <a:ext cx="10456606" cy="1323439"/>
          </a:xfrm>
          <a:prstGeom prst="rect">
            <a:avLst/>
          </a:prstGeom>
        </p:spPr>
        <p:txBody>
          <a:bodyPr wrap="square">
            <a:spAutoFit/>
          </a:bodyPr>
          <a:lstStyle/>
          <a:p>
            <a:pPr algn="ctr"/>
            <a:r>
              <a:rPr lang="uk-UA" sz="4000" b="1" i="1" dirty="0" smtClean="0">
                <a:solidFill>
                  <a:schemeClr val="bg1">
                    <a:lumMod val="95000"/>
                    <a:lumOff val="5000"/>
                  </a:schemeClr>
                </a:solidFill>
              </a:rPr>
              <a:t>при </a:t>
            </a:r>
            <a:r>
              <a:rPr lang="uk-UA" sz="4000" b="1" i="1" dirty="0" smtClean="0">
                <a:solidFill>
                  <a:schemeClr val="bg1">
                    <a:lumMod val="95000"/>
                    <a:lumOff val="5000"/>
                  </a:schemeClr>
                </a:solidFill>
              </a:rPr>
              <a:t>обчисленні строку </a:t>
            </a:r>
            <a:endParaRPr lang="uk-UA" sz="4000" b="1" i="1" dirty="0" smtClean="0">
              <a:solidFill>
                <a:schemeClr val="bg1">
                  <a:lumMod val="95000"/>
                  <a:lumOff val="5000"/>
                </a:schemeClr>
              </a:solidFill>
            </a:endParaRPr>
          </a:p>
          <a:p>
            <a:pPr algn="ctr"/>
            <a:r>
              <a:rPr lang="uk-UA" sz="4000" b="1" dirty="0" smtClean="0">
                <a:solidFill>
                  <a:schemeClr val="bg1">
                    <a:lumMod val="95000"/>
                    <a:lumOff val="5000"/>
                  </a:schemeClr>
                </a:solidFill>
              </a:rPr>
              <a:t>МІСЯЦЯМИ</a:t>
            </a:r>
          </a:p>
        </p:txBody>
      </p:sp>
      <p:sp>
        <p:nvSpPr>
          <p:cNvPr id="6" name="Стрелка вниз 5"/>
          <p:cNvSpPr/>
          <p:nvPr/>
        </p:nvSpPr>
        <p:spPr>
          <a:xfrm>
            <a:off x="5574890" y="1327355"/>
            <a:ext cx="958645" cy="678426"/>
          </a:xfrm>
          <a:prstGeom prst="downArrow">
            <a:avLst/>
          </a:prstGeom>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p:cNvSpPr/>
          <p:nvPr/>
        </p:nvSpPr>
        <p:spPr>
          <a:xfrm>
            <a:off x="3003754" y="2073448"/>
            <a:ext cx="6096000" cy="584775"/>
          </a:xfrm>
          <a:prstGeom prst="rect">
            <a:avLst/>
          </a:prstGeom>
          <a:solidFill>
            <a:srgbClr val="FFC000"/>
          </a:solidFill>
        </p:spPr>
        <p:txBody>
          <a:bodyPr>
            <a:spAutoFit/>
          </a:bodyPr>
          <a:lstStyle/>
          <a:p>
            <a:pPr algn="ctr"/>
            <a:r>
              <a:rPr lang="uk-UA" sz="3200" b="1" dirty="0" smtClean="0">
                <a:solidFill>
                  <a:schemeClr val="bg1">
                    <a:lumMod val="95000"/>
                    <a:lumOff val="5000"/>
                  </a:schemeClr>
                </a:solidFill>
              </a:rPr>
              <a:t>строк </a:t>
            </a:r>
            <a:r>
              <a:rPr lang="uk-UA" sz="3200" b="1" dirty="0" smtClean="0">
                <a:solidFill>
                  <a:schemeClr val="bg1">
                    <a:lumMod val="95000"/>
                    <a:lumOff val="5000"/>
                  </a:schemeClr>
                </a:solidFill>
              </a:rPr>
              <a:t>закінчується</a:t>
            </a:r>
            <a:endParaRPr lang="uk-UA" sz="3200" dirty="0">
              <a:solidFill>
                <a:schemeClr val="bg1">
                  <a:lumMod val="95000"/>
                  <a:lumOff val="5000"/>
                </a:schemeClr>
              </a:solidFill>
            </a:endParaRPr>
          </a:p>
        </p:txBody>
      </p:sp>
      <p:sp>
        <p:nvSpPr>
          <p:cNvPr id="8" name="Прямоугольник 7"/>
          <p:cNvSpPr/>
          <p:nvPr/>
        </p:nvSpPr>
        <p:spPr>
          <a:xfrm>
            <a:off x="1098986" y="3450811"/>
            <a:ext cx="10068783" cy="707886"/>
          </a:xfrm>
          <a:prstGeom prst="rect">
            <a:avLst/>
          </a:prstGeom>
        </p:spPr>
        <p:txBody>
          <a:bodyPr wrap="none">
            <a:spAutoFit/>
          </a:bodyPr>
          <a:lstStyle/>
          <a:p>
            <a:pPr algn="ctr"/>
            <a:r>
              <a:rPr lang="uk-UA" sz="4000" b="1" dirty="0" smtClean="0">
                <a:solidFill>
                  <a:schemeClr val="bg1"/>
                </a:solidFill>
              </a:rPr>
              <a:t>у відповідне число останнього </a:t>
            </a:r>
            <a:r>
              <a:rPr lang="uk-UA" sz="4000" b="1" dirty="0" smtClean="0">
                <a:solidFill>
                  <a:schemeClr val="bg1"/>
                </a:solidFill>
              </a:rPr>
              <a:t>місяця</a:t>
            </a:r>
            <a:endParaRPr lang="uk-UA" sz="4000" dirty="0">
              <a:solidFill>
                <a:schemeClr val="bg1"/>
              </a:solidFill>
            </a:endParaRPr>
          </a:p>
        </p:txBody>
      </p:sp>
      <p:sp>
        <p:nvSpPr>
          <p:cNvPr id="9" name="Стрелка вниз 8"/>
          <p:cNvSpPr/>
          <p:nvPr/>
        </p:nvSpPr>
        <p:spPr>
          <a:xfrm>
            <a:off x="5609303" y="2777613"/>
            <a:ext cx="958645" cy="678426"/>
          </a:xfrm>
          <a:prstGeom prst="downArrow">
            <a:avLst/>
          </a:prstGeom>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p:cNvSpPr/>
          <p:nvPr/>
        </p:nvSpPr>
        <p:spPr>
          <a:xfrm>
            <a:off x="0" y="5527792"/>
            <a:ext cx="1627239" cy="369332"/>
          </a:xfrm>
          <a:prstGeom prst="rect">
            <a:avLst/>
          </a:prstGeom>
        </p:spPr>
        <p:txBody>
          <a:bodyPr wrap="square">
            <a:spAutoFit/>
          </a:bodyPr>
          <a:lstStyle/>
          <a:p>
            <a:r>
              <a:rPr lang="uk-UA" b="1" dirty="0" smtClean="0"/>
              <a:t>Наприклад</a:t>
            </a:r>
            <a:r>
              <a:rPr lang="uk-UA" b="1" dirty="0" smtClean="0"/>
              <a:t>:</a:t>
            </a:r>
            <a:endParaRPr lang="uk-UA" dirty="0"/>
          </a:p>
        </p:txBody>
      </p:sp>
      <p:sp>
        <p:nvSpPr>
          <p:cNvPr id="11" name="Прямоугольник 10"/>
          <p:cNvSpPr/>
          <p:nvPr/>
        </p:nvSpPr>
        <p:spPr>
          <a:xfrm>
            <a:off x="1460090" y="5527792"/>
            <a:ext cx="3834580" cy="400110"/>
          </a:xfrm>
          <a:prstGeom prst="rect">
            <a:avLst/>
          </a:prstGeom>
        </p:spPr>
        <p:txBody>
          <a:bodyPr wrap="square">
            <a:spAutoFit/>
          </a:bodyPr>
          <a:lstStyle/>
          <a:p>
            <a:pPr algn="ctr"/>
            <a:r>
              <a:rPr lang="uk-UA" sz="2000" b="1" dirty="0" smtClean="0"/>
              <a:t>31.10.2018 р.</a:t>
            </a:r>
            <a:endParaRPr lang="uk-UA" sz="2000" dirty="0"/>
          </a:p>
        </p:txBody>
      </p:sp>
      <p:sp>
        <p:nvSpPr>
          <p:cNvPr id="12" name="Стрелка вправо 11"/>
          <p:cNvSpPr/>
          <p:nvPr/>
        </p:nvSpPr>
        <p:spPr>
          <a:xfrm>
            <a:off x="4999703" y="5574889"/>
            <a:ext cx="3023420" cy="368709"/>
          </a:xfrm>
          <a:prstGeom prst="rightArrow">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4" name="Прямоугольник 13"/>
          <p:cNvSpPr/>
          <p:nvPr/>
        </p:nvSpPr>
        <p:spPr>
          <a:xfrm>
            <a:off x="5206180" y="5564094"/>
            <a:ext cx="2389240" cy="369332"/>
          </a:xfrm>
          <a:prstGeom prst="rect">
            <a:avLst/>
          </a:prstGeom>
          <a:solidFill>
            <a:srgbClr val="FFC000"/>
          </a:solidFill>
          <a:ln>
            <a:solidFill>
              <a:schemeClr val="bg1"/>
            </a:solidFill>
          </a:ln>
        </p:spPr>
        <p:txBody>
          <a:bodyPr wrap="square">
            <a:spAutoFit/>
          </a:bodyPr>
          <a:lstStyle/>
          <a:p>
            <a:pPr algn="ctr"/>
            <a:r>
              <a:rPr lang="uk-UA" b="1" dirty="0" smtClean="0">
                <a:solidFill>
                  <a:srgbClr val="C00000"/>
                </a:solidFill>
              </a:rPr>
              <a:t>2 місяці</a:t>
            </a:r>
            <a:endParaRPr lang="uk-UA" b="1" dirty="0">
              <a:solidFill>
                <a:schemeClr val="bg1"/>
              </a:solidFill>
              <a:latin typeface="Times New Roman" pitchFamily="18" charset="0"/>
              <a:cs typeface="Times New Roman" pitchFamily="18" charset="0"/>
            </a:endParaRPr>
          </a:p>
        </p:txBody>
      </p:sp>
      <p:sp>
        <p:nvSpPr>
          <p:cNvPr id="15" name="Прямоугольник 14"/>
          <p:cNvSpPr/>
          <p:nvPr/>
        </p:nvSpPr>
        <p:spPr>
          <a:xfrm>
            <a:off x="8357420" y="5562205"/>
            <a:ext cx="3834580" cy="400110"/>
          </a:xfrm>
          <a:prstGeom prst="rect">
            <a:avLst/>
          </a:prstGeom>
        </p:spPr>
        <p:txBody>
          <a:bodyPr wrap="square">
            <a:spAutoFit/>
          </a:bodyPr>
          <a:lstStyle/>
          <a:p>
            <a:pPr algn="ctr"/>
            <a:r>
              <a:rPr lang="uk-UA" sz="2000" b="1" dirty="0" smtClean="0"/>
              <a:t>31.12.2018 р.</a:t>
            </a:r>
            <a:endParaRPr lang="uk-UA" sz="2000" dirty="0"/>
          </a:p>
        </p:txBody>
      </p:sp>
    </p:spTree>
    <p:extLst>
      <p:ext uri="{BB962C8B-B14F-4D97-AF65-F5344CB8AC3E}">
        <p14:creationId xmlns="" xmlns:p14="http://schemas.microsoft.com/office/powerpoint/2010/main" val="3113797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870156" y="309716"/>
            <a:ext cx="10456606" cy="1384995"/>
          </a:xfrm>
          <a:prstGeom prst="rect">
            <a:avLst/>
          </a:prstGeom>
        </p:spPr>
        <p:txBody>
          <a:bodyPr wrap="square">
            <a:spAutoFit/>
          </a:bodyPr>
          <a:lstStyle/>
          <a:p>
            <a:pPr algn="ctr"/>
            <a:r>
              <a:rPr lang="uk-UA" sz="2800" b="1" dirty="0" smtClean="0">
                <a:solidFill>
                  <a:schemeClr val="bg1"/>
                </a:solidFill>
              </a:rPr>
              <a:t>Якщо закінчення строку, який обчислюється місяцями, припадає на той місяць, який </a:t>
            </a:r>
            <a:r>
              <a:rPr lang="uk-UA" sz="2800" b="1" u="sng" dirty="0" smtClean="0">
                <a:solidFill>
                  <a:schemeClr val="bg1"/>
                </a:solidFill>
              </a:rPr>
              <a:t>НЕ МАЄ </a:t>
            </a:r>
            <a:r>
              <a:rPr lang="uk-UA" sz="2800" b="1" dirty="0" smtClean="0">
                <a:solidFill>
                  <a:schemeClr val="bg1"/>
                </a:solidFill>
              </a:rPr>
              <a:t>відповідного числа</a:t>
            </a:r>
            <a:endParaRPr lang="uk-UA" sz="2800" b="1" dirty="0" smtClean="0">
              <a:solidFill>
                <a:schemeClr val="bg1">
                  <a:lumMod val="95000"/>
                  <a:lumOff val="5000"/>
                </a:schemeClr>
              </a:solidFill>
            </a:endParaRPr>
          </a:p>
        </p:txBody>
      </p:sp>
      <p:sp>
        <p:nvSpPr>
          <p:cNvPr id="7" name="Прямоугольник 6"/>
          <p:cNvSpPr/>
          <p:nvPr/>
        </p:nvSpPr>
        <p:spPr>
          <a:xfrm>
            <a:off x="3003754" y="2073448"/>
            <a:ext cx="6096000" cy="584775"/>
          </a:xfrm>
          <a:prstGeom prst="rect">
            <a:avLst/>
          </a:prstGeom>
          <a:solidFill>
            <a:srgbClr val="FFC000"/>
          </a:solidFill>
        </p:spPr>
        <p:txBody>
          <a:bodyPr>
            <a:spAutoFit/>
          </a:bodyPr>
          <a:lstStyle/>
          <a:p>
            <a:pPr algn="ctr"/>
            <a:r>
              <a:rPr lang="uk-UA" sz="3200" b="1" dirty="0" smtClean="0">
                <a:solidFill>
                  <a:schemeClr val="bg1">
                    <a:lumMod val="95000"/>
                    <a:lumOff val="5000"/>
                  </a:schemeClr>
                </a:solidFill>
              </a:rPr>
              <a:t>строк </a:t>
            </a:r>
            <a:r>
              <a:rPr lang="uk-UA" sz="3200" b="1" dirty="0" smtClean="0">
                <a:solidFill>
                  <a:schemeClr val="bg1">
                    <a:lumMod val="95000"/>
                    <a:lumOff val="5000"/>
                  </a:schemeClr>
                </a:solidFill>
              </a:rPr>
              <a:t>закінчується</a:t>
            </a:r>
            <a:endParaRPr lang="uk-UA" sz="3200" dirty="0">
              <a:solidFill>
                <a:schemeClr val="bg1">
                  <a:lumMod val="95000"/>
                  <a:lumOff val="5000"/>
                </a:schemeClr>
              </a:solidFill>
            </a:endParaRPr>
          </a:p>
        </p:txBody>
      </p:sp>
      <p:sp>
        <p:nvSpPr>
          <p:cNvPr id="8" name="Прямоугольник 7"/>
          <p:cNvSpPr/>
          <p:nvPr/>
        </p:nvSpPr>
        <p:spPr>
          <a:xfrm>
            <a:off x="2238720" y="3613043"/>
            <a:ext cx="7789313" cy="707886"/>
          </a:xfrm>
          <a:prstGeom prst="rect">
            <a:avLst/>
          </a:prstGeom>
        </p:spPr>
        <p:txBody>
          <a:bodyPr wrap="none">
            <a:spAutoFit/>
          </a:bodyPr>
          <a:lstStyle/>
          <a:p>
            <a:pPr algn="ctr"/>
            <a:r>
              <a:rPr lang="uk-UA" sz="4000" b="1" dirty="0" smtClean="0">
                <a:solidFill>
                  <a:schemeClr val="bg1"/>
                </a:solidFill>
              </a:rPr>
              <a:t>в останній день цього місяця</a:t>
            </a:r>
            <a:endParaRPr lang="uk-UA" sz="4000" b="1" dirty="0">
              <a:solidFill>
                <a:schemeClr val="bg1"/>
              </a:solidFill>
            </a:endParaRPr>
          </a:p>
        </p:txBody>
      </p:sp>
      <p:sp>
        <p:nvSpPr>
          <p:cNvPr id="9" name="Стрелка вниз 8"/>
          <p:cNvSpPr/>
          <p:nvPr/>
        </p:nvSpPr>
        <p:spPr>
          <a:xfrm>
            <a:off x="5609303" y="2777613"/>
            <a:ext cx="958645" cy="678426"/>
          </a:xfrm>
          <a:prstGeom prst="downArrow">
            <a:avLst/>
          </a:prstGeom>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p:cNvSpPr/>
          <p:nvPr/>
        </p:nvSpPr>
        <p:spPr>
          <a:xfrm>
            <a:off x="0" y="5527792"/>
            <a:ext cx="1627239" cy="369332"/>
          </a:xfrm>
          <a:prstGeom prst="rect">
            <a:avLst/>
          </a:prstGeom>
        </p:spPr>
        <p:txBody>
          <a:bodyPr wrap="square">
            <a:spAutoFit/>
          </a:bodyPr>
          <a:lstStyle/>
          <a:p>
            <a:r>
              <a:rPr lang="uk-UA" b="1" dirty="0" smtClean="0"/>
              <a:t>Наприклад</a:t>
            </a:r>
            <a:r>
              <a:rPr lang="uk-UA" b="1" dirty="0" smtClean="0"/>
              <a:t>:</a:t>
            </a:r>
            <a:endParaRPr lang="uk-UA" dirty="0"/>
          </a:p>
        </p:txBody>
      </p:sp>
      <p:sp>
        <p:nvSpPr>
          <p:cNvPr id="11" name="Прямоугольник 10"/>
          <p:cNvSpPr/>
          <p:nvPr/>
        </p:nvSpPr>
        <p:spPr>
          <a:xfrm>
            <a:off x="1460090" y="5527792"/>
            <a:ext cx="3834580" cy="400110"/>
          </a:xfrm>
          <a:prstGeom prst="rect">
            <a:avLst/>
          </a:prstGeom>
        </p:spPr>
        <p:txBody>
          <a:bodyPr wrap="square">
            <a:spAutoFit/>
          </a:bodyPr>
          <a:lstStyle/>
          <a:p>
            <a:pPr algn="ctr"/>
            <a:r>
              <a:rPr lang="uk-UA" sz="2000" b="1" dirty="0" smtClean="0"/>
              <a:t>31.12.2018 р.</a:t>
            </a:r>
            <a:endParaRPr lang="uk-UA" sz="2000" dirty="0"/>
          </a:p>
        </p:txBody>
      </p:sp>
      <p:sp>
        <p:nvSpPr>
          <p:cNvPr id="12" name="Стрелка вправо 11"/>
          <p:cNvSpPr/>
          <p:nvPr/>
        </p:nvSpPr>
        <p:spPr>
          <a:xfrm>
            <a:off x="4999703" y="5574889"/>
            <a:ext cx="3023420" cy="368709"/>
          </a:xfrm>
          <a:prstGeom prst="rightArrow">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4" name="Прямоугольник 13"/>
          <p:cNvSpPr/>
          <p:nvPr/>
        </p:nvSpPr>
        <p:spPr>
          <a:xfrm>
            <a:off x="5250425" y="5593591"/>
            <a:ext cx="2389240" cy="369332"/>
          </a:xfrm>
          <a:prstGeom prst="rect">
            <a:avLst/>
          </a:prstGeom>
          <a:solidFill>
            <a:srgbClr val="FFC000"/>
          </a:solidFill>
          <a:ln>
            <a:solidFill>
              <a:schemeClr val="bg1"/>
            </a:solidFill>
          </a:ln>
        </p:spPr>
        <p:txBody>
          <a:bodyPr wrap="square">
            <a:spAutoFit/>
          </a:bodyPr>
          <a:lstStyle/>
          <a:p>
            <a:pPr algn="ctr"/>
            <a:r>
              <a:rPr lang="uk-UA" b="1" dirty="0" smtClean="0">
                <a:solidFill>
                  <a:srgbClr val="C00000"/>
                </a:solidFill>
              </a:rPr>
              <a:t>2 місяці</a:t>
            </a:r>
            <a:endParaRPr lang="uk-UA" b="1" dirty="0">
              <a:solidFill>
                <a:schemeClr val="bg1"/>
              </a:solidFill>
              <a:latin typeface="Times New Roman" pitchFamily="18" charset="0"/>
              <a:cs typeface="Times New Roman" pitchFamily="18" charset="0"/>
            </a:endParaRPr>
          </a:p>
        </p:txBody>
      </p:sp>
      <p:sp>
        <p:nvSpPr>
          <p:cNvPr id="15" name="Прямоугольник 14"/>
          <p:cNvSpPr/>
          <p:nvPr/>
        </p:nvSpPr>
        <p:spPr>
          <a:xfrm>
            <a:off x="8357420" y="5562205"/>
            <a:ext cx="3834580" cy="400110"/>
          </a:xfrm>
          <a:prstGeom prst="rect">
            <a:avLst/>
          </a:prstGeom>
        </p:spPr>
        <p:txBody>
          <a:bodyPr wrap="square">
            <a:spAutoFit/>
          </a:bodyPr>
          <a:lstStyle/>
          <a:p>
            <a:pPr algn="ctr"/>
            <a:r>
              <a:rPr lang="uk-UA" sz="2000" b="1" dirty="0" smtClean="0"/>
              <a:t>28.02.2019 р.</a:t>
            </a:r>
            <a:endParaRPr lang="uk-UA" sz="2000" dirty="0"/>
          </a:p>
        </p:txBody>
      </p:sp>
    </p:spTree>
    <p:extLst>
      <p:ext uri="{BB962C8B-B14F-4D97-AF65-F5344CB8AC3E}">
        <p14:creationId xmlns="" xmlns:p14="http://schemas.microsoft.com/office/powerpoint/2010/main" val="3113797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3148695319"/>
              </p:ext>
            </p:extLst>
          </p:nvPr>
        </p:nvGraphicFramePr>
        <p:xfrm>
          <a:off x="121024" y="134471"/>
          <a:ext cx="11887199" cy="6454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6464331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1850980909"/>
              </p:ext>
            </p:extLst>
          </p:nvPr>
        </p:nvGraphicFramePr>
        <p:xfrm>
          <a:off x="0" y="94129"/>
          <a:ext cx="11873753" cy="65487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729122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Группа 5"/>
          <p:cNvGrpSpPr/>
          <p:nvPr/>
        </p:nvGrpSpPr>
        <p:grpSpPr>
          <a:xfrm>
            <a:off x="242625" y="0"/>
            <a:ext cx="11618259" cy="3134067"/>
            <a:chOff x="0" y="0"/>
            <a:chExt cx="11618259" cy="3134067"/>
          </a:xfrm>
        </p:grpSpPr>
        <p:sp>
          <p:nvSpPr>
            <p:cNvPr id="7" name="Скругленный прямоугольник 6"/>
            <p:cNvSpPr/>
            <p:nvPr/>
          </p:nvSpPr>
          <p:spPr>
            <a:xfrm>
              <a:off x="0" y="0"/>
              <a:ext cx="11618259" cy="3134067"/>
            </a:xfrm>
            <a:prstGeom prst="roundRect">
              <a:avLst/>
            </a:pr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sp>
          <p:nvSpPr>
            <p:cNvPr id="8" name="Скругленный прямоугольник 4"/>
            <p:cNvSpPr/>
            <p:nvPr/>
          </p:nvSpPr>
          <p:spPr>
            <a:xfrm>
              <a:off x="152993" y="152993"/>
              <a:ext cx="11312273" cy="282808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en-US" sz="2000" b="1" kern="1200" dirty="0" smtClean="0">
                  <a:latin typeface="Times New Roman" pitchFamily="18" charset="0"/>
                  <a:cs typeface="Times New Roman" pitchFamily="18" charset="0"/>
                </a:rPr>
                <a:t>	</a:t>
              </a:r>
              <a:r>
                <a:rPr lang="uk-UA" sz="2400" b="1" kern="1200" dirty="0" smtClean="0">
                  <a:latin typeface="Times New Roman" pitchFamily="18" charset="0"/>
                  <a:cs typeface="Times New Roman" pitchFamily="18" charset="0"/>
                </a:rPr>
                <a:t>Строк не вважається пропущеним, якщо скаргу або інший документ здано до закінчення строку на пошту або передано особі, уповноваженій їх прийняти, а для осіб, які тримаються під вартою або перебувають у лікувально-профілактичному закладі охорони здоров’я чи закладі з надання психіатричної допомоги, спеціальній навчально-виховній установі, - якщо скаргу або інший документ подано службовій особі відповідної установи до закінчення строку.</a:t>
              </a:r>
            </a:p>
          </p:txBody>
        </p:sp>
      </p:grpSp>
      <p:grpSp>
        <p:nvGrpSpPr>
          <p:cNvPr id="9" name="Группа 8"/>
          <p:cNvGrpSpPr/>
          <p:nvPr/>
        </p:nvGrpSpPr>
        <p:grpSpPr>
          <a:xfrm>
            <a:off x="390108" y="4009195"/>
            <a:ext cx="11618259" cy="2585700"/>
            <a:chOff x="0" y="0"/>
            <a:chExt cx="11618259" cy="2585700"/>
          </a:xfrm>
        </p:grpSpPr>
        <p:sp>
          <p:nvSpPr>
            <p:cNvPr id="10" name="Скругленный прямоугольник 9"/>
            <p:cNvSpPr/>
            <p:nvPr/>
          </p:nvSpPr>
          <p:spPr>
            <a:xfrm>
              <a:off x="0" y="0"/>
              <a:ext cx="11618259" cy="2585700"/>
            </a:xfrm>
            <a:prstGeom prst="roundRect">
              <a:avLst/>
            </a:pr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sp>
          <p:nvSpPr>
            <p:cNvPr id="11" name="Скругленный прямоугольник 4"/>
            <p:cNvSpPr/>
            <p:nvPr/>
          </p:nvSpPr>
          <p:spPr>
            <a:xfrm>
              <a:off x="126223" y="126223"/>
              <a:ext cx="11365813" cy="233325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just" defTabSz="1600200" rtl="0">
                <a:lnSpc>
                  <a:spcPct val="90000"/>
                </a:lnSpc>
                <a:spcBef>
                  <a:spcPct val="0"/>
                </a:spcBef>
                <a:spcAft>
                  <a:spcPct val="35000"/>
                </a:spcAft>
              </a:pPr>
              <a:r>
                <a:rPr lang="uk-UA" sz="3600" b="1" i="1" kern="1200" dirty="0" smtClean="0"/>
                <a:t>Пропущений із поважних причин строк</a:t>
              </a:r>
              <a:r>
                <a:rPr lang="uk-UA" sz="3600" b="1" kern="1200" dirty="0" smtClean="0"/>
                <a:t> повинен бути поновлений за клопотанням заінтересованої особи ухвалою слідчого судді, суду.</a:t>
              </a:r>
              <a:endParaRPr lang="ru-RU" sz="3600" b="1" kern="1200" dirty="0"/>
            </a:p>
          </p:txBody>
        </p:sp>
      </p:grpSp>
    </p:spTree>
    <p:extLst>
      <p:ext uri="{BB962C8B-B14F-4D97-AF65-F5344CB8AC3E}">
        <p14:creationId xmlns="" xmlns:p14="http://schemas.microsoft.com/office/powerpoint/2010/main" val="21653185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1394065848"/>
              </p:ext>
            </p:extLst>
          </p:nvPr>
        </p:nvGraphicFramePr>
        <p:xfrm>
          <a:off x="1" y="121024"/>
          <a:ext cx="12075458" cy="662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0883036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9964" y="0"/>
            <a:ext cx="11187953" cy="1358153"/>
          </a:xfrm>
        </p:spPr>
        <p:txBody>
          <a:bodyPr>
            <a:normAutofit fontScale="90000"/>
          </a:bodyPr>
          <a:lstStyle/>
          <a:p>
            <a:pPr algn="ctr"/>
            <a:r>
              <a:rPr lang="uk-UA" sz="4400" b="1" dirty="0">
                <a:solidFill>
                  <a:srgbClr val="FFFF00"/>
                </a:solidFill>
              </a:rPr>
              <a:t>ПОНЯТТЯ І ВИДИ ПРОЦЕСУАЛЬНИХ ВИТРАТ</a:t>
            </a:r>
            <a:endParaRPr lang="ru-RU" sz="4400" dirty="0">
              <a:solidFill>
                <a:srgbClr val="FFFF00"/>
              </a:solidFill>
            </a:endParaRPr>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4225665537"/>
              </p:ext>
            </p:extLst>
          </p:nvPr>
        </p:nvGraphicFramePr>
        <p:xfrm>
          <a:off x="107576" y="1196789"/>
          <a:ext cx="12084424" cy="55401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703029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2047" y="212086"/>
            <a:ext cx="11658600" cy="1400530"/>
          </a:xfrm>
        </p:spPr>
        <p:txBody>
          <a:bodyPr/>
          <a:lstStyle/>
          <a:p>
            <a:pPr algn="ctr"/>
            <a:r>
              <a:rPr lang="uk-UA" b="1" dirty="0" smtClean="0">
                <a:solidFill>
                  <a:schemeClr val="bg2">
                    <a:lumMod val="50000"/>
                  </a:schemeClr>
                </a:solidFill>
              </a:rPr>
              <a:t>Рекомендовані нормативні акти та література:</a:t>
            </a:r>
            <a:endParaRPr lang="uk-UA" dirty="0">
              <a:solidFill>
                <a:schemeClr val="bg2">
                  <a:lumMod val="50000"/>
                </a:schemeClr>
              </a:solidFill>
            </a:endParaRPr>
          </a:p>
        </p:txBody>
      </p:sp>
      <p:sp>
        <p:nvSpPr>
          <p:cNvPr id="3" name="Объект 2"/>
          <p:cNvSpPr>
            <a:spLocks noGrp="1"/>
          </p:cNvSpPr>
          <p:nvPr>
            <p:ph idx="1"/>
          </p:nvPr>
        </p:nvSpPr>
        <p:spPr>
          <a:xfrm>
            <a:off x="201706" y="1492624"/>
            <a:ext cx="11658600" cy="5096435"/>
          </a:xfrm>
        </p:spPr>
        <p:txBody>
          <a:bodyPr>
            <a:normAutofit fontScale="92500" lnSpcReduction="20000"/>
          </a:bodyPr>
          <a:lstStyle/>
          <a:p>
            <a:pPr algn="just"/>
            <a:endParaRPr lang="uk-UA" dirty="0" smtClean="0">
              <a:solidFill>
                <a:schemeClr val="bg1">
                  <a:lumMod val="95000"/>
                  <a:lumOff val="5000"/>
                </a:schemeClr>
              </a:solidFill>
              <a:latin typeface="Times New Roman" pitchFamily="18" charset="0"/>
              <a:cs typeface="Times New Roman" pitchFamily="18" charset="0"/>
            </a:endParaRPr>
          </a:p>
          <a:p>
            <a:pPr marL="0" lvl="0" indent="538163" algn="just"/>
            <a:r>
              <a:rPr lang="uk-UA" sz="2400" dirty="0" smtClean="0">
                <a:solidFill>
                  <a:schemeClr val="bg1">
                    <a:lumMod val="95000"/>
                    <a:lumOff val="5000"/>
                  </a:schemeClr>
                </a:solidFill>
                <a:latin typeface="Times New Roman" pitchFamily="18" charset="0"/>
                <a:cs typeface="Times New Roman" pitchFamily="18" charset="0"/>
              </a:rPr>
              <a:t>Конституція України : прийнята 28 черв. 1996 р. ; (із змін. та </a:t>
            </a:r>
            <a:r>
              <a:rPr lang="uk-UA" sz="2400" dirty="0" err="1" smtClean="0">
                <a:solidFill>
                  <a:schemeClr val="bg1">
                    <a:lumMod val="95000"/>
                    <a:lumOff val="5000"/>
                  </a:schemeClr>
                </a:solidFill>
                <a:latin typeface="Times New Roman" pitchFamily="18" charset="0"/>
                <a:cs typeface="Times New Roman" pitchFamily="18" charset="0"/>
              </a:rPr>
              <a:t>допов</a:t>
            </a:r>
            <a:r>
              <a:rPr lang="uk-UA" sz="2400" dirty="0" smtClean="0">
                <a:solidFill>
                  <a:schemeClr val="bg1">
                    <a:lumMod val="95000"/>
                    <a:lumOff val="5000"/>
                  </a:schemeClr>
                </a:solidFill>
                <a:latin typeface="Times New Roman" pitchFamily="18" charset="0"/>
                <a:cs typeface="Times New Roman" pitchFamily="18" charset="0"/>
              </a:rPr>
              <a:t>.). </a:t>
            </a:r>
            <a:r>
              <a:rPr lang="uk-UA" sz="2400" i="1" dirty="0" smtClean="0">
                <a:solidFill>
                  <a:schemeClr val="bg1">
                    <a:lumMod val="95000"/>
                    <a:lumOff val="5000"/>
                  </a:schemeClr>
                </a:solidFill>
                <a:latin typeface="Times New Roman" pitchFamily="18" charset="0"/>
                <a:cs typeface="Times New Roman" pitchFamily="18" charset="0"/>
              </a:rPr>
              <a:t>Відомості Верховної Ради України</a:t>
            </a:r>
            <a:r>
              <a:rPr lang="uk-UA" sz="2400" dirty="0" smtClean="0">
                <a:solidFill>
                  <a:schemeClr val="bg1">
                    <a:lumMod val="95000"/>
                    <a:lumOff val="5000"/>
                  </a:schemeClr>
                </a:solidFill>
                <a:latin typeface="Times New Roman" pitchFamily="18" charset="0"/>
                <a:cs typeface="Times New Roman" pitchFamily="18" charset="0"/>
              </a:rPr>
              <a:t>. 1996. № 30. Ст. 141. URL: </a:t>
            </a:r>
            <a:r>
              <a:rPr lang="en-US" sz="2400" dirty="0" smtClean="0">
                <a:solidFill>
                  <a:schemeClr val="bg1">
                    <a:lumMod val="95000"/>
                    <a:lumOff val="5000"/>
                  </a:schemeClr>
                </a:solidFill>
                <a:latin typeface="Times New Roman" pitchFamily="18" charset="0"/>
                <a:cs typeface="Times New Roman" pitchFamily="18" charset="0"/>
                <a:hlinkClick r:id="rId2"/>
              </a:rPr>
              <a:t>https://zakon.rada.gov.ua/laws/show/254%D0%BA/96-%D0%B2%D1%80</a:t>
            </a:r>
            <a:endParaRPr lang="uk-UA" sz="2400" dirty="0" smtClean="0">
              <a:solidFill>
                <a:schemeClr val="bg1">
                  <a:lumMod val="95000"/>
                  <a:lumOff val="5000"/>
                </a:schemeClr>
              </a:solidFill>
              <a:latin typeface="Times New Roman" pitchFamily="18" charset="0"/>
              <a:cs typeface="Times New Roman" pitchFamily="18" charset="0"/>
            </a:endParaRPr>
          </a:p>
          <a:p>
            <a:pPr marL="0" lvl="0" indent="538163" algn="just"/>
            <a:r>
              <a:rPr lang="uk-UA" sz="2400" dirty="0" smtClean="0">
                <a:solidFill>
                  <a:schemeClr val="bg1">
                    <a:lumMod val="95000"/>
                    <a:lumOff val="5000"/>
                  </a:schemeClr>
                </a:solidFill>
                <a:latin typeface="Times New Roman" pitchFamily="18" charset="0"/>
                <a:cs typeface="Times New Roman" pitchFamily="18" charset="0"/>
              </a:rPr>
              <a:t>Кримінальний процесуальний кодекс України : Закон України від 13 квіт. 2012 р. </a:t>
            </a:r>
            <a:r>
              <a:rPr lang="uk-UA" sz="2400" i="1" dirty="0" smtClean="0">
                <a:solidFill>
                  <a:schemeClr val="bg1">
                    <a:lumMod val="95000"/>
                    <a:lumOff val="5000"/>
                  </a:schemeClr>
                </a:solidFill>
                <a:latin typeface="Times New Roman" pitchFamily="18" charset="0"/>
                <a:cs typeface="Times New Roman" pitchFamily="18" charset="0"/>
              </a:rPr>
              <a:t>Верховна Рада України</a:t>
            </a:r>
            <a:r>
              <a:rPr lang="uk-UA" sz="2400" dirty="0" smtClean="0">
                <a:solidFill>
                  <a:schemeClr val="bg1">
                    <a:lumMod val="95000"/>
                    <a:lumOff val="5000"/>
                  </a:schemeClr>
                </a:solidFill>
                <a:latin typeface="Times New Roman" pitchFamily="18" charset="0"/>
                <a:cs typeface="Times New Roman" pitchFamily="18" charset="0"/>
              </a:rPr>
              <a:t> : [сайт]. URL: </a:t>
            </a:r>
            <a:r>
              <a:rPr lang="uk-UA" sz="2400" u="sng" dirty="0" smtClean="0">
                <a:solidFill>
                  <a:schemeClr val="bg1">
                    <a:lumMod val="95000"/>
                    <a:lumOff val="5000"/>
                  </a:schemeClr>
                </a:solidFill>
                <a:latin typeface="Times New Roman" pitchFamily="18" charset="0"/>
                <a:cs typeface="Times New Roman" pitchFamily="18" charset="0"/>
                <a:hlinkClick r:id="rId3"/>
              </a:rPr>
              <a:t>http://zakon4.rada.gov.ua/laws/show/4651–17</a:t>
            </a:r>
            <a:endParaRPr lang="uk-UA" sz="2400" u="sng" dirty="0" smtClean="0">
              <a:solidFill>
                <a:schemeClr val="bg1">
                  <a:lumMod val="95000"/>
                  <a:lumOff val="5000"/>
                </a:schemeClr>
              </a:solidFill>
              <a:latin typeface="Times New Roman" pitchFamily="18" charset="0"/>
              <a:cs typeface="Times New Roman" pitchFamily="18" charset="0"/>
            </a:endParaRPr>
          </a:p>
          <a:p>
            <a:pPr marL="0" lvl="0" indent="538163" algn="just"/>
            <a:r>
              <a:rPr lang="uk-UA" sz="2400" dirty="0" smtClean="0">
                <a:solidFill>
                  <a:schemeClr val="bg1">
                    <a:lumMod val="95000"/>
                    <a:lumOff val="5000"/>
                  </a:schemeClr>
                </a:solidFill>
                <a:latin typeface="Times New Roman" pitchFamily="18" charset="0"/>
                <a:cs typeface="Times New Roman" pitchFamily="18" charset="0"/>
              </a:rPr>
              <a:t>Кримінальне процесуальне право України : </a:t>
            </a:r>
            <a:r>
              <a:rPr lang="uk-UA" sz="2400" dirty="0" err="1" smtClean="0">
                <a:solidFill>
                  <a:schemeClr val="bg1">
                    <a:lumMod val="95000"/>
                    <a:lumOff val="5000"/>
                  </a:schemeClr>
                </a:solidFill>
                <a:latin typeface="Times New Roman" pitchFamily="18" charset="0"/>
                <a:cs typeface="Times New Roman" pitchFamily="18" charset="0"/>
              </a:rPr>
              <a:t>навч</a:t>
            </a:r>
            <a:r>
              <a:rPr lang="uk-UA" sz="2400" dirty="0" smtClean="0">
                <a:solidFill>
                  <a:schemeClr val="bg1">
                    <a:lumMod val="95000"/>
                    <a:lumOff val="5000"/>
                  </a:schemeClr>
                </a:solidFill>
                <a:latin typeface="Times New Roman" pitchFamily="18" charset="0"/>
                <a:cs typeface="Times New Roman" pitchFamily="18" charset="0"/>
              </a:rPr>
              <a:t>. посібник / за ред. професорів В. Г. </a:t>
            </a:r>
            <a:r>
              <a:rPr lang="uk-UA" sz="2400" dirty="0" err="1" smtClean="0">
                <a:solidFill>
                  <a:schemeClr val="bg1">
                    <a:lumMod val="95000"/>
                    <a:lumOff val="5000"/>
                  </a:schemeClr>
                </a:solidFill>
                <a:latin typeface="Times New Roman" pitchFamily="18" charset="0"/>
                <a:cs typeface="Times New Roman" pitchFamily="18" charset="0"/>
              </a:rPr>
              <a:t>Гончаренка</a:t>
            </a:r>
            <a:r>
              <a:rPr lang="uk-UA" sz="2400" dirty="0" smtClean="0">
                <a:solidFill>
                  <a:schemeClr val="bg1">
                    <a:lumMod val="95000"/>
                    <a:lumOff val="5000"/>
                  </a:schemeClr>
                </a:solidFill>
                <a:latin typeface="Times New Roman" pitchFamily="18" charset="0"/>
                <a:cs typeface="Times New Roman" pitchFamily="18" charset="0"/>
              </a:rPr>
              <a:t> та В. А. Колесника. Київ : Юстиніан, 2014. 576 с.</a:t>
            </a:r>
          </a:p>
          <a:p>
            <a:pPr marL="0" lvl="0" indent="538163" algn="just"/>
            <a:r>
              <a:rPr lang="uk-UA" sz="2400" dirty="0" smtClean="0">
                <a:solidFill>
                  <a:schemeClr val="bg1">
                    <a:lumMod val="95000"/>
                    <a:lumOff val="5000"/>
                  </a:schemeClr>
                </a:solidFill>
                <a:latin typeface="Times New Roman" pitchFamily="18" charset="0"/>
                <a:cs typeface="Times New Roman" pitchFamily="18" charset="0"/>
              </a:rPr>
              <a:t>Кримінальний процес України: підручник / В. М. </a:t>
            </a:r>
            <a:r>
              <a:rPr lang="uk-UA" sz="2400" dirty="0" err="1" smtClean="0">
                <a:solidFill>
                  <a:schemeClr val="bg1">
                    <a:lumMod val="95000"/>
                    <a:lumOff val="5000"/>
                  </a:schemeClr>
                </a:solidFill>
                <a:latin typeface="Times New Roman" pitchFamily="18" charset="0"/>
                <a:cs typeface="Times New Roman" pitchFamily="18" charset="0"/>
              </a:rPr>
              <a:t>Тертишник</a:t>
            </a:r>
            <a:r>
              <a:rPr lang="uk-UA" sz="2400" dirty="0" smtClean="0">
                <a:solidFill>
                  <a:schemeClr val="bg1">
                    <a:lumMod val="95000"/>
                    <a:lumOff val="5000"/>
                  </a:schemeClr>
                </a:solidFill>
                <a:latin typeface="Times New Roman" pitchFamily="18" charset="0"/>
                <a:cs typeface="Times New Roman" pitchFamily="18" charset="0"/>
              </a:rPr>
              <a:t>. 7-ме вид. Харків : Правова Єдність, 2017. 840 с.</a:t>
            </a:r>
          </a:p>
          <a:p>
            <a:pPr marL="0" lvl="0" indent="538163" algn="just"/>
            <a:r>
              <a:rPr lang="uk-UA" sz="2400" dirty="0" smtClean="0">
                <a:solidFill>
                  <a:schemeClr val="bg1">
                    <a:lumMod val="95000"/>
                    <a:lumOff val="5000"/>
                  </a:schemeClr>
                </a:solidFill>
                <a:latin typeface="Times New Roman" pitchFamily="18" charset="0"/>
                <a:cs typeface="Times New Roman" pitchFamily="18" charset="0"/>
              </a:rPr>
              <a:t>Кримінальний процес : </a:t>
            </a:r>
            <a:r>
              <a:rPr lang="uk-UA" sz="2400" dirty="0" err="1" smtClean="0">
                <a:solidFill>
                  <a:schemeClr val="bg1">
                    <a:lumMod val="95000"/>
                    <a:lumOff val="5000"/>
                  </a:schemeClr>
                </a:solidFill>
                <a:latin typeface="Times New Roman" pitchFamily="18" charset="0"/>
                <a:cs typeface="Times New Roman" pitchFamily="18" charset="0"/>
              </a:rPr>
              <a:t>навч</a:t>
            </a:r>
            <a:r>
              <a:rPr lang="uk-UA" sz="2400" dirty="0" smtClean="0">
                <a:solidFill>
                  <a:schemeClr val="bg1">
                    <a:lumMod val="95000"/>
                    <a:lumOff val="5000"/>
                  </a:schemeClr>
                </a:solidFill>
                <a:latin typeface="Times New Roman" pitchFamily="18" charset="0"/>
                <a:cs typeface="Times New Roman" pitchFamily="18" charset="0"/>
              </a:rPr>
              <a:t>. посібник / О. В. </a:t>
            </a:r>
            <a:r>
              <a:rPr lang="uk-UA" sz="2400" dirty="0" err="1" smtClean="0">
                <a:solidFill>
                  <a:schemeClr val="bg1">
                    <a:lumMod val="95000"/>
                    <a:lumOff val="5000"/>
                  </a:schemeClr>
                </a:solidFill>
                <a:latin typeface="Times New Roman" pitchFamily="18" charset="0"/>
                <a:cs typeface="Times New Roman" pitchFamily="18" charset="0"/>
              </a:rPr>
              <a:t>Капліна</a:t>
            </a:r>
            <a:r>
              <a:rPr lang="uk-UA" sz="2400" dirty="0" smtClean="0">
                <a:solidFill>
                  <a:schemeClr val="bg1">
                    <a:lumMod val="95000"/>
                    <a:lumOff val="5000"/>
                  </a:schemeClr>
                </a:solidFill>
                <a:latin typeface="Times New Roman" pitchFamily="18" charset="0"/>
                <a:cs typeface="Times New Roman" pitchFamily="18" charset="0"/>
              </a:rPr>
              <a:t>, М. О. Карпенко, В. І. </a:t>
            </a:r>
            <a:r>
              <a:rPr lang="uk-UA" sz="2400" dirty="0" err="1" smtClean="0">
                <a:solidFill>
                  <a:schemeClr val="bg1">
                    <a:lumMod val="95000"/>
                    <a:lumOff val="5000"/>
                  </a:schemeClr>
                </a:solidFill>
                <a:latin typeface="Times New Roman" pitchFamily="18" charset="0"/>
                <a:cs typeface="Times New Roman" pitchFamily="18" charset="0"/>
              </a:rPr>
              <a:t>Маринів</a:t>
            </a:r>
            <a:r>
              <a:rPr lang="uk-UA" sz="2400" dirty="0" smtClean="0">
                <a:solidFill>
                  <a:schemeClr val="bg1">
                    <a:lumMod val="95000"/>
                    <a:lumOff val="5000"/>
                  </a:schemeClr>
                </a:solidFill>
                <a:latin typeface="Times New Roman" pitchFamily="18" charset="0"/>
                <a:cs typeface="Times New Roman" pitchFamily="18" charset="0"/>
              </a:rPr>
              <a:t> та ін. Харків : Право, 2017. 288 с.</a:t>
            </a:r>
          </a:p>
          <a:p>
            <a:pPr marL="0" lvl="0" indent="538163" algn="just"/>
            <a:r>
              <a:rPr lang="uk-UA" sz="2400" dirty="0" smtClean="0">
                <a:solidFill>
                  <a:schemeClr val="bg1">
                    <a:lumMod val="95000"/>
                    <a:lumOff val="5000"/>
                  </a:schemeClr>
                </a:solidFill>
                <a:latin typeface="Times New Roman" pitchFamily="18" charset="0"/>
                <a:cs typeface="Times New Roman" pitchFamily="18" charset="0"/>
              </a:rPr>
              <a:t>Кримінальний процес в питаннях і відповідях. / Л.Д. </a:t>
            </a:r>
            <a:r>
              <a:rPr lang="uk-UA" sz="2400" dirty="0" err="1" smtClean="0">
                <a:solidFill>
                  <a:schemeClr val="bg1">
                    <a:lumMod val="95000"/>
                    <a:lumOff val="5000"/>
                  </a:schemeClr>
                </a:solidFill>
                <a:latin typeface="Times New Roman" pitchFamily="18" charset="0"/>
                <a:cs typeface="Times New Roman" pitchFamily="18" charset="0"/>
              </a:rPr>
              <a:t>Удалова</a:t>
            </a:r>
            <a:r>
              <a:rPr lang="uk-UA" sz="2400" dirty="0" smtClean="0">
                <a:solidFill>
                  <a:schemeClr val="bg1">
                    <a:lumMod val="95000"/>
                    <a:lumOff val="5000"/>
                  </a:schemeClr>
                </a:solidFill>
                <a:latin typeface="Times New Roman" pitchFamily="18" charset="0"/>
                <a:cs typeface="Times New Roman" pitchFamily="18" charset="0"/>
              </a:rPr>
              <a:t>, В.В. </a:t>
            </a:r>
            <a:r>
              <a:rPr lang="uk-UA" sz="2400" dirty="0" err="1" smtClean="0">
                <a:solidFill>
                  <a:schemeClr val="bg1">
                    <a:lumMod val="95000"/>
                    <a:lumOff val="5000"/>
                  </a:schemeClr>
                </a:solidFill>
                <a:latin typeface="Times New Roman" pitchFamily="18" charset="0"/>
                <a:cs typeface="Times New Roman" pitchFamily="18" charset="0"/>
              </a:rPr>
              <a:t>Рожнова</a:t>
            </a:r>
            <a:r>
              <a:rPr lang="uk-UA" sz="2400" dirty="0" smtClean="0">
                <a:solidFill>
                  <a:schemeClr val="bg1">
                    <a:lumMod val="95000"/>
                    <a:lumOff val="5000"/>
                  </a:schemeClr>
                </a:solidFill>
                <a:latin typeface="Times New Roman" pitchFamily="18" charset="0"/>
                <a:cs typeface="Times New Roman" pitchFamily="18" charset="0"/>
              </a:rPr>
              <a:t>, Д.О. Савицький, О.Ю. </a:t>
            </a:r>
            <a:r>
              <a:rPr lang="uk-UA" sz="2400" dirty="0" err="1" smtClean="0">
                <a:solidFill>
                  <a:schemeClr val="bg1">
                    <a:lumMod val="95000"/>
                    <a:lumOff val="5000"/>
                  </a:schemeClr>
                </a:solidFill>
                <a:latin typeface="Times New Roman" pitchFamily="18" charset="0"/>
                <a:cs typeface="Times New Roman" pitchFamily="18" charset="0"/>
              </a:rPr>
              <a:t>Хабло</a:t>
            </a:r>
            <a:r>
              <a:rPr lang="uk-UA" sz="2400" dirty="0" smtClean="0">
                <a:solidFill>
                  <a:schemeClr val="bg1">
                    <a:lumMod val="95000"/>
                    <a:lumOff val="5000"/>
                  </a:schemeClr>
                </a:solidFill>
                <a:latin typeface="Times New Roman" pitchFamily="18" charset="0"/>
                <a:cs typeface="Times New Roman" pitchFamily="18" charset="0"/>
              </a:rPr>
              <a:t>, О.В. Римарчук. 4-те вид. Київ : КНТ, 2016. 269 с.</a:t>
            </a:r>
            <a:endParaRPr lang="uk-UA" sz="2400" dirty="0">
              <a:solidFill>
                <a:schemeClr val="bg1">
                  <a:lumMod val="95000"/>
                  <a:lumOff val="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2846145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ÐÐ°ÑÑÐ¸Ð½ÐºÐ¸ Ð¿Ð¾ Ð·Ð°Ð¿ÑÐ¾ÑÑ Ð¿ÑÐ°Ð²Ð¾Ð²Ð° Ð´Ð¾Ð¿Ð¾Ð¼Ð¾Ð³Ð° ÑÐ¾ÑÐ¾"/>
          <p:cNvPicPr>
            <a:picLocks noChangeAspect="1" noChangeArrowheads="1"/>
          </p:cNvPicPr>
          <p:nvPr/>
        </p:nvPicPr>
        <p:blipFill>
          <a:blip r:embed="rId2"/>
          <a:srcRect/>
          <a:stretch>
            <a:fillRect/>
          </a:stretch>
        </p:blipFill>
        <p:spPr bwMode="auto">
          <a:xfrm>
            <a:off x="3922277" y="2256503"/>
            <a:ext cx="4684432" cy="3215147"/>
          </a:xfrm>
          <a:prstGeom prst="rect">
            <a:avLst/>
          </a:prstGeom>
          <a:noFill/>
        </p:spPr>
      </p:pic>
      <p:sp>
        <p:nvSpPr>
          <p:cNvPr id="15" name="Скругленный прямоугольник 14"/>
          <p:cNvSpPr/>
          <p:nvPr/>
        </p:nvSpPr>
        <p:spPr>
          <a:xfrm>
            <a:off x="8273846" y="2492477"/>
            <a:ext cx="3731342" cy="22417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3" name="Стрелка вниз 12"/>
          <p:cNvSpPr/>
          <p:nvPr/>
        </p:nvSpPr>
        <p:spPr>
          <a:xfrm>
            <a:off x="1578077" y="5088194"/>
            <a:ext cx="1312607" cy="840658"/>
          </a:xfrm>
          <a:prstGeom prst="downArrow">
            <a:avLst/>
          </a:prstGeom>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Скругленный прямоугольник 9"/>
          <p:cNvSpPr/>
          <p:nvPr/>
        </p:nvSpPr>
        <p:spPr>
          <a:xfrm>
            <a:off x="221226" y="2462982"/>
            <a:ext cx="4055806" cy="25514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grpSp>
        <p:nvGrpSpPr>
          <p:cNvPr id="2" name="Группа 1"/>
          <p:cNvGrpSpPr/>
          <p:nvPr/>
        </p:nvGrpSpPr>
        <p:grpSpPr>
          <a:xfrm>
            <a:off x="0" y="293658"/>
            <a:ext cx="11975690" cy="1787175"/>
            <a:chOff x="0" y="3369861"/>
            <a:chExt cx="11672048" cy="1787175"/>
          </a:xfrm>
        </p:grpSpPr>
        <p:sp>
          <p:nvSpPr>
            <p:cNvPr id="3" name="Скругленный прямоугольник 2"/>
            <p:cNvSpPr/>
            <p:nvPr/>
          </p:nvSpPr>
          <p:spPr>
            <a:xfrm>
              <a:off x="0" y="3369861"/>
              <a:ext cx="11672048" cy="1787175"/>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 name="Скругленный прямоугольник 4"/>
            <p:cNvSpPr/>
            <p:nvPr/>
          </p:nvSpPr>
          <p:spPr>
            <a:xfrm>
              <a:off x="87243" y="3457104"/>
              <a:ext cx="11497562" cy="16126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just" defTabSz="1066800" rtl="0">
                <a:lnSpc>
                  <a:spcPct val="90000"/>
                </a:lnSpc>
                <a:spcBef>
                  <a:spcPct val="0"/>
                </a:spcBef>
                <a:spcAft>
                  <a:spcPct val="35000"/>
                </a:spcAft>
              </a:pPr>
              <a:r>
                <a:rPr lang="uk-UA" sz="2400" b="1" kern="1200" noProof="0" dirty="0" smtClean="0"/>
                <a:t>	1) </a:t>
              </a:r>
              <a:r>
                <a:rPr lang="uk-UA" sz="2800" b="1" kern="1200" noProof="0" dirty="0" smtClean="0">
                  <a:solidFill>
                    <a:srgbClr val="FFFF00"/>
                  </a:solidFill>
                </a:rPr>
                <a:t>Витрати на правову допомогу </a:t>
              </a:r>
              <a:r>
                <a:rPr lang="uk-UA" sz="2400" b="1" kern="1200" noProof="0" dirty="0" smtClean="0"/>
                <a:t>– це витрати, пов’язані з оплатою допомоги захисника, представника потерпілого, цивільного позивача та цивільного відповідача, які надають правову допомогу за договором. </a:t>
              </a:r>
              <a:endParaRPr lang="uk-UA" sz="2400" b="1" kern="1200" noProof="0" dirty="0"/>
            </a:p>
          </p:txBody>
        </p:sp>
      </p:grpSp>
      <p:sp>
        <p:nvSpPr>
          <p:cNvPr id="9" name="Прямоугольник 8"/>
          <p:cNvSpPr/>
          <p:nvPr/>
        </p:nvSpPr>
        <p:spPr>
          <a:xfrm>
            <a:off x="334297" y="2510813"/>
            <a:ext cx="3795252" cy="2585323"/>
          </a:xfrm>
          <a:prstGeom prst="rect">
            <a:avLst/>
          </a:prstGeom>
          <a:ln>
            <a:noFill/>
          </a:ln>
        </p:spPr>
        <p:txBody>
          <a:bodyPr wrap="square">
            <a:spAutoFit/>
          </a:bodyPr>
          <a:lstStyle/>
          <a:p>
            <a:pPr algn="ctr"/>
            <a:r>
              <a:rPr lang="uk-UA" dirty="0" smtClean="0"/>
              <a:t>Витрати, пов’язані з оплатою допомоги представника потерпілого, цивільного позивача, цивільного відповідача та юридичної особи, щодо якої здійснюється провадження, які надають правову допомогу за </a:t>
            </a:r>
            <a:r>
              <a:rPr lang="uk-UA" dirty="0" smtClean="0"/>
              <a:t>договором</a:t>
            </a:r>
          </a:p>
        </p:txBody>
      </p:sp>
      <p:sp>
        <p:nvSpPr>
          <p:cNvPr id="11" name="Прямоугольник 10"/>
          <p:cNvSpPr/>
          <p:nvPr/>
        </p:nvSpPr>
        <p:spPr>
          <a:xfrm>
            <a:off x="8111613" y="2639961"/>
            <a:ext cx="3893575" cy="2031325"/>
          </a:xfrm>
          <a:prstGeom prst="rect">
            <a:avLst/>
          </a:prstGeom>
        </p:spPr>
        <p:txBody>
          <a:bodyPr wrap="square">
            <a:spAutoFit/>
          </a:bodyPr>
          <a:lstStyle/>
          <a:p>
            <a:pPr algn="ctr"/>
            <a:r>
              <a:rPr lang="uk-UA" dirty="0" smtClean="0"/>
              <a:t>Допомога захисника, залученого для здійснення захисту за призначенням у випадках, передбачених КПК та/або законом, що регулює надання безоплатної правової допомоги</a:t>
            </a:r>
          </a:p>
        </p:txBody>
      </p:sp>
      <p:sp>
        <p:nvSpPr>
          <p:cNvPr id="12" name="Прямоугольник 11"/>
          <p:cNvSpPr/>
          <p:nvPr/>
        </p:nvSpPr>
        <p:spPr>
          <a:xfrm>
            <a:off x="1865797" y="5294360"/>
            <a:ext cx="761747" cy="369332"/>
          </a:xfrm>
          <a:prstGeom prst="rect">
            <a:avLst/>
          </a:prstGeom>
          <a:solidFill>
            <a:srgbClr val="FFC000"/>
          </a:solidFill>
          <a:ln>
            <a:solidFill>
              <a:schemeClr val="bg1"/>
            </a:solidFill>
          </a:ln>
        </p:spPr>
        <p:txBody>
          <a:bodyPr wrap="none">
            <a:spAutoFit/>
          </a:bodyPr>
          <a:lstStyle/>
          <a:p>
            <a:pPr algn="ctr"/>
            <a:r>
              <a:rPr lang="uk-UA" b="1" dirty="0" smtClean="0">
                <a:solidFill>
                  <a:schemeClr val="bg1"/>
                </a:solidFill>
              </a:rPr>
              <a:t>НЕСЕ</a:t>
            </a:r>
            <a:endParaRPr lang="uk-UA" b="1" dirty="0" smtClean="0">
              <a:solidFill>
                <a:schemeClr val="bg1"/>
              </a:solidFill>
            </a:endParaRPr>
          </a:p>
        </p:txBody>
      </p:sp>
      <p:sp>
        <p:nvSpPr>
          <p:cNvPr id="14" name="Прямоугольник 13"/>
          <p:cNvSpPr/>
          <p:nvPr/>
        </p:nvSpPr>
        <p:spPr>
          <a:xfrm>
            <a:off x="0" y="5934670"/>
            <a:ext cx="6096000" cy="923330"/>
          </a:xfrm>
          <a:prstGeom prst="rect">
            <a:avLst/>
          </a:prstGeom>
        </p:spPr>
        <p:txBody>
          <a:bodyPr>
            <a:spAutoFit/>
          </a:bodyPr>
          <a:lstStyle/>
          <a:p>
            <a:pPr algn="ctr"/>
            <a:r>
              <a:rPr lang="uk-UA" b="1" dirty="0" smtClean="0"/>
              <a:t>відповідно потерпілий, цивільний позивач, цивільний відповідач, юридична особа, щодо якої здійснюється </a:t>
            </a:r>
            <a:r>
              <a:rPr lang="uk-UA" b="1" dirty="0" smtClean="0"/>
              <a:t>провадження</a:t>
            </a:r>
            <a:endParaRPr lang="uk-UA" b="1" dirty="0"/>
          </a:p>
        </p:txBody>
      </p:sp>
      <p:sp>
        <p:nvSpPr>
          <p:cNvPr id="16" name="Стрелка вниз 15"/>
          <p:cNvSpPr/>
          <p:nvPr/>
        </p:nvSpPr>
        <p:spPr>
          <a:xfrm>
            <a:off x="9502877" y="4871884"/>
            <a:ext cx="1312607" cy="840658"/>
          </a:xfrm>
          <a:prstGeom prst="downArrow">
            <a:avLst/>
          </a:prstGeom>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7" name="Прямоугольник 16"/>
          <p:cNvSpPr/>
          <p:nvPr/>
        </p:nvSpPr>
        <p:spPr>
          <a:xfrm>
            <a:off x="9805345" y="5019056"/>
            <a:ext cx="761747" cy="369332"/>
          </a:xfrm>
          <a:prstGeom prst="rect">
            <a:avLst/>
          </a:prstGeom>
          <a:solidFill>
            <a:srgbClr val="FFC000"/>
          </a:solidFill>
          <a:ln>
            <a:solidFill>
              <a:schemeClr val="bg1"/>
            </a:solidFill>
          </a:ln>
        </p:spPr>
        <p:txBody>
          <a:bodyPr wrap="none">
            <a:spAutoFit/>
          </a:bodyPr>
          <a:lstStyle/>
          <a:p>
            <a:pPr algn="ctr"/>
            <a:r>
              <a:rPr lang="uk-UA" b="1" dirty="0" smtClean="0">
                <a:solidFill>
                  <a:schemeClr val="bg1"/>
                </a:solidFill>
              </a:rPr>
              <a:t>НЕСЕ</a:t>
            </a:r>
            <a:endParaRPr lang="uk-UA" b="1" dirty="0" smtClean="0">
              <a:solidFill>
                <a:schemeClr val="bg1"/>
              </a:solidFill>
            </a:endParaRPr>
          </a:p>
        </p:txBody>
      </p:sp>
      <p:sp>
        <p:nvSpPr>
          <p:cNvPr id="18" name="Прямоугольник 17"/>
          <p:cNvSpPr/>
          <p:nvPr/>
        </p:nvSpPr>
        <p:spPr>
          <a:xfrm>
            <a:off x="7182464" y="5934670"/>
            <a:ext cx="4803057" cy="923330"/>
          </a:xfrm>
          <a:prstGeom prst="rect">
            <a:avLst/>
          </a:prstGeom>
        </p:spPr>
        <p:txBody>
          <a:bodyPr wrap="square">
            <a:spAutoFit/>
          </a:bodyPr>
          <a:lstStyle/>
          <a:p>
            <a:pPr algn="ctr"/>
            <a:r>
              <a:rPr lang="uk-UA" b="1" dirty="0" smtClean="0"/>
              <a:t>за рахунок коштів Державного бюджету України і є безоплатною для підозрюваного, обвинуваченого</a:t>
            </a:r>
            <a:endParaRPr lang="uk-UA"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4"/>
          <p:cNvSpPr/>
          <p:nvPr/>
        </p:nvSpPr>
        <p:spPr>
          <a:xfrm>
            <a:off x="235974" y="0"/>
            <a:ext cx="11577484" cy="25072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uk-UA" sz="2000" b="1" kern="1200" noProof="0" dirty="0" smtClean="0"/>
              <a:t>	</a:t>
            </a:r>
            <a:endParaRPr lang="uk-UA" sz="2400" b="1" kern="1200" noProof="0" dirty="0"/>
          </a:p>
        </p:txBody>
      </p:sp>
      <p:sp>
        <p:nvSpPr>
          <p:cNvPr id="5" name="Скругленный прямоугольник 4"/>
          <p:cNvSpPr/>
          <p:nvPr/>
        </p:nvSpPr>
        <p:spPr>
          <a:xfrm>
            <a:off x="1" y="169738"/>
            <a:ext cx="12192000" cy="2160507"/>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Прямоугольник 5"/>
          <p:cNvSpPr/>
          <p:nvPr/>
        </p:nvSpPr>
        <p:spPr>
          <a:xfrm>
            <a:off x="235975" y="304994"/>
            <a:ext cx="11710219" cy="1938992"/>
          </a:xfrm>
          <a:prstGeom prst="rect">
            <a:avLst/>
          </a:prstGeom>
        </p:spPr>
        <p:txBody>
          <a:bodyPr wrap="square">
            <a:spAutoFit/>
          </a:bodyPr>
          <a:lstStyle/>
          <a:p>
            <a:pPr indent="530225" algn="just"/>
            <a:r>
              <a:rPr lang="uk-UA" sz="2000" b="1" dirty="0" smtClean="0"/>
              <a:t>2) </a:t>
            </a:r>
            <a:r>
              <a:rPr lang="uk-UA" sz="2000" b="1" dirty="0" smtClean="0">
                <a:solidFill>
                  <a:srgbClr val="FFFF00"/>
                </a:solidFill>
              </a:rPr>
              <a:t>Витрати, пов’язані із прибуттям до місця досудового розслідування або судового провадження </a:t>
            </a:r>
            <a:r>
              <a:rPr lang="uk-UA" sz="2000" b="1" dirty="0" smtClean="0"/>
              <a:t>– це витрати обвинуваченого, підозрюваного, до якого не застосовано запобіжний захід у вигляді тримання під вартою, його захисника, представника потерпілого, пов’язані з переїздом до іншого населеного пункту, найманням житла, виплатою добових (у разі переїзду до іншого населеного пункту), а також втрачений заробіток чи витрати у зв’язку із відривом від звичайних занять (ч. 1 ст. 121 КПК України).</a:t>
            </a:r>
            <a:endParaRPr lang="uk-UA" sz="2000" dirty="0"/>
          </a:p>
        </p:txBody>
      </p:sp>
      <p:sp>
        <p:nvSpPr>
          <p:cNvPr id="7" name="Прямоугольник 6"/>
          <p:cNvSpPr/>
          <p:nvPr/>
        </p:nvSpPr>
        <p:spPr>
          <a:xfrm>
            <a:off x="0" y="2961572"/>
            <a:ext cx="4114800" cy="1938992"/>
          </a:xfrm>
          <a:prstGeom prst="rect">
            <a:avLst/>
          </a:prstGeom>
        </p:spPr>
        <p:txBody>
          <a:bodyPr wrap="square">
            <a:spAutoFit/>
          </a:bodyPr>
          <a:lstStyle/>
          <a:p>
            <a:pPr algn="ctr"/>
            <a:r>
              <a:rPr lang="uk-UA" sz="2000" b="1" dirty="0" smtClean="0"/>
              <a:t>Витрати, пов’язані із прибуттям до місця досудового розслідування або судового провадження підозрюваного, обвинуваченого</a:t>
            </a:r>
            <a:endParaRPr lang="uk-UA" sz="2000" b="1" dirty="0"/>
          </a:p>
        </p:txBody>
      </p:sp>
      <p:sp>
        <p:nvSpPr>
          <p:cNvPr id="8" name="Прямоугольник 7"/>
          <p:cNvSpPr/>
          <p:nvPr/>
        </p:nvSpPr>
        <p:spPr>
          <a:xfrm>
            <a:off x="4630992" y="2917327"/>
            <a:ext cx="3628105" cy="1938992"/>
          </a:xfrm>
          <a:prstGeom prst="rect">
            <a:avLst/>
          </a:prstGeom>
        </p:spPr>
        <p:txBody>
          <a:bodyPr wrap="square">
            <a:spAutoFit/>
          </a:bodyPr>
          <a:lstStyle/>
          <a:p>
            <a:pPr algn="ctr"/>
            <a:r>
              <a:rPr lang="uk-UA" sz="2000" b="1" dirty="0" smtClean="0"/>
              <a:t>Витрати, пов’язані із прибуттям до місця досудового розслідування або судового провадження захисника</a:t>
            </a:r>
            <a:endParaRPr lang="uk-UA" sz="2000" b="1" dirty="0"/>
          </a:p>
        </p:txBody>
      </p:sp>
      <p:sp>
        <p:nvSpPr>
          <p:cNvPr id="9" name="Прямоугольник 8"/>
          <p:cNvSpPr/>
          <p:nvPr/>
        </p:nvSpPr>
        <p:spPr>
          <a:xfrm>
            <a:off x="8745794" y="2946822"/>
            <a:ext cx="3259393" cy="1938992"/>
          </a:xfrm>
          <a:prstGeom prst="rect">
            <a:avLst/>
          </a:prstGeom>
        </p:spPr>
        <p:txBody>
          <a:bodyPr wrap="square">
            <a:spAutoFit/>
          </a:bodyPr>
          <a:lstStyle/>
          <a:p>
            <a:pPr algn="ctr"/>
            <a:r>
              <a:rPr lang="uk-UA" sz="2000" b="1" dirty="0" smtClean="0"/>
              <a:t>Витрати, пов’язані із прибуттям до місця досудового розслідування або судового провадження представника</a:t>
            </a:r>
            <a:endParaRPr lang="uk-UA" sz="2000" b="1" dirty="0"/>
          </a:p>
        </p:txBody>
      </p:sp>
      <p:sp>
        <p:nvSpPr>
          <p:cNvPr id="10" name="Стрелка вниз 9"/>
          <p:cNvSpPr/>
          <p:nvPr/>
        </p:nvSpPr>
        <p:spPr>
          <a:xfrm>
            <a:off x="1194619" y="4925961"/>
            <a:ext cx="1312607" cy="840658"/>
          </a:xfrm>
          <a:prstGeom prst="downArrow">
            <a:avLst/>
          </a:prstGeom>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p:cNvSpPr/>
          <p:nvPr/>
        </p:nvSpPr>
        <p:spPr>
          <a:xfrm>
            <a:off x="1497088" y="5087883"/>
            <a:ext cx="761747" cy="369332"/>
          </a:xfrm>
          <a:prstGeom prst="rect">
            <a:avLst/>
          </a:prstGeom>
          <a:solidFill>
            <a:srgbClr val="FFC000"/>
          </a:solidFill>
          <a:ln>
            <a:solidFill>
              <a:schemeClr val="bg1"/>
            </a:solidFill>
          </a:ln>
        </p:spPr>
        <p:txBody>
          <a:bodyPr wrap="none">
            <a:spAutoFit/>
          </a:bodyPr>
          <a:lstStyle/>
          <a:p>
            <a:pPr algn="ctr"/>
            <a:r>
              <a:rPr lang="uk-UA" b="1" dirty="0" smtClean="0">
                <a:solidFill>
                  <a:schemeClr val="bg1"/>
                </a:solidFill>
              </a:rPr>
              <a:t>НЕСЕ</a:t>
            </a:r>
            <a:endParaRPr lang="uk-UA" b="1" dirty="0" smtClean="0">
              <a:solidFill>
                <a:schemeClr val="bg1"/>
              </a:solidFill>
            </a:endParaRPr>
          </a:p>
        </p:txBody>
      </p:sp>
      <p:sp>
        <p:nvSpPr>
          <p:cNvPr id="13" name="Прямоугольник 12"/>
          <p:cNvSpPr/>
          <p:nvPr/>
        </p:nvSpPr>
        <p:spPr>
          <a:xfrm>
            <a:off x="473892" y="5943289"/>
            <a:ext cx="2837636" cy="400110"/>
          </a:xfrm>
          <a:prstGeom prst="rect">
            <a:avLst/>
          </a:prstGeom>
          <a:ln>
            <a:solidFill>
              <a:schemeClr val="bg1"/>
            </a:solidFill>
          </a:ln>
        </p:spPr>
        <p:txBody>
          <a:bodyPr wrap="none">
            <a:spAutoFit/>
          </a:bodyPr>
          <a:lstStyle/>
          <a:p>
            <a:pPr algn="ctr"/>
            <a:r>
              <a:rPr lang="uk-UA" sz="2000" dirty="0" smtClean="0"/>
              <a:t>він несе самостійно</a:t>
            </a:r>
            <a:endParaRPr lang="uk-UA" sz="2000" dirty="0"/>
          </a:p>
        </p:txBody>
      </p:sp>
      <p:sp>
        <p:nvSpPr>
          <p:cNvPr id="14" name="Стрелка вниз 13"/>
          <p:cNvSpPr/>
          <p:nvPr/>
        </p:nvSpPr>
        <p:spPr>
          <a:xfrm>
            <a:off x="5751871" y="4866968"/>
            <a:ext cx="1312607" cy="840658"/>
          </a:xfrm>
          <a:prstGeom prst="downArrow">
            <a:avLst/>
          </a:prstGeom>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5" name="Прямоугольник 14"/>
          <p:cNvSpPr/>
          <p:nvPr/>
        </p:nvSpPr>
        <p:spPr>
          <a:xfrm>
            <a:off x="6039590" y="5028889"/>
            <a:ext cx="761747" cy="369332"/>
          </a:xfrm>
          <a:prstGeom prst="rect">
            <a:avLst/>
          </a:prstGeom>
          <a:solidFill>
            <a:srgbClr val="FFC000"/>
          </a:solidFill>
          <a:ln>
            <a:solidFill>
              <a:schemeClr val="bg1"/>
            </a:solidFill>
          </a:ln>
        </p:spPr>
        <p:txBody>
          <a:bodyPr wrap="none">
            <a:spAutoFit/>
          </a:bodyPr>
          <a:lstStyle/>
          <a:p>
            <a:pPr algn="ctr"/>
            <a:r>
              <a:rPr lang="uk-UA" b="1" dirty="0" smtClean="0">
                <a:solidFill>
                  <a:schemeClr val="bg1"/>
                </a:solidFill>
              </a:rPr>
              <a:t>НЕСЕ</a:t>
            </a:r>
            <a:endParaRPr lang="uk-UA" b="1" dirty="0" smtClean="0">
              <a:solidFill>
                <a:schemeClr val="bg1"/>
              </a:solidFill>
            </a:endParaRPr>
          </a:p>
        </p:txBody>
      </p:sp>
      <p:sp>
        <p:nvSpPr>
          <p:cNvPr id="16" name="Прямоугольник 15"/>
          <p:cNvSpPr/>
          <p:nvPr/>
        </p:nvSpPr>
        <p:spPr>
          <a:xfrm>
            <a:off x="4269540" y="5913792"/>
            <a:ext cx="4079963" cy="400110"/>
          </a:xfrm>
          <a:prstGeom prst="rect">
            <a:avLst/>
          </a:prstGeom>
          <a:ln>
            <a:solidFill>
              <a:schemeClr val="bg1"/>
            </a:solidFill>
          </a:ln>
        </p:spPr>
        <p:txBody>
          <a:bodyPr wrap="none">
            <a:spAutoFit/>
          </a:bodyPr>
          <a:lstStyle/>
          <a:p>
            <a:pPr algn="ctr"/>
            <a:r>
              <a:rPr lang="uk-UA" sz="2000" dirty="0" smtClean="0"/>
              <a:t>підозрюваний, обвинувачений</a:t>
            </a:r>
            <a:endParaRPr lang="uk-UA" sz="2000" dirty="0"/>
          </a:p>
        </p:txBody>
      </p:sp>
      <p:sp>
        <p:nvSpPr>
          <p:cNvPr id="17" name="Стрелка вниз 16"/>
          <p:cNvSpPr/>
          <p:nvPr/>
        </p:nvSpPr>
        <p:spPr>
          <a:xfrm>
            <a:off x="9778180" y="4911213"/>
            <a:ext cx="1312607" cy="840658"/>
          </a:xfrm>
          <a:prstGeom prst="downArrow">
            <a:avLst/>
          </a:prstGeom>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8" name="Прямоугольник 17"/>
          <p:cNvSpPr/>
          <p:nvPr/>
        </p:nvSpPr>
        <p:spPr>
          <a:xfrm>
            <a:off x="10051151" y="5028889"/>
            <a:ext cx="761747" cy="369332"/>
          </a:xfrm>
          <a:prstGeom prst="rect">
            <a:avLst/>
          </a:prstGeom>
          <a:solidFill>
            <a:srgbClr val="FFC000"/>
          </a:solidFill>
          <a:ln>
            <a:solidFill>
              <a:schemeClr val="bg1"/>
            </a:solidFill>
          </a:ln>
        </p:spPr>
        <p:txBody>
          <a:bodyPr wrap="none">
            <a:spAutoFit/>
          </a:bodyPr>
          <a:lstStyle/>
          <a:p>
            <a:pPr algn="ctr"/>
            <a:r>
              <a:rPr lang="uk-UA" b="1" dirty="0" smtClean="0">
                <a:solidFill>
                  <a:schemeClr val="bg1"/>
                </a:solidFill>
              </a:rPr>
              <a:t>НЕСЕ</a:t>
            </a:r>
            <a:endParaRPr lang="uk-UA" b="1" dirty="0" smtClean="0">
              <a:solidFill>
                <a:schemeClr val="bg1"/>
              </a:solidFill>
            </a:endParaRPr>
          </a:p>
        </p:txBody>
      </p:sp>
      <p:sp>
        <p:nvSpPr>
          <p:cNvPr id="19" name="Прямоугольник 18"/>
          <p:cNvSpPr/>
          <p:nvPr/>
        </p:nvSpPr>
        <p:spPr>
          <a:xfrm>
            <a:off x="9147860" y="5869547"/>
            <a:ext cx="2837636" cy="400110"/>
          </a:xfrm>
          <a:prstGeom prst="rect">
            <a:avLst/>
          </a:prstGeom>
          <a:ln>
            <a:solidFill>
              <a:schemeClr val="bg1"/>
            </a:solidFill>
          </a:ln>
        </p:spPr>
        <p:txBody>
          <a:bodyPr wrap="none">
            <a:spAutoFit/>
          </a:bodyPr>
          <a:lstStyle/>
          <a:p>
            <a:pPr algn="ctr"/>
            <a:r>
              <a:rPr lang="uk-UA" sz="2000" dirty="0" smtClean="0"/>
              <a:t>він несе самостійно</a:t>
            </a:r>
            <a:endParaRPr lang="uk-UA" sz="2000" dirty="0"/>
          </a:p>
        </p:txBody>
      </p:sp>
      <p:sp>
        <p:nvSpPr>
          <p:cNvPr id="20" name="Стрелка вниз 19"/>
          <p:cNvSpPr/>
          <p:nvPr/>
        </p:nvSpPr>
        <p:spPr>
          <a:xfrm>
            <a:off x="1607574" y="2433484"/>
            <a:ext cx="737420" cy="471948"/>
          </a:xfrm>
          <a:prstGeom prst="downArrow">
            <a:avLst/>
          </a:prstGeom>
          <a:solidFill>
            <a:srgbClr val="FFC0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21" name="Стрелка вниз 20"/>
          <p:cNvSpPr/>
          <p:nvPr/>
        </p:nvSpPr>
        <p:spPr>
          <a:xfrm>
            <a:off x="6051754" y="2408903"/>
            <a:ext cx="737420" cy="471948"/>
          </a:xfrm>
          <a:prstGeom prst="downArrow">
            <a:avLst/>
          </a:prstGeom>
          <a:solidFill>
            <a:srgbClr val="FFC0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22" name="Стрелка вниз 21"/>
          <p:cNvSpPr/>
          <p:nvPr/>
        </p:nvSpPr>
        <p:spPr>
          <a:xfrm>
            <a:off x="10122310" y="2408903"/>
            <a:ext cx="737420" cy="471948"/>
          </a:xfrm>
          <a:prstGeom prst="downArrow">
            <a:avLst/>
          </a:prstGeom>
          <a:solidFill>
            <a:srgbClr val="FFC0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Скругленный прямоугольник 12"/>
          <p:cNvSpPr/>
          <p:nvPr/>
        </p:nvSpPr>
        <p:spPr>
          <a:xfrm>
            <a:off x="7034981" y="2079523"/>
            <a:ext cx="4896464" cy="1828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 name="Скругленный прямоугольник 5"/>
          <p:cNvSpPr/>
          <p:nvPr/>
        </p:nvSpPr>
        <p:spPr>
          <a:xfrm>
            <a:off x="-1" y="152400"/>
            <a:ext cx="11990439" cy="158791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latin typeface="Times New Roman" pitchFamily="18" charset="0"/>
                <a:cs typeface="Times New Roman" pitchFamily="18" charset="0"/>
              </a:rPr>
              <a:t>	3)</a:t>
            </a:r>
            <a:r>
              <a:rPr lang="uk-UA" sz="2400" dirty="0" smtClean="0">
                <a:solidFill>
                  <a:srgbClr val="FFFF00"/>
                </a:solidFill>
                <a:latin typeface="Times New Roman" pitchFamily="18" charset="0"/>
                <a:cs typeface="Times New Roman" pitchFamily="18" charset="0"/>
              </a:rPr>
              <a:t>Витрати, пов’язані із залученням свідків, спеціалістів, перекладачів та експертів,</a:t>
            </a:r>
            <a:r>
              <a:rPr lang="uk-UA" sz="2400" dirty="0" smtClean="0">
                <a:latin typeface="Times New Roman" pitchFamily="18" charset="0"/>
                <a:cs typeface="Times New Roman" pitchFamily="18" charset="0"/>
              </a:rPr>
              <a:t> несе сторона кримінального провадження, яка заявила клопотання про виклик свідків, залучила спеціаліста, перекладача чи експерта, крім випадків, встановлених </a:t>
            </a:r>
            <a:r>
              <a:rPr lang="ru-RU" sz="2400" dirty="0" smtClean="0">
                <a:latin typeface="Times New Roman" pitchFamily="18" charset="0"/>
                <a:cs typeface="Times New Roman" pitchFamily="18" charset="0"/>
              </a:rPr>
              <a:t>КПК</a:t>
            </a:r>
            <a:r>
              <a:rPr lang="uk-UA" sz="2400" dirty="0" smtClean="0">
                <a:latin typeface="Times New Roman" pitchFamily="18" charset="0"/>
                <a:cs typeface="Times New Roman" pitchFamily="18" charset="0"/>
              </a:rPr>
              <a:t>.</a:t>
            </a:r>
            <a:endParaRPr lang="uk-UA" sz="2400" dirty="0">
              <a:latin typeface="Times New Roman" pitchFamily="18" charset="0"/>
              <a:cs typeface="Times New Roman" pitchFamily="18" charset="0"/>
            </a:endParaRPr>
          </a:p>
        </p:txBody>
      </p:sp>
      <p:sp>
        <p:nvSpPr>
          <p:cNvPr id="8" name="Скругленный прямоугольник 7"/>
          <p:cNvSpPr/>
          <p:nvPr/>
        </p:nvSpPr>
        <p:spPr>
          <a:xfrm>
            <a:off x="439174" y="1946787"/>
            <a:ext cx="5592916" cy="25809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smtClean="0">
                <a:latin typeface="Times New Roman" pitchFamily="18" charset="0"/>
                <a:cs typeface="Times New Roman" pitchFamily="18" charset="0"/>
              </a:rPr>
              <a:t>	</a:t>
            </a:r>
            <a:r>
              <a:rPr lang="uk-UA" sz="2000" dirty="0" smtClean="0">
                <a:solidFill>
                  <a:srgbClr val="FFFF00"/>
                </a:solidFill>
                <a:latin typeface="Times New Roman" pitchFamily="18" charset="0"/>
                <a:cs typeface="Times New Roman" pitchFamily="18" charset="0"/>
              </a:rPr>
              <a:t>Витрати, пов’язані із участю потерпілих у кримінальному провадженні, </a:t>
            </a:r>
            <a:r>
              <a:rPr lang="uk-UA" sz="2000" dirty="0" smtClean="0">
                <a:latin typeface="Times New Roman" pitchFamily="18" charset="0"/>
                <a:cs typeface="Times New Roman" pitchFamily="18" charset="0"/>
              </a:rPr>
              <a:t>залученням та участю перекладачів для перекладу показань підозрюваного, обвинуваченого, потерпілого, цивільного позивача та цивільного відповідача, представника юридичної особи, щодо якої здійснюється </a:t>
            </a:r>
            <a:r>
              <a:rPr lang="uk-UA" sz="2000" dirty="0" smtClean="0">
                <a:latin typeface="Times New Roman" pitchFamily="18" charset="0"/>
                <a:cs typeface="Times New Roman" pitchFamily="18" charset="0"/>
              </a:rPr>
              <a:t>провадження</a:t>
            </a:r>
            <a:endParaRPr lang="uk-UA" sz="2000" dirty="0">
              <a:latin typeface="Times New Roman" pitchFamily="18" charset="0"/>
              <a:cs typeface="Times New Roman" pitchFamily="18" charset="0"/>
            </a:endParaRPr>
          </a:p>
        </p:txBody>
      </p:sp>
      <p:sp>
        <p:nvSpPr>
          <p:cNvPr id="9" name="Стрелка вниз 8"/>
          <p:cNvSpPr/>
          <p:nvPr/>
        </p:nvSpPr>
        <p:spPr>
          <a:xfrm>
            <a:off x="2654709" y="4601497"/>
            <a:ext cx="1312607" cy="840658"/>
          </a:xfrm>
          <a:prstGeom prst="downArrow">
            <a:avLst/>
          </a:prstGeom>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p:cNvSpPr/>
          <p:nvPr/>
        </p:nvSpPr>
        <p:spPr>
          <a:xfrm>
            <a:off x="2927680" y="4719172"/>
            <a:ext cx="761747" cy="369332"/>
          </a:xfrm>
          <a:prstGeom prst="rect">
            <a:avLst/>
          </a:prstGeom>
          <a:solidFill>
            <a:srgbClr val="FFC000"/>
          </a:solidFill>
          <a:ln>
            <a:solidFill>
              <a:schemeClr val="bg1"/>
            </a:solidFill>
          </a:ln>
        </p:spPr>
        <p:txBody>
          <a:bodyPr wrap="none">
            <a:spAutoFit/>
          </a:bodyPr>
          <a:lstStyle/>
          <a:p>
            <a:pPr algn="ctr"/>
            <a:r>
              <a:rPr lang="uk-UA" b="1" dirty="0" smtClean="0">
                <a:solidFill>
                  <a:schemeClr val="bg1"/>
                </a:solidFill>
              </a:rPr>
              <a:t>НЕСЕ</a:t>
            </a:r>
            <a:endParaRPr lang="uk-UA" b="1" dirty="0" smtClean="0">
              <a:solidFill>
                <a:schemeClr val="bg1"/>
              </a:solidFill>
            </a:endParaRPr>
          </a:p>
        </p:txBody>
      </p:sp>
      <p:sp>
        <p:nvSpPr>
          <p:cNvPr id="11" name="Прямоугольник 10"/>
          <p:cNvSpPr/>
          <p:nvPr/>
        </p:nvSpPr>
        <p:spPr>
          <a:xfrm>
            <a:off x="290052" y="5341825"/>
            <a:ext cx="5830529" cy="646331"/>
          </a:xfrm>
          <a:prstGeom prst="rect">
            <a:avLst/>
          </a:prstGeom>
        </p:spPr>
        <p:txBody>
          <a:bodyPr wrap="square">
            <a:spAutoFit/>
          </a:bodyPr>
          <a:lstStyle/>
          <a:p>
            <a:pPr algn="ctr"/>
            <a:r>
              <a:rPr lang="uk-UA" dirty="0" smtClean="0">
                <a:latin typeface="Times New Roman" pitchFamily="18" charset="0"/>
                <a:cs typeface="Times New Roman" pitchFamily="18" charset="0"/>
              </a:rPr>
              <a:t>За рахунок </a:t>
            </a:r>
            <a:r>
              <a:rPr lang="uk-UA" dirty="0" smtClean="0">
                <a:latin typeface="Times New Roman" pitchFamily="18" charset="0"/>
                <a:cs typeface="Times New Roman" pitchFamily="18" charset="0"/>
              </a:rPr>
              <a:t>коштів Державного бюджету України в порядку, передбаченому Кабінетом Міністрів </a:t>
            </a:r>
            <a:r>
              <a:rPr lang="uk-UA" dirty="0" smtClean="0">
                <a:latin typeface="Times New Roman" pitchFamily="18" charset="0"/>
                <a:cs typeface="Times New Roman" pitchFamily="18" charset="0"/>
              </a:rPr>
              <a:t>України</a:t>
            </a:r>
            <a:endParaRPr lang="uk-UA" dirty="0"/>
          </a:p>
        </p:txBody>
      </p:sp>
      <p:sp>
        <p:nvSpPr>
          <p:cNvPr id="12" name="Прямоугольник 11"/>
          <p:cNvSpPr/>
          <p:nvPr/>
        </p:nvSpPr>
        <p:spPr>
          <a:xfrm>
            <a:off x="7138219" y="2174141"/>
            <a:ext cx="4748981" cy="1631216"/>
          </a:xfrm>
          <a:prstGeom prst="rect">
            <a:avLst/>
          </a:prstGeom>
        </p:spPr>
        <p:txBody>
          <a:bodyPr wrap="square">
            <a:spAutoFit/>
          </a:bodyPr>
          <a:lstStyle/>
          <a:p>
            <a:pPr indent="354013" algn="just"/>
            <a:r>
              <a:rPr lang="uk-UA" sz="2000" dirty="0" smtClean="0">
                <a:latin typeface="Times New Roman" pitchFamily="18" charset="0"/>
                <a:cs typeface="Times New Roman" pitchFamily="18" charset="0"/>
              </a:rPr>
              <a:t>Залучення стороною обвинувачення експертів спеціалізованих державних установ, а також проведення експертизи за дорученням слідчого судді або суду </a:t>
            </a:r>
            <a:r>
              <a:rPr lang="uk-UA" sz="2000" dirty="0" smtClean="0">
                <a:latin typeface="Times New Roman" pitchFamily="18" charset="0"/>
                <a:cs typeface="Times New Roman" pitchFamily="18" charset="0"/>
              </a:rPr>
              <a:t>здійснюється</a:t>
            </a:r>
            <a:endParaRPr lang="uk-UA" sz="2000" dirty="0"/>
          </a:p>
        </p:txBody>
      </p:sp>
      <p:sp>
        <p:nvSpPr>
          <p:cNvPr id="14" name="Стрелка вниз 13"/>
          <p:cNvSpPr/>
          <p:nvPr/>
        </p:nvSpPr>
        <p:spPr>
          <a:xfrm>
            <a:off x="8922775" y="4085304"/>
            <a:ext cx="1312607" cy="840658"/>
          </a:xfrm>
          <a:prstGeom prst="downArrow">
            <a:avLst/>
          </a:prstGeom>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5" name="Прямоугольник 14"/>
          <p:cNvSpPr/>
          <p:nvPr/>
        </p:nvSpPr>
        <p:spPr>
          <a:xfrm>
            <a:off x="9180997" y="4217728"/>
            <a:ext cx="761747" cy="369332"/>
          </a:xfrm>
          <a:prstGeom prst="rect">
            <a:avLst/>
          </a:prstGeom>
          <a:solidFill>
            <a:srgbClr val="FFC000"/>
          </a:solidFill>
          <a:ln>
            <a:solidFill>
              <a:schemeClr val="bg1"/>
            </a:solidFill>
          </a:ln>
        </p:spPr>
        <p:txBody>
          <a:bodyPr wrap="none">
            <a:spAutoFit/>
          </a:bodyPr>
          <a:lstStyle/>
          <a:p>
            <a:pPr algn="ctr"/>
            <a:r>
              <a:rPr lang="uk-UA" b="1" dirty="0" smtClean="0">
                <a:solidFill>
                  <a:schemeClr val="bg1"/>
                </a:solidFill>
              </a:rPr>
              <a:t>НЕСЕ</a:t>
            </a:r>
            <a:endParaRPr lang="uk-UA" b="1" dirty="0" smtClean="0">
              <a:solidFill>
                <a:schemeClr val="bg1"/>
              </a:solidFill>
            </a:endParaRPr>
          </a:p>
        </p:txBody>
      </p:sp>
      <p:sp>
        <p:nvSpPr>
          <p:cNvPr id="16" name="Прямоугольник 15"/>
          <p:cNvSpPr/>
          <p:nvPr/>
        </p:nvSpPr>
        <p:spPr>
          <a:xfrm>
            <a:off x="7300452" y="5214854"/>
            <a:ext cx="4891548" cy="923330"/>
          </a:xfrm>
          <a:prstGeom prst="rect">
            <a:avLst/>
          </a:prstGeom>
        </p:spPr>
        <p:txBody>
          <a:bodyPr wrap="square">
            <a:spAutoFit/>
          </a:bodyPr>
          <a:lstStyle/>
          <a:p>
            <a:pPr algn="ctr"/>
            <a:r>
              <a:rPr lang="uk-UA" dirty="0" smtClean="0">
                <a:latin typeface="Times New Roman" pitchFamily="18" charset="0"/>
                <a:cs typeface="Times New Roman" pitchFamily="18" charset="0"/>
              </a:rPr>
              <a:t>за рахунок коштів, які цільовим призначенням виділяються цим установам з Державного бюджету України</a:t>
            </a:r>
            <a:endParaRPr lang="uk-UA" dirty="0"/>
          </a:p>
        </p:txBody>
      </p:sp>
    </p:spTree>
    <p:extLst>
      <p:ext uri="{BB962C8B-B14F-4D97-AF65-F5344CB8AC3E}">
        <p14:creationId xmlns="" xmlns:p14="http://schemas.microsoft.com/office/powerpoint/2010/main" val="28685096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533400" y="419100"/>
            <a:ext cx="11226800" cy="426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sz="2400" dirty="0" smtClean="0">
                <a:latin typeface="Times New Roman" pitchFamily="18" charset="0"/>
                <a:cs typeface="Times New Roman" pitchFamily="18" charset="0"/>
              </a:rPr>
              <a:t>	</a:t>
            </a:r>
            <a:r>
              <a:rPr lang="uk-UA" sz="2400" dirty="0" smtClean="0">
                <a:solidFill>
                  <a:schemeClr val="tx1"/>
                </a:solidFill>
                <a:latin typeface="Times New Roman" pitchFamily="18" charset="0"/>
                <a:cs typeface="Times New Roman" pitchFamily="18" charset="0"/>
              </a:rPr>
              <a:t>4</a:t>
            </a:r>
            <a:r>
              <a:rPr lang="uk-UA" sz="2400" dirty="0" smtClean="0">
                <a:solidFill>
                  <a:schemeClr val="tx1"/>
                </a:solidFill>
                <a:latin typeface="Times New Roman" pitchFamily="18" charset="0"/>
                <a:cs typeface="Times New Roman" pitchFamily="18" charset="0"/>
              </a:rPr>
              <a:t>)</a:t>
            </a:r>
            <a:r>
              <a:rPr lang="uk-UA" sz="2400" dirty="0" smtClean="0">
                <a:solidFill>
                  <a:srgbClr val="FFFF00"/>
                </a:solidFill>
                <a:latin typeface="Times New Roman" pitchFamily="18" charset="0"/>
                <a:cs typeface="Times New Roman" pitchFamily="18" charset="0"/>
              </a:rPr>
              <a:t> </a:t>
            </a:r>
            <a:r>
              <a:rPr lang="uk-UA" sz="2800" dirty="0" smtClean="0">
                <a:solidFill>
                  <a:srgbClr val="FFFF00"/>
                </a:solidFill>
                <a:latin typeface="Times New Roman" pitchFamily="18" charset="0"/>
                <a:cs typeface="Times New Roman" pitchFamily="18" charset="0"/>
              </a:rPr>
              <a:t>Витрати</a:t>
            </a:r>
            <a:r>
              <a:rPr lang="uk-UA" sz="2800" dirty="0">
                <a:solidFill>
                  <a:srgbClr val="FFFF00"/>
                </a:solidFill>
                <a:latin typeface="Times New Roman" pitchFamily="18" charset="0"/>
                <a:cs typeface="Times New Roman" pitchFamily="18" charset="0"/>
              </a:rPr>
              <a:t>, пов’язані із зберіганням і пересиланням речей і документів,</a:t>
            </a:r>
            <a:r>
              <a:rPr lang="uk-UA" sz="2800" dirty="0">
                <a:latin typeface="Times New Roman" pitchFamily="18" charset="0"/>
                <a:cs typeface="Times New Roman" pitchFamily="18" charset="0"/>
              </a:rPr>
              <a:t> здійснюються за рахунок Державного бюджету України в порядку, встановленому Кабінетом Міністрів України.</a:t>
            </a:r>
          </a:p>
          <a:p>
            <a:pPr algn="just"/>
            <a:endParaRPr lang="uk-UA" sz="2800" dirty="0">
              <a:latin typeface="Times New Roman" pitchFamily="18" charset="0"/>
              <a:cs typeface="Times New Roman" pitchFamily="18" charset="0"/>
            </a:endParaRPr>
          </a:p>
          <a:p>
            <a:pPr algn="just"/>
            <a:r>
              <a:rPr lang="uk-UA" sz="2800" dirty="0" smtClean="0">
                <a:latin typeface="Times New Roman" pitchFamily="18" charset="0"/>
                <a:cs typeface="Times New Roman" pitchFamily="18" charset="0"/>
              </a:rPr>
              <a:t>	Граничний </a:t>
            </a:r>
            <a:r>
              <a:rPr lang="uk-UA" sz="2800" dirty="0">
                <a:latin typeface="Times New Roman" pitchFamily="18" charset="0"/>
                <a:cs typeface="Times New Roman" pitchFamily="18" charset="0"/>
              </a:rPr>
              <a:t>розмір витрат, пов’язаних із зберіганням і пересиланням речей і документів, встановлюється Кабінетом Міністрів України.</a:t>
            </a:r>
          </a:p>
        </p:txBody>
      </p:sp>
    </p:spTree>
    <p:extLst>
      <p:ext uri="{BB962C8B-B14F-4D97-AF65-F5344CB8AC3E}">
        <p14:creationId xmlns="" xmlns:p14="http://schemas.microsoft.com/office/powerpoint/2010/main" val="36807992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91850"/>
            <a:ext cx="12192000" cy="1035505"/>
          </a:xfrm>
        </p:spPr>
        <p:txBody>
          <a:bodyPr>
            <a:normAutofit fontScale="90000"/>
          </a:bodyPr>
          <a:lstStyle/>
          <a:p>
            <a:pPr algn="ctr"/>
            <a:r>
              <a:rPr lang="uk-UA" sz="4400" b="1" dirty="0">
                <a:solidFill>
                  <a:srgbClr val="FFFF00"/>
                </a:solidFill>
                <a:ea typeface="Calibri" panose="020F0502020204030204" pitchFamily="34" charset="0"/>
                <a:cs typeface="Times New Roman" panose="02020603050405020304" pitchFamily="18" charset="0"/>
              </a:rPr>
              <a:t>ВІДШКОДУВАННЯ (КОМПЕНСАЦІЯ) ШКОДИ: ПОНЯТТЯ, УЧАСНИКИ, ВИДИ ШКОДИ</a:t>
            </a:r>
            <a:r>
              <a:rPr lang="ru-RU" dirty="0">
                <a:latin typeface="Calibri" panose="020F0502020204030204" pitchFamily="34" charset="0"/>
                <a:ea typeface="Calibri" panose="020F0502020204030204" pitchFamily="34" charset="0"/>
                <a:cs typeface="Times New Roman" panose="02020603050405020304" pitchFamily="18" charset="0"/>
              </a:rPr>
              <a:t/>
            </a:r>
            <a:br>
              <a:rPr lang="ru-RU" dirty="0">
                <a:latin typeface="Calibri" panose="020F0502020204030204" pitchFamily="34" charset="0"/>
                <a:ea typeface="Calibri" panose="020F0502020204030204" pitchFamily="34" charset="0"/>
                <a:cs typeface="Times New Roman" panose="02020603050405020304" pitchFamily="18" charset="0"/>
              </a:rPr>
            </a:br>
            <a:endParaRPr lang="ru-RU" dirty="0"/>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2304641222"/>
              </p:ext>
            </p:extLst>
          </p:nvPr>
        </p:nvGraphicFramePr>
        <p:xfrm>
          <a:off x="107576" y="1976718"/>
          <a:ext cx="12084423" cy="46526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3975144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7918" y="206476"/>
            <a:ext cx="11793070" cy="6463265"/>
          </a:xfrm>
        </p:spPr>
        <p:txBody>
          <a:bodyPr>
            <a:normAutofit/>
          </a:bodyPr>
          <a:lstStyle/>
          <a:p>
            <a:pPr marL="0" indent="0" algn="just">
              <a:buNone/>
            </a:pPr>
            <a:r>
              <a:rPr lang="uk-UA" sz="2800" b="1" dirty="0" smtClean="0">
                <a:solidFill>
                  <a:schemeClr val="tx1"/>
                </a:solidFill>
              </a:rPr>
              <a:t>	Так</a:t>
            </a:r>
            <a:r>
              <a:rPr lang="uk-UA" sz="2800" b="1" dirty="0">
                <a:solidFill>
                  <a:schemeClr val="tx1"/>
                </a:solidFill>
              </a:rPr>
              <a:t>, зі змісту ст. 55 КПК вбачається, що відшкодування шкоди може відбуватися відносно потерпілого – </a:t>
            </a:r>
            <a:r>
              <a:rPr lang="uk-UA" sz="2800" b="1" i="1" dirty="0">
                <a:solidFill>
                  <a:srgbClr val="FF0000"/>
                </a:solidFill>
              </a:rPr>
              <a:t>як фізичної, так і юридичної особи</a:t>
            </a:r>
            <a:r>
              <a:rPr lang="uk-UA" sz="2800" b="1" i="1" dirty="0">
                <a:solidFill>
                  <a:schemeClr val="tx1"/>
                </a:solidFill>
              </a:rPr>
              <a:t>.</a:t>
            </a:r>
            <a:r>
              <a:rPr lang="uk-UA" sz="2800" b="1" dirty="0">
                <a:solidFill>
                  <a:schemeClr val="tx1"/>
                </a:solidFill>
              </a:rPr>
              <a:t> </a:t>
            </a:r>
            <a:endParaRPr lang="uk-UA" sz="2800" b="1" dirty="0" smtClean="0">
              <a:solidFill>
                <a:schemeClr val="tx1"/>
              </a:solidFill>
            </a:endParaRPr>
          </a:p>
          <a:p>
            <a:pPr marL="0" indent="530225" algn="just">
              <a:buNone/>
            </a:pPr>
            <a:r>
              <a:rPr lang="uk-UA" sz="2800" b="1" dirty="0" smtClean="0">
                <a:solidFill>
                  <a:schemeClr val="tx1"/>
                </a:solidFill>
              </a:rPr>
              <a:t>Три </a:t>
            </a:r>
            <a:r>
              <a:rPr lang="uk-UA" sz="2800" b="1" dirty="0" smtClean="0">
                <a:solidFill>
                  <a:schemeClr val="tx1"/>
                </a:solidFill>
              </a:rPr>
              <a:t>види </a:t>
            </a:r>
            <a:r>
              <a:rPr lang="uk-UA" sz="2800" b="1" dirty="0">
                <a:solidFill>
                  <a:schemeClr val="tx1"/>
                </a:solidFill>
              </a:rPr>
              <a:t>шкоди, що відшкодовуються (компенсуються) під час кримінального провадження: </a:t>
            </a:r>
            <a:endParaRPr lang="uk-UA" sz="2800" b="1" dirty="0" smtClean="0">
              <a:solidFill>
                <a:schemeClr val="tx1"/>
              </a:solidFill>
            </a:endParaRPr>
          </a:p>
          <a:p>
            <a:pPr algn="just"/>
            <a:r>
              <a:rPr lang="uk-UA" sz="2800" b="1" dirty="0" smtClean="0">
                <a:solidFill>
                  <a:srgbClr val="FF0000"/>
                </a:solidFill>
              </a:rPr>
              <a:t>моральна</a:t>
            </a:r>
            <a:r>
              <a:rPr lang="uk-UA" sz="2800" b="1" dirty="0">
                <a:solidFill>
                  <a:srgbClr val="FF0000"/>
                </a:solidFill>
              </a:rPr>
              <a:t>, </a:t>
            </a:r>
            <a:endParaRPr lang="uk-UA" sz="2800" b="1" dirty="0" smtClean="0">
              <a:solidFill>
                <a:srgbClr val="FF0000"/>
              </a:solidFill>
            </a:endParaRPr>
          </a:p>
          <a:p>
            <a:pPr algn="just"/>
            <a:r>
              <a:rPr lang="uk-UA" sz="2800" b="1" dirty="0" smtClean="0">
                <a:solidFill>
                  <a:srgbClr val="FF0000"/>
                </a:solidFill>
              </a:rPr>
              <a:t>Фізична, </a:t>
            </a:r>
            <a:endParaRPr lang="uk-UA" sz="2800" b="1" dirty="0" smtClean="0">
              <a:solidFill>
                <a:srgbClr val="FF0000"/>
              </a:solidFill>
            </a:endParaRPr>
          </a:p>
          <a:p>
            <a:pPr algn="just"/>
            <a:r>
              <a:rPr lang="uk-UA" sz="2800" b="1" dirty="0" smtClean="0">
                <a:solidFill>
                  <a:srgbClr val="FF0000"/>
                </a:solidFill>
              </a:rPr>
              <a:t>майнова</a:t>
            </a:r>
            <a:r>
              <a:rPr lang="uk-UA" sz="2800" b="1" dirty="0">
                <a:solidFill>
                  <a:srgbClr val="FF0000"/>
                </a:solidFill>
              </a:rPr>
              <a:t>. </a:t>
            </a:r>
            <a:endParaRPr lang="uk-UA" sz="2800" b="1" dirty="0" smtClean="0">
              <a:solidFill>
                <a:srgbClr val="FF0000"/>
              </a:solidFill>
            </a:endParaRPr>
          </a:p>
          <a:p>
            <a:pPr marL="0" indent="0" algn="just">
              <a:buNone/>
            </a:pPr>
            <a:r>
              <a:rPr lang="uk-UA" sz="2800" b="1" dirty="0" smtClean="0">
                <a:solidFill>
                  <a:schemeClr val="tx1"/>
                </a:solidFill>
              </a:rPr>
              <a:t>	</a:t>
            </a:r>
            <a:r>
              <a:rPr lang="uk-UA" sz="2800" b="1" i="1" dirty="0" smtClean="0">
                <a:solidFill>
                  <a:schemeClr val="tx1"/>
                </a:solidFill>
              </a:rPr>
              <a:t>Але </a:t>
            </a:r>
            <a:r>
              <a:rPr lang="uk-UA" sz="2800" b="1" i="1" dirty="0">
                <a:solidFill>
                  <a:schemeClr val="tx1"/>
                </a:solidFill>
              </a:rPr>
              <a:t>суттєвим є той факт, що потерпілій фізичній особі може бути відшкодована моральна, фізична та майнова шкода, а потерпілій юридичній особі компенсується лише майнова шкода, що завдана кримінальним правопорушенням.</a:t>
            </a:r>
            <a:endParaRPr lang="ru-RU" sz="2800" b="1" i="1" dirty="0">
              <a:solidFill>
                <a:schemeClr val="tx1"/>
              </a:solidFill>
            </a:endParaRPr>
          </a:p>
          <a:p>
            <a:pPr algn="just"/>
            <a:endParaRPr lang="ru-RU" sz="2800" b="1" dirty="0">
              <a:solidFill>
                <a:schemeClr val="tx1"/>
              </a:solidFill>
            </a:endParaRPr>
          </a:p>
        </p:txBody>
      </p:sp>
    </p:spTree>
    <p:extLst>
      <p:ext uri="{BB962C8B-B14F-4D97-AF65-F5344CB8AC3E}">
        <p14:creationId xmlns="" xmlns:p14="http://schemas.microsoft.com/office/powerpoint/2010/main" val="38684142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2669777577"/>
              </p:ext>
            </p:extLst>
          </p:nvPr>
        </p:nvGraphicFramePr>
        <p:xfrm>
          <a:off x="134471" y="215153"/>
          <a:ext cx="11766176" cy="64949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8807578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3496616181"/>
              </p:ext>
            </p:extLst>
          </p:nvPr>
        </p:nvGraphicFramePr>
        <p:xfrm>
          <a:off x="0" y="0"/>
          <a:ext cx="11954435"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6675385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1467778164"/>
              </p:ext>
            </p:extLst>
          </p:nvPr>
        </p:nvGraphicFramePr>
        <p:xfrm>
          <a:off x="107576" y="1"/>
          <a:ext cx="11658600" cy="66428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3594823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1001399803"/>
              </p:ext>
            </p:extLst>
          </p:nvPr>
        </p:nvGraphicFramePr>
        <p:xfrm>
          <a:off x="0" y="-228600"/>
          <a:ext cx="12192000" cy="7086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9633017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1707" y="201705"/>
            <a:ext cx="11779622" cy="6468036"/>
          </a:xfrm>
        </p:spPr>
        <p:txBody>
          <a:bodyPr>
            <a:normAutofit/>
          </a:bodyPr>
          <a:lstStyle/>
          <a:p>
            <a:pPr marL="0" indent="0" algn="just"/>
            <a:r>
              <a:rPr lang="uk-UA" sz="2200" dirty="0" smtClean="0">
                <a:solidFill>
                  <a:schemeClr val="bg1">
                    <a:lumMod val="95000"/>
                    <a:lumOff val="5000"/>
                  </a:schemeClr>
                </a:solidFill>
                <a:latin typeface="Times New Roman" pitchFamily="18" charset="0"/>
                <a:cs typeface="Times New Roman" pitchFamily="18" charset="0"/>
              </a:rPr>
              <a:t>Кримінальний процес : підручник /  [О. В. </a:t>
            </a:r>
            <a:r>
              <a:rPr lang="uk-UA" sz="2200" dirty="0" err="1" smtClean="0">
                <a:solidFill>
                  <a:schemeClr val="bg1">
                    <a:lumMod val="95000"/>
                    <a:lumOff val="5000"/>
                  </a:schemeClr>
                </a:solidFill>
                <a:latin typeface="Times New Roman" pitchFamily="18" charset="0"/>
                <a:cs typeface="Times New Roman" pitchFamily="18" charset="0"/>
              </a:rPr>
              <a:t>Капліна</a:t>
            </a:r>
            <a:r>
              <a:rPr lang="uk-UA" sz="2200" dirty="0" smtClean="0">
                <a:solidFill>
                  <a:schemeClr val="bg1">
                    <a:lumMod val="95000"/>
                    <a:lumOff val="5000"/>
                  </a:schemeClr>
                </a:solidFill>
                <a:latin typeface="Times New Roman" pitchFamily="18" charset="0"/>
                <a:cs typeface="Times New Roman" pitchFamily="18" charset="0"/>
              </a:rPr>
              <a:t>, О. Г. Шило, В.М. Трофименко та ін. ] ; за </a:t>
            </a:r>
            <a:r>
              <a:rPr lang="uk-UA" sz="2200" dirty="0" err="1" smtClean="0">
                <a:solidFill>
                  <a:schemeClr val="bg1">
                    <a:lumMod val="95000"/>
                    <a:lumOff val="5000"/>
                  </a:schemeClr>
                </a:solidFill>
                <a:latin typeface="Times New Roman" pitchFamily="18" charset="0"/>
                <a:cs typeface="Times New Roman" pitchFamily="18" charset="0"/>
              </a:rPr>
              <a:t>заг</a:t>
            </a:r>
            <a:r>
              <a:rPr lang="uk-UA" sz="2200" dirty="0" smtClean="0">
                <a:solidFill>
                  <a:schemeClr val="bg1">
                    <a:lumMod val="95000"/>
                    <a:lumOff val="5000"/>
                  </a:schemeClr>
                </a:solidFill>
                <a:latin typeface="Times New Roman" pitchFamily="18" charset="0"/>
                <a:cs typeface="Times New Roman" pitchFamily="18" charset="0"/>
              </a:rPr>
              <a:t>. ред. О. В. </a:t>
            </a:r>
            <a:r>
              <a:rPr lang="uk-UA" sz="2200" dirty="0" err="1" smtClean="0">
                <a:solidFill>
                  <a:schemeClr val="bg1">
                    <a:lumMod val="95000"/>
                    <a:lumOff val="5000"/>
                  </a:schemeClr>
                </a:solidFill>
                <a:latin typeface="Times New Roman" pitchFamily="18" charset="0"/>
                <a:cs typeface="Times New Roman" pitchFamily="18" charset="0"/>
              </a:rPr>
              <a:t>Капліної</a:t>
            </a:r>
            <a:r>
              <a:rPr lang="uk-UA" sz="2200" dirty="0" smtClean="0">
                <a:solidFill>
                  <a:schemeClr val="bg1">
                    <a:lumMod val="95000"/>
                    <a:lumOff val="5000"/>
                  </a:schemeClr>
                </a:solidFill>
                <a:latin typeface="Times New Roman" pitchFamily="18" charset="0"/>
                <a:cs typeface="Times New Roman" pitchFamily="18" charset="0"/>
              </a:rPr>
              <a:t>, О. Г. Шило.  – Харків : Право, 2018. – 584 с.  </a:t>
            </a:r>
          </a:p>
          <a:p>
            <a:pPr marL="0" indent="0" algn="just"/>
            <a:r>
              <a:rPr lang="uk-UA" sz="2200" dirty="0" smtClean="0">
                <a:solidFill>
                  <a:schemeClr val="bg1">
                    <a:lumMod val="95000"/>
                    <a:lumOff val="5000"/>
                  </a:schemeClr>
                </a:solidFill>
                <a:latin typeface="Times New Roman" pitchFamily="18" charset="0"/>
                <a:cs typeface="Times New Roman" pitchFamily="18" charset="0"/>
              </a:rPr>
              <a:t>Зразки процесуальних документів у кримінальному провадженні з коментарями/ А.В.Григоренко, Л.Д.</a:t>
            </a:r>
            <a:r>
              <a:rPr lang="uk-UA" sz="2200" dirty="0" err="1" smtClean="0">
                <a:solidFill>
                  <a:schemeClr val="bg1">
                    <a:lumMod val="95000"/>
                    <a:lumOff val="5000"/>
                  </a:schemeClr>
                </a:solidFill>
                <a:latin typeface="Times New Roman" pitchFamily="18" charset="0"/>
                <a:cs typeface="Times New Roman" pitchFamily="18" charset="0"/>
              </a:rPr>
              <a:t>Удалова</a:t>
            </a:r>
            <a:r>
              <a:rPr lang="uk-UA" sz="2200" dirty="0" smtClean="0">
                <a:solidFill>
                  <a:schemeClr val="bg1">
                    <a:lumMod val="95000"/>
                    <a:lumOff val="5000"/>
                  </a:schemeClr>
                </a:solidFill>
                <a:latin typeface="Times New Roman" pitchFamily="18" charset="0"/>
                <a:cs typeface="Times New Roman" pitchFamily="18" charset="0"/>
              </a:rPr>
              <a:t>, С.С.</a:t>
            </a:r>
            <a:r>
              <a:rPr lang="uk-UA" sz="2200" dirty="0" err="1" smtClean="0">
                <a:solidFill>
                  <a:schemeClr val="bg1">
                    <a:lumMod val="95000"/>
                    <a:lumOff val="5000"/>
                  </a:schemeClr>
                </a:solidFill>
                <a:latin typeface="Times New Roman" pitchFamily="18" charset="0"/>
                <a:cs typeface="Times New Roman" pitchFamily="18" charset="0"/>
              </a:rPr>
              <a:t>Чернявський</a:t>
            </a:r>
            <a:r>
              <a:rPr lang="uk-UA" sz="2200" dirty="0" smtClean="0">
                <a:solidFill>
                  <a:schemeClr val="bg1">
                    <a:lumMod val="95000"/>
                    <a:lumOff val="5000"/>
                  </a:schemeClr>
                </a:solidFill>
                <a:latin typeface="Times New Roman" pitchFamily="18" charset="0"/>
                <a:cs typeface="Times New Roman" pitchFamily="18" charset="0"/>
              </a:rPr>
              <a:t> та </a:t>
            </a:r>
            <a:r>
              <a:rPr lang="uk-UA" sz="2200" dirty="0" err="1" smtClean="0">
                <a:solidFill>
                  <a:schemeClr val="bg1">
                    <a:lumMod val="95000"/>
                    <a:lumOff val="5000"/>
                  </a:schemeClr>
                </a:solidFill>
                <a:latin typeface="Times New Roman" pitchFamily="18" charset="0"/>
                <a:cs typeface="Times New Roman" pitchFamily="18" charset="0"/>
              </a:rPr>
              <a:t>інш.-</a:t>
            </a:r>
            <a:r>
              <a:rPr lang="uk-UA" sz="2200" dirty="0" smtClean="0">
                <a:solidFill>
                  <a:schemeClr val="bg1">
                    <a:lumMod val="95000"/>
                    <a:lumOff val="5000"/>
                  </a:schemeClr>
                </a:solidFill>
                <a:latin typeface="Times New Roman" pitchFamily="18" charset="0"/>
                <a:cs typeface="Times New Roman" pitchFamily="18" charset="0"/>
              </a:rPr>
              <a:t> К.: ЦУЛ, 2017.- 287с.</a:t>
            </a:r>
          </a:p>
          <a:p>
            <a:pPr marL="0" indent="0" algn="just"/>
            <a:r>
              <a:rPr lang="uk-UA" sz="2200" dirty="0" smtClean="0">
                <a:solidFill>
                  <a:schemeClr val="bg1">
                    <a:lumMod val="95000"/>
                    <a:lumOff val="5000"/>
                  </a:schemeClr>
                </a:solidFill>
                <a:latin typeface="Times New Roman" pitchFamily="18" charset="0"/>
                <a:cs typeface="Times New Roman" pitchFamily="18" charset="0"/>
              </a:rPr>
              <a:t>Кримінально-процесуальна відповідальність : наукові та правові основи: автореф. дис. на здобуття наук. ступеня </a:t>
            </a:r>
            <a:r>
              <a:rPr lang="uk-UA" sz="2200" dirty="0" err="1" smtClean="0">
                <a:solidFill>
                  <a:schemeClr val="bg1">
                    <a:lumMod val="95000"/>
                    <a:lumOff val="5000"/>
                  </a:schemeClr>
                </a:solidFill>
                <a:latin typeface="Times New Roman" pitchFamily="18" charset="0"/>
                <a:cs typeface="Times New Roman" pitchFamily="18" charset="0"/>
              </a:rPr>
              <a:t>докт</a:t>
            </a:r>
            <a:r>
              <a:rPr lang="uk-UA" sz="2200" dirty="0" smtClean="0">
                <a:solidFill>
                  <a:schemeClr val="bg1">
                    <a:lumMod val="95000"/>
                    <a:lumOff val="5000"/>
                  </a:schemeClr>
                </a:solidFill>
                <a:latin typeface="Times New Roman" pitchFamily="18" charset="0"/>
                <a:cs typeface="Times New Roman" pitchFamily="18" charset="0"/>
              </a:rPr>
              <a:t>. </a:t>
            </a:r>
            <a:r>
              <a:rPr lang="uk-UA" sz="2200" dirty="0" err="1" smtClean="0">
                <a:solidFill>
                  <a:schemeClr val="bg1">
                    <a:lumMod val="95000"/>
                    <a:lumOff val="5000"/>
                  </a:schemeClr>
                </a:solidFill>
                <a:latin typeface="Times New Roman" pitchFamily="18" charset="0"/>
                <a:cs typeface="Times New Roman" pitchFamily="18" charset="0"/>
              </a:rPr>
              <a:t>юрид</a:t>
            </a:r>
            <a:r>
              <a:rPr lang="uk-UA" sz="2200" dirty="0" smtClean="0">
                <a:solidFill>
                  <a:schemeClr val="bg1">
                    <a:lumMod val="95000"/>
                    <a:lumOff val="5000"/>
                  </a:schemeClr>
                </a:solidFill>
                <a:latin typeface="Times New Roman" pitchFamily="18" charset="0"/>
                <a:cs typeface="Times New Roman" pitchFamily="18" charset="0"/>
              </a:rPr>
              <a:t>. наук : спец. 12.00.09 "Кримінальний процес та криміналістика ; судова експертиза ; ОРД"/ </a:t>
            </a:r>
            <a:r>
              <a:rPr lang="uk-UA" sz="2200" dirty="0" err="1" smtClean="0">
                <a:solidFill>
                  <a:schemeClr val="bg1">
                    <a:lumMod val="95000"/>
                    <a:lumOff val="5000"/>
                  </a:schemeClr>
                </a:solidFill>
                <a:latin typeface="Times New Roman" pitchFamily="18" charset="0"/>
                <a:cs typeface="Times New Roman" pitchFamily="18" charset="0"/>
              </a:rPr>
              <a:t>Білокінь</a:t>
            </a:r>
            <a:r>
              <a:rPr lang="uk-UA" sz="2200" dirty="0" smtClean="0">
                <a:solidFill>
                  <a:schemeClr val="bg1">
                    <a:lumMod val="95000"/>
                    <a:lumOff val="5000"/>
                  </a:schemeClr>
                </a:solidFill>
                <a:latin typeface="Times New Roman" pitchFamily="18" charset="0"/>
                <a:cs typeface="Times New Roman" pitchFamily="18" charset="0"/>
              </a:rPr>
              <a:t> Руслан Михайлович ; МВС України, НАВС.- Київ, 2018.- 42 с. </a:t>
            </a:r>
          </a:p>
          <a:p>
            <a:pPr marL="0" indent="0" algn="just"/>
            <a:r>
              <a:rPr lang="uk-UA" sz="2200" dirty="0" smtClean="0">
                <a:solidFill>
                  <a:schemeClr val="bg1">
                    <a:lumMod val="95000"/>
                    <a:lumOff val="5000"/>
                  </a:schemeClr>
                </a:solidFill>
                <a:latin typeface="Times New Roman" pitchFamily="18" charset="0"/>
                <a:cs typeface="Times New Roman" pitchFamily="18" charset="0"/>
              </a:rPr>
              <a:t>Кримінальний процес [Текст] : </a:t>
            </a:r>
            <a:r>
              <a:rPr lang="uk-UA" sz="2200" dirty="0" err="1" smtClean="0">
                <a:solidFill>
                  <a:schemeClr val="bg1">
                    <a:lumMod val="95000"/>
                    <a:lumOff val="5000"/>
                  </a:schemeClr>
                </a:solidFill>
                <a:latin typeface="Times New Roman" pitchFamily="18" charset="0"/>
                <a:cs typeface="Times New Roman" pitchFamily="18" charset="0"/>
              </a:rPr>
              <a:t>навч</a:t>
            </a:r>
            <a:r>
              <a:rPr lang="uk-UA" sz="2200" dirty="0" smtClean="0">
                <a:solidFill>
                  <a:schemeClr val="bg1">
                    <a:lumMod val="95000"/>
                    <a:lumOff val="5000"/>
                  </a:schemeClr>
                </a:solidFill>
                <a:latin typeface="Times New Roman" pitchFamily="18" charset="0"/>
                <a:cs typeface="Times New Roman" pitchFamily="18" charset="0"/>
              </a:rPr>
              <a:t>. </a:t>
            </a:r>
            <a:r>
              <a:rPr lang="uk-UA" sz="2200" dirty="0" err="1" smtClean="0">
                <a:solidFill>
                  <a:schemeClr val="bg1">
                    <a:lumMod val="95000"/>
                    <a:lumOff val="5000"/>
                  </a:schemeClr>
                </a:solidFill>
                <a:latin typeface="Times New Roman" pitchFamily="18" charset="0"/>
                <a:cs typeface="Times New Roman" pitchFamily="18" charset="0"/>
              </a:rPr>
              <a:t>посіб</a:t>
            </a:r>
            <a:r>
              <a:rPr lang="uk-UA" sz="2200" dirty="0" smtClean="0">
                <a:solidFill>
                  <a:schemeClr val="bg1">
                    <a:lumMod val="95000"/>
                    <a:lumOff val="5000"/>
                  </a:schemeClr>
                </a:solidFill>
                <a:latin typeface="Times New Roman" pitchFamily="18" charset="0"/>
                <a:cs typeface="Times New Roman" pitchFamily="18" charset="0"/>
              </a:rPr>
              <a:t>. для </a:t>
            </a:r>
            <a:r>
              <a:rPr lang="uk-UA" sz="2200" dirty="0" err="1" smtClean="0">
                <a:solidFill>
                  <a:schemeClr val="bg1">
                    <a:lumMod val="95000"/>
                    <a:lumOff val="5000"/>
                  </a:schemeClr>
                </a:solidFill>
                <a:latin typeface="Times New Roman" pitchFamily="18" charset="0"/>
                <a:cs typeface="Times New Roman" pitchFamily="18" charset="0"/>
              </a:rPr>
              <a:t>підгот</a:t>
            </a:r>
            <a:r>
              <a:rPr lang="uk-UA" sz="2200" dirty="0" smtClean="0">
                <a:solidFill>
                  <a:schemeClr val="bg1">
                    <a:lumMod val="95000"/>
                    <a:lumOff val="5000"/>
                  </a:schemeClr>
                </a:solidFill>
                <a:latin typeface="Times New Roman" pitchFamily="18" charset="0"/>
                <a:cs typeface="Times New Roman" pitchFamily="18" charset="0"/>
              </a:rPr>
              <a:t>. до іспиту / [О. В. </a:t>
            </a:r>
            <a:r>
              <a:rPr lang="uk-UA" sz="2200" dirty="0" err="1" smtClean="0">
                <a:solidFill>
                  <a:schemeClr val="bg1">
                    <a:lumMod val="95000"/>
                    <a:lumOff val="5000"/>
                  </a:schemeClr>
                </a:solidFill>
                <a:latin typeface="Times New Roman" pitchFamily="18" charset="0"/>
                <a:cs typeface="Times New Roman" pitchFamily="18" charset="0"/>
              </a:rPr>
              <a:t>Капліна</a:t>
            </a:r>
            <a:r>
              <a:rPr lang="uk-UA" sz="2200" dirty="0" smtClean="0">
                <a:solidFill>
                  <a:schemeClr val="bg1">
                    <a:lumMod val="95000"/>
                    <a:lumOff val="5000"/>
                  </a:schemeClr>
                </a:solidFill>
                <a:latin typeface="Times New Roman" pitchFamily="18" charset="0"/>
                <a:cs typeface="Times New Roman" pitchFamily="18" charset="0"/>
              </a:rPr>
              <a:t> та ін.]. - Харків : Право, 2016. - 286 с. </a:t>
            </a:r>
          </a:p>
          <a:p>
            <a:pPr marL="0" lvl="0" indent="0" algn="just"/>
            <a:r>
              <a:rPr lang="uk-UA" sz="2200" dirty="0" smtClean="0">
                <a:solidFill>
                  <a:schemeClr val="bg1">
                    <a:lumMod val="95000"/>
                    <a:lumOff val="5000"/>
                  </a:schemeClr>
                </a:solidFill>
                <a:latin typeface="Times New Roman" pitchFamily="18" charset="0"/>
                <a:cs typeface="Times New Roman" pitchFamily="18" charset="0"/>
              </a:rPr>
              <a:t>Кримінальний процес України: Лекції. Процесуальні документи. Молдован В.В., Молдован А.В., Кравець Р.С. 2-ге вид., із змін. та </a:t>
            </a:r>
            <a:r>
              <a:rPr lang="uk-UA" sz="2200" dirty="0" err="1" smtClean="0">
                <a:solidFill>
                  <a:schemeClr val="bg1">
                    <a:lumMod val="95000"/>
                    <a:lumOff val="5000"/>
                  </a:schemeClr>
                </a:solidFill>
                <a:latin typeface="Times New Roman" pitchFamily="18" charset="0"/>
                <a:cs typeface="Times New Roman" pitchFamily="18" charset="0"/>
              </a:rPr>
              <a:t>доповн</a:t>
            </a:r>
            <a:r>
              <a:rPr lang="uk-UA" sz="2200" dirty="0" smtClean="0">
                <a:solidFill>
                  <a:schemeClr val="bg1">
                    <a:lumMod val="95000"/>
                    <a:lumOff val="5000"/>
                  </a:schemeClr>
                </a:solidFill>
                <a:latin typeface="Times New Roman" pitchFamily="18" charset="0"/>
                <a:cs typeface="Times New Roman" pitchFamily="18" charset="0"/>
              </a:rPr>
              <a:t>. Київ : </a:t>
            </a:r>
            <a:r>
              <a:rPr lang="uk-UA" sz="2200" dirty="0" err="1" smtClean="0">
                <a:solidFill>
                  <a:schemeClr val="bg1">
                    <a:lumMod val="95000"/>
                    <a:lumOff val="5000"/>
                  </a:schemeClr>
                </a:solidFill>
                <a:latin typeface="Times New Roman" pitchFamily="18" charset="0"/>
                <a:cs typeface="Times New Roman" pitchFamily="18" charset="0"/>
              </a:rPr>
              <a:t>Алерта</a:t>
            </a:r>
            <a:r>
              <a:rPr lang="uk-UA" sz="2200" dirty="0" smtClean="0">
                <a:solidFill>
                  <a:schemeClr val="bg1">
                    <a:lumMod val="95000"/>
                    <a:lumOff val="5000"/>
                  </a:schemeClr>
                </a:solidFill>
                <a:latin typeface="Times New Roman" pitchFamily="18" charset="0"/>
                <a:cs typeface="Times New Roman" pitchFamily="18" charset="0"/>
              </a:rPr>
              <a:t>, 2016. </a:t>
            </a:r>
            <a:r>
              <a:rPr lang="uk-UA" sz="2200" dirty="0" smtClean="0">
                <a:solidFill>
                  <a:schemeClr val="bg1">
                    <a:lumMod val="95000"/>
                    <a:lumOff val="5000"/>
                  </a:schemeClr>
                </a:solidFill>
                <a:latin typeface="Times New Roman" pitchFamily="18" charset="0"/>
                <a:cs typeface="Times New Roman" pitchFamily="18" charset="0"/>
              </a:rPr>
              <a:t>-360 </a:t>
            </a:r>
            <a:r>
              <a:rPr lang="uk-UA" sz="2200" dirty="0" smtClean="0">
                <a:solidFill>
                  <a:schemeClr val="bg1">
                    <a:lumMod val="95000"/>
                    <a:lumOff val="5000"/>
                  </a:schemeClr>
                </a:solidFill>
                <a:latin typeface="Times New Roman" pitchFamily="18" charset="0"/>
                <a:cs typeface="Times New Roman" pitchFamily="18" charset="0"/>
              </a:rPr>
              <a:t>с. </a:t>
            </a:r>
          </a:p>
          <a:p>
            <a:pPr marL="0" indent="0" algn="just">
              <a:buNone/>
            </a:pPr>
            <a:endParaRPr lang="uk-UA" sz="2400" dirty="0">
              <a:solidFill>
                <a:schemeClr val="bg1">
                  <a:lumMod val="95000"/>
                  <a:lumOff val="5000"/>
                </a:schemeClr>
              </a:solidFill>
              <a:latin typeface="Times New Roman" pitchFamily="18" charset="0"/>
              <a:cs typeface="Times New Roman" pitchFamily="18" charset="0"/>
            </a:endParaRPr>
          </a:p>
        </p:txBody>
      </p:sp>
      <p:sp>
        <p:nvSpPr>
          <p:cNvPr id="2" name="Прямоугольник 1"/>
          <p:cNvSpPr/>
          <p:nvPr/>
        </p:nvSpPr>
        <p:spPr>
          <a:xfrm>
            <a:off x="403412" y="2722941"/>
            <a:ext cx="11949953" cy="369332"/>
          </a:xfrm>
          <a:prstGeom prst="rect">
            <a:avLst/>
          </a:prstGeom>
        </p:spPr>
        <p:txBody>
          <a:bodyPr wrap="square">
            <a:spAutoFit/>
          </a:bodyPr>
          <a:lstStyle/>
          <a:p>
            <a:endParaRPr lang="en-US" b="1" dirty="0"/>
          </a:p>
        </p:txBody>
      </p:sp>
    </p:spTree>
    <p:extLst>
      <p:ext uri="{BB962C8B-B14F-4D97-AF65-F5344CB8AC3E}">
        <p14:creationId xmlns:p14="http://schemas.microsoft.com/office/powerpoint/2010/main" xmlns="" val="16254491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2494615514"/>
              </p:ext>
            </p:extLst>
          </p:nvPr>
        </p:nvGraphicFramePr>
        <p:xfrm>
          <a:off x="0" y="-134471"/>
          <a:ext cx="12062013" cy="68714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3361751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70827"/>
            <a:ext cx="11739282" cy="1507067"/>
          </a:xfrm>
        </p:spPr>
        <p:txBody>
          <a:bodyPr>
            <a:noAutofit/>
          </a:bodyPr>
          <a:lstStyle/>
          <a:p>
            <a:r>
              <a:rPr lang="uk-UA" sz="4800" b="1" dirty="0">
                <a:solidFill>
                  <a:srgbClr val="FFFF00"/>
                </a:solidFill>
              </a:rPr>
              <a:t>СПОСОБИ ВІДШКОДУВАННЯ ШКОДИ</a:t>
            </a:r>
            <a:endParaRPr lang="ru-RU" sz="4800" dirty="0">
              <a:solidFill>
                <a:srgbClr val="FFFF00"/>
              </a:solidFill>
            </a:endParaRPr>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1789672079"/>
              </p:ext>
            </p:extLst>
          </p:nvPr>
        </p:nvGraphicFramePr>
        <p:xfrm>
          <a:off x="0" y="1465729"/>
          <a:ext cx="12021671" cy="5204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3439311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3068596280"/>
              </p:ext>
            </p:extLst>
          </p:nvPr>
        </p:nvGraphicFramePr>
        <p:xfrm>
          <a:off x="0" y="161366"/>
          <a:ext cx="11994775" cy="65083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56706153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2892716775"/>
              </p:ext>
            </p:extLst>
          </p:nvPr>
        </p:nvGraphicFramePr>
        <p:xfrm>
          <a:off x="268941" y="201707"/>
          <a:ext cx="11214847" cy="63335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4241008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49231247"/>
              </p:ext>
            </p:extLst>
          </p:nvPr>
        </p:nvGraphicFramePr>
        <p:xfrm>
          <a:off x="188259" y="94129"/>
          <a:ext cx="11645153" cy="64949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1999037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1938039068"/>
              </p:ext>
            </p:extLst>
          </p:nvPr>
        </p:nvGraphicFramePr>
        <p:xfrm>
          <a:off x="0" y="94129"/>
          <a:ext cx="11779624" cy="65621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1346305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3617383484"/>
              </p:ext>
            </p:extLst>
          </p:nvPr>
        </p:nvGraphicFramePr>
        <p:xfrm>
          <a:off x="0" y="0"/>
          <a:ext cx="12088906" cy="6736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6938529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116088986"/>
              </p:ext>
            </p:extLst>
          </p:nvPr>
        </p:nvGraphicFramePr>
        <p:xfrm>
          <a:off x="147918" y="174812"/>
          <a:ext cx="11846859" cy="63739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9911869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Группа 6"/>
          <p:cNvGrpSpPr/>
          <p:nvPr/>
        </p:nvGrpSpPr>
        <p:grpSpPr>
          <a:xfrm>
            <a:off x="217033" y="0"/>
            <a:ext cx="11698942" cy="2813849"/>
            <a:chOff x="0" y="1917891"/>
            <a:chExt cx="11698942" cy="2813849"/>
          </a:xfrm>
        </p:grpSpPr>
        <p:sp>
          <p:nvSpPr>
            <p:cNvPr id="8" name="Скругленный прямоугольник 7"/>
            <p:cNvSpPr/>
            <p:nvPr/>
          </p:nvSpPr>
          <p:spPr>
            <a:xfrm>
              <a:off x="0" y="1917891"/>
              <a:ext cx="11698942" cy="2813849"/>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Скругленный прямоугольник 4"/>
            <p:cNvSpPr/>
            <p:nvPr/>
          </p:nvSpPr>
          <p:spPr>
            <a:xfrm>
              <a:off x="137361" y="2055252"/>
              <a:ext cx="11424220" cy="25391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8110" tIns="118110" rIns="118110" bIns="118110" numCol="1" spcCol="1270" anchor="ctr" anchorCtr="0">
              <a:noAutofit/>
            </a:bodyPr>
            <a:lstStyle/>
            <a:p>
              <a:pPr lvl="0" algn="just" defTabSz="1377950" rtl="0">
                <a:lnSpc>
                  <a:spcPct val="90000"/>
                </a:lnSpc>
                <a:spcBef>
                  <a:spcPct val="0"/>
                </a:spcBef>
                <a:spcAft>
                  <a:spcPct val="35000"/>
                </a:spcAft>
              </a:pPr>
              <a:r>
                <a:rPr lang="uk-UA" sz="3100" b="1" kern="1200" noProof="0" dirty="0" smtClean="0"/>
                <a:t>	</a:t>
              </a:r>
              <a:r>
                <a:rPr lang="uk-UA" sz="3600" b="1" kern="1200" noProof="0" dirty="0" smtClean="0">
                  <a:solidFill>
                    <a:srgbClr val="FFFF00"/>
                  </a:solidFill>
                </a:rPr>
                <a:t>Підстава цивільного позову </a:t>
              </a:r>
              <a:r>
                <a:rPr lang="uk-UA" sz="3100" b="1" kern="1200" noProof="0" dirty="0" smtClean="0"/>
                <a:t>– це юридичні факти, з огляду на які позивач формулює свої вимоги і з наявністю яких закон пов’язує виникнення правовідносин між позивачем і підозрюваним, обвинуваченим (відповідачем</a:t>
              </a:r>
              <a:r>
                <a:rPr lang="uk-UA" sz="3100" b="1" kern="1200" noProof="0" smtClean="0"/>
                <a:t>). </a:t>
              </a:r>
              <a:endParaRPr lang="uk-UA" sz="3100" b="1" kern="1200" noProof="0" dirty="0"/>
            </a:p>
          </p:txBody>
        </p:sp>
      </p:grpSp>
      <p:sp>
        <p:nvSpPr>
          <p:cNvPr id="10" name="Прямоугольник 9"/>
          <p:cNvSpPr/>
          <p:nvPr/>
        </p:nvSpPr>
        <p:spPr>
          <a:xfrm>
            <a:off x="393290" y="3056502"/>
            <a:ext cx="11198942" cy="3046988"/>
          </a:xfrm>
          <a:prstGeom prst="rect">
            <a:avLst/>
          </a:prstGeom>
        </p:spPr>
        <p:txBody>
          <a:bodyPr wrap="square">
            <a:spAutoFit/>
          </a:bodyPr>
          <a:lstStyle/>
          <a:p>
            <a:pPr algn="just"/>
            <a:r>
              <a:rPr lang="uk-UA" sz="2400" b="1" u="sng" dirty="0" smtClean="0"/>
              <a:t>Юридичні факти: </a:t>
            </a:r>
          </a:p>
          <a:p>
            <a:pPr indent="633413" algn="just"/>
            <a:r>
              <a:rPr lang="uk-UA" sz="2400" b="1" dirty="0" smtClean="0"/>
              <a:t>– </a:t>
            </a:r>
            <a:r>
              <a:rPr lang="uk-UA" sz="2400" b="1" dirty="0" smtClean="0"/>
              <a:t>вчинення кримінального правопорушення (або іншого суспільно небезпечного діяння); </a:t>
            </a:r>
            <a:endParaRPr lang="uk-UA" sz="2400" b="1" dirty="0" smtClean="0"/>
          </a:p>
          <a:p>
            <a:pPr indent="633413" algn="just"/>
            <a:r>
              <a:rPr lang="uk-UA" sz="2400" b="1" dirty="0" smtClean="0"/>
              <a:t>– </a:t>
            </a:r>
            <a:r>
              <a:rPr lang="uk-UA" sz="2400" b="1" dirty="0" smtClean="0"/>
              <a:t>наявність майнової та/або моральної шкоди, заподіяної кримінальним правопорушенням (або іншим суспільно небезпечним діянням); </a:t>
            </a:r>
            <a:endParaRPr lang="uk-UA" sz="2400" b="1" dirty="0" smtClean="0"/>
          </a:p>
          <a:p>
            <a:pPr indent="633413" algn="just"/>
            <a:r>
              <a:rPr lang="uk-UA" sz="2400" b="1" dirty="0" smtClean="0"/>
              <a:t>– </a:t>
            </a:r>
            <a:r>
              <a:rPr lang="uk-UA" sz="2400" b="1" dirty="0" smtClean="0"/>
              <a:t>наявність причинного зв’язку між кримінальним правопорушенням і завданою шкодою. </a:t>
            </a:r>
            <a:endParaRPr lang="uk-UA" sz="2400" dirty="0"/>
          </a:p>
        </p:txBody>
      </p:sp>
    </p:spTree>
    <p:extLst>
      <p:ext uri="{BB962C8B-B14F-4D97-AF65-F5344CB8AC3E}">
        <p14:creationId xmlns="" xmlns:p14="http://schemas.microsoft.com/office/powerpoint/2010/main" val="180881013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2231551114"/>
              </p:ext>
            </p:extLst>
          </p:nvPr>
        </p:nvGraphicFramePr>
        <p:xfrm>
          <a:off x="201705" y="0"/>
          <a:ext cx="11752730" cy="66562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0976070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35541" y="-67734"/>
            <a:ext cx="8534400" cy="1507067"/>
          </a:xfrm>
        </p:spPr>
        <p:txBody>
          <a:bodyPr>
            <a:normAutofit/>
          </a:bodyPr>
          <a:lstStyle/>
          <a:p>
            <a:pPr algn="ctr"/>
            <a:r>
              <a:rPr lang="uk-UA" sz="4800" b="1" dirty="0" smtClean="0">
                <a:solidFill>
                  <a:srgbClr val="FFFF00"/>
                </a:solidFill>
              </a:rPr>
              <a:t>План лекції:</a:t>
            </a:r>
            <a:endParaRPr lang="ru-RU" sz="4800" b="1" dirty="0">
              <a:solidFill>
                <a:srgbClr val="FFFF00"/>
              </a:solidFill>
            </a:endParaRPr>
          </a:p>
        </p:txBody>
      </p:sp>
      <p:sp>
        <p:nvSpPr>
          <p:cNvPr id="3" name="Объект 2"/>
          <p:cNvSpPr>
            <a:spLocks noGrp="1"/>
          </p:cNvSpPr>
          <p:nvPr>
            <p:ph idx="1"/>
          </p:nvPr>
        </p:nvSpPr>
        <p:spPr>
          <a:xfrm>
            <a:off x="119435" y="1317812"/>
            <a:ext cx="11337459" cy="4422091"/>
          </a:xfrm>
        </p:spPr>
        <p:txBody>
          <a:bodyPr>
            <a:normAutofit/>
          </a:bodyPr>
          <a:lstStyle/>
          <a:p>
            <a:pPr marL="457200" lvl="0" indent="-457200" algn="just">
              <a:buFont typeface="+mj-lt"/>
              <a:buAutoNum type="arabicPeriod"/>
            </a:pPr>
            <a:r>
              <a:rPr lang="uk-UA" sz="2400" b="1" dirty="0">
                <a:solidFill>
                  <a:schemeClr val="tx1"/>
                </a:solidFill>
              </a:rPr>
              <a:t>Поняття процесуальних строків, їх значення та класифікація у кримінальному процесі.</a:t>
            </a:r>
            <a:endParaRPr lang="ru-RU" sz="2400" b="1" dirty="0">
              <a:solidFill>
                <a:schemeClr val="tx1"/>
              </a:solidFill>
            </a:endParaRPr>
          </a:p>
          <a:p>
            <a:pPr marL="457200" lvl="0" indent="-457200" algn="just">
              <a:buFont typeface="+mj-lt"/>
              <a:buAutoNum type="arabicPeriod"/>
            </a:pPr>
            <a:r>
              <a:rPr lang="uk-UA" sz="2400" b="1" dirty="0">
                <a:solidFill>
                  <a:schemeClr val="tx1"/>
                </a:solidFill>
              </a:rPr>
              <a:t>Порядок обчислення, продовження та поновлення процесуальних строків.</a:t>
            </a:r>
            <a:endParaRPr lang="ru-RU" sz="2400" b="1" dirty="0">
              <a:solidFill>
                <a:schemeClr val="tx1"/>
              </a:solidFill>
            </a:endParaRPr>
          </a:p>
          <a:p>
            <a:pPr marL="457200" lvl="0" indent="-457200" algn="just">
              <a:buFont typeface="+mj-lt"/>
              <a:buAutoNum type="arabicPeriod"/>
            </a:pPr>
            <a:r>
              <a:rPr lang="uk-UA" sz="2400" b="1" dirty="0">
                <a:solidFill>
                  <a:schemeClr val="tx1"/>
                </a:solidFill>
              </a:rPr>
              <a:t>Поняття і види процесуальних витрат.</a:t>
            </a:r>
            <a:endParaRPr lang="ru-RU" sz="2400" b="1" dirty="0">
              <a:solidFill>
                <a:schemeClr val="tx1"/>
              </a:solidFill>
            </a:endParaRPr>
          </a:p>
          <a:p>
            <a:pPr marL="457200" lvl="0" indent="-457200" algn="just">
              <a:buFont typeface="+mj-lt"/>
              <a:buAutoNum type="arabicPeriod"/>
            </a:pPr>
            <a:r>
              <a:rPr lang="uk-UA" sz="2400" b="1" dirty="0">
                <a:solidFill>
                  <a:schemeClr val="tx1"/>
                </a:solidFill>
              </a:rPr>
              <a:t>Відшкодування (компенсація) шкоди: поняття, учасники, види шкоди.</a:t>
            </a:r>
            <a:endParaRPr lang="ru-RU" sz="2400" b="1" dirty="0">
              <a:solidFill>
                <a:schemeClr val="tx1"/>
              </a:solidFill>
            </a:endParaRPr>
          </a:p>
          <a:p>
            <a:pPr marL="457200" lvl="0" indent="-457200" algn="just">
              <a:buFont typeface="+mj-lt"/>
              <a:buAutoNum type="arabicPeriod"/>
            </a:pPr>
            <a:r>
              <a:rPr lang="uk-UA" sz="2400" b="1" dirty="0">
                <a:solidFill>
                  <a:schemeClr val="tx1"/>
                </a:solidFill>
              </a:rPr>
              <a:t>Способи відшкодування шкоди.</a:t>
            </a:r>
            <a:endParaRPr lang="ru-RU" sz="2400" b="1" dirty="0">
              <a:solidFill>
                <a:schemeClr val="tx1"/>
              </a:solidFill>
            </a:endParaRPr>
          </a:p>
          <a:p>
            <a:endParaRPr lang="ru-RU" dirty="0"/>
          </a:p>
        </p:txBody>
      </p:sp>
    </p:spTree>
    <p:extLst>
      <p:ext uri="{BB962C8B-B14F-4D97-AF65-F5344CB8AC3E}">
        <p14:creationId xmlns="" xmlns:p14="http://schemas.microsoft.com/office/powerpoint/2010/main" val="7189109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1553271282"/>
              </p:ext>
            </p:extLst>
          </p:nvPr>
        </p:nvGraphicFramePr>
        <p:xfrm>
          <a:off x="121025" y="134471"/>
          <a:ext cx="11604810" cy="64008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83927017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641603383"/>
              </p:ext>
            </p:extLst>
          </p:nvPr>
        </p:nvGraphicFramePr>
        <p:xfrm>
          <a:off x="121025" y="174813"/>
          <a:ext cx="11564470" cy="64949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42462690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1231103109"/>
              </p:ext>
            </p:extLst>
          </p:nvPr>
        </p:nvGraphicFramePr>
        <p:xfrm>
          <a:off x="-1" y="107576"/>
          <a:ext cx="11846859" cy="64545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86895821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914399" y="1117600"/>
            <a:ext cx="10633587" cy="40590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sz="2800" dirty="0" smtClean="0"/>
              <a:t>	Держава, відшкодувавши шкоду, завдану слідчим, прокурором, </a:t>
            </a:r>
            <a:r>
              <a:rPr lang="uk-UA" sz="2800" dirty="0" smtClean="0">
                <a:solidFill>
                  <a:srgbClr val="FFFF00"/>
                </a:solidFill>
              </a:rPr>
              <a:t>застосовує право зворотної вимоги до цих осіб </a:t>
            </a:r>
            <a:r>
              <a:rPr lang="uk-UA" sz="2800" dirty="0" smtClean="0"/>
              <a:t>у разі встановлення в їхніх діях складу кримінального правопорушення за обвинувальним вироком суду, який набрав законної сили, або дисциплінарного проступку незалежно від спливу строків застосування та дії дисциплінарного стягнення.</a:t>
            </a:r>
            <a:endParaRPr lang="uk-UA" sz="2800" dirty="0"/>
          </a:p>
        </p:txBody>
      </p:sp>
    </p:spTree>
    <p:extLst>
      <p:ext uri="{BB962C8B-B14F-4D97-AF65-F5344CB8AC3E}">
        <p14:creationId xmlns="" xmlns:p14="http://schemas.microsoft.com/office/powerpoint/2010/main" val="98007238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3210541548"/>
              </p:ext>
            </p:extLst>
          </p:nvPr>
        </p:nvGraphicFramePr>
        <p:xfrm>
          <a:off x="1" y="0"/>
          <a:ext cx="11954434" cy="66562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144852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5974" y="517673"/>
            <a:ext cx="11619847" cy="1507067"/>
          </a:xfrm>
        </p:spPr>
        <p:txBody>
          <a:bodyPr>
            <a:noAutofit/>
          </a:bodyPr>
          <a:lstStyle/>
          <a:p>
            <a:pPr algn="ctr"/>
            <a:r>
              <a:rPr lang="uk-UA" b="1" dirty="0" smtClean="0">
                <a:solidFill>
                  <a:srgbClr val="FFFF00"/>
                </a:solidFill>
              </a:rPr>
              <a:t>1. ПОНЯТТЯ </a:t>
            </a:r>
            <a:r>
              <a:rPr lang="uk-UA" b="1" dirty="0">
                <a:solidFill>
                  <a:srgbClr val="FFFF00"/>
                </a:solidFill>
              </a:rPr>
              <a:t>ПРОЦЕСУАЛЬНИХ СТРОКІВ, ЇХ ЗНАЧЕННЯ ТА КЛАСИФІКАЦІЯ У КРИМІНАЛЬНОМУ ПРОЦЕСІ  </a:t>
            </a:r>
            <a:r>
              <a:rPr lang="ru-RU" b="1" dirty="0">
                <a:solidFill>
                  <a:srgbClr val="FFFF00"/>
                </a:solidFill>
              </a:rPr>
              <a:t/>
            </a:r>
            <a:br>
              <a:rPr lang="ru-RU" b="1" dirty="0">
                <a:solidFill>
                  <a:srgbClr val="FFFF00"/>
                </a:solidFill>
              </a:rPr>
            </a:br>
            <a:endParaRPr lang="ru-RU" b="1" dirty="0">
              <a:solidFill>
                <a:srgbClr val="FFFF00"/>
              </a:solidFill>
            </a:endParaRPr>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3302192847"/>
              </p:ext>
            </p:extLst>
          </p:nvPr>
        </p:nvGraphicFramePr>
        <p:xfrm>
          <a:off x="161364" y="1627094"/>
          <a:ext cx="11833411" cy="45988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4031137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 xmlns:p14="http://schemas.microsoft.com/office/powerpoint/2010/main" val="966432778"/>
              </p:ext>
            </p:extLst>
          </p:nvPr>
        </p:nvGraphicFramePr>
        <p:xfrm>
          <a:off x="161365" y="188259"/>
          <a:ext cx="11591363" cy="63873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201556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 xmlns:p14="http://schemas.microsoft.com/office/powerpoint/2010/main" val="2454178052"/>
              </p:ext>
            </p:extLst>
          </p:nvPr>
        </p:nvGraphicFramePr>
        <p:xfrm>
          <a:off x="0" y="1"/>
          <a:ext cx="12192000" cy="66697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707336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 xmlns:p14="http://schemas.microsoft.com/office/powerpoint/2010/main" val="179703313"/>
              </p:ext>
            </p:extLst>
          </p:nvPr>
        </p:nvGraphicFramePr>
        <p:xfrm>
          <a:off x="121025" y="-430305"/>
          <a:ext cx="11940988" cy="75034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50202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 xmlns:p14="http://schemas.microsoft.com/office/powerpoint/2010/main" val="4198842479"/>
              </p:ext>
            </p:extLst>
          </p:nvPr>
        </p:nvGraphicFramePr>
        <p:xfrm>
          <a:off x="188259" y="0"/>
          <a:ext cx="11766176" cy="65756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667803184"/>
      </p:ext>
    </p:extLst>
  </p:cSld>
  <p:clrMapOvr>
    <a:masterClrMapping/>
  </p:clrMapOvr>
</p:sld>
</file>

<file path=ppt/theme/theme1.xml><?xml version="1.0" encoding="utf-8"?>
<a:theme xmlns:a="http://schemas.openxmlformats.org/drawingml/2006/main" name="Сектор">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305</TotalTime>
  <Words>1492</Words>
  <Application>Microsoft Office PowerPoint</Application>
  <PresentationFormat>Произвольный</PresentationFormat>
  <Paragraphs>182</Paragraphs>
  <Slides>44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44</vt:i4>
      </vt:variant>
    </vt:vector>
  </HeadingPairs>
  <TitlesOfParts>
    <vt:vector size="45" baseType="lpstr">
      <vt:lpstr>Сектор</vt:lpstr>
      <vt:lpstr>ПРОЦЕСУАЛЬНІ СТРОКИ І ВИТРАТИ.  ВІДШКОДУВАННЯ ШКОДИ У КРИМІНАЛЬНОМУ ПРОВАДЖЕННІ </vt:lpstr>
      <vt:lpstr>Рекомендовані нормативні акти та література:</vt:lpstr>
      <vt:lpstr>Слайд 3</vt:lpstr>
      <vt:lpstr>План лекції:</vt:lpstr>
      <vt:lpstr>1. ПОНЯТТЯ ПРОЦЕСУАЛЬНИХ СТРОКІВ, ЇХ ЗНАЧЕННЯ ТА КЛАСИФІКАЦІЯ У КРИМІНАЛЬНОМУ ПРОЦЕСІ   </vt:lpstr>
      <vt:lpstr>Слайд 6</vt:lpstr>
      <vt:lpstr>Слайд 7</vt:lpstr>
      <vt:lpstr>Слайд 8</vt:lpstr>
      <vt:lpstr>Слайд 9</vt:lpstr>
      <vt:lpstr>ПОРЯДОК ОБЧИСЛЕННЯ, ПРОДОВЖЕННЯ ТА ПОНОВЛЕННЯ ПРОЦЕСУАЛЬНИХ СТРОКІВ </vt:lpstr>
      <vt:lpstr>Слайд 11</vt:lpstr>
      <vt:lpstr>Слайд 12</vt:lpstr>
      <vt:lpstr>Слайд 13</vt:lpstr>
      <vt:lpstr>Слайд 14</vt:lpstr>
      <vt:lpstr>Слайд 15</vt:lpstr>
      <vt:lpstr>Слайд 16</vt:lpstr>
      <vt:lpstr>Слайд 17</vt:lpstr>
      <vt:lpstr>Слайд 18</vt:lpstr>
      <vt:lpstr>ПОНЯТТЯ І ВИДИ ПРОЦЕСУАЛЬНИХ ВИТРАТ</vt:lpstr>
      <vt:lpstr>Слайд 20</vt:lpstr>
      <vt:lpstr>Слайд 21</vt:lpstr>
      <vt:lpstr>Слайд 22</vt:lpstr>
      <vt:lpstr>Слайд 23</vt:lpstr>
      <vt:lpstr>ВІДШКОДУВАННЯ (КОМПЕНСАЦІЯ) ШКОДИ: ПОНЯТТЯ, УЧАСНИКИ, ВИДИ ШКОДИ </vt:lpstr>
      <vt:lpstr>Слайд 25</vt:lpstr>
      <vt:lpstr>Слайд 26</vt:lpstr>
      <vt:lpstr>Слайд 27</vt:lpstr>
      <vt:lpstr>Слайд 28</vt:lpstr>
      <vt:lpstr>Слайд 29</vt:lpstr>
      <vt:lpstr>Слайд 30</vt:lpstr>
      <vt:lpstr>СПОСОБИ ВІДШКОДУВАННЯ ШКОДИ</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Слайд 42</vt:lpstr>
      <vt:lpstr>Слайд 43</vt:lpstr>
      <vt:lpstr>Слайд 44</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ПРОЦЕСУАЛЬНІ СТРОКИ І ВИТРАТИ.  ВІДШКОДУВАННЯ ШКОДИ У КРИМІНАЛЬНОМУ ПРОВАДЖЕННІ</dc:title>
  <dc:creator>lenovo</dc:creator>
  <cp:lastModifiedBy>HP</cp:lastModifiedBy>
  <cp:revision>49</cp:revision>
  <dcterms:created xsi:type="dcterms:W3CDTF">2018-04-05T06:28:10Z</dcterms:created>
  <dcterms:modified xsi:type="dcterms:W3CDTF">2019-07-07T20:02:46Z</dcterms:modified>
</cp:coreProperties>
</file>