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89" r:id="rId4"/>
    <p:sldId id="257" r:id="rId5"/>
    <p:sldId id="258" r:id="rId6"/>
    <p:sldId id="259" r:id="rId7"/>
    <p:sldId id="260" r:id="rId8"/>
    <p:sldId id="274" r:id="rId9"/>
    <p:sldId id="261" r:id="rId10"/>
    <p:sldId id="262" r:id="rId11"/>
    <p:sldId id="263" r:id="rId12"/>
    <p:sldId id="264" r:id="rId13"/>
    <p:sldId id="265" r:id="rId14"/>
    <p:sldId id="266" r:id="rId15"/>
    <p:sldId id="267" r:id="rId16"/>
    <p:sldId id="286" r:id="rId17"/>
    <p:sldId id="268" r:id="rId18"/>
    <p:sldId id="287" r:id="rId19"/>
    <p:sldId id="269" r:id="rId20"/>
    <p:sldId id="291" r:id="rId21"/>
    <p:sldId id="270" r:id="rId22"/>
    <p:sldId id="271" r:id="rId23"/>
    <p:sldId id="292" r:id="rId24"/>
    <p:sldId id="272"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0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C055F-3250-4D7F-9F75-6DC414C180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0CBB857-4F37-4919-9DC6-048265830B1B}">
      <dgm:prSet custT="1"/>
      <dgm:spPr/>
      <dgm:t>
        <a:bodyPr/>
        <a:lstStyle/>
        <a:p>
          <a:pPr algn="just" rtl="0"/>
          <a:r>
            <a:rPr lang="uk-UA" sz="3600" b="1" i="1" noProof="0" smtClean="0">
              <a:solidFill>
                <a:srgbClr val="FF0000"/>
              </a:solidFill>
              <a:latin typeface="Times New Roman" pitchFamily="18" charset="0"/>
              <a:cs typeface="Times New Roman" pitchFamily="18" charset="0"/>
            </a:rPr>
            <a:t>Кримінальне процесуальне право </a:t>
          </a:r>
          <a:r>
            <a:rPr lang="uk-UA" sz="2800" noProof="0" smtClean="0">
              <a:latin typeface="Times New Roman" pitchFamily="18" charset="0"/>
              <a:cs typeface="Times New Roman" pitchFamily="18" charset="0"/>
            </a:rPr>
            <a:t>– це самостійна галузь правової системи України, сукупність кримінальних процесуальних норм, які регулюють порядок діяльності органів досудового розслідування, оперативних підрозділів, прокурора, сдідчого судді, суду, а також інших фізичних та юридичних осіб, що залучаються у сферу кримінального судочинства.</a:t>
          </a:r>
          <a:endParaRPr lang="uk-UA" sz="2800" noProof="0">
            <a:latin typeface="Times New Roman" pitchFamily="18" charset="0"/>
            <a:cs typeface="Times New Roman" pitchFamily="18" charset="0"/>
          </a:endParaRPr>
        </a:p>
      </dgm:t>
    </dgm:pt>
    <dgm:pt modelId="{2A20ED77-8D37-4B3A-863A-791919D92DF0}" type="parTrans" cxnId="{D7FD5F21-2F80-4839-B118-73E31B12E634}">
      <dgm:prSet/>
      <dgm:spPr/>
      <dgm:t>
        <a:bodyPr/>
        <a:lstStyle/>
        <a:p>
          <a:endParaRPr lang="ru-RU"/>
        </a:p>
      </dgm:t>
    </dgm:pt>
    <dgm:pt modelId="{9E206F68-CF5A-4821-9A75-549F5A95A046}" type="sibTrans" cxnId="{D7FD5F21-2F80-4839-B118-73E31B12E634}">
      <dgm:prSet/>
      <dgm:spPr/>
      <dgm:t>
        <a:bodyPr/>
        <a:lstStyle/>
        <a:p>
          <a:endParaRPr lang="ru-RU"/>
        </a:p>
      </dgm:t>
    </dgm:pt>
    <dgm:pt modelId="{C44C9378-7BAD-40A4-96D4-84A52D64EB86}" type="pres">
      <dgm:prSet presAssocID="{AACC055F-3250-4D7F-9F75-6DC414C180F5}" presName="linear" presStyleCnt="0">
        <dgm:presLayoutVars>
          <dgm:animLvl val="lvl"/>
          <dgm:resizeHandles val="exact"/>
        </dgm:presLayoutVars>
      </dgm:prSet>
      <dgm:spPr/>
      <dgm:t>
        <a:bodyPr/>
        <a:lstStyle/>
        <a:p>
          <a:endParaRPr lang="ru-RU"/>
        </a:p>
      </dgm:t>
    </dgm:pt>
    <dgm:pt modelId="{515DC892-8676-4EF8-9561-27790F3DCA41}" type="pres">
      <dgm:prSet presAssocID="{90CBB857-4F37-4919-9DC6-048265830B1B}" presName="parentText" presStyleLbl="node1" presStyleIdx="0" presStyleCnt="1" custScaleX="100000" custScaleY="98976" custLinFactNeighborX="-7952" custLinFactNeighborY="-13060">
        <dgm:presLayoutVars>
          <dgm:chMax val="0"/>
          <dgm:bulletEnabled val="1"/>
        </dgm:presLayoutVars>
      </dgm:prSet>
      <dgm:spPr/>
      <dgm:t>
        <a:bodyPr/>
        <a:lstStyle/>
        <a:p>
          <a:endParaRPr lang="ru-RU"/>
        </a:p>
      </dgm:t>
    </dgm:pt>
  </dgm:ptLst>
  <dgm:cxnLst>
    <dgm:cxn modelId="{D7FD5F21-2F80-4839-B118-73E31B12E634}" srcId="{AACC055F-3250-4D7F-9F75-6DC414C180F5}" destId="{90CBB857-4F37-4919-9DC6-048265830B1B}" srcOrd="0" destOrd="0" parTransId="{2A20ED77-8D37-4B3A-863A-791919D92DF0}" sibTransId="{9E206F68-CF5A-4821-9A75-549F5A95A046}"/>
    <dgm:cxn modelId="{548E20EB-EC9C-4FE3-8528-5AC0377ADD12}" type="presOf" srcId="{90CBB857-4F37-4919-9DC6-048265830B1B}" destId="{515DC892-8676-4EF8-9561-27790F3DCA41}" srcOrd="0" destOrd="0" presId="urn:microsoft.com/office/officeart/2005/8/layout/vList2"/>
    <dgm:cxn modelId="{5560565B-B92B-4A9C-926D-3E46ED9E1F89}" type="presOf" srcId="{AACC055F-3250-4D7F-9F75-6DC414C180F5}" destId="{C44C9378-7BAD-40A4-96D4-84A52D64EB86}" srcOrd="0" destOrd="0" presId="urn:microsoft.com/office/officeart/2005/8/layout/vList2"/>
    <dgm:cxn modelId="{41F5ADAB-14D8-4874-95F0-4A5FB4A3C3F8}" type="presParOf" srcId="{C44C9378-7BAD-40A4-96D4-84A52D64EB86}" destId="{515DC892-8676-4EF8-9561-27790F3DCA4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0B3C57-3CBB-46A5-A278-1D93BC9F31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AD50441-D4AD-4B36-82DC-7ED4CDEC98C2}">
      <dgm:prSet custT="1">
        <dgm:style>
          <a:lnRef idx="1">
            <a:schemeClr val="accent3"/>
          </a:lnRef>
          <a:fillRef idx="3">
            <a:schemeClr val="accent3"/>
          </a:fillRef>
          <a:effectRef idx="2">
            <a:schemeClr val="accent3"/>
          </a:effectRef>
          <a:fontRef idx="minor">
            <a:schemeClr val="lt1"/>
          </a:fontRef>
        </dgm:style>
      </dgm:prSet>
      <dgm:spPr/>
      <dgm:t>
        <a:bodyPr/>
        <a:lstStyle/>
        <a:p>
          <a:pPr algn="just" rtl="0"/>
          <a:r>
            <a:rPr lang="uk-UA" sz="3000" b="1" noProof="0" smtClean="0"/>
            <a:t>	</a:t>
          </a:r>
          <a:r>
            <a:rPr lang="uk-UA" sz="2800" b="1" noProof="0" smtClean="0">
              <a:solidFill>
                <a:schemeClr val="bg1"/>
              </a:solidFill>
              <a:latin typeface="Times New Roman" pitchFamily="18" charset="0"/>
              <a:cs typeface="Times New Roman" pitchFamily="18" charset="0"/>
            </a:rPr>
            <a:t>Кримінальне процесуальне право України </a:t>
          </a:r>
          <a:r>
            <a:rPr lang="uk-UA" sz="2800" b="1" noProof="0" smtClean="0">
              <a:latin typeface="Times New Roman" pitchFamily="18" charset="0"/>
              <a:cs typeface="Times New Roman" pitchFamily="18" charset="0"/>
            </a:rPr>
            <a:t>– писане та кодифіковане. </a:t>
          </a:r>
        </a:p>
        <a:p>
          <a:pPr algn="just" rtl="0"/>
          <a:r>
            <a:rPr lang="uk-UA" sz="2800" b="1" noProof="0" smtClean="0">
              <a:latin typeface="Times New Roman" pitchFamily="18" charset="0"/>
              <a:cs typeface="Times New Roman" pitchFamily="18" charset="0"/>
            </a:rPr>
            <a:t>	Кримінальні процесуальні норми, що регулюють порядок кримінального провадження, розміщуються в нормативно-правових актах, що мають юридичну силу закону.</a:t>
          </a:r>
        </a:p>
        <a:p>
          <a:pPr algn="just" rtl="0"/>
          <a:r>
            <a:rPr lang="uk-UA" sz="2800" b="1" noProof="0" smtClean="0">
              <a:latin typeface="Times New Roman" pitchFamily="18" charset="0"/>
              <a:cs typeface="Times New Roman" pitchFamily="18" charset="0"/>
            </a:rPr>
            <a:t>	Отже, джерелом кримінального процесуального права України є закон. </a:t>
          </a:r>
          <a:endParaRPr lang="uk-UA" sz="2800" b="1" noProof="0">
            <a:latin typeface="Times New Roman" pitchFamily="18" charset="0"/>
            <a:cs typeface="Times New Roman" pitchFamily="18" charset="0"/>
          </a:endParaRPr>
        </a:p>
      </dgm:t>
    </dgm:pt>
    <dgm:pt modelId="{45178780-BF7C-4AB8-B472-CDC6FF032459}" type="parTrans" cxnId="{79E734ED-2727-4A07-83B5-89FD06DBDE25}">
      <dgm:prSet/>
      <dgm:spPr/>
      <dgm:t>
        <a:bodyPr/>
        <a:lstStyle/>
        <a:p>
          <a:endParaRPr lang="ru-RU"/>
        </a:p>
      </dgm:t>
    </dgm:pt>
    <dgm:pt modelId="{7A513057-A151-444E-8835-890F33B47C7C}" type="sibTrans" cxnId="{79E734ED-2727-4A07-83B5-89FD06DBDE25}">
      <dgm:prSet/>
      <dgm:spPr/>
      <dgm:t>
        <a:bodyPr/>
        <a:lstStyle/>
        <a:p>
          <a:endParaRPr lang="ru-RU"/>
        </a:p>
      </dgm:t>
    </dgm:pt>
    <dgm:pt modelId="{3F8E1456-F1D7-42B9-9DD2-E4CD07351984}" type="pres">
      <dgm:prSet presAssocID="{F40B3C57-3CBB-46A5-A278-1D93BC9F31CC}" presName="linear" presStyleCnt="0">
        <dgm:presLayoutVars>
          <dgm:animLvl val="lvl"/>
          <dgm:resizeHandles val="exact"/>
        </dgm:presLayoutVars>
      </dgm:prSet>
      <dgm:spPr/>
      <dgm:t>
        <a:bodyPr/>
        <a:lstStyle/>
        <a:p>
          <a:endParaRPr lang="ru-RU"/>
        </a:p>
      </dgm:t>
    </dgm:pt>
    <dgm:pt modelId="{E72040A8-EA98-4288-A65A-F181F81F9A83}" type="pres">
      <dgm:prSet presAssocID="{7AD50441-D4AD-4B36-82DC-7ED4CDEC98C2}" presName="parentText" presStyleLbl="node1" presStyleIdx="0" presStyleCnt="1" custScaleY="109258" custLinFactNeighborY="4598">
        <dgm:presLayoutVars>
          <dgm:chMax val="0"/>
          <dgm:bulletEnabled val="1"/>
        </dgm:presLayoutVars>
      </dgm:prSet>
      <dgm:spPr/>
      <dgm:t>
        <a:bodyPr/>
        <a:lstStyle/>
        <a:p>
          <a:endParaRPr lang="ru-RU"/>
        </a:p>
      </dgm:t>
    </dgm:pt>
  </dgm:ptLst>
  <dgm:cxnLst>
    <dgm:cxn modelId="{B8B40F5C-3776-4B09-9C79-C1D55EA7F932}" type="presOf" srcId="{F40B3C57-3CBB-46A5-A278-1D93BC9F31CC}" destId="{3F8E1456-F1D7-42B9-9DD2-E4CD07351984}" srcOrd="0" destOrd="0" presId="urn:microsoft.com/office/officeart/2005/8/layout/vList2"/>
    <dgm:cxn modelId="{6905B9A5-998D-4A1A-AAAF-FB658D75BE9F}" type="presOf" srcId="{7AD50441-D4AD-4B36-82DC-7ED4CDEC98C2}" destId="{E72040A8-EA98-4288-A65A-F181F81F9A83}" srcOrd="0" destOrd="0" presId="urn:microsoft.com/office/officeart/2005/8/layout/vList2"/>
    <dgm:cxn modelId="{79E734ED-2727-4A07-83B5-89FD06DBDE25}" srcId="{F40B3C57-3CBB-46A5-A278-1D93BC9F31CC}" destId="{7AD50441-D4AD-4B36-82DC-7ED4CDEC98C2}" srcOrd="0" destOrd="0" parTransId="{45178780-BF7C-4AB8-B472-CDC6FF032459}" sibTransId="{7A513057-A151-444E-8835-890F33B47C7C}"/>
    <dgm:cxn modelId="{BBD0CBD7-E685-4663-8BF0-F4014071FEF6}" type="presParOf" srcId="{3F8E1456-F1D7-42B9-9DD2-E4CD07351984}" destId="{E72040A8-EA98-4288-A65A-F181F81F9A8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B51FB8-B1ED-4373-93D4-5B00BEFF3A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EBB3513-6799-442A-B839-4016ACD8E0BD}">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uk-UA" sz="3600" b="1" noProof="0" smtClean="0">
              <a:solidFill>
                <a:schemeClr val="bg1"/>
              </a:solidFill>
              <a:latin typeface="Times New Roman" pitchFamily="18" charset="0"/>
              <a:cs typeface="Times New Roman" pitchFamily="18" charset="0"/>
            </a:rPr>
            <a:t>Система нормативних джерел кримінального процесуального права: </a:t>
          </a:r>
          <a:endParaRPr lang="uk-UA" sz="3600" noProof="0">
            <a:solidFill>
              <a:schemeClr val="bg1"/>
            </a:solidFill>
            <a:latin typeface="Times New Roman" pitchFamily="18" charset="0"/>
            <a:cs typeface="Times New Roman" pitchFamily="18" charset="0"/>
          </a:endParaRPr>
        </a:p>
      </dgm:t>
    </dgm:pt>
    <dgm:pt modelId="{040546AC-CD43-4A9C-9CBA-EED0AC7C14E1}" type="parTrans" cxnId="{5700EEED-98EC-48F0-81AF-81C98A3EA844}">
      <dgm:prSet/>
      <dgm:spPr/>
      <dgm:t>
        <a:bodyPr/>
        <a:lstStyle/>
        <a:p>
          <a:endParaRPr lang="uk-UA" noProof="0"/>
        </a:p>
      </dgm:t>
    </dgm:pt>
    <dgm:pt modelId="{B84A8B39-D8E8-494E-A385-767DCBE11946}" type="sibTrans" cxnId="{5700EEED-98EC-48F0-81AF-81C98A3EA844}">
      <dgm:prSet/>
      <dgm:spPr/>
      <dgm:t>
        <a:bodyPr/>
        <a:lstStyle/>
        <a:p>
          <a:endParaRPr lang="uk-UA" noProof="0"/>
        </a:p>
      </dgm:t>
    </dgm:pt>
    <dgm:pt modelId="{21EFCC85-9EAB-49C5-BC45-09A5388395A5}">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uk-UA" sz="2000" noProof="0" smtClean="0">
              <a:latin typeface="Times New Roman" pitchFamily="18" charset="0"/>
              <a:cs typeface="Times New Roman" pitchFamily="18" charset="0"/>
            </a:rPr>
            <a:t>1) </a:t>
          </a:r>
          <a:r>
            <a:rPr lang="uk-UA" sz="2000" b="1" noProof="0" smtClean="0">
              <a:latin typeface="Times New Roman" pitchFamily="18" charset="0"/>
              <a:cs typeface="Times New Roman" pitchFamily="18" charset="0"/>
            </a:rPr>
            <a:t>Конституція України </a:t>
          </a:r>
          <a:r>
            <a:rPr lang="uk-UA" sz="2000" noProof="0" smtClean="0">
              <a:latin typeface="Times New Roman" pitchFamily="18" charset="0"/>
              <a:cs typeface="Times New Roman" pitchFamily="18" charset="0"/>
            </a:rPr>
            <a:t>як основний закон держави, який визначає основні начала національної системи права, встановлює концептуальні положення кримінального процесу, закріплює його засади; </a:t>
          </a:r>
          <a:endParaRPr lang="uk-UA" sz="2000" noProof="0">
            <a:latin typeface="Times New Roman" pitchFamily="18" charset="0"/>
            <a:cs typeface="Times New Roman" pitchFamily="18" charset="0"/>
          </a:endParaRPr>
        </a:p>
      </dgm:t>
    </dgm:pt>
    <dgm:pt modelId="{0519BDCB-05C0-43F8-B82A-0B13E941ECE1}" type="parTrans" cxnId="{ABF9DD22-DD18-48DD-BB08-29547C78A996}">
      <dgm:prSet/>
      <dgm:spPr/>
      <dgm:t>
        <a:bodyPr/>
        <a:lstStyle/>
        <a:p>
          <a:endParaRPr lang="uk-UA" noProof="0"/>
        </a:p>
      </dgm:t>
    </dgm:pt>
    <dgm:pt modelId="{AFAC99C6-60A5-4BC4-BFD9-9258A79AB220}" type="sibTrans" cxnId="{ABF9DD22-DD18-48DD-BB08-29547C78A996}">
      <dgm:prSet/>
      <dgm:spPr/>
      <dgm:t>
        <a:bodyPr/>
        <a:lstStyle/>
        <a:p>
          <a:endParaRPr lang="uk-UA" noProof="0"/>
        </a:p>
      </dgm:t>
    </dgm:pt>
    <dgm:pt modelId="{27E24ED5-AECC-4736-A0D5-CF46A3854657}">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uk-UA" sz="2000" noProof="0" smtClean="0">
              <a:latin typeface="Times New Roman" pitchFamily="18" charset="0"/>
              <a:cs typeface="Times New Roman" pitchFamily="18" charset="0"/>
            </a:rPr>
            <a:t>2) </a:t>
          </a:r>
          <a:r>
            <a:rPr lang="uk-UA" sz="2000" b="1" noProof="0" smtClean="0">
              <a:solidFill>
                <a:schemeClr val="bg1"/>
              </a:solidFill>
              <a:latin typeface="Times New Roman" pitchFamily="18" charset="0"/>
              <a:cs typeface="Times New Roman" pitchFamily="18" charset="0"/>
            </a:rPr>
            <a:t>Кримінальний процесуальний кодекс України</a:t>
          </a:r>
          <a:r>
            <a:rPr lang="uk-UA" sz="2000" noProof="0" smtClean="0">
              <a:latin typeface="Times New Roman" pitchFamily="18" charset="0"/>
              <a:cs typeface="Times New Roman" pitchFamily="18" charset="0"/>
            </a:rPr>
            <a:t> – систематизоване зведення кримінальних процесуальних норм, які докладно регламентують порядок кримінального провадження.</a:t>
          </a:r>
        </a:p>
        <a:p>
          <a:pPr rtl="0"/>
          <a:r>
            <a:rPr lang="uk-UA" sz="2000" noProof="0" smtClean="0">
              <a:latin typeface="Times New Roman" pitchFamily="18" charset="0"/>
              <a:cs typeface="Times New Roman" pitchFamily="18" charset="0"/>
            </a:rPr>
            <a:t> Кримінальний процесуальний кодекс України, прийнятий Верховною Радою України 13 квітня 2012 року, набрав чинності 20 листопада 2012 року .</a:t>
          </a:r>
          <a:endParaRPr lang="uk-UA" sz="2000" noProof="0">
            <a:latin typeface="Times New Roman" pitchFamily="18" charset="0"/>
            <a:cs typeface="Times New Roman" pitchFamily="18" charset="0"/>
          </a:endParaRPr>
        </a:p>
      </dgm:t>
    </dgm:pt>
    <dgm:pt modelId="{8D16705A-CBA8-42B3-9B2F-E518B6FB7496}" type="parTrans" cxnId="{F3282746-A249-43EC-AA5B-8FC5A2BBFB76}">
      <dgm:prSet/>
      <dgm:spPr/>
      <dgm:t>
        <a:bodyPr/>
        <a:lstStyle/>
        <a:p>
          <a:endParaRPr lang="uk-UA" noProof="0"/>
        </a:p>
      </dgm:t>
    </dgm:pt>
    <dgm:pt modelId="{1ED26E5D-2D01-423D-A2BD-FCE18A9D8CEA}" type="sibTrans" cxnId="{F3282746-A249-43EC-AA5B-8FC5A2BBFB76}">
      <dgm:prSet/>
      <dgm:spPr/>
      <dgm:t>
        <a:bodyPr/>
        <a:lstStyle/>
        <a:p>
          <a:endParaRPr lang="uk-UA" noProof="0"/>
        </a:p>
      </dgm:t>
    </dgm:pt>
    <dgm:pt modelId="{DE402F05-D22C-4031-92C4-94125FB2A742}">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uk-UA" sz="2000" noProof="0" smtClean="0">
              <a:latin typeface="Times New Roman" pitchFamily="18" charset="0"/>
              <a:cs typeface="Times New Roman" pitchFamily="18" charset="0"/>
            </a:rPr>
            <a:t>3) </a:t>
          </a:r>
          <a:r>
            <a:rPr lang="uk-UA" sz="2000" b="1" noProof="0" smtClean="0">
              <a:latin typeface="Times New Roman" pitchFamily="18" charset="0"/>
              <a:cs typeface="Times New Roman" pitchFamily="18" charset="0"/>
            </a:rPr>
            <a:t>міжнародні договори, згода на обов’язковість яких надана Верховною Радою України</a:t>
          </a:r>
          <a:r>
            <a:rPr lang="uk-UA" sz="2000" noProof="0" smtClean="0">
              <a:latin typeface="Times New Roman" pitchFamily="18" charset="0"/>
              <a:cs typeface="Times New Roman" pitchFamily="18" charset="0"/>
            </a:rPr>
            <a:t> (ратифікація). Серед них виділяють: багатосторонні міжнародні договори, що визначають становище особи у сфері кримінального процесу й вимоги до кримінальних процесуальних механізмів (Конвенція про захист прав та основоположних свобод, Європейська конвенція про взаємну допомогу у кримінальних справах та ін.), а також двосторонні міжнародні договори про надання правової допомоги у кримінальних провадженнях; </a:t>
          </a:r>
          <a:endParaRPr lang="uk-UA" sz="2000" noProof="0">
            <a:latin typeface="Times New Roman" pitchFamily="18" charset="0"/>
            <a:cs typeface="Times New Roman" pitchFamily="18" charset="0"/>
          </a:endParaRPr>
        </a:p>
      </dgm:t>
    </dgm:pt>
    <dgm:pt modelId="{42FE7596-51B9-4C81-A60C-488E41E71D94}" type="parTrans" cxnId="{A75D1FE8-EE6F-487F-A7B9-3181E4C0FB83}">
      <dgm:prSet/>
      <dgm:spPr/>
      <dgm:t>
        <a:bodyPr/>
        <a:lstStyle/>
        <a:p>
          <a:endParaRPr lang="uk-UA" noProof="0"/>
        </a:p>
      </dgm:t>
    </dgm:pt>
    <dgm:pt modelId="{5C29BBE1-A45E-4C7B-90F2-3A7DD254062A}" type="sibTrans" cxnId="{A75D1FE8-EE6F-487F-A7B9-3181E4C0FB83}">
      <dgm:prSet/>
      <dgm:spPr/>
      <dgm:t>
        <a:bodyPr/>
        <a:lstStyle/>
        <a:p>
          <a:endParaRPr lang="uk-UA" noProof="0"/>
        </a:p>
      </dgm:t>
    </dgm:pt>
    <dgm:pt modelId="{93211D26-1768-4A7B-A297-28AFDD4E7441}" type="pres">
      <dgm:prSet presAssocID="{0EB51FB8-B1ED-4373-93D4-5B00BEFF3A0D}" presName="linear" presStyleCnt="0">
        <dgm:presLayoutVars>
          <dgm:animLvl val="lvl"/>
          <dgm:resizeHandles val="exact"/>
        </dgm:presLayoutVars>
      </dgm:prSet>
      <dgm:spPr/>
      <dgm:t>
        <a:bodyPr/>
        <a:lstStyle/>
        <a:p>
          <a:endParaRPr lang="ru-RU"/>
        </a:p>
      </dgm:t>
    </dgm:pt>
    <dgm:pt modelId="{A960CB31-3680-4C8C-BE13-D98C4F1234FF}" type="pres">
      <dgm:prSet presAssocID="{4EBB3513-6799-442A-B839-4016ACD8E0BD}" presName="parentText" presStyleLbl="node1" presStyleIdx="0" presStyleCnt="4" custScaleX="75956" custScaleY="89746" custLinFactY="-20178" custLinFactNeighborX="1103" custLinFactNeighborY="-100000">
        <dgm:presLayoutVars>
          <dgm:chMax val="0"/>
          <dgm:bulletEnabled val="1"/>
        </dgm:presLayoutVars>
      </dgm:prSet>
      <dgm:spPr/>
      <dgm:t>
        <a:bodyPr/>
        <a:lstStyle/>
        <a:p>
          <a:endParaRPr lang="ru-RU"/>
        </a:p>
      </dgm:t>
    </dgm:pt>
    <dgm:pt modelId="{6B97DFE6-DAC0-4442-AAA1-6FBD5E7CEEAE}" type="pres">
      <dgm:prSet presAssocID="{B84A8B39-D8E8-494E-A385-767DCBE11946}" presName="spacer" presStyleCnt="0"/>
      <dgm:spPr/>
    </dgm:pt>
    <dgm:pt modelId="{F008D670-15A9-486C-86DA-3E5AF01A2A8E}" type="pres">
      <dgm:prSet presAssocID="{21EFCC85-9EAB-49C5-BC45-09A5388395A5}" presName="parentText" presStyleLbl="node1" presStyleIdx="1" presStyleCnt="4" custScaleX="89485" custScaleY="48297">
        <dgm:presLayoutVars>
          <dgm:chMax val="0"/>
          <dgm:bulletEnabled val="1"/>
        </dgm:presLayoutVars>
      </dgm:prSet>
      <dgm:spPr/>
      <dgm:t>
        <a:bodyPr/>
        <a:lstStyle/>
        <a:p>
          <a:endParaRPr lang="ru-RU"/>
        </a:p>
      </dgm:t>
    </dgm:pt>
    <dgm:pt modelId="{D2A33BDD-F7BA-4FE6-ABBC-A18EFE83D081}" type="pres">
      <dgm:prSet presAssocID="{AFAC99C6-60A5-4BC4-BFD9-9258A79AB220}" presName="spacer" presStyleCnt="0"/>
      <dgm:spPr/>
    </dgm:pt>
    <dgm:pt modelId="{B9665DEB-20E5-4EC9-9FEC-FF47513A6FEC}" type="pres">
      <dgm:prSet presAssocID="{27E24ED5-AECC-4736-A0D5-CF46A3854657}" presName="parentText" presStyleLbl="node1" presStyleIdx="2" presStyleCnt="4" custScaleX="89485" custScaleY="69392">
        <dgm:presLayoutVars>
          <dgm:chMax val="0"/>
          <dgm:bulletEnabled val="1"/>
        </dgm:presLayoutVars>
      </dgm:prSet>
      <dgm:spPr/>
      <dgm:t>
        <a:bodyPr/>
        <a:lstStyle/>
        <a:p>
          <a:endParaRPr lang="ru-RU"/>
        </a:p>
      </dgm:t>
    </dgm:pt>
    <dgm:pt modelId="{2CB5EF8A-8A1A-4E48-B21A-DC9344106326}" type="pres">
      <dgm:prSet presAssocID="{1ED26E5D-2D01-423D-A2BD-FCE18A9D8CEA}" presName="spacer" presStyleCnt="0"/>
      <dgm:spPr/>
    </dgm:pt>
    <dgm:pt modelId="{BF2A466E-F357-48B7-8284-C5D6BCA2B5C6}" type="pres">
      <dgm:prSet presAssocID="{DE402F05-D22C-4031-92C4-94125FB2A742}" presName="parentText" presStyleLbl="node1" presStyleIdx="3" presStyleCnt="4">
        <dgm:presLayoutVars>
          <dgm:chMax val="0"/>
          <dgm:bulletEnabled val="1"/>
        </dgm:presLayoutVars>
      </dgm:prSet>
      <dgm:spPr/>
      <dgm:t>
        <a:bodyPr/>
        <a:lstStyle/>
        <a:p>
          <a:endParaRPr lang="ru-RU"/>
        </a:p>
      </dgm:t>
    </dgm:pt>
  </dgm:ptLst>
  <dgm:cxnLst>
    <dgm:cxn modelId="{F3282746-A249-43EC-AA5B-8FC5A2BBFB76}" srcId="{0EB51FB8-B1ED-4373-93D4-5B00BEFF3A0D}" destId="{27E24ED5-AECC-4736-A0D5-CF46A3854657}" srcOrd="2" destOrd="0" parTransId="{8D16705A-CBA8-42B3-9B2F-E518B6FB7496}" sibTransId="{1ED26E5D-2D01-423D-A2BD-FCE18A9D8CEA}"/>
    <dgm:cxn modelId="{ADB22F7A-79EF-4BBA-B138-875D2C1C1F3A}" type="presOf" srcId="{27E24ED5-AECC-4736-A0D5-CF46A3854657}" destId="{B9665DEB-20E5-4EC9-9FEC-FF47513A6FEC}" srcOrd="0" destOrd="0" presId="urn:microsoft.com/office/officeart/2005/8/layout/vList2"/>
    <dgm:cxn modelId="{C698A586-59BA-452D-BC1D-98EB4AE36A75}" type="presOf" srcId="{0EB51FB8-B1ED-4373-93D4-5B00BEFF3A0D}" destId="{93211D26-1768-4A7B-A297-28AFDD4E7441}" srcOrd="0" destOrd="0" presId="urn:microsoft.com/office/officeart/2005/8/layout/vList2"/>
    <dgm:cxn modelId="{A137B9C8-B087-4179-8436-74E2242F8673}" type="presOf" srcId="{21EFCC85-9EAB-49C5-BC45-09A5388395A5}" destId="{F008D670-15A9-486C-86DA-3E5AF01A2A8E}" srcOrd="0" destOrd="0" presId="urn:microsoft.com/office/officeart/2005/8/layout/vList2"/>
    <dgm:cxn modelId="{5700EEED-98EC-48F0-81AF-81C98A3EA844}" srcId="{0EB51FB8-B1ED-4373-93D4-5B00BEFF3A0D}" destId="{4EBB3513-6799-442A-B839-4016ACD8E0BD}" srcOrd="0" destOrd="0" parTransId="{040546AC-CD43-4A9C-9CBA-EED0AC7C14E1}" sibTransId="{B84A8B39-D8E8-494E-A385-767DCBE11946}"/>
    <dgm:cxn modelId="{ABF9DD22-DD18-48DD-BB08-29547C78A996}" srcId="{0EB51FB8-B1ED-4373-93D4-5B00BEFF3A0D}" destId="{21EFCC85-9EAB-49C5-BC45-09A5388395A5}" srcOrd="1" destOrd="0" parTransId="{0519BDCB-05C0-43F8-B82A-0B13E941ECE1}" sibTransId="{AFAC99C6-60A5-4BC4-BFD9-9258A79AB220}"/>
    <dgm:cxn modelId="{1416E22C-D706-4B2E-898E-1AC887B899ED}" type="presOf" srcId="{DE402F05-D22C-4031-92C4-94125FB2A742}" destId="{BF2A466E-F357-48B7-8284-C5D6BCA2B5C6}" srcOrd="0" destOrd="0" presId="urn:microsoft.com/office/officeart/2005/8/layout/vList2"/>
    <dgm:cxn modelId="{A75D1FE8-EE6F-487F-A7B9-3181E4C0FB83}" srcId="{0EB51FB8-B1ED-4373-93D4-5B00BEFF3A0D}" destId="{DE402F05-D22C-4031-92C4-94125FB2A742}" srcOrd="3" destOrd="0" parTransId="{42FE7596-51B9-4C81-A60C-488E41E71D94}" sibTransId="{5C29BBE1-A45E-4C7B-90F2-3A7DD254062A}"/>
    <dgm:cxn modelId="{76DC46CC-3D61-4F9A-BD75-92B1247C42D0}" type="presOf" srcId="{4EBB3513-6799-442A-B839-4016ACD8E0BD}" destId="{A960CB31-3680-4C8C-BE13-D98C4F1234FF}" srcOrd="0" destOrd="0" presId="urn:microsoft.com/office/officeart/2005/8/layout/vList2"/>
    <dgm:cxn modelId="{44B86C3A-2BD8-4F14-9AEB-28439194CBB0}" type="presParOf" srcId="{93211D26-1768-4A7B-A297-28AFDD4E7441}" destId="{A960CB31-3680-4C8C-BE13-D98C4F1234FF}" srcOrd="0" destOrd="0" presId="urn:microsoft.com/office/officeart/2005/8/layout/vList2"/>
    <dgm:cxn modelId="{756006F9-0246-4E43-910F-0DF051B131D2}" type="presParOf" srcId="{93211D26-1768-4A7B-A297-28AFDD4E7441}" destId="{6B97DFE6-DAC0-4442-AAA1-6FBD5E7CEEAE}" srcOrd="1" destOrd="0" presId="urn:microsoft.com/office/officeart/2005/8/layout/vList2"/>
    <dgm:cxn modelId="{71AEACDC-C56E-464A-B7DD-0FD42B03993E}" type="presParOf" srcId="{93211D26-1768-4A7B-A297-28AFDD4E7441}" destId="{F008D670-15A9-486C-86DA-3E5AF01A2A8E}" srcOrd="2" destOrd="0" presId="urn:microsoft.com/office/officeart/2005/8/layout/vList2"/>
    <dgm:cxn modelId="{F2971A50-20C9-4633-BF83-CD1F2B7E32AF}" type="presParOf" srcId="{93211D26-1768-4A7B-A297-28AFDD4E7441}" destId="{D2A33BDD-F7BA-4FE6-ABBC-A18EFE83D081}" srcOrd="3" destOrd="0" presId="urn:microsoft.com/office/officeart/2005/8/layout/vList2"/>
    <dgm:cxn modelId="{84656ACF-67A6-4BA5-9905-B7F756ECD7A2}" type="presParOf" srcId="{93211D26-1768-4A7B-A297-28AFDD4E7441}" destId="{B9665DEB-20E5-4EC9-9FEC-FF47513A6FEC}" srcOrd="4" destOrd="0" presId="urn:microsoft.com/office/officeart/2005/8/layout/vList2"/>
    <dgm:cxn modelId="{F56787A2-260D-4C6A-825F-3B6A92F8C3BB}" type="presParOf" srcId="{93211D26-1768-4A7B-A297-28AFDD4E7441}" destId="{2CB5EF8A-8A1A-4E48-B21A-DC9344106326}" srcOrd="5" destOrd="0" presId="urn:microsoft.com/office/officeart/2005/8/layout/vList2"/>
    <dgm:cxn modelId="{F888A0A7-6EFC-4710-B4B0-EAC22E3B01E3}" type="presParOf" srcId="{93211D26-1768-4A7B-A297-28AFDD4E7441}" destId="{BF2A466E-F357-48B7-8284-C5D6BCA2B5C6}"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AE87DA-64A7-420F-B6A2-FD0907594A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54A3CA4-5A0E-4D3A-AF01-F3C2727FD8CC}">
      <dgm:prSet custT="1">
        <dgm:style>
          <a:lnRef idx="1">
            <a:schemeClr val="accent4"/>
          </a:lnRef>
          <a:fillRef idx="2">
            <a:schemeClr val="accent4"/>
          </a:fillRef>
          <a:effectRef idx="1">
            <a:schemeClr val="accent4"/>
          </a:effectRef>
          <a:fontRef idx="minor">
            <a:schemeClr val="dk1"/>
          </a:fontRef>
        </dgm:style>
      </dgm:prSet>
      <dgm:spPr/>
      <dgm:t>
        <a:bodyPr/>
        <a:lstStyle/>
        <a:p>
          <a:pPr algn="just" rtl="0"/>
          <a:r>
            <a:rPr lang="ru-RU" sz="2400" dirty="0" smtClean="0">
              <a:latin typeface="Times New Roman" pitchFamily="18" charset="0"/>
              <a:cs typeface="Times New Roman" pitchFamily="18" charset="0"/>
            </a:rPr>
            <a:t>4</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інші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закони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зокрема</a:t>
          </a:r>
          <a:r>
            <a:rPr lang="ru-RU" sz="2400" dirty="0" smtClean="0">
              <a:latin typeface="Times New Roman" pitchFamily="18" charset="0"/>
              <a:cs typeface="Times New Roman" pitchFamily="18" charset="0"/>
            </a:rPr>
            <a:t>, «Про </a:t>
          </a:r>
          <a:r>
            <a:rPr lang="ru-RU" sz="2400" dirty="0" err="1" smtClean="0">
              <a:latin typeface="Times New Roman" pitchFamily="18" charset="0"/>
              <a:cs typeface="Times New Roman" pitchFamily="18" charset="0"/>
            </a:rPr>
            <a:t>судоустрій</a:t>
          </a:r>
          <a:r>
            <a:rPr lang="ru-RU" sz="2400" dirty="0" smtClean="0">
              <a:latin typeface="Times New Roman" pitchFamily="18" charset="0"/>
              <a:cs typeface="Times New Roman" pitchFamily="18" charset="0"/>
            </a:rPr>
            <a:t> і статус </a:t>
          </a:r>
          <a:r>
            <a:rPr lang="ru-RU" sz="2400" dirty="0" err="1" smtClean="0">
              <a:latin typeface="Times New Roman" pitchFamily="18" charset="0"/>
              <a:cs typeface="Times New Roman" pitchFamily="18" charset="0"/>
            </a:rPr>
            <a:t>суддів</a:t>
          </a:r>
          <a:r>
            <a:rPr lang="ru-RU" sz="2400" dirty="0" smtClean="0">
              <a:latin typeface="Times New Roman" pitchFamily="18" charset="0"/>
              <a:cs typeface="Times New Roman" pitchFamily="18" charset="0"/>
            </a:rPr>
            <a:t>», «Про прокуратуру», «Про оперативно-</a:t>
          </a:r>
          <a:r>
            <a:rPr lang="ru-RU" sz="2400" dirty="0" err="1" smtClean="0">
              <a:latin typeface="Times New Roman" pitchFamily="18" charset="0"/>
              <a:cs typeface="Times New Roman" pitchFamily="18" charset="0"/>
            </a:rPr>
            <a:t>розшукову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діяльність</a:t>
          </a:r>
          <a:r>
            <a:rPr lang="ru-RU" sz="2400" dirty="0" smtClean="0">
              <a:latin typeface="Times New Roman" pitchFamily="18" charset="0"/>
              <a:cs typeface="Times New Roman" pitchFamily="18" charset="0"/>
            </a:rPr>
            <a:t>», «Про адвокатуру та </a:t>
          </a:r>
          <a:r>
            <a:rPr lang="ru-RU" sz="2400" dirty="0" err="1" smtClean="0">
              <a:latin typeface="Times New Roman" pitchFamily="18" charset="0"/>
              <a:cs typeface="Times New Roman" pitchFamily="18" charset="0"/>
            </a:rPr>
            <a:t>адвокатську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діяльність</a:t>
          </a:r>
          <a:r>
            <a:rPr lang="ru-RU" sz="2400" dirty="0" smtClean="0">
              <a:latin typeface="Times New Roman" pitchFamily="18" charset="0"/>
              <a:cs typeface="Times New Roman" pitchFamily="18" charset="0"/>
            </a:rPr>
            <a:t>», «Про </a:t>
          </a:r>
          <a:r>
            <a:rPr lang="ru-RU" sz="2400" dirty="0" err="1" smtClean="0">
              <a:latin typeface="Times New Roman" pitchFamily="18" charset="0"/>
              <a:cs typeface="Times New Roman" pitchFamily="18" charset="0"/>
            </a:rPr>
            <a:t>судову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експертизу</a:t>
          </a:r>
          <a:r>
            <a:rPr lang="ru-RU" sz="2400" dirty="0" smtClean="0">
              <a:latin typeface="Times New Roman" pitchFamily="18" charset="0"/>
              <a:cs typeface="Times New Roman" pitchFamily="18" charset="0"/>
            </a:rPr>
            <a:t>», «Про </a:t>
          </a:r>
          <a:r>
            <a:rPr lang="ru-RU" sz="2400" dirty="0" err="1" smtClean="0">
              <a:latin typeface="Times New Roman" pitchFamily="18" charset="0"/>
              <a:cs typeface="Times New Roman" pitchFamily="18" charset="0"/>
            </a:rPr>
            <a:t>Державне</a:t>
          </a:r>
          <a:r>
            <a:rPr lang="ru-RU" sz="2400" dirty="0" smtClean="0">
              <a:latin typeface="Times New Roman" pitchFamily="18" charset="0"/>
              <a:cs typeface="Times New Roman" pitchFamily="18" charset="0"/>
            </a:rPr>
            <a:t> бюро </a:t>
          </a:r>
          <a:r>
            <a:rPr lang="ru-RU" sz="2400" dirty="0" err="1" smtClean="0">
              <a:latin typeface="Times New Roman" pitchFamily="18" charset="0"/>
              <a:cs typeface="Times New Roman" pitchFamily="18" charset="0"/>
            </a:rPr>
            <a:t>розслідувань</a:t>
          </a:r>
          <a:r>
            <a:rPr lang="ru-RU" sz="2400" dirty="0" smtClean="0">
              <a:latin typeface="Times New Roman" pitchFamily="18" charset="0"/>
              <a:cs typeface="Times New Roman" pitchFamily="18" charset="0"/>
            </a:rPr>
            <a:t>», «Про </a:t>
          </a:r>
          <a:r>
            <a:rPr lang="ru-RU" sz="2400" dirty="0" err="1" smtClean="0">
              <a:latin typeface="Times New Roman" pitchFamily="18" charset="0"/>
              <a:cs typeface="Times New Roman" pitchFamily="18" charset="0"/>
            </a:rPr>
            <a:t>Національне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антикорупційне</a:t>
          </a:r>
          <a:r>
            <a:rPr lang="ru-RU" sz="2400" dirty="0" smtClean="0">
              <a:latin typeface="Times New Roman" pitchFamily="18" charset="0"/>
              <a:cs typeface="Times New Roman" pitchFamily="18" charset="0"/>
            </a:rPr>
            <a:t> бюро </a:t>
          </a:r>
          <a:r>
            <a:rPr lang="ru-RU" sz="2400"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Ці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закони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мають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переважно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комплексний</a:t>
          </a:r>
          <a:r>
            <a:rPr lang="ru-RU" sz="2400" dirty="0" smtClean="0">
              <a:latin typeface="Times New Roman" pitchFamily="18" charset="0"/>
              <a:cs typeface="Times New Roman" pitchFamily="18" charset="0"/>
            </a:rPr>
            <a:t> характер і </a:t>
          </a:r>
          <a:r>
            <a:rPr lang="ru-RU" sz="2400" dirty="0" err="1" smtClean="0">
              <a:latin typeface="Times New Roman" pitchFamily="18" charset="0"/>
              <a:cs typeface="Times New Roman" pitchFamily="18" charset="0"/>
            </a:rPr>
            <a:t>кожен</a:t>
          </a:r>
          <a:r>
            <a:rPr lang="ru-RU" sz="2400" dirty="0" smtClean="0">
              <a:latin typeface="Times New Roman" pitchFamily="18" charset="0"/>
              <a:cs typeface="Times New Roman" pitchFamily="18" charset="0"/>
            </a:rPr>
            <a:t> з них </a:t>
          </a:r>
          <a:r>
            <a:rPr lang="ru-RU" sz="2400" dirty="0" err="1" smtClean="0">
              <a:latin typeface="Times New Roman" pitchFamily="18" charset="0"/>
              <a:cs typeface="Times New Roman" pitchFamily="18" charset="0"/>
            </a:rPr>
            <a:t>має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власний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основний</a:t>
          </a:r>
          <a:r>
            <a:rPr lang="ru-RU" sz="2400" dirty="0" smtClean="0">
              <a:latin typeface="Times New Roman" pitchFamily="18" charset="0"/>
              <a:cs typeface="Times New Roman" pitchFamily="18" charset="0"/>
            </a:rPr>
            <a:t> предмет правового </a:t>
          </a:r>
          <a:r>
            <a:rPr lang="ru-RU" sz="2400" dirty="0" err="1" smtClean="0">
              <a:latin typeface="Times New Roman" pitchFamily="18" charset="0"/>
              <a:cs typeface="Times New Roman" pitchFamily="18" charset="0"/>
            </a:rPr>
            <a:t>регулювання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Питання</a:t>
          </a:r>
          <a:r>
            <a:rPr lang="ru-RU" sz="2400" dirty="0" smtClean="0">
              <a:latin typeface="Times New Roman" pitchFamily="18" charset="0"/>
              <a:cs typeface="Times New Roman" pitchFamily="18" charset="0"/>
            </a:rPr>
            <a:t> ж кримінального </a:t>
          </a:r>
          <a:r>
            <a:rPr lang="ru-RU" sz="2400" dirty="0" err="1" smtClean="0">
              <a:latin typeface="Times New Roman" pitchFamily="18" charset="0"/>
              <a:cs typeface="Times New Roman" pitchFamily="18" charset="0"/>
            </a:rPr>
            <a:t>процесу</a:t>
          </a:r>
          <a:r>
            <a:rPr lang="ru-RU" sz="2400" dirty="0" smtClean="0">
              <a:latin typeface="Times New Roman" pitchFamily="18" charset="0"/>
              <a:cs typeface="Times New Roman" pitchFamily="18" charset="0"/>
            </a:rPr>
            <a:t> в них є </a:t>
          </a:r>
          <a:r>
            <a:rPr lang="ru-RU" sz="2400" dirty="0" err="1" smtClean="0">
              <a:latin typeface="Times New Roman" pitchFamily="18" charset="0"/>
              <a:cs typeface="Times New Roman" pitchFamily="18" charset="0"/>
            </a:rPr>
            <a:t>фрагментарними</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3D93399B-9B63-415D-AA20-5A319D985CDB}" type="parTrans" cxnId="{1FB2C7B9-11F9-49F4-8CF1-EED2055423C7}">
      <dgm:prSet/>
      <dgm:spPr/>
      <dgm:t>
        <a:bodyPr/>
        <a:lstStyle/>
        <a:p>
          <a:endParaRPr lang="ru-RU"/>
        </a:p>
      </dgm:t>
    </dgm:pt>
    <dgm:pt modelId="{8BF15B0A-9D88-42B1-9718-A5CF29A5758A}" type="sibTrans" cxnId="{1FB2C7B9-11F9-49F4-8CF1-EED2055423C7}">
      <dgm:prSet/>
      <dgm:spPr/>
      <dgm:t>
        <a:bodyPr/>
        <a:lstStyle/>
        <a:p>
          <a:endParaRPr lang="ru-RU"/>
        </a:p>
      </dgm:t>
    </dgm:pt>
    <dgm:pt modelId="{DCF4098D-6F49-4526-B402-84E9DE94BC3E}">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400" dirty="0" smtClean="0">
              <a:latin typeface="Times New Roman" pitchFamily="18" charset="0"/>
              <a:cs typeface="Times New Roman" pitchFamily="18" charset="0"/>
            </a:rPr>
            <a:t>5) </a:t>
          </a:r>
          <a:r>
            <a:rPr lang="ru-RU" sz="2400" b="1" dirty="0" err="1" smtClean="0">
              <a:latin typeface="Times New Roman" pitchFamily="18" charset="0"/>
              <a:cs typeface="Times New Roman" pitchFamily="18" charset="0"/>
            </a:rPr>
            <a:t>рішення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Конституційного</a:t>
          </a:r>
          <a:r>
            <a:rPr lang="ru-RU" sz="2400" b="1" dirty="0" smtClean="0">
              <a:latin typeface="Times New Roman" pitchFamily="18" charset="0"/>
              <a:cs typeface="Times New Roman" pitchFamily="18" charset="0"/>
            </a:rPr>
            <a:t> Суду </a:t>
          </a:r>
          <a:r>
            <a:rPr lang="ru-RU" sz="2400" b="1"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якими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визнаються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неконституційними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повністю</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чи</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окремій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частині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закони</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інші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правові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акти</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підставі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досудового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розслідування</a:t>
          </a:r>
          <a:r>
            <a:rPr lang="ru-RU" sz="2400" dirty="0" smtClean="0">
              <a:latin typeface="Times New Roman" pitchFamily="18" charset="0"/>
              <a:cs typeface="Times New Roman" pitchFamily="18" charset="0"/>
            </a:rPr>
            <a:t>, прокурор </a:t>
          </a:r>
          <a:r>
            <a:rPr lang="ru-RU" sz="2400" dirty="0" err="1" smtClean="0">
              <a:latin typeface="Times New Roman" pitchFamily="18" charset="0"/>
              <a:cs typeface="Times New Roman" pitchFamily="18" charset="0"/>
            </a:rPr>
            <a:t>або</a:t>
          </a:r>
          <a:r>
            <a:rPr lang="ru-RU" sz="2400" dirty="0" smtClean="0">
              <a:latin typeface="Times New Roman" pitchFamily="18" charset="0"/>
              <a:cs typeface="Times New Roman" pitchFamily="18" charset="0"/>
            </a:rPr>
            <a:t> суд </a:t>
          </a:r>
          <a:r>
            <a:rPr lang="ru-RU" sz="2400" dirty="0" err="1" smtClean="0">
              <a:latin typeface="Times New Roman" pitchFamily="18" charset="0"/>
              <a:cs typeface="Times New Roman" pitchFamily="18" charset="0"/>
            </a:rPr>
            <a:t>здійснюють</a:t>
          </a:r>
          <a:r>
            <a:rPr lang="ru-RU" sz="2400" dirty="0" smtClean="0">
              <a:latin typeface="Times New Roman" pitchFamily="18" charset="0"/>
              <a:cs typeface="Times New Roman" pitchFamily="18" charset="0"/>
            </a:rPr>
            <a:t> кримінальне </a:t>
          </a:r>
          <a:r>
            <a:rPr lang="ru-RU" sz="2400" dirty="0" err="1" smtClean="0">
              <a:latin typeface="Times New Roman" pitchFamily="18" charset="0"/>
              <a:cs typeface="Times New Roman" pitchFamily="18" charset="0"/>
            </a:rPr>
            <a:t>провадження</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160976D8-2E50-4394-BFD2-537432FBF1D8}" type="parTrans" cxnId="{A92447C7-9D08-4702-BBFB-AA6C9831EF08}">
      <dgm:prSet/>
      <dgm:spPr/>
      <dgm:t>
        <a:bodyPr/>
        <a:lstStyle/>
        <a:p>
          <a:endParaRPr lang="ru-RU"/>
        </a:p>
      </dgm:t>
    </dgm:pt>
    <dgm:pt modelId="{D9EA29BA-B159-4371-8396-A8CCDD111EB6}" type="sibTrans" cxnId="{A92447C7-9D08-4702-BBFB-AA6C9831EF08}">
      <dgm:prSet/>
      <dgm:spPr/>
      <dgm:t>
        <a:bodyPr/>
        <a:lstStyle/>
        <a:p>
          <a:endParaRPr lang="ru-RU"/>
        </a:p>
      </dgm:t>
    </dgm:pt>
    <dgm:pt modelId="{FA41F3CA-3BB7-45B3-AE40-64C3787C390A}">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400" dirty="0" smtClean="0">
              <a:latin typeface="Times New Roman" pitchFamily="18" charset="0"/>
              <a:cs typeface="Times New Roman" pitchFamily="18" charset="0"/>
            </a:rPr>
            <a:t>6) </a:t>
          </a:r>
          <a:r>
            <a:rPr lang="ru-RU" sz="2400" b="1" dirty="0" err="1" smtClean="0">
              <a:latin typeface="Times New Roman" pitchFamily="18" charset="0"/>
              <a:cs typeface="Times New Roman" pitchFamily="18" charset="0"/>
            </a:rPr>
            <a:t>рішення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Європейського</a:t>
          </a:r>
          <a:r>
            <a:rPr lang="ru-RU" sz="2400" b="1" dirty="0" smtClean="0">
              <a:latin typeface="Times New Roman" pitchFamily="18" charset="0"/>
              <a:cs typeface="Times New Roman" pitchFamily="18" charset="0"/>
            </a:rPr>
            <a:t> суду з прав </a:t>
          </a:r>
          <a:r>
            <a:rPr lang="ru-RU" sz="2400" b="1" dirty="0" err="1" smtClean="0">
              <a:latin typeface="Times New Roman" pitchFamily="18" charset="0"/>
              <a:cs typeface="Times New Roman" pitchFamily="18" charset="0"/>
            </a:rPr>
            <a:t>людини</a:t>
          </a:r>
          <a:r>
            <a:rPr lang="ru-RU" sz="2400" b="1"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щодо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питань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пов’язаних</a:t>
          </a:r>
          <a:r>
            <a:rPr lang="ru-RU" sz="2400" dirty="0" smtClean="0">
              <a:latin typeface="Times New Roman" pitchFamily="18" charset="0"/>
              <a:cs typeface="Times New Roman" pitchFamily="18" charset="0"/>
            </a:rPr>
            <a:t> з </a:t>
          </a:r>
          <a:r>
            <a:rPr lang="ru-RU" sz="2400" dirty="0" err="1" smtClean="0">
              <a:latin typeface="Times New Roman" pitchFamily="18" charset="0"/>
              <a:cs typeface="Times New Roman" pitchFamily="18" charset="0"/>
            </a:rPr>
            <a:t>тлумаченням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відповідності</a:t>
          </a:r>
          <a:r>
            <a:rPr lang="ru-RU" sz="2400" dirty="0" smtClean="0">
              <a:latin typeface="Times New Roman" pitchFamily="18" charset="0"/>
              <a:cs typeface="Times New Roman" pitchFamily="18" charset="0"/>
            </a:rPr>
            <a:t> законодавства, на </a:t>
          </a:r>
          <a:r>
            <a:rPr lang="ru-RU" sz="2400" dirty="0" err="1" smtClean="0">
              <a:latin typeface="Times New Roman" pitchFamily="18" charset="0"/>
              <a:cs typeface="Times New Roman" pitchFamily="18" charset="0"/>
            </a:rPr>
            <a:t>підставі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національним</a:t>
          </a:r>
          <a:r>
            <a:rPr lang="ru-RU" sz="2400" dirty="0" smtClean="0">
              <a:latin typeface="Times New Roman" pitchFamily="18" charset="0"/>
              <a:cs typeface="Times New Roman" pitchFamily="18" charset="0"/>
            </a:rPr>
            <a:t> судом </a:t>
          </a:r>
          <a:r>
            <a:rPr lang="ru-RU" sz="2400" dirty="0" err="1" smtClean="0">
              <a:latin typeface="Times New Roman" pitchFamily="18" charset="0"/>
              <a:cs typeface="Times New Roman" pitchFamily="18" charset="0"/>
            </a:rPr>
            <a:t>вирішено</a:t>
          </a:r>
          <a:r>
            <a:rPr lang="ru-RU" sz="2400" dirty="0" smtClean="0">
              <a:latin typeface="Times New Roman" pitchFamily="18" charset="0"/>
              <a:cs typeface="Times New Roman" pitchFamily="18" charset="0"/>
            </a:rPr>
            <a:t> кримінальне </a:t>
          </a:r>
          <a:r>
            <a:rPr lang="ru-RU" sz="2400" dirty="0" err="1" smtClean="0">
              <a:latin typeface="Times New Roman" pitchFamily="18" charset="0"/>
              <a:cs typeface="Times New Roman" pitchFamily="18" charset="0"/>
            </a:rPr>
            <a:t>провадження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вимогам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міжнародних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актів</a:t>
          </a:r>
          <a:r>
            <a:rPr lang="ru-RU" sz="2400" dirty="0" smtClean="0">
              <a:latin typeface="Times New Roman" pitchFamily="18" charset="0"/>
              <a:cs typeface="Times New Roman" pitchFamily="18" charset="0"/>
            </a:rPr>
            <a:t> з прав </a:t>
          </a:r>
          <a:r>
            <a:rPr lang="ru-RU" sz="2400" dirty="0" err="1" smtClean="0">
              <a:latin typeface="Times New Roman" pitchFamily="18" charset="0"/>
              <a:cs typeface="Times New Roman" pitchFamily="18" charset="0"/>
            </a:rPr>
            <a:t>людини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згідно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із</a:t>
          </a:r>
          <a:r>
            <a:rPr lang="ru-RU" sz="2400" dirty="0" smtClean="0">
              <a:latin typeface="Times New Roman" pitchFamily="18" charset="0"/>
              <a:cs typeface="Times New Roman" pitchFamily="18" charset="0"/>
            </a:rPr>
            <a:t> ст. 17 Закону </a:t>
          </a:r>
          <a:r>
            <a:rPr lang="ru-RU" sz="2400"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Про виконання </a:t>
          </a:r>
          <a:r>
            <a:rPr lang="ru-RU" sz="2400" dirty="0" err="1" smtClean="0">
              <a:latin typeface="Times New Roman" pitchFamily="18" charset="0"/>
              <a:cs typeface="Times New Roman" pitchFamily="18" charset="0"/>
            </a:rPr>
            <a:t>рішень</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застосування</a:t>
          </a:r>
          <a:r>
            <a:rPr lang="ru-RU" sz="2400" dirty="0" smtClean="0">
              <a:latin typeface="Times New Roman" pitchFamily="18" charset="0"/>
              <a:cs typeface="Times New Roman" pitchFamily="18" charset="0"/>
            </a:rPr>
            <a:t> практики </a:t>
          </a:r>
          <a:r>
            <a:rPr lang="ru-RU" sz="2400" dirty="0" err="1" smtClean="0">
              <a:latin typeface="Times New Roman" pitchFamily="18" charset="0"/>
              <a:cs typeface="Times New Roman" pitchFamily="18" charset="0"/>
            </a:rPr>
            <a:t>Європейського</a:t>
          </a:r>
          <a:r>
            <a:rPr lang="ru-RU" sz="2400" dirty="0" smtClean="0">
              <a:latin typeface="Times New Roman" pitchFamily="18" charset="0"/>
              <a:cs typeface="Times New Roman" pitchFamily="18" charset="0"/>
            </a:rPr>
            <a:t> суду з прав </a:t>
          </a:r>
          <a:r>
            <a:rPr lang="ru-RU" sz="2400" dirty="0" err="1" smtClean="0">
              <a:latin typeface="Times New Roman" pitchFamily="18" charset="0"/>
              <a:cs typeface="Times New Roman" pitchFamily="18" charset="0"/>
            </a:rPr>
            <a:t>людини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a:t>
          </a:r>
          <a:r>
            <a:rPr lang="ru-RU" sz="2400" dirty="0" smtClean="0">
              <a:latin typeface="Times New Roman" pitchFamily="18" charset="0"/>
              <a:cs typeface="Times New Roman" pitchFamily="18" charset="0"/>
            </a:rPr>
            <a:t> 23 лютого 2006 року суди </a:t>
          </a:r>
          <a:r>
            <a:rPr lang="ru-RU" sz="2400" dirty="0" err="1" smtClean="0">
              <a:latin typeface="Times New Roman" pitchFamily="18" charset="0"/>
              <a:cs typeface="Times New Roman" pitchFamily="18" charset="0"/>
            </a:rPr>
            <a:t>застосовують</a:t>
          </a:r>
          <a:r>
            <a:rPr lang="ru-RU" sz="2400" dirty="0" smtClean="0">
              <a:latin typeface="Times New Roman" pitchFamily="18" charset="0"/>
              <a:cs typeface="Times New Roman" pitchFamily="18" charset="0"/>
            </a:rPr>
            <a:t> при </a:t>
          </a:r>
          <a:r>
            <a:rPr lang="ru-RU" sz="2400" dirty="0" err="1" smtClean="0">
              <a:latin typeface="Times New Roman" pitchFamily="18" charset="0"/>
              <a:cs typeface="Times New Roman" pitchFamily="18" charset="0"/>
            </a:rPr>
            <a:t>розгляді</a:t>
          </a:r>
          <a:r>
            <a:rPr lang="ru-RU" sz="2400" dirty="0" smtClean="0">
              <a:latin typeface="Times New Roman" pitchFamily="18" charset="0"/>
              <a:cs typeface="Times New Roman" pitchFamily="18" charset="0"/>
            </a:rPr>
            <a:t> справ практику Суду як </a:t>
          </a:r>
          <a:r>
            <a:rPr lang="ru-RU" sz="2400" dirty="0" err="1" smtClean="0">
              <a:latin typeface="Times New Roman" pitchFamily="18" charset="0"/>
              <a:cs typeface="Times New Roman" pitchFamily="18" charset="0"/>
            </a:rPr>
            <a:t>джерело</a:t>
          </a:r>
          <a:r>
            <a:rPr lang="ru-RU" sz="2400" dirty="0" smtClean="0">
              <a:latin typeface="Times New Roman" pitchFamily="18" charset="0"/>
              <a:cs typeface="Times New Roman" pitchFamily="18" charset="0"/>
            </a:rPr>
            <a:t> права.</a:t>
          </a:r>
          <a:endParaRPr lang="ru-RU" sz="2400" dirty="0">
            <a:latin typeface="Times New Roman" pitchFamily="18" charset="0"/>
            <a:cs typeface="Times New Roman" pitchFamily="18" charset="0"/>
          </a:endParaRPr>
        </a:p>
      </dgm:t>
    </dgm:pt>
    <dgm:pt modelId="{B0A2577B-FF12-4AD1-94EB-C986A220250E}" type="parTrans" cxnId="{5A172AA9-1E13-4176-A7B7-21A690E074D5}">
      <dgm:prSet/>
      <dgm:spPr/>
      <dgm:t>
        <a:bodyPr/>
        <a:lstStyle/>
        <a:p>
          <a:endParaRPr lang="ru-RU"/>
        </a:p>
      </dgm:t>
    </dgm:pt>
    <dgm:pt modelId="{F701364A-23A6-4985-AC59-FF1BD03CA29D}" type="sibTrans" cxnId="{5A172AA9-1E13-4176-A7B7-21A690E074D5}">
      <dgm:prSet/>
      <dgm:spPr/>
      <dgm:t>
        <a:bodyPr/>
        <a:lstStyle/>
        <a:p>
          <a:endParaRPr lang="ru-RU"/>
        </a:p>
      </dgm:t>
    </dgm:pt>
    <dgm:pt modelId="{077308AE-BFC8-4A3A-BBB8-29488446BD2B}" type="pres">
      <dgm:prSet presAssocID="{E2AE87DA-64A7-420F-B6A2-FD0907594A7D}" presName="linear" presStyleCnt="0">
        <dgm:presLayoutVars>
          <dgm:animLvl val="lvl"/>
          <dgm:resizeHandles val="exact"/>
        </dgm:presLayoutVars>
      </dgm:prSet>
      <dgm:spPr/>
      <dgm:t>
        <a:bodyPr/>
        <a:lstStyle/>
        <a:p>
          <a:endParaRPr lang="ru-RU"/>
        </a:p>
      </dgm:t>
    </dgm:pt>
    <dgm:pt modelId="{9896101B-FC06-478D-916A-C2CC79CD52A4}" type="pres">
      <dgm:prSet presAssocID="{D54A3CA4-5A0E-4D3A-AF01-F3C2727FD8CC}" presName="parentText" presStyleLbl="node1" presStyleIdx="0" presStyleCnt="3">
        <dgm:presLayoutVars>
          <dgm:chMax val="0"/>
          <dgm:bulletEnabled val="1"/>
        </dgm:presLayoutVars>
      </dgm:prSet>
      <dgm:spPr/>
      <dgm:t>
        <a:bodyPr/>
        <a:lstStyle/>
        <a:p>
          <a:endParaRPr lang="ru-RU"/>
        </a:p>
      </dgm:t>
    </dgm:pt>
    <dgm:pt modelId="{03222E87-D82A-43DD-B1E3-A680D55E42BB}" type="pres">
      <dgm:prSet presAssocID="{8BF15B0A-9D88-42B1-9718-A5CF29A5758A}" presName="spacer" presStyleCnt="0"/>
      <dgm:spPr/>
    </dgm:pt>
    <dgm:pt modelId="{55915F98-DD3D-4530-82C4-F5C490669FC2}" type="pres">
      <dgm:prSet presAssocID="{DCF4098D-6F49-4526-B402-84E9DE94BC3E}" presName="parentText" presStyleLbl="node1" presStyleIdx="1" presStyleCnt="3">
        <dgm:presLayoutVars>
          <dgm:chMax val="0"/>
          <dgm:bulletEnabled val="1"/>
        </dgm:presLayoutVars>
      </dgm:prSet>
      <dgm:spPr/>
      <dgm:t>
        <a:bodyPr/>
        <a:lstStyle/>
        <a:p>
          <a:endParaRPr lang="ru-RU"/>
        </a:p>
      </dgm:t>
    </dgm:pt>
    <dgm:pt modelId="{EA87765A-90A0-4B32-AB5F-872E21867F75}" type="pres">
      <dgm:prSet presAssocID="{D9EA29BA-B159-4371-8396-A8CCDD111EB6}" presName="spacer" presStyleCnt="0"/>
      <dgm:spPr/>
    </dgm:pt>
    <dgm:pt modelId="{2596551E-8B9E-43D4-AA28-6D23F6708669}" type="pres">
      <dgm:prSet presAssocID="{FA41F3CA-3BB7-45B3-AE40-64C3787C390A}" presName="parentText" presStyleLbl="node1" presStyleIdx="2" presStyleCnt="3">
        <dgm:presLayoutVars>
          <dgm:chMax val="0"/>
          <dgm:bulletEnabled val="1"/>
        </dgm:presLayoutVars>
      </dgm:prSet>
      <dgm:spPr/>
      <dgm:t>
        <a:bodyPr/>
        <a:lstStyle/>
        <a:p>
          <a:endParaRPr lang="ru-RU"/>
        </a:p>
      </dgm:t>
    </dgm:pt>
  </dgm:ptLst>
  <dgm:cxnLst>
    <dgm:cxn modelId="{1FB2C7B9-11F9-49F4-8CF1-EED2055423C7}" srcId="{E2AE87DA-64A7-420F-B6A2-FD0907594A7D}" destId="{D54A3CA4-5A0E-4D3A-AF01-F3C2727FD8CC}" srcOrd="0" destOrd="0" parTransId="{3D93399B-9B63-415D-AA20-5A319D985CDB}" sibTransId="{8BF15B0A-9D88-42B1-9718-A5CF29A5758A}"/>
    <dgm:cxn modelId="{D5C4056F-23CB-47A0-94E7-B38BB54772C7}" type="presOf" srcId="{D54A3CA4-5A0E-4D3A-AF01-F3C2727FD8CC}" destId="{9896101B-FC06-478D-916A-C2CC79CD52A4}" srcOrd="0" destOrd="0" presId="urn:microsoft.com/office/officeart/2005/8/layout/vList2"/>
    <dgm:cxn modelId="{A0FD1BA0-995D-4A10-8BFB-231399265741}" type="presOf" srcId="{E2AE87DA-64A7-420F-B6A2-FD0907594A7D}" destId="{077308AE-BFC8-4A3A-BBB8-29488446BD2B}" srcOrd="0" destOrd="0" presId="urn:microsoft.com/office/officeart/2005/8/layout/vList2"/>
    <dgm:cxn modelId="{A92447C7-9D08-4702-BBFB-AA6C9831EF08}" srcId="{E2AE87DA-64A7-420F-B6A2-FD0907594A7D}" destId="{DCF4098D-6F49-4526-B402-84E9DE94BC3E}" srcOrd="1" destOrd="0" parTransId="{160976D8-2E50-4394-BFD2-537432FBF1D8}" sibTransId="{D9EA29BA-B159-4371-8396-A8CCDD111EB6}"/>
    <dgm:cxn modelId="{37E36C89-B593-4B56-A515-F607790C82FF}" type="presOf" srcId="{FA41F3CA-3BB7-45B3-AE40-64C3787C390A}" destId="{2596551E-8B9E-43D4-AA28-6D23F6708669}" srcOrd="0" destOrd="0" presId="urn:microsoft.com/office/officeart/2005/8/layout/vList2"/>
    <dgm:cxn modelId="{5A172AA9-1E13-4176-A7B7-21A690E074D5}" srcId="{E2AE87DA-64A7-420F-B6A2-FD0907594A7D}" destId="{FA41F3CA-3BB7-45B3-AE40-64C3787C390A}" srcOrd="2" destOrd="0" parTransId="{B0A2577B-FF12-4AD1-94EB-C986A220250E}" sibTransId="{F701364A-23A6-4985-AC59-FF1BD03CA29D}"/>
    <dgm:cxn modelId="{8F162984-5DC1-488F-B421-35AE3E9AF983}" type="presOf" srcId="{DCF4098D-6F49-4526-B402-84E9DE94BC3E}" destId="{55915F98-DD3D-4530-82C4-F5C490669FC2}" srcOrd="0" destOrd="0" presId="urn:microsoft.com/office/officeart/2005/8/layout/vList2"/>
    <dgm:cxn modelId="{E5FD71E8-86CE-4E1C-96ED-7F9D0263B858}" type="presParOf" srcId="{077308AE-BFC8-4A3A-BBB8-29488446BD2B}" destId="{9896101B-FC06-478D-916A-C2CC79CD52A4}" srcOrd="0" destOrd="0" presId="urn:microsoft.com/office/officeart/2005/8/layout/vList2"/>
    <dgm:cxn modelId="{0D76D50F-EC8C-4165-93F6-CB63497E8740}" type="presParOf" srcId="{077308AE-BFC8-4A3A-BBB8-29488446BD2B}" destId="{03222E87-D82A-43DD-B1E3-A680D55E42BB}" srcOrd="1" destOrd="0" presId="urn:microsoft.com/office/officeart/2005/8/layout/vList2"/>
    <dgm:cxn modelId="{16847362-4899-447D-B383-D6949DB69C40}" type="presParOf" srcId="{077308AE-BFC8-4A3A-BBB8-29488446BD2B}" destId="{55915F98-DD3D-4530-82C4-F5C490669FC2}" srcOrd="2" destOrd="0" presId="urn:microsoft.com/office/officeart/2005/8/layout/vList2"/>
    <dgm:cxn modelId="{6EFCE9BC-5CC9-4A82-AED5-30F87DB76C9C}" type="presParOf" srcId="{077308AE-BFC8-4A3A-BBB8-29488446BD2B}" destId="{EA87765A-90A0-4B32-AB5F-872E21867F75}" srcOrd="3" destOrd="0" presId="urn:microsoft.com/office/officeart/2005/8/layout/vList2"/>
    <dgm:cxn modelId="{2405E6D7-C59F-4563-9B02-E88151FAAEEC}" type="presParOf" srcId="{077308AE-BFC8-4A3A-BBB8-29488446BD2B}" destId="{2596551E-8B9E-43D4-AA28-6D23F670866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6F807F-2AC4-4AFE-A1BC-686AC25134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2AD1A7A-4A2D-4285-8E52-3FFACE04FEC4}">
      <dgm:prSet custT="1"/>
      <dgm:spPr>
        <a:solidFill>
          <a:schemeClr val="tx1"/>
        </a:solidFill>
      </dgm:spPr>
      <dgm:t>
        <a:bodyPr/>
        <a:lstStyle/>
        <a:p>
          <a:pPr algn="ctr" rtl="0"/>
          <a:r>
            <a:rPr lang="uk-UA" sz="3200" b="1" i="0" dirty="0" smtClean="0">
              <a:solidFill>
                <a:schemeClr val="bg1"/>
              </a:solidFill>
              <a:latin typeface="Times New Roman" pitchFamily="18" charset="0"/>
              <a:cs typeface="Times New Roman" pitchFamily="18" charset="0"/>
            </a:rPr>
            <a:t>4. ДІЯ КРИМІНАЛЬНОГО ПРОЦЕСУАЛЬНОГО ЗАКОНУ В ПРОСТОРІ, ЧАСІ ТА ЗА КОЛОМ ОСІБ</a:t>
          </a:r>
          <a:endParaRPr lang="ru-RU" sz="3200" b="1" i="0" dirty="0">
            <a:solidFill>
              <a:schemeClr val="bg1"/>
            </a:solidFill>
            <a:latin typeface="Times New Roman" pitchFamily="18" charset="0"/>
            <a:cs typeface="Times New Roman" pitchFamily="18" charset="0"/>
          </a:endParaRPr>
        </a:p>
      </dgm:t>
    </dgm:pt>
    <dgm:pt modelId="{87A4CFA8-E766-4356-93CC-F0BEF0D09521}" type="parTrans" cxnId="{231109D9-55CC-411E-ABA6-C3875B5FAEC5}">
      <dgm:prSet/>
      <dgm:spPr/>
      <dgm:t>
        <a:bodyPr/>
        <a:lstStyle/>
        <a:p>
          <a:endParaRPr lang="ru-RU"/>
        </a:p>
      </dgm:t>
    </dgm:pt>
    <dgm:pt modelId="{331AE37A-656C-4174-8D15-2130C8C51599}" type="sibTrans" cxnId="{231109D9-55CC-411E-ABA6-C3875B5FAEC5}">
      <dgm:prSet/>
      <dgm:spPr/>
      <dgm:t>
        <a:bodyPr/>
        <a:lstStyle/>
        <a:p>
          <a:endParaRPr lang="ru-RU"/>
        </a:p>
      </dgm:t>
    </dgm:pt>
    <dgm:pt modelId="{F0CF4EE4-1299-401E-BCE2-88AF6A0A7097}" type="pres">
      <dgm:prSet presAssocID="{D46F807F-2AC4-4AFE-A1BC-686AC2513499}" presName="linear" presStyleCnt="0">
        <dgm:presLayoutVars>
          <dgm:animLvl val="lvl"/>
          <dgm:resizeHandles val="exact"/>
        </dgm:presLayoutVars>
      </dgm:prSet>
      <dgm:spPr/>
      <dgm:t>
        <a:bodyPr/>
        <a:lstStyle/>
        <a:p>
          <a:endParaRPr lang="ru-RU"/>
        </a:p>
      </dgm:t>
    </dgm:pt>
    <dgm:pt modelId="{16BBE198-A57A-4157-A7E7-067CE4425207}" type="pres">
      <dgm:prSet presAssocID="{42AD1A7A-4A2D-4285-8E52-3FFACE04FEC4}" presName="parentText" presStyleLbl="node1" presStyleIdx="0" presStyleCnt="1" custScaleX="88523" custScaleY="141713" custLinFactNeighborX="635" custLinFactNeighborY="1256">
        <dgm:presLayoutVars>
          <dgm:chMax val="0"/>
          <dgm:bulletEnabled val="1"/>
        </dgm:presLayoutVars>
      </dgm:prSet>
      <dgm:spPr/>
      <dgm:t>
        <a:bodyPr/>
        <a:lstStyle/>
        <a:p>
          <a:endParaRPr lang="ru-RU"/>
        </a:p>
      </dgm:t>
    </dgm:pt>
  </dgm:ptLst>
  <dgm:cxnLst>
    <dgm:cxn modelId="{231109D9-55CC-411E-ABA6-C3875B5FAEC5}" srcId="{D46F807F-2AC4-4AFE-A1BC-686AC2513499}" destId="{42AD1A7A-4A2D-4285-8E52-3FFACE04FEC4}" srcOrd="0" destOrd="0" parTransId="{87A4CFA8-E766-4356-93CC-F0BEF0D09521}" sibTransId="{331AE37A-656C-4174-8D15-2130C8C51599}"/>
    <dgm:cxn modelId="{6B6FE397-F22B-474A-AB62-BB23A8F925B9}" type="presOf" srcId="{D46F807F-2AC4-4AFE-A1BC-686AC2513499}" destId="{F0CF4EE4-1299-401E-BCE2-88AF6A0A7097}" srcOrd="0" destOrd="0" presId="urn:microsoft.com/office/officeart/2005/8/layout/vList2"/>
    <dgm:cxn modelId="{EE2BC15A-1C26-48EC-BDB2-0BB989D25D91}" type="presOf" srcId="{42AD1A7A-4A2D-4285-8E52-3FFACE04FEC4}" destId="{16BBE198-A57A-4157-A7E7-067CE4425207}" srcOrd="0" destOrd="0" presId="urn:microsoft.com/office/officeart/2005/8/layout/vList2"/>
    <dgm:cxn modelId="{52203BC7-EDC6-43F5-9642-03E1F9191DDC}" type="presParOf" srcId="{F0CF4EE4-1299-401E-BCE2-88AF6A0A7097}" destId="{16BBE198-A57A-4157-A7E7-067CE442520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4A63FE-48E3-4133-AF96-C8B265D433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77BD6B-B7AD-48F9-B78F-C0C91C1BBB80}">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just" rtl="0"/>
          <a:r>
            <a:rPr lang="uk-UA" sz="2400" noProof="0" dirty="0" smtClean="0"/>
            <a:t>	</a:t>
          </a:r>
          <a:r>
            <a:rPr lang="uk-UA" sz="2800" b="1" i="0" noProof="0" dirty="0" smtClean="0">
              <a:latin typeface="Times New Roman" pitchFamily="18" charset="0"/>
              <a:cs typeface="Times New Roman" pitchFamily="18" charset="0"/>
            </a:rPr>
            <a:t>Порядок здійснення кримінального провадження </a:t>
          </a:r>
          <a:r>
            <a:rPr lang="uk-UA" sz="2400" b="0" i="0" noProof="0" dirty="0" smtClean="0">
              <a:latin typeface="Times New Roman" pitchFamily="18" charset="0"/>
              <a:cs typeface="Times New Roman" pitchFamily="18" charset="0"/>
            </a:rPr>
            <a:t>на території дипломатичних представництв, консульських установ України, на повітряному, морському чи річковому судні, що перебуває за межами України під прапором або з розпізнавальним знаком України, якщо це судно приписано до порту, розташованого в Україні, визначений у статтях 519–523 КПК України. </a:t>
          </a:r>
        </a:p>
        <a:p>
          <a:pPr algn="just" rtl="0"/>
          <a:r>
            <a:rPr lang="uk-UA" sz="2400" b="0" i="0" noProof="0" dirty="0" smtClean="0">
              <a:latin typeface="Times New Roman" pitchFamily="18" charset="0"/>
              <a:cs typeface="Times New Roman" pitchFamily="18" charset="0"/>
            </a:rPr>
            <a:t>	</a:t>
          </a:r>
          <a:r>
            <a:rPr lang="uk-UA" sz="2800" b="1" i="0" noProof="0" dirty="0" smtClean="0">
              <a:latin typeface="Times New Roman" pitchFamily="18" charset="0"/>
              <a:cs typeface="Times New Roman" pitchFamily="18" charset="0"/>
            </a:rPr>
            <a:t>При виконанні на території України окремих процесуальних дій за запитом </a:t>
          </a:r>
          <a:r>
            <a:rPr lang="uk-UA" sz="2400" b="0" i="0" noProof="0" dirty="0" smtClean="0">
              <a:latin typeface="Times New Roman" pitchFamily="18" charset="0"/>
              <a:cs typeface="Times New Roman" pitchFamily="18" charset="0"/>
            </a:rPr>
            <a:t>(дорученням) компетентних органів іноземних держав у рамках міжнародного співробітництва застосовуються положення КПК України. На прохання компетентного органу іноземної держави під час виконання на території України таких процесуальних дій може застосовуватися процесуальне законодавство іноземної держави, якщо це передбачено міжнародним договором, згода на обов’язковість якого надана Верховною Радою України, а за відсутності такого міжнародного договору України – за умови, що дане прохання не суперечить законодавству України (ч. 4 ст. 4 КПК України). </a:t>
          </a:r>
          <a:endParaRPr lang="uk-UA" sz="2400" b="0" i="0" noProof="0" dirty="0">
            <a:latin typeface="Times New Roman" pitchFamily="18" charset="0"/>
            <a:cs typeface="Times New Roman" pitchFamily="18" charset="0"/>
          </a:endParaRPr>
        </a:p>
      </dgm:t>
    </dgm:pt>
    <dgm:pt modelId="{789CCBA7-5D11-46A9-ADDE-3610B9DB0478}" type="parTrans" cxnId="{9849E269-F23E-4441-AE81-C7C590AA89D4}">
      <dgm:prSet/>
      <dgm:spPr/>
      <dgm:t>
        <a:bodyPr/>
        <a:lstStyle/>
        <a:p>
          <a:endParaRPr lang="uk-UA" noProof="0"/>
        </a:p>
      </dgm:t>
    </dgm:pt>
    <dgm:pt modelId="{CFDA1F5F-5077-41B1-B059-F910D14F55CD}" type="sibTrans" cxnId="{9849E269-F23E-4441-AE81-C7C590AA89D4}">
      <dgm:prSet/>
      <dgm:spPr/>
      <dgm:t>
        <a:bodyPr/>
        <a:lstStyle/>
        <a:p>
          <a:endParaRPr lang="uk-UA" noProof="0"/>
        </a:p>
      </dgm:t>
    </dgm:pt>
    <dgm:pt modelId="{70292C8C-FEAF-4BD4-9E26-4AEFD0B95A79}" type="pres">
      <dgm:prSet presAssocID="{9C4A63FE-48E3-4133-AF96-C8B265D4336F}" presName="linear" presStyleCnt="0">
        <dgm:presLayoutVars>
          <dgm:animLvl val="lvl"/>
          <dgm:resizeHandles val="exact"/>
        </dgm:presLayoutVars>
      </dgm:prSet>
      <dgm:spPr/>
      <dgm:t>
        <a:bodyPr/>
        <a:lstStyle/>
        <a:p>
          <a:endParaRPr lang="ru-RU"/>
        </a:p>
      </dgm:t>
    </dgm:pt>
    <dgm:pt modelId="{90246528-651F-4F2F-BDDF-8F267AAE2AA9}" type="pres">
      <dgm:prSet presAssocID="{7977BD6B-B7AD-48F9-B78F-C0C91C1BBB80}" presName="parentText" presStyleLbl="node1" presStyleIdx="0" presStyleCnt="1">
        <dgm:presLayoutVars>
          <dgm:chMax val="0"/>
          <dgm:bulletEnabled val="1"/>
        </dgm:presLayoutVars>
      </dgm:prSet>
      <dgm:spPr/>
      <dgm:t>
        <a:bodyPr/>
        <a:lstStyle/>
        <a:p>
          <a:endParaRPr lang="ru-RU"/>
        </a:p>
      </dgm:t>
    </dgm:pt>
  </dgm:ptLst>
  <dgm:cxnLst>
    <dgm:cxn modelId="{344BB399-3496-48F1-95B3-6B323484D352}" type="presOf" srcId="{7977BD6B-B7AD-48F9-B78F-C0C91C1BBB80}" destId="{90246528-651F-4F2F-BDDF-8F267AAE2AA9}" srcOrd="0" destOrd="0" presId="urn:microsoft.com/office/officeart/2005/8/layout/vList2"/>
    <dgm:cxn modelId="{438E90BC-9752-44A7-BA48-D8C8808A500B}" type="presOf" srcId="{9C4A63FE-48E3-4133-AF96-C8B265D4336F}" destId="{70292C8C-FEAF-4BD4-9E26-4AEFD0B95A79}" srcOrd="0" destOrd="0" presId="urn:microsoft.com/office/officeart/2005/8/layout/vList2"/>
    <dgm:cxn modelId="{9849E269-F23E-4441-AE81-C7C590AA89D4}" srcId="{9C4A63FE-48E3-4133-AF96-C8B265D4336F}" destId="{7977BD6B-B7AD-48F9-B78F-C0C91C1BBB80}" srcOrd="0" destOrd="0" parTransId="{789CCBA7-5D11-46A9-ADDE-3610B9DB0478}" sibTransId="{CFDA1F5F-5077-41B1-B059-F910D14F55CD}"/>
    <dgm:cxn modelId="{A97E6316-2D33-4922-8C1C-4672EFD845FB}" type="presParOf" srcId="{70292C8C-FEAF-4BD4-9E26-4AEFD0B95A79}" destId="{90246528-651F-4F2F-BDDF-8F267AAE2AA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408F-5995-45F2-8402-AB51AB326F7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08A3C412-1E29-4500-80BF-5ED42A82C071}">
      <dgm:prSet custT="1"/>
      <dgm:spPr/>
      <dgm:t>
        <a:bodyPr/>
        <a:lstStyle/>
        <a:p>
          <a:pPr algn="ctr" rtl="0"/>
          <a:r>
            <a:rPr lang="uk-UA" sz="4000" b="1" i="1" noProof="0" dirty="0" smtClean="0">
              <a:solidFill>
                <a:schemeClr val="bg1"/>
              </a:solidFill>
              <a:latin typeface="Times New Roman" pitchFamily="18" charset="0"/>
              <a:cs typeface="Times New Roman" pitchFamily="18" charset="0"/>
            </a:rPr>
            <a:t>Предметом</a:t>
          </a:r>
          <a:r>
            <a:rPr lang="uk-UA" sz="4000" b="1" noProof="0" dirty="0" smtClean="0">
              <a:solidFill>
                <a:schemeClr val="bg1"/>
              </a:solidFill>
              <a:latin typeface="Times New Roman" pitchFamily="18" charset="0"/>
              <a:cs typeface="Times New Roman" pitchFamily="18" charset="0"/>
            </a:rPr>
            <a:t> </a:t>
          </a:r>
        </a:p>
        <a:p>
          <a:pPr algn="ctr" rtl="0"/>
          <a:r>
            <a:rPr lang="uk-UA" sz="3600" b="1" noProof="0" dirty="0" smtClean="0">
              <a:solidFill>
                <a:schemeClr val="bg1"/>
              </a:solidFill>
              <a:latin typeface="Times New Roman" pitchFamily="18" charset="0"/>
              <a:cs typeface="Times New Roman" pitchFamily="18" charset="0"/>
            </a:rPr>
            <a:t>кримінального процесуального права </a:t>
          </a:r>
        </a:p>
        <a:p>
          <a:pPr algn="just" rtl="0"/>
          <a:r>
            <a:rPr lang="uk-UA" sz="3200" b="1" noProof="0" dirty="0" smtClean="0">
              <a:latin typeface="Times New Roman" pitchFamily="18" charset="0"/>
              <a:cs typeface="Times New Roman" pitchFamily="18" charset="0"/>
            </a:rPr>
            <a:t>є суспільні відносини, що виникають під час розслідування кримінальних правопорушень, викриття осіб, які їх вчинили, здійснення правосуддя у кримінальному провадженні та вирішення інших питань кримінального провадження.</a:t>
          </a:r>
          <a:endParaRPr lang="uk-UA" sz="3200" noProof="0" dirty="0">
            <a:latin typeface="Times New Roman" pitchFamily="18" charset="0"/>
            <a:cs typeface="Times New Roman" pitchFamily="18" charset="0"/>
          </a:endParaRPr>
        </a:p>
      </dgm:t>
    </dgm:pt>
    <dgm:pt modelId="{D465A537-AFA5-4E8A-BDE3-A9F528ABE4A7}" type="parTrans" cxnId="{BC98749A-9D82-41E3-9E3A-21E29153D2B3}">
      <dgm:prSet/>
      <dgm:spPr/>
      <dgm:t>
        <a:bodyPr/>
        <a:lstStyle/>
        <a:p>
          <a:endParaRPr lang="uk-UA" noProof="0"/>
        </a:p>
      </dgm:t>
    </dgm:pt>
    <dgm:pt modelId="{0D2CE41A-79D5-4AF9-BAC1-0F1FBBF884FA}" type="sibTrans" cxnId="{BC98749A-9D82-41E3-9E3A-21E29153D2B3}">
      <dgm:prSet/>
      <dgm:spPr/>
      <dgm:t>
        <a:bodyPr/>
        <a:lstStyle/>
        <a:p>
          <a:endParaRPr lang="uk-UA" noProof="0"/>
        </a:p>
      </dgm:t>
    </dgm:pt>
    <dgm:pt modelId="{E5A6A252-6BBD-48C8-B07D-F688EDCE82B4}" type="pres">
      <dgm:prSet presAssocID="{B12D408F-5995-45F2-8402-AB51AB326F71}" presName="compositeShape" presStyleCnt="0">
        <dgm:presLayoutVars>
          <dgm:chMax val="7"/>
          <dgm:dir/>
          <dgm:resizeHandles val="exact"/>
        </dgm:presLayoutVars>
      </dgm:prSet>
      <dgm:spPr/>
      <dgm:t>
        <a:bodyPr/>
        <a:lstStyle/>
        <a:p>
          <a:endParaRPr lang="ru-RU"/>
        </a:p>
      </dgm:t>
    </dgm:pt>
    <dgm:pt modelId="{B15DFB5B-32A2-49AF-8B4A-C8D7B92AD136}" type="pres">
      <dgm:prSet presAssocID="{08A3C412-1E29-4500-80BF-5ED42A82C071}" presName="circ1TxSh" presStyleLbl="vennNode1" presStyleIdx="0" presStyleCnt="1" custScaleX="174168" custLinFactNeighborX="6967" custLinFactNeighborY="-3718"/>
      <dgm:spPr/>
      <dgm:t>
        <a:bodyPr/>
        <a:lstStyle/>
        <a:p>
          <a:endParaRPr lang="ru-RU"/>
        </a:p>
      </dgm:t>
    </dgm:pt>
  </dgm:ptLst>
  <dgm:cxnLst>
    <dgm:cxn modelId="{BC98749A-9D82-41E3-9E3A-21E29153D2B3}" srcId="{B12D408F-5995-45F2-8402-AB51AB326F71}" destId="{08A3C412-1E29-4500-80BF-5ED42A82C071}" srcOrd="0" destOrd="0" parTransId="{D465A537-AFA5-4E8A-BDE3-A9F528ABE4A7}" sibTransId="{0D2CE41A-79D5-4AF9-BAC1-0F1FBBF884FA}"/>
    <dgm:cxn modelId="{FB8DE15A-C745-408B-8FC4-A20EA5C9BCA6}" type="presOf" srcId="{B12D408F-5995-45F2-8402-AB51AB326F71}" destId="{E5A6A252-6BBD-48C8-B07D-F688EDCE82B4}" srcOrd="0" destOrd="0" presId="urn:microsoft.com/office/officeart/2005/8/layout/venn1"/>
    <dgm:cxn modelId="{32F04211-F310-43C4-A264-E0EE74DA6CAA}" type="presOf" srcId="{08A3C412-1E29-4500-80BF-5ED42A82C071}" destId="{B15DFB5B-32A2-49AF-8B4A-C8D7B92AD136}" srcOrd="0" destOrd="0" presId="urn:microsoft.com/office/officeart/2005/8/layout/venn1"/>
    <dgm:cxn modelId="{77343599-91FD-4129-93E2-17BC2FAD6E25}" type="presParOf" srcId="{E5A6A252-6BBD-48C8-B07D-F688EDCE82B4}" destId="{B15DFB5B-32A2-49AF-8B4A-C8D7B92AD136}"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F60E6-1BFE-4538-8801-6A4EFE10BD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3503BC1-B0A4-4094-B00C-DD12B3019E55}">
      <dgm:prSet custT="1"/>
      <dgm:spPr/>
      <dgm:t>
        <a:bodyPr/>
        <a:lstStyle/>
        <a:p>
          <a:pPr algn="ctr" rtl="0"/>
          <a:r>
            <a:rPr lang="uk-UA" sz="3600" b="1" noProof="0" smtClean="0">
              <a:solidFill>
                <a:srgbClr val="FFFF00"/>
              </a:solidFill>
              <a:latin typeface="Times New Roman" pitchFamily="18" charset="0"/>
              <a:cs typeface="Times New Roman" pitchFamily="18" charset="0"/>
            </a:rPr>
            <a:t>Методи кримінального процесуального права</a:t>
          </a:r>
          <a:r>
            <a:rPr lang="uk-UA" sz="3600" noProof="0" smtClean="0">
              <a:solidFill>
                <a:srgbClr val="FFFF00"/>
              </a:solidFill>
              <a:latin typeface="Times New Roman" pitchFamily="18" charset="0"/>
              <a:cs typeface="Times New Roman" pitchFamily="18" charset="0"/>
            </a:rPr>
            <a:t>: </a:t>
          </a:r>
          <a:endParaRPr lang="uk-UA" sz="3600" noProof="0">
            <a:solidFill>
              <a:srgbClr val="FFFF00"/>
            </a:solidFill>
            <a:latin typeface="Times New Roman" pitchFamily="18" charset="0"/>
            <a:cs typeface="Times New Roman" pitchFamily="18" charset="0"/>
          </a:endParaRPr>
        </a:p>
      </dgm:t>
    </dgm:pt>
    <dgm:pt modelId="{ADC2F123-C11E-4359-B69E-B6A21A4ED4CD}" type="parTrans" cxnId="{703E7CF1-07CB-4299-A94B-9AAD3C5D30A2}">
      <dgm:prSet/>
      <dgm:spPr/>
      <dgm:t>
        <a:bodyPr/>
        <a:lstStyle/>
        <a:p>
          <a:endParaRPr lang="ru-RU"/>
        </a:p>
      </dgm:t>
    </dgm:pt>
    <dgm:pt modelId="{732FBB28-737E-4417-B2FE-43E2C4256138}" type="sibTrans" cxnId="{703E7CF1-07CB-4299-A94B-9AAD3C5D30A2}">
      <dgm:prSet/>
      <dgm:spPr/>
      <dgm:t>
        <a:bodyPr/>
        <a:lstStyle/>
        <a:p>
          <a:endParaRPr lang="ru-RU"/>
        </a:p>
      </dgm:t>
    </dgm:pt>
    <dgm:pt modelId="{081E3043-E25D-4F62-B038-FF489495889F}">
      <dgm:prSet custT="1"/>
      <dgm:spPr/>
      <dgm:t>
        <a:bodyPr/>
        <a:lstStyle/>
        <a:p>
          <a:pPr rtl="0"/>
          <a:r>
            <a:rPr lang="uk-UA" sz="2800" noProof="0" dirty="0" smtClean="0">
              <a:latin typeface="Times New Roman" pitchFamily="18" charset="0"/>
              <a:cs typeface="Times New Roman" pitchFamily="18" charset="0"/>
            </a:rPr>
            <a:t>– </a:t>
          </a:r>
          <a:r>
            <a:rPr lang="uk-UA" sz="2800" b="1" i="1" noProof="0" dirty="0" smtClean="0">
              <a:solidFill>
                <a:srgbClr val="FFFF00"/>
              </a:solidFill>
              <a:latin typeface="Times New Roman" pitchFamily="18" charset="0"/>
              <a:cs typeface="Times New Roman" pitchFamily="18" charset="0"/>
            </a:rPr>
            <a:t>імперативний</a:t>
          </a:r>
          <a:r>
            <a:rPr lang="uk-UA" sz="2800" b="1" noProof="0" dirty="0" smtClean="0">
              <a:solidFill>
                <a:srgbClr val="FFFF00"/>
              </a:solidFill>
              <a:latin typeface="Times New Roman" pitchFamily="18" charset="0"/>
              <a:cs typeface="Times New Roman" pitchFamily="18" charset="0"/>
            </a:rPr>
            <a:t> </a:t>
          </a:r>
          <a:r>
            <a:rPr lang="uk-UA" sz="2800" noProof="0" dirty="0" smtClean="0">
              <a:latin typeface="Times New Roman" pitchFamily="18" charset="0"/>
              <a:cs typeface="Times New Roman" pitchFamily="18" charset="0"/>
            </a:rPr>
            <a:t>– права та обов’язки учасника кримінального провадження виникають в силу публічного обов’язку перед державою; </a:t>
          </a:r>
          <a:endParaRPr lang="uk-UA" sz="2800" noProof="0" dirty="0">
            <a:latin typeface="Times New Roman" pitchFamily="18" charset="0"/>
            <a:cs typeface="Times New Roman" pitchFamily="18" charset="0"/>
          </a:endParaRPr>
        </a:p>
      </dgm:t>
    </dgm:pt>
    <dgm:pt modelId="{42AD5B20-AA35-48B6-B2C0-4AA73C74EEAA}" type="parTrans" cxnId="{EB11B06C-03A2-4124-B06C-AC6290457220}">
      <dgm:prSet/>
      <dgm:spPr/>
      <dgm:t>
        <a:bodyPr/>
        <a:lstStyle/>
        <a:p>
          <a:endParaRPr lang="ru-RU"/>
        </a:p>
      </dgm:t>
    </dgm:pt>
    <dgm:pt modelId="{063381B0-C450-40D8-B274-E7D7439ACFF5}" type="sibTrans" cxnId="{EB11B06C-03A2-4124-B06C-AC6290457220}">
      <dgm:prSet/>
      <dgm:spPr/>
      <dgm:t>
        <a:bodyPr/>
        <a:lstStyle/>
        <a:p>
          <a:endParaRPr lang="ru-RU"/>
        </a:p>
      </dgm:t>
    </dgm:pt>
    <dgm:pt modelId="{0BE5CC94-A6B0-47BB-954C-9DE1AC3D7070}">
      <dgm:prSet custT="1"/>
      <dgm:spPr/>
      <dgm:t>
        <a:bodyPr/>
        <a:lstStyle/>
        <a:p>
          <a:pPr rtl="0"/>
          <a:r>
            <a:rPr lang="uk-UA" sz="1900" noProof="0" smtClean="0"/>
            <a:t>– </a:t>
          </a:r>
          <a:r>
            <a:rPr lang="uk-UA" sz="2800" b="1" i="1" noProof="0" smtClean="0">
              <a:solidFill>
                <a:srgbClr val="FFFF00"/>
              </a:solidFill>
              <a:latin typeface="Times New Roman" pitchFamily="18" charset="0"/>
              <a:cs typeface="Times New Roman" pitchFamily="18" charset="0"/>
            </a:rPr>
            <a:t>диспозитивний</a:t>
          </a:r>
          <a:r>
            <a:rPr lang="uk-UA" sz="2800" noProof="0" smtClean="0">
              <a:latin typeface="Times New Roman" pitchFamily="18" charset="0"/>
              <a:cs typeface="Times New Roman" pitchFamily="18" charset="0"/>
            </a:rPr>
            <a:t> – учасник кримінального провадження реалізує своє право за власним розсудом або за добровільною згодою з іншими суб’єктами кримінального процесу; </a:t>
          </a:r>
          <a:endParaRPr lang="uk-UA" sz="2800" noProof="0">
            <a:latin typeface="Times New Roman" pitchFamily="18" charset="0"/>
            <a:cs typeface="Times New Roman" pitchFamily="18" charset="0"/>
          </a:endParaRPr>
        </a:p>
      </dgm:t>
    </dgm:pt>
    <dgm:pt modelId="{5DCCB0F7-5671-44B6-92DC-B9A7E869CDF9}" type="parTrans" cxnId="{6E7B6FF7-432F-4A76-AF18-3AF355F7BC9D}">
      <dgm:prSet/>
      <dgm:spPr/>
      <dgm:t>
        <a:bodyPr/>
        <a:lstStyle/>
        <a:p>
          <a:endParaRPr lang="ru-RU"/>
        </a:p>
      </dgm:t>
    </dgm:pt>
    <dgm:pt modelId="{216AC95A-DB37-42EF-933A-547C00B7FF95}" type="sibTrans" cxnId="{6E7B6FF7-432F-4A76-AF18-3AF355F7BC9D}">
      <dgm:prSet/>
      <dgm:spPr/>
      <dgm:t>
        <a:bodyPr/>
        <a:lstStyle/>
        <a:p>
          <a:endParaRPr lang="ru-RU"/>
        </a:p>
      </dgm:t>
    </dgm:pt>
    <dgm:pt modelId="{35515946-36AB-4314-BDC3-C1A17A59D897}">
      <dgm:prSet custT="1"/>
      <dgm:spPr/>
      <dgm:t>
        <a:bodyPr/>
        <a:lstStyle/>
        <a:p>
          <a:pPr rtl="0"/>
          <a:r>
            <a:rPr lang="uk-UA" sz="2300" noProof="0" smtClean="0"/>
            <a:t>– </a:t>
          </a:r>
          <a:r>
            <a:rPr lang="uk-UA" sz="2800" b="1" i="1" noProof="0" smtClean="0">
              <a:solidFill>
                <a:srgbClr val="FFFF00"/>
              </a:solidFill>
              <a:latin typeface="Times New Roman" pitchFamily="18" charset="0"/>
              <a:cs typeface="Times New Roman" pitchFamily="18" charset="0"/>
            </a:rPr>
            <a:t>змагальний (судовий)</a:t>
          </a:r>
          <a:r>
            <a:rPr lang="uk-UA" sz="2800" noProof="0" smtClean="0">
              <a:solidFill>
                <a:srgbClr val="FFFF00"/>
              </a:solidFill>
              <a:latin typeface="Times New Roman" pitchFamily="18" charset="0"/>
              <a:cs typeface="Times New Roman" pitchFamily="18" charset="0"/>
            </a:rPr>
            <a:t> </a:t>
          </a:r>
          <a:r>
            <a:rPr lang="uk-UA" sz="2800" noProof="0" smtClean="0">
              <a:latin typeface="Times New Roman" pitchFamily="18" charset="0"/>
              <a:cs typeface="Times New Roman" pitchFamily="18" charset="0"/>
            </a:rPr>
            <a:t>– регламентує тристоронні правовідносини, коли для вирішення питання необхідно звернутися до суду (при обранні запобіжного заходу, проведенні обшуку житла чи іншого володіння особи).</a:t>
          </a:r>
          <a:endParaRPr lang="uk-UA" sz="2800" noProof="0">
            <a:latin typeface="Times New Roman" pitchFamily="18" charset="0"/>
            <a:cs typeface="Times New Roman" pitchFamily="18" charset="0"/>
          </a:endParaRPr>
        </a:p>
      </dgm:t>
    </dgm:pt>
    <dgm:pt modelId="{100A03E9-DD92-4A74-8713-F7FC0C108150}" type="parTrans" cxnId="{7E5D39BE-B5B0-4958-806A-772B72C01506}">
      <dgm:prSet/>
      <dgm:spPr/>
      <dgm:t>
        <a:bodyPr/>
        <a:lstStyle/>
        <a:p>
          <a:endParaRPr lang="ru-RU"/>
        </a:p>
      </dgm:t>
    </dgm:pt>
    <dgm:pt modelId="{AB3FE9EE-ED98-4EEE-8EFD-13D47827222A}" type="sibTrans" cxnId="{7E5D39BE-B5B0-4958-806A-772B72C01506}">
      <dgm:prSet/>
      <dgm:spPr/>
      <dgm:t>
        <a:bodyPr/>
        <a:lstStyle/>
        <a:p>
          <a:endParaRPr lang="ru-RU"/>
        </a:p>
      </dgm:t>
    </dgm:pt>
    <dgm:pt modelId="{BFFAF221-6EAA-42E6-888C-A35A7DCED163}" type="pres">
      <dgm:prSet presAssocID="{55CF60E6-1BFE-4538-8801-6A4EFE10BDF1}" presName="linear" presStyleCnt="0">
        <dgm:presLayoutVars>
          <dgm:animLvl val="lvl"/>
          <dgm:resizeHandles val="exact"/>
        </dgm:presLayoutVars>
      </dgm:prSet>
      <dgm:spPr/>
      <dgm:t>
        <a:bodyPr/>
        <a:lstStyle/>
        <a:p>
          <a:endParaRPr lang="ru-RU"/>
        </a:p>
      </dgm:t>
    </dgm:pt>
    <dgm:pt modelId="{8097A271-7078-44DD-A3B8-96BC46508499}" type="pres">
      <dgm:prSet presAssocID="{73503BC1-B0A4-4094-B00C-DD12B3019E55}" presName="parentText" presStyleLbl="node1" presStyleIdx="0" presStyleCnt="4" custScaleY="50159" custLinFactY="3371" custLinFactNeighborY="100000">
        <dgm:presLayoutVars>
          <dgm:chMax val="0"/>
          <dgm:bulletEnabled val="1"/>
        </dgm:presLayoutVars>
      </dgm:prSet>
      <dgm:spPr/>
      <dgm:t>
        <a:bodyPr/>
        <a:lstStyle/>
        <a:p>
          <a:endParaRPr lang="ru-RU"/>
        </a:p>
      </dgm:t>
    </dgm:pt>
    <dgm:pt modelId="{93CEA4A8-4136-402A-BC77-787DE6A553ED}" type="pres">
      <dgm:prSet presAssocID="{732FBB28-737E-4417-B2FE-43E2C4256138}" presName="spacer" presStyleCnt="0"/>
      <dgm:spPr/>
    </dgm:pt>
    <dgm:pt modelId="{337C97F9-A9C0-4DCA-AF72-1AF31115B62F}" type="pres">
      <dgm:prSet presAssocID="{081E3043-E25D-4F62-B038-FF489495889F}" presName="parentText" presStyleLbl="node1" presStyleIdx="1" presStyleCnt="4" custLinFactY="1591" custLinFactNeighborY="100000">
        <dgm:presLayoutVars>
          <dgm:chMax val="0"/>
          <dgm:bulletEnabled val="1"/>
        </dgm:presLayoutVars>
      </dgm:prSet>
      <dgm:spPr/>
      <dgm:t>
        <a:bodyPr/>
        <a:lstStyle/>
        <a:p>
          <a:endParaRPr lang="ru-RU"/>
        </a:p>
      </dgm:t>
    </dgm:pt>
    <dgm:pt modelId="{5C62A4CA-BA9B-4039-A23F-227C682933C8}" type="pres">
      <dgm:prSet presAssocID="{063381B0-C450-40D8-B274-E7D7439ACFF5}" presName="spacer" presStyleCnt="0"/>
      <dgm:spPr/>
    </dgm:pt>
    <dgm:pt modelId="{BA1C6F34-F366-4554-947B-38275687F199}" type="pres">
      <dgm:prSet presAssocID="{0BE5CC94-A6B0-47BB-954C-9DE1AC3D7070}" presName="parentText" presStyleLbl="node1" presStyleIdx="2" presStyleCnt="4">
        <dgm:presLayoutVars>
          <dgm:chMax val="0"/>
          <dgm:bulletEnabled val="1"/>
        </dgm:presLayoutVars>
      </dgm:prSet>
      <dgm:spPr/>
      <dgm:t>
        <a:bodyPr/>
        <a:lstStyle/>
        <a:p>
          <a:endParaRPr lang="ru-RU"/>
        </a:p>
      </dgm:t>
    </dgm:pt>
    <dgm:pt modelId="{93B6E20F-A720-49E2-9057-0C360D0CBF81}" type="pres">
      <dgm:prSet presAssocID="{216AC95A-DB37-42EF-933A-547C00B7FF95}" presName="spacer" presStyleCnt="0"/>
      <dgm:spPr/>
    </dgm:pt>
    <dgm:pt modelId="{CDD246E3-CE44-4BA1-9F8F-A10E5E1677F6}" type="pres">
      <dgm:prSet presAssocID="{35515946-36AB-4314-BDC3-C1A17A59D897}" presName="parentText" presStyleLbl="node1" presStyleIdx="3" presStyleCnt="4">
        <dgm:presLayoutVars>
          <dgm:chMax val="0"/>
          <dgm:bulletEnabled val="1"/>
        </dgm:presLayoutVars>
      </dgm:prSet>
      <dgm:spPr/>
      <dgm:t>
        <a:bodyPr/>
        <a:lstStyle/>
        <a:p>
          <a:endParaRPr lang="ru-RU"/>
        </a:p>
      </dgm:t>
    </dgm:pt>
  </dgm:ptLst>
  <dgm:cxnLst>
    <dgm:cxn modelId="{7E5D39BE-B5B0-4958-806A-772B72C01506}" srcId="{55CF60E6-1BFE-4538-8801-6A4EFE10BDF1}" destId="{35515946-36AB-4314-BDC3-C1A17A59D897}" srcOrd="3" destOrd="0" parTransId="{100A03E9-DD92-4A74-8713-F7FC0C108150}" sibTransId="{AB3FE9EE-ED98-4EEE-8EFD-13D47827222A}"/>
    <dgm:cxn modelId="{D6879C25-5943-440C-8678-21DB3B2F1AAB}" type="presOf" srcId="{35515946-36AB-4314-BDC3-C1A17A59D897}" destId="{CDD246E3-CE44-4BA1-9F8F-A10E5E1677F6}" srcOrd="0" destOrd="0" presId="urn:microsoft.com/office/officeart/2005/8/layout/vList2"/>
    <dgm:cxn modelId="{8005F513-C385-4A49-A08F-EC57E14125E9}" type="presOf" srcId="{0BE5CC94-A6B0-47BB-954C-9DE1AC3D7070}" destId="{BA1C6F34-F366-4554-947B-38275687F199}" srcOrd="0" destOrd="0" presId="urn:microsoft.com/office/officeart/2005/8/layout/vList2"/>
    <dgm:cxn modelId="{53A670FD-0C60-4015-86AF-477C03B22B57}" type="presOf" srcId="{73503BC1-B0A4-4094-B00C-DD12B3019E55}" destId="{8097A271-7078-44DD-A3B8-96BC46508499}" srcOrd="0" destOrd="0" presId="urn:microsoft.com/office/officeart/2005/8/layout/vList2"/>
    <dgm:cxn modelId="{EB11B06C-03A2-4124-B06C-AC6290457220}" srcId="{55CF60E6-1BFE-4538-8801-6A4EFE10BDF1}" destId="{081E3043-E25D-4F62-B038-FF489495889F}" srcOrd="1" destOrd="0" parTransId="{42AD5B20-AA35-48B6-B2C0-4AA73C74EEAA}" sibTransId="{063381B0-C450-40D8-B274-E7D7439ACFF5}"/>
    <dgm:cxn modelId="{703E7CF1-07CB-4299-A94B-9AAD3C5D30A2}" srcId="{55CF60E6-1BFE-4538-8801-6A4EFE10BDF1}" destId="{73503BC1-B0A4-4094-B00C-DD12B3019E55}" srcOrd="0" destOrd="0" parTransId="{ADC2F123-C11E-4359-B69E-B6A21A4ED4CD}" sibTransId="{732FBB28-737E-4417-B2FE-43E2C4256138}"/>
    <dgm:cxn modelId="{6E7B6FF7-432F-4A76-AF18-3AF355F7BC9D}" srcId="{55CF60E6-1BFE-4538-8801-6A4EFE10BDF1}" destId="{0BE5CC94-A6B0-47BB-954C-9DE1AC3D7070}" srcOrd="2" destOrd="0" parTransId="{5DCCB0F7-5671-44B6-92DC-B9A7E869CDF9}" sibTransId="{216AC95A-DB37-42EF-933A-547C00B7FF95}"/>
    <dgm:cxn modelId="{08CEF00A-59FF-4E79-A217-645256563B8F}" type="presOf" srcId="{55CF60E6-1BFE-4538-8801-6A4EFE10BDF1}" destId="{BFFAF221-6EAA-42E6-888C-A35A7DCED163}" srcOrd="0" destOrd="0" presId="urn:microsoft.com/office/officeart/2005/8/layout/vList2"/>
    <dgm:cxn modelId="{C7CBE48A-6B4D-451E-8372-261570304E32}" type="presOf" srcId="{081E3043-E25D-4F62-B038-FF489495889F}" destId="{337C97F9-A9C0-4DCA-AF72-1AF31115B62F}" srcOrd="0" destOrd="0" presId="urn:microsoft.com/office/officeart/2005/8/layout/vList2"/>
    <dgm:cxn modelId="{EFE2CC65-43AA-4393-9840-82A34699F705}" type="presParOf" srcId="{BFFAF221-6EAA-42E6-888C-A35A7DCED163}" destId="{8097A271-7078-44DD-A3B8-96BC46508499}" srcOrd="0" destOrd="0" presId="urn:microsoft.com/office/officeart/2005/8/layout/vList2"/>
    <dgm:cxn modelId="{F39619EB-EA70-4988-8D5C-B0D3B1915A3B}" type="presParOf" srcId="{BFFAF221-6EAA-42E6-888C-A35A7DCED163}" destId="{93CEA4A8-4136-402A-BC77-787DE6A553ED}" srcOrd="1" destOrd="0" presId="urn:microsoft.com/office/officeart/2005/8/layout/vList2"/>
    <dgm:cxn modelId="{AF273C29-6FA1-496B-999F-98FA07A64B3F}" type="presParOf" srcId="{BFFAF221-6EAA-42E6-888C-A35A7DCED163}" destId="{337C97F9-A9C0-4DCA-AF72-1AF31115B62F}" srcOrd="2" destOrd="0" presId="urn:microsoft.com/office/officeart/2005/8/layout/vList2"/>
    <dgm:cxn modelId="{DFE7AFFE-30E3-4963-A2B4-8B2391D7D1F4}" type="presParOf" srcId="{BFFAF221-6EAA-42E6-888C-A35A7DCED163}" destId="{5C62A4CA-BA9B-4039-A23F-227C682933C8}" srcOrd="3" destOrd="0" presId="urn:microsoft.com/office/officeart/2005/8/layout/vList2"/>
    <dgm:cxn modelId="{33E8AAA5-5F67-465A-A4A9-C13BF622F437}" type="presParOf" srcId="{BFFAF221-6EAA-42E6-888C-A35A7DCED163}" destId="{BA1C6F34-F366-4554-947B-38275687F199}" srcOrd="4" destOrd="0" presId="urn:microsoft.com/office/officeart/2005/8/layout/vList2"/>
    <dgm:cxn modelId="{9C0B2A3E-80FA-49E1-814B-BB67CFDB6ECD}" type="presParOf" srcId="{BFFAF221-6EAA-42E6-888C-A35A7DCED163}" destId="{93B6E20F-A720-49E2-9057-0C360D0CBF81}" srcOrd="5" destOrd="0" presId="urn:microsoft.com/office/officeart/2005/8/layout/vList2"/>
    <dgm:cxn modelId="{42098511-D638-4C04-B7C3-B160904DFBFE}" type="presParOf" srcId="{BFFAF221-6EAA-42E6-888C-A35A7DCED163}" destId="{CDD246E3-CE44-4BA1-9F8F-A10E5E1677F6}"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01B6D-33E9-476D-8A21-CA612B2CFD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5530EDBD-BC2F-4E29-9400-286A67AC133C}">
      <dgm:prSet custT="1"/>
      <dgm:spPr/>
      <dgm:t>
        <a:bodyPr/>
        <a:lstStyle/>
        <a:p>
          <a:pPr rtl="0"/>
          <a:r>
            <a:rPr lang="uk-UA" sz="3600" b="1" noProof="0" smtClean="0">
              <a:solidFill>
                <a:srgbClr val="FFFF00"/>
              </a:solidFill>
              <a:latin typeface="Times New Roman" pitchFamily="18" charset="0"/>
              <a:cs typeface="Times New Roman" pitchFamily="18" charset="0"/>
            </a:rPr>
            <a:t>Кримінальне процесуальне право співвідноситься з іншими галузями права, а саме</a:t>
          </a:r>
          <a:r>
            <a:rPr lang="uk-UA" sz="3600" noProof="0" smtClean="0">
              <a:solidFill>
                <a:srgbClr val="FFFF00"/>
              </a:solidFill>
              <a:latin typeface="Times New Roman" pitchFamily="18" charset="0"/>
              <a:cs typeface="Times New Roman" pitchFamily="18" charset="0"/>
            </a:rPr>
            <a:t>: </a:t>
          </a:r>
          <a:endParaRPr lang="uk-UA" sz="3600" noProof="0">
            <a:solidFill>
              <a:srgbClr val="FFFF00"/>
            </a:solidFill>
            <a:latin typeface="Times New Roman" pitchFamily="18" charset="0"/>
            <a:cs typeface="Times New Roman" pitchFamily="18" charset="0"/>
          </a:endParaRPr>
        </a:p>
      </dgm:t>
    </dgm:pt>
    <dgm:pt modelId="{4AC3D257-83BD-44B2-9E34-E5C1D65BCAAC}" type="parTrans" cxnId="{0A2B8BAB-6F74-4547-97F9-39C654BF22DE}">
      <dgm:prSet/>
      <dgm:spPr/>
      <dgm:t>
        <a:bodyPr/>
        <a:lstStyle/>
        <a:p>
          <a:endParaRPr lang="ru-RU"/>
        </a:p>
      </dgm:t>
    </dgm:pt>
    <dgm:pt modelId="{268497B9-0FC4-41BD-BF8A-4C396483E955}" type="sibTrans" cxnId="{0A2B8BAB-6F74-4547-97F9-39C654BF22DE}">
      <dgm:prSet/>
      <dgm:spPr/>
      <dgm:t>
        <a:bodyPr/>
        <a:lstStyle/>
        <a:p>
          <a:endParaRPr lang="ru-RU"/>
        </a:p>
      </dgm:t>
    </dgm:pt>
    <dgm:pt modelId="{06C1ED95-923F-41A9-8C50-613D8578713E}">
      <dgm:prSet custT="1"/>
      <dgm:spPr/>
      <dgm:t>
        <a:bodyPr/>
        <a:lstStyle/>
        <a:p>
          <a:pPr algn="just" rtl="0"/>
          <a:r>
            <a:rPr lang="uk-UA" sz="2800" b="1" i="0" u="none" noProof="0" smtClean="0">
              <a:latin typeface="Times New Roman" pitchFamily="18" charset="0"/>
              <a:cs typeface="Times New Roman" pitchFamily="18" charset="0"/>
            </a:rPr>
            <a:t>– конституційним правом,</a:t>
          </a:r>
          <a:r>
            <a:rPr lang="uk-UA" sz="2800" i="0" u="none" noProof="0" smtClean="0">
              <a:latin typeface="Times New Roman" pitchFamily="18" charset="0"/>
              <a:cs typeface="Times New Roman" pitchFamily="18" charset="0"/>
            </a:rPr>
            <a:t> </a:t>
          </a:r>
          <a:endParaRPr lang="uk-UA" sz="2800" i="0" u="none" noProof="0">
            <a:latin typeface="Times New Roman" pitchFamily="18" charset="0"/>
            <a:cs typeface="Times New Roman" pitchFamily="18" charset="0"/>
          </a:endParaRPr>
        </a:p>
      </dgm:t>
    </dgm:pt>
    <dgm:pt modelId="{C4AAE254-1CC0-47EA-A0E2-F98D336F961F}" type="parTrans" cxnId="{39D27B0A-E2DD-4125-A1AA-5B06C6489A06}">
      <dgm:prSet/>
      <dgm:spPr/>
      <dgm:t>
        <a:bodyPr/>
        <a:lstStyle/>
        <a:p>
          <a:endParaRPr lang="ru-RU"/>
        </a:p>
      </dgm:t>
    </dgm:pt>
    <dgm:pt modelId="{29FA3511-F1AF-4D15-BB70-7D7903D531D2}" type="sibTrans" cxnId="{39D27B0A-E2DD-4125-A1AA-5B06C6489A06}">
      <dgm:prSet/>
      <dgm:spPr/>
      <dgm:t>
        <a:bodyPr/>
        <a:lstStyle/>
        <a:p>
          <a:endParaRPr lang="ru-RU"/>
        </a:p>
      </dgm:t>
    </dgm:pt>
    <dgm:pt modelId="{E84309B2-4C1D-4C60-B8DD-25C0387C8035}">
      <dgm:prSet custT="1"/>
      <dgm:spPr/>
      <dgm:t>
        <a:bodyPr/>
        <a:lstStyle/>
        <a:p>
          <a:pPr algn="just" rtl="0"/>
          <a:r>
            <a:rPr lang="uk-UA" sz="2800" b="1" i="0" u="none" noProof="0" smtClean="0">
              <a:latin typeface="Times New Roman" pitchFamily="18" charset="0"/>
              <a:cs typeface="Times New Roman" pitchFamily="18" charset="0"/>
            </a:rPr>
            <a:t>– кримінальним правом,</a:t>
          </a:r>
          <a:endParaRPr lang="uk-UA" sz="2800" i="0" u="none" noProof="0">
            <a:latin typeface="Times New Roman" pitchFamily="18" charset="0"/>
            <a:cs typeface="Times New Roman" pitchFamily="18" charset="0"/>
          </a:endParaRPr>
        </a:p>
      </dgm:t>
    </dgm:pt>
    <dgm:pt modelId="{F85EB85E-EFB6-407F-99DB-FE81401AE29D}" type="parTrans" cxnId="{02657688-F3C1-45BC-A94D-EF6CE79987C9}">
      <dgm:prSet/>
      <dgm:spPr/>
      <dgm:t>
        <a:bodyPr/>
        <a:lstStyle/>
        <a:p>
          <a:endParaRPr lang="ru-RU"/>
        </a:p>
      </dgm:t>
    </dgm:pt>
    <dgm:pt modelId="{7C071641-8E52-449E-B18E-6358D89412D8}" type="sibTrans" cxnId="{02657688-F3C1-45BC-A94D-EF6CE79987C9}">
      <dgm:prSet/>
      <dgm:spPr/>
      <dgm:t>
        <a:bodyPr/>
        <a:lstStyle/>
        <a:p>
          <a:endParaRPr lang="ru-RU"/>
        </a:p>
      </dgm:t>
    </dgm:pt>
    <dgm:pt modelId="{A756414E-57DA-4112-8C65-C3E32B6098D2}">
      <dgm:prSet custT="1"/>
      <dgm:spPr/>
      <dgm:t>
        <a:bodyPr/>
        <a:lstStyle/>
        <a:p>
          <a:pPr algn="just" rtl="0"/>
          <a:r>
            <a:rPr lang="uk-UA" sz="2800" b="1" i="0" u="none" noProof="0" dirty="0" smtClean="0">
              <a:latin typeface="Times New Roman" pitchFamily="18" charset="0"/>
              <a:cs typeface="Times New Roman" pitchFamily="18" charset="0"/>
            </a:rPr>
            <a:t>– законодавством про судоустрій та статус суддів,</a:t>
          </a:r>
          <a:endParaRPr lang="uk-UA" sz="2800" i="0" u="none" noProof="0" dirty="0">
            <a:latin typeface="Times New Roman" pitchFamily="18" charset="0"/>
            <a:cs typeface="Times New Roman" pitchFamily="18" charset="0"/>
          </a:endParaRPr>
        </a:p>
      </dgm:t>
    </dgm:pt>
    <dgm:pt modelId="{8F3BA9E3-ACAC-40F7-AE59-F3D4C4179505}" type="parTrans" cxnId="{8C5CD18E-78E5-466B-8FBC-28ECC6B047E6}">
      <dgm:prSet/>
      <dgm:spPr/>
      <dgm:t>
        <a:bodyPr/>
        <a:lstStyle/>
        <a:p>
          <a:endParaRPr lang="ru-RU"/>
        </a:p>
      </dgm:t>
    </dgm:pt>
    <dgm:pt modelId="{1E390651-1DCF-4BA3-A17F-23AF90528CD0}" type="sibTrans" cxnId="{8C5CD18E-78E5-466B-8FBC-28ECC6B047E6}">
      <dgm:prSet/>
      <dgm:spPr/>
      <dgm:t>
        <a:bodyPr/>
        <a:lstStyle/>
        <a:p>
          <a:endParaRPr lang="ru-RU"/>
        </a:p>
      </dgm:t>
    </dgm:pt>
    <dgm:pt modelId="{A8F2242A-8460-4B40-B7CA-F9D2B1DBFDE7}">
      <dgm:prSet custT="1"/>
      <dgm:spPr/>
      <dgm:t>
        <a:bodyPr/>
        <a:lstStyle/>
        <a:p>
          <a:pPr algn="just" rtl="0"/>
          <a:r>
            <a:rPr lang="uk-UA" sz="2800" b="1" i="0" u="none" noProof="0" smtClean="0">
              <a:solidFill>
                <a:schemeClr val="bg1"/>
              </a:solidFill>
              <a:latin typeface="Times New Roman" pitchFamily="18" charset="0"/>
              <a:cs typeface="Times New Roman" pitchFamily="18" charset="0"/>
            </a:rPr>
            <a:t>– законодавством про адвокатуру та адвокатську діяльність,</a:t>
          </a:r>
          <a:endParaRPr lang="uk-UA" sz="2800" i="0" u="none" noProof="0">
            <a:latin typeface="Times New Roman" pitchFamily="18" charset="0"/>
            <a:cs typeface="Times New Roman" pitchFamily="18" charset="0"/>
          </a:endParaRPr>
        </a:p>
      </dgm:t>
    </dgm:pt>
    <dgm:pt modelId="{D54D6663-8DBB-4CF5-9D6F-D9524ACB21C3}" type="parTrans" cxnId="{13FA6580-43F7-4225-A931-6A7DC49ECAA2}">
      <dgm:prSet/>
      <dgm:spPr/>
      <dgm:t>
        <a:bodyPr/>
        <a:lstStyle/>
        <a:p>
          <a:endParaRPr lang="ru-RU"/>
        </a:p>
      </dgm:t>
    </dgm:pt>
    <dgm:pt modelId="{CFD2CB99-0730-45FD-8FA6-078FD69CD78B}" type="sibTrans" cxnId="{13FA6580-43F7-4225-A931-6A7DC49ECAA2}">
      <dgm:prSet/>
      <dgm:spPr/>
      <dgm:t>
        <a:bodyPr/>
        <a:lstStyle/>
        <a:p>
          <a:endParaRPr lang="ru-RU"/>
        </a:p>
      </dgm:t>
    </dgm:pt>
    <dgm:pt modelId="{0879605D-C80E-48D0-B21A-14FBD8E45051}">
      <dgm:prSet custT="1"/>
      <dgm:spPr/>
      <dgm:t>
        <a:bodyPr/>
        <a:lstStyle/>
        <a:p>
          <a:pPr algn="just" rtl="0"/>
          <a:r>
            <a:rPr lang="uk-UA" sz="2800" b="1" i="0" u="none" noProof="0" smtClean="0">
              <a:solidFill>
                <a:schemeClr val="bg1"/>
              </a:solidFill>
              <a:latin typeface="Times New Roman" pitchFamily="18" charset="0"/>
              <a:cs typeface="Times New Roman" pitchFamily="18" charset="0"/>
            </a:rPr>
            <a:t>– законодавством про оперативно-розшукову діяльність (ОРД). </a:t>
          </a:r>
          <a:endParaRPr lang="uk-UA" sz="2800" i="0" u="none" noProof="0">
            <a:solidFill>
              <a:schemeClr val="bg1"/>
            </a:solidFill>
            <a:latin typeface="Times New Roman" pitchFamily="18" charset="0"/>
            <a:cs typeface="Times New Roman" pitchFamily="18" charset="0"/>
          </a:endParaRPr>
        </a:p>
      </dgm:t>
    </dgm:pt>
    <dgm:pt modelId="{8A5F5DCA-9205-4C95-9987-9A5C1EFF0907}" type="parTrans" cxnId="{E690C75D-D0CC-4122-9D6B-11ACFF4BEAC7}">
      <dgm:prSet/>
      <dgm:spPr/>
      <dgm:t>
        <a:bodyPr/>
        <a:lstStyle/>
        <a:p>
          <a:endParaRPr lang="ru-RU"/>
        </a:p>
      </dgm:t>
    </dgm:pt>
    <dgm:pt modelId="{1725BC9E-347E-4C42-8CE8-2D2FBC6EE461}" type="sibTrans" cxnId="{E690C75D-D0CC-4122-9D6B-11ACFF4BEAC7}">
      <dgm:prSet/>
      <dgm:spPr/>
      <dgm:t>
        <a:bodyPr/>
        <a:lstStyle/>
        <a:p>
          <a:endParaRPr lang="ru-RU"/>
        </a:p>
      </dgm:t>
    </dgm:pt>
    <dgm:pt modelId="{5006055E-1B0E-4765-881F-53598C208326}">
      <dgm:prSet custT="1"/>
      <dgm:spPr/>
      <dgm:t>
        <a:bodyPr/>
        <a:lstStyle/>
        <a:p>
          <a:pPr algn="just" rtl="0"/>
          <a:r>
            <a:rPr lang="uk-UA" sz="2800" b="1" i="0" u="none" noProof="0" smtClean="0">
              <a:solidFill>
                <a:schemeClr val="bg1"/>
              </a:solidFill>
              <a:latin typeface="Times New Roman" pitchFamily="18" charset="0"/>
              <a:cs typeface="Times New Roman" pitchFamily="18" charset="0"/>
            </a:rPr>
            <a:t>– кримінологією,</a:t>
          </a:r>
          <a:endParaRPr lang="uk-UA" sz="2800" i="0" u="none" noProof="0">
            <a:latin typeface="Times New Roman" pitchFamily="18" charset="0"/>
            <a:cs typeface="Times New Roman" pitchFamily="18" charset="0"/>
          </a:endParaRPr>
        </a:p>
      </dgm:t>
    </dgm:pt>
    <dgm:pt modelId="{0BA12AA8-A6FF-4F47-8C75-33E475310D88}" type="parTrans" cxnId="{0AD8E3D5-7016-449A-9881-7133FA1A458A}">
      <dgm:prSet/>
      <dgm:spPr/>
      <dgm:t>
        <a:bodyPr/>
        <a:lstStyle/>
        <a:p>
          <a:endParaRPr lang="ru-RU"/>
        </a:p>
      </dgm:t>
    </dgm:pt>
    <dgm:pt modelId="{B4D67ABC-0E41-4BD3-9591-DAB8FCA437E7}" type="sibTrans" cxnId="{0AD8E3D5-7016-449A-9881-7133FA1A458A}">
      <dgm:prSet/>
      <dgm:spPr/>
      <dgm:t>
        <a:bodyPr/>
        <a:lstStyle/>
        <a:p>
          <a:endParaRPr lang="ru-RU"/>
        </a:p>
      </dgm:t>
    </dgm:pt>
    <dgm:pt modelId="{F4AD62FB-4533-4705-AA36-B70EF789D68A}">
      <dgm:prSet custT="1"/>
      <dgm:spPr/>
      <dgm:t>
        <a:bodyPr/>
        <a:lstStyle/>
        <a:p>
          <a:pPr algn="just" rtl="0"/>
          <a:r>
            <a:rPr lang="uk-UA" sz="2800" b="1" i="0" u="none" noProof="0" smtClean="0">
              <a:solidFill>
                <a:schemeClr val="bg1"/>
              </a:solidFill>
              <a:latin typeface="Times New Roman" pitchFamily="18" charset="0"/>
              <a:cs typeface="Times New Roman" pitchFamily="18" charset="0"/>
            </a:rPr>
            <a:t>– судовою медициною і судовою психіатрією,</a:t>
          </a:r>
          <a:endParaRPr lang="uk-UA" sz="2800" i="0" u="none" noProof="0">
            <a:solidFill>
              <a:schemeClr val="bg1"/>
            </a:solidFill>
            <a:latin typeface="Times New Roman" pitchFamily="18" charset="0"/>
            <a:cs typeface="Times New Roman" pitchFamily="18" charset="0"/>
          </a:endParaRPr>
        </a:p>
      </dgm:t>
    </dgm:pt>
    <dgm:pt modelId="{D0E9FBF6-607C-4AEE-81A4-2B24B40B1DCE}" type="parTrans" cxnId="{AAB7D77A-2A19-460B-8CB0-95394F2F3B59}">
      <dgm:prSet/>
      <dgm:spPr/>
      <dgm:t>
        <a:bodyPr/>
        <a:lstStyle/>
        <a:p>
          <a:endParaRPr lang="ru-RU"/>
        </a:p>
      </dgm:t>
    </dgm:pt>
    <dgm:pt modelId="{BA03AFD0-D7C7-4FD1-A8EE-D7AD0BF561F8}" type="sibTrans" cxnId="{AAB7D77A-2A19-460B-8CB0-95394F2F3B59}">
      <dgm:prSet/>
      <dgm:spPr/>
      <dgm:t>
        <a:bodyPr/>
        <a:lstStyle/>
        <a:p>
          <a:endParaRPr lang="ru-RU"/>
        </a:p>
      </dgm:t>
    </dgm:pt>
    <dgm:pt modelId="{C36C7ABD-87D7-4C02-A8A4-B5FB1A83E2E9}">
      <dgm:prSet custT="1"/>
      <dgm:spPr/>
      <dgm:t>
        <a:bodyPr/>
        <a:lstStyle/>
        <a:p>
          <a:pPr algn="just" rtl="0"/>
          <a:r>
            <a:rPr lang="uk-UA" sz="2800" b="1" i="0" u="none" noProof="0" smtClean="0">
              <a:latin typeface="Times New Roman" pitchFamily="18" charset="0"/>
              <a:cs typeface="Times New Roman" pitchFamily="18" charset="0"/>
            </a:rPr>
            <a:t> законодавством про прокуратуру,</a:t>
          </a:r>
          <a:endParaRPr lang="uk-UA" sz="2800" i="0" u="none" noProof="0">
            <a:latin typeface="Times New Roman" pitchFamily="18" charset="0"/>
            <a:cs typeface="Times New Roman" pitchFamily="18" charset="0"/>
          </a:endParaRPr>
        </a:p>
      </dgm:t>
    </dgm:pt>
    <dgm:pt modelId="{9C295906-9748-4440-87A3-8BB96E19FF19}" type="parTrans" cxnId="{5F718CF9-72C5-4701-BFE0-A8A0C8D3FB36}">
      <dgm:prSet/>
      <dgm:spPr/>
      <dgm:t>
        <a:bodyPr/>
        <a:lstStyle/>
        <a:p>
          <a:endParaRPr lang="ru-RU"/>
        </a:p>
      </dgm:t>
    </dgm:pt>
    <dgm:pt modelId="{BE38323A-BFC1-4E30-84EF-6C44B314A9C9}" type="sibTrans" cxnId="{5F718CF9-72C5-4701-BFE0-A8A0C8D3FB36}">
      <dgm:prSet/>
      <dgm:spPr/>
      <dgm:t>
        <a:bodyPr/>
        <a:lstStyle/>
        <a:p>
          <a:endParaRPr lang="ru-RU"/>
        </a:p>
      </dgm:t>
    </dgm:pt>
    <dgm:pt modelId="{8393CCA0-50E2-48B6-BD5F-BBD5EAF9F9D7}">
      <dgm:prSet custT="1"/>
      <dgm:spPr/>
      <dgm:t>
        <a:bodyPr/>
        <a:lstStyle/>
        <a:p>
          <a:r>
            <a:rPr lang="uk-UA" sz="2800" b="1" i="0" u="none" noProof="0" smtClean="0">
              <a:solidFill>
                <a:schemeClr val="bg1"/>
              </a:solidFill>
              <a:latin typeface="Times New Roman" pitchFamily="18" charset="0"/>
              <a:cs typeface="Times New Roman" pitchFamily="18" charset="0"/>
            </a:rPr>
            <a:t> – криміналістикою і судовою психологією,</a:t>
          </a:r>
          <a:endParaRPr lang="uk-UA" noProof="0"/>
        </a:p>
      </dgm:t>
    </dgm:pt>
    <dgm:pt modelId="{5FB7F76A-E71E-40D5-B1CD-04BF8F762A80}" type="parTrans" cxnId="{431B0A87-66B2-42FA-9064-CAE2DB093BDA}">
      <dgm:prSet/>
      <dgm:spPr/>
      <dgm:t>
        <a:bodyPr/>
        <a:lstStyle/>
        <a:p>
          <a:endParaRPr lang="ru-RU"/>
        </a:p>
      </dgm:t>
    </dgm:pt>
    <dgm:pt modelId="{561D87A2-046C-4470-A112-2545228F45D1}" type="sibTrans" cxnId="{431B0A87-66B2-42FA-9064-CAE2DB093BDA}">
      <dgm:prSet/>
      <dgm:spPr/>
      <dgm:t>
        <a:bodyPr/>
        <a:lstStyle/>
        <a:p>
          <a:endParaRPr lang="ru-RU"/>
        </a:p>
      </dgm:t>
    </dgm:pt>
    <dgm:pt modelId="{D52D7678-34EF-44D8-91E8-E3AB6B55762E}" type="pres">
      <dgm:prSet presAssocID="{D0B01B6D-33E9-476D-8A21-CA612B2CFD12}" presName="Name0" presStyleCnt="0">
        <dgm:presLayoutVars>
          <dgm:dir/>
          <dgm:animLvl val="lvl"/>
          <dgm:resizeHandles val="exact"/>
        </dgm:presLayoutVars>
      </dgm:prSet>
      <dgm:spPr/>
      <dgm:t>
        <a:bodyPr/>
        <a:lstStyle/>
        <a:p>
          <a:endParaRPr lang="ru-RU"/>
        </a:p>
      </dgm:t>
    </dgm:pt>
    <dgm:pt modelId="{E9A2F74A-58C7-45DB-A9BF-5785547335E2}" type="pres">
      <dgm:prSet presAssocID="{5530EDBD-BC2F-4E29-9400-286A67AC133C}" presName="linNode" presStyleCnt="0"/>
      <dgm:spPr/>
    </dgm:pt>
    <dgm:pt modelId="{64130EA8-044C-49FA-95AC-9C1BCB31604E}" type="pres">
      <dgm:prSet presAssocID="{5530EDBD-BC2F-4E29-9400-286A67AC133C}" presName="parentText" presStyleLbl="node1" presStyleIdx="0" presStyleCnt="1">
        <dgm:presLayoutVars>
          <dgm:chMax val="1"/>
          <dgm:bulletEnabled val="1"/>
        </dgm:presLayoutVars>
      </dgm:prSet>
      <dgm:spPr/>
      <dgm:t>
        <a:bodyPr/>
        <a:lstStyle/>
        <a:p>
          <a:endParaRPr lang="ru-RU"/>
        </a:p>
      </dgm:t>
    </dgm:pt>
    <dgm:pt modelId="{489A537F-FE52-477B-A6CD-7C665931F053}" type="pres">
      <dgm:prSet presAssocID="{5530EDBD-BC2F-4E29-9400-286A67AC133C}" presName="descendantText" presStyleLbl="alignAccFollowNode1" presStyleIdx="0" presStyleCnt="1" custScaleY="107870">
        <dgm:presLayoutVars>
          <dgm:bulletEnabled val="1"/>
        </dgm:presLayoutVars>
      </dgm:prSet>
      <dgm:spPr/>
      <dgm:t>
        <a:bodyPr/>
        <a:lstStyle/>
        <a:p>
          <a:endParaRPr lang="ru-RU"/>
        </a:p>
      </dgm:t>
    </dgm:pt>
  </dgm:ptLst>
  <dgm:cxnLst>
    <dgm:cxn modelId="{AF79B1BB-7FC5-4C66-9C79-D50130F6CAFF}" type="presOf" srcId="{C36C7ABD-87D7-4C02-A8A4-B5FB1A83E2E9}" destId="{489A537F-FE52-477B-A6CD-7C665931F053}" srcOrd="0" destOrd="3" presId="urn:microsoft.com/office/officeart/2005/8/layout/vList5"/>
    <dgm:cxn modelId="{0AD8E3D5-7016-449A-9881-7133FA1A458A}" srcId="{5530EDBD-BC2F-4E29-9400-286A67AC133C}" destId="{5006055E-1B0E-4765-881F-53598C208326}" srcOrd="6" destOrd="0" parTransId="{0BA12AA8-A6FF-4F47-8C75-33E475310D88}" sibTransId="{B4D67ABC-0E41-4BD3-9591-DAB8FCA437E7}"/>
    <dgm:cxn modelId="{0A2B8BAB-6F74-4547-97F9-39C654BF22DE}" srcId="{D0B01B6D-33E9-476D-8A21-CA612B2CFD12}" destId="{5530EDBD-BC2F-4E29-9400-286A67AC133C}" srcOrd="0" destOrd="0" parTransId="{4AC3D257-83BD-44B2-9E34-E5C1D65BCAAC}" sibTransId="{268497B9-0FC4-41BD-BF8A-4C396483E955}"/>
    <dgm:cxn modelId="{02657688-F3C1-45BC-A94D-EF6CE79987C9}" srcId="{5530EDBD-BC2F-4E29-9400-286A67AC133C}" destId="{E84309B2-4C1D-4C60-B8DD-25C0387C8035}" srcOrd="1" destOrd="0" parTransId="{F85EB85E-EFB6-407F-99DB-FE81401AE29D}" sibTransId="{7C071641-8E52-449E-B18E-6358D89412D8}"/>
    <dgm:cxn modelId="{CCEFAB15-DA58-4AB8-8159-71CDAE26DB40}" type="presOf" srcId="{06C1ED95-923F-41A9-8C50-613D8578713E}" destId="{489A537F-FE52-477B-A6CD-7C665931F053}" srcOrd="0" destOrd="0" presId="urn:microsoft.com/office/officeart/2005/8/layout/vList5"/>
    <dgm:cxn modelId="{34D10D55-F4E6-4163-9060-B4004451DDE1}" type="presOf" srcId="{8393CCA0-50E2-48B6-BD5F-BBD5EAF9F9D7}" destId="{489A537F-FE52-477B-A6CD-7C665931F053}" srcOrd="0" destOrd="5" presId="urn:microsoft.com/office/officeart/2005/8/layout/vList5"/>
    <dgm:cxn modelId="{32AF3770-F774-4FC2-BB8F-0E973D78DA2B}" type="presOf" srcId="{E84309B2-4C1D-4C60-B8DD-25C0387C8035}" destId="{489A537F-FE52-477B-A6CD-7C665931F053}" srcOrd="0" destOrd="1" presId="urn:microsoft.com/office/officeart/2005/8/layout/vList5"/>
    <dgm:cxn modelId="{2DF9E9B0-CD62-4135-8BCF-5C9401629165}" type="presOf" srcId="{A756414E-57DA-4112-8C65-C3E32B6098D2}" destId="{489A537F-FE52-477B-A6CD-7C665931F053}" srcOrd="0" destOrd="2" presId="urn:microsoft.com/office/officeart/2005/8/layout/vList5"/>
    <dgm:cxn modelId="{E690C75D-D0CC-4122-9D6B-11ACFF4BEAC7}" srcId="{5530EDBD-BC2F-4E29-9400-286A67AC133C}" destId="{0879605D-C80E-48D0-B21A-14FBD8E45051}" srcOrd="8" destOrd="0" parTransId="{8A5F5DCA-9205-4C95-9987-9A5C1EFF0907}" sibTransId="{1725BC9E-347E-4C42-8CE8-2D2FBC6EE461}"/>
    <dgm:cxn modelId="{D216A9BD-84F1-4A7E-80FF-47FF269489A0}" type="presOf" srcId="{A8F2242A-8460-4B40-B7CA-F9D2B1DBFDE7}" destId="{489A537F-FE52-477B-A6CD-7C665931F053}" srcOrd="0" destOrd="4" presId="urn:microsoft.com/office/officeart/2005/8/layout/vList5"/>
    <dgm:cxn modelId="{5CF398C3-D9B6-436A-90D0-A18B37AA2491}" type="presOf" srcId="{D0B01B6D-33E9-476D-8A21-CA612B2CFD12}" destId="{D52D7678-34EF-44D8-91E8-E3AB6B55762E}" srcOrd="0" destOrd="0" presId="urn:microsoft.com/office/officeart/2005/8/layout/vList5"/>
    <dgm:cxn modelId="{431B0A87-66B2-42FA-9064-CAE2DB093BDA}" srcId="{5530EDBD-BC2F-4E29-9400-286A67AC133C}" destId="{8393CCA0-50E2-48B6-BD5F-BBD5EAF9F9D7}" srcOrd="5" destOrd="0" parTransId="{5FB7F76A-E71E-40D5-B1CD-04BF8F762A80}" sibTransId="{561D87A2-046C-4470-A112-2545228F45D1}"/>
    <dgm:cxn modelId="{2D72FDD0-D782-41BF-9557-934CF642052F}" type="presOf" srcId="{0879605D-C80E-48D0-B21A-14FBD8E45051}" destId="{489A537F-FE52-477B-A6CD-7C665931F053}" srcOrd="0" destOrd="8" presId="urn:microsoft.com/office/officeart/2005/8/layout/vList5"/>
    <dgm:cxn modelId="{C1EBBE05-806F-4060-A7A1-FBD1B9D06C7D}" type="presOf" srcId="{5006055E-1B0E-4765-881F-53598C208326}" destId="{489A537F-FE52-477B-A6CD-7C665931F053}" srcOrd="0" destOrd="6" presId="urn:microsoft.com/office/officeart/2005/8/layout/vList5"/>
    <dgm:cxn modelId="{AAB7D77A-2A19-460B-8CB0-95394F2F3B59}" srcId="{5530EDBD-BC2F-4E29-9400-286A67AC133C}" destId="{F4AD62FB-4533-4705-AA36-B70EF789D68A}" srcOrd="7" destOrd="0" parTransId="{D0E9FBF6-607C-4AEE-81A4-2B24B40B1DCE}" sibTransId="{BA03AFD0-D7C7-4FD1-A8EE-D7AD0BF561F8}"/>
    <dgm:cxn modelId="{39D27B0A-E2DD-4125-A1AA-5B06C6489A06}" srcId="{5530EDBD-BC2F-4E29-9400-286A67AC133C}" destId="{06C1ED95-923F-41A9-8C50-613D8578713E}" srcOrd="0" destOrd="0" parTransId="{C4AAE254-1CC0-47EA-A0E2-F98D336F961F}" sibTransId="{29FA3511-F1AF-4D15-BB70-7D7903D531D2}"/>
    <dgm:cxn modelId="{FBC44072-AAED-4D5F-858D-A1D4617D2AA4}" type="presOf" srcId="{5530EDBD-BC2F-4E29-9400-286A67AC133C}" destId="{64130EA8-044C-49FA-95AC-9C1BCB31604E}" srcOrd="0" destOrd="0" presId="urn:microsoft.com/office/officeart/2005/8/layout/vList5"/>
    <dgm:cxn modelId="{8C5CD18E-78E5-466B-8FBC-28ECC6B047E6}" srcId="{5530EDBD-BC2F-4E29-9400-286A67AC133C}" destId="{A756414E-57DA-4112-8C65-C3E32B6098D2}" srcOrd="2" destOrd="0" parTransId="{8F3BA9E3-ACAC-40F7-AE59-F3D4C4179505}" sibTransId="{1E390651-1DCF-4BA3-A17F-23AF90528CD0}"/>
    <dgm:cxn modelId="{5F718CF9-72C5-4701-BFE0-A8A0C8D3FB36}" srcId="{5530EDBD-BC2F-4E29-9400-286A67AC133C}" destId="{C36C7ABD-87D7-4C02-A8A4-B5FB1A83E2E9}" srcOrd="3" destOrd="0" parTransId="{9C295906-9748-4440-87A3-8BB96E19FF19}" sibTransId="{BE38323A-BFC1-4E30-84EF-6C44B314A9C9}"/>
    <dgm:cxn modelId="{13FA6580-43F7-4225-A931-6A7DC49ECAA2}" srcId="{5530EDBD-BC2F-4E29-9400-286A67AC133C}" destId="{A8F2242A-8460-4B40-B7CA-F9D2B1DBFDE7}" srcOrd="4" destOrd="0" parTransId="{D54D6663-8DBB-4CF5-9D6F-D9524ACB21C3}" sibTransId="{CFD2CB99-0730-45FD-8FA6-078FD69CD78B}"/>
    <dgm:cxn modelId="{3EA80DC8-6B92-446F-A2A0-6D60545EA209}" type="presOf" srcId="{F4AD62FB-4533-4705-AA36-B70EF789D68A}" destId="{489A537F-FE52-477B-A6CD-7C665931F053}" srcOrd="0" destOrd="7" presId="urn:microsoft.com/office/officeart/2005/8/layout/vList5"/>
    <dgm:cxn modelId="{C7042B0C-ED41-4412-9356-C227DF0D80C8}" type="presParOf" srcId="{D52D7678-34EF-44D8-91E8-E3AB6B55762E}" destId="{E9A2F74A-58C7-45DB-A9BF-5785547335E2}" srcOrd="0" destOrd="0" presId="urn:microsoft.com/office/officeart/2005/8/layout/vList5"/>
    <dgm:cxn modelId="{92D9EEF8-C0A7-4F8B-B68C-66CE278D8CD6}" type="presParOf" srcId="{E9A2F74A-58C7-45DB-A9BF-5785547335E2}" destId="{64130EA8-044C-49FA-95AC-9C1BCB31604E}" srcOrd="0" destOrd="0" presId="urn:microsoft.com/office/officeart/2005/8/layout/vList5"/>
    <dgm:cxn modelId="{80BF09C4-B89B-41BC-990A-6C413AC825D1}" type="presParOf" srcId="{E9A2F74A-58C7-45DB-A9BF-5785547335E2}" destId="{489A537F-FE52-477B-A6CD-7C665931F05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1109F7-20AB-4B04-AB7E-42DBB66CD1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4D4BA73-23E5-455D-A29F-E8CE3788B07D}">
      <dgm:prSet custT="1"/>
      <dgm:spPr/>
      <dgm:t>
        <a:bodyPr/>
        <a:lstStyle/>
        <a:p>
          <a:pPr algn="just" rtl="0"/>
          <a:r>
            <a:rPr lang="uk-UA" sz="2800" b="1" i="1" noProof="0" dirty="0" smtClean="0"/>
            <a:t>	</a:t>
          </a:r>
          <a:r>
            <a:rPr lang="uk-UA" sz="3200" b="1" i="1" noProof="0" dirty="0" smtClean="0">
              <a:solidFill>
                <a:srgbClr val="FFFF00"/>
              </a:solidFill>
              <a:latin typeface="Times New Roman" pitchFamily="18" charset="0"/>
              <a:cs typeface="Times New Roman" pitchFamily="18" charset="0"/>
            </a:rPr>
            <a:t>Кримінальні процесуальні норми</a:t>
          </a:r>
          <a:r>
            <a:rPr lang="uk-UA" sz="3200" noProof="0" dirty="0" smtClean="0">
              <a:solidFill>
                <a:srgbClr val="FFFF00"/>
              </a:solidFill>
              <a:latin typeface="Times New Roman" pitchFamily="18" charset="0"/>
              <a:cs typeface="Times New Roman" pitchFamily="18" charset="0"/>
            </a:rPr>
            <a:t> </a:t>
          </a:r>
          <a:r>
            <a:rPr lang="uk-UA" sz="3200" noProof="0" dirty="0" smtClean="0">
              <a:latin typeface="Times New Roman" pitchFamily="18" charset="0"/>
              <a:cs typeface="Times New Roman" pitchFamily="18" charset="0"/>
            </a:rPr>
            <a:t>– це встановлені державою загальнообов’язкові правила поведінки суб’єктів кримінальної процесуальної діяльності, виконання яких забезпечується, в основному, їх добровільними діями, а у необхідних випадках за допомогою засобів державного примусу та юридичної відповідальності.</a:t>
          </a:r>
          <a:endParaRPr lang="uk-UA" sz="3200" noProof="0" dirty="0">
            <a:latin typeface="Times New Roman" pitchFamily="18" charset="0"/>
            <a:cs typeface="Times New Roman" pitchFamily="18" charset="0"/>
          </a:endParaRPr>
        </a:p>
      </dgm:t>
    </dgm:pt>
    <dgm:pt modelId="{D48346CF-C437-4645-B921-0C6F43CB67F4}" type="parTrans" cxnId="{49FF8A49-D3E5-45FB-85C4-B99FAA3B538F}">
      <dgm:prSet/>
      <dgm:spPr/>
      <dgm:t>
        <a:bodyPr/>
        <a:lstStyle/>
        <a:p>
          <a:endParaRPr lang="uk-UA" noProof="0"/>
        </a:p>
      </dgm:t>
    </dgm:pt>
    <dgm:pt modelId="{91194859-2E46-4041-BC38-6E6742A01857}" type="sibTrans" cxnId="{49FF8A49-D3E5-45FB-85C4-B99FAA3B538F}">
      <dgm:prSet/>
      <dgm:spPr/>
      <dgm:t>
        <a:bodyPr/>
        <a:lstStyle/>
        <a:p>
          <a:endParaRPr lang="uk-UA" noProof="0"/>
        </a:p>
      </dgm:t>
    </dgm:pt>
    <dgm:pt modelId="{683DF252-FE41-4760-8D0B-6F9CDD4AF577}" type="pres">
      <dgm:prSet presAssocID="{E11109F7-20AB-4B04-AB7E-42DBB66CD1F8}" presName="linear" presStyleCnt="0">
        <dgm:presLayoutVars>
          <dgm:animLvl val="lvl"/>
          <dgm:resizeHandles val="exact"/>
        </dgm:presLayoutVars>
      </dgm:prSet>
      <dgm:spPr/>
      <dgm:t>
        <a:bodyPr/>
        <a:lstStyle/>
        <a:p>
          <a:endParaRPr lang="ru-RU"/>
        </a:p>
      </dgm:t>
    </dgm:pt>
    <dgm:pt modelId="{E0EEE738-927E-44E9-9F2D-82663F5D614F}" type="pres">
      <dgm:prSet presAssocID="{F4D4BA73-23E5-455D-A29F-E8CE3788B07D}" presName="parentText" presStyleLbl="node1" presStyleIdx="0" presStyleCnt="1" custLinFactNeighborX="468" custLinFactNeighborY="19179">
        <dgm:presLayoutVars>
          <dgm:chMax val="0"/>
          <dgm:bulletEnabled val="1"/>
        </dgm:presLayoutVars>
      </dgm:prSet>
      <dgm:spPr/>
      <dgm:t>
        <a:bodyPr/>
        <a:lstStyle/>
        <a:p>
          <a:endParaRPr lang="ru-RU"/>
        </a:p>
      </dgm:t>
    </dgm:pt>
  </dgm:ptLst>
  <dgm:cxnLst>
    <dgm:cxn modelId="{2D972AC9-2B94-489D-B5E0-CCDCA811CC45}" type="presOf" srcId="{F4D4BA73-23E5-455D-A29F-E8CE3788B07D}" destId="{E0EEE738-927E-44E9-9F2D-82663F5D614F}" srcOrd="0" destOrd="0" presId="urn:microsoft.com/office/officeart/2005/8/layout/vList2"/>
    <dgm:cxn modelId="{49FF8A49-D3E5-45FB-85C4-B99FAA3B538F}" srcId="{E11109F7-20AB-4B04-AB7E-42DBB66CD1F8}" destId="{F4D4BA73-23E5-455D-A29F-E8CE3788B07D}" srcOrd="0" destOrd="0" parTransId="{D48346CF-C437-4645-B921-0C6F43CB67F4}" sibTransId="{91194859-2E46-4041-BC38-6E6742A01857}"/>
    <dgm:cxn modelId="{F9261F75-02C7-4967-982D-88E33CBFE528}" type="presOf" srcId="{E11109F7-20AB-4B04-AB7E-42DBB66CD1F8}" destId="{683DF252-FE41-4760-8D0B-6F9CDD4AF577}" srcOrd="0" destOrd="0" presId="urn:microsoft.com/office/officeart/2005/8/layout/vList2"/>
    <dgm:cxn modelId="{8C4E52BA-D3F3-4311-AE71-8B625F072A21}" type="presParOf" srcId="{683DF252-FE41-4760-8D0B-6F9CDD4AF577}" destId="{E0EEE738-927E-44E9-9F2D-82663F5D614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D3FB5E-1DFB-4C68-8CDB-0CC12FF12C5F}"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ru-RU"/>
        </a:p>
      </dgm:t>
    </dgm:pt>
    <dgm:pt modelId="{AF4B1CA9-71D3-4EDD-B6C0-FAF486212FF2}">
      <dgm:prSet custT="1"/>
      <dgm:spPr/>
      <dgm:t>
        <a:bodyPr/>
        <a:lstStyle/>
        <a:p>
          <a:pPr algn="ctr" rtl="0"/>
          <a:r>
            <a:rPr lang="uk-UA" sz="2800" b="1" noProof="0" dirty="0" smtClean="0">
              <a:solidFill>
                <a:srgbClr val="FFFF00"/>
              </a:solidFill>
              <a:latin typeface="Times New Roman" pitchFamily="18" charset="0"/>
              <a:cs typeface="Times New Roman" pitchFamily="18" charset="0"/>
            </a:rPr>
            <a:t>Норми кримінального процесуального права – це правила поведінки, які: </a:t>
          </a:r>
          <a:endParaRPr lang="uk-UA" sz="2800" b="1" noProof="0" dirty="0">
            <a:solidFill>
              <a:srgbClr val="FFFF00"/>
            </a:solidFill>
            <a:latin typeface="Times New Roman" pitchFamily="18" charset="0"/>
            <a:cs typeface="Times New Roman" pitchFamily="18" charset="0"/>
          </a:endParaRPr>
        </a:p>
      </dgm:t>
    </dgm:pt>
    <dgm:pt modelId="{142E58D9-B9B1-4549-B95C-6D8CBCD5BC36}" type="parTrans" cxnId="{F16EF721-834B-4B17-98D8-AFF7286DA44E}">
      <dgm:prSet/>
      <dgm:spPr/>
      <dgm:t>
        <a:bodyPr/>
        <a:lstStyle/>
        <a:p>
          <a:endParaRPr lang="uk-UA"/>
        </a:p>
      </dgm:t>
    </dgm:pt>
    <dgm:pt modelId="{498D8C5A-25BF-4CA9-B005-985DE5CF52D5}" type="sibTrans" cxnId="{F16EF721-834B-4B17-98D8-AFF7286DA44E}">
      <dgm:prSet/>
      <dgm:spPr/>
      <dgm:t>
        <a:bodyPr/>
        <a:lstStyle/>
        <a:p>
          <a:endParaRPr lang="uk-UA"/>
        </a:p>
      </dgm:t>
    </dgm:pt>
    <dgm:pt modelId="{733574B0-A343-4E15-BB67-8C1865E6229F}">
      <dgm:prSet custT="1"/>
      <dgm:spPr/>
      <dgm:t>
        <a:bodyPr/>
        <a:lstStyle/>
        <a:p>
          <a:pPr algn="just" rtl="0"/>
          <a:r>
            <a:rPr lang="uk-UA" sz="1600" b="1" noProof="0" dirty="0" smtClean="0"/>
            <a:t>– </a:t>
          </a:r>
          <a:r>
            <a:rPr lang="uk-UA" sz="2400" b="1" noProof="0" dirty="0" smtClean="0">
              <a:latin typeface="Times New Roman" pitchFamily="18" charset="0"/>
              <a:cs typeface="Times New Roman" pitchFamily="18" charset="0"/>
            </a:rPr>
            <a:t>встановлені державою та закріплені у відповідному нормативному акті; </a:t>
          </a:r>
          <a:endParaRPr lang="uk-UA" sz="2400" b="1" noProof="0" dirty="0">
            <a:latin typeface="Times New Roman" pitchFamily="18" charset="0"/>
            <a:cs typeface="Times New Roman" pitchFamily="18" charset="0"/>
          </a:endParaRPr>
        </a:p>
      </dgm:t>
    </dgm:pt>
    <dgm:pt modelId="{A27393A6-4874-42A4-936F-A21074BD329C}" type="parTrans" cxnId="{5373B7F6-05CD-4C09-86AE-78E8E3B0CBA2}">
      <dgm:prSet/>
      <dgm:spPr/>
      <dgm:t>
        <a:bodyPr/>
        <a:lstStyle/>
        <a:p>
          <a:endParaRPr lang="uk-UA"/>
        </a:p>
      </dgm:t>
    </dgm:pt>
    <dgm:pt modelId="{B036836D-489F-4CC2-BF4C-73B113382F31}" type="sibTrans" cxnId="{5373B7F6-05CD-4C09-86AE-78E8E3B0CBA2}">
      <dgm:prSet/>
      <dgm:spPr/>
      <dgm:t>
        <a:bodyPr/>
        <a:lstStyle/>
        <a:p>
          <a:endParaRPr lang="uk-UA"/>
        </a:p>
      </dgm:t>
    </dgm:pt>
    <dgm:pt modelId="{1F344437-49A4-4356-B788-BDDA75C8169C}">
      <dgm:prSet custT="1"/>
      <dgm:spPr/>
      <dgm:t>
        <a:bodyPr/>
        <a:lstStyle/>
        <a:p>
          <a:pPr algn="just" rtl="0"/>
          <a:r>
            <a:rPr lang="uk-UA" sz="1600" dirty="0" smtClean="0"/>
            <a:t>– </a:t>
          </a:r>
          <a:r>
            <a:rPr lang="uk-UA" sz="2400" b="1" dirty="0" smtClean="0">
              <a:latin typeface="Times New Roman" pitchFamily="18" charset="0"/>
              <a:cs typeface="Times New Roman" pitchFamily="18" charset="0"/>
            </a:rPr>
            <a:t>є загальними для учасників </a:t>
          </a:r>
          <a:r>
            <a:rPr lang="uk-UA" sz="2400" b="1" noProof="0" dirty="0" smtClean="0">
              <a:latin typeface="Times New Roman" pitchFamily="18" charset="0"/>
              <a:cs typeface="Times New Roman" pitchFamily="18" charset="0"/>
            </a:rPr>
            <a:t>кримінальних</a:t>
          </a:r>
          <a:r>
            <a:rPr lang="uk-UA" sz="2400" b="1" dirty="0" smtClean="0">
              <a:latin typeface="Times New Roman" pitchFamily="18" charset="0"/>
              <a:cs typeface="Times New Roman" pitchFamily="18" charset="0"/>
            </a:rPr>
            <a:t> процесуальних відносин (розраховані не на одну конкретну дію, а на багаторазове застосування); </a:t>
          </a:r>
          <a:endParaRPr lang="uk-UA" sz="2400" b="1" dirty="0">
            <a:latin typeface="Times New Roman" pitchFamily="18" charset="0"/>
            <a:cs typeface="Times New Roman" pitchFamily="18" charset="0"/>
          </a:endParaRPr>
        </a:p>
      </dgm:t>
    </dgm:pt>
    <dgm:pt modelId="{40EDF874-EB18-4DA6-BB54-6D82DA1B4279}" type="parTrans" cxnId="{B287BAD1-169D-4D29-85E6-6710C3A09C7D}">
      <dgm:prSet/>
      <dgm:spPr/>
      <dgm:t>
        <a:bodyPr/>
        <a:lstStyle/>
        <a:p>
          <a:endParaRPr lang="uk-UA"/>
        </a:p>
      </dgm:t>
    </dgm:pt>
    <dgm:pt modelId="{BE312B35-0AEB-44A3-969D-AC45608D6DAE}" type="sibTrans" cxnId="{B287BAD1-169D-4D29-85E6-6710C3A09C7D}">
      <dgm:prSet/>
      <dgm:spPr/>
      <dgm:t>
        <a:bodyPr/>
        <a:lstStyle/>
        <a:p>
          <a:endParaRPr lang="uk-UA"/>
        </a:p>
      </dgm:t>
    </dgm:pt>
    <dgm:pt modelId="{041842DD-EDBB-4F58-BE56-DFCC1CD68744}">
      <dgm:prSet custT="1"/>
      <dgm:spPr/>
      <dgm:t>
        <a:bodyPr/>
        <a:lstStyle/>
        <a:p>
          <a:pPr algn="just" rtl="0"/>
          <a:r>
            <a:rPr lang="uk-UA" sz="1600" b="1" dirty="0" smtClean="0"/>
            <a:t>– </a:t>
          </a:r>
          <a:r>
            <a:rPr lang="uk-UA" sz="2400" b="1" dirty="0" smtClean="0">
              <a:latin typeface="Times New Roman" pitchFamily="18" charset="0"/>
              <a:cs typeface="Times New Roman" pitchFamily="18" charset="0"/>
            </a:rPr>
            <a:t>є загальнообов’язковими для тих осіб, які є учасниками кримінальної процесуальної діяльності – підозрюваного, обвинуваченого, потерпілого, свідка та ін.; </a:t>
          </a:r>
          <a:endParaRPr lang="uk-UA" sz="2400" b="1" dirty="0">
            <a:latin typeface="Times New Roman" pitchFamily="18" charset="0"/>
            <a:cs typeface="Times New Roman" pitchFamily="18" charset="0"/>
          </a:endParaRPr>
        </a:p>
      </dgm:t>
    </dgm:pt>
    <dgm:pt modelId="{69ECB828-C6F9-4DFB-BA81-E88810B9967C}" type="parTrans" cxnId="{BE2C3462-6776-417B-A0B9-ACC9E7165EAD}">
      <dgm:prSet/>
      <dgm:spPr/>
      <dgm:t>
        <a:bodyPr/>
        <a:lstStyle/>
        <a:p>
          <a:endParaRPr lang="uk-UA"/>
        </a:p>
      </dgm:t>
    </dgm:pt>
    <dgm:pt modelId="{DCD3D3C5-1AD6-47F7-B9D8-973FB6E26F0B}" type="sibTrans" cxnId="{BE2C3462-6776-417B-A0B9-ACC9E7165EAD}">
      <dgm:prSet/>
      <dgm:spPr/>
      <dgm:t>
        <a:bodyPr/>
        <a:lstStyle/>
        <a:p>
          <a:endParaRPr lang="uk-UA"/>
        </a:p>
      </dgm:t>
    </dgm:pt>
    <dgm:pt modelId="{DD046E78-E8C9-4E4C-9CBB-068CC67EA006}">
      <dgm:prSet custT="1"/>
      <dgm:spPr/>
      <dgm:t>
        <a:bodyPr/>
        <a:lstStyle/>
        <a:p>
          <a:pPr algn="just" rtl="0"/>
          <a:r>
            <a:rPr lang="uk-UA" sz="1600" b="1" dirty="0" smtClean="0"/>
            <a:t>– </a:t>
          </a:r>
          <a:r>
            <a:rPr lang="uk-UA" sz="2400" b="1" dirty="0" smtClean="0">
              <a:latin typeface="Times New Roman" pitchFamily="18" charset="0"/>
              <a:cs typeface="Times New Roman" pitchFamily="18" charset="0"/>
            </a:rPr>
            <a:t>забезпечуються засобами державно-правового примусу. </a:t>
          </a:r>
          <a:endParaRPr lang="uk-UA" sz="2400" b="1" dirty="0">
            <a:latin typeface="Times New Roman" pitchFamily="18" charset="0"/>
            <a:cs typeface="Times New Roman" pitchFamily="18" charset="0"/>
          </a:endParaRPr>
        </a:p>
      </dgm:t>
    </dgm:pt>
    <dgm:pt modelId="{3A05CDE9-7B10-4D9F-8CBD-569E28305205}" type="parTrans" cxnId="{4286AE71-4D4D-4958-B3C7-67203BE7E338}">
      <dgm:prSet/>
      <dgm:spPr/>
      <dgm:t>
        <a:bodyPr/>
        <a:lstStyle/>
        <a:p>
          <a:endParaRPr lang="uk-UA"/>
        </a:p>
      </dgm:t>
    </dgm:pt>
    <dgm:pt modelId="{613E3E6E-DA12-42EA-A735-1D9E0237C9D5}" type="sibTrans" cxnId="{4286AE71-4D4D-4958-B3C7-67203BE7E338}">
      <dgm:prSet/>
      <dgm:spPr/>
      <dgm:t>
        <a:bodyPr/>
        <a:lstStyle/>
        <a:p>
          <a:endParaRPr lang="uk-UA"/>
        </a:p>
      </dgm:t>
    </dgm:pt>
    <dgm:pt modelId="{7C0AA0B6-4FFC-4801-9425-7EE15FA44698}">
      <dgm:prSet custT="1"/>
      <dgm:spPr/>
      <dgm:t>
        <a:bodyPr/>
        <a:lstStyle/>
        <a:p>
          <a:pPr algn="ctr" rtl="0"/>
          <a:r>
            <a:rPr lang="uk-UA" sz="2000" b="1" dirty="0" smtClean="0">
              <a:latin typeface="Times New Roman" pitchFamily="18" charset="0"/>
              <a:cs typeface="Times New Roman" pitchFamily="18" charset="0"/>
            </a:rPr>
            <a:t>  Норми кримінального процесуального права визначають завдання, принципи, правила здійснення кримінального провадження, права і обов’язки посадових осіб і державних органів, що його здійснюють, а також фізичних і юридичних осіб, які беруть участь у кримінальній процесуальній діяльності або на яких вона поширюється. </a:t>
          </a:r>
          <a:endParaRPr lang="uk-UA" sz="2000" b="1" dirty="0">
            <a:latin typeface="Times New Roman" pitchFamily="18" charset="0"/>
            <a:cs typeface="Times New Roman" pitchFamily="18" charset="0"/>
          </a:endParaRPr>
        </a:p>
      </dgm:t>
    </dgm:pt>
    <dgm:pt modelId="{2971114A-F9AB-40BC-8186-687756047F17}" type="parTrans" cxnId="{67E6A8B8-B2D8-4E20-9149-79FF89DD8C74}">
      <dgm:prSet/>
      <dgm:spPr/>
      <dgm:t>
        <a:bodyPr/>
        <a:lstStyle/>
        <a:p>
          <a:endParaRPr lang="uk-UA"/>
        </a:p>
      </dgm:t>
    </dgm:pt>
    <dgm:pt modelId="{681ADBBD-F12C-475F-9F51-51998074E757}" type="sibTrans" cxnId="{67E6A8B8-B2D8-4E20-9149-79FF89DD8C74}">
      <dgm:prSet/>
      <dgm:spPr/>
      <dgm:t>
        <a:bodyPr/>
        <a:lstStyle/>
        <a:p>
          <a:endParaRPr lang="uk-UA"/>
        </a:p>
      </dgm:t>
    </dgm:pt>
    <dgm:pt modelId="{2F757228-A16D-450F-B207-82A80898E9DE}" type="pres">
      <dgm:prSet presAssocID="{66D3FB5E-1DFB-4C68-8CDB-0CC12FF12C5F}" presName="linear" presStyleCnt="0">
        <dgm:presLayoutVars>
          <dgm:animLvl val="lvl"/>
          <dgm:resizeHandles val="exact"/>
        </dgm:presLayoutVars>
      </dgm:prSet>
      <dgm:spPr/>
      <dgm:t>
        <a:bodyPr/>
        <a:lstStyle/>
        <a:p>
          <a:endParaRPr lang="ru-RU"/>
        </a:p>
      </dgm:t>
    </dgm:pt>
    <dgm:pt modelId="{E5635E71-6D90-4349-9BEC-DC4ABE91D032}" type="pres">
      <dgm:prSet presAssocID="{AF4B1CA9-71D3-4EDD-B6C0-FAF486212FF2}" presName="parentText" presStyleLbl="node1" presStyleIdx="0" presStyleCnt="6" custLinFactY="18551" custLinFactNeighborY="100000">
        <dgm:presLayoutVars>
          <dgm:chMax val="0"/>
          <dgm:bulletEnabled val="1"/>
        </dgm:presLayoutVars>
      </dgm:prSet>
      <dgm:spPr/>
      <dgm:t>
        <a:bodyPr/>
        <a:lstStyle/>
        <a:p>
          <a:endParaRPr lang="ru-RU"/>
        </a:p>
      </dgm:t>
    </dgm:pt>
    <dgm:pt modelId="{C7FF07DF-0F6E-4427-B640-E52847F6E247}" type="pres">
      <dgm:prSet presAssocID="{498D8C5A-25BF-4CA9-B005-985DE5CF52D5}" presName="spacer" presStyleCnt="0"/>
      <dgm:spPr/>
    </dgm:pt>
    <dgm:pt modelId="{7AC6AB21-58C8-4E55-BE58-BD02C5B5E2CF}" type="pres">
      <dgm:prSet presAssocID="{733574B0-A343-4E15-BB67-8C1865E6229F}" presName="parentText" presStyleLbl="node1" presStyleIdx="1" presStyleCnt="6" custScaleX="64706" custScaleY="72399" custLinFactY="12808" custLinFactNeighborX="-14118" custLinFactNeighborY="100000">
        <dgm:presLayoutVars>
          <dgm:chMax val="0"/>
          <dgm:bulletEnabled val="1"/>
        </dgm:presLayoutVars>
      </dgm:prSet>
      <dgm:spPr/>
      <dgm:t>
        <a:bodyPr/>
        <a:lstStyle/>
        <a:p>
          <a:endParaRPr lang="ru-RU"/>
        </a:p>
      </dgm:t>
    </dgm:pt>
    <dgm:pt modelId="{9B5D409D-9499-4BC3-8450-6EFE8D5DBD5F}" type="pres">
      <dgm:prSet presAssocID="{B036836D-489F-4CC2-BF4C-73B113382F31}" presName="spacer" presStyleCnt="0"/>
      <dgm:spPr/>
    </dgm:pt>
    <dgm:pt modelId="{A42C794A-E227-4E91-99CB-0F02DC6CD69A}" type="pres">
      <dgm:prSet presAssocID="{1F344437-49A4-4356-B788-BDDA75C8169C}" presName="parentText" presStyleLbl="node1" presStyleIdx="2" presStyleCnt="6" custScaleX="68971" custScaleY="72221" custLinFactY="8510" custLinFactNeighborX="-8934" custLinFactNeighborY="100000">
        <dgm:presLayoutVars>
          <dgm:chMax val="0"/>
          <dgm:bulletEnabled val="1"/>
        </dgm:presLayoutVars>
      </dgm:prSet>
      <dgm:spPr/>
      <dgm:t>
        <a:bodyPr/>
        <a:lstStyle/>
        <a:p>
          <a:endParaRPr lang="ru-RU"/>
        </a:p>
      </dgm:t>
    </dgm:pt>
    <dgm:pt modelId="{1908254F-7CEA-497B-9164-5ED8B9B0C936}" type="pres">
      <dgm:prSet presAssocID="{BE312B35-0AEB-44A3-969D-AC45608D6DAE}" presName="spacer" presStyleCnt="0"/>
      <dgm:spPr/>
    </dgm:pt>
    <dgm:pt modelId="{EF3CF750-5417-42E1-AB33-988BC364DD73}" type="pres">
      <dgm:prSet presAssocID="{041842DD-EDBB-4F58-BE56-DFCC1CD68744}" presName="parentText" presStyleLbl="node1" presStyleIdx="3" presStyleCnt="6" custScaleX="80221" custScaleY="78473" custLinFactY="2278" custLinFactNeighborX="772" custLinFactNeighborY="100000">
        <dgm:presLayoutVars>
          <dgm:chMax val="0"/>
          <dgm:bulletEnabled val="1"/>
        </dgm:presLayoutVars>
      </dgm:prSet>
      <dgm:spPr/>
      <dgm:t>
        <a:bodyPr/>
        <a:lstStyle/>
        <a:p>
          <a:endParaRPr lang="ru-RU"/>
        </a:p>
      </dgm:t>
    </dgm:pt>
    <dgm:pt modelId="{E106446B-FB10-4F4C-95AF-CE5492D69422}" type="pres">
      <dgm:prSet presAssocID="{DCD3D3C5-1AD6-47F7-B9D8-973FB6E26F0B}" presName="spacer" presStyleCnt="0"/>
      <dgm:spPr/>
    </dgm:pt>
    <dgm:pt modelId="{7CF87A83-71B7-4958-8F97-4A6646158D8C}" type="pres">
      <dgm:prSet presAssocID="{DD046E78-E8C9-4E4C-9CBB-068CC67EA006}" presName="parentText" presStyleLbl="node1" presStyleIdx="4" presStyleCnt="6" custScaleX="78160" custScaleY="66414" custLinFactNeighborX="5883" custLinFactNeighborY="68156">
        <dgm:presLayoutVars>
          <dgm:chMax val="0"/>
          <dgm:bulletEnabled val="1"/>
        </dgm:presLayoutVars>
      </dgm:prSet>
      <dgm:spPr/>
      <dgm:t>
        <a:bodyPr/>
        <a:lstStyle/>
        <a:p>
          <a:endParaRPr lang="ru-RU"/>
        </a:p>
      </dgm:t>
    </dgm:pt>
    <dgm:pt modelId="{E44C7689-541E-4467-8A95-D59A35B8FF71}" type="pres">
      <dgm:prSet presAssocID="{613E3E6E-DA12-42EA-A735-1D9E0237C9D5}" presName="spacer" presStyleCnt="0"/>
      <dgm:spPr/>
    </dgm:pt>
    <dgm:pt modelId="{A9AC34D9-DF15-48F6-8E4F-08BA273500ED}" type="pres">
      <dgm:prSet presAssocID="{7C0AA0B6-4FFC-4801-9425-7EE15FA44698}" presName="parentText" presStyleLbl="node1" presStyleIdx="5" presStyleCnt="6" custScaleX="97200" custScaleY="99747" custLinFactNeighborY="8835">
        <dgm:presLayoutVars>
          <dgm:chMax val="0"/>
          <dgm:bulletEnabled val="1"/>
        </dgm:presLayoutVars>
      </dgm:prSet>
      <dgm:spPr/>
      <dgm:t>
        <a:bodyPr/>
        <a:lstStyle/>
        <a:p>
          <a:endParaRPr lang="ru-RU"/>
        </a:p>
      </dgm:t>
    </dgm:pt>
  </dgm:ptLst>
  <dgm:cxnLst>
    <dgm:cxn modelId="{5373B7F6-05CD-4C09-86AE-78E8E3B0CBA2}" srcId="{66D3FB5E-1DFB-4C68-8CDB-0CC12FF12C5F}" destId="{733574B0-A343-4E15-BB67-8C1865E6229F}" srcOrd="1" destOrd="0" parTransId="{A27393A6-4874-42A4-936F-A21074BD329C}" sibTransId="{B036836D-489F-4CC2-BF4C-73B113382F31}"/>
    <dgm:cxn modelId="{3466E8F8-9F61-4833-8597-56B2C79F6831}" type="presOf" srcId="{041842DD-EDBB-4F58-BE56-DFCC1CD68744}" destId="{EF3CF750-5417-42E1-AB33-988BC364DD73}" srcOrd="0" destOrd="0" presId="urn:microsoft.com/office/officeart/2005/8/layout/vList2"/>
    <dgm:cxn modelId="{DAAF5455-8A3C-49E4-BA0E-97A2677C0F97}" type="presOf" srcId="{1F344437-49A4-4356-B788-BDDA75C8169C}" destId="{A42C794A-E227-4E91-99CB-0F02DC6CD69A}" srcOrd="0" destOrd="0" presId="urn:microsoft.com/office/officeart/2005/8/layout/vList2"/>
    <dgm:cxn modelId="{65EF5B8D-3967-495D-A526-F8167E09FDB4}" type="presOf" srcId="{66D3FB5E-1DFB-4C68-8CDB-0CC12FF12C5F}" destId="{2F757228-A16D-450F-B207-82A80898E9DE}" srcOrd="0" destOrd="0" presId="urn:microsoft.com/office/officeart/2005/8/layout/vList2"/>
    <dgm:cxn modelId="{B287BAD1-169D-4D29-85E6-6710C3A09C7D}" srcId="{66D3FB5E-1DFB-4C68-8CDB-0CC12FF12C5F}" destId="{1F344437-49A4-4356-B788-BDDA75C8169C}" srcOrd="2" destOrd="0" parTransId="{40EDF874-EB18-4DA6-BB54-6D82DA1B4279}" sibTransId="{BE312B35-0AEB-44A3-969D-AC45608D6DAE}"/>
    <dgm:cxn modelId="{5A77D4ED-DA99-4F0E-9B88-7ABEA33F3962}" type="presOf" srcId="{AF4B1CA9-71D3-4EDD-B6C0-FAF486212FF2}" destId="{E5635E71-6D90-4349-9BEC-DC4ABE91D032}" srcOrd="0" destOrd="0" presId="urn:microsoft.com/office/officeart/2005/8/layout/vList2"/>
    <dgm:cxn modelId="{BE2C3462-6776-417B-A0B9-ACC9E7165EAD}" srcId="{66D3FB5E-1DFB-4C68-8CDB-0CC12FF12C5F}" destId="{041842DD-EDBB-4F58-BE56-DFCC1CD68744}" srcOrd="3" destOrd="0" parTransId="{69ECB828-C6F9-4DFB-BA81-E88810B9967C}" sibTransId="{DCD3D3C5-1AD6-47F7-B9D8-973FB6E26F0B}"/>
    <dgm:cxn modelId="{F49F7286-76A4-486A-AEBC-CDDEE52F4D80}" type="presOf" srcId="{7C0AA0B6-4FFC-4801-9425-7EE15FA44698}" destId="{A9AC34D9-DF15-48F6-8E4F-08BA273500ED}" srcOrd="0" destOrd="0" presId="urn:microsoft.com/office/officeart/2005/8/layout/vList2"/>
    <dgm:cxn modelId="{4286AE71-4D4D-4958-B3C7-67203BE7E338}" srcId="{66D3FB5E-1DFB-4C68-8CDB-0CC12FF12C5F}" destId="{DD046E78-E8C9-4E4C-9CBB-068CC67EA006}" srcOrd="4" destOrd="0" parTransId="{3A05CDE9-7B10-4D9F-8CBD-569E28305205}" sibTransId="{613E3E6E-DA12-42EA-A735-1D9E0237C9D5}"/>
    <dgm:cxn modelId="{F16EF721-834B-4B17-98D8-AFF7286DA44E}" srcId="{66D3FB5E-1DFB-4C68-8CDB-0CC12FF12C5F}" destId="{AF4B1CA9-71D3-4EDD-B6C0-FAF486212FF2}" srcOrd="0" destOrd="0" parTransId="{142E58D9-B9B1-4549-B95C-6D8CBCD5BC36}" sibTransId="{498D8C5A-25BF-4CA9-B005-985DE5CF52D5}"/>
    <dgm:cxn modelId="{F99E44B0-398A-41AB-9FC0-7221B8581149}" type="presOf" srcId="{DD046E78-E8C9-4E4C-9CBB-068CC67EA006}" destId="{7CF87A83-71B7-4958-8F97-4A6646158D8C}" srcOrd="0" destOrd="0" presId="urn:microsoft.com/office/officeart/2005/8/layout/vList2"/>
    <dgm:cxn modelId="{67E6A8B8-B2D8-4E20-9149-79FF89DD8C74}" srcId="{66D3FB5E-1DFB-4C68-8CDB-0CC12FF12C5F}" destId="{7C0AA0B6-4FFC-4801-9425-7EE15FA44698}" srcOrd="5" destOrd="0" parTransId="{2971114A-F9AB-40BC-8186-687756047F17}" sibTransId="{681ADBBD-F12C-475F-9F51-51998074E757}"/>
    <dgm:cxn modelId="{9C0A2740-6E35-4F72-8F67-ED66FF014BC7}" type="presOf" srcId="{733574B0-A343-4E15-BB67-8C1865E6229F}" destId="{7AC6AB21-58C8-4E55-BE58-BD02C5B5E2CF}" srcOrd="0" destOrd="0" presId="urn:microsoft.com/office/officeart/2005/8/layout/vList2"/>
    <dgm:cxn modelId="{C79636CA-A804-49BB-B88C-A770DA6682CA}" type="presParOf" srcId="{2F757228-A16D-450F-B207-82A80898E9DE}" destId="{E5635E71-6D90-4349-9BEC-DC4ABE91D032}" srcOrd="0" destOrd="0" presId="urn:microsoft.com/office/officeart/2005/8/layout/vList2"/>
    <dgm:cxn modelId="{7AE0053C-0814-421C-9C8E-AAD080D57A1C}" type="presParOf" srcId="{2F757228-A16D-450F-B207-82A80898E9DE}" destId="{C7FF07DF-0F6E-4427-B640-E52847F6E247}" srcOrd="1" destOrd="0" presId="urn:microsoft.com/office/officeart/2005/8/layout/vList2"/>
    <dgm:cxn modelId="{2D656F3F-8023-4DD3-AAE5-0912815227DC}" type="presParOf" srcId="{2F757228-A16D-450F-B207-82A80898E9DE}" destId="{7AC6AB21-58C8-4E55-BE58-BD02C5B5E2CF}" srcOrd="2" destOrd="0" presId="urn:microsoft.com/office/officeart/2005/8/layout/vList2"/>
    <dgm:cxn modelId="{3A548938-7472-45EB-A818-4D02102A7B7C}" type="presParOf" srcId="{2F757228-A16D-450F-B207-82A80898E9DE}" destId="{9B5D409D-9499-4BC3-8450-6EFE8D5DBD5F}" srcOrd="3" destOrd="0" presId="urn:microsoft.com/office/officeart/2005/8/layout/vList2"/>
    <dgm:cxn modelId="{909D0139-24E7-44E7-84D8-10DDB64EF881}" type="presParOf" srcId="{2F757228-A16D-450F-B207-82A80898E9DE}" destId="{A42C794A-E227-4E91-99CB-0F02DC6CD69A}" srcOrd="4" destOrd="0" presId="urn:microsoft.com/office/officeart/2005/8/layout/vList2"/>
    <dgm:cxn modelId="{A342E4C0-F521-44C5-BEF3-617A86802981}" type="presParOf" srcId="{2F757228-A16D-450F-B207-82A80898E9DE}" destId="{1908254F-7CEA-497B-9164-5ED8B9B0C936}" srcOrd="5" destOrd="0" presId="urn:microsoft.com/office/officeart/2005/8/layout/vList2"/>
    <dgm:cxn modelId="{EA8FE3AE-1FB5-4790-A5DD-C46E641A7B75}" type="presParOf" srcId="{2F757228-A16D-450F-B207-82A80898E9DE}" destId="{EF3CF750-5417-42E1-AB33-988BC364DD73}" srcOrd="6" destOrd="0" presId="urn:microsoft.com/office/officeart/2005/8/layout/vList2"/>
    <dgm:cxn modelId="{F4E4ED49-082C-4144-A3CE-E6064780BDCB}" type="presParOf" srcId="{2F757228-A16D-450F-B207-82A80898E9DE}" destId="{E106446B-FB10-4F4C-95AF-CE5492D69422}" srcOrd="7" destOrd="0" presId="urn:microsoft.com/office/officeart/2005/8/layout/vList2"/>
    <dgm:cxn modelId="{3FEDDF34-7B96-464E-A8E1-80B6A4345D7A}" type="presParOf" srcId="{2F757228-A16D-450F-B207-82A80898E9DE}" destId="{7CF87A83-71B7-4958-8F97-4A6646158D8C}" srcOrd="8" destOrd="0" presId="urn:microsoft.com/office/officeart/2005/8/layout/vList2"/>
    <dgm:cxn modelId="{7D2616BB-D999-4378-A022-F4C9756B6653}" type="presParOf" srcId="{2F757228-A16D-450F-B207-82A80898E9DE}" destId="{E44C7689-541E-4467-8A95-D59A35B8FF71}" srcOrd="9" destOrd="0" presId="urn:microsoft.com/office/officeart/2005/8/layout/vList2"/>
    <dgm:cxn modelId="{26427D28-4C2B-43F1-B189-6E75F5236296}" type="presParOf" srcId="{2F757228-A16D-450F-B207-82A80898E9DE}" destId="{A9AC34D9-DF15-48F6-8E4F-08BA273500ED}"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1C8553-0573-4267-B9AF-87250BB59A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320CD64-D671-4876-9200-5B7F6DCEF8AF}">
      <dgm:prSet custT="1"/>
      <dgm:spPr/>
      <dgm:t>
        <a:bodyPr/>
        <a:lstStyle/>
        <a:p>
          <a:pPr algn="ctr" rtl="0"/>
          <a:r>
            <a:rPr lang="uk-UA" sz="3200" b="1" noProof="0" dirty="0" smtClean="0">
              <a:solidFill>
                <a:srgbClr val="FFFF00"/>
              </a:solidFill>
              <a:latin typeface="Times New Roman" pitchFamily="18" charset="0"/>
              <a:cs typeface="Times New Roman" pitchFamily="18" charset="0"/>
            </a:rPr>
            <a:t>ВИДИ </a:t>
          </a:r>
        </a:p>
        <a:p>
          <a:pPr algn="ctr" rtl="0"/>
          <a:r>
            <a:rPr lang="uk-UA" sz="3200" b="1" noProof="0" dirty="0" smtClean="0">
              <a:solidFill>
                <a:srgbClr val="FFFF00"/>
              </a:solidFill>
              <a:latin typeface="Times New Roman" pitchFamily="18" charset="0"/>
              <a:cs typeface="Times New Roman" pitchFamily="18" charset="0"/>
            </a:rPr>
            <a:t>кримінальних процесуальних норм: </a:t>
          </a:r>
          <a:endParaRPr lang="uk-UA" sz="3200" noProof="0" dirty="0">
            <a:solidFill>
              <a:srgbClr val="FFFF00"/>
            </a:solidFill>
            <a:latin typeface="Times New Roman" pitchFamily="18" charset="0"/>
            <a:cs typeface="Times New Roman" pitchFamily="18" charset="0"/>
          </a:endParaRPr>
        </a:p>
      </dgm:t>
    </dgm:pt>
    <dgm:pt modelId="{AF83EC2D-8C97-4FD2-B2DE-F2AE13830843}" type="parTrans" cxnId="{43E64CF0-BE4B-496D-8DAB-2BF021B0F1E6}">
      <dgm:prSet/>
      <dgm:spPr/>
      <dgm:t>
        <a:bodyPr/>
        <a:lstStyle/>
        <a:p>
          <a:endParaRPr lang="uk-UA" noProof="0"/>
        </a:p>
      </dgm:t>
    </dgm:pt>
    <dgm:pt modelId="{F2F3FFE5-965F-43D2-8086-790C0063C99C}" type="sibTrans" cxnId="{43E64CF0-BE4B-496D-8DAB-2BF021B0F1E6}">
      <dgm:prSet/>
      <dgm:spPr/>
      <dgm:t>
        <a:bodyPr/>
        <a:lstStyle/>
        <a:p>
          <a:endParaRPr lang="uk-UA" noProof="0"/>
        </a:p>
      </dgm:t>
    </dgm:pt>
    <dgm:pt modelId="{B36C5726-28B5-4A1B-A404-4119642D6AF8}">
      <dgm:prSet custT="1"/>
      <dgm:spPr/>
      <dgm:t>
        <a:bodyPr/>
        <a:lstStyle/>
        <a:p>
          <a:pPr algn="just" rtl="0"/>
          <a:r>
            <a:rPr lang="uk-UA" sz="2000" b="1" noProof="0" smtClean="0">
              <a:latin typeface="Times New Roman" pitchFamily="18" charset="0"/>
              <a:cs typeface="Times New Roman" pitchFamily="18" charset="0"/>
            </a:rPr>
            <a:t>1) </a:t>
          </a:r>
          <a:r>
            <a:rPr lang="uk-UA" sz="2000" b="1" noProof="0" smtClean="0">
              <a:solidFill>
                <a:srgbClr val="FFFF00"/>
              </a:solidFill>
              <a:latin typeface="Times New Roman" pitchFamily="18" charset="0"/>
              <a:cs typeface="Times New Roman" pitchFamily="18" charset="0"/>
            </a:rPr>
            <a:t>уповноважуючі</a:t>
          </a:r>
          <a:r>
            <a:rPr lang="uk-UA" sz="2000" b="1" noProof="0" smtClean="0">
              <a:latin typeface="Times New Roman" pitchFamily="18" charset="0"/>
              <a:cs typeface="Times New Roman" pitchFamily="18" charset="0"/>
            </a:rPr>
            <a:t> – наділяють учасників кримінальної процесуальної діяльності певними процесуальними правами, надають їм повноваження на вчинення певних процесуальних дій, тобто мають дозвільний характер </a:t>
          </a:r>
          <a:r>
            <a:rPr lang="uk-UA" sz="1800" b="1" noProof="0" smtClean="0">
              <a:latin typeface="Times New Roman" pitchFamily="18" charset="0"/>
              <a:cs typeface="Times New Roman" pitchFamily="18" charset="0"/>
            </a:rPr>
            <a:t>(наприклад, ч. 3 ст. 89 КПК України надає право сторонам кримінального провадження, потерпілому під час судового розгляду подавати клопотання про визнання доказів недопустимими, а також наводити заперечення проти визнання доказів недопустимими); </a:t>
          </a:r>
          <a:endParaRPr lang="uk-UA" sz="1800" noProof="0">
            <a:latin typeface="Times New Roman" pitchFamily="18" charset="0"/>
            <a:cs typeface="Times New Roman" pitchFamily="18" charset="0"/>
          </a:endParaRPr>
        </a:p>
      </dgm:t>
    </dgm:pt>
    <dgm:pt modelId="{4522ACF9-E3B4-4AEA-A1ED-AFBF2FFC3C1C}" type="parTrans" cxnId="{2A9A7607-1F9A-4C31-BBAD-73B069100782}">
      <dgm:prSet/>
      <dgm:spPr/>
      <dgm:t>
        <a:bodyPr/>
        <a:lstStyle/>
        <a:p>
          <a:endParaRPr lang="uk-UA" noProof="0"/>
        </a:p>
      </dgm:t>
    </dgm:pt>
    <dgm:pt modelId="{DAB19DAA-BC0D-4E1D-9D3B-8A11F4BA682C}" type="sibTrans" cxnId="{2A9A7607-1F9A-4C31-BBAD-73B069100782}">
      <dgm:prSet/>
      <dgm:spPr/>
      <dgm:t>
        <a:bodyPr/>
        <a:lstStyle/>
        <a:p>
          <a:endParaRPr lang="uk-UA" noProof="0"/>
        </a:p>
      </dgm:t>
    </dgm:pt>
    <dgm:pt modelId="{5225BE77-EC36-45CC-B5B6-EE5397C8CB13}">
      <dgm:prSet custT="1"/>
      <dgm:spPr/>
      <dgm:t>
        <a:bodyPr/>
        <a:lstStyle/>
        <a:p>
          <a:pPr algn="just" rtl="0"/>
          <a:r>
            <a:rPr lang="uk-UA" sz="2000" b="1" noProof="0" smtClean="0">
              <a:latin typeface="Times New Roman" pitchFamily="18" charset="0"/>
              <a:cs typeface="Times New Roman" pitchFamily="18" charset="0"/>
            </a:rPr>
            <a:t>2) </a:t>
          </a:r>
          <a:r>
            <a:rPr lang="uk-UA" sz="2000" b="1" noProof="0" smtClean="0">
              <a:solidFill>
                <a:srgbClr val="FFFF00"/>
              </a:solidFill>
              <a:latin typeface="Times New Roman" pitchFamily="18" charset="0"/>
              <a:cs typeface="Times New Roman" pitchFamily="18" charset="0"/>
            </a:rPr>
            <a:t>зобов’язуючі</a:t>
          </a:r>
          <a:r>
            <a:rPr lang="uk-UA" sz="2000" b="1" noProof="0" smtClean="0">
              <a:latin typeface="Times New Roman" pitchFamily="18" charset="0"/>
              <a:cs typeface="Times New Roman" pitchFamily="18" charset="0"/>
            </a:rPr>
            <a:t> – передбачають у визначених умовах конкретний вид поведінки і зобов’язують діяти відповідним чином (наприклад, ч. 2 ст. 20 КПК України зобов’язує слідчого, прокурора, слідчого суддю, суд роз’яснити підозрюваному, обвинуваченому його права та забезпечити право на кваліфіковану правову допомогу з боку обраного ним або призначеного захисника); </a:t>
          </a:r>
          <a:endParaRPr lang="uk-UA" sz="2000" noProof="0">
            <a:latin typeface="Times New Roman" pitchFamily="18" charset="0"/>
            <a:cs typeface="Times New Roman" pitchFamily="18" charset="0"/>
          </a:endParaRPr>
        </a:p>
      </dgm:t>
    </dgm:pt>
    <dgm:pt modelId="{474DE34C-32BB-4132-9C9B-B532B6873A55}" type="parTrans" cxnId="{801CFD99-C494-47BB-8D86-73F3ECB0E8E3}">
      <dgm:prSet/>
      <dgm:spPr/>
      <dgm:t>
        <a:bodyPr/>
        <a:lstStyle/>
        <a:p>
          <a:endParaRPr lang="uk-UA" noProof="0"/>
        </a:p>
      </dgm:t>
    </dgm:pt>
    <dgm:pt modelId="{96286F9A-AFF7-412A-851F-973E34B674B7}" type="sibTrans" cxnId="{801CFD99-C494-47BB-8D86-73F3ECB0E8E3}">
      <dgm:prSet/>
      <dgm:spPr/>
      <dgm:t>
        <a:bodyPr/>
        <a:lstStyle/>
        <a:p>
          <a:endParaRPr lang="uk-UA" noProof="0"/>
        </a:p>
      </dgm:t>
    </dgm:pt>
    <dgm:pt modelId="{6B8F8536-332B-476C-A75E-B4A23B0A251F}">
      <dgm:prSet custT="1"/>
      <dgm:spPr/>
      <dgm:t>
        <a:bodyPr/>
        <a:lstStyle/>
        <a:p>
          <a:pPr algn="just" rtl="0"/>
          <a:r>
            <a:rPr lang="uk-UA" sz="2000" b="1" noProof="0" smtClean="0">
              <a:latin typeface="Times New Roman" pitchFamily="18" charset="0"/>
              <a:cs typeface="Times New Roman" pitchFamily="18" charset="0"/>
            </a:rPr>
            <a:t>3) </a:t>
          </a:r>
          <a:r>
            <a:rPr lang="uk-UA" sz="2000" b="1" noProof="0" smtClean="0">
              <a:solidFill>
                <a:srgbClr val="FFFF00"/>
              </a:solidFill>
              <a:latin typeface="Times New Roman" pitchFamily="18" charset="0"/>
              <a:cs typeface="Times New Roman" pitchFamily="18" charset="0"/>
            </a:rPr>
            <a:t>забороняючі</a:t>
          </a:r>
          <a:r>
            <a:rPr lang="uk-UA" sz="2000" b="1" noProof="0" smtClean="0">
              <a:latin typeface="Times New Roman" pitchFamily="18" charset="0"/>
              <a:cs typeface="Times New Roman" pitchFamily="18" charset="0"/>
            </a:rPr>
            <a:t> – зобов’язують суб’єктів кримінального процесу утримуватися від вчинення певних дій (наприклад, ч. 2 ст. 255 КПК України забороняє використання відомостей, речей та документів, які отримані в результаті проведення негласних слідчих (розшукових) дій для цілей, не пов’язаних з кримінальним провадженням, або ознайомлення з ними учасників кримінального провадження чи будь-яких інших осіб). </a:t>
          </a:r>
          <a:endParaRPr lang="uk-UA" sz="2000" noProof="0">
            <a:latin typeface="Times New Roman" pitchFamily="18" charset="0"/>
            <a:cs typeface="Times New Roman" pitchFamily="18" charset="0"/>
          </a:endParaRPr>
        </a:p>
      </dgm:t>
    </dgm:pt>
    <dgm:pt modelId="{69988505-FB28-4BD1-B515-222AC52F738E}" type="parTrans" cxnId="{A2AD7DDC-434A-463B-912D-982FA52ED0F1}">
      <dgm:prSet/>
      <dgm:spPr/>
      <dgm:t>
        <a:bodyPr/>
        <a:lstStyle/>
        <a:p>
          <a:endParaRPr lang="uk-UA" noProof="0"/>
        </a:p>
      </dgm:t>
    </dgm:pt>
    <dgm:pt modelId="{BC6BC915-3D07-4C1B-A5DD-72FD97A6CDA2}" type="sibTrans" cxnId="{A2AD7DDC-434A-463B-912D-982FA52ED0F1}">
      <dgm:prSet/>
      <dgm:spPr/>
      <dgm:t>
        <a:bodyPr/>
        <a:lstStyle/>
        <a:p>
          <a:endParaRPr lang="uk-UA" noProof="0"/>
        </a:p>
      </dgm:t>
    </dgm:pt>
    <dgm:pt modelId="{7460761A-B175-46BE-B86C-510D8FE3F1DF}" type="pres">
      <dgm:prSet presAssocID="{511C8553-0573-4267-B9AF-87250BB59AF5}" presName="linear" presStyleCnt="0">
        <dgm:presLayoutVars>
          <dgm:animLvl val="lvl"/>
          <dgm:resizeHandles val="exact"/>
        </dgm:presLayoutVars>
      </dgm:prSet>
      <dgm:spPr/>
      <dgm:t>
        <a:bodyPr/>
        <a:lstStyle/>
        <a:p>
          <a:endParaRPr lang="ru-RU"/>
        </a:p>
      </dgm:t>
    </dgm:pt>
    <dgm:pt modelId="{5F488709-FD19-4EAD-A513-0DA7A4A4A2E2}" type="pres">
      <dgm:prSet presAssocID="{1320CD64-D671-4876-9200-5B7F6DCEF8AF}" presName="parentText" presStyleLbl="node1" presStyleIdx="0" presStyleCnt="4" custScaleY="64295" custLinFactNeighborX="1304" custLinFactNeighborY="-51310">
        <dgm:presLayoutVars>
          <dgm:chMax val="0"/>
          <dgm:bulletEnabled val="1"/>
        </dgm:presLayoutVars>
      </dgm:prSet>
      <dgm:spPr/>
      <dgm:t>
        <a:bodyPr/>
        <a:lstStyle/>
        <a:p>
          <a:endParaRPr lang="ru-RU"/>
        </a:p>
      </dgm:t>
    </dgm:pt>
    <dgm:pt modelId="{2AA12B62-1DBF-4F6D-A030-4BE6568AB695}" type="pres">
      <dgm:prSet presAssocID="{F2F3FFE5-965F-43D2-8086-790C0063C99C}" presName="spacer" presStyleCnt="0"/>
      <dgm:spPr/>
    </dgm:pt>
    <dgm:pt modelId="{D8487951-5345-4EF7-B186-A5571B18B1BB}" type="pres">
      <dgm:prSet presAssocID="{B36C5726-28B5-4A1B-A404-4119642D6AF8}" presName="parentText" presStyleLbl="node1" presStyleIdx="1" presStyleCnt="4">
        <dgm:presLayoutVars>
          <dgm:chMax val="0"/>
          <dgm:bulletEnabled val="1"/>
        </dgm:presLayoutVars>
      </dgm:prSet>
      <dgm:spPr/>
      <dgm:t>
        <a:bodyPr/>
        <a:lstStyle/>
        <a:p>
          <a:endParaRPr lang="ru-RU"/>
        </a:p>
      </dgm:t>
    </dgm:pt>
    <dgm:pt modelId="{BDCCCE66-73DE-4F04-B99C-3039745EC21D}" type="pres">
      <dgm:prSet presAssocID="{DAB19DAA-BC0D-4E1D-9D3B-8A11F4BA682C}" presName="spacer" presStyleCnt="0"/>
      <dgm:spPr/>
    </dgm:pt>
    <dgm:pt modelId="{58009222-5FBE-44C3-A7AD-1DCE6F537F9E}" type="pres">
      <dgm:prSet presAssocID="{5225BE77-EC36-45CC-B5B6-EE5397C8CB13}" presName="parentText" presStyleLbl="node1" presStyleIdx="2" presStyleCnt="4">
        <dgm:presLayoutVars>
          <dgm:chMax val="0"/>
          <dgm:bulletEnabled val="1"/>
        </dgm:presLayoutVars>
      </dgm:prSet>
      <dgm:spPr/>
      <dgm:t>
        <a:bodyPr/>
        <a:lstStyle/>
        <a:p>
          <a:endParaRPr lang="ru-RU"/>
        </a:p>
      </dgm:t>
    </dgm:pt>
    <dgm:pt modelId="{5A4AA185-C8B9-4C4E-B500-1ABDF6032D18}" type="pres">
      <dgm:prSet presAssocID="{96286F9A-AFF7-412A-851F-973E34B674B7}" presName="spacer" presStyleCnt="0"/>
      <dgm:spPr/>
    </dgm:pt>
    <dgm:pt modelId="{F41B40EC-EA53-41FE-8A85-34FEADDFA37D}" type="pres">
      <dgm:prSet presAssocID="{6B8F8536-332B-476C-A75E-B4A23B0A251F}" presName="parentText" presStyleLbl="node1" presStyleIdx="3" presStyleCnt="4">
        <dgm:presLayoutVars>
          <dgm:chMax val="0"/>
          <dgm:bulletEnabled val="1"/>
        </dgm:presLayoutVars>
      </dgm:prSet>
      <dgm:spPr/>
      <dgm:t>
        <a:bodyPr/>
        <a:lstStyle/>
        <a:p>
          <a:endParaRPr lang="ru-RU"/>
        </a:p>
      </dgm:t>
    </dgm:pt>
  </dgm:ptLst>
  <dgm:cxnLst>
    <dgm:cxn modelId="{43E64CF0-BE4B-496D-8DAB-2BF021B0F1E6}" srcId="{511C8553-0573-4267-B9AF-87250BB59AF5}" destId="{1320CD64-D671-4876-9200-5B7F6DCEF8AF}" srcOrd="0" destOrd="0" parTransId="{AF83EC2D-8C97-4FD2-B2DE-F2AE13830843}" sibTransId="{F2F3FFE5-965F-43D2-8086-790C0063C99C}"/>
    <dgm:cxn modelId="{2A9A7607-1F9A-4C31-BBAD-73B069100782}" srcId="{511C8553-0573-4267-B9AF-87250BB59AF5}" destId="{B36C5726-28B5-4A1B-A404-4119642D6AF8}" srcOrd="1" destOrd="0" parTransId="{4522ACF9-E3B4-4AEA-A1ED-AFBF2FFC3C1C}" sibTransId="{DAB19DAA-BC0D-4E1D-9D3B-8A11F4BA682C}"/>
    <dgm:cxn modelId="{624D4041-BCE1-4031-AB82-4960483827C3}" type="presOf" srcId="{511C8553-0573-4267-B9AF-87250BB59AF5}" destId="{7460761A-B175-46BE-B86C-510D8FE3F1DF}" srcOrd="0" destOrd="0" presId="urn:microsoft.com/office/officeart/2005/8/layout/vList2"/>
    <dgm:cxn modelId="{0E7C56BD-0300-43E4-AF73-32F84FB8EC01}" type="presOf" srcId="{6B8F8536-332B-476C-A75E-B4A23B0A251F}" destId="{F41B40EC-EA53-41FE-8A85-34FEADDFA37D}" srcOrd="0" destOrd="0" presId="urn:microsoft.com/office/officeart/2005/8/layout/vList2"/>
    <dgm:cxn modelId="{3AA7ED1A-116F-4F30-9840-536715EB1B52}" type="presOf" srcId="{1320CD64-D671-4876-9200-5B7F6DCEF8AF}" destId="{5F488709-FD19-4EAD-A513-0DA7A4A4A2E2}" srcOrd="0" destOrd="0" presId="urn:microsoft.com/office/officeart/2005/8/layout/vList2"/>
    <dgm:cxn modelId="{66306054-39AD-4671-BF10-8DB0F2E32BB6}" type="presOf" srcId="{B36C5726-28B5-4A1B-A404-4119642D6AF8}" destId="{D8487951-5345-4EF7-B186-A5571B18B1BB}" srcOrd="0" destOrd="0" presId="urn:microsoft.com/office/officeart/2005/8/layout/vList2"/>
    <dgm:cxn modelId="{80DC9236-FB1E-4477-B494-4512F825385D}" type="presOf" srcId="{5225BE77-EC36-45CC-B5B6-EE5397C8CB13}" destId="{58009222-5FBE-44C3-A7AD-1DCE6F537F9E}" srcOrd="0" destOrd="0" presId="urn:microsoft.com/office/officeart/2005/8/layout/vList2"/>
    <dgm:cxn modelId="{A2AD7DDC-434A-463B-912D-982FA52ED0F1}" srcId="{511C8553-0573-4267-B9AF-87250BB59AF5}" destId="{6B8F8536-332B-476C-A75E-B4A23B0A251F}" srcOrd="3" destOrd="0" parTransId="{69988505-FB28-4BD1-B515-222AC52F738E}" sibTransId="{BC6BC915-3D07-4C1B-A5DD-72FD97A6CDA2}"/>
    <dgm:cxn modelId="{801CFD99-C494-47BB-8D86-73F3ECB0E8E3}" srcId="{511C8553-0573-4267-B9AF-87250BB59AF5}" destId="{5225BE77-EC36-45CC-B5B6-EE5397C8CB13}" srcOrd="2" destOrd="0" parTransId="{474DE34C-32BB-4132-9C9B-B532B6873A55}" sibTransId="{96286F9A-AFF7-412A-851F-973E34B674B7}"/>
    <dgm:cxn modelId="{89899B95-1357-465C-9B8A-3EEFB49171B4}" type="presParOf" srcId="{7460761A-B175-46BE-B86C-510D8FE3F1DF}" destId="{5F488709-FD19-4EAD-A513-0DA7A4A4A2E2}" srcOrd="0" destOrd="0" presId="urn:microsoft.com/office/officeart/2005/8/layout/vList2"/>
    <dgm:cxn modelId="{B4B81B95-7D0A-4F93-B239-483CB82E9E58}" type="presParOf" srcId="{7460761A-B175-46BE-B86C-510D8FE3F1DF}" destId="{2AA12B62-1DBF-4F6D-A030-4BE6568AB695}" srcOrd="1" destOrd="0" presId="urn:microsoft.com/office/officeart/2005/8/layout/vList2"/>
    <dgm:cxn modelId="{4577C8A8-48EC-4266-AE1C-96838ED7FE7A}" type="presParOf" srcId="{7460761A-B175-46BE-B86C-510D8FE3F1DF}" destId="{D8487951-5345-4EF7-B186-A5571B18B1BB}" srcOrd="2" destOrd="0" presId="urn:microsoft.com/office/officeart/2005/8/layout/vList2"/>
    <dgm:cxn modelId="{63CB7B10-7C3E-4DC7-9190-047F70C2B492}" type="presParOf" srcId="{7460761A-B175-46BE-B86C-510D8FE3F1DF}" destId="{BDCCCE66-73DE-4F04-B99C-3039745EC21D}" srcOrd="3" destOrd="0" presId="urn:microsoft.com/office/officeart/2005/8/layout/vList2"/>
    <dgm:cxn modelId="{72B02304-707D-4CB9-BC10-B1898D621B1D}" type="presParOf" srcId="{7460761A-B175-46BE-B86C-510D8FE3F1DF}" destId="{58009222-5FBE-44C3-A7AD-1DCE6F537F9E}" srcOrd="4" destOrd="0" presId="urn:microsoft.com/office/officeart/2005/8/layout/vList2"/>
    <dgm:cxn modelId="{33CEF3D7-20AE-450E-9DDE-EC6B09494AD1}" type="presParOf" srcId="{7460761A-B175-46BE-B86C-510D8FE3F1DF}" destId="{5A4AA185-C8B9-4C4E-B500-1ABDF6032D18}" srcOrd="5" destOrd="0" presId="urn:microsoft.com/office/officeart/2005/8/layout/vList2"/>
    <dgm:cxn modelId="{7065D774-1D01-436B-8225-76E671BA4318}" type="presParOf" srcId="{7460761A-B175-46BE-B86C-510D8FE3F1DF}" destId="{F41B40EC-EA53-41FE-8A85-34FEADDFA37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88AA1E-766A-4C95-9F4A-43D0E320B4C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6C8FEBAC-7EDE-4AF1-B306-C68B40136DB1}">
      <dgm:prSet custT="1"/>
      <dgm:spPr>
        <a:solidFill>
          <a:schemeClr val="tx1"/>
        </a:solidFill>
      </dgm:spPr>
      <dgm:t>
        <a:bodyPr/>
        <a:lstStyle/>
        <a:p>
          <a:pPr algn="ctr" rtl="0"/>
          <a:r>
            <a:rPr lang="uk-UA" sz="3600" b="1" i="0" noProof="0" dirty="0" smtClean="0">
              <a:solidFill>
                <a:schemeClr val="bg1"/>
              </a:solidFill>
              <a:effectLst/>
              <a:latin typeface="Times New Roman" pitchFamily="18" charset="0"/>
              <a:cs typeface="Times New Roman" pitchFamily="18" charset="0"/>
            </a:rPr>
            <a:t>ЕЛЕМЕНТИ </a:t>
          </a:r>
        </a:p>
        <a:p>
          <a:pPr algn="ctr" rtl="0"/>
          <a:r>
            <a:rPr lang="uk-UA" sz="3600" b="1" i="0" noProof="0" dirty="0" smtClean="0">
              <a:solidFill>
                <a:schemeClr val="bg1"/>
              </a:solidFill>
              <a:effectLst/>
              <a:latin typeface="Times New Roman" pitchFamily="18" charset="0"/>
              <a:cs typeface="Times New Roman" pitchFamily="18" charset="0"/>
            </a:rPr>
            <a:t>кримінальної процесуальної норми:</a:t>
          </a:r>
          <a:endParaRPr lang="uk-UA" sz="3600" i="0" noProof="0" dirty="0">
            <a:solidFill>
              <a:schemeClr val="bg1"/>
            </a:solidFill>
            <a:effectLst/>
            <a:latin typeface="Times New Roman" pitchFamily="18" charset="0"/>
            <a:cs typeface="Times New Roman" pitchFamily="18" charset="0"/>
          </a:endParaRPr>
        </a:p>
      </dgm:t>
    </dgm:pt>
    <dgm:pt modelId="{20FAA54F-7619-4657-BB7D-642FE4AE7731}" type="parTrans" cxnId="{CF5A74AB-77A9-4CA7-81FB-F9F49F9F82A8}">
      <dgm:prSet/>
      <dgm:spPr/>
      <dgm:t>
        <a:bodyPr/>
        <a:lstStyle/>
        <a:p>
          <a:endParaRPr lang="uk-UA" noProof="0"/>
        </a:p>
      </dgm:t>
    </dgm:pt>
    <dgm:pt modelId="{0CBA45F1-64C3-4A3A-9729-614ECF2B35C7}" type="sibTrans" cxnId="{CF5A74AB-77A9-4CA7-81FB-F9F49F9F82A8}">
      <dgm:prSet/>
      <dgm:spPr/>
      <dgm:t>
        <a:bodyPr/>
        <a:lstStyle/>
        <a:p>
          <a:endParaRPr lang="uk-UA" noProof="0"/>
        </a:p>
      </dgm:t>
    </dgm:pt>
    <dgm:pt modelId="{3751ADF3-0252-4EB1-88D6-9C70531ECD7E}">
      <dgm:prSet custT="1"/>
      <dgm:spPr/>
      <dgm:t>
        <a:bodyPr/>
        <a:lstStyle/>
        <a:p>
          <a:pPr rtl="0"/>
          <a:r>
            <a:rPr lang="uk-UA" sz="1500" b="1" noProof="0" dirty="0" smtClean="0"/>
            <a:t>1. </a:t>
          </a:r>
          <a:r>
            <a:rPr lang="uk-UA" sz="2800" b="1" i="1" noProof="0" dirty="0" smtClean="0">
              <a:solidFill>
                <a:srgbClr val="FF0000"/>
              </a:solidFill>
              <a:latin typeface="Times New Roman" pitchFamily="18" charset="0"/>
              <a:cs typeface="Times New Roman" pitchFamily="18" charset="0"/>
            </a:rPr>
            <a:t>Гіпотеза</a:t>
          </a:r>
          <a:r>
            <a:rPr lang="uk-UA" sz="2800" b="1" noProof="0" dirty="0" smtClean="0">
              <a:latin typeface="Times New Roman" pitchFamily="18" charset="0"/>
              <a:cs typeface="Times New Roman" pitchFamily="18" charset="0"/>
            </a:rPr>
            <a:t> визначає умову, за наявності якої, дана норма повинна застосовуватися; </a:t>
          </a:r>
          <a:endParaRPr lang="uk-UA" sz="2800" noProof="0" dirty="0">
            <a:latin typeface="Times New Roman" pitchFamily="18" charset="0"/>
            <a:cs typeface="Times New Roman" pitchFamily="18" charset="0"/>
          </a:endParaRPr>
        </a:p>
      </dgm:t>
    </dgm:pt>
    <dgm:pt modelId="{71B0BCD2-AD9D-45DF-88AA-1C6337DA08CD}" type="parTrans" cxnId="{4D46A080-3796-4348-A6AB-E171F4F4B7CD}">
      <dgm:prSet/>
      <dgm:spPr/>
      <dgm:t>
        <a:bodyPr/>
        <a:lstStyle/>
        <a:p>
          <a:endParaRPr lang="uk-UA" noProof="0"/>
        </a:p>
      </dgm:t>
    </dgm:pt>
    <dgm:pt modelId="{1BAE882D-7170-4522-9768-29727ABFBDCA}" type="sibTrans" cxnId="{4D46A080-3796-4348-A6AB-E171F4F4B7CD}">
      <dgm:prSet/>
      <dgm:spPr/>
      <dgm:t>
        <a:bodyPr/>
        <a:lstStyle/>
        <a:p>
          <a:endParaRPr lang="uk-UA" noProof="0"/>
        </a:p>
      </dgm:t>
    </dgm:pt>
    <dgm:pt modelId="{8DCA452D-8AE0-484A-B857-A1E1D857160B}">
      <dgm:prSet custT="1"/>
      <dgm:spPr/>
      <dgm:t>
        <a:bodyPr/>
        <a:lstStyle/>
        <a:p>
          <a:pPr rtl="0"/>
          <a:r>
            <a:rPr lang="uk-UA" sz="1500" b="1" noProof="0" dirty="0" smtClean="0"/>
            <a:t>2.</a:t>
          </a:r>
          <a:r>
            <a:rPr lang="uk-UA" sz="2800" b="1" noProof="0" dirty="0" smtClean="0"/>
            <a:t> </a:t>
          </a:r>
          <a:r>
            <a:rPr lang="uk-UA" sz="2800" b="1" i="1" noProof="0" dirty="0" smtClean="0">
              <a:solidFill>
                <a:srgbClr val="FF0000"/>
              </a:solidFill>
              <a:latin typeface="Times New Roman" pitchFamily="18" charset="0"/>
              <a:cs typeface="Times New Roman" pitchFamily="18" charset="0"/>
            </a:rPr>
            <a:t>Диспозиція</a:t>
          </a:r>
          <a:r>
            <a:rPr lang="uk-UA" sz="2800" b="1" noProof="0" dirty="0" smtClean="0">
              <a:latin typeface="Times New Roman" pitchFamily="18" charset="0"/>
              <a:cs typeface="Times New Roman" pitchFamily="18" charset="0"/>
            </a:rPr>
            <a:t> визначає, хто є учасником конкретних відносин, які регулюються цією правовою нормою, і яка поведінка передбачається або дозволяється цією правовою нормою.</a:t>
          </a:r>
          <a:endParaRPr lang="uk-UA" sz="2800" noProof="0" dirty="0">
            <a:latin typeface="Times New Roman" pitchFamily="18" charset="0"/>
            <a:cs typeface="Times New Roman" pitchFamily="18" charset="0"/>
          </a:endParaRPr>
        </a:p>
      </dgm:t>
    </dgm:pt>
    <dgm:pt modelId="{BD69C078-ACC1-462E-9C1A-6D744C569A67}" type="parTrans" cxnId="{9C3136F2-42E2-4FC9-A557-945E190F103C}">
      <dgm:prSet/>
      <dgm:spPr/>
      <dgm:t>
        <a:bodyPr/>
        <a:lstStyle/>
        <a:p>
          <a:endParaRPr lang="uk-UA" noProof="0"/>
        </a:p>
      </dgm:t>
    </dgm:pt>
    <dgm:pt modelId="{E3EB5DF4-D556-4BAE-B9EB-AECF2615DD6D}" type="sibTrans" cxnId="{9C3136F2-42E2-4FC9-A557-945E190F103C}">
      <dgm:prSet/>
      <dgm:spPr/>
      <dgm:t>
        <a:bodyPr/>
        <a:lstStyle/>
        <a:p>
          <a:endParaRPr lang="uk-UA" noProof="0"/>
        </a:p>
      </dgm:t>
    </dgm:pt>
    <dgm:pt modelId="{B407C593-F77E-4FB8-8C74-E14700091A5F}">
      <dgm:prSet custT="1"/>
      <dgm:spPr/>
      <dgm:t>
        <a:bodyPr/>
        <a:lstStyle/>
        <a:p>
          <a:pPr rtl="0"/>
          <a:r>
            <a:rPr lang="uk-UA" sz="2800" b="1" noProof="0" dirty="0" smtClean="0">
              <a:latin typeface="Times New Roman" pitchFamily="18" charset="0"/>
              <a:cs typeface="Times New Roman" pitchFamily="18" charset="0"/>
            </a:rPr>
            <a:t>3. </a:t>
          </a:r>
          <a:r>
            <a:rPr lang="uk-UA" sz="2800" b="1" i="1" noProof="0" dirty="0" smtClean="0">
              <a:solidFill>
                <a:srgbClr val="FF0000"/>
              </a:solidFill>
              <a:latin typeface="Times New Roman" pitchFamily="18" charset="0"/>
              <a:cs typeface="Times New Roman" pitchFamily="18" charset="0"/>
            </a:rPr>
            <a:t>Санкція</a:t>
          </a:r>
          <a:r>
            <a:rPr lang="uk-UA" sz="2800" b="1" noProof="0" dirty="0" smtClean="0">
              <a:latin typeface="Times New Roman" pitchFamily="18" charset="0"/>
              <a:cs typeface="Times New Roman" pitchFamily="18" charset="0"/>
            </a:rPr>
            <a:t> передбачає несприятливі для учасника провадження наслідки, які настають при невиконанні норми. </a:t>
          </a:r>
          <a:endParaRPr lang="uk-UA" sz="2800" noProof="0" dirty="0">
            <a:latin typeface="Times New Roman" pitchFamily="18" charset="0"/>
            <a:cs typeface="Times New Roman" pitchFamily="18" charset="0"/>
          </a:endParaRPr>
        </a:p>
      </dgm:t>
    </dgm:pt>
    <dgm:pt modelId="{5775E5E2-E923-451B-B3BD-CD7D84181B6A}" type="parTrans" cxnId="{10EAD3F7-9A3E-4016-9F91-4B2A3966E7F2}">
      <dgm:prSet/>
      <dgm:spPr/>
      <dgm:t>
        <a:bodyPr/>
        <a:lstStyle/>
        <a:p>
          <a:endParaRPr lang="uk-UA" noProof="0"/>
        </a:p>
      </dgm:t>
    </dgm:pt>
    <dgm:pt modelId="{353B3E2D-AC17-4BCC-A6B8-1A75BC04F3A9}" type="sibTrans" cxnId="{10EAD3F7-9A3E-4016-9F91-4B2A3966E7F2}">
      <dgm:prSet/>
      <dgm:spPr/>
      <dgm:t>
        <a:bodyPr/>
        <a:lstStyle/>
        <a:p>
          <a:endParaRPr lang="uk-UA" noProof="0"/>
        </a:p>
      </dgm:t>
    </dgm:pt>
    <dgm:pt modelId="{5E4F5F86-72DA-4CC5-81AC-E6A94DD20230}" type="pres">
      <dgm:prSet presAssocID="{5588AA1E-766A-4C95-9F4A-43D0E320B4C2}" presName="linear" presStyleCnt="0">
        <dgm:presLayoutVars>
          <dgm:animLvl val="lvl"/>
          <dgm:resizeHandles val="exact"/>
        </dgm:presLayoutVars>
      </dgm:prSet>
      <dgm:spPr/>
      <dgm:t>
        <a:bodyPr/>
        <a:lstStyle/>
        <a:p>
          <a:endParaRPr lang="ru-RU"/>
        </a:p>
      </dgm:t>
    </dgm:pt>
    <dgm:pt modelId="{570A0552-D510-451F-8D41-8556B0FF2753}" type="pres">
      <dgm:prSet presAssocID="{6C8FEBAC-7EDE-4AF1-B306-C68B40136DB1}" presName="parentText" presStyleLbl="node1" presStyleIdx="0" presStyleCnt="4" custScaleX="69850" custScaleY="82730" custLinFactNeighborX="-233" custLinFactNeighborY="-80251">
        <dgm:presLayoutVars>
          <dgm:chMax val="0"/>
          <dgm:bulletEnabled val="1"/>
        </dgm:presLayoutVars>
      </dgm:prSet>
      <dgm:spPr/>
      <dgm:t>
        <a:bodyPr/>
        <a:lstStyle/>
        <a:p>
          <a:endParaRPr lang="ru-RU"/>
        </a:p>
      </dgm:t>
    </dgm:pt>
    <dgm:pt modelId="{AF4E1E74-D675-4C0C-A032-28DE1679C14B}" type="pres">
      <dgm:prSet presAssocID="{0CBA45F1-64C3-4A3A-9729-614ECF2B35C7}" presName="spacer" presStyleCnt="0"/>
      <dgm:spPr/>
    </dgm:pt>
    <dgm:pt modelId="{86524B12-210E-474F-A8E2-5A44193EB2FA}" type="pres">
      <dgm:prSet presAssocID="{3751ADF3-0252-4EB1-88D6-9C70531ECD7E}" presName="parentText" presStyleLbl="node1" presStyleIdx="1" presStyleCnt="4">
        <dgm:presLayoutVars>
          <dgm:chMax val="0"/>
          <dgm:bulletEnabled val="1"/>
        </dgm:presLayoutVars>
      </dgm:prSet>
      <dgm:spPr/>
      <dgm:t>
        <a:bodyPr/>
        <a:lstStyle/>
        <a:p>
          <a:endParaRPr lang="ru-RU"/>
        </a:p>
      </dgm:t>
    </dgm:pt>
    <dgm:pt modelId="{3FAEC717-903E-4530-8E61-AA8FC7DB40E3}" type="pres">
      <dgm:prSet presAssocID="{1BAE882D-7170-4522-9768-29727ABFBDCA}" presName="spacer" presStyleCnt="0"/>
      <dgm:spPr/>
    </dgm:pt>
    <dgm:pt modelId="{6D52F0B4-018B-43DA-BBE0-98433B5B573A}" type="pres">
      <dgm:prSet presAssocID="{8DCA452D-8AE0-484A-B857-A1E1D857160B}" presName="parentText" presStyleLbl="node1" presStyleIdx="2" presStyleCnt="4">
        <dgm:presLayoutVars>
          <dgm:chMax val="0"/>
          <dgm:bulletEnabled val="1"/>
        </dgm:presLayoutVars>
      </dgm:prSet>
      <dgm:spPr/>
      <dgm:t>
        <a:bodyPr/>
        <a:lstStyle/>
        <a:p>
          <a:endParaRPr lang="ru-RU"/>
        </a:p>
      </dgm:t>
    </dgm:pt>
    <dgm:pt modelId="{A85A5D85-5ED2-4B9D-A121-331081340E45}" type="pres">
      <dgm:prSet presAssocID="{E3EB5DF4-D556-4BAE-B9EB-AECF2615DD6D}" presName="spacer" presStyleCnt="0"/>
      <dgm:spPr/>
    </dgm:pt>
    <dgm:pt modelId="{5664EB57-22D7-4C73-8602-880ECBFAE641}" type="pres">
      <dgm:prSet presAssocID="{B407C593-F77E-4FB8-8C74-E14700091A5F}" presName="parentText" presStyleLbl="node1" presStyleIdx="3" presStyleCnt="4">
        <dgm:presLayoutVars>
          <dgm:chMax val="0"/>
          <dgm:bulletEnabled val="1"/>
        </dgm:presLayoutVars>
      </dgm:prSet>
      <dgm:spPr/>
      <dgm:t>
        <a:bodyPr/>
        <a:lstStyle/>
        <a:p>
          <a:endParaRPr lang="ru-RU"/>
        </a:p>
      </dgm:t>
    </dgm:pt>
  </dgm:ptLst>
  <dgm:cxnLst>
    <dgm:cxn modelId="{081AD066-7B0F-4FD1-89EF-D34E96EE45CD}" type="presOf" srcId="{B407C593-F77E-4FB8-8C74-E14700091A5F}" destId="{5664EB57-22D7-4C73-8602-880ECBFAE641}" srcOrd="0" destOrd="0" presId="urn:microsoft.com/office/officeart/2005/8/layout/vList2"/>
    <dgm:cxn modelId="{2A723D79-B56A-438D-A32B-BA381914664F}" type="presOf" srcId="{8DCA452D-8AE0-484A-B857-A1E1D857160B}" destId="{6D52F0B4-018B-43DA-BBE0-98433B5B573A}" srcOrd="0" destOrd="0" presId="urn:microsoft.com/office/officeart/2005/8/layout/vList2"/>
    <dgm:cxn modelId="{E2AB8034-8E26-4DDE-8831-F61B3C14D331}" type="presOf" srcId="{5588AA1E-766A-4C95-9F4A-43D0E320B4C2}" destId="{5E4F5F86-72DA-4CC5-81AC-E6A94DD20230}" srcOrd="0" destOrd="0" presId="urn:microsoft.com/office/officeart/2005/8/layout/vList2"/>
    <dgm:cxn modelId="{4D46A080-3796-4348-A6AB-E171F4F4B7CD}" srcId="{5588AA1E-766A-4C95-9F4A-43D0E320B4C2}" destId="{3751ADF3-0252-4EB1-88D6-9C70531ECD7E}" srcOrd="1" destOrd="0" parTransId="{71B0BCD2-AD9D-45DF-88AA-1C6337DA08CD}" sibTransId="{1BAE882D-7170-4522-9768-29727ABFBDCA}"/>
    <dgm:cxn modelId="{E18F21B9-09BD-4366-A189-10A369378295}" type="presOf" srcId="{3751ADF3-0252-4EB1-88D6-9C70531ECD7E}" destId="{86524B12-210E-474F-A8E2-5A44193EB2FA}" srcOrd="0" destOrd="0" presId="urn:microsoft.com/office/officeart/2005/8/layout/vList2"/>
    <dgm:cxn modelId="{10EAD3F7-9A3E-4016-9F91-4B2A3966E7F2}" srcId="{5588AA1E-766A-4C95-9F4A-43D0E320B4C2}" destId="{B407C593-F77E-4FB8-8C74-E14700091A5F}" srcOrd="3" destOrd="0" parTransId="{5775E5E2-E923-451B-B3BD-CD7D84181B6A}" sibTransId="{353B3E2D-AC17-4BCC-A6B8-1A75BC04F3A9}"/>
    <dgm:cxn modelId="{CF5A74AB-77A9-4CA7-81FB-F9F49F9F82A8}" srcId="{5588AA1E-766A-4C95-9F4A-43D0E320B4C2}" destId="{6C8FEBAC-7EDE-4AF1-B306-C68B40136DB1}" srcOrd="0" destOrd="0" parTransId="{20FAA54F-7619-4657-BB7D-642FE4AE7731}" sibTransId="{0CBA45F1-64C3-4A3A-9729-614ECF2B35C7}"/>
    <dgm:cxn modelId="{9C3136F2-42E2-4FC9-A557-945E190F103C}" srcId="{5588AA1E-766A-4C95-9F4A-43D0E320B4C2}" destId="{8DCA452D-8AE0-484A-B857-A1E1D857160B}" srcOrd="2" destOrd="0" parTransId="{BD69C078-ACC1-462E-9C1A-6D744C569A67}" sibTransId="{E3EB5DF4-D556-4BAE-B9EB-AECF2615DD6D}"/>
    <dgm:cxn modelId="{21A7C406-105A-455C-99B4-6F504A928017}" type="presOf" srcId="{6C8FEBAC-7EDE-4AF1-B306-C68B40136DB1}" destId="{570A0552-D510-451F-8D41-8556B0FF2753}" srcOrd="0" destOrd="0" presId="urn:microsoft.com/office/officeart/2005/8/layout/vList2"/>
    <dgm:cxn modelId="{64C4CEB4-FDCA-4FFB-A4E6-4B813FEF19DD}" type="presParOf" srcId="{5E4F5F86-72DA-4CC5-81AC-E6A94DD20230}" destId="{570A0552-D510-451F-8D41-8556B0FF2753}" srcOrd="0" destOrd="0" presId="urn:microsoft.com/office/officeart/2005/8/layout/vList2"/>
    <dgm:cxn modelId="{4EFC98A0-9224-428A-8DB2-CF793AF791D7}" type="presParOf" srcId="{5E4F5F86-72DA-4CC5-81AC-E6A94DD20230}" destId="{AF4E1E74-D675-4C0C-A032-28DE1679C14B}" srcOrd="1" destOrd="0" presId="urn:microsoft.com/office/officeart/2005/8/layout/vList2"/>
    <dgm:cxn modelId="{5B5A4297-7B04-4DB4-B5B8-31185A93DB07}" type="presParOf" srcId="{5E4F5F86-72DA-4CC5-81AC-E6A94DD20230}" destId="{86524B12-210E-474F-A8E2-5A44193EB2FA}" srcOrd="2" destOrd="0" presId="urn:microsoft.com/office/officeart/2005/8/layout/vList2"/>
    <dgm:cxn modelId="{12034121-F6F9-4DAB-AC39-0A1C9CBEFB5A}" type="presParOf" srcId="{5E4F5F86-72DA-4CC5-81AC-E6A94DD20230}" destId="{3FAEC717-903E-4530-8E61-AA8FC7DB40E3}" srcOrd="3" destOrd="0" presId="urn:microsoft.com/office/officeart/2005/8/layout/vList2"/>
    <dgm:cxn modelId="{390CA4A7-6192-4D81-8603-29F1416292C8}" type="presParOf" srcId="{5E4F5F86-72DA-4CC5-81AC-E6A94DD20230}" destId="{6D52F0B4-018B-43DA-BBE0-98433B5B573A}" srcOrd="4" destOrd="0" presId="urn:microsoft.com/office/officeart/2005/8/layout/vList2"/>
    <dgm:cxn modelId="{7EA419AB-F9F3-46CA-8BCC-D8D864F2E29E}" type="presParOf" srcId="{5E4F5F86-72DA-4CC5-81AC-E6A94DD20230}" destId="{A85A5D85-5ED2-4B9D-A121-331081340E45}" srcOrd="5" destOrd="0" presId="urn:microsoft.com/office/officeart/2005/8/layout/vList2"/>
    <dgm:cxn modelId="{511F8B8E-D47C-42B2-A402-ACA2D4A1D768}" type="presParOf" srcId="{5E4F5F86-72DA-4CC5-81AC-E6A94DD20230}" destId="{5664EB57-22D7-4C73-8602-880ECBFAE641}"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C7F2E6-9B28-4941-8752-9E5C3801BA9C}"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ru-RU"/>
        </a:p>
      </dgm:t>
    </dgm:pt>
    <dgm:pt modelId="{8BA6473B-0F71-4F55-83C3-8246BBBBAEFF}">
      <dgm:prSet custT="1"/>
      <dgm:spPr/>
      <dgm:t>
        <a:bodyPr/>
        <a:lstStyle/>
        <a:p>
          <a:pPr rtl="0"/>
          <a:r>
            <a:rPr lang="uk-UA" sz="2800" b="1" noProof="0" smtClean="0">
              <a:solidFill>
                <a:srgbClr val="FFFF00"/>
              </a:solidFill>
              <a:latin typeface="Times New Roman" pitchFamily="18" charset="0"/>
              <a:cs typeface="Times New Roman" pitchFamily="18" charset="0"/>
            </a:rPr>
            <a:t>До учасників кримінальної процесуальної діяльності можуть застосовуватися такі види санкцій: </a:t>
          </a:r>
          <a:endParaRPr lang="uk-UA" sz="2800" b="1" noProof="0">
            <a:solidFill>
              <a:srgbClr val="FFFF00"/>
            </a:solidFill>
            <a:latin typeface="Times New Roman" pitchFamily="18" charset="0"/>
            <a:cs typeface="Times New Roman" pitchFamily="18" charset="0"/>
          </a:endParaRPr>
        </a:p>
      </dgm:t>
    </dgm:pt>
    <dgm:pt modelId="{9872F4A6-749F-43C6-AE97-05DDC94F8576}" type="parTrans" cxnId="{334BC869-78C2-4984-8D5D-C32DC1B68BDD}">
      <dgm:prSet/>
      <dgm:spPr/>
      <dgm:t>
        <a:bodyPr/>
        <a:lstStyle/>
        <a:p>
          <a:endParaRPr lang="uk-UA" noProof="0"/>
        </a:p>
      </dgm:t>
    </dgm:pt>
    <dgm:pt modelId="{805A3D04-D7DF-44B7-AF97-DAAA75AE32EA}" type="sibTrans" cxnId="{334BC869-78C2-4984-8D5D-C32DC1B68BDD}">
      <dgm:prSet/>
      <dgm:spPr/>
      <dgm:t>
        <a:bodyPr/>
        <a:lstStyle/>
        <a:p>
          <a:endParaRPr lang="uk-UA" noProof="0"/>
        </a:p>
      </dgm:t>
    </dgm:pt>
    <dgm:pt modelId="{B382981B-5277-469D-BF1D-AC64E4F10F09}">
      <dgm:prSet custT="1"/>
      <dgm:spPr/>
      <dgm:t>
        <a:bodyPr/>
        <a:lstStyle/>
        <a:p>
          <a:pPr rtl="0"/>
          <a:r>
            <a:rPr lang="uk-UA" sz="1900" noProof="0" smtClean="0"/>
            <a:t>– </a:t>
          </a:r>
          <a:r>
            <a:rPr lang="uk-UA" sz="2400" b="1" noProof="0" smtClean="0">
              <a:solidFill>
                <a:schemeClr val="tx1"/>
              </a:solidFill>
              <a:latin typeface="Times New Roman" pitchFamily="18" charset="0"/>
              <a:cs typeface="Times New Roman" pitchFamily="18" charset="0"/>
            </a:rPr>
            <a:t>кримінальні процесуальні </a:t>
          </a:r>
          <a:r>
            <a:rPr lang="uk-UA" sz="2400" noProof="0" smtClean="0">
              <a:latin typeface="Times New Roman" pitchFamily="18" charset="0"/>
              <a:cs typeface="Times New Roman" pitchFamily="18" charset="0"/>
            </a:rPr>
            <a:t>(накладення грошового стягнення (гл. 12 КПК України), зміна запобіжного заходу на більш жорсткий (ч. 2 ст. 79 КПК України) тощо); </a:t>
          </a:r>
          <a:endParaRPr lang="uk-UA" sz="2400" noProof="0">
            <a:latin typeface="Times New Roman" pitchFamily="18" charset="0"/>
            <a:cs typeface="Times New Roman" pitchFamily="18" charset="0"/>
          </a:endParaRPr>
        </a:p>
      </dgm:t>
    </dgm:pt>
    <dgm:pt modelId="{A9A6AAA8-D1F4-4589-A734-A641EF61A696}" type="parTrans" cxnId="{343E31E2-1E71-457A-B08E-D62FA7DCF6E7}">
      <dgm:prSet/>
      <dgm:spPr/>
      <dgm:t>
        <a:bodyPr/>
        <a:lstStyle/>
        <a:p>
          <a:endParaRPr lang="uk-UA" noProof="0"/>
        </a:p>
      </dgm:t>
    </dgm:pt>
    <dgm:pt modelId="{740E6F92-8AE0-465E-A94D-22A4E1BA5E81}" type="sibTrans" cxnId="{343E31E2-1E71-457A-B08E-D62FA7DCF6E7}">
      <dgm:prSet/>
      <dgm:spPr/>
      <dgm:t>
        <a:bodyPr/>
        <a:lstStyle/>
        <a:p>
          <a:endParaRPr lang="uk-UA" noProof="0"/>
        </a:p>
      </dgm:t>
    </dgm:pt>
    <dgm:pt modelId="{CD2B49E7-3735-4D0B-B7B9-B960E2401F97}">
      <dgm:prSet custT="1"/>
      <dgm:spPr/>
      <dgm:t>
        <a:bodyPr/>
        <a:lstStyle/>
        <a:p>
          <a:pPr rtl="0"/>
          <a:r>
            <a:rPr lang="uk-UA" sz="1800" noProof="0" smtClean="0"/>
            <a:t>– </a:t>
          </a:r>
          <a:r>
            <a:rPr lang="uk-UA" sz="2400" b="1" noProof="0" smtClean="0">
              <a:solidFill>
                <a:schemeClr val="tx1"/>
              </a:solidFill>
              <a:latin typeface="Times New Roman" pitchFamily="18" charset="0"/>
              <a:cs typeface="Times New Roman" pitchFamily="18" charset="0"/>
            </a:rPr>
            <a:t>адміністративні</a:t>
          </a:r>
          <a:r>
            <a:rPr lang="uk-UA" sz="2400" noProof="0" smtClean="0">
              <a:latin typeface="Times New Roman" pitchFamily="18" charset="0"/>
              <a:cs typeface="Times New Roman" pitchFamily="18" charset="0"/>
            </a:rPr>
            <a:t> (за прояв неповаги до суду, та злісне ухилення свідка, потерпілого, експерта, перекладача від явки до органів досудового слідства – відповідно до статей 1853 , 1854 КУпАП тощо); </a:t>
          </a:r>
          <a:endParaRPr lang="uk-UA" sz="2400" noProof="0">
            <a:latin typeface="Times New Roman" pitchFamily="18" charset="0"/>
            <a:cs typeface="Times New Roman" pitchFamily="18" charset="0"/>
          </a:endParaRPr>
        </a:p>
      </dgm:t>
    </dgm:pt>
    <dgm:pt modelId="{036B86BA-A6E7-416C-884A-49C7E1FA7C8C}" type="parTrans" cxnId="{798D595F-7AEC-40A3-BA97-9D6163C85C30}">
      <dgm:prSet/>
      <dgm:spPr/>
      <dgm:t>
        <a:bodyPr/>
        <a:lstStyle/>
        <a:p>
          <a:endParaRPr lang="uk-UA" noProof="0"/>
        </a:p>
      </dgm:t>
    </dgm:pt>
    <dgm:pt modelId="{07B603BE-A04B-4BF5-AC20-37314F32167E}" type="sibTrans" cxnId="{798D595F-7AEC-40A3-BA97-9D6163C85C30}">
      <dgm:prSet/>
      <dgm:spPr/>
      <dgm:t>
        <a:bodyPr/>
        <a:lstStyle/>
        <a:p>
          <a:endParaRPr lang="uk-UA" noProof="0"/>
        </a:p>
      </dgm:t>
    </dgm:pt>
    <dgm:pt modelId="{6C789356-EE5F-4A93-B4C5-0E14498F47F7}">
      <dgm:prSet custT="1"/>
      <dgm:spPr/>
      <dgm:t>
        <a:bodyPr/>
        <a:lstStyle/>
        <a:p>
          <a:pPr rtl="0"/>
          <a:r>
            <a:rPr lang="uk-UA" sz="2400" noProof="0" smtClean="0">
              <a:latin typeface="Times New Roman" pitchFamily="18" charset="0"/>
              <a:cs typeface="Times New Roman" pitchFamily="18" charset="0"/>
            </a:rPr>
            <a:t>– </a:t>
          </a:r>
          <a:r>
            <a:rPr lang="uk-UA" sz="2400" b="1" noProof="0" smtClean="0">
              <a:latin typeface="Times New Roman" pitchFamily="18" charset="0"/>
              <a:cs typeface="Times New Roman" pitchFamily="18" charset="0"/>
            </a:rPr>
            <a:t>кримінально-правові</a:t>
          </a:r>
          <a:r>
            <a:rPr lang="uk-UA" sz="2400" noProof="0" smtClean="0">
              <a:latin typeface="Times New Roman" pitchFamily="18" charset="0"/>
              <a:cs typeface="Times New Roman" pitchFamily="18" charset="0"/>
            </a:rPr>
            <a:t> (за розголошення даних досудового слідства без дозволу слідчого або прокурора – відповідно до ст. 387 КК України; за дачу завідомо неправдивих показань – відповідно до ст. 384 КК України; за відмову від дачі показань – відповідно до ст. 385 КК України тощо).</a:t>
          </a:r>
          <a:endParaRPr lang="uk-UA" sz="2400" noProof="0">
            <a:latin typeface="Times New Roman" pitchFamily="18" charset="0"/>
            <a:cs typeface="Times New Roman" pitchFamily="18" charset="0"/>
          </a:endParaRPr>
        </a:p>
      </dgm:t>
    </dgm:pt>
    <dgm:pt modelId="{B72ED89B-B0EC-450C-A986-50E0CB58FE31}" type="parTrans" cxnId="{A23C9F66-F2B2-4918-B788-1F013D101066}">
      <dgm:prSet/>
      <dgm:spPr/>
      <dgm:t>
        <a:bodyPr/>
        <a:lstStyle/>
        <a:p>
          <a:endParaRPr lang="uk-UA" noProof="0"/>
        </a:p>
      </dgm:t>
    </dgm:pt>
    <dgm:pt modelId="{74BAFFD3-21ED-4180-84F5-E355168BC97B}" type="sibTrans" cxnId="{A23C9F66-F2B2-4918-B788-1F013D101066}">
      <dgm:prSet/>
      <dgm:spPr/>
      <dgm:t>
        <a:bodyPr/>
        <a:lstStyle/>
        <a:p>
          <a:endParaRPr lang="uk-UA" noProof="0"/>
        </a:p>
      </dgm:t>
    </dgm:pt>
    <dgm:pt modelId="{3805C0CE-AB4D-41BD-AC3A-7022495D1F45}" type="pres">
      <dgm:prSet presAssocID="{ABC7F2E6-9B28-4941-8752-9E5C3801BA9C}" presName="Name0" presStyleCnt="0">
        <dgm:presLayoutVars>
          <dgm:dir/>
          <dgm:animLvl val="lvl"/>
          <dgm:resizeHandles val="exact"/>
        </dgm:presLayoutVars>
      </dgm:prSet>
      <dgm:spPr/>
      <dgm:t>
        <a:bodyPr/>
        <a:lstStyle/>
        <a:p>
          <a:endParaRPr lang="ru-RU"/>
        </a:p>
      </dgm:t>
    </dgm:pt>
    <dgm:pt modelId="{C935C597-5624-4EFE-B4B1-612826BD854E}" type="pres">
      <dgm:prSet presAssocID="{8BA6473B-0F71-4F55-83C3-8246BBBBAEFF}" presName="linNode" presStyleCnt="0"/>
      <dgm:spPr/>
    </dgm:pt>
    <dgm:pt modelId="{F92F88F1-0AA2-444B-B00F-EC2993571DE5}" type="pres">
      <dgm:prSet presAssocID="{8BA6473B-0F71-4F55-83C3-8246BBBBAEFF}" presName="parentText" presStyleLbl="node1" presStyleIdx="0" presStyleCnt="4" custScaleX="174598" custLinFactNeighborX="-85432" custLinFactNeighborY="8084">
        <dgm:presLayoutVars>
          <dgm:chMax val="1"/>
          <dgm:bulletEnabled val="1"/>
        </dgm:presLayoutVars>
      </dgm:prSet>
      <dgm:spPr/>
      <dgm:t>
        <a:bodyPr/>
        <a:lstStyle/>
        <a:p>
          <a:endParaRPr lang="ru-RU"/>
        </a:p>
      </dgm:t>
    </dgm:pt>
    <dgm:pt modelId="{B0F365BF-9C93-46C4-9E4E-23DA2CA0BAF6}" type="pres">
      <dgm:prSet presAssocID="{805A3D04-D7DF-44B7-AF97-DAAA75AE32EA}" presName="sp" presStyleCnt="0"/>
      <dgm:spPr/>
    </dgm:pt>
    <dgm:pt modelId="{8051236E-0465-4EBE-AE26-100235AB3F8A}" type="pres">
      <dgm:prSet presAssocID="{B382981B-5277-469D-BF1D-AC64E4F10F09}" presName="linNode" presStyleCnt="0"/>
      <dgm:spPr/>
    </dgm:pt>
    <dgm:pt modelId="{1E3A95AE-BFE1-4234-9CEA-81C4B589A583}" type="pres">
      <dgm:prSet presAssocID="{B382981B-5277-469D-BF1D-AC64E4F10F09}" presName="parentText" presStyleLbl="node1" presStyleIdx="1" presStyleCnt="4" custScaleX="176660" custScaleY="100172" custLinFactNeighborX="-53133" custLinFactNeighborY="2488">
        <dgm:presLayoutVars>
          <dgm:chMax val="1"/>
          <dgm:bulletEnabled val="1"/>
        </dgm:presLayoutVars>
      </dgm:prSet>
      <dgm:spPr/>
      <dgm:t>
        <a:bodyPr/>
        <a:lstStyle/>
        <a:p>
          <a:endParaRPr lang="ru-RU"/>
        </a:p>
      </dgm:t>
    </dgm:pt>
    <dgm:pt modelId="{5F8E0B1C-A999-444C-B805-BD6803DF8702}" type="pres">
      <dgm:prSet presAssocID="{740E6F92-8AE0-465E-A94D-22A4E1BA5E81}" presName="sp" presStyleCnt="0"/>
      <dgm:spPr/>
    </dgm:pt>
    <dgm:pt modelId="{8125046C-0770-495D-A9E3-C1BF6C5D7933}" type="pres">
      <dgm:prSet presAssocID="{CD2B49E7-3735-4D0B-B7B9-B960E2401F97}" presName="linNode" presStyleCnt="0"/>
      <dgm:spPr/>
    </dgm:pt>
    <dgm:pt modelId="{D8A0C840-BF6A-4F00-9886-2B7C371371A4}" type="pres">
      <dgm:prSet presAssocID="{CD2B49E7-3735-4D0B-B7B9-B960E2401F97}" presName="parentText" presStyleLbl="node1" presStyleIdx="2" presStyleCnt="4" custScaleX="174687" custLinFactNeighborX="-86177" custLinFactNeighborY="2652">
        <dgm:presLayoutVars>
          <dgm:chMax val="1"/>
          <dgm:bulletEnabled val="1"/>
        </dgm:presLayoutVars>
      </dgm:prSet>
      <dgm:spPr/>
      <dgm:t>
        <a:bodyPr/>
        <a:lstStyle/>
        <a:p>
          <a:endParaRPr lang="ru-RU"/>
        </a:p>
      </dgm:t>
    </dgm:pt>
    <dgm:pt modelId="{CA3572BC-0F9A-436E-9694-02B1C5CE15CC}" type="pres">
      <dgm:prSet presAssocID="{07B603BE-A04B-4BF5-AC20-37314F32167E}" presName="sp" presStyleCnt="0"/>
      <dgm:spPr/>
    </dgm:pt>
    <dgm:pt modelId="{D8A2431B-6B16-4CB4-851D-B3F7E1665BF5}" type="pres">
      <dgm:prSet presAssocID="{6C789356-EE5F-4A93-B4C5-0E14498F47F7}" presName="linNode" presStyleCnt="0"/>
      <dgm:spPr/>
    </dgm:pt>
    <dgm:pt modelId="{17DF55FC-E278-4BCB-B9AB-AE81AFB21CED}" type="pres">
      <dgm:prSet presAssocID="{6C789356-EE5F-4A93-B4C5-0E14498F47F7}" presName="parentText" presStyleLbl="node1" presStyleIdx="3" presStyleCnt="4" custScaleX="206987" custLinFactNeighborX="-86177" custLinFactNeighborY="-829">
        <dgm:presLayoutVars>
          <dgm:chMax val="1"/>
          <dgm:bulletEnabled val="1"/>
        </dgm:presLayoutVars>
      </dgm:prSet>
      <dgm:spPr/>
      <dgm:t>
        <a:bodyPr/>
        <a:lstStyle/>
        <a:p>
          <a:endParaRPr lang="ru-RU"/>
        </a:p>
      </dgm:t>
    </dgm:pt>
  </dgm:ptLst>
  <dgm:cxnLst>
    <dgm:cxn modelId="{A0C57711-C2CF-4804-9308-E09D748CE4E8}" type="presOf" srcId="{6C789356-EE5F-4A93-B4C5-0E14498F47F7}" destId="{17DF55FC-E278-4BCB-B9AB-AE81AFB21CED}" srcOrd="0" destOrd="0" presId="urn:microsoft.com/office/officeart/2005/8/layout/vList5"/>
    <dgm:cxn modelId="{B3E96D2E-E5CD-4161-96B8-8E58362866FF}" type="presOf" srcId="{B382981B-5277-469D-BF1D-AC64E4F10F09}" destId="{1E3A95AE-BFE1-4234-9CEA-81C4B589A583}" srcOrd="0" destOrd="0" presId="urn:microsoft.com/office/officeart/2005/8/layout/vList5"/>
    <dgm:cxn modelId="{343E31E2-1E71-457A-B08E-D62FA7DCF6E7}" srcId="{ABC7F2E6-9B28-4941-8752-9E5C3801BA9C}" destId="{B382981B-5277-469D-BF1D-AC64E4F10F09}" srcOrd="1" destOrd="0" parTransId="{A9A6AAA8-D1F4-4589-A734-A641EF61A696}" sibTransId="{740E6F92-8AE0-465E-A94D-22A4E1BA5E81}"/>
    <dgm:cxn modelId="{3B9271D9-832C-4D01-87E5-9CDBF5FBF922}" type="presOf" srcId="{CD2B49E7-3735-4D0B-B7B9-B960E2401F97}" destId="{D8A0C840-BF6A-4F00-9886-2B7C371371A4}" srcOrd="0" destOrd="0" presId="urn:microsoft.com/office/officeart/2005/8/layout/vList5"/>
    <dgm:cxn modelId="{D2235EA7-9CE9-4885-8041-C9A5BC046B66}" type="presOf" srcId="{8BA6473B-0F71-4F55-83C3-8246BBBBAEFF}" destId="{F92F88F1-0AA2-444B-B00F-EC2993571DE5}" srcOrd="0" destOrd="0" presId="urn:microsoft.com/office/officeart/2005/8/layout/vList5"/>
    <dgm:cxn modelId="{58086D75-59B5-4011-BB4C-02E53AED5CC7}" type="presOf" srcId="{ABC7F2E6-9B28-4941-8752-9E5C3801BA9C}" destId="{3805C0CE-AB4D-41BD-AC3A-7022495D1F45}" srcOrd="0" destOrd="0" presId="urn:microsoft.com/office/officeart/2005/8/layout/vList5"/>
    <dgm:cxn modelId="{A23C9F66-F2B2-4918-B788-1F013D101066}" srcId="{ABC7F2E6-9B28-4941-8752-9E5C3801BA9C}" destId="{6C789356-EE5F-4A93-B4C5-0E14498F47F7}" srcOrd="3" destOrd="0" parTransId="{B72ED89B-B0EC-450C-A986-50E0CB58FE31}" sibTransId="{74BAFFD3-21ED-4180-84F5-E355168BC97B}"/>
    <dgm:cxn modelId="{334BC869-78C2-4984-8D5D-C32DC1B68BDD}" srcId="{ABC7F2E6-9B28-4941-8752-9E5C3801BA9C}" destId="{8BA6473B-0F71-4F55-83C3-8246BBBBAEFF}" srcOrd="0" destOrd="0" parTransId="{9872F4A6-749F-43C6-AE97-05DDC94F8576}" sibTransId="{805A3D04-D7DF-44B7-AF97-DAAA75AE32EA}"/>
    <dgm:cxn modelId="{798D595F-7AEC-40A3-BA97-9D6163C85C30}" srcId="{ABC7F2E6-9B28-4941-8752-9E5C3801BA9C}" destId="{CD2B49E7-3735-4D0B-B7B9-B960E2401F97}" srcOrd="2" destOrd="0" parTransId="{036B86BA-A6E7-416C-884A-49C7E1FA7C8C}" sibTransId="{07B603BE-A04B-4BF5-AC20-37314F32167E}"/>
    <dgm:cxn modelId="{B4BC0AE3-EB61-4FA8-8E19-A9163C3A9C64}" type="presParOf" srcId="{3805C0CE-AB4D-41BD-AC3A-7022495D1F45}" destId="{C935C597-5624-4EFE-B4B1-612826BD854E}" srcOrd="0" destOrd="0" presId="urn:microsoft.com/office/officeart/2005/8/layout/vList5"/>
    <dgm:cxn modelId="{F8B7213B-3CCE-4090-A3D3-29D9985D229C}" type="presParOf" srcId="{C935C597-5624-4EFE-B4B1-612826BD854E}" destId="{F92F88F1-0AA2-444B-B00F-EC2993571DE5}" srcOrd="0" destOrd="0" presId="urn:microsoft.com/office/officeart/2005/8/layout/vList5"/>
    <dgm:cxn modelId="{3E20033E-C6BD-4965-9BF7-F03F66BFCEE7}" type="presParOf" srcId="{3805C0CE-AB4D-41BD-AC3A-7022495D1F45}" destId="{B0F365BF-9C93-46C4-9E4E-23DA2CA0BAF6}" srcOrd="1" destOrd="0" presId="urn:microsoft.com/office/officeart/2005/8/layout/vList5"/>
    <dgm:cxn modelId="{70FFCE94-D127-415B-83E0-5CD060436003}" type="presParOf" srcId="{3805C0CE-AB4D-41BD-AC3A-7022495D1F45}" destId="{8051236E-0465-4EBE-AE26-100235AB3F8A}" srcOrd="2" destOrd="0" presId="urn:microsoft.com/office/officeart/2005/8/layout/vList5"/>
    <dgm:cxn modelId="{A61AC99F-1E87-4E84-A3D1-315D1F2904E9}" type="presParOf" srcId="{8051236E-0465-4EBE-AE26-100235AB3F8A}" destId="{1E3A95AE-BFE1-4234-9CEA-81C4B589A583}" srcOrd="0" destOrd="0" presId="urn:microsoft.com/office/officeart/2005/8/layout/vList5"/>
    <dgm:cxn modelId="{34C56DC8-1B8B-412D-BB28-25730568EB1E}" type="presParOf" srcId="{3805C0CE-AB4D-41BD-AC3A-7022495D1F45}" destId="{5F8E0B1C-A999-444C-B805-BD6803DF8702}" srcOrd="3" destOrd="0" presId="urn:microsoft.com/office/officeart/2005/8/layout/vList5"/>
    <dgm:cxn modelId="{67680535-EF1B-4394-80D2-8521F0A464F9}" type="presParOf" srcId="{3805C0CE-AB4D-41BD-AC3A-7022495D1F45}" destId="{8125046C-0770-495D-A9E3-C1BF6C5D7933}" srcOrd="4" destOrd="0" presId="urn:microsoft.com/office/officeart/2005/8/layout/vList5"/>
    <dgm:cxn modelId="{612A9DDE-4536-437C-AF97-41DAFE82C714}" type="presParOf" srcId="{8125046C-0770-495D-A9E3-C1BF6C5D7933}" destId="{D8A0C840-BF6A-4F00-9886-2B7C371371A4}" srcOrd="0" destOrd="0" presId="urn:microsoft.com/office/officeart/2005/8/layout/vList5"/>
    <dgm:cxn modelId="{830D785C-371C-4B6D-A449-5EE400A456D7}" type="presParOf" srcId="{3805C0CE-AB4D-41BD-AC3A-7022495D1F45}" destId="{CA3572BC-0F9A-436E-9694-02B1C5CE15CC}" srcOrd="5" destOrd="0" presId="urn:microsoft.com/office/officeart/2005/8/layout/vList5"/>
    <dgm:cxn modelId="{DD36A693-21D4-481A-9979-7086DC891FD2}" type="presParOf" srcId="{3805C0CE-AB4D-41BD-AC3A-7022495D1F45}" destId="{D8A2431B-6B16-4CB4-851D-B3F7E1665BF5}" srcOrd="6" destOrd="0" presId="urn:microsoft.com/office/officeart/2005/8/layout/vList5"/>
    <dgm:cxn modelId="{2C82600D-73AD-432C-9B0A-8E368F773028}" type="presParOf" srcId="{D8A2431B-6B16-4CB4-851D-B3F7E1665BF5}" destId="{17DF55FC-E278-4BCB-B9AB-AE81AFB21CE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5DC892-8676-4EF8-9561-27790F3DCA41}">
      <dsp:nvSpPr>
        <dsp:cNvPr id="0" name=""/>
        <dsp:cNvSpPr/>
      </dsp:nvSpPr>
      <dsp:spPr>
        <a:xfrm>
          <a:off x="0" y="436764"/>
          <a:ext cx="8630859" cy="36882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uk-UA" sz="3600" b="1" i="1" kern="1200" noProof="0" smtClean="0">
              <a:solidFill>
                <a:srgbClr val="FF0000"/>
              </a:solidFill>
              <a:latin typeface="Times New Roman" pitchFamily="18" charset="0"/>
              <a:cs typeface="Times New Roman" pitchFamily="18" charset="0"/>
            </a:rPr>
            <a:t>Кримінальне процесуальне право </a:t>
          </a:r>
          <a:r>
            <a:rPr lang="uk-UA" sz="2800" kern="1200" noProof="0" smtClean="0">
              <a:latin typeface="Times New Roman" pitchFamily="18" charset="0"/>
              <a:cs typeface="Times New Roman" pitchFamily="18" charset="0"/>
            </a:rPr>
            <a:t>– це самостійна галузь правової системи України, сукупність кримінальних процесуальних норм, які регулюють порядок діяльності органів досудового розслідування, оперативних підрозділів, прокурора, сдідчого судді, суду, а також інших фізичних та юридичних осіб, що залучаються у сферу кримінального судочинства.</a:t>
          </a:r>
          <a:endParaRPr lang="uk-UA" sz="2800" kern="1200" noProof="0">
            <a:latin typeface="Times New Roman" pitchFamily="18" charset="0"/>
            <a:cs typeface="Times New Roman" pitchFamily="18" charset="0"/>
          </a:endParaRPr>
        </a:p>
      </dsp:txBody>
      <dsp:txXfrm>
        <a:off x="0" y="436764"/>
        <a:ext cx="8630859" cy="368829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2040A8-EA98-4288-A65A-F181F81F9A83}">
      <dsp:nvSpPr>
        <dsp:cNvPr id="0" name=""/>
        <dsp:cNvSpPr/>
      </dsp:nvSpPr>
      <dsp:spPr>
        <a:xfrm>
          <a:off x="0" y="396305"/>
          <a:ext cx="8074152" cy="4736170"/>
        </a:xfrm>
        <a:prstGeom prst="roundRect">
          <a:avLst/>
        </a:prstGeom>
        <a:gradFill rotWithShape="1">
          <a:gsLst>
            <a:gs pos="0">
              <a:schemeClr val="accent3">
                <a:tint val="98000"/>
                <a:hueMod val="94000"/>
                <a:satMod val="130000"/>
                <a:lumMod val="128000"/>
              </a:schemeClr>
            </a:gs>
            <a:gs pos="100000">
              <a:schemeClr val="accent3">
                <a:shade val="94000"/>
                <a:lumMod val="88000"/>
              </a:schemeClr>
            </a:gs>
          </a:gsLst>
          <a:lin ang="5400000" scaled="0"/>
        </a:gradFill>
        <a:ln w="9525" cap="rnd" cmpd="sng" algn="ctr">
          <a:solidFill>
            <a:schemeClr val="accent3">
              <a:tint val="76000"/>
              <a:alpha val="60000"/>
              <a:hueMod val="94000"/>
            </a:schemeClr>
          </a:solidFill>
          <a:prstDash val="solid"/>
        </a:ln>
        <a:effectLst>
          <a:innerShdw blurRad="25400" dist="12700" dir="13500000">
            <a:srgbClr val="000000">
              <a:alpha val="45000"/>
            </a:srgbClr>
          </a:inn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uk-UA" sz="3000" b="1" kern="1200" noProof="0" smtClean="0"/>
            <a:t>	</a:t>
          </a:r>
          <a:r>
            <a:rPr lang="uk-UA" sz="2800" b="1" kern="1200" noProof="0" smtClean="0">
              <a:solidFill>
                <a:schemeClr val="bg1"/>
              </a:solidFill>
              <a:latin typeface="Times New Roman" pitchFamily="18" charset="0"/>
              <a:cs typeface="Times New Roman" pitchFamily="18" charset="0"/>
            </a:rPr>
            <a:t>Кримінальне процесуальне право України </a:t>
          </a:r>
          <a:r>
            <a:rPr lang="uk-UA" sz="2800" b="1" kern="1200" noProof="0" smtClean="0">
              <a:latin typeface="Times New Roman" pitchFamily="18" charset="0"/>
              <a:cs typeface="Times New Roman" pitchFamily="18" charset="0"/>
            </a:rPr>
            <a:t>– писане та кодифіковане. </a:t>
          </a:r>
        </a:p>
        <a:p>
          <a:pPr lvl="0" algn="just" defTabSz="1333500" rtl="0">
            <a:lnSpc>
              <a:spcPct val="90000"/>
            </a:lnSpc>
            <a:spcBef>
              <a:spcPct val="0"/>
            </a:spcBef>
            <a:spcAft>
              <a:spcPct val="35000"/>
            </a:spcAft>
          </a:pPr>
          <a:r>
            <a:rPr lang="uk-UA" sz="2800" b="1" kern="1200" noProof="0" smtClean="0">
              <a:latin typeface="Times New Roman" pitchFamily="18" charset="0"/>
              <a:cs typeface="Times New Roman" pitchFamily="18" charset="0"/>
            </a:rPr>
            <a:t>	Кримінальні процесуальні норми, що регулюють порядок кримінального провадження, розміщуються в нормативно-правових актах, що мають юридичну силу закону.</a:t>
          </a:r>
        </a:p>
        <a:p>
          <a:pPr lvl="0" algn="just" defTabSz="1333500" rtl="0">
            <a:lnSpc>
              <a:spcPct val="90000"/>
            </a:lnSpc>
            <a:spcBef>
              <a:spcPct val="0"/>
            </a:spcBef>
            <a:spcAft>
              <a:spcPct val="35000"/>
            </a:spcAft>
          </a:pPr>
          <a:r>
            <a:rPr lang="uk-UA" sz="2800" b="1" kern="1200" noProof="0" smtClean="0">
              <a:latin typeface="Times New Roman" pitchFamily="18" charset="0"/>
              <a:cs typeface="Times New Roman" pitchFamily="18" charset="0"/>
            </a:rPr>
            <a:t>	Отже, джерелом кримінального процесуального права України є закон. </a:t>
          </a:r>
          <a:endParaRPr lang="uk-UA" sz="2800" b="1" kern="1200" noProof="0">
            <a:latin typeface="Times New Roman" pitchFamily="18" charset="0"/>
            <a:cs typeface="Times New Roman" pitchFamily="18" charset="0"/>
          </a:endParaRPr>
        </a:p>
      </dsp:txBody>
      <dsp:txXfrm>
        <a:off x="0" y="396305"/>
        <a:ext cx="8074152" cy="473617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DFB5B-32A2-49AF-8B4A-C8D7B92AD136}">
      <dsp:nvSpPr>
        <dsp:cNvPr id="0" name=""/>
        <dsp:cNvSpPr/>
      </dsp:nvSpPr>
      <dsp:spPr>
        <a:xfrm>
          <a:off x="21" y="0"/>
          <a:ext cx="11967861" cy="687144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rtl="0">
            <a:lnSpc>
              <a:spcPct val="90000"/>
            </a:lnSpc>
            <a:spcBef>
              <a:spcPct val="0"/>
            </a:spcBef>
            <a:spcAft>
              <a:spcPct val="35000"/>
            </a:spcAft>
          </a:pPr>
          <a:r>
            <a:rPr lang="uk-UA" sz="4000" b="1" i="1" kern="1200" noProof="0" dirty="0" smtClean="0">
              <a:solidFill>
                <a:schemeClr val="bg1"/>
              </a:solidFill>
              <a:latin typeface="Times New Roman" pitchFamily="18" charset="0"/>
              <a:cs typeface="Times New Roman" pitchFamily="18" charset="0"/>
            </a:rPr>
            <a:t>Предметом</a:t>
          </a:r>
          <a:r>
            <a:rPr lang="uk-UA" sz="4000" b="1" kern="1200" noProof="0" dirty="0" smtClean="0">
              <a:solidFill>
                <a:schemeClr val="bg1"/>
              </a:solidFill>
              <a:latin typeface="Times New Roman" pitchFamily="18" charset="0"/>
              <a:cs typeface="Times New Roman" pitchFamily="18" charset="0"/>
            </a:rPr>
            <a:t> </a:t>
          </a:r>
        </a:p>
        <a:p>
          <a:pPr lvl="0" algn="ctr" defTabSz="1778000" rtl="0">
            <a:lnSpc>
              <a:spcPct val="90000"/>
            </a:lnSpc>
            <a:spcBef>
              <a:spcPct val="0"/>
            </a:spcBef>
            <a:spcAft>
              <a:spcPct val="35000"/>
            </a:spcAft>
          </a:pPr>
          <a:r>
            <a:rPr lang="uk-UA" sz="3600" b="1" kern="1200" noProof="0" dirty="0" smtClean="0">
              <a:solidFill>
                <a:schemeClr val="bg1"/>
              </a:solidFill>
              <a:latin typeface="Times New Roman" pitchFamily="18" charset="0"/>
              <a:cs typeface="Times New Roman" pitchFamily="18" charset="0"/>
            </a:rPr>
            <a:t>кримінального процесуального права </a:t>
          </a:r>
        </a:p>
        <a:p>
          <a:pPr lvl="0" algn="just" defTabSz="1778000" rtl="0">
            <a:lnSpc>
              <a:spcPct val="90000"/>
            </a:lnSpc>
            <a:spcBef>
              <a:spcPct val="0"/>
            </a:spcBef>
            <a:spcAft>
              <a:spcPct val="35000"/>
            </a:spcAft>
          </a:pPr>
          <a:r>
            <a:rPr lang="uk-UA" sz="3200" b="1" kern="1200" noProof="0" dirty="0" smtClean="0">
              <a:latin typeface="Times New Roman" pitchFamily="18" charset="0"/>
              <a:cs typeface="Times New Roman" pitchFamily="18" charset="0"/>
            </a:rPr>
            <a:t>є суспільні відносини, що виникають під час розслідування кримінальних правопорушень, викриття осіб, які їх вчинили, здійснення правосуддя у кримінальному провадженні та вирішення інших питань кримінального провадження.</a:t>
          </a:r>
          <a:endParaRPr lang="uk-UA" sz="3200" kern="1200" noProof="0" dirty="0">
            <a:latin typeface="Times New Roman" pitchFamily="18" charset="0"/>
            <a:cs typeface="Times New Roman" pitchFamily="18" charset="0"/>
          </a:endParaRPr>
        </a:p>
      </dsp:txBody>
      <dsp:txXfrm>
        <a:off x="21" y="0"/>
        <a:ext cx="11967861" cy="68714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97A271-7078-44DD-A3B8-96BC46508499}">
      <dsp:nvSpPr>
        <dsp:cNvPr id="0" name=""/>
        <dsp:cNvSpPr/>
      </dsp:nvSpPr>
      <dsp:spPr>
        <a:xfrm>
          <a:off x="0" y="127313"/>
          <a:ext cx="12192000" cy="7276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k-UA" sz="3600" b="1" kern="1200" noProof="0" smtClean="0">
              <a:solidFill>
                <a:srgbClr val="FFFF00"/>
              </a:solidFill>
              <a:latin typeface="Times New Roman" pitchFamily="18" charset="0"/>
              <a:cs typeface="Times New Roman" pitchFamily="18" charset="0"/>
            </a:rPr>
            <a:t>Методи кримінального процесуального права</a:t>
          </a:r>
          <a:r>
            <a:rPr lang="uk-UA" sz="3600" kern="1200" noProof="0" smtClean="0">
              <a:solidFill>
                <a:srgbClr val="FFFF00"/>
              </a:solidFill>
              <a:latin typeface="Times New Roman" pitchFamily="18" charset="0"/>
              <a:cs typeface="Times New Roman" pitchFamily="18" charset="0"/>
            </a:rPr>
            <a:t>: </a:t>
          </a:r>
          <a:endParaRPr lang="uk-UA" sz="3600" kern="1200" noProof="0">
            <a:solidFill>
              <a:srgbClr val="FFFF00"/>
            </a:solidFill>
            <a:latin typeface="Times New Roman" pitchFamily="18" charset="0"/>
            <a:cs typeface="Times New Roman" pitchFamily="18" charset="0"/>
          </a:endParaRPr>
        </a:p>
      </dsp:txBody>
      <dsp:txXfrm>
        <a:off x="0" y="127313"/>
        <a:ext cx="12192000" cy="727675"/>
      </dsp:txXfrm>
    </dsp:sp>
    <dsp:sp modelId="{337C97F9-A9C0-4DCA-AF72-1AF31115B62F}">
      <dsp:nvSpPr>
        <dsp:cNvPr id="0" name=""/>
        <dsp:cNvSpPr/>
      </dsp:nvSpPr>
      <dsp:spPr>
        <a:xfrm>
          <a:off x="0" y="904046"/>
          <a:ext cx="12192000" cy="145073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k-UA" sz="2800" kern="1200" noProof="0" dirty="0" smtClean="0">
              <a:latin typeface="Times New Roman" pitchFamily="18" charset="0"/>
              <a:cs typeface="Times New Roman" pitchFamily="18" charset="0"/>
            </a:rPr>
            <a:t>– </a:t>
          </a:r>
          <a:r>
            <a:rPr lang="uk-UA" sz="2800" b="1" i="1" kern="1200" noProof="0" dirty="0" smtClean="0">
              <a:solidFill>
                <a:srgbClr val="FFFF00"/>
              </a:solidFill>
              <a:latin typeface="Times New Roman" pitchFamily="18" charset="0"/>
              <a:cs typeface="Times New Roman" pitchFamily="18" charset="0"/>
            </a:rPr>
            <a:t>імперативний</a:t>
          </a:r>
          <a:r>
            <a:rPr lang="uk-UA" sz="2800" b="1" kern="1200" noProof="0" dirty="0" smtClean="0">
              <a:solidFill>
                <a:srgbClr val="FFFF00"/>
              </a:solidFill>
              <a:latin typeface="Times New Roman" pitchFamily="18" charset="0"/>
              <a:cs typeface="Times New Roman" pitchFamily="18" charset="0"/>
            </a:rPr>
            <a:t> </a:t>
          </a:r>
          <a:r>
            <a:rPr lang="uk-UA" sz="2800" kern="1200" noProof="0" dirty="0" smtClean="0">
              <a:latin typeface="Times New Roman" pitchFamily="18" charset="0"/>
              <a:cs typeface="Times New Roman" pitchFamily="18" charset="0"/>
            </a:rPr>
            <a:t>– права та обов’язки учасника кримінального провадження виникають в силу публічного обов’язку перед державою; </a:t>
          </a:r>
          <a:endParaRPr lang="uk-UA" sz="2800" kern="1200" noProof="0" dirty="0">
            <a:latin typeface="Times New Roman" pitchFamily="18" charset="0"/>
            <a:cs typeface="Times New Roman" pitchFamily="18" charset="0"/>
          </a:endParaRPr>
        </a:p>
      </dsp:txBody>
      <dsp:txXfrm>
        <a:off x="0" y="904046"/>
        <a:ext cx="12192000" cy="1450738"/>
      </dsp:txXfrm>
    </dsp:sp>
    <dsp:sp modelId="{BA1C6F34-F366-4554-947B-38275687F199}">
      <dsp:nvSpPr>
        <dsp:cNvPr id="0" name=""/>
        <dsp:cNvSpPr/>
      </dsp:nvSpPr>
      <dsp:spPr>
        <a:xfrm>
          <a:off x="0" y="2331703"/>
          <a:ext cx="12192000" cy="145073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noProof="0" smtClean="0"/>
            <a:t>– </a:t>
          </a:r>
          <a:r>
            <a:rPr lang="uk-UA" sz="2800" b="1" i="1" kern="1200" noProof="0" smtClean="0">
              <a:solidFill>
                <a:srgbClr val="FFFF00"/>
              </a:solidFill>
              <a:latin typeface="Times New Roman" pitchFamily="18" charset="0"/>
              <a:cs typeface="Times New Roman" pitchFamily="18" charset="0"/>
            </a:rPr>
            <a:t>диспозитивний</a:t>
          </a:r>
          <a:r>
            <a:rPr lang="uk-UA" sz="2800" kern="1200" noProof="0" smtClean="0">
              <a:latin typeface="Times New Roman" pitchFamily="18" charset="0"/>
              <a:cs typeface="Times New Roman" pitchFamily="18" charset="0"/>
            </a:rPr>
            <a:t> – учасник кримінального провадження реалізує своє право за власним розсудом або за добровільною згодою з іншими суб’єктами кримінального процесу; </a:t>
          </a:r>
          <a:endParaRPr lang="uk-UA" sz="2800" kern="1200" noProof="0">
            <a:latin typeface="Times New Roman" pitchFamily="18" charset="0"/>
            <a:cs typeface="Times New Roman" pitchFamily="18" charset="0"/>
          </a:endParaRPr>
        </a:p>
      </dsp:txBody>
      <dsp:txXfrm>
        <a:off x="0" y="2331703"/>
        <a:ext cx="12192000" cy="1450738"/>
      </dsp:txXfrm>
    </dsp:sp>
    <dsp:sp modelId="{CDD246E3-CE44-4BA1-9F8F-A10E5E1677F6}">
      <dsp:nvSpPr>
        <dsp:cNvPr id="0" name=""/>
        <dsp:cNvSpPr/>
      </dsp:nvSpPr>
      <dsp:spPr>
        <a:xfrm>
          <a:off x="0" y="3857321"/>
          <a:ext cx="12192000" cy="145073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noProof="0" smtClean="0"/>
            <a:t>– </a:t>
          </a:r>
          <a:r>
            <a:rPr lang="uk-UA" sz="2800" b="1" i="1" kern="1200" noProof="0" smtClean="0">
              <a:solidFill>
                <a:srgbClr val="FFFF00"/>
              </a:solidFill>
              <a:latin typeface="Times New Roman" pitchFamily="18" charset="0"/>
              <a:cs typeface="Times New Roman" pitchFamily="18" charset="0"/>
            </a:rPr>
            <a:t>змагальний (судовий)</a:t>
          </a:r>
          <a:r>
            <a:rPr lang="uk-UA" sz="2800" kern="1200" noProof="0" smtClean="0">
              <a:solidFill>
                <a:srgbClr val="FFFF00"/>
              </a:solidFill>
              <a:latin typeface="Times New Roman" pitchFamily="18" charset="0"/>
              <a:cs typeface="Times New Roman" pitchFamily="18" charset="0"/>
            </a:rPr>
            <a:t> </a:t>
          </a:r>
          <a:r>
            <a:rPr lang="uk-UA" sz="2800" kern="1200" noProof="0" smtClean="0">
              <a:latin typeface="Times New Roman" pitchFamily="18" charset="0"/>
              <a:cs typeface="Times New Roman" pitchFamily="18" charset="0"/>
            </a:rPr>
            <a:t>– регламентує тристоронні правовідносини, коли для вирішення питання необхідно звернутися до суду (при обранні запобіжного заходу, проведенні обшуку житла чи іншого володіння особи).</a:t>
          </a:r>
          <a:endParaRPr lang="uk-UA" sz="2800" kern="1200" noProof="0">
            <a:latin typeface="Times New Roman" pitchFamily="18" charset="0"/>
            <a:cs typeface="Times New Roman" pitchFamily="18" charset="0"/>
          </a:endParaRPr>
        </a:p>
      </dsp:txBody>
      <dsp:txXfrm>
        <a:off x="0" y="3857321"/>
        <a:ext cx="12192000" cy="14507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9A537F-FE52-477B-A6CD-7C665931F053}">
      <dsp:nvSpPr>
        <dsp:cNvPr id="0" name=""/>
        <dsp:cNvSpPr/>
      </dsp:nvSpPr>
      <dsp:spPr>
        <a:xfrm rot="5400000">
          <a:off x="5349705" y="-559577"/>
          <a:ext cx="5680540" cy="770821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rtl="0">
            <a:lnSpc>
              <a:spcPct val="90000"/>
            </a:lnSpc>
            <a:spcBef>
              <a:spcPct val="0"/>
            </a:spcBef>
            <a:spcAft>
              <a:spcPct val="15000"/>
            </a:spcAft>
            <a:buChar char="••"/>
          </a:pPr>
          <a:r>
            <a:rPr lang="uk-UA" sz="2800" b="1" i="0" u="none" kern="1200" noProof="0" smtClean="0">
              <a:latin typeface="Times New Roman" pitchFamily="18" charset="0"/>
              <a:cs typeface="Times New Roman" pitchFamily="18" charset="0"/>
            </a:rPr>
            <a:t>– конституційним правом,</a:t>
          </a:r>
          <a:r>
            <a:rPr lang="uk-UA" sz="2800" i="0" u="none" kern="1200" noProof="0" smtClean="0">
              <a:latin typeface="Times New Roman" pitchFamily="18" charset="0"/>
              <a:cs typeface="Times New Roman" pitchFamily="18" charset="0"/>
            </a:rPr>
            <a:t> </a:t>
          </a:r>
          <a:endParaRPr lang="uk-UA" sz="2800" i="0" u="none" kern="1200" noProof="0">
            <a:latin typeface="Times New Roman" pitchFamily="18" charset="0"/>
            <a:cs typeface="Times New Roman" pitchFamily="18" charset="0"/>
          </a:endParaRPr>
        </a:p>
        <a:p>
          <a:pPr marL="285750" lvl="1" indent="-285750" algn="just" defTabSz="1244600" rtl="0">
            <a:lnSpc>
              <a:spcPct val="90000"/>
            </a:lnSpc>
            <a:spcBef>
              <a:spcPct val="0"/>
            </a:spcBef>
            <a:spcAft>
              <a:spcPct val="15000"/>
            </a:spcAft>
            <a:buChar char="••"/>
          </a:pPr>
          <a:r>
            <a:rPr lang="uk-UA" sz="2800" b="1" i="0" u="none" kern="1200" noProof="0" smtClean="0">
              <a:latin typeface="Times New Roman" pitchFamily="18" charset="0"/>
              <a:cs typeface="Times New Roman" pitchFamily="18" charset="0"/>
            </a:rPr>
            <a:t>– кримінальним правом,</a:t>
          </a:r>
          <a:endParaRPr lang="uk-UA" sz="2800" i="0" u="none" kern="1200" noProof="0">
            <a:latin typeface="Times New Roman" pitchFamily="18" charset="0"/>
            <a:cs typeface="Times New Roman" pitchFamily="18" charset="0"/>
          </a:endParaRPr>
        </a:p>
        <a:p>
          <a:pPr marL="285750" lvl="1" indent="-285750" algn="just" defTabSz="1244600" rtl="0">
            <a:lnSpc>
              <a:spcPct val="90000"/>
            </a:lnSpc>
            <a:spcBef>
              <a:spcPct val="0"/>
            </a:spcBef>
            <a:spcAft>
              <a:spcPct val="15000"/>
            </a:spcAft>
            <a:buChar char="••"/>
          </a:pPr>
          <a:r>
            <a:rPr lang="uk-UA" sz="2800" b="1" i="0" u="none" kern="1200" noProof="0" dirty="0" smtClean="0">
              <a:latin typeface="Times New Roman" pitchFamily="18" charset="0"/>
              <a:cs typeface="Times New Roman" pitchFamily="18" charset="0"/>
            </a:rPr>
            <a:t>– законодавством про судоустрій та статус суддів,</a:t>
          </a:r>
          <a:endParaRPr lang="uk-UA" sz="2800" i="0" u="none" kern="1200" noProof="0" dirty="0">
            <a:latin typeface="Times New Roman" pitchFamily="18" charset="0"/>
            <a:cs typeface="Times New Roman" pitchFamily="18" charset="0"/>
          </a:endParaRPr>
        </a:p>
        <a:p>
          <a:pPr marL="285750" lvl="1" indent="-285750" algn="just" defTabSz="1244600" rtl="0">
            <a:lnSpc>
              <a:spcPct val="90000"/>
            </a:lnSpc>
            <a:spcBef>
              <a:spcPct val="0"/>
            </a:spcBef>
            <a:spcAft>
              <a:spcPct val="15000"/>
            </a:spcAft>
            <a:buChar char="••"/>
          </a:pPr>
          <a:r>
            <a:rPr lang="uk-UA" sz="2800" b="1" i="0" u="none" kern="1200" noProof="0" smtClean="0">
              <a:latin typeface="Times New Roman" pitchFamily="18" charset="0"/>
              <a:cs typeface="Times New Roman" pitchFamily="18" charset="0"/>
            </a:rPr>
            <a:t> законодавством про прокуратуру,</a:t>
          </a:r>
          <a:endParaRPr lang="uk-UA" sz="2800" i="0" u="none" kern="1200" noProof="0">
            <a:latin typeface="Times New Roman" pitchFamily="18" charset="0"/>
            <a:cs typeface="Times New Roman" pitchFamily="18" charset="0"/>
          </a:endParaRPr>
        </a:p>
        <a:p>
          <a:pPr marL="285750" lvl="1" indent="-285750" algn="just" defTabSz="1244600" rtl="0">
            <a:lnSpc>
              <a:spcPct val="90000"/>
            </a:lnSpc>
            <a:spcBef>
              <a:spcPct val="0"/>
            </a:spcBef>
            <a:spcAft>
              <a:spcPct val="15000"/>
            </a:spcAft>
            <a:buChar char="••"/>
          </a:pPr>
          <a:r>
            <a:rPr lang="uk-UA" sz="2800" b="1" i="0" u="none" kern="1200" noProof="0" smtClean="0">
              <a:solidFill>
                <a:schemeClr val="bg1"/>
              </a:solidFill>
              <a:latin typeface="Times New Roman" pitchFamily="18" charset="0"/>
              <a:cs typeface="Times New Roman" pitchFamily="18" charset="0"/>
            </a:rPr>
            <a:t>– законодавством про адвокатуру та адвокатську діяльність,</a:t>
          </a:r>
          <a:endParaRPr lang="uk-UA" sz="2800" i="0" u="none" kern="1200" noProof="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uk-UA" sz="2800" b="1" i="0" u="none" kern="1200" noProof="0" smtClean="0">
              <a:solidFill>
                <a:schemeClr val="bg1"/>
              </a:solidFill>
              <a:latin typeface="Times New Roman" pitchFamily="18" charset="0"/>
              <a:cs typeface="Times New Roman" pitchFamily="18" charset="0"/>
            </a:rPr>
            <a:t> – криміналістикою і судовою психологією,</a:t>
          </a:r>
          <a:endParaRPr lang="uk-UA" kern="1200" noProof="0"/>
        </a:p>
        <a:p>
          <a:pPr marL="285750" lvl="1" indent="-285750" algn="just" defTabSz="1244600" rtl="0">
            <a:lnSpc>
              <a:spcPct val="90000"/>
            </a:lnSpc>
            <a:spcBef>
              <a:spcPct val="0"/>
            </a:spcBef>
            <a:spcAft>
              <a:spcPct val="15000"/>
            </a:spcAft>
            <a:buChar char="••"/>
          </a:pPr>
          <a:r>
            <a:rPr lang="uk-UA" sz="2800" b="1" i="0" u="none" kern="1200" noProof="0" smtClean="0">
              <a:solidFill>
                <a:schemeClr val="bg1"/>
              </a:solidFill>
              <a:latin typeface="Times New Roman" pitchFamily="18" charset="0"/>
              <a:cs typeface="Times New Roman" pitchFamily="18" charset="0"/>
            </a:rPr>
            <a:t>– кримінологією,</a:t>
          </a:r>
          <a:endParaRPr lang="uk-UA" sz="2800" i="0" u="none" kern="1200" noProof="0">
            <a:latin typeface="Times New Roman" pitchFamily="18" charset="0"/>
            <a:cs typeface="Times New Roman" pitchFamily="18" charset="0"/>
          </a:endParaRPr>
        </a:p>
        <a:p>
          <a:pPr marL="285750" lvl="1" indent="-285750" algn="just" defTabSz="1244600" rtl="0">
            <a:lnSpc>
              <a:spcPct val="90000"/>
            </a:lnSpc>
            <a:spcBef>
              <a:spcPct val="0"/>
            </a:spcBef>
            <a:spcAft>
              <a:spcPct val="15000"/>
            </a:spcAft>
            <a:buChar char="••"/>
          </a:pPr>
          <a:r>
            <a:rPr lang="uk-UA" sz="2800" b="1" i="0" u="none" kern="1200" noProof="0" smtClean="0">
              <a:solidFill>
                <a:schemeClr val="bg1"/>
              </a:solidFill>
              <a:latin typeface="Times New Roman" pitchFamily="18" charset="0"/>
              <a:cs typeface="Times New Roman" pitchFamily="18" charset="0"/>
            </a:rPr>
            <a:t>– судовою медициною і судовою психіатрією,</a:t>
          </a:r>
          <a:endParaRPr lang="uk-UA" sz="2800" i="0" u="none" kern="1200" noProof="0">
            <a:solidFill>
              <a:schemeClr val="bg1"/>
            </a:solidFill>
            <a:latin typeface="Times New Roman" pitchFamily="18" charset="0"/>
            <a:cs typeface="Times New Roman" pitchFamily="18" charset="0"/>
          </a:endParaRPr>
        </a:p>
        <a:p>
          <a:pPr marL="285750" lvl="1" indent="-285750" algn="just" defTabSz="1244600" rtl="0">
            <a:lnSpc>
              <a:spcPct val="90000"/>
            </a:lnSpc>
            <a:spcBef>
              <a:spcPct val="0"/>
            </a:spcBef>
            <a:spcAft>
              <a:spcPct val="15000"/>
            </a:spcAft>
            <a:buChar char="••"/>
          </a:pPr>
          <a:r>
            <a:rPr lang="uk-UA" sz="2800" b="1" i="0" u="none" kern="1200" noProof="0" smtClean="0">
              <a:solidFill>
                <a:schemeClr val="bg1"/>
              </a:solidFill>
              <a:latin typeface="Times New Roman" pitchFamily="18" charset="0"/>
              <a:cs typeface="Times New Roman" pitchFamily="18" charset="0"/>
            </a:rPr>
            <a:t>– законодавством про оперативно-розшукову діяльність (ОРД). </a:t>
          </a:r>
          <a:endParaRPr lang="uk-UA" sz="2800" i="0" u="none" kern="1200" noProof="0">
            <a:solidFill>
              <a:schemeClr val="bg1"/>
            </a:solidFill>
            <a:latin typeface="Times New Roman" pitchFamily="18" charset="0"/>
            <a:cs typeface="Times New Roman" pitchFamily="18" charset="0"/>
          </a:endParaRPr>
        </a:p>
      </dsp:txBody>
      <dsp:txXfrm rot="5400000">
        <a:off x="5349705" y="-559577"/>
        <a:ext cx="5680540" cy="7708212"/>
      </dsp:txXfrm>
    </dsp:sp>
    <dsp:sp modelId="{64130EA8-044C-49FA-95AC-9C1BCB31604E}">
      <dsp:nvSpPr>
        <dsp:cNvPr id="0" name=""/>
        <dsp:cNvSpPr/>
      </dsp:nvSpPr>
      <dsp:spPr>
        <a:xfrm>
          <a:off x="0" y="3217"/>
          <a:ext cx="4335869" cy="65826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uk-UA" sz="3600" b="1" kern="1200" noProof="0" smtClean="0">
              <a:solidFill>
                <a:srgbClr val="FFFF00"/>
              </a:solidFill>
              <a:latin typeface="Times New Roman" pitchFamily="18" charset="0"/>
              <a:cs typeface="Times New Roman" pitchFamily="18" charset="0"/>
            </a:rPr>
            <a:t>Кримінальне процесуальне право співвідноситься з іншими галузями права, а саме</a:t>
          </a:r>
          <a:r>
            <a:rPr lang="uk-UA" sz="3600" kern="1200" noProof="0" smtClean="0">
              <a:solidFill>
                <a:srgbClr val="FFFF00"/>
              </a:solidFill>
              <a:latin typeface="Times New Roman" pitchFamily="18" charset="0"/>
              <a:cs typeface="Times New Roman" pitchFamily="18" charset="0"/>
            </a:rPr>
            <a:t>: </a:t>
          </a:r>
          <a:endParaRPr lang="uk-UA" sz="3600" kern="1200" noProof="0">
            <a:solidFill>
              <a:srgbClr val="FFFF00"/>
            </a:solidFill>
            <a:latin typeface="Times New Roman" pitchFamily="18" charset="0"/>
            <a:cs typeface="Times New Roman" pitchFamily="18" charset="0"/>
          </a:endParaRPr>
        </a:p>
      </dsp:txBody>
      <dsp:txXfrm>
        <a:off x="0" y="3217"/>
        <a:ext cx="4335869" cy="65826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EEE738-927E-44E9-9F2D-82663F5D614F}">
      <dsp:nvSpPr>
        <dsp:cNvPr id="0" name=""/>
        <dsp:cNvSpPr/>
      </dsp:nvSpPr>
      <dsp:spPr>
        <a:xfrm>
          <a:off x="0" y="2921"/>
          <a:ext cx="11836588" cy="27268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1" i="1" kern="1200" noProof="0" dirty="0" smtClean="0"/>
            <a:t>	</a:t>
          </a:r>
          <a:r>
            <a:rPr lang="uk-UA" sz="3200" b="1" i="1" kern="1200" noProof="0" dirty="0" smtClean="0">
              <a:solidFill>
                <a:srgbClr val="FFFF00"/>
              </a:solidFill>
              <a:latin typeface="Times New Roman" pitchFamily="18" charset="0"/>
              <a:cs typeface="Times New Roman" pitchFamily="18" charset="0"/>
            </a:rPr>
            <a:t>Кримінальні процесуальні норми</a:t>
          </a:r>
          <a:r>
            <a:rPr lang="uk-UA" sz="3200" kern="1200" noProof="0" dirty="0" smtClean="0">
              <a:solidFill>
                <a:srgbClr val="FFFF00"/>
              </a:solidFill>
              <a:latin typeface="Times New Roman" pitchFamily="18" charset="0"/>
              <a:cs typeface="Times New Roman" pitchFamily="18" charset="0"/>
            </a:rPr>
            <a:t> </a:t>
          </a:r>
          <a:r>
            <a:rPr lang="uk-UA" sz="3200" kern="1200" noProof="0" dirty="0" smtClean="0">
              <a:latin typeface="Times New Roman" pitchFamily="18" charset="0"/>
              <a:cs typeface="Times New Roman" pitchFamily="18" charset="0"/>
            </a:rPr>
            <a:t>– це встановлені державою загальнообов’язкові правила поведінки суб’єктів кримінальної процесуальної діяльності, виконання яких забезпечується, в основному, їх добровільними діями, а у необхідних випадках за допомогою засобів державного примусу та юридичної відповідальності.</a:t>
          </a:r>
          <a:endParaRPr lang="uk-UA" sz="3200" kern="1200" noProof="0" dirty="0">
            <a:latin typeface="Times New Roman" pitchFamily="18" charset="0"/>
            <a:cs typeface="Times New Roman" pitchFamily="18" charset="0"/>
          </a:endParaRPr>
        </a:p>
      </dsp:txBody>
      <dsp:txXfrm>
        <a:off x="0" y="2921"/>
        <a:ext cx="11836588" cy="272683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635E71-6D90-4349-9BEC-DC4ABE91D032}">
      <dsp:nvSpPr>
        <dsp:cNvPr id="0" name=""/>
        <dsp:cNvSpPr/>
      </dsp:nvSpPr>
      <dsp:spPr>
        <a:xfrm>
          <a:off x="0" y="434560"/>
          <a:ext cx="12192000" cy="1351349"/>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kern="1200" noProof="0" dirty="0" smtClean="0">
              <a:solidFill>
                <a:srgbClr val="FFFF00"/>
              </a:solidFill>
              <a:latin typeface="Times New Roman" pitchFamily="18" charset="0"/>
              <a:cs typeface="Times New Roman" pitchFamily="18" charset="0"/>
            </a:rPr>
            <a:t>Норми кримінального процесуального права – це правила поведінки, які: </a:t>
          </a:r>
          <a:endParaRPr lang="uk-UA" sz="2800" b="1" kern="1200" noProof="0" dirty="0">
            <a:solidFill>
              <a:srgbClr val="FFFF00"/>
            </a:solidFill>
            <a:latin typeface="Times New Roman" pitchFamily="18" charset="0"/>
            <a:cs typeface="Times New Roman" pitchFamily="18" charset="0"/>
          </a:endParaRPr>
        </a:p>
      </dsp:txBody>
      <dsp:txXfrm>
        <a:off x="0" y="434560"/>
        <a:ext cx="12192000" cy="1351349"/>
      </dsp:txXfrm>
    </dsp:sp>
    <dsp:sp modelId="{7AC6AB21-58C8-4E55-BE58-BD02C5B5E2CF}">
      <dsp:nvSpPr>
        <dsp:cNvPr id="0" name=""/>
        <dsp:cNvSpPr/>
      </dsp:nvSpPr>
      <dsp:spPr>
        <a:xfrm>
          <a:off x="430255" y="1869582"/>
          <a:ext cx="7888955" cy="978363"/>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kern="1200" noProof="0" dirty="0" smtClean="0"/>
            <a:t>– </a:t>
          </a:r>
          <a:r>
            <a:rPr lang="uk-UA" sz="2400" b="1" kern="1200" noProof="0" dirty="0" smtClean="0">
              <a:latin typeface="Times New Roman" pitchFamily="18" charset="0"/>
              <a:cs typeface="Times New Roman" pitchFamily="18" charset="0"/>
            </a:rPr>
            <a:t>встановлені державою та закріплені у відповідному нормативному акті; </a:t>
          </a:r>
          <a:endParaRPr lang="uk-UA" sz="2400" b="1" kern="1200" noProof="0" dirty="0">
            <a:latin typeface="Times New Roman" pitchFamily="18" charset="0"/>
            <a:cs typeface="Times New Roman" pitchFamily="18" charset="0"/>
          </a:endParaRPr>
        </a:p>
      </dsp:txBody>
      <dsp:txXfrm>
        <a:off x="430255" y="1869582"/>
        <a:ext cx="7888955" cy="978363"/>
      </dsp:txXfrm>
    </dsp:sp>
    <dsp:sp modelId="{A42C794A-E227-4E91-99CB-0F02DC6CD69A}">
      <dsp:nvSpPr>
        <dsp:cNvPr id="0" name=""/>
        <dsp:cNvSpPr/>
      </dsp:nvSpPr>
      <dsp:spPr>
        <a:xfrm>
          <a:off x="802294" y="2951145"/>
          <a:ext cx="8408944" cy="975958"/>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kern="1200" dirty="0" smtClean="0"/>
            <a:t>– </a:t>
          </a:r>
          <a:r>
            <a:rPr lang="uk-UA" sz="2400" b="1" kern="1200" dirty="0" smtClean="0">
              <a:latin typeface="Times New Roman" pitchFamily="18" charset="0"/>
              <a:cs typeface="Times New Roman" pitchFamily="18" charset="0"/>
            </a:rPr>
            <a:t>є загальними для учасників </a:t>
          </a:r>
          <a:r>
            <a:rPr lang="uk-UA" sz="2400" b="1" kern="1200" noProof="0" dirty="0" smtClean="0">
              <a:latin typeface="Times New Roman" pitchFamily="18" charset="0"/>
              <a:cs typeface="Times New Roman" pitchFamily="18" charset="0"/>
            </a:rPr>
            <a:t>кримінальних</a:t>
          </a:r>
          <a:r>
            <a:rPr lang="uk-UA" sz="2400" b="1" kern="1200" dirty="0" smtClean="0">
              <a:latin typeface="Times New Roman" pitchFamily="18" charset="0"/>
              <a:cs typeface="Times New Roman" pitchFamily="18" charset="0"/>
            </a:rPr>
            <a:t> процесуальних відносин (розраховані не на одну конкретну дію, а на багаторазове застосування); </a:t>
          </a:r>
          <a:endParaRPr lang="uk-UA" sz="2400" b="1" kern="1200" dirty="0">
            <a:latin typeface="Times New Roman" pitchFamily="18" charset="0"/>
            <a:cs typeface="Times New Roman" pitchFamily="18" charset="0"/>
          </a:endParaRPr>
        </a:p>
      </dsp:txBody>
      <dsp:txXfrm>
        <a:off x="802294" y="2951145"/>
        <a:ext cx="8408944" cy="975958"/>
      </dsp:txXfrm>
    </dsp:sp>
    <dsp:sp modelId="{EF3CF750-5417-42E1-AB33-988BC364DD73}">
      <dsp:nvSpPr>
        <dsp:cNvPr id="0" name=""/>
        <dsp:cNvSpPr/>
      </dsp:nvSpPr>
      <dsp:spPr>
        <a:xfrm>
          <a:off x="1299850" y="4004168"/>
          <a:ext cx="9780544" cy="1060444"/>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kern="1200" dirty="0" smtClean="0"/>
            <a:t>– </a:t>
          </a:r>
          <a:r>
            <a:rPr lang="uk-UA" sz="2400" b="1" kern="1200" dirty="0" smtClean="0">
              <a:latin typeface="Times New Roman" pitchFamily="18" charset="0"/>
              <a:cs typeface="Times New Roman" pitchFamily="18" charset="0"/>
            </a:rPr>
            <a:t>є загальнообов’язковими для тих осіб, які є учасниками кримінальної процесуальної діяльності – підозрюваного, обвинуваченого, потерпілого, свідка та ін.; </a:t>
          </a:r>
          <a:endParaRPr lang="uk-UA" sz="2400" b="1" kern="1200" dirty="0">
            <a:latin typeface="Times New Roman" pitchFamily="18" charset="0"/>
            <a:cs typeface="Times New Roman" pitchFamily="18" charset="0"/>
          </a:endParaRPr>
        </a:p>
      </dsp:txBody>
      <dsp:txXfrm>
        <a:off x="1299850" y="4004168"/>
        <a:ext cx="9780544" cy="1060444"/>
      </dsp:txXfrm>
    </dsp:sp>
    <dsp:sp modelId="{7CF87A83-71B7-4958-8F97-4A6646158D8C}">
      <dsp:nvSpPr>
        <dsp:cNvPr id="0" name=""/>
        <dsp:cNvSpPr/>
      </dsp:nvSpPr>
      <dsp:spPr>
        <a:xfrm>
          <a:off x="2048621" y="5143751"/>
          <a:ext cx="9529267" cy="897485"/>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kern="1200" dirty="0" smtClean="0"/>
            <a:t>– </a:t>
          </a:r>
          <a:r>
            <a:rPr lang="uk-UA" sz="2400" b="1" kern="1200" dirty="0" smtClean="0">
              <a:latin typeface="Times New Roman" pitchFamily="18" charset="0"/>
              <a:cs typeface="Times New Roman" pitchFamily="18" charset="0"/>
            </a:rPr>
            <a:t>забезпечуються засобами державно-правового примусу. </a:t>
          </a:r>
          <a:endParaRPr lang="uk-UA" sz="2400" b="1" kern="1200" dirty="0">
            <a:latin typeface="Times New Roman" pitchFamily="18" charset="0"/>
            <a:cs typeface="Times New Roman" pitchFamily="18" charset="0"/>
          </a:endParaRPr>
        </a:p>
      </dsp:txBody>
      <dsp:txXfrm>
        <a:off x="2048621" y="5143751"/>
        <a:ext cx="9529267" cy="897485"/>
      </dsp:txXfrm>
    </dsp:sp>
    <dsp:sp modelId="{A9AC34D9-DF15-48F6-8E4F-08BA273500ED}">
      <dsp:nvSpPr>
        <dsp:cNvPr id="0" name=""/>
        <dsp:cNvSpPr/>
      </dsp:nvSpPr>
      <dsp:spPr>
        <a:xfrm>
          <a:off x="170687" y="6106843"/>
          <a:ext cx="11850624" cy="1347931"/>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itchFamily="18" charset="0"/>
              <a:cs typeface="Times New Roman" pitchFamily="18" charset="0"/>
            </a:rPr>
            <a:t>  Норми кримінального процесуального права визначають завдання, принципи, правила здійснення кримінального провадження, права і обов’язки посадових осіб і державних органів, що його здійснюють, а також фізичних і юридичних осіб, які беруть участь у кримінальній процесуальній діяльності або на яких вона поширюється. </a:t>
          </a:r>
          <a:endParaRPr lang="uk-UA" sz="2000" b="1" kern="1200" dirty="0">
            <a:latin typeface="Times New Roman" pitchFamily="18" charset="0"/>
            <a:cs typeface="Times New Roman" pitchFamily="18" charset="0"/>
          </a:endParaRPr>
        </a:p>
      </dsp:txBody>
      <dsp:txXfrm>
        <a:off x="170687" y="6106843"/>
        <a:ext cx="11850624" cy="134793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488709-FD19-4EAD-A513-0DA7A4A4A2E2}">
      <dsp:nvSpPr>
        <dsp:cNvPr id="0" name=""/>
        <dsp:cNvSpPr/>
      </dsp:nvSpPr>
      <dsp:spPr>
        <a:xfrm>
          <a:off x="0" y="0"/>
          <a:ext cx="12035118" cy="106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noProof="0" dirty="0" smtClean="0">
              <a:solidFill>
                <a:srgbClr val="FFFF00"/>
              </a:solidFill>
              <a:latin typeface="Times New Roman" pitchFamily="18" charset="0"/>
              <a:cs typeface="Times New Roman" pitchFamily="18" charset="0"/>
            </a:rPr>
            <a:t>ВИДИ </a:t>
          </a:r>
        </a:p>
        <a:p>
          <a:pPr lvl="0" algn="ctr" defTabSz="1422400" rtl="0">
            <a:lnSpc>
              <a:spcPct val="90000"/>
            </a:lnSpc>
            <a:spcBef>
              <a:spcPct val="0"/>
            </a:spcBef>
            <a:spcAft>
              <a:spcPct val="35000"/>
            </a:spcAft>
          </a:pPr>
          <a:r>
            <a:rPr lang="uk-UA" sz="3200" b="1" kern="1200" noProof="0" dirty="0" smtClean="0">
              <a:solidFill>
                <a:srgbClr val="FFFF00"/>
              </a:solidFill>
              <a:latin typeface="Times New Roman" pitchFamily="18" charset="0"/>
              <a:cs typeface="Times New Roman" pitchFamily="18" charset="0"/>
            </a:rPr>
            <a:t>кримінальних процесуальних норм: </a:t>
          </a:r>
          <a:endParaRPr lang="uk-UA" sz="3200" kern="1200" noProof="0" dirty="0">
            <a:solidFill>
              <a:srgbClr val="FFFF00"/>
            </a:solidFill>
            <a:latin typeface="Times New Roman" pitchFamily="18" charset="0"/>
            <a:cs typeface="Times New Roman" pitchFamily="18" charset="0"/>
          </a:endParaRPr>
        </a:p>
      </dsp:txBody>
      <dsp:txXfrm>
        <a:off x="0" y="0"/>
        <a:ext cx="12035118" cy="1065602"/>
      </dsp:txXfrm>
    </dsp:sp>
    <dsp:sp modelId="{D8487951-5345-4EF7-B186-A5571B18B1BB}">
      <dsp:nvSpPr>
        <dsp:cNvPr id="0" name=""/>
        <dsp:cNvSpPr/>
      </dsp:nvSpPr>
      <dsp:spPr>
        <a:xfrm>
          <a:off x="0" y="1166017"/>
          <a:ext cx="12035118" cy="16573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b="1" kern="1200" noProof="0" smtClean="0">
              <a:latin typeface="Times New Roman" pitchFamily="18" charset="0"/>
              <a:cs typeface="Times New Roman" pitchFamily="18" charset="0"/>
            </a:rPr>
            <a:t>1) </a:t>
          </a:r>
          <a:r>
            <a:rPr lang="uk-UA" sz="2000" b="1" kern="1200" noProof="0" smtClean="0">
              <a:solidFill>
                <a:srgbClr val="FFFF00"/>
              </a:solidFill>
              <a:latin typeface="Times New Roman" pitchFamily="18" charset="0"/>
              <a:cs typeface="Times New Roman" pitchFamily="18" charset="0"/>
            </a:rPr>
            <a:t>уповноважуючі</a:t>
          </a:r>
          <a:r>
            <a:rPr lang="uk-UA" sz="2000" b="1" kern="1200" noProof="0" smtClean="0">
              <a:latin typeface="Times New Roman" pitchFamily="18" charset="0"/>
              <a:cs typeface="Times New Roman" pitchFamily="18" charset="0"/>
            </a:rPr>
            <a:t> – наділяють учасників кримінальної процесуальної діяльності певними процесуальними правами, надають їм повноваження на вчинення певних процесуальних дій, тобто мають дозвільний характер </a:t>
          </a:r>
          <a:r>
            <a:rPr lang="uk-UA" sz="1800" b="1" kern="1200" noProof="0" smtClean="0">
              <a:latin typeface="Times New Roman" pitchFamily="18" charset="0"/>
              <a:cs typeface="Times New Roman" pitchFamily="18" charset="0"/>
            </a:rPr>
            <a:t>(наприклад, ч. 3 ст. 89 КПК України надає право сторонам кримінального провадження, потерпілому під час судового розгляду подавати клопотання про визнання доказів недопустимими, а також наводити заперечення проти визнання доказів недопустимими); </a:t>
          </a:r>
          <a:endParaRPr lang="uk-UA" sz="1800" kern="1200" noProof="0">
            <a:latin typeface="Times New Roman" pitchFamily="18" charset="0"/>
            <a:cs typeface="Times New Roman" pitchFamily="18" charset="0"/>
          </a:endParaRPr>
        </a:p>
      </dsp:txBody>
      <dsp:txXfrm>
        <a:off x="0" y="1166017"/>
        <a:ext cx="12035118" cy="1657364"/>
      </dsp:txXfrm>
    </dsp:sp>
    <dsp:sp modelId="{58009222-5FBE-44C3-A7AD-1DCE6F537F9E}">
      <dsp:nvSpPr>
        <dsp:cNvPr id="0" name=""/>
        <dsp:cNvSpPr/>
      </dsp:nvSpPr>
      <dsp:spPr>
        <a:xfrm>
          <a:off x="0" y="2918421"/>
          <a:ext cx="12035118" cy="16573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b="1" kern="1200" noProof="0" smtClean="0">
              <a:latin typeface="Times New Roman" pitchFamily="18" charset="0"/>
              <a:cs typeface="Times New Roman" pitchFamily="18" charset="0"/>
            </a:rPr>
            <a:t>2) </a:t>
          </a:r>
          <a:r>
            <a:rPr lang="uk-UA" sz="2000" b="1" kern="1200" noProof="0" smtClean="0">
              <a:solidFill>
                <a:srgbClr val="FFFF00"/>
              </a:solidFill>
              <a:latin typeface="Times New Roman" pitchFamily="18" charset="0"/>
              <a:cs typeface="Times New Roman" pitchFamily="18" charset="0"/>
            </a:rPr>
            <a:t>зобов’язуючі</a:t>
          </a:r>
          <a:r>
            <a:rPr lang="uk-UA" sz="2000" b="1" kern="1200" noProof="0" smtClean="0">
              <a:latin typeface="Times New Roman" pitchFamily="18" charset="0"/>
              <a:cs typeface="Times New Roman" pitchFamily="18" charset="0"/>
            </a:rPr>
            <a:t> – передбачають у визначених умовах конкретний вид поведінки і зобов’язують діяти відповідним чином (наприклад, ч. 2 ст. 20 КПК України зобов’язує слідчого, прокурора, слідчого суддю, суд роз’яснити підозрюваному, обвинуваченому його права та забезпечити право на кваліфіковану правову допомогу з боку обраного ним або призначеного захисника); </a:t>
          </a:r>
          <a:endParaRPr lang="uk-UA" sz="2000" kern="1200" noProof="0">
            <a:latin typeface="Times New Roman" pitchFamily="18" charset="0"/>
            <a:cs typeface="Times New Roman" pitchFamily="18" charset="0"/>
          </a:endParaRPr>
        </a:p>
      </dsp:txBody>
      <dsp:txXfrm>
        <a:off x="0" y="2918421"/>
        <a:ext cx="12035118" cy="1657364"/>
      </dsp:txXfrm>
    </dsp:sp>
    <dsp:sp modelId="{F41B40EC-EA53-41FE-8A85-34FEADDFA37D}">
      <dsp:nvSpPr>
        <dsp:cNvPr id="0" name=""/>
        <dsp:cNvSpPr/>
      </dsp:nvSpPr>
      <dsp:spPr>
        <a:xfrm>
          <a:off x="0" y="4670825"/>
          <a:ext cx="12035118" cy="16573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b="1" kern="1200" noProof="0" smtClean="0">
              <a:latin typeface="Times New Roman" pitchFamily="18" charset="0"/>
              <a:cs typeface="Times New Roman" pitchFamily="18" charset="0"/>
            </a:rPr>
            <a:t>3) </a:t>
          </a:r>
          <a:r>
            <a:rPr lang="uk-UA" sz="2000" b="1" kern="1200" noProof="0" smtClean="0">
              <a:solidFill>
                <a:srgbClr val="FFFF00"/>
              </a:solidFill>
              <a:latin typeface="Times New Roman" pitchFamily="18" charset="0"/>
              <a:cs typeface="Times New Roman" pitchFamily="18" charset="0"/>
            </a:rPr>
            <a:t>забороняючі</a:t>
          </a:r>
          <a:r>
            <a:rPr lang="uk-UA" sz="2000" b="1" kern="1200" noProof="0" smtClean="0">
              <a:latin typeface="Times New Roman" pitchFamily="18" charset="0"/>
              <a:cs typeface="Times New Roman" pitchFamily="18" charset="0"/>
            </a:rPr>
            <a:t> – зобов’язують суб’єктів кримінального процесу утримуватися від вчинення певних дій (наприклад, ч. 2 ст. 255 КПК України забороняє використання відомостей, речей та документів, які отримані в результаті проведення негласних слідчих (розшукових) дій для цілей, не пов’язаних з кримінальним провадженням, або ознайомлення з ними учасників кримінального провадження чи будь-яких інших осіб). </a:t>
          </a:r>
          <a:endParaRPr lang="uk-UA" sz="2000" kern="1200" noProof="0">
            <a:latin typeface="Times New Roman" pitchFamily="18" charset="0"/>
            <a:cs typeface="Times New Roman" pitchFamily="18" charset="0"/>
          </a:endParaRPr>
        </a:p>
      </dsp:txBody>
      <dsp:txXfrm>
        <a:off x="0" y="4670825"/>
        <a:ext cx="12035118" cy="16573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0A0552-D510-451F-8D41-8556B0FF2753}">
      <dsp:nvSpPr>
        <dsp:cNvPr id="0" name=""/>
        <dsp:cNvSpPr/>
      </dsp:nvSpPr>
      <dsp:spPr>
        <a:xfrm>
          <a:off x="1769620" y="0"/>
          <a:ext cx="8328256" cy="1304300"/>
        </a:xfrm>
        <a:prstGeom prst="roundRect">
          <a:avLst/>
        </a:prstGeom>
        <a:solidFill>
          <a:schemeClr val="tx1"/>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k-UA" sz="3600" b="1" i="0" kern="1200" noProof="0" dirty="0" smtClean="0">
              <a:solidFill>
                <a:schemeClr val="bg1"/>
              </a:solidFill>
              <a:effectLst/>
              <a:latin typeface="Times New Roman" pitchFamily="18" charset="0"/>
              <a:cs typeface="Times New Roman" pitchFamily="18" charset="0"/>
            </a:rPr>
            <a:t>ЕЛЕМЕНТИ </a:t>
          </a:r>
        </a:p>
        <a:p>
          <a:pPr lvl="0" algn="ctr" defTabSz="1600200" rtl="0">
            <a:lnSpc>
              <a:spcPct val="90000"/>
            </a:lnSpc>
            <a:spcBef>
              <a:spcPct val="0"/>
            </a:spcBef>
            <a:spcAft>
              <a:spcPct val="35000"/>
            </a:spcAft>
          </a:pPr>
          <a:r>
            <a:rPr lang="uk-UA" sz="3600" b="1" i="0" kern="1200" noProof="0" dirty="0" smtClean="0">
              <a:solidFill>
                <a:schemeClr val="bg1"/>
              </a:solidFill>
              <a:effectLst/>
              <a:latin typeface="Times New Roman" pitchFamily="18" charset="0"/>
              <a:cs typeface="Times New Roman" pitchFamily="18" charset="0"/>
            </a:rPr>
            <a:t>кримінальної процесуальної норми:</a:t>
          </a:r>
          <a:endParaRPr lang="uk-UA" sz="3600" i="0" kern="1200" noProof="0" dirty="0">
            <a:solidFill>
              <a:schemeClr val="bg1"/>
            </a:solidFill>
            <a:effectLst/>
            <a:latin typeface="Times New Roman" pitchFamily="18" charset="0"/>
            <a:cs typeface="Times New Roman" pitchFamily="18" charset="0"/>
          </a:endParaRPr>
        </a:p>
      </dsp:txBody>
      <dsp:txXfrm>
        <a:off x="1769620" y="0"/>
        <a:ext cx="8328256" cy="1304300"/>
      </dsp:txXfrm>
    </dsp:sp>
    <dsp:sp modelId="{86524B12-210E-474F-A8E2-5A44193EB2FA}">
      <dsp:nvSpPr>
        <dsp:cNvPr id="0" name=""/>
        <dsp:cNvSpPr/>
      </dsp:nvSpPr>
      <dsp:spPr>
        <a:xfrm>
          <a:off x="0" y="1450745"/>
          <a:ext cx="11923058" cy="157657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b="1" kern="1200" noProof="0" dirty="0" smtClean="0"/>
            <a:t>1. </a:t>
          </a:r>
          <a:r>
            <a:rPr lang="uk-UA" sz="2800" b="1" i="1" kern="1200" noProof="0" dirty="0" smtClean="0">
              <a:solidFill>
                <a:srgbClr val="FF0000"/>
              </a:solidFill>
              <a:latin typeface="Times New Roman" pitchFamily="18" charset="0"/>
              <a:cs typeface="Times New Roman" pitchFamily="18" charset="0"/>
            </a:rPr>
            <a:t>Гіпотеза</a:t>
          </a:r>
          <a:r>
            <a:rPr lang="uk-UA" sz="2800" b="1" kern="1200" noProof="0" dirty="0" smtClean="0">
              <a:latin typeface="Times New Roman" pitchFamily="18" charset="0"/>
              <a:cs typeface="Times New Roman" pitchFamily="18" charset="0"/>
            </a:rPr>
            <a:t> визначає умову, за наявності якої, дана норма повинна застосовуватися; </a:t>
          </a:r>
          <a:endParaRPr lang="uk-UA" sz="2800" kern="1200" noProof="0" dirty="0">
            <a:latin typeface="Times New Roman" pitchFamily="18" charset="0"/>
            <a:cs typeface="Times New Roman" pitchFamily="18" charset="0"/>
          </a:endParaRPr>
        </a:p>
      </dsp:txBody>
      <dsp:txXfrm>
        <a:off x="0" y="1450745"/>
        <a:ext cx="11923058" cy="1576574"/>
      </dsp:txXfrm>
    </dsp:sp>
    <dsp:sp modelId="{6D52F0B4-018B-43DA-BBE0-98433B5B573A}">
      <dsp:nvSpPr>
        <dsp:cNvPr id="0" name=""/>
        <dsp:cNvSpPr/>
      </dsp:nvSpPr>
      <dsp:spPr>
        <a:xfrm>
          <a:off x="0" y="3168440"/>
          <a:ext cx="11923058" cy="157657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b="1" kern="1200" noProof="0" dirty="0" smtClean="0"/>
            <a:t>2.</a:t>
          </a:r>
          <a:r>
            <a:rPr lang="uk-UA" sz="2800" b="1" kern="1200" noProof="0" dirty="0" smtClean="0"/>
            <a:t> </a:t>
          </a:r>
          <a:r>
            <a:rPr lang="uk-UA" sz="2800" b="1" i="1" kern="1200" noProof="0" dirty="0" smtClean="0">
              <a:solidFill>
                <a:srgbClr val="FF0000"/>
              </a:solidFill>
              <a:latin typeface="Times New Roman" pitchFamily="18" charset="0"/>
              <a:cs typeface="Times New Roman" pitchFamily="18" charset="0"/>
            </a:rPr>
            <a:t>Диспозиція</a:t>
          </a:r>
          <a:r>
            <a:rPr lang="uk-UA" sz="2800" b="1" kern="1200" noProof="0" dirty="0" smtClean="0">
              <a:latin typeface="Times New Roman" pitchFamily="18" charset="0"/>
              <a:cs typeface="Times New Roman" pitchFamily="18" charset="0"/>
            </a:rPr>
            <a:t> визначає, хто є учасником конкретних відносин, які регулюються цією правовою нормою, і яка поведінка передбачається або дозволяється цією правовою нормою.</a:t>
          </a:r>
          <a:endParaRPr lang="uk-UA" sz="2800" kern="1200" noProof="0" dirty="0">
            <a:latin typeface="Times New Roman" pitchFamily="18" charset="0"/>
            <a:cs typeface="Times New Roman" pitchFamily="18" charset="0"/>
          </a:endParaRPr>
        </a:p>
      </dsp:txBody>
      <dsp:txXfrm>
        <a:off x="0" y="3168440"/>
        <a:ext cx="11923058" cy="1576574"/>
      </dsp:txXfrm>
    </dsp:sp>
    <dsp:sp modelId="{5664EB57-22D7-4C73-8602-880ECBFAE641}">
      <dsp:nvSpPr>
        <dsp:cNvPr id="0" name=""/>
        <dsp:cNvSpPr/>
      </dsp:nvSpPr>
      <dsp:spPr>
        <a:xfrm>
          <a:off x="0" y="4886135"/>
          <a:ext cx="11923058" cy="157657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k-UA" sz="2800" b="1" kern="1200" noProof="0" dirty="0" smtClean="0">
              <a:latin typeface="Times New Roman" pitchFamily="18" charset="0"/>
              <a:cs typeface="Times New Roman" pitchFamily="18" charset="0"/>
            </a:rPr>
            <a:t>3. </a:t>
          </a:r>
          <a:r>
            <a:rPr lang="uk-UA" sz="2800" b="1" i="1" kern="1200" noProof="0" dirty="0" smtClean="0">
              <a:solidFill>
                <a:srgbClr val="FF0000"/>
              </a:solidFill>
              <a:latin typeface="Times New Roman" pitchFamily="18" charset="0"/>
              <a:cs typeface="Times New Roman" pitchFamily="18" charset="0"/>
            </a:rPr>
            <a:t>Санкція</a:t>
          </a:r>
          <a:r>
            <a:rPr lang="uk-UA" sz="2800" b="1" kern="1200" noProof="0" dirty="0" smtClean="0">
              <a:latin typeface="Times New Roman" pitchFamily="18" charset="0"/>
              <a:cs typeface="Times New Roman" pitchFamily="18" charset="0"/>
            </a:rPr>
            <a:t> передбачає несприятливі для учасника провадження наслідки, які настають при невиконанні норми. </a:t>
          </a:r>
          <a:endParaRPr lang="uk-UA" sz="2800" kern="1200" noProof="0" dirty="0">
            <a:latin typeface="Times New Roman" pitchFamily="18" charset="0"/>
            <a:cs typeface="Times New Roman" pitchFamily="18" charset="0"/>
          </a:endParaRPr>
        </a:p>
      </dsp:txBody>
      <dsp:txXfrm>
        <a:off x="0" y="4886135"/>
        <a:ext cx="11923058" cy="15765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2F88F1-0AA2-444B-B00F-EC2993571DE5}">
      <dsp:nvSpPr>
        <dsp:cNvPr id="0" name=""/>
        <dsp:cNvSpPr/>
      </dsp:nvSpPr>
      <dsp:spPr>
        <a:xfrm>
          <a:off x="0" y="133078"/>
          <a:ext cx="8173264" cy="1621742"/>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b="1" kern="1200" noProof="0" smtClean="0">
              <a:solidFill>
                <a:srgbClr val="FFFF00"/>
              </a:solidFill>
              <a:latin typeface="Times New Roman" pitchFamily="18" charset="0"/>
              <a:cs typeface="Times New Roman" pitchFamily="18" charset="0"/>
            </a:rPr>
            <a:t>До учасників кримінальної процесуальної діяльності можуть застосовуватися такі види санкцій: </a:t>
          </a:r>
          <a:endParaRPr lang="uk-UA" sz="2800" b="1" kern="1200" noProof="0">
            <a:solidFill>
              <a:srgbClr val="FFFF00"/>
            </a:solidFill>
            <a:latin typeface="Times New Roman" pitchFamily="18" charset="0"/>
            <a:cs typeface="Times New Roman" pitchFamily="18" charset="0"/>
          </a:endParaRPr>
        </a:p>
      </dsp:txBody>
      <dsp:txXfrm>
        <a:off x="0" y="133078"/>
        <a:ext cx="8173264" cy="1621742"/>
      </dsp:txXfrm>
    </dsp:sp>
    <dsp:sp modelId="{1E3A95AE-BFE1-4234-9CEA-81C4B589A583}">
      <dsp:nvSpPr>
        <dsp:cNvPr id="0" name=""/>
        <dsp:cNvSpPr/>
      </dsp:nvSpPr>
      <dsp:spPr>
        <a:xfrm>
          <a:off x="0" y="1745155"/>
          <a:ext cx="8261714" cy="1624532"/>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uk-UA" sz="1900" kern="1200" noProof="0" smtClean="0"/>
            <a:t>– </a:t>
          </a:r>
          <a:r>
            <a:rPr lang="uk-UA" sz="2400" b="1" kern="1200" noProof="0" smtClean="0">
              <a:solidFill>
                <a:schemeClr val="tx1"/>
              </a:solidFill>
              <a:latin typeface="Times New Roman" pitchFamily="18" charset="0"/>
              <a:cs typeface="Times New Roman" pitchFamily="18" charset="0"/>
            </a:rPr>
            <a:t>кримінальні процесуальні </a:t>
          </a:r>
          <a:r>
            <a:rPr lang="uk-UA" sz="2400" kern="1200" noProof="0" smtClean="0">
              <a:latin typeface="Times New Roman" pitchFamily="18" charset="0"/>
              <a:cs typeface="Times New Roman" pitchFamily="18" charset="0"/>
            </a:rPr>
            <a:t>(накладення грошового стягнення (гл. 12 КПК України), зміна запобіжного заходу на більш жорсткий (ч. 2 ст. 79 КПК України) тощо); </a:t>
          </a:r>
          <a:endParaRPr lang="uk-UA" sz="2400" kern="1200" noProof="0">
            <a:latin typeface="Times New Roman" pitchFamily="18" charset="0"/>
            <a:cs typeface="Times New Roman" pitchFamily="18" charset="0"/>
          </a:endParaRPr>
        </a:p>
      </dsp:txBody>
      <dsp:txXfrm>
        <a:off x="0" y="1745155"/>
        <a:ext cx="8261714" cy="1624532"/>
      </dsp:txXfrm>
    </dsp:sp>
    <dsp:sp modelId="{D8A0C840-BF6A-4F00-9886-2B7C371371A4}">
      <dsp:nvSpPr>
        <dsp:cNvPr id="0" name=""/>
        <dsp:cNvSpPr/>
      </dsp:nvSpPr>
      <dsp:spPr>
        <a:xfrm>
          <a:off x="0" y="3453434"/>
          <a:ext cx="8177430" cy="1621742"/>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uk-UA" sz="1800" kern="1200" noProof="0" smtClean="0"/>
            <a:t>– </a:t>
          </a:r>
          <a:r>
            <a:rPr lang="uk-UA" sz="2400" b="1" kern="1200" noProof="0" smtClean="0">
              <a:solidFill>
                <a:schemeClr val="tx1"/>
              </a:solidFill>
              <a:latin typeface="Times New Roman" pitchFamily="18" charset="0"/>
              <a:cs typeface="Times New Roman" pitchFamily="18" charset="0"/>
            </a:rPr>
            <a:t>адміністративні</a:t>
          </a:r>
          <a:r>
            <a:rPr lang="uk-UA" sz="2400" kern="1200" noProof="0" smtClean="0">
              <a:latin typeface="Times New Roman" pitchFamily="18" charset="0"/>
              <a:cs typeface="Times New Roman" pitchFamily="18" charset="0"/>
            </a:rPr>
            <a:t> (за прояв неповаги до суду, та злісне ухилення свідка, потерпілого, експерта, перекладача від явки до органів досудового слідства – відповідно до статей 1853 , 1854 КУпАП тощо); </a:t>
          </a:r>
          <a:endParaRPr lang="uk-UA" sz="2400" kern="1200" noProof="0">
            <a:latin typeface="Times New Roman" pitchFamily="18" charset="0"/>
            <a:cs typeface="Times New Roman" pitchFamily="18" charset="0"/>
          </a:endParaRPr>
        </a:p>
      </dsp:txBody>
      <dsp:txXfrm>
        <a:off x="0" y="3453434"/>
        <a:ext cx="8177430" cy="1621742"/>
      </dsp:txXfrm>
    </dsp:sp>
    <dsp:sp modelId="{17DF55FC-E278-4BCB-B9AB-AE81AFB21CED}">
      <dsp:nvSpPr>
        <dsp:cNvPr id="0" name=""/>
        <dsp:cNvSpPr/>
      </dsp:nvSpPr>
      <dsp:spPr>
        <a:xfrm>
          <a:off x="0" y="5099811"/>
          <a:ext cx="9689455" cy="1621742"/>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kern="1200" noProof="0" smtClean="0">
              <a:latin typeface="Times New Roman" pitchFamily="18" charset="0"/>
              <a:cs typeface="Times New Roman" pitchFamily="18" charset="0"/>
            </a:rPr>
            <a:t>– </a:t>
          </a:r>
          <a:r>
            <a:rPr lang="uk-UA" sz="2400" b="1" kern="1200" noProof="0" smtClean="0">
              <a:latin typeface="Times New Roman" pitchFamily="18" charset="0"/>
              <a:cs typeface="Times New Roman" pitchFamily="18" charset="0"/>
            </a:rPr>
            <a:t>кримінально-правові</a:t>
          </a:r>
          <a:r>
            <a:rPr lang="uk-UA" sz="2400" kern="1200" noProof="0" smtClean="0">
              <a:latin typeface="Times New Roman" pitchFamily="18" charset="0"/>
              <a:cs typeface="Times New Roman" pitchFamily="18" charset="0"/>
            </a:rPr>
            <a:t> (за розголошення даних досудового слідства без дозволу слідчого або прокурора – відповідно до ст. 387 КК України; за дачу завідомо неправдивих показань – відповідно до ст. 384 КК України; за відмову від дачі показань – відповідно до ст. 385 КК України тощо).</a:t>
          </a:r>
          <a:endParaRPr lang="uk-UA" sz="2400" kern="1200" noProof="0">
            <a:latin typeface="Times New Roman" pitchFamily="18" charset="0"/>
            <a:cs typeface="Times New Roman" pitchFamily="18" charset="0"/>
          </a:endParaRPr>
        </a:p>
      </dsp:txBody>
      <dsp:txXfrm>
        <a:off x="0" y="5099811"/>
        <a:ext cx="9689455" cy="16217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7/7/2019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zakon4.rada.gov.ua/laws/show/4651&#8211;17" TargetMode="External"/><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2.xml"/><Relationship Id="rId5" Type="http://schemas.openxmlformats.org/officeDocument/2006/relationships/hyperlink" Target="https://zakon.rada.gov.ua/laws/show/198/93" TargetMode="External"/><Relationship Id="rId4" Type="http://schemas.openxmlformats.org/officeDocument/2006/relationships/hyperlink" Target="http://search.ligazakon.ua/l_doc2.nsf/link1/GP12047.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153" y="242374"/>
            <a:ext cx="11739282" cy="1815025"/>
          </a:xfrm>
          <a:solidFill>
            <a:srgbClr val="C00000"/>
          </a:solidFill>
          <a:ln>
            <a:solidFill>
              <a:schemeClr val="bg1"/>
            </a:solidFill>
          </a:ln>
        </p:spPr>
        <p:txBody>
          <a:bodyPr>
            <a:noAutofit/>
          </a:bodyPr>
          <a:lstStyle/>
          <a:p>
            <a:pPr algn="ctr"/>
            <a:r>
              <a:rPr lang="uk-UA" sz="5400" b="1" dirty="0">
                <a:latin typeface="Times New Roman" pitchFamily="18" charset="0"/>
                <a:cs typeface="Times New Roman" pitchFamily="18" charset="0"/>
              </a:rPr>
              <a:t>КРИМІНАЛЬНЕ ПРОЦЕСУАЛЬНЕ ЗАКОНОДАВСТВО</a:t>
            </a:r>
            <a:endParaRPr lang="ru-RU" sz="5400" dirty="0">
              <a:latin typeface="Times New Roman" pitchFamily="18" charset="0"/>
              <a:cs typeface="Times New Roman" pitchFamily="18" charset="0"/>
            </a:endParaRPr>
          </a:p>
        </p:txBody>
      </p:sp>
      <p:pic>
        <p:nvPicPr>
          <p:cNvPr id="1026" name="Picture 2" descr="ÐÐ°ÑÑÐ¸Ð½ÐºÐ¸ Ð¿Ð¾ Ð·Ð°Ð¿ÑÐ¾ÑÑ Ð½Ð°Ð²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7741" y="2326341"/>
            <a:ext cx="8525435" cy="4104470"/>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545075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815501307"/>
              </p:ext>
            </p:extLst>
          </p:nvPr>
        </p:nvGraphicFramePr>
        <p:xfrm>
          <a:off x="0" y="-605118"/>
          <a:ext cx="12192000" cy="746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1318028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008142140"/>
              </p:ext>
            </p:extLst>
          </p:nvPr>
        </p:nvGraphicFramePr>
        <p:xfrm>
          <a:off x="0" y="0"/>
          <a:ext cx="12035118" cy="6333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3503066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ÐÑÐ°Ð²Ð¾ Ð½Ð° ÑÐ¿Ð°Ð´ÐºÑÐ²Ð°Ð½Ð½Ñ Ð½Ðµ Ð²ÑÐ´Ð½Ð¾ÑÐ¸ÑÑÑÑ Ð´Ð¾ ÑÐ¸Ñ Ð¿ÑÐ°Ð², ÑÐºÑ Ð² ÑÐ¸Ð»Ñ ÑÑÐ°ÑÑÑ 1219 Ð¦Ð Ð£ÐºÑÐ°ÑÐ½Ð¸ Ñ Ð¾ÑÐ¾Ð±Ð¸ÑÑÐ¸Ð¼Ð¸ Ñ Ð²ÑÐ´Ð½Ð¾ÑÐ½Ð¾ ÑÐºÐ¸Ñ Ð¿ÑÐ°Ð²Ð¾Ð½Ð°ÑÑÑÐ¿Ð½Ð¸ÑÑÐ²Ð¾ Ð½ÐµÐ´Ð¾Ð¿ÑÑÑÐ¸Ð¼Ðµ"/>
          <p:cNvPicPr>
            <a:picLocks noChangeAspect="1" noChangeArrowheads="1"/>
          </p:cNvPicPr>
          <p:nvPr/>
        </p:nvPicPr>
        <p:blipFill>
          <a:blip r:embed="rId2"/>
          <a:srcRect/>
          <a:stretch>
            <a:fillRect/>
          </a:stretch>
        </p:blipFill>
        <p:spPr bwMode="auto">
          <a:xfrm>
            <a:off x="0" y="0"/>
            <a:ext cx="13269633" cy="6858000"/>
          </a:xfrm>
          <a:prstGeom prst="rect">
            <a:avLst/>
          </a:prstGeom>
          <a:noFill/>
        </p:spPr>
      </p:pic>
      <p:graphicFrame>
        <p:nvGraphicFramePr>
          <p:cNvPr id="7" name="Объект 4"/>
          <p:cNvGraphicFramePr>
            <a:graphicFrameLocks noGrp="1"/>
          </p:cNvGraphicFramePr>
          <p:nvPr>
            <p:ph idx="1"/>
            <p:extLst>
              <p:ext uri="{D42A27DB-BD31-4B8C-83A1-F6EECF244321}">
                <p14:modId xmlns:p14="http://schemas.microsoft.com/office/powerpoint/2010/main" xmlns="" val="2006870713"/>
              </p:ext>
            </p:extLst>
          </p:nvPr>
        </p:nvGraphicFramePr>
        <p:xfrm>
          <a:off x="268942" y="215152"/>
          <a:ext cx="11923058" cy="6468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9315206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729456553"/>
              </p:ext>
            </p:extLst>
          </p:nvPr>
        </p:nvGraphicFramePr>
        <p:xfrm>
          <a:off x="121025" y="50104"/>
          <a:ext cx="13003306" cy="673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ÐÐ¾ÑÐ¾Ð¶ÐµÐµ Ð¸Ð·Ð¾Ð±ÑÐ°Ð¶ÐµÐ½Ð¸Ðµ"/>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121761" y="1452282"/>
            <a:ext cx="3868533" cy="2895039"/>
          </a:xfrm>
          <a:prstGeom prst="rect">
            <a:avLst/>
          </a:prstGeom>
          <a:noFill/>
          <a:effectLst>
            <a:outerShdw blurRad="152400" dist="317500" dir="5400000" sx="90000" sy="-19000" rotWithShape="0">
              <a:prstClr val="black">
                <a:alpha val="15000"/>
              </a:prstClr>
            </a:outerShdw>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71528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434455">
            <a:off x="8273485" y="1998645"/>
            <a:ext cx="3827388" cy="3396040"/>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28600" y="212943"/>
            <a:ext cx="11508287" cy="1252602"/>
          </a:xfrm>
        </p:spPr>
        <p:txBody>
          <a:bodyPr>
            <a:noAutofit/>
          </a:bodyPr>
          <a:lstStyle/>
          <a:p>
            <a:pPr algn="ctr"/>
            <a:r>
              <a:rPr lang="uk-UA" b="1" dirty="0">
                <a:solidFill>
                  <a:schemeClr val="bg1"/>
                </a:solidFill>
                <a:latin typeface="Times New Roman" pitchFamily="18" charset="0"/>
                <a:cs typeface="Times New Roman" pitchFamily="18" charset="0"/>
              </a:rPr>
              <a:t>3. Джерела кримінального процесуального права </a:t>
            </a:r>
            <a:r>
              <a:rPr lang="uk-UA" b="1" dirty="0" smtClean="0">
                <a:solidFill>
                  <a:schemeClr val="bg1"/>
                </a:solidFill>
                <a:latin typeface="Times New Roman" pitchFamily="18" charset="0"/>
                <a:cs typeface="Times New Roman" pitchFamily="18" charset="0"/>
              </a:rPr>
              <a:t>України</a:t>
            </a:r>
            <a:r>
              <a:rPr lang="ru-RU" dirty="0">
                <a:solidFill>
                  <a:schemeClr val="bg1"/>
                </a:solidFill>
                <a:latin typeface="Times New Roman" pitchFamily="18" charset="0"/>
                <a:cs typeface="Times New Roman" pitchFamily="18" charset="0"/>
              </a:rPr>
              <a:t/>
            </a:r>
            <a:br>
              <a:rPr lang="ru-RU" dirty="0">
                <a:solidFill>
                  <a:schemeClr val="bg1"/>
                </a:solidFill>
                <a:latin typeface="Times New Roman" pitchFamily="18" charset="0"/>
                <a:cs typeface="Times New Roman" pitchFamily="18" charset="0"/>
              </a:rPr>
            </a:br>
            <a:endParaRPr lang="ru-RU" dirty="0">
              <a:solidFill>
                <a:schemeClr val="bg1"/>
              </a:solidFill>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xmlns="" val="4042853747"/>
              </p:ext>
            </p:extLst>
          </p:nvPr>
        </p:nvGraphicFramePr>
        <p:xfrm>
          <a:off x="504174" y="1368785"/>
          <a:ext cx="8074152" cy="513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9810606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xmlns="" val="3171059003"/>
              </p:ext>
            </p:extLst>
          </p:nvPr>
        </p:nvGraphicFramePr>
        <p:xfrm>
          <a:off x="0" y="0"/>
          <a:ext cx="12191999" cy="664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8861059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xmlns="" val="1786823101"/>
              </p:ext>
            </p:extLst>
          </p:nvPr>
        </p:nvGraphicFramePr>
        <p:xfrm>
          <a:off x="1" y="0"/>
          <a:ext cx="11860306" cy="665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574543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ÑÑÐ¸ÑÐ¿ÑÑÐ´ÐµÐ½ÑÐ¸Ñ | Pesotskiy Genealogy Ð®ÑÐ¸ÑÐ¿ÑÑÐ´ÐµÐ½ÑÐ¸Ñ Png"/>
          <p:cNvPicPr>
            <a:picLocks noGrp="1" noChangeAspect="1" noChangeArrowheads="1"/>
          </p:cNvPicPr>
          <p:nvPr>
            <p:ph idx="1"/>
          </p:nvPr>
        </p:nvPicPr>
        <p:blipFill>
          <a:blip r:embed="rId2"/>
          <a:srcRect/>
          <a:stretch>
            <a:fillRect/>
          </a:stretch>
        </p:blipFill>
        <p:spPr bwMode="auto">
          <a:xfrm>
            <a:off x="7393442" y="268381"/>
            <a:ext cx="4508897" cy="6320678"/>
          </a:xfrm>
          <a:prstGeom prst="rect">
            <a:avLst/>
          </a:prstGeom>
          <a:noFill/>
        </p:spPr>
      </p:pic>
      <p:grpSp>
        <p:nvGrpSpPr>
          <p:cNvPr id="5" name="Группа 4"/>
          <p:cNvGrpSpPr/>
          <p:nvPr/>
        </p:nvGrpSpPr>
        <p:grpSpPr>
          <a:xfrm>
            <a:off x="145677" y="161365"/>
            <a:ext cx="7169524" cy="6427694"/>
            <a:chOff x="0" y="1674543"/>
            <a:chExt cx="11900647" cy="2661750"/>
          </a:xfrm>
        </p:grpSpPr>
        <p:sp>
          <p:nvSpPr>
            <p:cNvPr id="6" name="Скругленный прямоугольник 5"/>
            <p:cNvSpPr/>
            <p:nvPr/>
          </p:nvSpPr>
          <p:spPr>
            <a:xfrm>
              <a:off x="0" y="1674543"/>
              <a:ext cx="11900647" cy="2661750"/>
            </a:xfrm>
            <a:prstGeom prst="roundRect">
              <a:avLst/>
            </a:prstGeom>
          </p:spPr>
          <p:style>
            <a:lnRef idx="0">
              <a:schemeClr val="accent1"/>
            </a:lnRef>
            <a:fillRef idx="3">
              <a:schemeClr val="accent1"/>
            </a:fillRef>
            <a:effectRef idx="3">
              <a:schemeClr val="accent1"/>
            </a:effectRef>
            <a:fontRef idx="minor">
              <a:schemeClr val="lt1"/>
            </a:fontRef>
          </p:style>
        </p:sp>
        <p:sp>
          <p:nvSpPr>
            <p:cNvPr id="7" name="Скругленный прямоугольник 4"/>
            <p:cNvSpPr/>
            <p:nvPr/>
          </p:nvSpPr>
          <p:spPr>
            <a:xfrm>
              <a:off x="129936" y="1804479"/>
              <a:ext cx="11640775" cy="2401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kern="1200" noProof="0" dirty="0" smtClean="0">
                  <a:latin typeface="Times New Roman" pitchFamily="18" charset="0"/>
                  <a:cs typeface="Times New Roman" pitchFamily="18" charset="0"/>
                </a:rPr>
                <a:t>Пленуми Верховного Суду, накази Генерального прокурора, Інструкції МВС та Міністерства юстиції належать до числа нормативних актів, які встановлюють порядок застосування тих чи інших кримінальних процесуальних норм, а тому вони </a:t>
              </a:r>
              <a:r>
                <a:rPr lang="uk-UA" sz="3200" b="1" kern="1200" noProof="0" dirty="0" smtClean="0">
                  <a:latin typeface="Times New Roman" pitchFamily="18" charset="0"/>
                  <a:cs typeface="Times New Roman" pitchFamily="18" charset="0"/>
                </a:rPr>
                <a:t>НЕ Є</a:t>
              </a:r>
              <a:r>
                <a:rPr lang="uk-UA" sz="3200" kern="1200" noProof="0" dirty="0" smtClean="0">
                  <a:latin typeface="Times New Roman" pitchFamily="18" charset="0"/>
                  <a:cs typeface="Times New Roman" pitchFamily="18" charset="0"/>
                </a:rPr>
                <a:t> самостійними джерелами кримінального процесуального права. </a:t>
              </a:r>
              <a:endParaRPr lang="uk-UA" sz="3200" kern="1200" noProof="0" dirty="0">
                <a:latin typeface="Times New Roman" pitchFamily="18" charset="0"/>
                <a:cs typeface="Times New Roman" pitchFamily="18" charset="0"/>
              </a:endParaRPr>
            </a:p>
          </p:txBody>
        </p:sp>
      </p:grpSp>
    </p:spTree>
    <p:extLst>
      <p:ext uri="{BB962C8B-B14F-4D97-AF65-F5344CB8AC3E}">
        <p14:creationId xmlns:p14="http://schemas.microsoft.com/office/powerpoint/2010/main" xmlns="" val="1403145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151099784"/>
              </p:ext>
            </p:extLst>
          </p:nvPr>
        </p:nvGraphicFramePr>
        <p:xfrm>
          <a:off x="195072" y="159214"/>
          <a:ext cx="11450081" cy="641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6667354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ÐÐ¾ÑÐ¾Ð¶ÐµÐµ Ð¸Ð·Ð¾Ð±ÑÐ°Ð¶ÐµÐ½Ð¸Ðµ"/>
          <p:cNvPicPr>
            <a:picLocks noChangeAspect="1" noChangeArrowheads="1"/>
          </p:cNvPicPr>
          <p:nvPr/>
        </p:nvPicPr>
        <p:blipFill>
          <a:blip r:embed="rId2"/>
          <a:srcRect/>
          <a:stretch>
            <a:fillRect/>
          </a:stretch>
        </p:blipFill>
        <p:spPr bwMode="auto">
          <a:xfrm>
            <a:off x="9369461" y="4945289"/>
            <a:ext cx="2822539" cy="1912711"/>
          </a:xfrm>
          <a:prstGeom prst="rect">
            <a:avLst/>
          </a:prstGeom>
          <a:solidFill>
            <a:schemeClr val="tx2">
              <a:lumMod val="75000"/>
            </a:schemeClr>
          </a:solidFill>
        </p:spPr>
      </p:pic>
      <p:sp>
        <p:nvSpPr>
          <p:cNvPr id="2" name="Заголовок 1"/>
          <p:cNvSpPr>
            <a:spLocks noGrp="1"/>
          </p:cNvSpPr>
          <p:nvPr>
            <p:ph type="title"/>
          </p:nvPr>
        </p:nvSpPr>
        <p:spPr>
          <a:xfrm>
            <a:off x="416859" y="0"/>
            <a:ext cx="11376212" cy="860612"/>
          </a:xfrm>
          <a:solidFill>
            <a:schemeClr val="tx1"/>
          </a:solidFill>
          <a:ln w="38100">
            <a:solidFill>
              <a:schemeClr val="bg1"/>
            </a:solidFill>
          </a:ln>
        </p:spPr>
        <p:txBody>
          <a:bodyPr>
            <a:normAutofit fontScale="90000"/>
          </a:bodyPr>
          <a:lstStyle/>
          <a:p>
            <a:pPr algn="ctr"/>
            <a:r>
              <a:rPr lang="uk-UA" sz="2800" b="1" smtClean="0">
                <a:solidFill>
                  <a:schemeClr val="bg1"/>
                </a:solidFill>
                <a:latin typeface="Times New Roman" pitchFamily="18" charset="0"/>
                <a:cs typeface="Times New Roman" pitchFamily="18" charset="0"/>
              </a:rPr>
              <a:t>Дія кримінального процесуального закону в просторі</a:t>
            </a:r>
            <a:endParaRPr lang="uk-UA" sz="2800" b="1">
              <a:solidFill>
                <a:schemeClr val="bg1"/>
              </a:solidFill>
              <a:latin typeface="Times New Roman" pitchFamily="18" charset="0"/>
              <a:cs typeface="Times New Roman" pitchFamily="18" charset="0"/>
            </a:endParaRPr>
          </a:p>
        </p:txBody>
      </p:sp>
      <p:sp>
        <p:nvSpPr>
          <p:cNvPr id="11" name="Прямоугольник 10"/>
          <p:cNvSpPr/>
          <p:nvPr/>
        </p:nvSpPr>
        <p:spPr>
          <a:xfrm>
            <a:off x="195823" y="917912"/>
            <a:ext cx="9176778" cy="5539978"/>
          </a:xfrm>
          <a:prstGeom prst="rect">
            <a:avLst/>
          </a:prstGeom>
        </p:spPr>
        <p:txBody>
          <a:bodyPr wrap="square">
            <a:spAutoFit/>
          </a:bodyPr>
          <a:lstStyle/>
          <a:p>
            <a:pPr algn="just"/>
            <a:r>
              <a:rPr lang="uk-UA" sz="2400" b="1" dirty="0" smtClean="0">
                <a:solidFill>
                  <a:schemeClr val="bg1"/>
                </a:solidFill>
              </a:rPr>
              <a:t>       </a:t>
            </a:r>
            <a:r>
              <a:rPr lang="uk-UA" sz="2400" b="1" dirty="0" smtClean="0">
                <a:solidFill>
                  <a:schemeClr val="bg1"/>
                </a:solidFill>
                <a:latin typeface="Times New Roman" pitchFamily="18" charset="0"/>
                <a:cs typeface="Times New Roman" pitchFamily="18" charset="0"/>
              </a:rPr>
              <a:t>Нормативно-правові </a:t>
            </a:r>
            <a:r>
              <a:rPr lang="uk-UA" sz="2400" b="1" dirty="0">
                <a:solidFill>
                  <a:schemeClr val="bg1"/>
                </a:solidFill>
                <a:latin typeface="Times New Roman" pitchFamily="18" charset="0"/>
                <a:cs typeface="Times New Roman" pitchFamily="18" charset="0"/>
              </a:rPr>
              <a:t>акти діють у просторі за трьома основними принципами: </a:t>
            </a:r>
            <a:r>
              <a:rPr lang="uk-UA" sz="2400" i="1" dirty="0">
                <a:solidFill>
                  <a:schemeClr val="bg1"/>
                </a:solidFill>
                <a:latin typeface="Times New Roman" pitchFamily="18" charset="0"/>
                <a:cs typeface="Times New Roman" pitchFamily="18" charset="0"/>
              </a:rPr>
              <a:t>територіальний</a:t>
            </a:r>
            <a:r>
              <a:rPr lang="uk-UA" sz="2400" dirty="0">
                <a:solidFill>
                  <a:schemeClr val="bg1"/>
                </a:solidFill>
                <a:latin typeface="Times New Roman" pitchFamily="18" charset="0"/>
                <a:cs typeface="Times New Roman" pitchFamily="18" charset="0"/>
              </a:rPr>
              <a:t> (поширення дії нормативного акта на територію держави); </a:t>
            </a:r>
            <a:r>
              <a:rPr lang="uk-UA" sz="2400" i="1" dirty="0" err="1">
                <a:solidFill>
                  <a:schemeClr val="bg1"/>
                </a:solidFill>
                <a:latin typeface="Times New Roman" pitchFamily="18" charset="0"/>
                <a:cs typeface="Times New Roman" pitchFamily="18" charset="0"/>
              </a:rPr>
              <a:t>екстратериторіальний</a:t>
            </a:r>
            <a:r>
              <a:rPr lang="uk-UA" sz="2400" dirty="0">
                <a:solidFill>
                  <a:schemeClr val="bg1"/>
                </a:solidFill>
                <a:latin typeface="Times New Roman" pitchFamily="18" charset="0"/>
                <a:cs typeface="Times New Roman" pitchFamily="18" charset="0"/>
              </a:rPr>
              <a:t> (дія нормативного акта поза межами держави) та </a:t>
            </a:r>
            <a:r>
              <a:rPr lang="uk-UA" sz="2400" i="1" dirty="0">
                <a:solidFill>
                  <a:schemeClr val="bg1"/>
                </a:solidFill>
                <a:latin typeface="Times New Roman" pitchFamily="18" charset="0"/>
                <a:cs typeface="Times New Roman" pitchFamily="18" charset="0"/>
              </a:rPr>
              <a:t>екстериторіальний</a:t>
            </a:r>
            <a:r>
              <a:rPr lang="uk-UA" sz="2400" dirty="0">
                <a:solidFill>
                  <a:schemeClr val="bg1"/>
                </a:solidFill>
                <a:latin typeface="Times New Roman" pitchFamily="18" charset="0"/>
                <a:cs typeface="Times New Roman" pitchFamily="18" charset="0"/>
              </a:rPr>
              <a:t> (звільнення тих чи інших територій від дій конкретного нормативного акта</a:t>
            </a:r>
            <a:r>
              <a:rPr lang="uk-UA" sz="2400" dirty="0" smtClean="0">
                <a:solidFill>
                  <a:schemeClr val="bg1"/>
                </a:solidFill>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	</a:t>
            </a:r>
            <a:r>
              <a:rPr lang="uk-UA" sz="2600" b="1" dirty="0" smtClean="0">
                <a:solidFill>
                  <a:schemeClr val="bg1"/>
                </a:solidFill>
                <a:latin typeface="Times New Roman" pitchFamily="18" charset="0"/>
                <a:cs typeface="Times New Roman" pitchFamily="18" charset="0"/>
              </a:rPr>
              <a:t>Дія кримінального процесуального закону в просторі полягає в тому, що кримінальне провадження на території України здійснюється з підстав та в порядку, передбачених КПК України, незалежно від місця вчинення кримінального правопорушення (ч. 1 ст. 4 КПК України). </a:t>
            </a:r>
          </a:p>
          <a:p>
            <a:pPr algn="just"/>
            <a:r>
              <a:rPr lang="uk-UA" sz="2000" b="1" dirty="0" smtClean="0">
                <a:solidFill>
                  <a:schemeClr val="bg1"/>
                </a:solidFill>
                <a:latin typeface="Times New Roman" pitchFamily="18" charset="0"/>
                <a:cs typeface="Times New Roman" pitchFamily="18" charset="0"/>
              </a:rPr>
              <a:t>         </a:t>
            </a:r>
            <a:r>
              <a:rPr lang="uk-UA" sz="2000" dirty="0" smtClean="0">
                <a:solidFill>
                  <a:schemeClr val="bg1"/>
                </a:solidFill>
                <a:latin typeface="Times New Roman" pitchFamily="18" charset="0"/>
                <a:cs typeface="Times New Roman" pitchFamily="18" charset="0"/>
              </a:rPr>
              <a:t>Територія України визначена Законом України «Про державний кордон» та міжнародними договорами України (Конвенцією ООН з морського права 1982 року, Конвенцією про боротьбу з незаконними актами, спрямованими проти безпеки морського судноплавства 1988 року). </a:t>
            </a:r>
            <a:endParaRPr lang="uk-UA"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6539202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2047" y="212086"/>
            <a:ext cx="11658600" cy="1400530"/>
          </a:xfrm>
        </p:spPr>
        <p:txBody>
          <a:bodyPr/>
          <a:lstStyle/>
          <a:p>
            <a:pPr algn="ctr"/>
            <a:r>
              <a:rPr lang="uk-UA" b="1" smtClean="0">
                <a:solidFill>
                  <a:schemeClr val="bg1"/>
                </a:solidFill>
              </a:rPr>
              <a:t>Рекомендовані нормативні акти та література:</a:t>
            </a:r>
            <a:endParaRPr lang="uk-UA">
              <a:solidFill>
                <a:schemeClr val="bg1"/>
              </a:solidFill>
            </a:endParaRPr>
          </a:p>
        </p:txBody>
      </p:sp>
      <p:sp>
        <p:nvSpPr>
          <p:cNvPr id="6" name="Объект 2"/>
          <p:cNvSpPr>
            <a:spLocks noGrp="1"/>
          </p:cNvSpPr>
          <p:nvPr>
            <p:ph idx="1"/>
          </p:nvPr>
        </p:nvSpPr>
        <p:spPr>
          <a:xfrm>
            <a:off x="201706" y="1492624"/>
            <a:ext cx="11658600" cy="5096435"/>
          </a:xfrm>
        </p:spPr>
        <p:txBody>
          <a:bodyPr>
            <a:normAutofit fontScale="55000" lnSpcReduction="20000"/>
          </a:bodyPr>
          <a:lstStyle/>
          <a:p>
            <a:endParaRPr lang="uk-UA" dirty="0" smtClean="0">
              <a:solidFill>
                <a:schemeClr val="bg1"/>
              </a:solidFill>
            </a:endParaRPr>
          </a:p>
          <a:p>
            <a:pPr marL="0" lvl="0" indent="538163" algn="just"/>
            <a:r>
              <a:rPr lang="uk-UA" sz="3600" dirty="0" smtClean="0">
                <a:solidFill>
                  <a:schemeClr val="bg1"/>
                </a:solidFill>
                <a:latin typeface="Times New Roman" pitchFamily="18" charset="0"/>
                <a:cs typeface="Times New Roman" pitchFamily="18" charset="0"/>
              </a:rPr>
              <a:t>Конституція України : прийнята 28 черв. 1996 р. ; (із змін. та </a:t>
            </a:r>
            <a:r>
              <a:rPr lang="uk-UA" sz="3600" dirty="0" err="1" smtClean="0">
                <a:solidFill>
                  <a:schemeClr val="bg1"/>
                </a:solidFill>
                <a:latin typeface="Times New Roman" pitchFamily="18" charset="0"/>
                <a:cs typeface="Times New Roman" pitchFamily="18" charset="0"/>
              </a:rPr>
              <a:t>допов</a:t>
            </a:r>
            <a:r>
              <a:rPr lang="uk-UA" sz="3600" dirty="0" smtClean="0">
                <a:solidFill>
                  <a:schemeClr val="bg1"/>
                </a:solidFill>
                <a:latin typeface="Times New Roman" pitchFamily="18" charset="0"/>
                <a:cs typeface="Times New Roman" pitchFamily="18" charset="0"/>
              </a:rPr>
              <a:t>.). </a:t>
            </a:r>
            <a:r>
              <a:rPr lang="uk-UA" sz="3600" i="1" dirty="0" smtClean="0">
                <a:solidFill>
                  <a:schemeClr val="bg1"/>
                </a:solidFill>
                <a:latin typeface="Times New Roman" pitchFamily="18" charset="0"/>
                <a:cs typeface="Times New Roman" pitchFamily="18" charset="0"/>
              </a:rPr>
              <a:t>Відомості Верховної Ради України</a:t>
            </a:r>
            <a:r>
              <a:rPr lang="uk-UA" sz="3600" dirty="0" smtClean="0">
                <a:solidFill>
                  <a:schemeClr val="bg1"/>
                </a:solidFill>
                <a:latin typeface="Times New Roman" pitchFamily="18" charset="0"/>
                <a:cs typeface="Times New Roman" pitchFamily="18" charset="0"/>
              </a:rPr>
              <a:t>. 1996. № 30. Ст. 141. URL: </a:t>
            </a:r>
            <a:r>
              <a:rPr lang="en-US" sz="3600" dirty="0" smtClean="0">
                <a:solidFill>
                  <a:schemeClr val="bg1"/>
                </a:solidFill>
                <a:latin typeface="Times New Roman" pitchFamily="18" charset="0"/>
                <a:cs typeface="Times New Roman" pitchFamily="18" charset="0"/>
                <a:hlinkClick r:id="rId2"/>
              </a:rPr>
              <a:t>https://zakon.rada.gov.ua/laws/show/254%D0%BA/96-%D0%B2%D1%80</a:t>
            </a:r>
            <a:endParaRPr lang="uk-UA" sz="3600" dirty="0" smtClean="0">
              <a:solidFill>
                <a:schemeClr val="bg1"/>
              </a:solidFill>
              <a:latin typeface="Times New Roman" pitchFamily="18" charset="0"/>
              <a:cs typeface="Times New Roman" pitchFamily="18" charset="0"/>
            </a:endParaRPr>
          </a:p>
          <a:p>
            <a:pPr marL="0" lvl="0" indent="538163" algn="just"/>
            <a:r>
              <a:rPr lang="uk-UA" sz="3600" dirty="0" smtClean="0">
                <a:solidFill>
                  <a:schemeClr val="bg1"/>
                </a:solidFill>
                <a:latin typeface="Times New Roman" pitchFamily="18" charset="0"/>
                <a:cs typeface="Times New Roman" pitchFamily="18" charset="0"/>
              </a:rPr>
              <a:t>Кримінальний </a:t>
            </a:r>
            <a:r>
              <a:rPr lang="uk-UA" sz="3600" dirty="0" smtClean="0">
                <a:solidFill>
                  <a:schemeClr val="bg1"/>
                </a:solidFill>
                <a:latin typeface="Times New Roman" pitchFamily="18" charset="0"/>
                <a:cs typeface="Times New Roman" pitchFamily="18" charset="0"/>
              </a:rPr>
              <a:t>процесуальний кодекс України : Закон України від 13 квіт. 2012 р. </a:t>
            </a:r>
            <a:r>
              <a:rPr lang="uk-UA" sz="3600" i="1" dirty="0" smtClean="0">
                <a:solidFill>
                  <a:schemeClr val="bg1"/>
                </a:solidFill>
                <a:latin typeface="Times New Roman" pitchFamily="18" charset="0"/>
                <a:cs typeface="Times New Roman" pitchFamily="18" charset="0"/>
              </a:rPr>
              <a:t>Верховна Рада України</a:t>
            </a:r>
            <a:r>
              <a:rPr lang="uk-UA" sz="3600" dirty="0" smtClean="0">
                <a:solidFill>
                  <a:schemeClr val="bg1"/>
                </a:solidFill>
                <a:latin typeface="Times New Roman" pitchFamily="18" charset="0"/>
                <a:cs typeface="Times New Roman" pitchFamily="18" charset="0"/>
              </a:rPr>
              <a:t> : [сайт]. URL: </a:t>
            </a:r>
            <a:r>
              <a:rPr lang="uk-UA" sz="3600" dirty="0" smtClean="0">
                <a:solidFill>
                  <a:schemeClr val="bg1"/>
                </a:solidFill>
                <a:latin typeface="Times New Roman" pitchFamily="18" charset="0"/>
                <a:cs typeface="Times New Roman" pitchFamily="18" charset="0"/>
                <a:hlinkClick r:id="rId3"/>
              </a:rPr>
              <a:t>http://zakon4.rada.gov.ua/laws/show/4651–17</a:t>
            </a:r>
            <a:endParaRPr lang="uk-UA" sz="3600" dirty="0" smtClean="0">
              <a:solidFill>
                <a:schemeClr val="bg1"/>
              </a:solidFill>
              <a:latin typeface="Times New Roman" pitchFamily="18" charset="0"/>
              <a:cs typeface="Times New Roman" pitchFamily="18" charset="0"/>
            </a:endParaRPr>
          </a:p>
          <a:p>
            <a:pPr marL="0" indent="538163" algn="just"/>
            <a:r>
              <a:rPr lang="uk-UA" sz="3600" dirty="0" smtClean="0">
                <a:solidFill>
                  <a:schemeClr val="bg1"/>
                </a:solidFill>
                <a:latin typeface="Times New Roman" pitchFamily="18" charset="0"/>
                <a:cs typeface="Times New Roman" pitchFamily="18" charset="0"/>
              </a:rPr>
              <a:t>Інструкція про порядок проведення процесуальних дій під час кримінального провадження на морському чи річковому судні України, що перебуває за межами України під прапором або з розпізнавальним знаком України, якщо це судно приписано до порту, розташованого в Україні: наказ Генерального прокурора України від 14 лист. 2012 р. №112. </a:t>
            </a:r>
            <a:r>
              <a:rPr lang="uk-UA" sz="3600" i="1" dirty="0" smtClean="0">
                <a:solidFill>
                  <a:schemeClr val="bg1"/>
                </a:solidFill>
                <a:latin typeface="Times New Roman" pitchFamily="18" charset="0"/>
                <a:cs typeface="Times New Roman" pitchFamily="18" charset="0"/>
              </a:rPr>
              <a:t>Ліга : Закон</a:t>
            </a:r>
            <a:r>
              <a:rPr lang="uk-UA" sz="3600" dirty="0" smtClean="0">
                <a:solidFill>
                  <a:schemeClr val="bg1"/>
                </a:solidFill>
                <a:latin typeface="Times New Roman" pitchFamily="18" charset="0"/>
                <a:cs typeface="Times New Roman" pitchFamily="18" charset="0"/>
              </a:rPr>
              <a:t> : [сайт]. URL: </a:t>
            </a:r>
            <a:r>
              <a:rPr lang="uk-UA" sz="3600" dirty="0" smtClean="0">
                <a:solidFill>
                  <a:schemeClr val="bg1"/>
                </a:solidFill>
                <a:latin typeface="Times New Roman" pitchFamily="18" charset="0"/>
                <a:cs typeface="Times New Roman" pitchFamily="18" charset="0"/>
                <a:hlinkClick r:id="rId4"/>
              </a:rPr>
              <a:t>http://search.ligazakon.ua/l_doc2.nsf/link1/GP12047.html</a:t>
            </a:r>
            <a:endParaRPr lang="uk-UA" sz="3600" dirty="0" smtClean="0">
              <a:solidFill>
                <a:schemeClr val="bg1"/>
              </a:solidFill>
              <a:latin typeface="Times New Roman" pitchFamily="18" charset="0"/>
              <a:cs typeface="Times New Roman" pitchFamily="18" charset="0"/>
            </a:endParaRPr>
          </a:p>
          <a:p>
            <a:pPr marL="0" indent="538163" algn="just"/>
            <a:r>
              <a:rPr lang="uk-UA" sz="3600" dirty="0" smtClean="0">
                <a:solidFill>
                  <a:schemeClr val="bg1"/>
                </a:solidFill>
                <a:latin typeface="Times New Roman" pitchFamily="18" charset="0"/>
                <a:cs typeface="Times New Roman" pitchFamily="18" charset="0"/>
              </a:rPr>
              <a:t>Положення про дипломатичні представництва та консульські установи іноземних держав в Україні : </a:t>
            </a:r>
            <a:r>
              <a:rPr lang="uk-UA" sz="3600" dirty="0" err="1" smtClean="0">
                <a:solidFill>
                  <a:schemeClr val="bg1"/>
                </a:solidFill>
                <a:latin typeface="Times New Roman" pitchFamily="18" charset="0"/>
                <a:cs typeface="Times New Roman" pitchFamily="18" charset="0"/>
              </a:rPr>
              <a:t>затв</a:t>
            </a:r>
            <a:r>
              <a:rPr lang="uk-UA" sz="3600" dirty="0" smtClean="0">
                <a:solidFill>
                  <a:schemeClr val="bg1"/>
                </a:solidFill>
                <a:latin typeface="Times New Roman" pitchFamily="18" charset="0"/>
                <a:cs typeface="Times New Roman" pitchFamily="18" charset="0"/>
              </a:rPr>
              <a:t>. Указом Президента України від 10 черв. 1993 р. </a:t>
            </a:r>
            <a:r>
              <a:rPr lang="uk-UA" sz="3600" i="1" dirty="0" smtClean="0">
                <a:solidFill>
                  <a:schemeClr val="bg1"/>
                </a:solidFill>
                <a:latin typeface="Times New Roman" pitchFamily="18" charset="0"/>
                <a:cs typeface="Times New Roman" pitchFamily="18" charset="0"/>
              </a:rPr>
              <a:t>Верховна Рада України</a:t>
            </a:r>
            <a:r>
              <a:rPr lang="uk-UA" sz="3600" dirty="0" smtClean="0">
                <a:solidFill>
                  <a:schemeClr val="bg1"/>
                </a:solidFill>
                <a:latin typeface="Times New Roman" pitchFamily="18" charset="0"/>
                <a:cs typeface="Times New Roman" pitchFamily="18" charset="0"/>
              </a:rPr>
              <a:t> : [сайт]. URL: </a:t>
            </a:r>
            <a:r>
              <a:rPr lang="uk-UA" sz="3600" dirty="0" smtClean="0">
                <a:solidFill>
                  <a:schemeClr val="bg1"/>
                </a:solidFill>
                <a:latin typeface="Times New Roman" pitchFamily="18" charset="0"/>
                <a:cs typeface="Times New Roman" pitchFamily="18" charset="0"/>
                <a:hlinkClick r:id="rId5"/>
              </a:rPr>
              <a:t>https://</a:t>
            </a:r>
            <a:r>
              <a:rPr lang="uk-UA" sz="3600" dirty="0" smtClean="0">
                <a:solidFill>
                  <a:schemeClr val="bg1"/>
                </a:solidFill>
                <a:latin typeface="Times New Roman" pitchFamily="18" charset="0"/>
                <a:cs typeface="Times New Roman" pitchFamily="18" charset="0"/>
                <a:hlinkClick r:id="rId5"/>
              </a:rPr>
              <a:t>zakon.rada.gov.ua/laws/show/198/93</a:t>
            </a:r>
            <a:endParaRPr lang="uk-UA" sz="3600" dirty="0" smtClean="0">
              <a:solidFill>
                <a:schemeClr val="bg1"/>
              </a:solidFill>
              <a:latin typeface="Times New Roman" pitchFamily="18" charset="0"/>
              <a:cs typeface="Times New Roman" pitchFamily="18" charset="0"/>
            </a:endParaRPr>
          </a:p>
          <a:p>
            <a:pPr marL="0" indent="538163" algn="just"/>
            <a:r>
              <a:rPr lang="uk-UA" sz="3600" dirty="0" smtClean="0">
                <a:solidFill>
                  <a:schemeClr val="bg1"/>
                </a:solidFill>
                <a:latin typeface="Times New Roman" pitchFamily="18" charset="0"/>
                <a:cs typeface="Times New Roman" pitchFamily="18" charset="0"/>
              </a:rPr>
              <a:t>Галаган</a:t>
            </a:r>
            <a:r>
              <a:rPr lang="uk-UA" sz="3600" dirty="0" smtClean="0">
                <a:solidFill>
                  <a:schemeClr val="bg1"/>
                </a:solidFill>
                <a:latin typeface="Times New Roman" pitchFamily="18" charset="0"/>
                <a:cs typeface="Times New Roman" pitchFamily="18" charset="0"/>
              </a:rPr>
              <a:t> В.І., </a:t>
            </a:r>
            <a:r>
              <a:rPr lang="uk-UA" sz="3600" dirty="0" err="1" smtClean="0">
                <a:solidFill>
                  <a:schemeClr val="bg1"/>
                </a:solidFill>
                <a:latin typeface="Times New Roman" pitchFamily="18" charset="0"/>
                <a:cs typeface="Times New Roman" pitchFamily="18" charset="0"/>
              </a:rPr>
              <a:t>Калачова</a:t>
            </a:r>
            <a:r>
              <a:rPr lang="uk-UA" sz="3600" dirty="0" smtClean="0">
                <a:solidFill>
                  <a:schemeClr val="bg1"/>
                </a:solidFill>
                <a:latin typeface="Times New Roman" pitchFamily="18" charset="0"/>
                <a:cs typeface="Times New Roman" pitchFamily="18" charset="0"/>
              </a:rPr>
              <a:t> О.М. Особливості початку досудового розслідування при виявленні ознак кримінального правопорушення на території дипломатичних представництв чи консульських установ України. Часопис Національного університету «Острозька академія». Серія «Право». 2013. № 2 (8). С.1-14.</a:t>
            </a:r>
          </a:p>
        </p:txBody>
      </p:sp>
    </p:spTree>
    <p:extLst>
      <p:ext uri="{BB962C8B-B14F-4D97-AF65-F5344CB8AC3E}">
        <p14:creationId xmlns:p14="http://schemas.microsoft.com/office/powerpoint/2010/main" xmlns="" val="3843857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50" y="201706"/>
            <a:ext cx="11658600" cy="1384995"/>
          </a:xfrm>
          <a:prstGeom prst="rect">
            <a:avLst/>
          </a:prstGeom>
        </p:spPr>
        <p:txBody>
          <a:bodyPr wrap="square">
            <a:spAutoFit/>
          </a:bodyPr>
          <a:lstStyle/>
          <a:p>
            <a:pPr algn="just"/>
            <a:r>
              <a:rPr lang="uk-UA" sz="2700" b="1" dirty="0" smtClean="0">
                <a:solidFill>
                  <a:schemeClr val="bg1"/>
                </a:solidFill>
                <a:latin typeface="Times New Roman" pitchFamily="18" charset="0"/>
                <a:cs typeface="Times New Roman" pitchFamily="18" charset="0"/>
              </a:rPr>
              <a:t>            </a:t>
            </a:r>
            <a:r>
              <a:rPr lang="uk-UA" sz="2800" b="1" dirty="0" smtClean="0">
                <a:solidFill>
                  <a:schemeClr val="bg1"/>
                </a:solidFill>
                <a:latin typeface="Times New Roman" pitchFamily="18" charset="0"/>
                <a:cs typeface="Times New Roman" pitchFamily="18" charset="0"/>
              </a:rPr>
              <a:t>Кримінальне процесуальне законодавство України застосовується також при здійсненні провадження щодо кримінальних правопорушень, вчинених: </a:t>
            </a:r>
            <a:endParaRPr lang="uk-UA" sz="2400" dirty="0">
              <a:solidFill>
                <a:schemeClr val="bg1"/>
              </a:solidFill>
              <a:latin typeface="Times New Roman" pitchFamily="18" charset="0"/>
              <a:cs typeface="Times New Roman" pitchFamily="18" charset="0"/>
            </a:endParaRPr>
          </a:p>
        </p:txBody>
      </p:sp>
      <p:pic>
        <p:nvPicPr>
          <p:cNvPr id="6146" name="Picture 2" descr="http://gorde.com.ua/wp-content/uploads/posolstvo-ukrainy.jpg"/>
          <p:cNvPicPr>
            <a:picLocks noChangeAspect="1" noChangeArrowheads="1"/>
          </p:cNvPicPr>
          <p:nvPr/>
        </p:nvPicPr>
        <p:blipFill>
          <a:blip r:embed="rId2"/>
          <a:srcRect/>
          <a:stretch>
            <a:fillRect/>
          </a:stretch>
        </p:blipFill>
        <p:spPr bwMode="auto">
          <a:xfrm>
            <a:off x="8240616" y="1452282"/>
            <a:ext cx="3781987" cy="1680883"/>
          </a:xfrm>
          <a:prstGeom prst="rect">
            <a:avLst/>
          </a:prstGeom>
          <a:noFill/>
        </p:spPr>
      </p:pic>
      <p:sp>
        <p:nvSpPr>
          <p:cNvPr id="5" name="Прямоугольник 4"/>
          <p:cNvSpPr/>
          <p:nvPr/>
        </p:nvSpPr>
        <p:spPr>
          <a:xfrm>
            <a:off x="349624" y="1575737"/>
            <a:ext cx="7772400" cy="1538883"/>
          </a:xfrm>
          <a:prstGeom prst="rect">
            <a:avLst/>
          </a:prstGeom>
        </p:spPr>
        <p:txBody>
          <a:bodyPr wrap="square">
            <a:spAutoFit/>
          </a:bodyPr>
          <a:lstStyle/>
          <a:p>
            <a:pPr algn="just"/>
            <a:r>
              <a:rPr lang="uk-UA" sz="2000" dirty="0" smtClean="0">
                <a:solidFill>
                  <a:schemeClr val="bg1"/>
                </a:solidFill>
                <a:latin typeface="Times New Roman" pitchFamily="18" charset="0"/>
                <a:cs typeface="Times New Roman" pitchFamily="18" charset="0"/>
              </a:rPr>
              <a:t>– на території дипломатичного представництва чи консульської установи України за кордоном. (</a:t>
            </a:r>
            <a:r>
              <a:rPr lang="uk-UA" dirty="0" smtClean="0">
                <a:solidFill>
                  <a:schemeClr val="bg1"/>
                </a:solidFill>
                <a:latin typeface="Times New Roman" pitchFamily="18" charset="0"/>
                <a:cs typeface="Times New Roman" pitchFamily="18" charset="0"/>
              </a:rPr>
              <a:t>Об’єкти, які відносяться до території дипломатичного представництва чи консульської установи визначені у ст. 1 Віденської конвенції про дипломатичні зносини 1961 року та ст. 1 Віденської конвенції про консульські зносини 1963 року); </a:t>
            </a:r>
          </a:p>
        </p:txBody>
      </p:sp>
      <p:pic>
        <p:nvPicPr>
          <p:cNvPr id="6" name="Рисунок 5" descr="https://fs3.ppt4web.ru/images/163078/207241/640/img0.jpg"/>
          <p:cNvPicPr/>
          <p:nvPr/>
        </p:nvPicPr>
        <p:blipFill>
          <a:blip r:embed="rId3">
            <a:lum bright="-10000"/>
          </a:blip>
          <a:srcRect l="5062" t="38210" r="3659" b="5629"/>
          <a:stretch>
            <a:fillRect/>
          </a:stretch>
        </p:blipFill>
        <p:spPr bwMode="auto">
          <a:xfrm>
            <a:off x="8216153" y="3348319"/>
            <a:ext cx="3801035" cy="1680882"/>
          </a:xfrm>
          <a:prstGeom prst="rect">
            <a:avLst/>
          </a:prstGeom>
          <a:noFill/>
          <a:ln w="9525">
            <a:noFill/>
            <a:miter lim="800000"/>
            <a:headEnd/>
            <a:tailEnd/>
          </a:ln>
        </p:spPr>
      </p:pic>
      <p:sp>
        <p:nvSpPr>
          <p:cNvPr id="7" name="Прямоугольник 6"/>
          <p:cNvSpPr/>
          <p:nvPr/>
        </p:nvSpPr>
        <p:spPr>
          <a:xfrm>
            <a:off x="573740" y="3393613"/>
            <a:ext cx="7561729" cy="923330"/>
          </a:xfrm>
          <a:prstGeom prst="rect">
            <a:avLst/>
          </a:prstGeom>
        </p:spPr>
        <p:txBody>
          <a:bodyPr wrap="square">
            <a:spAutoFit/>
          </a:bodyPr>
          <a:lstStyle/>
          <a:p>
            <a:pPr algn="just"/>
            <a:r>
              <a:rPr lang="uk-UA" dirty="0" smtClean="0">
                <a:solidFill>
                  <a:schemeClr val="bg1"/>
                </a:solidFill>
                <a:latin typeface="Times New Roman" pitchFamily="18" charset="0"/>
                <a:cs typeface="Times New Roman" pitchFamily="18" charset="0"/>
              </a:rPr>
              <a:t>– на повітряному, морському чи річковому судні, що перебуває за межами України під прапором або з розпізнавальним знаком України, якщо це судно приписано до порту, розташованого в Україні; </a:t>
            </a:r>
          </a:p>
        </p:txBody>
      </p:sp>
      <p:sp>
        <p:nvSpPr>
          <p:cNvPr id="8" name="Прямоугольник 7"/>
          <p:cNvSpPr/>
          <p:nvPr/>
        </p:nvSpPr>
        <p:spPr>
          <a:xfrm>
            <a:off x="667869" y="4914491"/>
            <a:ext cx="7225553" cy="1754326"/>
          </a:xfrm>
          <a:prstGeom prst="rect">
            <a:avLst/>
          </a:prstGeom>
        </p:spPr>
        <p:txBody>
          <a:bodyPr wrap="square">
            <a:spAutoFit/>
          </a:bodyPr>
          <a:lstStyle/>
          <a:p>
            <a:pPr algn="just"/>
            <a:r>
              <a:rPr lang="uk-UA" dirty="0" smtClean="0">
                <a:solidFill>
                  <a:schemeClr val="bg1"/>
                </a:solidFill>
                <a:latin typeface="Times New Roman" pitchFamily="18" charset="0"/>
                <a:cs typeface="Times New Roman" pitchFamily="18" charset="0"/>
              </a:rPr>
              <a:t>– особою особового складу Збройних Сил України, який перебуває на території іншої держави, якщо міжнародними договорами, згода на обов’язковість яких надана Верховною Радою України, передбачено поширення юрисдикції України на особовий склад Збройних Сил України, який перебуває на території іншої держави (ч. 3 ст. 4 КПК України).</a:t>
            </a:r>
          </a:p>
        </p:txBody>
      </p:sp>
      <p:pic>
        <p:nvPicPr>
          <p:cNvPr id="6150" name="Picture 6" descr="ÐÐ°ÑÑÐ¸Ð½ÐºÐ¸ Ð¿Ð¾ Ð·Ð°Ð¿ÑÐ¾ÑÑ ÑÐ¾ÑÐ¾ Ð·Ð±ÑÐ¾Ð¹Ð½Ð¸Ñ ÑÐ¸Ð» ÑÐºÑÐ°ÑÐ½Ð¸"/>
          <p:cNvPicPr>
            <a:picLocks noChangeAspect="1" noChangeArrowheads="1"/>
          </p:cNvPicPr>
          <p:nvPr/>
        </p:nvPicPr>
        <p:blipFill>
          <a:blip r:embed="rId4"/>
          <a:srcRect/>
          <a:stretch>
            <a:fillRect/>
          </a:stretch>
        </p:blipFill>
        <p:spPr bwMode="auto">
          <a:xfrm>
            <a:off x="8216836" y="4908175"/>
            <a:ext cx="3791388" cy="1748119"/>
          </a:xfrm>
          <a:prstGeom prst="rect">
            <a:avLst/>
          </a:prstGeom>
          <a:noFill/>
        </p:spPr>
      </p:pic>
    </p:spTree>
    <p:extLst>
      <p:ext uri="{BB962C8B-B14F-4D97-AF65-F5344CB8AC3E}">
        <p14:creationId xmlns:p14="http://schemas.microsoft.com/office/powerpoint/2010/main" xmlns="" val="205150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62367828"/>
              </p:ext>
            </p:extLst>
          </p:nvPr>
        </p:nvGraphicFramePr>
        <p:xfrm>
          <a:off x="215153" y="242047"/>
          <a:ext cx="11815482" cy="615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4875215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0622" y="1169894"/>
            <a:ext cx="11616578" cy="2431435"/>
          </a:xfrm>
          <a:prstGeom prst="rect">
            <a:avLst/>
          </a:prstGeom>
        </p:spPr>
        <p:txBody>
          <a:bodyPr wrap="square">
            <a:spAutoFit/>
          </a:bodyPr>
          <a:lstStyle/>
          <a:p>
            <a:pPr algn="just"/>
            <a:r>
              <a:rPr lang="uk-UA" sz="3200" b="1" i="1" dirty="0" smtClean="0">
                <a:solidFill>
                  <a:schemeClr val="bg1"/>
                </a:solidFill>
                <a:latin typeface="Times New Roman" pitchFamily="18" charset="0"/>
                <a:cs typeface="Times New Roman" pitchFamily="18" charset="0"/>
              </a:rPr>
              <a:t>      Дія кримінального процесуального закону в часі</a:t>
            </a:r>
            <a:r>
              <a:rPr lang="uk-UA" sz="3200" b="1" dirty="0" smtClean="0">
                <a:solidFill>
                  <a:schemeClr val="bg1"/>
                </a:solidFill>
                <a:latin typeface="Times New Roman" pitchFamily="18" charset="0"/>
                <a:cs typeface="Times New Roman" pitchFamily="18" charset="0"/>
              </a:rPr>
              <a:t> </a:t>
            </a:r>
            <a:r>
              <a:rPr lang="uk-UA" sz="2400" dirty="0" smtClean="0">
                <a:solidFill>
                  <a:schemeClr val="bg1"/>
                </a:solidFill>
                <a:latin typeface="Times New Roman" pitchFamily="18" charset="0"/>
                <a:cs typeface="Times New Roman" pitchFamily="18" charset="0"/>
              </a:rPr>
              <a:t>характеризується тим, що процесуальна дія проводиться, а процесуальне рішення приймається згідно з положеннями КПК України, чинними на момент початку виконання такої дії або прийняття такого рішення; допустимість доказів визначається положеннями КПК України, які були чинними на момент їх отримання (ст. 5 КПК України).</a:t>
            </a:r>
            <a:endParaRPr lang="uk-UA" sz="2400" dirty="0">
              <a:solidFill>
                <a:schemeClr val="bg1"/>
              </a:solidFill>
              <a:effectLst/>
              <a:latin typeface="Times New Roman" pitchFamily="18" charset="0"/>
              <a:cs typeface="Times New Roman" pitchFamily="18" charset="0"/>
            </a:endParaRPr>
          </a:p>
        </p:txBody>
      </p:sp>
      <p:sp>
        <p:nvSpPr>
          <p:cNvPr id="6" name="Прямоугольник 5"/>
          <p:cNvSpPr/>
          <p:nvPr/>
        </p:nvSpPr>
        <p:spPr>
          <a:xfrm>
            <a:off x="257175" y="3700463"/>
            <a:ext cx="11415713" cy="2739211"/>
          </a:xfrm>
          <a:prstGeom prst="rect">
            <a:avLst/>
          </a:prstGeom>
        </p:spPr>
        <p:txBody>
          <a:bodyPr wrap="square">
            <a:spAutoFit/>
          </a:bodyPr>
          <a:lstStyle/>
          <a:p>
            <a:pPr algn="just"/>
            <a:r>
              <a:rPr lang="en-US" sz="2800" b="1" dirty="0" smtClean="0">
                <a:solidFill>
                  <a:schemeClr val="bg1"/>
                </a:solidFill>
                <a:latin typeface="Times New Roman" pitchFamily="18" charset="0"/>
                <a:cs typeface="Times New Roman" pitchFamily="18" charset="0"/>
              </a:rPr>
              <a:t>       </a:t>
            </a:r>
            <a:r>
              <a:rPr lang="uk-UA" sz="2800" b="1" dirty="0" smtClean="0">
                <a:solidFill>
                  <a:schemeClr val="bg1"/>
                </a:solidFill>
                <a:latin typeface="Times New Roman" pitchFamily="18" charset="0"/>
                <a:cs typeface="Times New Roman" pitchFamily="18" charset="0"/>
              </a:rPr>
              <a:t>Нормативно-правові </a:t>
            </a:r>
            <a:r>
              <a:rPr lang="uk-UA" sz="2800" b="1" dirty="0">
                <a:solidFill>
                  <a:schemeClr val="bg1"/>
                </a:solidFill>
                <a:latin typeface="Times New Roman" pitchFamily="18" charset="0"/>
                <a:cs typeface="Times New Roman" pitchFamily="18" charset="0"/>
              </a:rPr>
              <a:t>акти можуть набирати чинності: </a:t>
            </a:r>
            <a:endParaRPr lang="uk-UA" sz="2800" b="1" dirty="0" smtClean="0">
              <a:solidFill>
                <a:schemeClr val="bg1"/>
              </a:solidFill>
              <a:latin typeface="Times New Roman" pitchFamily="18" charset="0"/>
              <a:cs typeface="Times New Roman" pitchFamily="18" charset="0"/>
            </a:endParaRPr>
          </a:p>
          <a:p>
            <a:pPr marL="457200" indent="-457200" algn="just">
              <a:buAutoNum type="arabicParenR"/>
            </a:pPr>
            <a:r>
              <a:rPr lang="uk-UA" sz="2400" dirty="0" smtClean="0">
                <a:solidFill>
                  <a:schemeClr val="bg1"/>
                </a:solidFill>
                <a:latin typeface="Times New Roman" pitchFamily="18" charset="0"/>
                <a:cs typeface="Times New Roman" pitchFamily="18" charset="0"/>
              </a:rPr>
              <a:t>з </a:t>
            </a:r>
            <a:r>
              <a:rPr lang="uk-UA" sz="2400" dirty="0">
                <a:solidFill>
                  <a:schemeClr val="bg1"/>
                </a:solidFill>
                <a:latin typeface="Times New Roman" pitchFamily="18" charset="0"/>
                <a:cs typeface="Times New Roman" pitchFamily="18" charset="0"/>
              </a:rPr>
              <a:t>моменту їх офіційного оприлюднення (опублікування) чи через певний строк з моменту такого оприлюднення; </a:t>
            </a:r>
            <a:endParaRPr lang="uk-UA" sz="2400" dirty="0" smtClean="0">
              <a:solidFill>
                <a:schemeClr val="bg1"/>
              </a:solidFill>
              <a:latin typeface="Times New Roman" pitchFamily="18" charset="0"/>
              <a:cs typeface="Times New Roman" pitchFamily="18" charset="0"/>
            </a:endParaRPr>
          </a:p>
          <a:p>
            <a:pPr marL="457200" indent="-457200" algn="just">
              <a:buAutoNum type="arabicParenR"/>
            </a:pPr>
            <a:r>
              <a:rPr lang="uk-UA" sz="2400" dirty="0" smtClean="0">
                <a:solidFill>
                  <a:schemeClr val="bg1"/>
                </a:solidFill>
                <a:latin typeface="Times New Roman" pitchFamily="18" charset="0"/>
                <a:cs typeface="Times New Roman" pitchFamily="18" charset="0"/>
              </a:rPr>
              <a:t>з </a:t>
            </a:r>
            <a:r>
              <a:rPr lang="uk-UA" sz="2400" dirty="0">
                <a:solidFill>
                  <a:schemeClr val="bg1"/>
                </a:solidFill>
                <a:latin typeface="Times New Roman" pitchFamily="18" charset="0"/>
                <a:cs typeface="Times New Roman" pitchFamily="18" charset="0"/>
              </a:rPr>
              <a:t>моменту прийняття нормативно-правового акта; </a:t>
            </a:r>
            <a:endParaRPr lang="uk-UA" sz="2400" dirty="0" smtClean="0">
              <a:solidFill>
                <a:schemeClr val="bg1"/>
              </a:solidFill>
              <a:latin typeface="Times New Roman" pitchFamily="18" charset="0"/>
              <a:cs typeface="Times New Roman" pitchFamily="18" charset="0"/>
            </a:endParaRPr>
          </a:p>
          <a:p>
            <a:pPr marL="457200" indent="-457200" algn="just">
              <a:buAutoNum type="arabicParenR"/>
            </a:pPr>
            <a:r>
              <a:rPr lang="uk-UA" sz="2400" dirty="0" smtClean="0">
                <a:solidFill>
                  <a:schemeClr val="bg1"/>
                </a:solidFill>
                <a:latin typeface="Times New Roman" pitchFamily="18" charset="0"/>
                <a:cs typeface="Times New Roman" pitchFamily="18" charset="0"/>
              </a:rPr>
              <a:t>з </a:t>
            </a:r>
            <a:r>
              <a:rPr lang="uk-UA" sz="2400" dirty="0">
                <a:solidFill>
                  <a:schemeClr val="bg1"/>
                </a:solidFill>
                <a:latin typeface="Times New Roman" pitchFamily="18" charset="0"/>
                <a:cs typeface="Times New Roman" pitchFamily="18" charset="0"/>
              </a:rPr>
              <a:t>конкретної дати, передбаченої самим нормативно-правовим актом; </a:t>
            </a:r>
            <a:endParaRPr lang="uk-UA" sz="2400" dirty="0" smtClean="0">
              <a:solidFill>
                <a:schemeClr val="bg1"/>
              </a:solidFill>
              <a:latin typeface="Times New Roman" pitchFamily="18" charset="0"/>
              <a:cs typeface="Times New Roman" pitchFamily="18" charset="0"/>
            </a:endParaRPr>
          </a:p>
          <a:p>
            <a:pPr marL="457200" indent="-457200" algn="just">
              <a:buAutoNum type="arabicParenR"/>
            </a:pPr>
            <a:r>
              <a:rPr lang="uk-UA" sz="2400" dirty="0" smtClean="0">
                <a:solidFill>
                  <a:schemeClr val="bg1"/>
                </a:solidFill>
                <a:latin typeface="Times New Roman" pitchFamily="18" charset="0"/>
                <a:cs typeface="Times New Roman" pitchFamily="18" charset="0"/>
              </a:rPr>
              <a:t>з </a:t>
            </a:r>
            <a:r>
              <a:rPr lang="uk-UA" sz="2400" dirty="0">
                <a:solidFill>
                  <a:schemeClr val="bg1"/>
                </a:solidFill>
                <a:latin typeface="Times New Roman" pitchFamily="18" charset="0"/>
                <a:cs typeface="Times New Roman" pitchFamily="18" charset="0"/>
              </a:rPr>
              <a:t>моменту державної реєстрації нормативно-правового акта чи через певний строк із моменту такої реєстрації.</a:t>
            </a:r>
            <a:endParaRPr lang="ru-RU" sz="2400" dirty="0">
              <a:solidFill>
                <a:schemeClr val="bg1"/>
              </a:solidFill>
              <a:latin typeface="Times New Roman" pitchFamily="18" charset="0"/>
              <a:cs typeface="Times New Roman" pitchFamily="18" charset="0"/>
            </a:endParaRPr>
          </a:p>
        </p:txBody>
      </p:sp>
      <p:sp>
        <p:nvSpPr>
          <p:cNvPr id="7" name="Заголовок 1"/>
          <p:cNvSpPr>
            <a:spLocks noGrp="1"/>
          </p:cNvSpPr>
          <p:nvPr>
            <p:ph type="title"/>
          </p:nvPr>
        </p:nvSpPr>
        <p:spPr>
          <a:xfrm>
            <a:off x="416859" y="0"/>
            <a:ext cx="11376212" cy="860612"/>
          </a:xfrm>
          <a:solidFill>
            <a:schemeClr val="tx1"/>
          </a:solidFill>
          <a:ln w="38100">
            <a:solidFill>
              <a:schemeClr val="bg1"/>
            </a:solidFill>
          </a:ln>
        </p:spPr>
        <p:txBody>
          <a:bodyPr>
            <a:normAutofit fontScale="90000"/>
          </a:bodyPr>
          <a:lstStyle/>
          <a:p>
            <a:pPr algn="ctr"/>
            <a:r>
              <a:rPr lang="uk-UA" sz="2800" b="1" smtClean="0">
                <a:solidFill>
                  <a:schemeClr val="bg1"/>
                </a:solidFill>
                <a:latin typeface="Times New Roman" pitchFamily="18" charset="0"/>
                <a:cs typeface="Times New Roman" pitchFamily="18" charset="0"/>
              </a:rPr>
              <a:t>Дія кримінального процесуального закону України в часі </a:t>
            </a:r>
            <a:endParaRPr lang="uk-UA" sz="28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02342040"/>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5610" y="417217"/>
            <a:ext cx="9486272" cy="6001643"/>
          </a:xfrm>
          <a:prstGeom prst="rect">
            <a:avLst/>
          </a:prstGeom>
        </p:spPr>
        <p:txBody>
          <a:bodyPr wrap="square">
            <a:spAutoFit/>
          </a:bodyPr>
          <a:lstStyle/>
          <a:p>
            <a:pPr algn="just"/>
            <a:r>
              <a:rPr lang="uk-UA" sz="2400" dirty="0" smtClean="0">
                <a:solidFill>
                  <a:schemeClr val="bg1"/>
                </a:solidFill>
                <a:latin typeface="Times New Roman" pitchFamily="18" charset="0"/>
                <a:cs typeface="Times New Roman" pitchFamily="18" charset="0"/>
              </a:rPr>
              <a:t>        Новий закон набирає чинності через 10 днів з дня його офіційного оприлюднення, якщо інше не передбачено самим законом, але не раніше від дня його опублікування (ч. 5 ст. 94 Конституції України). </a:t>
            </a:r>
            <a:endParaRPr lang="uk-UA" sz="2400" dirty="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a:t>
            </a:r>
            <a:r>
              <a:rPr lang="uk-UA" sz="2400" b="1" dirty="0" smtClean="0">
                <a:solidFill>
                  <a:schemeClr val="bg1"/>
                </a:solidFill>
                <a:latin typeface="Times New Roman" pitchFamily="18" charset="0"/>
                <a:cs typeface="Times New Roman" pitchFamily="18" charset="0"/>
              </a:rPr>
              <a:t>Офіційними друкованими виданнями</a:t>
            </a:r>
            <a:r>
              <a:rPr lang="uk-UA" sz="2400" dirty="0" smtClean="0">
                <a:solidFill>
                  <a:schemeClr val="bg1"/>
                </a:solidFill>
                <a:latin typeface="Times New Roman" pitchFamily="18" charset="0"/>
                <a:cs typeface="Times New Roman" pitchFamily="18" charset="0"/>
              </a:rPr>
              <a:t> відповідно до ст. 1 Указу Президента України від 10.06.1997 р. «Про порядок офіційного оприлюднення нормативно-правових актів та набрання ними чинності» є:  «Відомості </a:t>
            </a:r>
            <a:r>
              <a:rPr lang="uk-UA" sz="2400" dirty="0">
                <a:solidFill>
                  <a:schemeClr val="bg1"/>
                </a:solidFill>
                <a:latin typeface="Times New Roman" pitchFamily="18" charset="0"/>
                <a:cs typeface="Times New Roman" pitchFamily="18" charset="0"/>
              </a:rPr>
              <a:t>Верховної Ради України», «Офіційному віснику України</a:t>
            </a:r>
            <a:r>
              <a:rPr lang="uk-UA" sz="2400" dirty="0" smtClean="0">
                <a:solidFill>
                  <a:schemeClr val="bg1"/>
                </a:solidFill>
                <a:latin typeface="Times New Roman" pitchFamily="18" charset="0"/>
                <a:cs typeface="Times New Roman" pitchFamily="18" charset="0"/>
              </a:rPr>
              <a:t>», інформаційний бюлетень «Офіційний вісник </a:t>
            </a:r>
            <a:r>
              <a:rPr lang="uk-UA" sz="2400" dirty="0">
                <a:solidFill>
                  <a:schemeClr val="bg1"/>
                </a:solidFill>
                <a:latin typeface="Times New Roman" pitchFamily="18" charset="0"/>
                <a:cs typeface="Times New Roman" pitchFamily="18" charset="0"/>
              </a:rPr>
              <a:t>Президента України</a:t>
            </a:r>
            <a:r>
              <a:rPr lang="uk-UA" sz="2400" dirty="0" smtClean="0">
                <a:solidFill>
                  <a:schemeClr val="bg1"/>
                </a:solidFill>
                <a:latin typeface="Times New Roman" pitchFamily="18" charset="0"/>
                <a:cs typeface="Times New Roman" pitchFamily="18" charset="0"/>
              </a:rPr>
              <a:t>», газети «Голос України» і  «Урядовий кур'єр».</a:t>
            </a:r>
          </a:p>
          <a:p>
            <a:pPr algn="just"/>
            <a:r>
              <a:rPr lang="uk-UA" sz="2400" dirty="0" smtClean="0">
                <a:solidFill>
                  <a:schemeClr val="bg1"/>
                </a:solidFill>
                <a:latin typeface="Times New Roman" pitchFamily="18" charset="0"/>
                <a:cs typeface="Times New Roman" pitchFamily="18" charset="0"/>
              </a:rPr>
              <a:t>         </a:t>
            </a:r>
            <a:r>
              <a:rPr lang="uk-UA" sz="2400" b="1" dirty="0" smtClean="0">
                <a:solidFill>
                  <a:schemeClr val="bg1"/>
                </a:solidFill>
                <a:latin typeface="Times New Roman" pitchFamily="18" charset="0"/>
                <a:cs typeface="Times New Roman" pitchFamily="18" charset="0"/>
              </a:rPr>
              <a:t>Відповідно до положень ч. 1 ст. 58 Конституції України </a:t>
            </a:r>
            <a:r>
              <a:rPr lang="uk-UA" sz="2400" dirty="0" smtClean="0">
                <a:solidFill>
                  <a:schemeClr val="bg1"/>
                </a:solidFill>
                <a:latin typeface="Times New Roman" pitchFamily="18" charset="0"/>
                <a:cs typeface="Times New Roman" pitchFamily="18" charset="0"/>
              </a:rPr>
              <a:t>закони та інші нормативно-правові акти не мають зворотної дії в часі, крім випадків, коли вони пом’якшують або скасовують відповідальність особи. Кримінальний процесуальний закон має зворотну дію у часі, якщо він скасовує кримінальну процесуальну відповідальність, пом’якшує кримінальну відповідальність або іншим чином поліпшує становище учасника кримінального провадження. </a:t>
            </a:r>
            <a:endParaRPr lang="uk-UA" sz="2400" dirty="0">
              <a:solidFill>
                <a:schemeClr val="bg1"/>
              </a:solidFill>
              <a:latin typeface="Times New Roman" pitchFamily="18" charset="0"/>
              <a:cs typeface="Times New Roman" pitchFamily="18" charset="0"/>
            </a:endParaRPr>
          </a:p>
        </p:txBody>
      </p:sp>
      <p:pic>
        <p:nvPicPr>
          <p:cNvPr id="3078" name="Picture 6" descr="ÐÐ°ÑÑÐ¸Ð½ÐºÐ¸ Ð¿Ð¾ Ð·Ð°Ð¿ÑÐ¾ÑÑ ÑÐ¾ÑÐ¾ Ð·Ð°ÐºÐ¾Ð½Ñ"/>
          <p:cNvPicPr>
            <a:picLocks noChangeAspect="1" noChangeArrowheads="1"/>
          </p:cNvPicPr>
          <p:nvPr/>
        </p:nvPicPr>
        <p:blipFill>
          <a:blip r:embed="rId2"/>
          <a:srcRect/>
          <a:stretch>
            <a:fillRect/>
          </a:stretch>
        </p:blipFill>
        <p:spPr bwMode="auto">
          <a:xfrm>
            <a:off x="9722224" y="268941"/>
            <a:ext cx="2227728" cy="2649071"/>
          </a:xfrm>
          <a:prstGeom prst="rect">
            <a:avLst/>
          </a:prstGeom>
          <a:noFill/>
        </p:spPr>
      </p:pic>
      <p:pic>
        <p:nvPicPr>
          <p:cNvPr id="3080" name="Picture 8" descr="ÐÐ°ÑÑÐ¸Ð½ÐºÐ¸ Ð¿Ð¾ Ð·Ð°Ð¿ÑÐ¾ÑÑ ÑÐ¾ÑÐ¾ Ð·Ð°ÐºÐ¾Ð½Ñ"/>
          <p:cNvPicPr>
            <a:picLocks noChangeAspect="1" noChangeArrowheads="1"/>
          </p:cNvPicPr>
          <p:nvPr/>
        </p:nvPicPr>
        <p:blipFill>
          <a:blip r:embed="rId3"/>
          <a:srcRect/>
          <a:stretch>
            <a:fillRect/>
          </a:stretch>
        </p:blipFill>
        <p:spPr bwMode="auto">
          <a:xfrm>
            <a:off x="9830783" y="3348317"/>
            <a:ext cx="2198543" cy="2931459"/>
          </a:xfrm>
          <a:prstGeom prst="rect">
            <a:avLst/>
          </a:prstGeom>
          <a:noFill/>
        </p:spPr>
      </p:pic>
    </p:spTree>
    <p:extLst>
      <p:ext uri="{BB962C8B-B14F-4D97-AF65-F5344CB8AC3E}">
        <p14:creationId xmlns:p14="http://schemas.microsoft.com/office/powerpoint/2010/main" xmlns="" val="334635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6304" y="1560576"/>
            <a:ext cx="11929155" cy="5212497"/>
          </a:xfrm>
          <a:solidFill>
            <a:schemeClr val="accent1">
              <a:lumMod val="75000"/>
            </a:schemeClr>
          </a:solidFill>
        </p:spPr>
        <p:txBody>
          <a:bodyPr>
            <a:noAutofit/>
          </a:bodyPr>
          <a:lstStyle/>
          <a:p>
            <a:pPr algn="just"/>
            <a:r>
              <a:rPr lang="uk-UA" sz="2800" b="1" smtClean="0">
                <a:solidFill>
                  <a:srgbClr val="FF0000"/>
                </a:solidFill>
                <a:latin typeface="Times New Roman" pitchFamily="18" charset="0"/>
                <a:cs typeface="Times New Roman" pitchFamily="18" charset="0"/>
              </a:rPr>
              <a:t>Дія кримінального процесуального закону щодо осіб </a:t>
            </a:r>
            <a:r>
              <a:rPr lang="uk-UA" sz="2400" b="1" smtClean="0">
                <a:solidFill>
                  <a:schemeClr val="tx1"/>
                </a:solidFill>
                <a:latin typeface="Times New Roman" pitchFamily="18" charset="0"/>
                <a:cs typeface="Times New Roman" pitchFamily="18" charset="0"/>
              </a:rPr>
              <a:t>характеризується тим, що кримінальне провадження за правилами КПК України здійснюється щодо будь-якої особи (громадян України, осіб без громадянства, іноземців). </a:t>
            </a:r>
          </a:p>
          <a:p>
            <a:pPr algn="just"/>
            <a:r>
              <a:rPr lang="uk-UA" sz="2400" b="1" smtClean="0">
                <a:solidFill>
                  <a:schemeClr val="tx1"/>
                </a:solidFill>
                <a:latin typeface="Times New Roman" pitchFamily="18" charset="0"/>
                <a:cs typeface="Times New Roman" pitchFamily="18" charset="0"/>
              </a:rPr>
              <a:t>В ст. 26 КУ зазначено, що іноземці та особи без громадянства, що перебувають в Україні на законних підставах, користуються тими самими правами і свободами, а також несуть такі самі обов'язки, як і громадяни України, за винятками, встановленими КУ, законами чи міжнародними договорами України.</a:t>
            </a:r>
          </a:p>
          <a:p>
            <a:pPr algn="just"/>
            <a:r>
              <a:rPr lang="uk-UA" sz="2800" b="1" smtClean="0">
                <a:solidFill>
                  <a:srgbClr val="FF0000"/>
                </a:solidFill>
                <a:latin typeface="Times New Roman" pitchFamily="18" charset="0"/>
                <a:cs typeface="Times New Roman" pitchFamily="18" charset="0"/>
              </a:rPr>
              <a:t>Особливості кримінального провадження щодо окремої категорії осіб </a:t>
            </a:r>
            <a:r>
              <a:rPr lang="uk-UA" sz="2400" b="1" smtClean="0">
                <a:solidFill>
                  <a:schemeClr val="tx1"/>
                </a:solidFill>
                <a:latin typeface="Times New Roman" pitchFamily="18" charset="0"/>
                <a:cs typeface="Times New Roman" pitchFamily="18" charset="0"/>
              </a:rPr>
              <a:t>визначаються у гл. 37 КПК України. Такі винятки обумовлені необхідністю забезпечення з боку держави публічно-правового інтересу. </a:t>
            </a:r>
            <a:endParaRPr lang="uk-UA" sz="2400" b="1">
              <a:solidFill>
                <a:schemeClr val="tx1"/>
              </a:solidFill>
              <a:latin typeface="Times New Roman" pitchFamily="18" charset="0"/>
              <a:cs typeface="Times New Roman" pitchFamily="18" charset="0"/>
            </a:endParaRPr>
          </a:p>
        </p:txBody>
      </p:sp>
      <p:sp>
        <p:nvSpPr>
          <p:cNvPr id="4" name="Заголовок 1"/>
          <p:cNvSpPr>
            <a:spLocks noGrp="1"/>
          </p:cNvSpPr>
          <p:nvPr>
            <p:ph type="title"/>
          </p:nvPr>
        </p:nvSpPr>
        <p:spPr>
          <a:xfrm>
            <a:off x="147638" y="184150"/>
            <a:ext cx="11672887" cy="1026085"/>
          </a:xfrm>
          <a:solidFill>
            <a:schemeClr val="tx1"/>
          </a:solidFill>
          <a:ln w="38100">
            <a:solidFill>
              <a:schemeClr val="bg1"/>
            </a:solidFill>
          </a:ln>
        </p:spPr>
        <p:txBody>
          <a:bodyPr>
            <a:normAutofit/>
          </a:bodyPr>
          <a:lstStyle/>
          <a:p>
            <a:pPr algn="ctr"/>
            <a:r>
              <a:rPr lang="uk-UA" sz="2800" b="1" dirty="0" smtClean="0">
                <a:solidFill>
                  <a:schemeClr val="bg1"/>
                </a:solidFill>
                <a:latin typeface="Times New Roman" pitchFamily="18" charset="0"/>
                <a:cs typeface="Times New Roman" pitchFamily="18" charset="0"/>
              </a:rPr>
              <a:t>Дія кримінального процесуального закону України за колом осіб</a:t>
            </a:r>
            <a:endParaRPr lang="uk-UA"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5293220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3776" y="684057"/>
            <a:ext cx="7131423" cy="3046988"/>
          </a:xfrm>
          <a:prstGeom prst="rect">
            <a:avLst/>
          </a:prstGeom>
        </p:spPr>
        <p:txBody>
          <a:bodyPr wrap="square">
            <a:spAutoFit/>
          </a:bodyPr>
          <a:lstStyle/>
          <a:p>
            <a:pPr algn="ctr"/>
            <a:r>
              <a:rPr lang="uk-UA" sz="2400" b="1" dirty="0" smtClean="0">
                <a:solidFill>
                  <a:schemeClr val="bg1"/>
                </a:solidFill>
                <a:latin typeface="Times New Roman" pitchFamily="18" charset="0"/>
                <a:cs typeface="Times New Roman" pitchFamily="18" charset="0"/>
              </a:rPr>
              <a:t>Кримінальне провадження щодо осіб, які користуються дипломатичним імунітетом, </a:t>
            </a:r>
            <a:r>
              <a:rPr lang="uk-UA" sz="2400" dirty="0" smtClean="0">
                <a:solidFill>
                  <a:schemeClr val="bg1"/>
                </a:solidFill>
                <a:latin typeface="Times New Roman" pitchFamily="18" charset="0"/>
                <a:cs typeface="Times New Roman" pitchFamily="18" charset="0"/>
              </a:rPr>
              <a:t>може здійснюватися за правилами КПК України лише за згодою такої особи або за згодою компетентного органу держави (міжнародної організації), яку представляє така особа, у порядку, передбаченому законодавством України та міжнародними договорами України (ч. 2 ст. 6 КПК України). </a:t>
            </a:r>
            <a:endParaRPr lang="uk-UA" sz="2400" dirty="0">
              <a:solidFill>
                <a:schemeClr val="bg1"/>
              </a:solidFill>
              <a:latin typeface="Times New Roman" pitchFamily="18" charset="0"/>
              <a:cs typeface="Times New Roman" pitchFamily="18" charset="0"/>
            </a:endParaRPr>
          </a:p>
        </p:txBody>
      </p:sp>
      <p:sp>
        <p:nvSpPr>
          <p:cNvPr id="6" name="Прямоугольник 5"/>
          <p:cNvSpPr/>
          <p:nvPr/>
        </p:nvSpPr>
        <p:spPr>
          <a:xfrm>
            <a:off x="282387" y="4429088"/>
            <a:ext cx="11658599" cy="2246769"/>
          </a:xfrm>
          <a:prstGeom prst="rect">
            <a:avLst/>
          </a:prstGeom>
        </p:spPr>
        <p:txBody>
          <a:bodyPr wrap="square">
            <a:spAutoFit/>
          </a:bodyPr>
          <a:lstStyle/>
          <a:p>
            <a:pPr indent="538163" algn="just"/>
            <a:r>
              <a:rPr lang="uk-UA" sz="2000" b="1" dirty="0" smtClean="0">
                <a:solidFill>
                  <a:schemeClr val="bg1"/>
                </a:solidFill>
                <a:latin typeface="Times New Roman" pitchFamily="18" charset="0"/>
                <a:cs typeface="Times New Roman" pitchFamily="18" charset="0"/>
              </a:rPr>
              <a:t>Коло осіб, які користуються дипломатичною недоторканістю, визначено </a:t>
            </a:r>
            <a:r>
              <a:rPr lang="uk-UA" sz="2000" dirty="0" smtClean="0">
                <a:solidFill>
                  <a:schemeClr val="bg1"/>
                </a:solidFill>
                <a:latin typeface="Times New Roman" pitchFamily="18" charset="0"/>
                <a:cs typeface="Times New Roman" pitchFamily="18" charset="0"/>
              </a:rPr>
              <a:t>Віденською конвенцією про дипломатичні відносини від 18 квітня 1961 року (ратифікованою Указом Президії Верховної Ради УРСР від 21 березня 1964 року) і Положенням про дипломатичні представництва та консульські установи іноземних держав в Україні, затверджене Указом Президента України від 10 червня 1993 року. Особами без громадянства вважаються особи, що проживають на території України, однак які не є її громадянами, та ті, що не мають доказів належності їх до громадянства будь-якої іноземної держави.</a:t>
            </a:r>
            <a:endParaRPr lang="uk-UA" sz="2000" dirty="0">
              <a:solidFill>
                <a:schemeClr val="bg1"/>
              </a:solidFill>
              <a:latin typeface="Times New Roman" pitchFamily="18" charset="0"/>
              <a:cs typeface="Times New Roman" pitchFamily="18" charset="0"/>
            </a:endParaRPr>
          </a:p>
        </p:txBody>
      </p:sp>
      <p:pic>
        <p:nvPicPr>
          <p:cNvPr id="7" name="Рисунок 6" descr="ÐÐ°ÑÑÐ¸Ð½ÐºÐ¸ Ð¿Ð¾ Ð·Ð°Ð¿ÑÐ¾ÑÑ ÑÐ¾ÑÐ¾ Ð¼ÑÐ¶Ð½Ð°ÑÐ¾Ð´Ð½Ñ Ð²ÑÐ´Ð½Ð¾ÑÐ¸Ð½Ð¸"/>
          <p:cNvPicPr/>
          <p:nvPr/>
        </p:nvPicPr>
        <p:blipFill>
          <a:blip r:embed="rId2"/>
          <a:srcRect l="9285" r="15202" b="-120"/>
          <a:stretch>
            <a:fillRect/>
          </a:stretch>
        </p:blipFill>
        <p:spPr bwMode="auto">
          <a:xfrm>
            <a:off x="7269937" y="650979"/>
            <a:ext cx="4617701" cy="2912491"/>
          </a:xfrm>
          <a:prstGeom prst="rect">
            <a:avLst/>
          </a:prstGeom>
          <a:noFill/>
          <a:ln w="9525">
            <a:noFill/>
            <a:miter lim="800000"/>
            <a:headEnd/>
            <a:tailEnd/>
          </a:ln>
        </p:spPr>
      </p:pic>
    </p:spTree>
    <p:extLst>
      <p:ext uri="{BB962C8B-B14F-4D97-AF65-F5344CB8AC3E}">
        <p14:creationId xmlns:p14="http://schemas.microsoft.com/office/powerpoint/2010/main" xmlns="" val="315337279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01707" y="201705"/>
            <a:ext cx="11779622" cy="6468036"/>
          </a:xfrm>
        </p:spPr>
        <p:txBody>
          <a:bodyPr>
            <a:normAutofit/>
          </a:bodyPr>
          <a:lstStyle/>
          <a:p>
            <a:pPr marL="0" lvl="0" indent="538163" algn="just"/>
            <a:r>
              <a:rPr lang="uk-UA" dirty="0" smtClean="0">
                <a:solidFill>
                  <a:schemeClr val="bg1"/>
                </a:solidFill>
                <a:latin typeface="Times New Roman" pitchFamily="18" charset="0"/>
                <a:cs typeface="Times New Roman" pitchFamily="18" charset="0"/>
              </a:rPr>
              <a:t>Кримінальний процес : </a:t>
            </a:r>
            <a:r>
              <a:rPr lang="uk-UA" dirty="0" err="1" smtClean="0">
                <a:solidFill>
                  <a:schemeClr val="bg1"/>
                </a:solidFill>
                <a:latin typeface="Times New Roman" pitchFamily="18" charset="0"/>
                <a:cs typeface="Times New Roman" pitchFamily="18" charset="0"/>
              </a:rPr>
              <a:t>навч</a:t>
            </a:r>
            <a:r>
              <a:rPr lang="uk-UA" dirty="0" smtClean="0">
                <a:solidFill>
                  <a:schemeClr val="bg1"/>
                </a:solidFill>
                <a:latin typeface="Times New Roman" pitchFamily="18" charset="0"/>
                <a:cs typeface="Times New Roman" pitchFamily="18" charset="0"/>
              </a:rPr>
              <a:t>. посібник / О. В. </a:t>
            </a:r>
            <a:r>
              <a:rPr lang="uk-UA" dirty="0" err="1" smtClean="0">
                <a:solidFill>
                  <a:schemeClr val="bg1"/>
                </a:solidFill>
                <a:latin typeface="Times New Roman" pitchFamily="18" charset="0"/>
                <a:cs typeface="Times New Roman" pitchFamily="18" charset="0"/>
              </a:rPr>
              <a:t>Капліна</a:t>
            </a:r>
            <a:r>
              <a:rPr lang="uk-UA" dirty="0" smtClean="0">
                <a:solidFill>
                  <a:schemeClr val="bg1"/>
                </a:solidFill>
                <a:latin typeface="Times New Roman" pitchFamily="18" charset="0"/>
                <a:cs typeface="Times New Roman" pitchFamily="18" charset="0"/>
              </a:rPr>
              <a:t>, М. О. Карпенко, В. І. </a:t>
            </a:r>
            <a:r>
              <a:rPr lang="uk-UA" dirty="0" err="1" smtClean="0">
                <a:solidFill>
                  <a:schemeClr val="bg1"/>
                </a:solidFill>
                <a:latin typeface="Times New Roman" pitchFamily="18" charset="0"/>
                <a:cs typeface="Times New Roman" pitchFamily="18" charset="0"/>
              </a:rPr>
              <a:t>Маринів</a:t>
            </a:r>
            <a:r>
              <a:rPr lang="uk-UA" dirty="0" smtClean="0">
                <a:solidFill>
                  <a:schemeClr val="bg1"/>
                </a:solidFill>
                <a:latin typeface="Times New Roman" pitchFamily="18" charset="0"/>
                <a:cs typeface="Times New Roman" pitchFamily="18" charset="0"/>
              </a:rPr>
              <a:t> та ін. Харків : Право, 2017. 288 с.</a:t>
            </a:r>
          </a:p>
          <a:p>
            <a:pPr marL="0" lvl="0" indent="538163" algn="just"/>
            <a:r>
              <a:rPr lang="uk-UA" dirty="0" smtClean="0">
                <a:solidFill>
                  <a:schemeClr val="bg1"/>
                </a:solidFill>
                <a:latin typeface="Times New Roman" pitchFamily="18" charset="0"/>
                <a:cs typeface="Times New Roman" pitchFamily="18" charset="0"/>
              </a:rPr>
              <a:t>Кримінальний процес в питаннях і відповідях. / Л.Д. </a:t>
            </a:r>
            <a:r>
              <a:rPr lang="uk-UA" dirty="0" err="1" smtClean="0">
                <a:solidFill>
                  <a:schemeClr val="bg1"/>
                </a:solidFill>
                <a:latin typeface="Times New Roman" pitchFamily="18" charset="0"/>
                <a:cs typeface="Times New Roman" pitchFamily="18" charset="0"/>
              </a:rPr>
              <a:t>Удалова</a:t>
            </a:r>
            <a:r>
              <a:rPr lang="uk-UA" dirty="0" smtClean="0">
                <a:solidFill>
                  <a:schemeClr val="bg1"/>
                </a:solidFill>
                <a:latin typeface="Times New Roman" pitchFamily="18" charset="0"/>
                <a:cs typeface="Times New Roman" pitchFamily="18" charset="0"/>
              </a:rPr>
              <a:t>, В.В. </a:t>
            </a:r>
            <a:r>
              <a:rPr lang="uk-UA" dirty="0" err="1" smtClean="0">
                <a:solidFill>
                  <a:schemeClr val="bg1"/>
                </a:solidFill>
                <a:latin typeface="Times New Roman" pitchFamily="18" charset="0"/>
                <a:cs typeface="Times New Roman" pitchFamily="18" charset="0"/>
              </a:rPr>
              <a:t>Рожнова</a:t>
            </a:r>
            <a:r>
              <a:rPr lang="uk-UA" dirty="0" smtClean="0">
                <a:solidFill>
                  <a:schemeClr val="bg1"/>
                </a:solidFill>
                <a:latin typeface="Times New Roman" pitchFamily="18" charset="0"/>
                <a:cs typeface="Times New Roman" pitchFamily="18" charset="0"/>
              </a:rPr>
              <a:t>, Д.О. Савицький, О.Ю. </a:t>
            </a:r>
            <a:r>
              <a:rPr lang="uk-UA" dirty="0" err="1" smtClean="0">
                <a:solidFill>
                  <a:schemeClr val="bg1"/>
                </a:solidFill>
                <a:latin typeface="Times New Roman" pitchFamily="18" charset="0"/>
                <a:cs typeface="Times New Roman" pitchFamily="18" charset="0"/>
              </a:rPr>
              <a:t>Хабло</a:t>
            </a:r>
            <a:r>
              <a:rPr lang="uk-UA" dirty="0" smtClean="0">
                <a:solidFill>
                  <a:schemeClr val="bg1"/>
                </a:solidFill>
                <a:latin typeface="Times New Roman" pitchFamily="18" charset="0"/>
                <a:cs typeface="Times New Roman" pitchFamily="18" charset="0"/>
              </a:rPr>
              <a:t>, О.В. Римарчук. 4-те вид. Київ : КНТ, 2016. 269 с.</a:t>
            </a:r>
          </a:p>
          <a:p>
            <a:pPr marL="0" indent="0" algn="just"/>
            <a:r>
              <a:rPr lang="uk-UA" dirty="0" smtClean="0">
                <a:solidFill>
                  <a:schemeClr val="bg1"/>
                </a:solidFill>
                <a:latin typeface="Times New Roman" pitchFamily="18" charset="0"/>
                <a:cs typeface="Times New Roman" pitchFamily="18" charset="0"/>
              </a:rPr>
              <a:t>Кримінальний процес : підручник /  [О. В. </a:t>
            </a:r>
            <a:r>
              <a:rPr lang="uk-UA" dirty="0" err="1" smtClean="0">
                <a:solidFill>
                  <a:schemeClr val="bg1"/>
                </a:solidFill>
                <a:latin typeface="Times New Roman" pitchFamily="18" charset="0"/>
                <a:cs typeface="Times New Roman" pitchFamily="18" charset="0"/>
              </a:rPr>
              <a:t>Капліна</a:t>
            </a:r>
            <a:r>
              <a:rPr lang="uk-UA" dirty="0" smtClean="0">
                <a:solidFill>
                  <a:schemeClr val="bg1"/>
                </a:solidFill>
                <a:latin typeface="Times New Roman" pitchFamily="18" charset="0"/>
                <a:cs typeface="Times New Roman" pitchFamily="18" charset="0"/>
              </a:rPr>
              <a:t>, О. Г. Шило, В.М. Трофименко та ін. ] ; за </a:t>
            </a:r>
            <a:r>
              <a:rPr lang="uk-UA" dirty="0" err="1" smtClean="0">
                <a:solidFill>
                  <a:schemeClr val="bg1"/>
                </a:solidFill>
                <a:latin typeface="Times New Roman" pitchFamily="18" charset="0"/>
                <a:cs typeface="Times New Roman" pitchFamily="18" charset="0"/>
              </a:rPr>
              <a:t>заг</a:t>
            </a:r>
            <a:r>
              <a:rPr lang="uk-UA" dirty="0" smtClean="0">
                <a:solidFill>
                  <a:schemeClr val="bg1"/>
                </a:solidFill>
                <a:latin typeface="Times New Roman" pitchFamily="18" charset="0"/>
                <a:cs typeface="Times New Roman" pitchFamily="18" charset="0"/>
              </a:rPr>
              <a:t>. ред. О. В. </a:t>
            </a:r>
            <a:r>
              <a:rPr lang="uk-UA" dirty="0" err="1" smtClean="0">
                <a:solidFill>
                  <a:schemeClr val="bg1"/>
                </a:solidFill>
                <a:latin typeface="Times New Roman" pitchFamily="18" charset="0"/>
                <a:cs typeface="Times New Roman" pitchFamily="18" charset="0"/>
              </a:rPr>
              <a:t>Капліної</a:t>
            </a:r>
            <a:r>
              <a:rPr lang="uk-UA" dirty="0" smtClean="0">
                <a:solidFill>
                  <a:schemeClr val="bg1"/>
                </a:solidFill>
                <a:latin typeface="Times New Roman" pitchFamily="18" charset="0"/>
                <a:cs typeface="Times New Roman" pitchFamily="18" charset="0"/>
              </a:rPr>
              <a:t>, О. Г. Шило.  – Харків : Право, 2018. – 584 с.  </a:t>
            </a:r>
          </a:p>
          <a:p>
            <a:pPr marL="0" indent="0" algn="just"/>
            <a:r>
              <a:rPr lang="uk-UA" dirty="0" smtClean="0">
                <a:solidFill>
                  <a:schemeClr val="bg1"/>
                </a:solidFill>
                <a:latin typeface="Times New Roman" pitchFamily="18" charset="0"/>
                <a:cs typeface="Times New Roman" pitchFamily="18" charset="0"/>
              </a:rPr>
              <a:t>Зразки процесуальних документів у кримінальному провадженні з коментарями/ А.В.Григоренко, Л.Д.</a:t>
            </a:r>
            <a:r>
              <a:rPr lang="uk-UA" dirty="0" err="1" smtClean="0">
                <a:solidFill>
                  <a:schemeClr val="bg1"/>
                </a:solidFill>
                <a:latin typeface="Times New Roman" pitchFamily="18" charset="0"/>
                <a:cs typeface="Times New Roman" pitchFamily="18" charset="0"/>
              </a:rPr>
              <a:t>Удалова</a:t>
            </a:r>
            <a:r>
              <a:rPr lang="uk-UA" dirty="0" smtClean="0">
                <a:solidFill>
                  <a:schemeClr val="bg1"/>
                </a:solidFill>
                <a:latin typeface="Times New Roman" pitchFamily="18" charset="0"/>
                <a:cs typeface="Times New Roman" pitchFamily="18" charset="0"/>
              </a:rPr>
              <a:t>, С.С.</a:t>
            </a:r>
            <a:r>
              <a:rPr lang="uk-UA" dirty="0" err="1" smtClean="0">
                <a:solidFill>
                  <a:schemeClr val="bg1"/>
                </a:solidFill>
                <a:latin typeface="Times New Roman" pitchFamily="18" charset="0"/>
                <a:cs typeface="Times New Roman" pitchFamily="18" charset="0"/>
              </a:rPr>
              <a:t>Чернявський</a:t>
            </a:r>
            <a:r>
              <a:rPr lang="uk-UA" dirty="0" smtClean="0">
                <a:solidFill>
                  <a:schemeClr val="bg1"/>
                </a:solidFill>
                <a:latin typeface="Times New Roman" pitchFamily="18" charset="0"/>
                <a:cs typeface="Times New Roman" pitchFamily="18" charset="0"/>
              </a:rPr>
              <a:t> та </a:t>
            </a:r>
            <a:r>
              <a:rPr lang="uk-UA" dirty="0" err="1" smtClean="0">
                <a:solidFill>
                  <a:schemeClr val="bg1"/>
                </a:solidFill>
                <a:latin typeface="Times New Roman" pitchFamily="18" charset="0"/>
                <a:cs typeface="Times New Roman" pitchFamily="18" charset="0"/>
              </a:rPr>
              <a:t>інш.-</a:t>
            </a:r>
            <a:r>
              <a:rPr lang="uk-UA" dirty="0" smtClean="0">
                <a:solidFill>
                  <a:schemeClr val="bg1"/>
                </a:solidFill>
                <a:latin typeface="Times New Roman" pitchFamily="18" charset="0"/>
                <a:cs typeface="Times New Roman" pitchFamily="18" charset="0"/>
              </a:rPr>
              <a:t> К.: ЦУЛ, 2017.- 287с.</a:t>
            </a:r>
          </a:p>
          <a:p>
            <a:pPr marL="0" indent="0" algn="just"/>
            <a:r>
              <a:rPr lang="uk-UA" dirty="0" smtClean="0">
                <a:solidFill>
                  <a:schemeClr val="bg1"/>
                </a:solidFill>
                <a:latin typeface="Times New Roman" pitchFamily="18" charset="0"/>
                <a:cs typeface="Times New Roman" pitchFamily="18" charset="0"/>
              </a:rPr>
              <a:t>Кримінально-процесуальна відповідальність : наукові та правові основи: автореф. дис. на здобуття наук. ступеня </a:t>
            </a:r>
            <a:r>
              <a:rPr lang="uk-UA" dirty="0" err="1" smtClean="0">
                <a:solidFill>
                  <a:schemeClr val="bg1"/>
                </a:solidFill>
                <a:latin typeface="Times New Roman" pitchFamily="18" charset="0"/>
                <a:cs typeface="Times New Roman" pitchFamily="18" charset="0"/>
              </a:rPr>
              <a:t>докт</a:t>
            </a:r>
            <a:r>
              <a:rPr lang="uk-UA" dirty="0" smtClean="0">
                <a:solidFill>
                  <a:schemeClr val="bg1"/>
                </a:solidFill>
                <a:latin typeface="Times New Roman" pitchFamily="18" charset="0"/>
                <a:cs typeface="Times New Roman" pitchFamily="18" charset="0"/>
              </a:rPr>
              <a:t>. </a:t>
            </a:r>
            <a:r>
              <a:rPr lang="uk-UA" dirty="0" err="1" smtClean="0">
                <a:solidFill>
                  <a:schemeClr val="bg1"/>
                </a:solidFill>
                <a:latin typeface="Times New Roman" pitchFamily="18" charset="0"/>
                <a:cs typeface="Times New Roman" pitchFamily="18" charset="0"/>
              </a:rPr>
              <a:t>юрид</a:t>
            </a:r>
            <a:r>
              <a:rPr lang="uk-UA" dirty="0" smtClean="0">
                <a:solidFill>
                  <a:schemeClr val="bg1"/>
                </a:solidFill>
                <a:latin typeface="Times New Roman" pitchFamily="18" charset="0"/>
                <a:cs typeface="Times New Roman" pitchFamily="18" charset="0"/>
              </a:rPr>
              <a:t>. наук : спец. 12.00.09 "Кримінальний процес та криміналістика ; судова експертиза ; ОРД"/ </a:t>
            </a:r>
            <a:r>
              <a:rPr lang="uk-UA" dirty="0" err="1" smtClean="0">
                <a:solidFill>
                  <a:schemeClr val="bg1"/>
                </a:solidFill>
                <a:latin typeface="Times New Roman" pitchFamily="18" charset="0"/>
                <a:cs typeface="Times New Roman" pitchFamily="18" charset="0"/>
              </a:rPr>
              <a:t>Білокінь</a:t>
            </a:r>
            <a:r>
              <a:rPr lang="uk-UA" dirty="0" smtClean="0">
                <a:solidFill>
                  <a:schemeClr val="bg1"/>
                </a:solidFill>
                <a:latin typeface="Times New Roman" pitchFamily="18" charset="0"/>
                <a:cs typeface="Times New Roman" pitchFamily="18" charset="0"/>
              </a:rPr>
              <a:t> Руслан Михайлович ; МВС України, НАВС.- Київ, 2018.- 42 с. </a:t>
            </a:r>
          </a:p>
          <a:p>
            <a:pPr marL="0" indent="0" algn="just"/>
            <a:r>
              <a:rPr lang="uk-UA" dirty="0" smtClean="0">
                <a:solidFill>
                  <a:schemeClr val="bg1"/>
                </a:solidFill>
                <a:latin typeface="Times New Roman" pitchFamily="18" charset="0"/>
                <a:cs typeface="Times New Roman" pitchFamily="18" charset="0"/>
              </a:rPr>
              <a:t>Кримінальний процес [Текст] : </a:t>
            </a:r>
            <a:r>
              <a:rPr lang="uk-UA" dirty="0" err="1" smtClean="0">
                <a:solidFill>
                  <a:schemeClr val="bg1"/>
                </a:solidFill>
                <a:latin typeface="Times New Roman" pitchFamily="18" charset="0"/>
                <a:cs typeface="Times New Roman" pitchFamily="18" charset="0"/>
              </a:rPr>
              <a:t>навч</a:t>
            </a:r>
            <a:r>
              <a:rPr lang="uk-UA" dirty="0" smtClean="0">
                <a:solidFill>
                  <a:schemeClr val="bg1"/>
                </a:solidFill>
                <a:latin typeface="Times New Roman" pitchFamily="18" charset="0"/>
                <a:cs typeface="Times New Roman" pitchFamily="18" charset="0"/>
              </a:rPr>
              <a:t>. </a:t>
            </a:r>
            <a:r>
              <a:rPr lang="uk-UA" dirty="0" err="1" smtClean="0">
                <a:solidFill>
                  <a:schemeClr val="bg1"/>
                </a:solidFill>
                <a:latin typeface="Times New Roman" pitchFamily="18" charset="0"/>
                <a:cs typeface="Times New Roman" pitchFamily="18" charset="0"/>
              </a:rPr>
              <a:t>посіб</a:t>
            </a:r>
            <a:r>
              <a:rPr lang="uk-UA" dirty="0" smtClean="0">
                <a:solidFill>
                  <a:schemeClr val="bg1"/>
                </a:solidFill>
                <a:latin typeface="Times New Roman" pitchFamily="18" charset="0"/>
                <a:cs typeface="Times New Roman" pitchFamily="18" charset="0"/>
              </a:rPr>
              <a:t>. для </a:t>
            </a:r>
            <a:r>
              <a:rPr lang="uk-UA" dirty="0" err="1" smtClean="0">
                <a:solidFill>
                  <a:schemeClr val="bg1"/>
                </a:solidFill>
                <a:latin typeface="Times New Roman" pitchFamily="18" charset="0"/>
                <a:cs typeface="Times New Roman" pitchFamily="18" charset="0"/>
              </a:rPr>
              <a:t>підгот</a:t>
            </a:r>
            <a:r>
              <a:rPr lang="uk-UA" dirty="0" smtClean="0">
                <a:solidFill>
                  <a:schemeClr val="bg1"/>
                </a:solidFill>
                <a:latin typeface="Times New Roman" pitchFamily="18" charset="0"/>
                <a:cs typeface="Times New Roman" pitchFamily="18" charset="0"/>
              </a:rPr>
              <a:t>. до іспиту / [О. В. </a:t>
            </a:r>
            <a:r>
              <a:rPr lang="uk-UA" dirty="0" err="1" smtClean="0">
                <a:solidFill>
                  <a:schemeClr val="bg1"/>
                </a:solidFill>
                <a:latin typeface="Times New Roman" pitchFamily="18" charset="0"/>
                <a:cs typeface="Times New Roman" pitchFamily="18" charset="0"/>
              </a:rPr>
              <a:t>Капліна</a:t>
            </a:r>
            <a:r>
              <a:rPr lang="uk-UA" dirty="0" smtClean="0">
                <a:solidFill>
                  <a:schemeClr val="bg1"/>
                </a:solidFill>
                <a:latin typeface="Times New Roman" pitchFamily="18" charset="0"/>
                <a:cs typeface="Times New Roman" pitchFamily="18" charset="0"/>
              </a:rPr>
              <a:t> та ін.]. - Харків : Право, 2016. - 286 с. </a:t>
            </a:r>
          </a:p>
          <a:p>
            <a:pPr marL="0" lvl="0" indent="0" algn="just"/>
            <a:r>
              <a:rPr lang="uk-UA" dirty="0" smtClean="0">
                <a:solidFill>
                  <a:schemeClr val="bg1"/>
                </a:solidFill>
                <a:latin typeface="Times New Roman" pitchFamily="18" charset="0"/>
                <a:cs typeface="Times New Roman" pitchFamily="18" charset="0"/>
              </a:rPr>
              <a:t>Кримінальний процес України: Лекції. Процесуальні документи. Молдован В.В., Молдован А.В., Кравець Р.С. 2-ге вид., із змін. та </a:t>
            </a:r>
            <a:r>
              <a:rPr lang="uk-UA" dirty="0" err="1" smtClean="0">
                <a:solidFill>
                  <a:schemeClr val="bg1"/>
                </a:solidFill>
                <a:latin typeface="Times New Roman" pitchFamily="18" charset="0"/>
                <a:cs typeface="Times New Roman" pitchFamily="18" charset="0"/>
              </a:rPr>
              <a:t>доповн</a:t>
            </a:r>
            <a:r>
              <a:rPr lang="uk-UA" dirty="0" smtClean="0">
                <a:solidFill>
                  <a:schemeClr val="bg1"/>
                </a:solidFill>
                <a:latin typeface="Times New Roman" pitchFamily="18" charset="0"/>
                <a:cs typeface="Times New Roman" pitchFamily="18" charset="0"/>
              </a:rPr>
              <a:t>. Київ : </a:t>
            </a:r>
            <a:r>
              <a:rPr lang="uk-UA" dirty="0" err="1" smtClean="0">
                <a:solidFill>
                  <a:schemeClr val="bg1"/>
                </a:solidFill>
                <a:latin typeface="Times New Roman" pitchFamily="18" charset="0"/>
                <a:cs typeface="Times New Roman" pitchFamily="18" charset="0"/>
              </a:rPr>
              <a:t>Алерта</a:t>
            </a:r>
            <a:r>
              <a:rPr lang="uk-UA" dirty="0" smtClean="0">
                <a:solidFill>
                  <a:schemeClr val="bg1"/>
                </a:solidFill>
                <a:latin typeface="Times New Roman" pitchFamily="18" charset="0"/>
                <a:cs typeface="Times New Roman" pitchFamily="18" charset="0"/>
              </a:rPr>
              <a:t>, 2016. 360 с. </a:t>
            </a:r>
          </a:p>
          <a:p>
            <a:pPr marL="0" indent="0" algn="just">
              <a:buNone/>
            </a:pP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7526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8327" y="640080"/>
            <a:ext cx="10270505" cy="5212080"/>
          </a:xfrm>
        </p:spPr>
        <p:txBody>
          <a:bodyPr>
            <a:normAutofit lnSpcReduction="10000"/>
          </a:bodyPr>
          <a:lstStyle/>
          <a:p>
            <a:pPr marL="0" indent="0" algn="ctr">
              <a:buNone/>
            </a:pPr>
            <a:r>
              <a:rPr lang="uk-UA" sz="4800" b="1" u="sng" dirty="0" smtClean="0">
                <a:solidFill>
                  <a:schemeClr val="bg1"/>
                </a:solidFill>
                <a:latin typeface="Times New Roman" pitchFamily="18" charset="0"/>
                <a:cs typeface="Times New Roman" pitchFamily="18" charset="0"/>
              </a:rPr>
              <a:t> </a:t>
            </a:r>
            <a:r>
              <a:rPr lang="uk-UA" sz="4800" b="1" u="sng" dirty="0" smtClean="0">
                <a:solidFill>
                  <a:schemeClr val="bg1"/>
                </a:solidFill>
                <a:latin typeface="Times New Roman" panose="02020603050405020304" pitchFamily="18" charset="0"/>
                <a:ea typeface="Times New Roman" panose="02020603050405020304" pitchFamily="18" charset="0"/>
              </a:rPr>
              <a:t>План лекції:</a:t>
            </a:r>
          </a:p>
          <a:p>
            <a:pPr marL="0" indent="0" algn="ctr">
              <a:buNone/>
            </a:pPr>
            <a:endParaRPr lang="uk-UA" sz="4800" b="1" u="sng" dirty="0" smtClean="0">
              <a:solidFill>
                <a:schemeClr val="bg1"/>
              </a:solidFill>
              <a:latin typeface="Times New Roman" pitchFamily="18" charset="0"/>
              <a:cs typeface="Times New Roman" pitchFamily="18" charset="0"/>
            </a:endParaRPr>
          </a:p>
          <a:p>
            <a:pPr marL="0" indent="538163" algn="just">
              <a:buNone/>
            </a:pPr>
            <a:r>
              <a:rPr lang="uk-UA" sz="3200" b="1" dirty="0" smtClean="0">
                <a:solidFill>
                  <a:schemeClr val="bg1"/>
                </a:solidFill>
                <a:latin typeface="Times New Roman" pitchFamily="18" charset="0"/>
                <a:cs typeface="Times New Roman" pitchFamily="18" charset="0"/>
              </a:rPr>
              <a:t>1. </a:t>
            </a:r>
            <a:r>
              <a:rPr lang="uk-UA" sz="3200" b="1" dirty="0">
                <a:solidFill>
                  <a:schemeClr val="bg1"/>
                </a:solidFill>
                <a:latin typeface="Times New Roman" pitchFamily="18" charset="0"/>
                <a:cs typeface="Times New Roman" pitchFamily="18" charset="0"/>
              </a:rPr>
              <a:t>Поняття кримінального процесуального права.</a:t>
            </a:r>
            <a:endParaRPr lang="ru-RU" sz="3200" dirty="0">
              <a:solidFill>
                <a:schemeClr val="bg1"/>
              </a:solidFill>
              <a:latin typeface="Times New Roman" pitchFamily="18" charset="0"/>
              <a:cs typeface="Times New Roman" pitchFamily="18" charset="0"/>
            </a:endParaRPr>
          </a:p>
          <a:p>
            <a:pPr marL="0" indent="538163" algn="just">
              <a:buNone/>
            </a:pPr>
            <a:r>
              <a:rPr lang="uk-UA" sz="3200" b="1" dirty="0">
                <a:solidFill>
                  <a:schemeClr val="bg1"/>
                </a:solidFill>
                <a:latin typeface="Times New Roman" pitchFamily="18" charset="0"/>
                <a:cs typeface="Times New Roman" pitchFamily="18" charset="0"/>
              </a:rPr>
              <a:t>2. Норми кримінального процесуального права.</a:t>
            </a:r>
            <a:endParaRPr lang="ru-RU" sz="3200" dirty="0">
              <a:solidFill>
                <a:schemeClr val="bg1"/>
              </a:solidFill>
              <a:latin typeface="Times New Roman" pitchFamily="18" charset="0"/>
              <a:cs typeface="Times New Roman" pitchFamily="18" charset="0"/>
            </a:endParaRPr>
          </a:p>
          <a:p>
            <a:pPr marL="0" indent="538163" algn="just">
              <a:buNone/>
            </a:pPr>
            <a:r>
              <a:rPr lang="uk-UA" sz="3200" b="1" dirty="0">
                <a:solidFill>
                  <a:schemeClr val="bg1"/>
                </a:solidFill>
                <a:latin typeface="Times New Roman" pitchFamily="18" charset="0"/>
                <a:cs typeface="Times New Roman" pitchFamily="18" charset="0"/>
              </a:rPr>
              <a:t>3. Джерела кримінального процесуального права України.</a:t>
            </a:r>
            <a:endParaRPr lang="ru-RU" sz="3200" dirty="0">
              <a:solidFill>
                <a:schemeClr val="bg1"/>
              </a:solidFill>
              <a:latin typeface="Times New Roman" pitchFamily="18" charset="0"/>
              <a:cs typeface="Times New Roman" pitchFamily="18" charset="0"/>
            </a:endParaRPr>
          </a:p>
          <a:p>
            <a:pPr marL="0" indent="538163" algn="just">
              <a:buNone/>
            </a:pPr>
            <a:r>
              <a:rPr lang="uk-UA" sz="3200" b="1" dirty="0">
                <a:solidFill>
                  <a:schemeClr val="bg1"/>
                </a:solidFill>
                <a:latin typeface="Times New Roman" pitchFamily="18" charset="0"/>
                <a:cs typeface="Times New Roman" pitchFamily="18" charset="0"/>
              </a:rPr>
              <a:t>4. Дія кримінального процесуального закону в просторі, часі та за колом осіб.</a:t>
            </a:r>
            <a:endParaRPr lang="ru-RU" sz="3200" dirty="0">
              <a:solidFill>
                <a:schemeClr val="bg1"/>
              </a:solidFill>
              <a:latin typeface="Times New Roman" pitchFamily="18" charset="0"/>
              <a:cs typeface="Times New Roman" pitchFamily="18" charset="0"/>
            </a:endParaRPr>
          </a:p>
          <a:p>
            <a:pPr algn="just"/>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20200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943344076"/>
              </p:ext>
            </p:extLst>
          </p:nvPr>
        </p:nvGraphicFramePr>
        <p:xfrm>
          <a:off x="109728" y="1182624"/>
          <a:ext cx="8630859" cy="5535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1"/>
          <p:cNvSpPr>
            <a:spLocks noGrp="1"/>
          </p:cNvSpPr>
          <p:nvPr>
            <p:ph type="title"/>
          </p:nvPr>
        </p:nvSpPr>
        <p:spPr>
          <a:xfrm>
            <a:off x="188260" y="161366"/>
            <a:ext cx="12003740" cy="1284104"/>
          </a:xfrm>
        </p:spPr>
        <p:txBody>
          <a:bodyPr>
            <a:normAutofit/>
          </a:bodyPr>
          <a:lstStyle/>
          <a:p>
            <a:pPr algn="ctr"/>
            <a:r>
              <a:rPr lang="uk-UA" b="1" dirty="0" smtClean="0">
                <a:solidFill>
                  <a:schemeClr val="bg1"/>
                </a:solidFill>
                <a:latin typeface="Times New Roman" pitchFamily="18" charset="0"/>
                <a:cs typeface="Times New Roman" pitchFamily="18" charset="0"/>
              </a:rPr>
              <a:t>1. Поняття кримінального процесуального права</a:t>
            </a:r>
            <a:endParaRPr lang="ru-RU" sz="3600" dirty="0">
              <a:solidFill>
                <a:schemeClr val="bg1"/>
              </a:solidFill>
            </a:endParaRPr>
          </a:p>
        </p:txBody>
      </p:sp>
    </p:spTree>
    <p:extLst>
      <p:ext uri="{BB962C8B-B14F-4D97-AF65-F5344CB8AC3E}">
        <p14:creationId xmlns:p14="http://schemas.microsoft.com/office/powerpoint/2010/main" xmlns="" val="32748670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43680458"/>
              </p:ext>
            </p:extLst>
          </p:nvPr>
        </p:nvGraphicFramePr>
        <p:xfrm>
          <a:off x="-161365" y="255494"/>
          <a:ext cx="11967883" cy="6871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1508609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xmlns="" val="559179854"/>
              </p:ext>
            </p:extLst>
          </p:nvPr>
        </p:nvGraphicFramePr>
        <p:xfrm>
          <a:off x="0" y="-268942"/>
          <a:ext cx="12192000" cy="5311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ÐÐ°ÑÑÐ¸Ð½ÐºÐ¸ Ð¿Ð¾ Ð·Ð°Ð¿ÑÐ¾ÑÑ ÐºÑÐ¸Ð¼ÑÐ½Ð°Ð»ÑÐ½Ð¸Ð¹ Ð¿ÑÐ¾ÑÐµÑÑÐ°Ð»ÑÐ½Ð¸Ð¹ ÐºÐ¾Ð´ÐµÐºÑ"/>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487706" y="4540564"/>
            <a:ext cx="7746858" cy="2317436"/>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51637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xmlns="" val="3101227870"/>
              </p:ext>
            </p:extLst>
          </p:nvPr>
        </p:nvGraphicFramePr>
        <p:xfrm>
          <a:off x="147918" y="134471"/>
          <a:ext cx="12044082" cy="658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5512060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354" y="178470"/>
            <a:ext cx="11924646" cy="1507067"/>
          </a:xfrm>
        </p:spPr>
        <p:txBody>
          <a:bodyPr>
            <a:noAutofit/>
          </a:bodyPr>
          <a:lstStyle/>
          <a:p>
            <a:pPr algn="ctr"/>
            <a:r>
              <a:rPr lang="uk-UA" sz="3200" b="1" dirty="0">
                <a:solidFill>
                  <a:schemeClr val="bg1"/>
                </a:solidFill>
                <a:latin typeface="Times New Roman" pitchFamily="18" charset="0"/>
                <a:cs typeface="Times New Roman" pitchFamily="18" charset="0"/>
              </a:rPr>
              <a:t>2. Норми кримінального процесуального </a:t>
            </a:r>
            <a:r>
              <a:rPr lang="uk-UA" sz="3200" b="1" dirty="0" smtClean="0">
                <a:solidFill>
                  <a:schemeClr val="bg1"/>
                </a:solidFill>
                <a:latin typeface="Times New Roman" pitchFamily="18" charset="0"/>
                <a:cs typeface="Times New Roman" pitchFamily="18" charset="0"/>
              </a:rPr>
              <a:t>права</a:t>
            </a:r>
            <a:r>
              <a:rPr lang="ru-RU" sz="3200" dirty="0">
                <a:solidFill>
                  <a:schemeClr val="bg1"/>
                </a:solidFill>
                <a:latin typeface="Times New Roman" pitchFamily="18" charset="0"/>
                <a:cs typeface="Times New Roman" pitchFamily="18" charset="0"/>
              </a:rPr>
              <a:t/>
            </a:r>
            <a:br>
              <a:rPr lang="ru-RU" sz="3200" dirty="0">
                <a:solidFill>
                  <a:schemeClr val="bg1"/>
                </a:solidFill>
                <a:latin typeface="Times New Roman" pitchFamily="18" charset="0"/>
                <a:cs typeface="Times New Roman" pitchFamily="18" charset="0"/>
              </a:rPr>
            </a:br>
            <a:endParaRPr lang="ru-RU" sz="3200" dirty="0">
              <a:solidFill>
                <a:schemeClr val="bg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839251263"/>
              </p:ext>
            </p:extLst>
          </p:nvPr>
        </p:nvGraphicFramePr>
        <p:xfrm>
          <a:off x="171636" y="1223682"/>
          <a:ext cx="11836588" cy="2729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ÐÐ°ÑÑÐ¸Ð½ÐºÐ¸ Ð¿Ð¾ Ð·Ð°Ð¿ÑÐ¾ÑÑ ÐºÑÐ¸Ð¼ÑÐ½Ð°Ð»ÑÐ½Ð¸Ð¹ Ð¿ÑÐ¾ÑÐµÑÑÐ°Ð»ÑÐ½Ð¸Ð¹ ÐºÐ¾Ð´ÐµÐºÑ"/>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13529" y="4228528"/>
            <a:ext cx="6069106" cy="2629472"/>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7402180"/>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568</TotalTime>
  <Words>2169</Words>
  <Application>Microsoft Office PowerPoint</Application>
  <PresentationFormat>Произвольный</PresentationFormat>
  <Paragraphs>102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Сектор</vt:lpstr>
      <vt:lpstr>КРИМІНАЛЬНЕ ПРОЦЕСУАЛЬНЕ ЗАКОНОДАВСТВО</vt:lpstr>
      <vt:lpstr>Рекомендовані нормативні акти та література:</vt:lpstr>
      <vt:lpstr>Слайд 3</vt:lpstr>
      <vt:lpstr>Слайд 4</vt:lpstr>
      <vt:lpstr>1. Поняття кримінального процесуального права</vt:lpstr>
      <vt:lpstr>Слайд 6</vt:lpstr>
      <vt:lpstr>Слайд 7</vt:lpstr>
      <vt:lpstr>Слайд 8</vt:lpstr>
      <vt:lpstr>2. Норми кримінального процесуального права </vt:lpstr>
      <vt:lpstr>Слайд 10</vt:lpstr>
      <vt:lpstr>Слайд 11</vt:lpstr>
      <vt:lpstr>Слайд 12</vt:lpstr>
      <vt:lpstr>Слайд 13</vt:lpstr>
      <vt:lpstr>3. Джерела кримінального процесуального права України </vt:lpstr>
      <vt:lpstr>Слайд 15</vt:lpstr>
      <vt:lpstr>Слайд 16</vt:lpstr>
      <vt:lpstr>Слайд 17</vt:lpstr>
      <vt:lpstr>Слайд 18</vt:lpstr>
      <vt:lpstr>Дія кримінального процесуального закону в просторі</vt:lpstr>
      <vt:lpstr>Слайд 20</vt:lpstr>
      <vt:lpstr>Слайд 21</vt:lpstr>
      <vt:lpstr>Дія кримінального процесуального закону України в часі </vt:lpstr>
      <vt:lpstr>Слайд 23</vt:lpstr>
      <vt:lpstr>Дія кримінального процесуального закону України за колом осіб</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HP</cp:lastModifiedBy>
  <cp:revision>110</cp:revision>
  <dcterms:created xsi:type="dcterms:W3CDTF">2018-04-04T10:41:24Z</dcterms:created>
  <dcterms:modified xsi:type="dcterms:W3CDTF">2019-07-07T20:09:16Z</dcterms:modified>
</cp:coreProperties>
</file>