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8" r:id="rId3"/>
    <p:sldId id="264" r:id="rId4"/>
    <p:sldId id="295" r:id="rId5"/>
    <p:sldId id="296" r:id="rId6"/>
    <p:sldId id="259" r:id="rId7"/>
    <p:sldId id="297" r:id="rId8"/>
    <p:sldId id="298" r:id="rId9"/>
    <p:sldId id="299" r:id="rId10"/>
    <p:sldId id="300" r:id="rId11"/>
    <p:sldId id="260" r:id="rId12"/>
    <p:sldId id="301" r:id="rId13"/>
    <p:sldId id="261" r:id="rId14"/>
    <p:sldId id="262" r:id="rId15"/>
    <p:sldId id="302" r:id="rId16"/>
    <p:sldId id="266" r:id="rId17"/>
    <p:sldId id="304" r:id="rId18"/>
    <p:sldId id="267" r:id="rId19"/>
    <p:sldId id="270" r:id="rId20"/>
    <p:sldId id="268" r:id="rId21"/>
    <p:sldId id="305" r:id="rId22"/>
    <p:sldId id="271" r:id="rId23"/>
    <p:sldId id="306" r:id="rId24"/>
    <p:sldId id="307" r:id="rId25"/>
    <p:sldId id="308" r:id="rId26"/>
    <p:sldId id="311" r:id="rId27"/>
    <p:sldId id="312" r:id="rId28"/>
    <p:sldId id="310" r:id="rId29"/>
    <p:sldId id="313" r:id="rId30"/>
    <p:sldId id="314" r:id="rId31"/>
    <p:sldId id="276" r:id="rId32"/>
    <p:sldId id="275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293" r:id="rId43"/>
    <p:sldId id="263" r:id="rId44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64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CB60A4A-9970-4A72-8FB6-EC6296E11A19}" type="datetimeFigureOut">
              <a:rPr lang="ru-RU"/>
              <a:pPr>
                <a:defRPr/>
              </a:pPr>
              <a:t>10.06.2019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C4325E1-AE4F-44F4-BD8F-9BB89B29E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145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1AE840-0B16-4ACF-8E27-39F9BA761976}" type="slidenum">
              <a:rPr lang="ru-RU" smtClean="0"/>
              <a:pPr eaLnBrk="1" hangingPunct="1"/>
              <a:t>22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1169C-2902-473E-BD59-B50F9E1AD42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744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31214-4E01-425E-ABA9-80DBCE3C182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432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119D1-8F33-4DC7-A2D8-8DE2945A242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702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00652-2FC2-4EA9-A1FE-317B5256FF8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287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8F60D-2416-4E55-AC74-E5FA5D6A498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557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E1B4-D7BB-4AEB-9EE3-82F352089C0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352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CEC64-EDE0-4276-AEAA-4029322D2CA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074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249F0-77C3-4F3B-8FB8-F30D353EB7E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064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30632-3146-4E9E-90F3-A0F3938E1C8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849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D7892-AB98-4743-A069-624CF52A7B6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534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24546-7157-4022-821A-9635DA03FB0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155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A24B88-21BD-474D-A28D-5621CAB59C1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ukraina_2_500x3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685800" y="1371600"/>
            <a:ext cx="80010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uk-UA" b="1" i="1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n-US" b="1"/>
          </a:p>
          <a:p>
            <a:pPr algn="ctr"/>
            <a:endParaRPr lang="en-US" sz="2400" b="1">
              <a:latin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</a:rPr>
              <a:t>КОНСТИТУЦ</a:t>
            </a:r>
            <a:r>
              <a:rPr lang="uk-UA" sz="2400" b="1">
                <a:latin typeface="Times New Roman" pitchFamily="18" charset="0"/>
              </a:rPr>
              <a:t>ІЙНО-ПРАВОВИЙ СТАТУС ВЕРХОВНОЇ РАДИ УКРАЇНИ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200400" y="4343400"/>
            <a:ext cx="4572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Тема № 8 з дисципліни</a:t>
            </a:r>
            <a:endParaRPr lang="ru-RU" sz="28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uk-UA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“Конституційне право України”</a:t>
            </a:r>
            <a:endParaRPr lang="ru-RU" sz="28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371628700_385270_image_large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-73025" y="2514600"/>
            <a:ext cx="9085263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Питання 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</a:rPr>
              <a:t>	</a:t>
            </a:r>
            <a:r>
              <a:rPr lang="uk-UA" sz="2400" b="1" dirty="0">
                <a:solidFill>
                  <a:schemeClr val="accent2"/>
                </a:solidFill>
                <a:latin typeface="Times New Roman" pitchFamily="18" charset="0"/>
              </a:rPr>
              <a:t>Чисельний склад та структура Верховної Ради України. </a:t>
            </a:r>
          </a:p>
          <a:p>
            <a:pPr algn="ctr">
              <a:defRPr/>
            </a:pPr>
            <a:r>
              <a:rPr lang="uk-UA" sz="2400" b="1" dirty="0">
                <a:solidFill>
                  <a:schemeClr val="accent2"/>
                </a:solidFill>
                <a:latin typeface="Times New Roman" pitchFamily="18" charset="0"/>
              </a:rPr>
              <a:t>Строки повноважень Верховної Ради України. </a:t>
            </a:r>
          </a:p>
          <a:p>
            <a:pPr algn="ctr">
              <a:defRPr/>
            </a:pPr>
            <a:r>
              <a:rPr lang="uk-UA" sz="2400" b="1" dirty="0">
                <a:solidFill>
                  <a:schemeClr val="accent2"/>
                </a:solidFill>
                <a:latin typeface="Times New Roman" pitchFamily="18" charset="0"/>
              </a:rPr>
              <a:t>Дострокове припинення повноважень Верховної Ради України .</a:t>
            </a:r>
            <a:endParaRPr lang="uk-UA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457200"/>
            <a:ext cx="8153400" cy="1905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88799" dir="13336421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Згідно з чинною Конституцією України (ст. 76) конституційний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склад Верховної Ради України - чотириста п'ятдесят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народних депутатів України.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219200" y="3124200"/>
            <a:ext cx="7086600" cy="2209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Кількість народних депутатів обумовлена рядом факторів: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кількістю населення (громадян) України і виборців,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традиційною системою виборчих округів,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однопалатністю парламенту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304800"/>
            <a:ext cx="1981200" cy="15240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За структурою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парламенти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поділяють на: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727075" y="2314575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Однопалатні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 (монокамерні)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AutoShape 6"/>
          <p:cNvSpPr>
            <a:spLocks noChangeArrowheads="1"/>
          </p:cNvSpPr>
          <p:nvPr/>
        </p:nvSpPr>
        <p:spPr bwMode="auto">
          <a:xfrm>
            <a:off x="5272088" y="23622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двопалатні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(бікамерні)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AutoShape 7"/>
          <p:cNvSpPr>
            <a:spLocks noChangeArrowheads="1"/>
          </p:cNvSpPr>
          <p:nvPr/>
        </p:nvSpPr>
        <p:spPr bwMode="auto">
          <a:xfrm>
            <a:off x="6723063" y="4191000"/>
            <a:ext cx="2420937" cy="9906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нерівноправний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AutoShape 8"/>
          <p:cNvSpPr>
            <a:spLocks noChangeArrowheads="1"/>
          </p:cNvSpPr>
          <p:nvPr/>
        </p:nvSpPr>
        <p:spPr bwMode="auto">
          <a:xfrm>
            <a:off x="3581400" y="4191000"/>
            <a:ext cx="2351088" cy="10668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егалітарний</a:t>
            </a:r>
            <a:r>
              <a:rPr lang="uk-UA" sz="2000"/>
              <a:t> </a:t>
            </a:r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 flipH="1">
            <a:off x="1676400" y="1220788"/>
            <a:ext cx="1447800" cy="1093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5229225" y="1206500"/>
            <a:ext cx="1195388" cy="1123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4114800" y="3048000"/>
            <a:ext cx="1157288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>
            <a:off x="7634288" y="3057525"/>
            <a:ext cx="1195387" cy="1123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AutoShape 5"/>
          <p:cNvSpPr>
            <a:spLocks noChangeArrowheads="1"/>
          </p:cNvSpPr>
          <p:nvPr/>
        </p:nvSpPr>
        <p:spPr bwMode="auto">
          <a:xfrm>
            <a:off x="450850" y="1143000"/>
            <a:ext cx="8229600" cy="35052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97566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Верховна Рада України є однопалатним парламентом,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який складається з 450 народних депутатів, що обираються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 основі загального, рівного і прямого виборчого права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шляхом таємного голосування терміном на 5 років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28800" y="1447800"/>
            <a:ext cx="71628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Голова Верховної Ради України.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514600" y="304800"/>
            <a:ext cx="3886200" cy="838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Структура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Верховної Ради України: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828800" y="1981200"/>
            <a:ext cx="71628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Перший заступник Голови Верховної Ради України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828800" y="2514600"/>
            <a:ext cx="71628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Заступник Голови Верховної Ради України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828800" y="3105150"/>
            <a:ext cx="7162800" cy="4953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Комітети Верховної Ради України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846263" y="3771900"/>
            <a:ext cx="7162800" cy="533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Рада голів комітетів Верховної Ради України</a:t>
            </a:r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 flipH="1">
            <a:off x="457200" y="762000"/>
            <a:ext cx="2057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457200" y="762000"/>
            <a:ext cx="0" cy="5486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457200" y="1679575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457200" y="21717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457200" y="33528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457200" y="40386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>
            <a:off x="457200" y="4789488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5376" name="Line 17"/>
          <p:cNvSpPr>
            <a:spLocks noChangeShapeType="1"/>
          </p:cNvSpPr>
          <p:nvPr/>
        </p:nvSpPr>
        <p:spPr bwMode="auto">
          <a:xfrm>
            <a:off x="457200" y="62484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5377" name="Rectangle 8"/>
          <p:cNvSpPr>
            <a:spLocks noChangeArrowheads="1"/>
          </p:cNvSpPr>
          <p:nvPr/>
        </p:nvSpPr>
        <p:spPr bwMode="auto">
          <a:xfrm>
            <a:off x="1857375" y="4522788"/>
            <a:ext cx="7162800" cy="533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Лічильна комісія Верховної Ради України.</a:t>
            </a:r>
          </a:p>
        </p:txBody>
      </p:sp>
      <p:sp>
        <p:nvSpPr>
          <p:cNvPr id="15378" name="Rectangle 8"/>
          <p:cNvSpPr>
            <a:spLocks noChangeArrowheads="1"/>
          </p:cNvSpPr>
          <p:nvPr/>
        </p:nvSpPr>
        <p:spPr bwMode="auto">
          <a:xfrm>
            <a:off x="1857375" y="5181600"/>
            <a:ext cx="7162800" cy="533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Тимчасові спеціальні комісії Верховної Ради України</a:t>
            </a:r>
          </a:p>
        </p:txBody>
      </p:sp>
      <p:sp>
        <p:nvSpPr>
          <p:cNvPr id="15379" name="Rectangle 8"/>
          <p:cNvSpPr>
            <a:spLocks noChangeArrowheads="1"/>
          </p:cNvSpPr>
          <p:nvPr/>
        </p:nvSpPr>
        <p:spPr bwMode="auto">
          <a:xfrm>
            <a:off x="1863725" y="5981700"/>
            <a:ext cx="7162800" cy="533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Тимчасові слідчі комісії Верховної Ради України</a:t>
            </a:r>
          </a:p>
        </p:txBody>
      </p:sp>
      <p:sp>
        <p:nvSpPr>
          <p:cNvPr id="15380" name="Line 14"/>
          <p:cNvSpPr>
            <a:spLocks noChangeShapeType="1"/>
          </p:cNvSpPr>
          <p:nvPr/>
        </p:nvSpPr>
        <p:spPr bwMode="auto">
          <a:xfrm>
            <a:off x="457200" y="27051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5381" name="Line 14"/>
          <p:cNvSpPr>
            <a:spLocks noChangeShapeType="1"/>
          </p:cNvSpPr>
          <p:nvPr/>
        </p:nvSpPr>
        <p:spPr bwMode="auto">
          <a:xfrm>
            <a:off x="457200" y="5551488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828800" y="1447800"/>
            <a:ext cx="71628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Спеціальна тимчасова слідча комісія Верховної Ради.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2514600" y="304800"/>
            <a:ext cx="3886200" cy="838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Структура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Верховної Ради України: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828800" y="1981200"/>
            <a:ext cx="71628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Депутатські фракції у Верховній Раді України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828800" y="2514600"/>
            <a:ext cx="71628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Погоджувальна рада депутатських фракцій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828800" y="3105150"/>
            <a:ext cx="7162800" cy="4953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Найстаріший за віком депутат у Верховній Раді України</a:t>
            </a:r>
          </a:p>
        </p:txBody>
      </p:sp>
      <p:sp>
        <p:nvSpPr>
          <p:cNvPr id="16392" name="Line 10"/>
          <p:cNvSpPr>
            <a:spLocks noChangeShapeType="1"/>
          </p:cNvSpPr>
          <p:nvPr/>
        </p:nvSpPr>
        <p:spPr bwMode="auto">
          <a:xfrm flipH="1">
            <a:off x="457200" y="762000"/>
            <a:ext cx="2057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6393" name="Line 11"/>
          <p:cNvSpPr>
            <a:spLocks noChangeShapeType="1"/>
          </p:cNvSpPr>
          <p:nvPr/>
        </p:nvSpPr>
        <p:spPr bwMode="auto">
          <a:xfrm flipH="1">
            <a:off x="457200" y="762000"/>
            <a:ext cx="0" cy="25908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6394" name="Line 12"/>
          <p:cNvSpPr>
            <a:spLocks noChangeShapeType="1"/>
          </p:cNvSpPr>
          <p:nvPr/>
        </p:nvSpPr>
        <p:spPr bwMode="auto">
          <a:xfrm>
            <a:off x="457200" y="1679575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6395" name="Line 13"/>
          <p:cNvSpPr>
            <a:spLocks noChangeShapeType="1"/>
          </p:cNvSpPr>
          <p:nvPr/>
        </p:nvSpPr>
        <p:spPr bwMode="auto">
          <a:xfrm>
            <a:off x="457200" y="21717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6396" name="Line 14"/>
          <p:cNvSpPr>
            <a:spLocks noChangeShapeType="1"/>
          </p:cNvSpPr>
          <p:nvPr/>
        </p:nvSpPr>
        <p:spPr bwMode="auto">
          <a:xfrm>
            <a:off x="457200" y="33528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6397" name="Line 14"/>
          <p:cNvSpPr>
            <a:spLocks noChangeShapeType="1"/>
          </p:cNvSpPr>
          <p:nvPr/>
        </p:nvSpPr>
        <p:spPr bwMode="auto">
          <a:xfrm>
            <a:off x="457200" y="27051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1301750" y="228600"/>
            <a:ext cx="48768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Верховна Рада України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є повноваженою, за умови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дотримання таких основних вимог: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8600" y="4038600"/>
            <a:ext cx="7772400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складення присяги народними депутатами України перед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відкриттям першої сесії новообраної Верховної Ради України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(ст. 79 Конституції України)</a:t>
            </a: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204788" y="2185988"/>
            <a:ext cx="7772400" cy="1295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обрання не менше двох третин від його конституційного складу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(ч. 2 ст. 82 Конституції України)</a:t>
            </a:r>
          </a:p>
        </p:txBody>
      </p:sp>
      <p:sp>
        <p:nvSpPr>
          <p:cNvPr id="17414" name="Line 9"/>
          <p:cNvSpPr>
            <a:spLocks noChangeShapeType="1"/>
          </p:cNvSpPr>
          <p:nvPr/>
        </p:nvSpPr>
        <p:spPr bwMode="auto">
          <a:xfrm>
            <a:off x="6172200" y="533400"/>
            <a:ext cx="2667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7415" name="Line 10"/>
          <p:cNvSpPr>
            <a:spLocks noChangeShapeType="1"/>
          </p:cNvSpPr>
          <p:nvPr/>
        </p:nvSpPr>
        <p:spPr bwMode="auto">
          <a:xfrm>
            <a:off x="8839200" y="533400"/>
            <a:ext cx="0" cy="3962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 flipH="1">
            <a:off x="8001000" y="27432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7417" name="Line 12"/>
          <p:cNvSpPr>
            <a:spLocks noChangeShapeType="1"/>
          </p:cNvSpPr>
          <p:nvPr/>
        </p:nvSpPr>
        <p:spPr bwMode="auto">
          <a:xfrm flipH="1">
            <a:off x="8001000" y="44958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143000" y="533400"/>
            <a:ext cx="503555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Повноваження Верховної Ради України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припиняються: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38125" y="4343400"/>
            <a:ext cx="7772400" cy="1600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у разі закінчення строку повноважень Верховної Ради України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під час дії воєнного чи надзвичайного стану її повноваження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продовжуються до дня першого засідання першої сесії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Верховної Ради України, обраної після скасування воєнного чи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надзвичайного стану (ч. 4 ст. 83 Конституції України)</a:t>
            </a:r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263525" y="2514600"/>
            <a:ext cx="7772400" cy="1295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у день відкриття першого засідання Верховної Ради України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нового скликання (ч. 1 ст. 90 Конституції України)</a:t>
            </a:r>
          </a:p>
        </p:txBody>
      </p:sp>
      <p:sp>
        <p:nvSpPr>
          <p:cNvPr id="18438" name="Line 9"/>
          <p:cNvSpPr>
            <a:spLocks noChangeShapeType="1"/>
          </p:cNvSpPr>
          <p:nvPr/>
        </p:nvSpPr>
        <p:spPr bwMode="auto">
          <a:xfrm>
            <a:off x="6172200" y="990600"/>
            <a:ext cx="2667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 flipH="1">
            <a:off x="8839200" y="990600"/>
            <a:ext cx="0" cy="41529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440" name="Line 11"/>
          <p:cNvSpPr>
            <a:spLocks noChangeShapeType="1"/>
          </p:cNvSpPr>
          <p:nvPr/>
        </p:nvSpPr>
        <p:spPr bwMode="auto">
          <a:xfrm flipH="1">
            <a:off x="8027988" y="31623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441" name="Line 12"/>
          <p:cNvSpPr>
            <a:spLocks noChangeShapeType="1"/>
          </p:cNvSpPr>
          <p:nvPr/>
        </p:nvSpPr>
        <p:spPr bwMode="auto">
          <a:xfrm flipH="1">
            <a:off x="8027988" y="51435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533400"/>
            <a:ext cx="8001000" cy="1371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Дострокове припинення повноважень парламенту –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виняткове право глави Української держави.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Ініціатива розпуску Верховної Ради України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належить Президентові України</a:t>
            </a:r>
          </a:p>
        </p:txBody>
      </p:sp>
      <p:sp>
        <p:nvSpPr>
          <p:cNvPr id="19460" name="AutoShape 3"/>
          <p:cNvSpPr>
            <a:spLocks noChangeArrowheads="1"/>
          </p:cNvSpPr>
          <p:nvPr/>
        </p:nvSpPr>
        <p:spPr bwMode="auto">
          <a:xfrm>
            <a:off x="838200" y="1905000"/>
            <a:ext cx="7467600" cy="13716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37372" dir="14178596" algn="ctr" rotWithShape="0">
              <a:srgbClr val="99CCFF"/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Президент України має право достроково припинити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повноваження Верховної Ради України, якщо:</a:t>
            </a:r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882650" y="3429000"/>
            <a:ext cx="7423150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протягом одного місяця у Верховній Раді України не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сформовано коаліцію депутатських фракцій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відповідно до статті 83 цієї Конституції</a:t>
            </a:r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882650" y="4524375"/>
            <a:ext cx="7423150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протягом шістдесяти днів після відставки Кабінету Міністрів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України не сформовано персональний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склад Кабінету Міністрів України</a:t>
            </a:r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882650" y="5638800"/>
            <a:ext cx="7423150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протягом тридцяти днів однієї чергової сесії пленарні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засідання не можуть розпочатися</a:t>
            </a:r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 flipH="1">
            <a:off x="8756650" y="2266950"/>
            <a:ext cx="0" cy="41529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 flipH="1">
            <a:off x="8305800" y="2266950"/>
            <a:ext cx="4778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9466" name="Line 11"/>
          <p:cNvSpPr>
            <a:spLocks noChangeShapeType="1"/>
          </p:cNvSpPr>
          <p:nvPr/>
        </p:nvSpPr>
        <p:spPr bwMode="auto">
          <a:xfrm flipH="1">
            <a:off x="8305800" y="3886200"/>
            <a:ext cx="4778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8305800" y="4981575"/>
            <a:ext cx="45085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9468" name="Line 11"/>
          <p:cNvSpPr>
            <a:spLocks noChangeShapeType="1"/>
          </p:cNvSpPr>
          <p:nvPr/>
        </p:nvSpPr>
        <p:spPr bwMode="auto">
          <a:xfrm flipH="1">
            <a:off x="8305800" y="6419850"/>
            <a:ext cx="4778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1371628700_385270_image_large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133475" y="2514600"/>
            <a:ext cx="667226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Питання 3</a:t>
            </a:r>
            <a:b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400" b="1" dirty="0">
                <a:solidFill>
                  <a:schemeClr val="accent2"/>
                </a:solidFill>
                <a:latin typeface="Times New Roman" pitchFamily="18" charset="0"/>
              </a:rPr>
              <a:t>Компетенція та акти Верховної Ради України.</a:t>
            </a:r>
            <a:endParaRPr lang="uk-UA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223_html_51dc06f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chemeClr val="accent2"/>
                </a:solidFill>
                <a:latin typeface="Times New Roman" pitchFamily="18" charset="0"/>
              </a:rPr>
              <a:t>ПЛАН: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057400"/>
            <a:ext cx="5410200" cy="3886200"/>
          </a:xfrm>
        </p:spPr>
        <p:txBody>
          <a:bodyPr/>
          <a:lstStyle/>
          <a:p>
            <a:pPr marL="609600" indent="-609600" algn="just" eaLnBrk="1" hangingPunct="1"/>
            <a:r>
              <a:rPr lang="ru-RU" sz="2000" b="1" smtClean="0">
                <a:solidFill>
                  <a:schemeClr val="accent2"/>
                </a:solidFill>
                <a:latin typeface="Times New Roman" pitchFamily="18" charset="0"/>
              </a:rPr>
              <a:t>1.	</a:t>
            </a:r>
            <a:r>
              <a:rPr lang="uk-UA" sz="2000" b="1" smtClean="0">
                <a:solidFill>
                  <a:schemeClr val="accent2"/>
                </a:solidFill>
                <a:latin typeface="Times New Roman" pitchFamily="18" charset="0"/>
              </a:rPr>
              <a:t>Верховна Рада – парламент України. Поняття та ознаки парламенту. Види парламентів. </a:t>
            </a:r>
          </a:p>
          <a:p>
            <a:pPr marL="609600" indent="-609600" algn="just" eaLnBrk="1" hangingPunct="1"/>
            <a:r>
              <a:rPr lang="uk-UA" sz="2000" b="1" smtClean="0">
                <a:solidFill>
                  <a:schemeClr val="accent2"/>
                </a:solidFill>
                <a:latin typeface="Times New Roman" pitchFamily="18" charset="0"/>
              </a:rPr>
              <a:t>2.	Чисельний склад та структура Верховної Ради України. Строки повноважень Верховної Ради України. Дострокове припинення повноважень Верховної Ради України . </a:t>
            </a:r>
          </a:p>
          <a:p>
            <a:pPr marL="609600" indent="-609600" algn="just" eaLnBrk="1" hangingPunct="1"/>
            <a:r>
              <a:rPr lang="uk-UA" sz="2000" b="1" smtClean="0">
                <a:solidFill>
                  <a:schemeClr val="accent2"/>
                </a:solidFill>
                <a:latin typeface="Times New Roman" pitchFamily="18" charset="0"/>
              </a:rPr>
              <a:t>3.	Компетенція та акти Верховної Ради України.</a:t>
            </a:r>
          </a:p>
          <a:p>
            <a:pPr marL="609600" indent="-609600" algn="just" eaLnBrk="1" hangingPunct="1"/>
            <a:r>
              <a:rPr lang="uk-UA" sz="2000" b="1" smtClean="0">
                <a:solidFill>
                  <a:schemeClr val="accent2"/>
                </a:solidFill>
                <a:latin typeface="Times New Roman" pitchFamily="18" charset="0"/>
              </a:rPr>
              <a:t>4.	Статус народного депутата України</a:t>
            </a:r>
          </a:p>
          <a:p>
            <a:pPr marL="609600" indent="-609600" algn="just" eaLnBrk="1" hangingPunct="1"/>
            <a:endParaRPr lang="uk-UA" sz="20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762000" y="381000"/>
            <a:ext cx="7467600" cy="20574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37372" dir="14178596" algn="ctr" rotWithShape="0">
              <a:srgbClr val="99CCFF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Компетенцію Верховної Ради України складають закріплені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Конституцією України предмети відання та повноваження,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необхідні для реалізації функцій Верховної Ради України.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1219200" y="2590800"/>
            <a:ext cx="6705600" cy="1371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Функції Верховної Ради України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-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це основні напрями її діяльності в різних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сферах суспільних відносин</a:t>
            </a:r>
          </a:p>
        </p:txBody>
      </p:sp>
      <p:sp>
        <p:nvSpPr>
          <p:cNvPr id="21509" name="AutoShape 4"/>
          <p:cNvSpPr>
            <a:spLocks noChangeArrowheads="1"/>
          </p:cNvSpPr>
          <p:nvPr/>
        </p:nvSpPr>
        <p:spPr bwMode="auto">
          <a:xfrm>
            <a:off x="1219200" y="4419600"/>
            <a:ext cx="6705600" cy="1371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Функції і компетенція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Верховної Ради пов'язані зі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специфікою її конституційно-правового статусу як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парламенту змішаного типу.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 algn="ctr">
            <a:solidFill>
              <a:schemeClr val="accent2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AutoShape 5"/>
          <p:cNvSpPr>
            <a:spLocks noChangeArrowheads="1"/>
          </p:cNvSpPr>
          <p:nvPr/>
        </p:nvSpPr>
        <p:spPr bwMode="auto">
          <a:xfrm>
            <a:off x="3276600" y="3810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законодавча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AutoShape 7"/>
          <p:cNvSpPr>
            <a:spLocks noChangeArrowheads="1"/>
          </p:cNvSpPr>
          <p:nvPr/>
        </p:nvSpPr>
        <p:spPr bwMode="auto">
          <a:xfrm>
            <a:off x="6580188" y="29337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інші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повноваження</a:t>
            </a:r>
          </a:p>
        </p:txBody>
      </p:sp>
      <p:sp>
        <p:nvSpPr>
          <p:cNvPr id="22533" name="Oval 9"/>
          <p:cNvSpPr>
            <a:spLocks noChangeArrowheads="1"/>
          </p:cNvSpPr>
          <p:nvPr/>
        </p:nvSpPr>
        <p:spPr bwMode="auto">
          <a:xfrm>
            <a:off x="3071813" y="2552700"/>
            <a:ext cx="3086100" cy="19050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Конституційні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повноваження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  Верховної Ради України </a:t>
            </a:r>
            <a:endParaRPr lang="uk-UA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4" name="AutoShape 10"/>
          <p:cNvSpPr>
            <a:spLocks noChangeArrowheads="1"/>
          </p:cNvSpPr>
          <p:nvPr/>
        </p:nvSpPr>
        <p:spPr bwMode="auto">
          <a:xfrm>
            <a:off x="3124200" y="5445125"/>
            <a:ext cx="28956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у сфері зовнішньої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політики, оборони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та безпеки </a:t>
            </a:r>
            <a:r>
              <a:rPr lang="uk-UA" sz="2000" b="1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5" name="AutoShape 13"/>
          <p:cNvSpPr>
            <a:spLocks noChangeArrowheads="1"/>
          </p:cNvSpPr>
          <p:nvPr/>
        </p:nvSpPr>
        <p:spPr bwMode="auto">
          <a:xfrm>
            <a:off x="76200" y="29337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контрольна </a:t>
            </a:r>
          </a:p>
        </p:txBody>
      </p:sp>
      <p:sp>
        <p:nvSpPr>
          <p:cNvPr id="22536" name="Line 16"/>
          <p:cNvSpPr>
            <a:spLocks noChangeShapeType="1"/>
          </p:cNvSpPr>
          <p:nvPr/>
        </p:nvSpPr>
        <p:spPr bwMode="auto">
          <a:xfrm>
            <a:off x="4572000" y="4457700"/>
            <a:ext cx="0" cy="952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7" name="Line 17"/>
          <p:cNvSpPr>
            <a:spLocks noChangeShapeType="1"/>
          </p:cNvSpPr>
          <p:nvPr/>
        </p:nvSpPr>
        <p:spPr bwMode="auto">
          <a:xfrm flipH="1" flipV="1">
            <a:off x="2438400" y="3505200"/>
            <a:ext cx="45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8" name="Line 18"/>
          <p:cNvSpPr>
            <a:spLocks noChangeShapeType="1"/>
          </p:cNvSpPr>
          <p:nvPr/>
        </p:nvSpPr>
        <p:spPr bwMode="auto">
          <a:xfrm flipV="1">
            <a:off x="6157913" y="3505200"/>
            <a:ext cx="4222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9" name="Line 19"/>
          <p:cNvSpPr>
            <a:spLocks noChangeShapeType="1"/>
          </p:cNvSpPr>
          <p:nvPr/>
        </p:nvSpPr>
        <p:spPr bwMode="auto">
          <a:xfrm flipH="1" flipV="1">
            <a:off x="4495800" y="1524000"/>
            <a:ext cx="0" cy="8794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28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75" y="-349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AutoShape 5"/>
          <p:cNvSpPr>
            <a:spLocks noChangeArrowheads="1"/>
          </p:cNvSpPr>
          <p:nvPr/>
        </p:nvSpPr>
        <p:spPr bwMode="auto">
          <a:xfrm>
            <a:off x="914400" y="152400"/>
            <a:ext cx="7162800" cy="1524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Верховна Рада України для реалізації наданої їй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Конституцією та законами України законодавчої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компетенції приймає правові акти.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Oval 3"/>
          <p:cNvSpPr>
            <a:spLocks noChangeArrowheads="1"/>
          </p:cNvSpPr>
          <p:nvPr/>
        </p:nvSpPr>
        <p:spPr bwMode="auto">
          <a:xfrm>
            <a:off x="3052763" y="4076700"/>
            <a:ext cx="2971800" cy="20574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види правових актів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Верховної Ради України: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7" name="AutoShape 7"/>
          <p:cNvSpPr>
            <a:spLocks noChangeArrowheads="1"/>
          </p:cNvSpPr>
          <p:nvPr/>
        </p:nvSpPr>
        <p:spPr bwMode="auto">
          <a:xfrm>
            <a:off x="347663" y="2819400"/>
            <a:ext cx="1828800" cy="17145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Постанова</a:t>
            </a:r>
          </a:p>
        </p:txBody>
      </p:sp>
      <p:sp>
        <p:nvSpPr>
          <p:cNvPr id="23558" name="AutoShape 7"/>
          <p:cNvSpPr>
            <a:spLocks noChangeArrowheads="1"/>
          </p:cNvSpPr>
          <p:nvPr/>
        </p:nvSpPr>
        <p:spPr bwMode="auto">
          <a:xfrm>
            <a:off x="354013" y="5078413"/>
            <a:ext cx="1828800" cy="1717675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Заяви та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звернення</a:t>
            </a:r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6724650" y="5105400"/>
            <a:ext cx="1828800" cy="17526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Декларація</a:t>
            </a:r>
          </a:p>
        </p:txBody>
      </p:sp>
      <p:sp>
        <p:nvSpPr>
          <p:cNvPr id="23560" name="AutoShape 7"/>
          <p:cNvSpPr>
            <a:spLocks noChangeArrowheads="1"/>
          </p:cNvSpPr>
          <p:nvPr/>
        </p:nvSpPr>
        <p:spPr bwMode="auto">
          <a:xfrm>
            <a:off x="6781800" y="2962275"/>
            <a:ext cx="1828800" cy="17145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Регламент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1" name="AutoShape 7"/>
          <p:cNvSpPr>
            <a:spLocks noChangeArrowheads="1"/>
          </p:cNvSpPr>
          <p:nvPr/>
        </p:nvSpPr>
        <p:spPr bwMode="auto">
          <a:xfrm>
            <a:off x="3429000" y="1755775"/>
            <a:ext cx="1828800" cy="160655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</a:t>
            </a:r>
          </a:p>
        </p:txBody>
      </p:sp>
      <p:sp>
        <p:nvSpPr>
          <p:cNvPr id="29" name="Стрелка влево 28"/>
          <p:cNvSpPr/>
          <p:nvPr/>
        </p:nvSpPr>
        <p:spPr>
          <a:xfrm rot="1742934">
            <a:off x="2068513" y="4173538"/>
            <a:ext cx="992187" cy="469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трелка влево 33"/>
          <p:cNvSpPr/>
          <p:nvPr/>
        </p:nvSpPr>
        <p:spPr>
          <a:xfrm rot="8917648">
            <a:off x="5762625" y="4186238"/>
            <a:ext cx="993775" cy="469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елка влево 35"/>
          <p:cNvSpPr/>
          <p:nvPr/>
        </p:nvSpPr>
        <p:spPr>
          <a:xfrm rot="19494331">
            <a:off x="2262188" y="5592763"/>
            <a:ext cx="993775" cy="468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трелка влево 36"/>
          <p:cNvSpPr/>
          <p:nvPr/>
        </p:nvSpPr>
        <p:spPr>
          <a:xfrm rot="13227051">
            <a:off x="5711825" y="5703888"/>
            <a:ext cx="993775" cy="468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трелка влево 37"/>
          <p:cNvSpPr/>
          <p:nvPr/>
        </p:nvSpPr>
        <p:spPr>
          <a:xfrm rot="5400000">
            <a:off x="4001294" y="3385344"/>
            <a:ext cx="684212" cy="469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457200" y="1066800"/>
            <a:ext cx="8229600" cy="36576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88799" dir="18736421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- це, зазвичай, нормативно-правовий акт, що приймається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органом законодавчої влади (Верховною Радою України) чи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безпосередньо народом України (на всеукраїнському референдумі)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 дотриманням вимог законодавчої процедури, який має вищу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(стосовно до всіх інших нормативно-правових актів) юридичну силу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та регулює найважливіші суспільні відносини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переважно за­гального характеру.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752600" y="381000"/>
            <a:ext cx="3657600" cy="1066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uk-UA" sz="2000" b="1">
                <a:latin typeface="Times New Roman" pitchFamily="18" charset="0"/>
                <a:cs typeface="Times New Roman" pitchFamily="18" charset="0"/>
              </a:rPr>
              <a:t>Формальні ознаки закону: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381000" y="19050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рівень прийняття (загальнодержавний)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381000" y="289560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орган прийняття (приймається Верховною Радою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України або народом України на референдумі)</a:t>
            </a: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381000" y="3733800"/>
            <a:ext cx="6400800" cy="1295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особливий порядок прийняття (прийняття закону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включає обов'язкові стадії законодавчого процесу,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передбачені Конституцією Верховної Ради України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та Регламентом Верховної Ради України)</a:t>
            </a: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81000" y="541020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непідконтрольність із боку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будь-якого органу державної влади </a:t>
            </a:r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 flipH="1">
            <a:off x="8153400" y="685800"/>
            <a:ext cx="0" cy="51816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5609" name="Line 13"/>
          <p:cNvSpPr>
            <a:spLocks noChangeShapeType="1"/>
          </p:cNvSpPr>
          <p:nvPr/>
        </p:nvSpPr>
        <p:spPr bwMode="auto">
          <a:xfrm flipH="1">
            <a:off x="6781800" y="2209800"/>
            <a:ext cx="1371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5610" name="Line 13"/>
          <p:cNvSpPr>
            <a:spLocks noChangeShapeType="1"/>
          </p:cNvSpPr>
          <p:nvPr/>
        </p:nvSpPr>
        <p:spPr bwMode="auto">
          <a:xfrm flipH="1">
            <a:off x="6781800" y="4498975"/>
            <a:ext cx="1371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5611" name="Line 13"/>
          <p:cNvSpPr>
            <a:spLocks noChangeShapeType="1"/>
          </p:cNvSpPr>
          <p:nvPr/>
        </p:nvSpPr>
        <p:spPr bwMode="auto">
          <a:xfrm flipH="1">
            <a:off x="6781800" y="3276600"/>
            <a:ext cx="1371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 flipH="1">
            <a:off x="5410200" y="685800"/>
            <a:ext cx="2743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6781800" y="5867400"/>
            <a:ext cx="1371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3048000" y="609600"/>
            <a:ext cx="2743200" cy="16002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Структура закону: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8" name="AutoShape 8"/>
          <p:cNvSpPr>
            <a:spLocks noChangeArrowheads="1"/>
          </p:cNvSpPr>
          <p:nvPr/>
        </p:nvSpPr>
        <p:spPr bwMode="auto">
          <a:xfrm>
            <a:off x="304800" y="4038600"/>
            <a:ext cx="21336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реквізити закону</a:t>
            </a:r>
          </a:p>
        </p:txBody>
      </p:sp>
      <p:sp>
        <p:nvSpPr>
          <p:cNvPr id="26629" name="AutoShape 9"/>
          <p:cNvSpPr>
            <a:spLocks noChangeArrowheads="1"/>
          </p:cNvSpPr>
          <p:nvPr/>
        </p:nvSpPr>
        <p:spPr bwMode="auto">
          <a:xfrm>
            <a:off x="3352800" y="4114800"/>
            <a:ext cx="21336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преамбула</a:t>
            </a:r>
          </a:p>
        </p:txBody>
      </p:sp>
      <p:sp>
        <p:nvSpPr>
          <p:cNvPr id="26630" name="AutoShape 10"/>
          <p:cNvSpPr>
            <a:spLocks noChangeArrowheads="1"/>
          </p:cNvSpPr>
          <p:nvPr/>
        </p:nvSpPr>
        <p:spPr bwMode="auto">
          <a:xfrm>
            <a:off x="6400800" y="4038600"/>
            <a:ext cx="22098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статті й рубрики </a:t>
            </a:r>
            <a:endParaRPr lang="uk-UA" sz="2000" b="1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631" name="AutoShape 12"/>
          <p:cNvCxnSpPr>
            <a:cxnSpLocks noChangeShapeType="1"/>
            <a:stCxn id="26627" idx="3"/>
            <a:endCxn id="26628" idx="2"/>
          </p:cNvCxnSpPr>
          <p:nvPr/>
        </p:nvCxnSpPr>
        <p:spPr bwMode="auto">
          <a:xfrm flipH="1">
            <a:off x="1371600" y="1974850"/>
            <a:ext cx="2078038" cy="2049463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2" name="AutoShape 13"/>
          <p:cNvCxnSpPr>
            <a:cxnSpLocks noChangeShapeType="1"/>
          </p:cNvCxnSpPr>
          <p:nvPr/>
        </p:nvCxnSpPr>
        <p:spPr bwMode="auto">
          <a:xfrm>
            <a:off x="4454525" y="2133600"/>
            <a:ext cx="0" cy="1890713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33" name="AutoShape 14"/>
          <p:cNvCxnSpPr>
            <a:cxnSpLocks noChangeShapeType="1"/>
            <a:stCxn id="26627" idx="5"/>
            <a:endCxn id="26630" idx="2"/>
          </p:cNvCxnSpPr>
          <p:nvPr/>
        </p:nvCxnSpPr>
        <p:spPr bwMode="auto">
          <a:xfrm>
            <a:off x="5389563" y="1974850"/>
            <a:ext cx="2116137" cy="2049463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AutoShape 4"/>
          <p:cNvSpPr>
            <a:spLocks noChangeArrowheads="1"/>
          </p:cNvSpPr>
          <p:nvPr/>
        </p:nvSpPr>
        <p:spPr bwMode="auto">
          <a:xfrm>
            <a:off x="1905000" y="304800"/>
            <a:ext cx="5410200" cy="1219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Класифікація законів: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AutoShape 5"/>
          <p:cNvSpPr>
            <a:spLocks noChangeArrowheads="1"/>
          </p:cNvSpPr>
          <p:nvPr/>
        </p:nvSpPr>
        <p:spPr bwMode="auto">
          <a:xfrm>
            <a:off x="381000" y="2133600"/>
            <a:ext cx="2514600" cy="1752600"/>
          </a:xfrm>
          <a:prstGeom prst="downArrowCallout">
            <a:avLst>
              <a:gd name="adj1" fmla="val 35870"/>
              <a:gd name="adj2" fmla="val 3587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Основний закон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(конституція)</a:t>
            </a:r>
          </a:p>
        </p:txBody>
      </p:sp>
      <p:sp>
        <p:nvSpPr>
          <p:cNvPr id="27653" name="AutoShape 6"/>
          <p:cNvSpPr>
            <a:spLocks noChangeArrowheads="1"/>
          </p:cNvSpPr>
          <p:nvPr/>
        </p:nvSpPr>
        <p:spPr bwMode="auto">
          <a:xfrm>
            <a:off x="3276600" y="2133600"/>
            <a:ext cx="2514600" cy="1752600"/>
          </a:xfrm>
          <a:prstGeom prst="downArrowCallout">
            <a:avLst>
              <a:gd name="adj1" fmla="val 35870"/>
              <a:gd name="adj2" fmla="val 3587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Конституційні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закони </a:t>
            </a:r>
          </a:p>
        </p:txBody>
      </p:sp>
      <p:sp>
        <p:nvSpPr>
          <p:cNvPr id="27654" name="AutoShape 7"/>
          <p:cNvSpPr>
            <a:spLocks noChangeArrowheads="1"/>
          </p:cNvSpPr>
          <p:nvPr/>
        </p:nvSpPr>
        <p:spPr bwMode="auto">
          <a:xfrm>
            <a:off x="6324600" y="2133600"/>
            <a:ext cx="2514600" cy="1828800"/>
          </a:xfrm>
          <a:prstGeom prst="downArrowCallout">
            <a:avLst>
              <a:gd name="adj1" fmla="val 34375"/>
              <a:gd name="adj2" fmla="val 34375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Органічні закони </a:t>
            </a:r>
          </a:p>
        </p:txBody>
      </p:sp>
      <p:sp>
        <p:nvSpPr>
          <p:cNvPr id="27655" name="AutoShape 8"/>
          <p:cNvSpPr>
            <a:spLocks noChangeArrowheads="1"/>
          </p:cNvSpPr>
          <p:nvPr/>
        </p:nvSpPr>
        <p:spPr bwMode="auto">
          <a:xfrm>
            <a:off x="228600" y="3951288"/>
            <a:ext cx="2362200" cy="26670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має найвищу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юридичну силу</a:t>
            </a:r>
          </a:p>
        </p:txBody>
      </p:sp>
      <p:sp>
        <p:nvSpPr>
          <p:cNvPr id="27656" name="AutoShape 9"/>
          <p:cNvSpPr>
            <a:spLocks noChangeArrowheads="1"/>
          </p:cNvSpPr>
          <p:nvPr/>
        </p:nvSpPr>
        <p:spPr bwMode="auto">
          <a:xfrm>
            <a:off x="2895600" y="3962400"/>
            <a:ext cx="3048000" cy="26670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endParaRPr lang="uk-UA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акти конституційного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змісту, які формально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не входять до структури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єдиної конституції</a:t>
            </a:r>
          </a:p>
        </p:txBody>
      </p:sp>
      <p:sp>
        <p:nvSpPr>
          <p:cNvPr id="27657" name="AutoShape 10"/>
          <p:cNvSpPr>
            <a:spLocks noChangeArrowheads="1"/>
          </p:cNvSpPr>
          <p:nvPr/>
        </p:nvSpPr>
        <p:spPr bwMode="auto">
          <a:xfrm>
            <a:off x="6084888" y="3951288"/>
            <a:ext cx="3048000" cy="27432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endParaRPr lang="uk-UA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закони, що приймаються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 виконання банкетних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норм Основного закону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і визначають статус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органів державної влади,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процедуру народного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голосування</a:t>
            </a:r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>
            <a:off x="4495800" y="1524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 flipH="1">
            <a:off x="1600200" y="1524000"/>
            <a:ext cx="2895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4495800" y="1524000"/>
            <a:ext cx="3200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AutoShape 4"/>
          <p:cNvSpPr>
            <a:spLocks noChangeArrowheads="1"/>
          </p:cNvSpPr>
          <p:nvPr/>
        </p:nvSpPr>
        <p:spPr bwMode="auto">
          <a:xfrm>
            <a:off x="1905000" y="304800"/>
            <a:ext cx="5410200" cy="1219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Класифікація законів: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381000" y="2133600"/>
            <a:ext cx="2514600" cy="1752600"/>
          </a:xfrm>
          <a:prstGeom prst="downArrowCallout">
            <a:avLst>
              <a:gd name="adj1" fmla="val 35870"/>
              <a:gd name="adj2" fmla="val 3587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Звичайні закони </a:t>
            </a:r>
          </a:p>
        </p:txBody>
      </p:sp>
      <p:sp>
        <p:nvSpPr>
          <p:cNvPr id="28677" name="AutoShape 6"/>
          <p:cNvSpPr>
            <a:spLocks noChangeArrowheads="1"/>
          </p:cNvSpPr>
          <p:nvPr/>
        </p:nvSpPr>
        <p:spPr bwMode="auto">
          <a:xfrm>
            <a:off x="3276600" y="2133600"/>
            <a:ext cx="2514600" cy="1752600"/>
          </a:xfrm>
          <a:prstGeom prst="downArrowCallout">
            <a:avLst>
              <a:gd name="adj1" fmla="val 35870"/>
              <a:gd name="adj2" fmla="val 3587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Закони</a:t>
            </a:r>
          </a:p>
        </p:txBody>
      </p:sp>
      <p:sp>
        <p:nvSpPr>
          <p:cNvPr id="28678" name="AutoShape 7"/>
          <p:cNvSpPr>
            <a:spLocks noChangeArrowheads="1"/>
          </p:cNvSpPr>
          <p:nvPr/>
        </p:nvSpPr>
        <p:spPr bwMode="auto">
          <a:xfrm>
            <a:off x="6324600" y="2133600"/>
            <a:ext cx="2514600" cy="1828800"/>
          </a:xfrm>
          <a:prstGeom prst="downArrowCallout">
            <a:avLst>
              <a:gd name="adj1" fmla="val 34375"/>
              <a:gd name="adj2" fmla="val 34375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Кодекси</a:t>
            </a:r>
          </a:p>
        </p:txBody>
      </p:sp>
      <p:sp>
        <p:nvSpPr>
          <p:cNvPr id="28679" name="AutoShape 8"/>
          <p:cNvSpPr>
            <a:spLocks noChangeArrowheads="1"/>
          </p:cNvSpPr>
          <p:nvPr/>
        </p:nvSpPr>
        <p:spPr bwMode="auto">
          <a:xfrm>
            <a:off x="152400" y="3951288"/>
            <a:ext cx="2590800" cy="26670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закони, які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видаються в порядку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звичайної процедури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референдарні закони</a:t>
            </a:r>
          </a:p>
        </p:txBody>
      </p:sp>
      <p:sp>
        <p:nvSpPr>
          <p:cNvPr id="28680" name="AutoShape 10"/>
          <p:cNvSpPr>
            <a:spLocks noChangeArrowheads="1"/>
          </p:cNvSpPr>
          <p:nvPr/>
        </p:nvSpPr>
        <p:spPr bwMode="auto">
          <a:xfrm>
            <a:off x="6084888" y="3951288"/>
            <a:ext cx="3048000" cy="27432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endParaRPr lang="uk-UA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закони, які містять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упорядковану систему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норм, що регулюють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певну, стійку систему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суспільних відносин</a:t>
            </a:r>
          </a:p>
        </p:txBody>
      </p:sp>
      <p:sp>
        <p:nvSpPr>
          <p:cNvPr id="28681" name="Line 11"/>
          <p:cNvSpPr>
            <a:spLocks noChangeShapeType="1"/>
          </p:cNvSpPr>
          <p:nvPr/>
        </p:nvSpPr>
        <p:spPr bwMode="auto">
          <a:xfrm>
            <a:off x="4495800" y="1524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2" name="Line 12"/>
          <p:cNvSpPr>
            <a:spLocks noChangeShapeType="1"/>
          </p:cNvSpPr>
          <p:nvPr/>
        </p:nvSpPr>
        <p:spPr bwMode="auto">
          <a:xfrm flipH="1">
            <a:off x="1600200" y="1524000"/>
            <a:ext cx="2895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3" name="Line 13"/>
          <p:cNvSpPr>
            <a:spLocks noChangeShapeType="1"/>
          </p:cNvSpPr>
          <p:nvPr/>
        </p:nvSpPr>
        <p:spPr bwMode="auto">
          <a:xfrm>
            <a:off x="4495800" y="1524000"/>
            <a:ext cx="3200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4" name="AutoShape 8"/>
          <p:cNvSpPr>
            <a:spLocks noChangeArrowheads="1"/>
          </p:cNvSpPr>
          <p:nvPr/>
        </p:nvSpPr>
        <p:spPr bwMode="auto">
          <a:xfrm>
            <a:off x="3276600" y="4027488"/>
            <a:ext cx="2590800" cy="26670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закони прийнятті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парламентом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752600" y="381000"/>
            <a:ext cx="3657600" cy="685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Інші закони: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409575" y="12192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галузеві закони (містять норми однієї галузі права)</a:t>
            </a: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422275" y="2079625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комплексні закони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(містять норми кількох галузей права)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09575" y="278765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закони прямої дії (закони, в текстах яких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міститься посилання на механізм власної реалізації)</a:t>
            </a: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398463" y="3470275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закони непрямої дії (закони, які для власної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реалізації потребують прийняття додаткових актів)</a:t>
            </a: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387350" y="41910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публічні закони (закони, які доповнюють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або змінюють національне законодавство)</a:t>
            </a:r>
          </a:p>
        </p:txBody>
      </p:sp>
      <p:sp>
        <p:nvSpPr>
          <p:cNvPr id="29705" name="AutoShape 8"/>
          <p:cNvSpPr>
            <a:spLocks noChangeArrowheads="1"/>
          </p:cNvSpPr>
          <p:nvPr/>
        </p:nvSpPr>
        <p:spPr bwMode="auto">
          <a:xfrm>
            <a:off x="381000" y="50292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приватні закони (закони, які визначають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правовий статус окремих осіб або організацій)</a:t>
            </a:r>
          </a:p>
        </p:txBody>
      </p:sp>
      <p:sp>
        <p:nvSpPr>
          <p:cNvPr id="29706" name="AutoShape 8"/>
          <p:cNvSpPr>
            <a:spLocks noChangeArrowheads="1"/>
          </p:cNvSpPr>
          <p:nvPr/>
        </p:nvSpPr>
        <p:spPr bwMode="auto">
          <a:xfrm>
            <a:off x="409575" y="58674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гібридні закони (публічні закони, які певним чином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зачіпають приватні інтереси)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7" name="Line 9"/>
          <p:cNvSpPr>
            <a:spLocks noChangeShapeType="1"/>
          </p:cNvSpPr>
          <p:nvPr/>
        </p:nvSpPr>
        <p:spPr bwMode="auto">
          <a:xfrm>
            <a:off x="5410200" y="609600"/>
            <a:ext cx="2667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>
            <a:off x="8077200" y="609600"/>
            <a:ext cx="0" cy="5867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 flipH="1">
            <a:off x="6823075" y="1725613"/>
            <a:ext cx="12541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9710" name="Line 11"/>
          <p:cNvSpPr>
            <a:spLocks noChangeShapeType="1"/>
          </p:cNvSpPr>
          <p:nvPr/>
        </p:nvSpPr>
        <p:spPr bwMode="auto">
          <a:xfrm flipH="1">
            <a:off x="6823075" y="2433638"/>
            <a:ext cx="12541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9711" name="Line 11"/>
          <p:cNvSpPr>
            <a:spLocks noChangeShapeType="1"/>
          </p:cNvSpPr>
          <p:nvPr/>
        </p:nvSpPr>
        <p:spPr bwMode="auto">
          <a:xfrm flipH="1">
            <a:off x="6799263" y="3200400"/>
            <a:ext cx="12541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9712" name="Line 11"/>
          <p:cNvSpPr>
            <a:spLocks noChangeShapeType="1"/>
          </p:cNvSpPr>
          <p:nvPr/>
        </p:nvSpPr>
        <p:spPr bwMode="auto">
          <a:xfrm flipH="1">
            <a:off x="6823075" y="3883025"/>
            <a:ext cx="12541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9713" name="Line 11"/>
          <p:cNvSpPr>
            <a:spLocks noChangeShapeType="1"/>
          </p:cNvSpPr>
          <p:nvPr/>
        </p:nvSpPr>
        <p:spPr bwMode="auto">
          <a:xfrm flipH="1">
            <a:off x="6823075" y="4645025"/>
            <a:ext cx="12541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9714" name="Line 11"/>
          <p:cNvSpPr>
            <a:spLocks noChangeShapeType="1"/>
          </p:cNvSpPr>
          <p:nvPr/>
        </p:nvSpPr>
        <p:spPr bwMode="auto">
          <a:xfrm flipH="1">
            <a:off x="6810375" y="5472113"/>
            <a:ext cx="1255713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9715" name="Line 11"/>
          <p:cNvSpPr>
            <a:spLocks noChangeShapeType="1"/>
          </p:cNvSpPr>
          <p:nvPr/>
        </p:nvSpPr>
        <p:spPr bwMode="auto">
          <a:xfrm flipH="1">
            <a:off x="6810375" y="6477000"/>
            <a:ext cx="1255713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457200" y="0"/>
            <a:ext cx="8229600" cy="30480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Постанова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– ненормативний акт, за допомогою якого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Верховна Рада України оформлює свої дії щодо самоорганізації,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обрання, призначення, затвердження відповідних посадових осіб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228600" y="3505200"/>
            <a:ext cx="8610600" cy="2362200"/>
          </a:xfrm>
          <a:prstGeom prst="vertic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Регламент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- це нормативно-процесуальний акт, що приймається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Верховною Радою України, який визначає режим її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діяльності (встановлює порядок та періодичність скликання 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проведення сесій, засідань), процедуру створення та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діяльність окремих її органів і посадових осіб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1371628700_385270_image_large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984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885825" y="2362200"/>
            <a:ext cx="7620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Питання 1</a:t>
            </a:r>
            <a:b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Верховна Рада – парламент України. Поняття та ознаки парламенту. Види парламентів.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28600" y="0"/>
            <a:ext cx="8610600" cy="30480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Заяви та звернення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- акти ненормативного характеру, які містять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заклики до парламентів, інших вищих органів інших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країн здійснити певні дії (або утриматися від здійснення певних дій)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 метою підтримання миру, подальшого розвитку дво- та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багатосторонніх відносин, усунення джерел ускладнення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міжнародного становища в цілому чи двосторонніх відносин.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228600" y="3505200"/>
            <a:ext cx="8610600" cy="2362200"/>
          </a:xfrm>
          <a:prstGeom prst="vertic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Декларація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- акт, який у загальній, принциповій формі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передає основні властивості конституційно-правового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регулювання, виражає наміри та зобов'язання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учасників правових відносин.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1371628700_385270_image_large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133600"/>
            <a:ext cx="56388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Питання 4</a:t>
            </a:r>
            <a:b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400" b="1" dirty="0">
                <a:solidFill>
                  <a:schemeClr val="accent2"/>
                </a:solidFill>
                <a:latin typeface="Times New Roman" pitchFamily="18" charset="0"/>
              </a:rPr>
              <a:t>Статус народного депутата України</a:t>
            </a:r>
            <a: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uk-UA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381000" y="914400"/>
            <a:ext cx="8229600" cy="3124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Народний депутат України 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– обраний відповідно до Закону України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 від 17.11.2011р. «Про вибори народних депутатів України»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представник Українського народу у Верховній Раді України та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уповноважений ним протягом строку депутатських повноважень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здійснювати повноваження, що дає можливість брати участь 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законотворчій діяльності та здійсненні інших функцій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Верховної Ради України.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800600" y="381000"/>
            <a:ext cx="3657600" cy="1066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Правовий статус народного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депутата України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встановлюється: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1371600" y="1752600"/>
            <a:ext cx="7543800" cy="1143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Конституцією України (статті 78-81)</a:t>
            </a:r>
          </a:p>
        </p:txBody>
      </p:sp>
      <p:sp>
        <p:nvSpPr>
          <p:cNvPr id="34821" name="AutoShape 6"/>
          <p:cNvSpPr>
            <a:spLocks noChangeArrowheads="1"/>
          </p:cNvSpPr>
          <p:nvPr/>
        </p:nvSpPr>
        <p:spPr bwMode="auto">
          <a:xfrm>
            <a:off x="1295400" y="3048000"/>
            <a:ext cx="76200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Законом України від 17.11.1992 р. «Про статус народного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депутата України» (в редакції Закону від 17.11.2016 р.)</a:t>
            </a:r>
          </a:p>
        </p:txBody>
      </p:sp>
      <p:sp>
        <p:nvSpPr>
          <p:cNvPr id="34822" name="AutoShape 7"/>
          <p:cNvSpPr>
            <a:spLocks noChangeArrowheads="1"/>
          </p:cNvSpPr>
          <p:nvPr/>
        </p:nvSpPr>
        <p:spPr bwMode="auto">
          <a:xfrm>
            <a:off x="1295400" y="4114800"/>
            <a:ext cx="7620000" cy="1676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Законом України від 10.02.2010р. «Про Регламент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 Верховної Ради України» (в редакції Закону від 30.01.2016 р.)</a:t>
            </a:r>
          </a:p>
        </p:txBody>
      </p:sp>
      <p:sp>
        <p:nvSpPr>
          <p:cNvPr id="34823" name="AutoShape 8"/>
          <p:cNvSpPr>
            <a:spLocks noChangeArrowheads="1"/>
          </p:cNvSpPr>
          <p:nvPr/>
        </p:nvSpPr>
        <p:spPr bwMode="auto">
          <a:xfrm>
            <a:off x="1371600" y="5943600"/>
            <a:ext cx="7543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Іншими актами.</a:t>
            </a:r>
          </a:p>
        </p:txBody>
      </p:sp>
      <p:sp>
        <p:nvSpPr>
          <p:cNvPr id="34824" name="Line 9"/>
          <p:cNvSpPr>
            <a:spLocks noChangeShapeType="1"/>
          </p:cNvSpPr>
          <p:nvPr/>
        </p:nvSpPr>
        <p:spPr bwMode="auto">
          <a:xfrm flipH="1">
            <a:off x="457200" y="838200"/>
            <a:ext cx="4419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34825" name="Line 10"/>
          <p:cNvSpPr>
            <a:spLocks noChangeShapeType="1"/>
          </p:cNvSpPr>
          <p:nvPr/>
        </p:nvSpPr>
        <p:spPr bwMode="auto">
          <a:xfrm>
            <a:off x="457200" y="838200"/>
            <a:ext cx="0" cy="5486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34826" name="AutoShape 11"/>
          <p:cNvSpPr>
            <a:spLocks noChangeArrowheads="1"/>
          </p:cNvSpPr>
          <p:nvPr/>
        </p:nvSpPr>
        <p:spPr bwMode="auto">
          <a:xfrm>
            <a:off x="457200" y="21336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7" name="AutoShape 12"/>
          <p:cNvSpPr>
            <a:spLocks noChangeArrowheads="1"/>
          </p:cNvSpPr>
          <p:nvPr/>
        </p:nvSpPr>
        <p:spPr bwMode="auto">
          <a:xfrm>
            <a:off x="457200" y="33528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8" name="AutoShape 13"/>
          <p:cNvSpPr>
            <a:spLocks noChangeArrowheads="1"/>
          </p:cNvSpPr>
          <p:nvPr/>
        </p:nvSpPr>
        <p:spPr bwMode="auto">
          <a:xfrm>
            <a:off x="457200" y="48006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9" name="AutoShape 14"/>
          <p:cNvSpPr>
            <a:spLocks noChangeArrowheads="1"/>
          </p:cNvSpPr>
          <p:nvPr/>
        </p:nvSpPr>
        <p:spPr bwMode="auto">
          <a:xfrm>
            <a:off x="457200" y="60198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752600" y="381000"/>
            <a:ext cx="3657600" cy="1066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Принципами статусу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народного депутата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України є: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381000" y="19050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вільний депутатський мандат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381000" y="289560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здійснення повноважень народним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депутатом на постійній основі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381000" y="373380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несумісність депутатського мандата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 іншими видами діяльності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381000" y="464820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рівноправність депутатів</a:t>
            </a: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381000" y="54864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депутатська недоторканність 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депутатський індемнітет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849" name="AutoShape 9"/>
          <p:cNvCxnSpPr>
            <a:cxnSpLocks noChangeShapeType="1"/>
            <a:stCxn id="35843" idx="3"/>
            <a:endCxn id="35848" idx="3"/>
          </p:cNvCxnSpPr>
          <p:nvPr/>
        </p:nvCxnSpPr>
        <p:spPr bwMode="auto">
          <a:xfrm>
            <a:off x="5410200" y="914400"/>
            <a:ext cx="1371600" cy="4953000"/>
          </a:xfrm>
          <a:prstGeom prst="bentConnector3">
            <a:avLst>
              <a:gd name="adj1" fmla="val 241204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0" name="AutoShape 10"/>
          <p:cNvCxnSpPr>
            <a:cxnSpLocks noChangeShapeType="1"/>
            <a:stCxn id="35843" idx="3"/>
            <a:endCxn id="35847" idx="3"/>
          </p:cNvCxnSpPr>
          <p:nvPr/>
        </p:nvCxnSpPr>
        <p:spPr bwMode="auto">
          <a:xfrm>
            <a:off x="5410200" y="914400"/>
            <a:ext cx="1371600" cy="4038600"/>
          </a:xfrm>
          <a:prstGeom prst="bentConnector3">
            <a:avLst>
              <a:gd name="adj1" fmla="val 239005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1" name="AutoShape 11"/>
          <p:cNvCxnSpPr>
            <a:cxnSpLocks noChangeShapeType="1"/>
            <a:stCxn id="35843" idx="3"/>
            <a:endCxn id="35846" idx="3"/>
          </p:cNvCxnSpPr>
          <p:nvPr/>
        </p:nvCxnSpPr>
        <p:spPr bwMode="auto">
          <a:xfrm>
            <a:off x="5410200" y="914400"/>
            <a:ext cx="1371600" cy="3124200"/>
          </a:xfrm>
          <a:prstGeom prst="bentConnector3">
            <a:avLst>
              <a:gd name="adj1" fmla="val 237963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2" name="AutoShape 12"/>
          <p:cNvCxnSpPr>
            <a:cxnSpLocks noChangeShapeType="1"/>
            <a:stCxn id="35843" idx="3"/>
            <a:endCxn id="35845" idx="3"/>
          </p:cNvCxnSpPr>
          <p:nvPr/>
        </p:nvCxnSpPr>
        <p:spPr bwMode="auto">
          <a:xfrm>
            <a:off x="5410200" y="914400"/>
            <a:ext cx="1371600" cy="2286000"/>
          </a:xfrm>
          <a:prstGeom prst="bentConnector3">
            <a:avLst>
              <a:gd name="adj1" fmla="val 242245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53" name="AutoShape 13"/>
          <p:cNvCxnSpPr>
            <a:cxnSpLocks noChangeShapeType="1"/>
            <a:stCxn id="35843" idx="3"/>
            <a:endCxn id="35844" idx="3"/>
          </p:cNvCxnSpPr>
          <p:nvPr/>
        </p:nvCxnSpPr>
        <p:spPr bwMode="auto">
          <a:xfrm>
            <a:off x="5410200" y="914400"/>
            <a:ext cx="1371600" cy="1371600"/>
          </a:xfrm>
          <a:prstGeom prst="bentConnector3">
            <a:avLst>
              <a:gd name="adj1" fmla="val 240162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800600" y="381000"/>
            <a:ext cx="3657600" cy="1066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До основних положень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вільного депутатського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мандата належать: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1371600" y="1752600"/>
            <a:ext cx="7543800" cy="1143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мандат є загальним (тобто хоча депутати і можуть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обиратися по виборчих округах, вони представляють усю націю)</a:t>
            </a:r>
          </a:p>
        </p:txBody>
      </p:sp>
      <p:sp>
        <p:nvSpPr>
          <p:cNvPr id="36869" name="AutoShape 6"/>
          <p:cNvSpPr>
            <a:spLocks noChangeArrowheads="1"/>
          </p:cNvSpPr>
          <p:nvPr/>
        </p:nvSpPr>
        <p:spPr bwMode="auto">
          <a:xfrm>
            <a:off x="1295400" y="3048000"/>
            <a:ext cx="7620000" cy="14478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мандат - не імперативний, а факультативний (його здійснення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вільне - від примусу, депутат не зобов'язаний робити щось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конкретне, зокрема брати участь у парламентських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 засіданнях, не зобов'язаний враховувати думку своїх виборців);</a:t>
            </a:r>
          </a:p>
        </p:txBody>
      </p:sp>
      <p:sp>
        <p:nvSpPr>
          <p:cNvPr id="36870" name="AutoShape 7"/>
          <p:cNvSpPr>
            <a:spLocks noChangeArrowheads="1"/>
          </p:cNvSpPr>
          <p:nvPr/>
        </p:nvSpPr>
        <p:spPr bwMode="auto">
          <a:xfrm>
            <a:off x="1295400" y="4683125"/>
            <a:ext cx="7620000" cy="838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мандат не підлягає відкликанню</a:t>
            </a:r>
          </a:p>
        </p:txBody>
      </p:sp>
      <p:sp>
        <p:nvSpPr>
          <p:cNvPr id="36871" name="AutoShape 8"/>
          <p:cNvSpPr>
            <a:spLocks noChangeArrowheads="1"/>
          </p:cNvSpPr>
          <p:nvPr/>
        </p:nvSpPr>
        <p:spPr bwMode="auto">
          <a:xfrm>
            <a:off x="1371600" y="5715000"/>
            <a:ext cx="7543800" cy="838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мандат за його здійснення не потребує схвалення дій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мандатарія (презумпція відповідності волі депутатів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волі народу не підлягає запереченню)</a:t>
            </a:r>
          </a:p>
        </p:txBody>
      </p:sp>
      <p:sp>
        <p:nvSpPr>
          <p:cNvPr id="36872" name="Line 9"/>
          <p:cNvSpPr>
            <a:spLocks noChangeShapeType="1"/>
          </p:cNvSpPr>
          <p:nvPr/>
        </p:nvSpPr>
        <p:spPr bwMode="auto">
          <a:xfrm flipH="1">
            <a:off x="457200" y="838200"/>
            <a:ext cx="4419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36873" name="Line 10"/>
          <p:cNvSpPr>
            <a:spLocks noChangeShapeType="1"/>
          </p:cNvSpPr>
          <p:nvPr/>
        </p:nvSpPr>
        <p:spPr bwMode="auto">
          <a:xfrm>
            <a:off x="457200" y="838200"/>
            <a:ext cx="0" cy="5486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36874" name="AutoShape 11"/>
          <p:cNvSpPr>
            <a:spLocks noChangeArrowheads="1"/>
          </p:cNvSpPr>
          <p:nvPr/>
        </p:nvSpPr>
        <p:spPr bwMode="auto">
          <a:xfrm>
            <a:off x="457200" y="21336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75" name="AutoShape 12"/>
          <p:cNvSpPr>
            <a:spLocks noChangeArrowheads="1"/>
          </p:cNvSpPr>
          <p:nvPr/>
        </p:nvSpPr>
        <p:spPr bwMode="auto">
          <a:xfrm>
            <a:off x="457200" y="35814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76" name="AutoShape 13"/>
          <p:cNvSpPr>
            <a:spLocks noChangeArrowheads="1"/>
          </p:cNvSpPr>
          <p:nvPr/>
        </p:nvSpPr>
        <p:spPr bwMode="auto">
          <a:xfrm>
            <a:off x="485775" y="4911725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77" name="AutoShape 14"/>
          <p:cNvSpPr>
            <a:spLocks noChangeArrowheads="1"/>
          </p:cNvSpPr>
          <p:nvPr/>
        </p:nvSpPr>
        <p:spPr bwMode="auto">
          <a:xfrm>
            <a:off x="457200" y="60198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066800" y="381000"/>
            <a:ext cx="4343400" cy="12954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Принцип несумісності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депутатського мандата.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Народний депутат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України не має права: 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381000" y="19050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бути членом Кабінету Міністрів України,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керівником центрального органу виконавчої влади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381000" y="2808288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мати інший представницький мандат чи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одночасно бути на державній службі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381000" y="358140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обіймати посаду міського, сільського,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селищного голови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381000" y="4343400"/>
            <a:ext cx="64008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мати будь-яку, крім депутатської, оплачувану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роботу, за винятком викладацької,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наукової та творчої діяльності</a:t>
            </a: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381000" y="5486400"/>
            <a:ext cx="64008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залучатись як експерт органами досудового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слідства, прокуратури, суду, а також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провадити адвокатську діяльність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897" name="AutoShape 9"/>
          <p:cNvCxnSpPr>
            <a:cxnSpLocks noChangeShapeType="1"/>
            <a:stCxn id="37891" idx="3"/>
            <a:endCxn id="37896" idx="3"/>
          </p:cNvCxnSpPr>
          <p:nvPr/>
        </p:nvCxnSpPr>
        <p:spPr bwMode="auto">
          <a:xfrm>
            <a:off x="5410200" y="1028700"/>
            <a:ext cx="1371600" cy="4914900"/>
          </a:xfrm>
          <a:prstGeom prst="bentConnector3">
            <a:avLst>
              <a:gd name="adj1" fmla="val 116667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898" name="AutoShape 10"/>
          <p:cNvCxnSpPr>
            <a:cxnSpLocks noChangeShapeType="1"/>
            <a:stCxn id="37891" idx="3"/>
            <a:endCxn id="37895" idx="3"/>
          </p:cNvCxnSpPr>
          <p:nvPr/>
        </p:nvCxnSpPr>
        <p:spPr bwMode="auto">
          <a:xfrm>
            <a:off x="5410200" y="1028700"/>
            <a:ext cx="1371600" cy="3771900"/>
          </a:xfrm>
          <a:prstGeom prst="bentConnector3">
            <a:avLst>
              <a:gd name="adj1" fmla="val 116667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899" name="AutoShape 11"/>
          <p:cNvCxnSpPr>
            <a:cxnSpLocks noChangeShapeType="1"/>
            <a:stCxn id="37891" idx="3"/>
            <a:endCxn id="37894" idx="3"/>
          </p:cNvCxnSpPr>
          <p:nvPr/>
        </p:nvCxnSpPr>
        <p:spPr bwMode="auto">
          <a:xfrm>
            <a:off x="5410200" y="1028700"/>
            <a:ext cx="1371600" cy="2857500"/>
          </a:xfrm>
          <a:prstGeom prst="bentConnector3">
            <a:avLst>
              <a:gd name="adj1" fmla="val 116667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0" name="AutoShape 12"/>
          <p:cNvCxnSpPr>
            <a:cxnSpLocks noChangeShapeType="1"/>
            <a:stCxn id="37891" idx="3"/>
            <a:endCxn id="37893" idx="3"/>
          </p:cNvCxnSpPr>
          <p:nvPr/>
        </p:nvCxnSpPr>
        <p:spPr bwMode="auto">
          <a:xfrm>
            <a:off x="5410200" y="1028700"/>
            <a:ext cx="1371600" cy="2084388"/>
          </a:xfrm>
          <a:prstGeom prst="bentConnector3">
            <a:avLst>
              <a:gd name="adj1" fmla="val 116667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1" name="AutoShape 13"/>
          <p:cNvCxnSpPr>
            <a:cxnSpLocks noChangeShapeType="1"/>
            <a:stCxn id="37891" idx="3"/>
            <a:endCxn id="37892" idx="3"/>
          </p:cNvCxnSpPr>
          <p:nvPr/>
        </p:nvCxnSpPr>
        <p:spPr bwMode="auto">
          <a:xfrm>
            <a:off x="5410200" y="1028700"/>
            <a:ext cx="1371600" cy="1257300"/>
          </a:xfrm>
          <a:prstGeom prst="bentConnector3">
            <a:avLst>
              <a:gd name="adj1" fmla="val 116667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Oval 3"/>
          <p:cNvSpPr>
            <a:spLocks noChangeArrowheads="1"/>
          </p:cNvSpPr>
          <p:nvPr/>
        </p:nvSpPr>
        <p:spPr bwMode="auto">
          <a:xfrm>
            <a:off x="2743200" y="457200"/>
            <a:ext cx="3352800" cy="25146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за місцем у системі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державного апарату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органи державної влади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можна класифікувати на: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AutoShape 5"/>
          <p:cNvSpPr>
            <a:spLocks noChangeArrowheads="1"/>
          </p:cNvSpPr>
          <p:nvPr/>
        </p:nvSpPr>
        <p:spPr bwMode="auto">
          <a:xfrm>
            <a:off x="685800" y="3390900"/>
            <a:ext cx="3886200" cy="30099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Народний депутат України не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може бути без згоди Верховної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Ради України притягнутий до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кримінальної відповідальності,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затриманий чи заарештований</a:t>
            </a:r>
          </a:p>
        </p:txBody>
      </p:sp>
      <p:sp>
        <p:nvSpPr>
          <p:cNvPr id="38917" name="AutoShape 6"/>
          <p:cNvSpPr>
            <a:spLocks noChangeArrowheads="1"/>
          </p:cNvSpPr>
          <p:nvPr/>
        </p:nvSpPr>
        <p:spPr bwMode="auto">
          <a:xfrm>
            <a:off x="4724400" y="3429000"/>
            <a:ext cx="3886200" cy="29718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17088" dir="19163922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Обшук, затримання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народного депутата чи огляд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особистих речей і багажу,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транспорту, жилого чи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службового приміщення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Народного депутата, а також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порушення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таємниці листування</a:t>
            </a:r>
          </a:p>
        </p:txBody>
      </p:sp>
      <p:sp>
        <p:nvSpPr>
          <p:cNvPr id="38918" name="Oval 10"/>
          <p:cNvSpPr>
            <a:spLocks noChangeArrowheads="1"/>
          </p:cNvSpPr>
          <p:nvPr/>
        </p:nvSpPr>
        <p:spPr bwMode="auto">
          <a:xfrm>
            <a:off x="2743200" y="457200"/>
            <a:ext cx="3352800" cy="25146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Принцип депутатської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недоторканності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6096000" y="1600200"/>
            <a:ext cx="838200" cy="1828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1752600" y="1714500"/>
            <a:ext cx="876300" cy="17145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28600" y="2514600"/>
            <a:ext cx="2819400" cy="15240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Депутатський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індемнітет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розглядається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у двох аспектах: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2781300" y="0"/>
            <a:ext cx="6210300" cy="2286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невідповідальність народного депутата України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він не несе юридичної відповідальності за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результати голосування або висловлювання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 парламенті та його органах, за винятком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відповідальності за образу чи наклеп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(ч. 2 ст. 80 Конституції України)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1" name="AutoShape 6"/>
          <p:cNvSpPr>
            <a:spLocks noChangeArrowheads="1"/>
          </p:cNvSpPr>
          <p:nvPr/>
        </p:nvSpPr>
        <p:spPr bwMode="auto">
          <a:xfrm>
            <a:off x="2781300" y="4114800"/>
            <a:ext cx="6210300" cy="25146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винагорода народного депутата України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 його парламентську діяльність</a:t>
            </a:r>
            <a:endParaRPr lang="uk-UA" sz="20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942" name="AutoShape 18"/>
          <p:cNvCxnSpPr>
            <a:cxnSpLocks noChangeShapeType="1"/>
          </p:cNvCxnSpPr>
          <p:nvPr/>
        </p:nvCxnSpPr>
        <p:spPr bwMode="auto">
          <a:xfrm rot="5400000" flipH="1" flipV="1">
            <a:off x="1466850" y="1200150"/>
            <a:ext cx="1219200" cy="1409700"/>
          </a:xfrm>
          <a:prstGeom prst="bentConnector2">
            <a:avLst/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3" name="AutoShape 19"/>
          <p:cNvCxnSpPr>
            <a:cxnSpLocks noChangeShapeType="1"/>
          </p:cNvCxnSpPr>
          <p:nvPr/>
        </p:nvCxnSpPr>
        <p:spPr bwMode="auto">
          <a:xfrm rot="16200000" flipH="1">
            <a:off x="1295400" y="4114800"/>
            <a:ext cx="1562100" cy="1409700"/>
          </a:xfrm>
          <a:prstGeom prst="bentConnector2">
            <a:avLst/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Oval 3"/>
          <p:cNvSpPr>
            <a:spLocks noChangeArrowheads="1"/>
          </p:cNvSpPr>
          <p:nvPr/>
        </p:nvSpPr>
        <p:spPr bwMode="auto">
          <a:xfrm>
            <a:off x="457200" y="228600"/>
            <a:ext cx="4648200" cy="18288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Повноваження народного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депутата України можуть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бути припинені й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достроково: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4267200" y="2286000"/>
            <a:ext cx="32004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 рішенням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Верховної Ради України</a:t>
            </a:r>
            <a:endParaRPr lang="uk-UA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4267200" y="3886200"/>
            <a:ext cx="32766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 рішенням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Президента України</a:t>
            </a:r>
            <a:endParaRPr lang="uk-UA" sz="2000" b="1" i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4267200" y="5638800"/>
            <a:ext cx="3352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 рішенням суду </a:t>
            </a:r>
            <a:endParaRPr lang="uk-UA" sz="2000" b="1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967" name="AutoShape 10"/>
          <p:cNvCxnSpPr>
            <a:cxnSpLocks noChangeShapeType="1"/>
            <a:stCxn id="40963" idx="6"/>
            <a:endCxn id="40966" idx="3"/>
          </p:cNvCxnSpPr>
          <p:nvPr/>
        </p:nvCxnSpPr>
        <p:spPr bwMode="auto">
          <a:xfrm>
            <a:off x="5105400" y="1143000"/>
            <a:ext cx="2514600" cy="4876800"/>
          </a:xfrm>
          <a:prstGeom prst="bentConnector3">
            <a:avLst>
              <a:gd name="adj1" fmla="val 109093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68" name="AutoShape 11"/>
          <p:cNvCxnSpPr>
            <a:cxnSpLocks noChangeShapeType="1"/>
            <a:stCxn id="40963" idx="6"/>
            <a:endCxn id="40965" idx="3"/>
          </p:cNvCxnSpPr>
          <p:nvPr/>
        </p:nvCxnSpPr>
        <p:spPr bwMode="auto">
          <a:xfrm>
            <a:off x="5105400" y="1143000"/>
            <a:ext cx="2438400" cy="3124200"/>
          </a:xfrm>
          <a:prstGeom prst="bentConnector3">
            <a:avLst>
              <a:gd name="adj1" fmla="val 109375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69" name="AutoShape 12"/>
          <p:cNvCxnSpPr>
            <a:cxnSpLocks noChangeShapeType="1"/>
            <a:stCxn id="40963" idx="6"/>
            <a:endCxn id="40964" idx="3"/>
          </p:cNvCxnSpPr>
          <p:nvPr/>
        </p:nvCxnSpPr>
        <p:spPr bwMode="auto">
          <a:xfrm>
            <a:off x="5105400" y="1143000"/>
            <a:ext cx="2362200" cy="1524000"/>
          </a:xfrm>
          <a:prstGeom prst="bentConnector3">
            <a:avLst>
              <a:gd name="adj1" fmla="val 109676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457200"/>
            <a:ext cx="8153400" cy="1905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88799" dir="13336421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solidFill>
                  <a:srgbClr val="000000"/>
                </a:solidFill>
                <a:latin typeface="Times New Roman" pitchFamily="18" charset="0"/>
              </a:rPr>
              <a:t>Відповідно до ст. 75 Конституції України, єдиним органом </a:t>
            </a:r>
          </a:p>
          <a:p>
            <a:pPr algn="ctr"/>
            <a:r>
              <a:rPr lang="uk-UA" sz="2000" b="1">
                <a:solidFill>
                  <a:srgbClr val="000000"/>
                </a:solidFill>
                <a:latin typeface="Times New Roman" pitchFamily="18" charset="0"/>
              </a:rPr>
              <a:t>законодавчої влади в Україні є парламент - Верховна Рада України.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371600" y="3124200"/>
            <a:ext cx="6705600" cy="2209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Парламент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 - родова назва вищого колегіального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загальнонаціонального представницького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і законодавчого органу в демократичних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державах, який відображає суверенну волю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народу і працює на постійній основі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(паралельна назва - легіслатура).</a:t>
            </a:r>
            <a:endParaRPr lang="uk-UA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762000" y="533400"/>
            <a:ext cx="7620000" cy="2913063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Верховна Рада України приймає рішення про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дострокове припинення повноважень </a:t>
            </a: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народного депутата в разі: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228600" y="3429000"/>
            <a:ext cx="2133600" cy="1600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складення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повноважень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 за його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особистою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заявою</a:t>
            </a:r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304800" y="5029200"/>
            <a:ext cx="3048000" cy="17526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набрання законної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сили обвинувальним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вироком щодо нього</a:t>
            </a:r>
          </a:p>
        </p:txBody>
      </p:sp>
      <p:sp>
        <p:nvSpPr>
          <p:cNvPr id="41990" name="Oval 7"/>
          <p:cNvSpPr>
            <a:spLocks noChangeArrowheads="1"/>
          </p:cNvSpPr>
          <p:nvPr/>
        </p:nvSpPr>
        <p:spPr bwMode="auto">
          <a:xfrm>
            <a:off x="3429000" y="4953000"/>
            <a:ext cx="2667000" cy="18288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визнання його судом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недієздатним чи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безвісно відсутнім</a:t>
            </a:r>
          </a:p>
        </p:txBody>
      </p:sp>
      <p:sp>
        <p:nvSpPr>
          <p:cNvPr id="41991" name="Oval 8"/>
          <p:cNvSpPr>
            <a:spLocks noChangeArrowheads="1"/>
          </p:cNvSpPr>
          <p:nvPr/>
        </p:nvSpPr>
        <p:spPr bwMode="auto">
          <a:xfrm>
            <a:off x="6172200" y="4953000"/>
            <a:ext cx="2819400" cy="18288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припинення його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громадянства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або виїзду на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постійне проживання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за межі України</a:t>
            </a:r>
          </a:p>
        </p:txBody>
      </p:sp>
      <p:sp>
        <p:nvSpPr>
          <p:cNvPr id="41992" name="Oval 9"/>
          <p:cNvSpPr>
            <a:spLocks noChangeArrowheads="1"/>
          </p:cNvSpPr>
          <p:nvPr/>
        </p:nvSpPr>
        <p:spPr bwMode="auto">
          <a:xfrm>
            <a:off x="6629400" y="3352800"/>
            <a:ext cx="2209800" cy="13716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3" name="Line 10"/>
          <p:cNvSpPr>
            <a:spLocks noChangeShapeType="1"/>
          </p:cNvSpPr>
          <p:nvPr/>
        </p:nvSpPr>
        <p:spPr bwMode="auto">
          <a:xfrm flipH="1">
            <a:off x="2171700" y="3103563"/>
            <a:ext cx="20955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4" name="Line 11"/>
          <p:cNvSpPr>
            <a:spLocks noChangeShapeType="1"/>
          </p:cNvSpPr>
          <p:nvPr/>
        </p:nvSpPr>
        <p:spPr bwMode="auto">
          <a:xfrm flipH="1">
            <a:off x="2362200" y="3082925"/>
            <a:ext cx="1905000" cy="1946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5" name="Line 12"/>
          <p:cNvSpPr>
            <a:spLocks noChangeShapeType="1"/>
          </p:cNvSpPr>
          <p:nvPr/>
        </p:nvSpPr>
        <p:spPr bwMode="auto">
          <a:xfrm>
            <a:off x="4267200" y="3103563"/>
            <a:ext cx="304800" cy="1849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6" name="Line 13"/>
          <p:cNvSpPr>
            <a:spLocks noChangeShapeType="1"/>
          </p:cNvSpPr>
          <p:nvPr/>
        </p:nvSpPr>
        <p:spPr bwMode="auto">
          <a:xfrm>
            <a:off x="4256088" y="3103563"/>
            <a:ext cx="2601912" cy="19256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7" name="Line 14"/>
          <p:cNvSpPr>
            <a:spLocks noChangeShapeType="1"/>
          </p:cNvSpPr>
          <p:nvPr/>
        </p:nvSpPr>
        <p:spPr bwMode="auto">
          <a:xfrm>
            <a:off x="4256088" y="3097213"/>
            <a:ext cx="2449512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800600" y="381000"/>
            <a:ext cx="3657600" cy="1066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Обов'язки народного депутата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Верховної Ради України 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1371600" y="1752600"/>
            <a:ext cx="7543800" cy="1143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бути присутнім та брати участь у засіданнях Верховної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Ради України та її органів, до складу яких його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обрано, виконувати їхні доручення</a:t>
            </a:r>
          </a:p>
        </p:txBody>
      </p:sp>
      <p:sp>
        <p:nvSpPr>
          <p:cNvPr id="43013" name="AutoShape 6"/>
          <p:cNvSpPr>
            <a:spLocks noChangeArrowheads="1"/>
          </p:cNvSpPr>
          <p:nvPr/>
        </p:nvSpPr>
        <p:spPr bwMode="auto">
          <a:xfrm>
            <a:off x="1295400" y="3048000"/>
            <a:ext cx="76200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додержуватися Регламенту Верховної Ради України</a:t>
            </a:r>
          </a:p>
        </p:txBody>
      </p:sp>
      <p:sp>
        <p:nvSpPr>
          <p:cNvPr id="43014" name="AutoShape 7"/>
          <p:cNvSpPr>
            <a:spLocks noChangeArrowheads="1"/>
          </p:cNvSpPr>
          <p:nvPr/>
        </p:nvSpPr>
        <p:spPr bwMode="auto">
          <a:xfrm>
            <a:off x="1295400" y="4114800"/>
            <a:ext cx="7620000" cy="1219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брати участь у контролі за виконанням законів та інших актів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Верховної Ради України, рішень ЇЇ органів</a:t>
            </a:r>
          </a:p>
        </p:txBody>
      </p:sp>
      <p:sp>
        <p:nvSpPr>
          <p:cNvPr id="43015" name="AutoShape 8"/>
          <p:cNvSpPr>
            <a:spLocks noChangeArrowheads="1"/>
          </p:cNvSpPr>
          <p:nvPr/>
        </p:nvSpPr>
        <p:spPr bwMode="auto">
          <a:xfrm>
            <a:off x="1371600" y="5715000"/>
            <a:ext cx="7543800" cy="838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інформувати Верховну Раду України та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 її відповідні органи про виконання їхніх доручень</a:t>
            </a:r>
          </a:p>
        </p:txBody>
      </p:sp>
      <p:sp>
        <p:nvSpPr>
          <p:cNvPr id="43016" name="Line 9"/>
          <p:cNvSpPr>
            <a:spLocks noChangeShapeType="1"/>
          </p:cNvSpPr>
          <p:nvPr/>
        </p:nvSpPr>
        <p:spPr bwMode="auto">
          <a:xfrm flipH="1">
            <a:off x="457200" y="838200"/>
            <a:ext cx="4343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43017" name="Line 10"/>
          <p:cNvSpPr>
            <a:spLocks noChangeShapeType="1"/>
          </p:cNvSpPr>
          <p:nvPr/>
        </p:nvSpPr>
        <p:spPr bwMode="auto">
          <a:xfrm>
            <a:off x="457200" y="838200"/>
            <a:ext cx="0" cy="5486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43018" name="AutoShape 11"/>
          <p:cNvSpPr>
            <a:spLocks noChangeArrowheads="1"/>
          </p:cNvSpPr>
          <p:nvPr/>
        </p:nvSpPr>
        <p:spPr bwMode="auto">
          <a:xfrm>
            <a:off x="457200" y="21336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9" name="AutoShape 12"/>
          <p:cNvSpPr>
            <a:spLocks noChangeArrowheads="1"/>
          </p:cNvSpPr>
          <p:nvPr/>
        </p:nvSpPr>
        <p:spPr bwMode="auto">
          <a:xfrm>
            <a:off x="457200" y="33528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0" name="AutoShape 13"/>
          <p:cNvSpPr>
            <a:spLocks noChangeArrowheads="1"/>
          </p:cNvSpPr>
          <p:nvPr/>
        </p:nvSpPr>
        <p:spPr bwMode="auto">
          <a:xfrm>
            <a:off x="457200" y="45720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1" name="AutoShape 14"/>
          <p:cNvSpPr>
            <a:spLocks noChangeArrowheads="1"/>
          </p:cNvSpPr>
          <p:nvPr/>
        </p:nvSpPr>
        <p:spPr bwMode="auto">
          <a:xfrm>
            <a:off x="457200" y="60198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5" descr="img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752600" y="1447800"/>
            <a:ext cx="7162800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</a:rPr>
              <a:t>загальнодержавний орган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514600" y="304800"/>
            <a:ext cx="3886200" cy="838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Ознаки Верховной Ради України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752600" y="2209800"/>
            <a:ext cx="7162800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</a:rPr>
              <a:t>парламент діє в системі колективного прийняття рішень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752600" y="2971800"/>
            <a:ext cx="7162800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як представницька установа парламент провадить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діяльність згідно з належними йому правами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752600" y="3733800"/>
            <a:ext cx="7162800" cy="685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ru-RU" sz="2000">
                <a:latin typeface="Times New Roman" pitchFamily="18" charset="0"/>
              </a:rPr>
              <a:t>	</a:t>
            </a:r>
            <a:r>
              <a:rPr lang="uk-UA" sz="2000">
                <a:latin typeface="Times New Roman" pitchFamily="18" charset="0"/>
              </a:rPr>
              <a:t>формується парламент на виборних засадах –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шляхом вільних виборів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752600" y="4572000"/>
            <a:ext cx="7162800" cy="1219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</a:rPr>
              <a:t>це орган загальної компетенції, до його відома віднесено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широке коло питань, які потребують законодавчого регулювання</a:t>
            </a:r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 flipH="1">
            <a:off x="457200" y="762000"/>
            <a:ext cx="2057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>
            <a:off x="457200" y="762000"/>
            <a:ext cx="0" cy="4343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457200" y="17526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6156" name="Line 13"/>
          <p:cNvSpPr>
            <a:spLocks noChangeShapeType="1"/>
          </p:cNvSpPr>
          <p:nvPr/>
        </p:nvSpPr>
        <p:spPr bwMode="auto">
          <a:xfrm>
            <a:off x="533400" y="25146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6157" name="Line 14"/>
          <p:cNvSpPr>
            <a:spLocks noChangeShapeType="1"/>
          </p:cNvSpPr>
          <p:nvPr/>
        </p:nvSpPr>
        <p:spPr bwMode="auto">
          <a:xfrm>
            <a:off x="533400" y="33528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6158" name="Line 15"/>
          <p:cNvSpPr>
            <a:spLocks noChangeShapeType="1"/>
          </p:cNvSpPr>
          <p:nvPr/>
        </p:nvSpPr>
        <p:spPr bwMode="auto">
          <a:xfrm>
            <a:off x="457200" y="40386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>
            <a:off x="457200" y="51054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2209800" y="685800"/>
            <a:ext cx="4953000" cy="12192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Типи парламентів відповідно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до форми правління: </a:t>
            </a:r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914400" y="2667000"/>
            <a:ext cx="5867400" cy="990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</a:rPr>
              <a:t>типу арени</a:t>
            </a:r>
            <a:r>
              <a:rPr lang="ru-RU" sz="2000">
                <a:latin typeface="Times New Roman" pitchFamily="18" charset="0"/>
              </a:rPr>
              <a:t>- </a:t>
            </a:r>
            <a:r>
              <a:rPr lang="uk-UA" sz="2000">
                <a:latin typeface="Times New Roman" pitchFamily="18" charset="0"/>
              </a:rPr>
              <a:t>існують  в  країнах,  де 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в  основу  організації  державної влади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покладено модель «гнучкого» поділу влади</a:t>
            </a:r>
            <a:r>
              <a:rPr lang="ru-RU" sz="2000">
                <a:latin typeface="Times New Roman" pitchFamily="18" charset="0"/>
              </a:rPr>
              <a:t>.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7173" name="AutoShape 10"/>
          <p:cNvSpPr>
            <a:spLocks noChangeArrowheads="1"/>
          </p:cNvSpPr>
          <p:nvPr/>
        </p:nvSpPr>
        <p:spPr bwMode="auto">
          <a:xfrm>
            <a:off x="914400" y="3962400"/>
            <a:ext cx="58674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</a:rPr>
              <a:t>типу конгресу</a:t>
            </a:r>
            <a:r>
              <a:rPr lang="ru-RU" sz="2000">
                <a:latin typeface="Times New Roman" pitchFamily="18" charset="0"/>
              </a:rPr>
              <a:t>- </a:t>
            </a:r>
            <a:r>
              <a:rPr lang="uk-UA" sz="2000">
                <a:latin typeface="Times New Roman" pitchFamily="18" charset="0"/>
              </a:rPr>
              <a:t>існують в країнах, де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організація державної влади будується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відповідно до моделі «жорсткого» поділу влади</a:t>
            </a:r>
            <a:r>
              <a:rPr lang="ru-RU" sz="2000">
                <a:latin typeface="Times New Roman" pitchFamily="18" charset="0"/>
              </a:rPr>
              <a:t>.</a:t>
            </a:r>
            <a:endParaRPr lang="uk-UA"/>
          </a:p>
        </p:txBody>
      </p:sp>
      <p:sp>
        <p:nvSpPr>
          <p:cNvPr id="7174" name="Line 11"/>
          <p:cNvSpPr>
            <a:spLocks noChangeShapeType="1"/>
          </p:cNvSpPr>
          <p:nvPr/>
        </p:nvSpPr>
        <p:spPr bwMode="auto">
          <a:xfrm>
            <a:off x="7239000" y="1295400"/>
            <a:ext cx="1371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7175" name="Line 12"/>
          <p:cNvSpPr>
            <a:spLocks noChangeShapeType="1"/>
          </p:cNvSpPr>
          <p:nvPr/>
        </p:nvSpPr>
        <p:spPr bwMode="auto">
          <a:xfrm>
            <a:off x="8610600" y="1295400"/>
            <a:ext cx="0" cy="456565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7176" name="Line 13"/>
          <p:cNvSpPr>
            <a:spLocks noChangeShapeType="1"/>
          </p:cNvSpPr>
          <p:nvPr/>
        </p:nvSpPr>
        <p:spPr bwMode="auto">
          <a:xfrm flipH="1">
            <a:off x="6781800" y="3124200"/>
            <a:ext cx="18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7177" name="Line 14"/>
          <p:cNvSpPr>
            <a:spLocks noChangeShapeType="1"/>
          </p:cNvSpPr>
          <p:nvPr/>
        </p:nvSpPr>
        <p:spPr bwMode="auto">
          <a:xfrm flipH="1">
            <a:off x="6781800" y="4724400"/>
            <a:ext cx="18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914400" y="5334000"/>
            <a:ext cx="58674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</a:rPr>
              <a:t>змішаного типу</a:t>
            </a:r>
            <a:r>
              <a:rPr lang="ru-RU" sz="2000">
                <a:latin typeface="Times New Roman" pitchFamily="18" charset="0"/>
              </a:rPr>
              <a:t>- </a:t>
            </a:r>
            <a:r>
              <a:rPr lang="uk-UA" sz="2000">
                <a:latin typeface="Times New Roman" pitchFamily="18" charset="0"/>
              </a:rPr>
              <a:t>існують в країнах</a:t>
            </a:r>
          </a:p>
          <a:p>
            <a:pPr algn="ctr"/>
            <a:r>
              <a:rPr lang="uk-UA" sz="2000">
                <a:latin typeface="Times New Roman" pitchFamily="18" charset="0"/>
              </a:rPr>
              <a:t> із змішаною формою правління</a:t>
            </a:r>
            <a:endParaRPr lang="uk-UA"/>
          </a:p>
        </p:txBody>
      </p:sp>
      <p:sp>
        <p:nvSpPr>
          <p:cNvPr id="7179" name="Line 14"/>
          <p:cNvSpPr>
            <a:spLocks noChangeShapeType="1"/>
          </p:cNvSpPr>
          <p:nvPr/>
        </p:nvSpPr>
        <p:spPr bwMode="auto">
          <a:xfrm flipH="1">
            <a:off x="6781800" y="5861050"/>
            <a:ext cx="18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2209800" y="685800"/>
            <a:ext cx="4953000" cy="12192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Парламенти за  характером  функцій</a:t>
            </a:r>
            <a:r>
              <a:rPr lang="ru-RU" sz="2000" b="1">
                <a:latin typeface="Times New Roman" pitchFamily="18" charset="0"/>
              </a:rPr>
              <a:t>:</a:t>
            </a:r>
            <a:endParaRPr lang="uk-UA" sz="2000" b="1">
              <a:latin typeface="Times New Roman" pitchFamily="18" charset="0"/>
            </a:endParaRPr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066800" y="2171700"/>
            <a:ext cx="5867400" cy="990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</a:rPr>
              <a:t>активні</a:t>
            </a:r>
            <a:r>
              <a:rPr lang="ru-RU" sz="2000">
                <a:latin typeface="Times New Roman" pitchFamily="18" charset="0"/>
              </a:rPr>
              <a:t>- </a:t>
            </a:r>
            <a:r>
              <a:rPr lang="uk-UA" sz="2000">
                <a:latin typeface="Times New Roman" pitchFamily="18" charset="0"/>
              </a:rPr>
              <a:t>відіграють значну роль як у прийнятті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законів, так і у формуванні уряду  </a:t>
            </a:r>
          </a:p>
          <a:p>
            <a:pPr algn="ctr"/>
            <a:r>
              <a:rPr lang="ru-RU" sz="2000">
                <a:latin typeface="Times New Roman" pitchFamily="18" charset="0"/>
              </a:rPr>
              <a:t>та  к</a:t>
            </a:r>
            <a:r>
              <a:rPr lang="uk-UA" sz="2000">
                <a:latin typeface="Times New Roman" pitchFamily="18" charset="0"/>
              </a:rPr>
              <a:t>онтролі  за  його  діяльністю</a:t>
            </a:r>
          </a:p>
        </p:txBody>
      </p:sp>
      <p:sp>
        <p:nvSpPr>
          <p:cNvPr id="8197" name="AutoShape 10"/>
          <p:cNvSpPr>
            <a:spLocks noChangeArrowheads="1"/>
          </p:cNvSpPr>
          <p:nvPr/>
        </p:nvSpPr>
        <p:spPr bwMode="auto">
          <a:xfrm>
            <a:off x="1049338" y="3370263"/>
            <a:ext cx="58674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</a:rPr>
              <a:t>реактивні </a:t>
            </a:r>
            <a:r>
              <a:rPr lang="uk-UA" sz="2000">
                <a:latin typeface="Times New Roman" pitchFamily="18" charset="0"/>
              </a:rPr>
              <a:t>- на їх діяльність значний в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плив мають уряди</a:t>
            </a:r>
          </a:p>
        </p:txBody>
      </p:sp>
      <p:sp>
        <p:nvSpPr>
          <p:cNvPr id="8198" name="Line 11"/>
          <p:cNvSpPr>
            <a:spLocks noChangeShapeType="1"/>
          </p:cNvSpPr>
          <p:nvPr/>
        </p:nvSpPr>
        <p:spPr bwMode="auto">
          <a:xfrm>
            <a:off x="7239000" y="1295400"/>
            <a:ext cx="1371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199" name="Line 12"/>
          <p:cNvSpPr>
            <a:spLocks noChangeShapeType="1"/>
          </p:cNvSpPr>
          <p:nvPr/>
        </p:nvSpPr>
        <p:spPr bwMode="auto">
          <a:xfrm>
            <a:off x="8610600" y="1295400"/>
            <a:ext cx="66675" cy="5105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0" name="Line 13"/>
          <p:cNvSpPr>
            <a:spLocks noChangeShapeType="1"/>
          </p:cNvSpPr>
          <p:nvPr/>
        </p:nvSpPr>
        <p:spPr bwMode="auto">
          <a:xfrm flipH="1">
            <a:off x="6781800" y="2590800"/>
            <a:ext cx="18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1" name="Line 14"/>
          <p:cNvSpPr>
            <a:spLocks noChangeShapeType="1"/>
          </p:cNvSpPr>
          <p:nvPr/>
        </p:nvSpPr>
        <p:spPr bwMode="auto">
          <a:xfrm flipH="1">
            <a:off x="6781800" y="3827463"/>
            <a:ext cx="18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1049338" y="4443413"/>
            <a:ext cx="58674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</a:rPr>
              <a:t>маргінальні</a:t>
            </a:r>
            <a:r>
              <a:rPr lang="uk-UA" sz="2000">
                <a:latin typeface="Times New Roman" pitchFamily="18" charset="0"/>
              </a:rPr>
              <a:t> - фактично повністю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контролюються виконавчою владою</a:t>
            </a:r>
            <a:endParaRPr lang="uk-UA"/>
          </a:p>
        </p:txBody>
      </p:sp>
      <p:sp>
        <p:nvSpPr>
          <p:cNvPr id="8203" name="Line 14"/>
          <p:cNvSpPr>
            <a:spLocks noChangeShapeType="1"/>
          </p:cNvSpPr>
          <p:nvPr/>
        </p:nvSpPr>
        <p:spPr bwMode="auto">
          <a:xfrm flipH="1">
            <a:off x="6781800" y="5040313"/>
            <a:ext cx="18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4" name="AutoShape 10"/>
          <p:cNvSpPr>
            <a:spLocks noChangeArrowheads="1"/>
          </p:cNvSpPr>
          <p:nvPr/>
        </p:nvSpPr>
        <p:spPr bwMode="auto">
          <a:xfrm>
            <a:off x="1066800" y="5638800"/>
            <a:ext cx="58674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uk-UA" sz="2000" b="1">
                <a:latin typeface="Times New Roman" pitchFamily="18" charset="0"/>
              </a:rPr>
              <a:t>мінімальні</a:t>
            </a:r>
            <a:r>
              <a:rPr lang="uk-UA" sz="2000">
                <a:latin typeface="Times New Roman" pitchFamily="18" charset="0"/>
              </a:rPr>
              <a:t> - органи, які виконують декоративну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функцію, утворюються  метою 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надання  видимості  легітимності  існуючому  режиму</a:t>
            </a:r>
            <a:endParaRPr lang="uk-UA"/>
          </a:p>
        </p:txBody>
      </p:sp>
      <p:sp>
        <p:nvSpPr>
          <p:cNvPr id="8205" name="Line 14"/>
          <p:cNvSpPr>
            <a:spLocks noChangeShapeType="1"/>
          </p:cNvSpPr>
          <p:nvPr/>
        </p:nvSpPr>
        <p:spPr bwMode="auto">
          <a:xfrm flipH="1">
            <a:off x="6916738" y="6400800"/>
            <a:ext cx="18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1905000" y="381000"/>
            <a:ext cx="5410200" cy="1371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</a:rPr>
              <a:t>Залежно від повноважень розрізняють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такі види парламентів: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76200" y="2514600"/>
            <a:ext cx="2514600" cy="1524000"/>
          </a:xfrm>
          <a:prstGeom prst="downArrowCallout">
            <a:avLst>
              <a:gd name="adj1" fmla="val 41250"/>
              <a:gd name="adj2" fmla="val 4125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з необмеженою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компетенцією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3109913" y="2508250"/>
            <a:ext cx="2590800" cy="1447800"/>
          </a:xfrm>
          <a:prstGeom prst="downArrowCallout">
            <a:avLst>
              <a:gd name="adj1" fmla="val 44737"/>
              <a:gd name="adj2" fmla="val 44737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    з відносно обмеженою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компетенцієюї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6324600" y="2514600"/>
            <a:ext cx="2590800" cy="1371600"/>
          </a:xfrm>
          <a:prstGeom prst="downArrowCallout">
            <a:avLst>
              <a:gd name="adj1" fmla="val 47222"/>
              <a:gd name="adj2" fmla="val 47222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   з абсолютно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обмеженою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компетенцією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228600" y="4038600"/>
            <a:ext cx="1981200" cy="22098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</a:rPr>
              <a:t>можуть приймати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рішення з</a:t>
            </a:r>
          </a:p>
          <a:p>
            <a:pPr algn="ctr"/>
            <a:r>
              <a:rPr lang="uk-UA" sz="2000">
                <a:latin typeface="Times New Roman" pitchFamily="18" charset="0"/>
              </a:rPr>
              <a:t> будь-яких питань</a:t>
            </a:r>
            <a:r>
              <a:rPr lang="ru-RU" sz="2000">
                <a:latin typeface="Times New Roman" pitchFamily="18" charset="0"/>
              </a:rPr>
              <a:t>.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2482850" y="3962400"/>
            <a:ext cx="3733800" cy="22860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функціонують  у федеративних,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децентралізованих унітарних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державах, а також в державах,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 в основу  організації 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державної  влади  покладено  </a:t>
            </a:r>
          </a:p>
          <a:p>
            <a:pPr algn="ctr"/>
            <a:r>
              <a:rPr lang="uk-UA" sz="2000">
                <a:latin typeface="Times New Roman" pitchFamily="18" charset="0"/>
                <a:cs typeface="Times New Roman" pitchFamily="18" charset="0"/>
              </a:rPr>
              <a:t>модель «жорсткого» поділу влади.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6477000" y="4000500"/>
            <a:ext cx="2514600" cy="22860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>
                <a:latin typeface="Times New Roman" pitchFamily="18" charset="0"/>
              </a:rPr>
              <a:t>діють у рамках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конституцій,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в яких перелічуються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питання, щодо яких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парламент може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видавати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«вичерпні закони»</a:t>
            </a:r>
            <a:endParaRPr lang="uk-UA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1600200" y="1752600"/>
            <a:ext cx="2895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495800" y="17526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4572000" y="1752600"/>
            <a:ext cx="3276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2819400" y="609600"/>
            <a:ext cx="3429000" cy="16002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Функції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Верховної Ради України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0244" name="AutoShape 8"/>
          <p:cNvSpPr>
            <a:spLocks noChangeArrowheads="1"/>
          </p:cNvSpPr>
          <p:nvPr/>
        </p:nvSpPr>
        <p:spPr bwMode="auto">
          <a:xfrm>
            <a:off x="304800" y="4038600"/>
            <a:ext cx="21336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Законодавча </a:t>
            </a:r>
          </a:p>
          <a:p>
            <a:pPr algn="ctr"/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функція 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AutoShape 9"/>
          <p:cNvSpPr>
            <a:spLocks noChangeArrowheads="1"/>
          </p:cNvSpPr>
          <p:nvPr/>
        </p:nvSpPr>
        <p:spPr bwMode="auto">
          <a:xfrm>
            <a:off x="3352800" y="4114800"/>
            <a:ext cx="21336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Установча </a:t>
            </a:r>
          </a:p>
          <a:p>
            <a:pPr algn="ctr"/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функція </a:t>
            </a:r>
            <a:endParaRPr lang="uk-UA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AutoShape 10"/>
          <p:cNvSpPr>
            <a:spLocks noChangeArrowheads="1"/>
          </p:cNvSpPr>
          <p:nvPr/>
        </p:nvSpPr>
        <p:spPr bwMode="auto">
          <a:xfrm>
            <a:off x="6400800" y="4038600"/>
            <a:ext cx="22098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Контрольна </a:t>
            </a:r>
          </a:p>
          <a:p>
            <a:pPr algn="ctr"/>
            <a:r>
              <a:rPr lang="uk-UA" sz="2000" b="1" i="1">
                <a:latin typeface="Times New Roman" pitchFamily="18" charset="0"/>
                <a:cs typeface="Times New Roman" pitchFamily="18" charset="0"/>
              </a:rPr>
              <a:t>функція </a:t>
            </a:r>
          </a:p>
        </p:txBody>
      </p:sp>
      <p:cxnSp>
        <p:nvCxnSpPr>
          <p:cNvPr id="10247" name="AutoShape 12"/>
          <p:cNvCxnSpPr>
            <a:cxnSpLocks noChangeShapeType="1"/>
            <a:stCxn id="10243" idx="3"/>
          </p:cNvCxnSpPr>
          <p:nvPr/>
        </p:nvCxnSpPr>
        <p:spPr bwMode="auto">
          <a:xfrm flipH="1">
            <a:off x="1600200" y="1974850"/>
            <a:ext cx="1720850" cy="2063750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8" name="AutoShape 13"/>
          <p:cNvCxnSpPr>
            <a:cxnSpLocks noChangeShapeType="1"/>
          </p:cNvCxnSpPr>
          <p:nvPr/>
        </p:nvCxnSpPr>
        <p:spPr bwMode="auto">
          <a:xfrm>
            <a:off x="4419600" y="2003425"/>
            <a:ext cx="0" cy="1957388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9" name="AutoShape 14"/>
          <p:cNvCxnSpPr>
            <a:cxnSpLocks noChangeShapeType="1"/>
            <a:stCxn id="10243" idx="5"/>
          </p:cNvCxnSpPr>
          <p:nvPr/>
        </p:nvCxnSpPr>
        <p:spPr bwMode="auto">
          <a:xfrm>
            <a:off x="5746750" y="1974850"/>
            <a:ext cx="1339850" cy="2063750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</TotalTime>
  <Words>1782</Words>
  <Application>Microsoft Office PowerPoint</Application>
  <PresentationFormat>Экран (4:3)</PresentationFormat>
  <Paragraphs>402</Paragraphs>
  <Slides>43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7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Oksana</dc:creator>
  <cp:lastModifiedBy>Admin</cp:lastModifiedBy>
  <cp:revision>102</cp:revision>
  <cp:lastPrinted>1601-01-01T00:00:00Z</cp:lastPrinted>
  <dcterms:created xsi:type="dcterms:W3CDTF">1601-01-01T00:00:00Z</dcterms:created>
  <dcterms:modified xsi:type="dcterms:W3CDTF">2019-06-10T06:59:52Z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