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6" r:id="rId9"/>
    <p:sldId id="267" r:id="rId10"/>
    <p:sldId id="270" r:id="rId11"/>
    <p:sldId id="268" r:id="rId12"/>
    <p:sldId id="271" r:id="rId13"/>
    <p:sldId id="272" r:id="rId14"/>
    <p:sldId id="273" r:id="rId15"/>
    <p:sldId id="274" r:id="rId16"/>
    <p:sldId id="276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91" r:id="rId29"/>
    <p:sldId id="292" r:id="rId30"/>
    <p:sldId id="287" r:id="rId31"/>
    <p:sldId id="288" r:id="rId32"/>
    <p:sldId id="289" r:id="rId33"/>
    <p:sldId id="290" r:id="rId34"/>
    <p:sldId id="294" r:id="rId35"/>
    <p:sldId id="293" r:id="rId36"/>
    <p:sldId id="263" r:id="rId3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6FA64-4965-4A3A-B35A-C9BB7BC2C72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625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981C3-597B-4F49-888B-40BFAB0AD2A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208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5D55C-35F9-47F1-B0FC-1A7B08E3FE2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06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5B81D-8B1C-4EED-8FE4-5BBE153DE66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9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B2E77-5F82-4748-9AA6-3EE8EFC0C39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552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B2088-1609-47F0-BB9F-D3F29AD5D25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7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2A008-1785-4FF5-9B7D-9B029EC1AA8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445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5C1B1-B2C5-4AB6-B9C6-75300375F17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859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6F837-1EB8-4CEB-AAB3-01EBFFE30CC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098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A857D-5160-484A-B35E-06B74F7725A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555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6F40B-B588-41C6-A193-EC534881E20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711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6D0497E-6DD1-40AD-B294-CBE9026B219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ukraina_2_500x3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685800" y="1371600"/>
            <a:ext cx="8001000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uk-UA" b="1" i="1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n-US" b="1"/>
          </a:p>
          <a:p>
            <a:pPr algn="ctr"/>
            <a:endParaRPr lang="en-US" b="1"/>
          </a:p>
          <a:p>
            <a:pPr algn="ctr"/>
            <a:r>
              <a:rPr lang="uk-UA" sz="2400" b="1">
                <a:latin typeface="Times New Roman" pitchFamily="18" charset="0"/>
              </a:rPr>
              <a:t>КОНСТИТУЦІЙНА СИСТЕМА ОРГАНІВ ДЕРЖАВНОЇ ВЛАДИ</a:t>
            </a:r>
            <a:r>
              <a:rPr lang="ru-RU" sz="2400">
                <a:latin typeface="Times New Roman" pitchFamily="18" charset="0"/>
              </a:rPr>
              <a:t> 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48000" y="4191000"/>
            <a:ext cx="457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Тема № 7 з дисципліни</a:t>
            </a:r>
            <a:endParaRPr lang="ru-RU" sz="2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uk-UA" sz="28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“Конституційне право України”</a:t>
            </a:r>
            <a:endParaRPr lang="ru-RU" sz="28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371628700_385270_image_larg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590800" y="2514600"/>
            <a:ext cx="375761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Питання </a:t>
            </a: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000" b="1">
                <a:solidFill>
                  <a:schemeClr val="accent2"/>
                </a:solidFill>
                <a:latin typeface="Times New Roman" pitchFamily="18" charset="0"/>
              </a:rPr>
              <a:t>Державний механізм України</a:t>
            </a:r>
            <a: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b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uk-UA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762000" y="381000"/>
            <a:ext cx="7467600" cy="20574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37372" dir="14178596" algn="ctr" rotWithShape="0">
              <a:srgbClr val="99CCFF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Кожна держава для повноцінного здійснення своїх завдань </a:t>
            </a:r>
            <a:endParaRPr lang="en-US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 реалізації функцій повинна створювати різноманітні </a:t>
            </a:r>
            <a:endParaRPr lang="en-US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державні організації, які у юридичній науці </a:t>
            </a:r>
            <a:endParaRPr lang="en-US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називають </a:t>
            </a:r>
            <a:r>
              <a:rPr lang="uk-UA" sz="2000" b="1">
                <a:latin typeface="Times New Roman" pitchFamily="18" charset="0"/>
              </a:rPr>
              <a:t>механізмом держави</a:t>
            </a:r>
            <a:r>
              <a:rPr lang="uk-UA" sz="2000">
                <a:latin typeface="Times New Roman" pitchFamily="18" charset="0"/>
              </a:rPr>
              <a:t>.</a:t>
            </a:r>
            <a:r>
              <a:rPr lang="ru-RU"/>
              <a:t> </a:t>
            </a:r>
            <a:endParaRPr lang="uk-UA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981200" y="3124200"/>
            <a:ext cx="5181600" cy="1981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Механізм держави Україна</a:t>
            </a:r>
            <a:r>
              <a:rPr lang="uk-UA" sz="2000">
                <a:latin typeface="Times New Roman" pitchFamily="18" charset="0"/>
              </a:rPr>
              <a:t> </a:t>
            </a:r>
            <a:endParaRPr lang="en-US" sz="2000">
              <a:latin typeface="Times New Roman" pitchFamily="18" charset="0"/>
            </a:endParaRPr>
          </a:p>
          <a:p>
            <a:pPr algn="ctr"/>
            <a:r>
              <a:rPr lang="uk-UA" sz="2000">
                <a:latin typeface="Times New Roman" pitchFamily="18" charset="0"/>
              </a:rPr>
              <a:t>– це система всіх державних організацій,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які здійснюють її завдання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і реалізують функції.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914400" y="533400"/>
            <a:ext cx="7162800" cy="2286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Державні підприємства і установи України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– це організації, що під керівництвом державних органів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практично здійснюють функції держави у сфері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виробничої діяльності, безпосередньо пов’язаної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із створенням матеріальних цінностей (державні підприємства),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чи діяльності, пов’язаної зі створенням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нематеріальних цінностей (державні установи).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09600" y="3276600"/>
            <a:ext cx="7696200" cy="2819400"/>
          </a:xfrm>
          <a:prstGeom prst="vertic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62639" dir="13119588" algn="ctr" rotWithShape="0">
              <a:srgbClr val="99CCFF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Державні підприємства і установи України як різновид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державних організацій не можна ототожнювати з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органами держави, в той же час їх не можна й протиставляти,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тому що державний апарат в процесі здійснення державного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керівництва, забезпечує практичну реалізацію функцій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держави саме завдяки діяльності підприємств і установ,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якими він керує.</a:t>
            </a:r>
            <a:r>
              <a:rPr lang="uk-UA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1905000" y="381000"/>
            <a:ext cx="5410200" cy="1371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</a:rPr>
              <a:t>Конституційно-правове регулювання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державного механізму засновується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на </a:t>
            </a:r>
            <a:r>
              <a:rPr lang="uk-UA" sz="2000" b="1">
                <a:latin typeface="Times New Roman" pitchFamily="18" charset="0"/>
              </a:rPr>
              <a:t>принципах</a:t>
            </a:r>
            <a:r>
              <a:rPr lang="uk-UA" sz="2000">
                <a:latin typeface="Times New Roman" pitchFamily="18" charset="0"/>
              </a:rPr>
              <a:t>: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28600" y="2514600"/>
            <a:ext cx="2514600" cy="1524000"/>
          </a:xfrm>
          <a:prstGeom prst="downArrowCallout">
            <a:avLst>
              <a:gd name="adj1" fmla="val 41250"/>
              <a:gd name="adj2" fmla="val 4125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принцип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народного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суверенітету</a:t>
            </a:r>
            <a:r>
              <a:rPr lang="ru-RU" sz="2000" b="1" i="1">
                <a:latin typeface="Times New Roman" pitchFamily="18" charset="0"/>
              </a:rPr>
              <a:t> </a:t>
            </a:r>
            <a:endParaRPr lang="uk-UA" sz="2000" b="1" i="1">
              <a:latin typeface="Times New Roman" pitchFamily="18" charset="0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276600" y="2514600"/>
            <a:ext cx="2590800" cy="1447800"/>
          </a:xfrm>
          <a:prstGeom prst="downArrowCallout">
            <a:avLst>
              <a:gd name="adj1" fmla="val 44737"/>
              <a:gd name="adj2" fmla="val 44737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принцип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представницької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демократії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6324600" y="2514600"/>
            <a:ext cx="2590800" cy="1371600"/>
          </a:xfrm>
          <a:prstGeom prst="downArrowCallout">
            <a:avLst>
              <a:gd name="adj1" fmla="val 47222"/>
              <a:gd name="adj2" fmla="val 47222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принцип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представницької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демократії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381000" y="4038600"/>
            <a:ext cx="1981200" cy="20574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джерелом усієї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влади є народ </a:t>
            </a:r>
          </a:p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2971800" y="3962400"/>
            <a:ext cx="3200400" cy="20574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правління у державі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здійснюється через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виборні державні органи,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які, у свою чергу,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можуть формувати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інші державні органи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6553200" y="3886200"/>
            <a:ext cx="2286000" cy="20574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кожна з гілок влади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має певну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самостійність 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врівноважується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іншими гілками</a:t>
            </a:r>
            <a:r>
              <a:rPr lang="ru-RU"/>
              <a:t> </a:t>
            </a:r>
            <a:endParaRPr lang="uk-U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H="1">
            <a:off x="1600200" y="1752600"/>
            <a:ext cx="2895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495800" y="17526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4572000" y="1752600"/>
            <a:ext cx="3276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AutoShape 4"/>
          <p:cNvSpPr>
            <a:spLocks noChangeArrowheads="1"/>
          </p:cNvSpPr>
          <p:nvPr/>
        </p:nvSpPr>
        <p:spPr bwMode="auto">
          <a:xfrm>
            <a:off x="1905000" y="304800"/>
            <a:ext cx="5410200" cy="1219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</a:rPr>
              <a:t>Конституційно-правове регулювання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державного механізму засновується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на </a:t>
            </a:r>
            <a:r>
              <a:rPr lang="uk-UA" sz="2000" b="1">
                <a:latin typeface="Times New Roman" pitchFamily="18" charset="0"/>
              </a:rPr>
              <a:t>принципах</a:t>
            </a:r>
            <a:r>
              <a:rPr lang="uk-UA" sz="2000">
                <a:latin typeface="Times New Roman" pitchFamily="18" charset="0"/>
              </a:rPr>
              <a:t>:</a:t>
            </a:r>
          </a:p>
        </p:txBody>
      </p:sp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381000" y="2133600"/>
            <a:ext cx="2514600" cy="1752600"/>
          </a:xfrm>
          <a:prstGeom prst="downArrowCallout">
            <a:avLst>
              <a:gd name="adj1" fmla="val 35870"/>
              <a:gd name="adj2" fmla="val 3587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принцип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конституціоналізму</a:t>
            </a:r>
            <a:r>
              <a:rPr lang="ru-RU" sz="2000" b="1" i="1">
                <a:latin typeface="Times New Roman" pitchFamily="18" charset="0"/>
              </a:rPr>
              <a:t> </a:t>
            </a:r>
            <a:endParaRPr lang="uk-UA" sz="2000" b="1" i="1">
              <a:latin typeface="Times New Roman" pitchFamily="18" charset="0"/>
            </a:endParaRPr>
          </a:p>
        </p:txBody>
      </p:sp>
      <p:sp>
        <p:nvSpPr>
          <p:cNvPr id="15365" name="AutoShape 6"/>
          <p:cNvSpPr>
            <a:spLocks noChangeArrowheads="1"/>
          </p:cNvSpPr>
          <p:nvPr/>
        </p:nvSpPr>
        <p:spPr bwMode="auto">
          <a:xfrm>
            <a:off x="3276600" y="2133600"/>
            <a:ext cx="2514600" cy="1752600"/>
          </a:xfrm>
          <a:prstGeom prst="downArrowCallout">
            <a:avLst>
              <a:gd name="adj1" fmla="val 35870"/>
              <a:gd name="adj2" fmla="val 3587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принцип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законності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5366" name="AutoShape 7"/>
          <p:cNvSpPr>
            <a:spLocks noChangeArrowheads="1"/>
          </p:cNvSpPr>
          <p:nvPr/>
        </p:nvSpPr>
        <p:spPr bwMode="auto">
          <a:xfrm>
            <a:off x="6324600" y="2133600"/>
            <a:ext cx="2514600" cy="1828800"/>
          </a:xfrm>
          <a:prstGeom prst="downArrowCallout">
            <a:avLst>
              <a:gd name="adj1" fmla="val 34375"/>
              <a:gd name="adj2" fmla="val 34375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принцип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забезпечення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реалізації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прав та свобод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особи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381000" y="3810000"/>
            <a:ext cx="2362200" cy="26670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можливе існування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лише тих органів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держави, що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передбачені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Конституцією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3124200" y="3733800"/>
            <a:ext cx="2819400" cy="26670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 держави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здійснюють діяльність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 основі закону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та приймають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рішення у межах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їх повноважень.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6324600" y="3810000"/>
            <a:ext cx="2590800" cy="27432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створення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необхідних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умов для виконання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чи використання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суб'єктами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конституційно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закріплених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прав та обов’язків.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4495800" y="1524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 flipH="1">
            <a:off x="1600200" y="1524000"/>
            <a:ext cx="2895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4495800" y="1524000"/>
            <a:ext cx="3200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1905000" y="381000"/>
            <a:ext cx="5410200" cy="1219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</a:rPr>
              <a:t>Конституційно-правове регулювання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державного механізму засновується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на </a:t>
            </a:r>
            <a:r>
              <a:rPr lang="uk-UA" sz="2000" b="1">
                <a:latin typeface="Times New Roman" pitchFamily="18" charset="0"/>
              </a:rPr>
              <a:t>принципах</a:t>
            </a:r>
            <a:r>
              <a:rPr lang="uk-UA" sz="2000">
                <a:latin typeface="Times New Roman" pitchFamily="18" charset="0"/>
              </a:rPr>
              <a:t>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990600" y="2438400"/>
            <a:ext cx="2514600" cy="1752600"/>
          </a:xfrm>
          <a:prstGeom prst="downArrowCallout">
            <a:avLst>
              <a:gd name="adj1" fmla="val 35870"/>
              <a:gd name="adj2" fmla="val 3587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принцип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професіоналізму</a:t>
            </a:r>
            <a:r>
              <a:rPr lang="ru-RU" sz="2000">
                <a:latin typeface="Times New Roman" pitchFamily="18" charset="0"/>
              </a:rPr>
              <a:t> </a:t>
            </a:r>
            <a:r>
              <a:rPr lang="ru-RU" sz="2000" b="1" i="1">
                <a:latin typeface="Times New Roman" pitchFamily="18" charset="0"/>
              </a:rPr>
              <a:t> </a:t>
            </a:r>
            <a:endParaRPr lang="uk-UA" sz="2000" b="1" i="1">
              <a:latin typeface="Times New Roman" pitchFamily="18" charset="0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334000" y="2438400"/>
            <a:ext cx="2514600" cy="1752600"/>
          </a:xfrm>
          <a:prstGeom prst="downArrowCallout">
            <a:avLst>
              <a:gd name="adj1" fmla="val 35870"/>
              <a:gd name="adj2" fmla="val 35870"/>
              <a:gd name="adj3" fmla="val 16667"/>
              <a:gd name="adj4" fmla="val 66667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принцип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юридичної </a:t>
            </a:r>
          </a:p>
          <a:p>
            <a:pPr algn="ctr"/>
            <a:r>
              <a:rPr lang="uk-UA" sz="2000" b="1" i="1">
                <a:latin typeface="Times New Roman" pitchFamily="18" charset="0"/>
              </a:rPr>
              <a:t>відповідальності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228600" y="4191000"/>
            <a:ext cx="3962400" cy="24384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наявність визначених державою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професійних прав та обов’язків,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що характеризуються як статус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посадової особи та надають цим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посадовим особам можливості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найбільш повно реалізовувати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повноваження від імені держави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4724400" y="4191000"/>
            <a:ext cx="3886200" cy="24384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обов’язок посадових осіб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нести відповідальність перед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державою та суспільством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у випадку прийняття ними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неконституційних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та неправомірних рішень</a:t>
            </a:r>
            <a:r>
              <a:rPr lang="ru-RU"/>
              <a:t> </a:t>
            </a:r>
            <a:endParaRPr lang="uk-UA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2286000" y="1600200"/>
            <a:ext cx="22098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495800" y="1600200"/>
            <a:ext cx="2133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1371628700_385270_image_larg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33600" y="21336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Питання 3</a:t>
            </a:r>
            <a:b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000" b="1">
                <a:solidFill>
                  <a:schemeClr val="accent2"/>
                </a:solidFill>
                <a:latin typeface="Times New Roman" pitchFamily="18" charset="0"/>
              </a:rPr>
              <a:t>Державний апарат України. </a:t>
            </a:r>
          </a:p>
          <a:p>
            <a:pPr algn="ctr">
              <a:defRPr/>
            </a:pPr>
            <a:r>
              <a:rPr lang="uk-UA" sz="2000" b="1">
                <a:solidFill>
                  <a:schemeClr val="accent2"/>
                </a:solidFill>
                <a:latin typeface="Times New Roman" pitchFamily="18" charset="0"/>
              </a:rPr>
              <a:t>Поняття та ознаки органу державної влади України</a:t>
            </a:r>
            <a: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uk-UA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295400" y="381000"/>
            <a:ext cx="6629400" cy="18288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Апарат держави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– це система всіх державних органів, що організують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здійснення завдань, виконання відповідних її функцій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у межах своєї компетенції у сфері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управління суспільством.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1143000" y="3276600"/>
            <a:ext cx="7086600" cy="22098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6434" dir="19784614" algn="ctr" rotWithShape="0">
              <a:srgbClr val="99CCFF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dirty="0">
                <a:latin typeface="Times New Roman" pitchFamily="18" charset="0"/>
              </a:rPr>
              <a:t>Державний апарат є структурованою категорією. </a:t>
            </a:r>
          </a:p>
          <a:p>
            <a:pPr algn="ctr">
              <a:defRPr/>
            </a:pPr>
            <a:r>
              <a:rPr lang="uk-UA" sz="2000" dirty="0">
                <a:latin typeface="Times New Roman" pitchFamily="18" charset="0"/>
              </a:rPr>
              <a:t>Структура державного апарату знаходить </a:t>
            </a:r>
          </a:p>
          <a:p>
            <a:pPr algn="ctr">
              <a:defRPr/>
            </a:pPr>
            <a:r>
              <a:rPr lang="uk-UA" sz="2000" dirty="0">
                <a:latin typeface="Times New Roman" pitchFamily="18" charset="0"/>
              </a:rPr>
              <a:t>свій вияв через його внутрішню будову, а також </a:t>
            </a:r>
          </a:p>
          <a:p>
            <a:pPr algn="ctr">
              <a:defRPr/>
            </a:pPr>
            <a:r>
              <a:rPr lang="uk-UA" sz="2000" dirty="0">
                <a:latin typeface="Times New Roman" pitchFamily="18" charset="0"/>
              </a:rPr>
              <a:t>через порядок взаємодії та співвідношення </a:t>
            </a:r>
          </a:p>
          <a:p>
            <a:pPr algn="ctr">
              <a:defRPr/>
            </a:pPr>
            <a:r>
              <a:rPr lang="uk-UA" sz="2000" dirty="0">
                <a:latin typeface="Times New Roman" pitchFamily="18" charset="0"/>
              </a:rPr>
              <a:t>складових його елементів.</a:t>
            </a:r>
            <a:r>
              <a:rPr lang="uk-UA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 algn="ctr">
            <a:solidFill>
              <a:schemeClr val="accent2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3276600" y="3810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демократизм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6477000" y="9144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національна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рівноправність</a:t>
            </a:r>
            <a:r>
              <a:rPr lang="ru-RU"/>
              <a:t> </a:t>
            </a:r>
            <a:endParaRPr lang="uk-UA"/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6553200" y="22860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поділ влади</a:t>
            </a:r>
            <a:r>
              <a:rPr lang="ru-RU"/>
              <a:t> </a:t>
            </a:r>
            <a:endParaRPr lang="uk-UA"/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6553200" y="38100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соціальна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справедливість</a:t>
            </a:r>
            <a:r>
              <a:rPr lang="ru-RU"/>
              <a:t> </a:t>
            </a:r>
            <a:endParaRPr lang="uk-UA"/>
          </a:p>
        </p:txBody>
      </p:sp>
      <p:sp>
        <p:nvSpPr>
          <p:cNvPr id="19463" name="Oval 9"/>
          <p:cNvSpPr>
            <a:spLocks noChangeArrowheads="1"/>
          </p:cNvSpPr>
          <p:nvPr/>
        </p:nvSpPr>
        <p:spPr bwMode="auto">
          <a:xfrm>
            <a:off x="3352800" y="2286000"/>
            <a:ext cx="2590800" cy="19050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Основними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принципами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державного апарату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України є:</a:t>
            </a:r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4724400" y="5410200"/>
            <a:ext cx="28956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гласність, відкритість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 врахування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громадської думки</a:t>
            </a:r>
            <a:r>
              <a:rPr lang="ru-RU"/>
              <a:t> </a:t>
            </a:r>
            <a:endParaRPr lang="uk-UA"/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1524000" y="5410200"/>
            <a:ext cx="25908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поєднання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переконання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 примусу</a:t>
            </a:r>
            <a:r>
              <a:rPr lang="ru-RU"/>
              <a:t> </a:t>
            </a:r>
            <a:endParaRPr lang="uk-UA"/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304800" y="9144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законність</a:t>
            </a:r>
            <a:r>
              <a:rPr lang="ru-RU"/>
              <a:t> </a:t>
            </a:r>
            <a:endParaRPr lang="uk-UA"/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304800" y="23622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суверенність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>
            <a:off x="304800" y="38100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43684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гуманізм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 милосердя</a:t>
            </a:r>
            <a:r>
              <a:rPr lang="ru-RU"/>
              <a:t> </a:t>
            </a:r>
            <a:endParaRPr lang="uk-UA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 flipH="1">
            <a:off x="2819400" y="4191000"/>
            <a:ext cx="17526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0" name="Line 16"/>
          <p:cNvSpPr>
            <a:spLocks noChangeShapeType="1"/>
          </p:cNvSpPr>
          <p:nvPr/>
        </p:nvSpPr>
        <p:spPr bwMode="auto">
          <a:xfrm>
            <a:off x="4572000" y="4191000"/>
            <a:ext cx="16002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1" name="Line 17"/>
          <p:cNvSpPr>
            <a:spLocks noChangeShapeType="1"/>
          </p:cNvSpPr>
          <p:nvPr/>
        </p:nvSpPr>
        <p:spPr bwMode="auto">
          <a:xfrm flipH="1" flipV="1">
            <a:off x="2667000" y="2971800"/>
            <a:ext cx="685800" cy="152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2" name="Line 18"/>
          <p:cNvSpPr>
            <a:spLocks noChangeShapeType="1"/>
          </p:cNvSpPr>
          <p:nvPr/>
        </p:nvSpPr>
        <p:spPr bwMode="auto">
          <a:xfrm flipV="1">
            <a:off x="5943600" y="2895600"/>
            <a:ext cx="609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3" name="Line 19"/>
          <p:cNvSpPr>
            <a:spLocks noChangeShapeType="1"/>
          </p:cNvSpPr>
          <p:nvPr/>
        </p:nvSpPr>
        <p:spPr bwMode="auto">
          <a:xfrm flipH="1" flipV="1">
            <a:off x="4572000" y="1524000"/>
            <a:ext cx="76200" cy="762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4" name="Line 20"/>
          <p:cNvSpPr>
            <a:spLocks noChangeShapeType="1"/>
          </p:cNvSpPr>
          <p:nvPr/>
        </p:nvSpPr>
        <p:spPr bwMode="auto">
          <a:xfrm flipH="1" flipV="1">
            <a:off x="2667000" y="1447800"/>
            <a:ext cx="685800" cy="1676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5" name="Line 21"/>
          <p:cNvSpPr>
            <a:spLocks noChangeShapeType="1"/>
          </p:cNvSpPr>
          <p:nvPr/>
        </p:nvSpPr>
        <p:spPr bwMode="auto">
          <a:xfrm flipV="1">
            <a:off x="5943600" y="1524000"/>
            <a:ext cx="533400" cy="1828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6" name="Line 22"/>
          <p:cNvSpPr>
            <a:spLocks noChangeShapeType="1"/>
          </p:cNvSpPr>
          <p:nvPr/>
        </p:nvSpPr>
        <p:spPr bwMode="auto">
          <a:xfrm flipH="1">
            <a:off x="2667000" y="3124200"/>
            <a:ext cx="685800" cy="1447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7" name="Line 23"/>
          <p:cNvSpPr>
            <a:spLocks noChangeShapeType="1"/>
          </p:cNvSpPr>
          <p:nvPr/>
        </p:nvSpPr>
        <p:spPr bwMode="auto">
          <a:xfrm>
            <a:off x="5943600" y="3352800"/>
            <a:ext cx="6096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2514600"/>
            <a:ext cx="1981200" cy="15240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Основні моделі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побудови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державного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апарату: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3048000" y="4572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централізовано</a:t>
            </a:r>
          </a:p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-сегментарна</a:t>
            </a:r>
            <a:r>
              <a:rPr lang="ru-RU"/>
              <a:t> </a:t>
            </a:r>
            <a:endParaRPr lang="uk-UA"/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3048000" y="26670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моноцефальна</a:t>
            </a:r>
            <a:r>
              <a:rPr lang="ru-RU" sz="2000" b="1">
                <a:latin typeface="Times New Roman" pitchFamily="18" charset="0"/>
              </a:rPr>
              <a:t> </a:t>
            </a:r>
            <a:endParaRPr lang="uk-UA" sz="2000" b="1">
              <a:latin typeface="Times New Roman" pitchFamily="18" charset="0"/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3048000" y="5029200"/>
            <a:ext cx="2362200" cy="1143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>
                <a:latin typeface="Times New Roman" pitchFamily="18" charset="0"/>
              </a:rPr>
              <a:t>монотеократична</a:t>
            </a:r>
            <a:r>
              <a:rPr lang="ru-RU" sz="2000" b="1">
                <a:latin typeface="Times New Roman" pitchFamily="18" charset="0"/>
              </a:rPr>
              <a:t> </a:t>
            </a:r>
            <a:endParaRPr lang="uk-UA" sz="2000" b="1">
              <a:latin typeface="Times New Roman" pitchFamily="18" charset="0"/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6324600" y="228600"/>
            <a:ext cx="2514600" cy="19812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органами державної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влади є тільки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загальнодержавні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 та їх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представники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 місцях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6324600" y="2362200"/>
            <a:ext cx="2590800" cy="22098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вся система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державних органів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єдина.</a:t>
            </a:r>
            <a:r>
              <a:rPr lang="ru-RU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Очолює її один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 чи посадова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особа, що має усю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повноту влади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324600" y="4800600"/>
            <a:ext cx="2590800" cy="1828800"/>
          </a:xfrm>
          <a:prstGeom prst="foldedCorner">
            <a:avLst>
              <a:gd name="adj" fmla="val 12500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поєднується у одній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особі глава держави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та вища духовна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особа країни.</a:t>
            </a:r>
            <a:r>
              <a:rPr lang="ru-RU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2000">
                <a:latin typeface="Times New Roman" pitchFamily="18" charset="0"/>
              </a:rPr>
              <a:t>Відсутній поділ влади.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5410200" y="8382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0C0C0"/>
          </a:solidFill>
          <a:ln w="2857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5410200" y="32004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0C0C0"/>
          </a:solidFill>
          <a:ln w="2857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5410200" y="54864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0C0C0"/>
          </a:solidFill>
          <a:ln w="2857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cxnSp>
        <p:nvCxnSpPr>
          <p:cNvPr id="20493" name="AutoShape 18"/>
          <p:cNvCxnSpPr>
            <a:cxnSpLocks noChangeShapeType="1"/>
            <a:stCxn id="20483" idx="0"/>
            <a:endCxn id="30724" idx="4"/>
          </p:cNvCxnSpPr>
          <p:nvPr/>
        </p:nvCxnSpPr>
        <p:spPr bwMode="auto">
          <a:xfrm rot="-5400000">
            <a:off x="1390650" y="857250"/>
            <a:ext cx="1485900" cy="1828800"/>
          </a:xfrm>
          <a:prstGeom prst="bentConnector2">
            <a:avLst/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4" name="AutoShape 19"/>
          <p:cNvCxnSpPr>
            <a:cxnSpLocks noChangeShapeType="1"/>
            <a:stCxn id="20483" idx="2"/>
            <a:endCxn id="30726" idx="4"/>
          </p:cNvCxnSpPr>
          <p:nvPr/>
        </p:nvCxnSpPr>
        <p:spPr bwMode="auto">
          <a:xfrm rot="16200000" flipH="1">
            <a:off x="1352550" y="3905250"/>
            <a:ext cx="1562100" cy="1828800"/>
          </a:xfrm>
          <a:prstGeom prst="bentConnector2">
            <a:avLst/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5" name="Line 22"/>
          <p:cNvSpPr>
            <a:spLocks noChangeShapeType="1"/>
          </p:cNvSpPr>
          <p:nvPr/>
        </p:nvSpPr>
        <p:spPr bwMode="auto">
          <a:xfrm>
            <a:off x="2209800" y="32766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223_html_51dc06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chemeClr val="accent2"/>
                </a:solidFill>
                <a:latin typeface="Times New Roman" pitchFamily="18" charset="0"/>
              </a:rPr>
              <a:t>ПЛАН: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057400"/>
            <a:ext cx="5410200" cy="3886200"/>
          </a:xfrm>
        </p:spPr>
        <p:txBody>
          <a:bodyPr/>
          <a:lstStyle/>
          <a:p>
            <a:pPr marL="609600" indent="-609600" algn="just" eaLnBrk="1" hangingPunct="1"/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1. Конституційні засади організації державної влади.</a:t>
            </a:r>
          </a:p>
          <a:p>
            <a:pPr marL="609600" indent="-609600" algn="just" eaLnBrk="1" hangingPunct="1"/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2. Державний механізм України.</a:t>
            </a:r>
          </a:p>
          <a:p>
            <a:pPr marL="609600" indent="-609600" algn="just" eaLnBrk="1" hangingPunct="1"/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3. Державний апарат України. Поняття та ознаки органу державної влади України.</a:t>
            </a:r>
          </a:p>
          <a:p>
            <a:pPr marL="609600" indent="-609600" algn="just" eaLnBrk="1" hangingPunct="1"/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4. Конституційна система органів державної влади України.</a:t>
            </a:r>
          </a:p>
          <a:p>
            <a:pPr marL="609600" indent="-609600" algn="just" eaLnBrk="1" hangingPunct="1"/>
            <a:r>
              <a:rPr lang="uk-UA" sz="2000" b="1" smtClean="0">
                <a:solidFill>
                  <a:schemeClr val="accent2"/>
                </a:solidFill>
                <a:latin typeface="Times New Roman" pitchFamily="18" charset="0"/>
              </a:rPr>
              <a:t>5. Принципи організації і діяльності державних органів України.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685800" y="228600"/>
            <a:ext cx="7772400" cy="25146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88799" dir="18736421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 Україні державний апарат побудований відповідно до </a:t>
            </a:r>
          </a:p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централізовано-сегментарної моделі</a:t>
            </a:r>
            <a:r>
              <a:rPr lang="uk-UA" sz="2000">
                <a:latin typeface="Times New Roman" pitchFamily="18" charset="0"/>
              </a:rPr>
              <a:t>, оскільки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 основу його покладено принцип поділу влад,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існує комплекс стримань і противаг,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у сукупності державні органи становлять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єдину систему центральних органів.</a:t>
            </a:r>
            <a:r>
              <a:rPr lang="ru-RU"/>
              <a:t> </a:t>
            </a:r>
            <a:endParaRPr lang="uk-UA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838200" y="3352800"/>
            <a:ext cx="7467600" cy="2514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Орган державної влади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– це структурований і організований державою чи безпосередньо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народом колектив державних службовців (або депутатів Рад),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який (орган) наділений державно-владними повноваженнями,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здійснює державно-організаторські, розпорядчі, судові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та інші функції відповідно до свого призначення.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752600" y="381000"/>
            <a:ext cx="3657600" cy="1066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До загальних ознак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органів державної влади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можна віднести:</a:t>
            </a:r>
            <a:r>
              <a:rPr lang="ru-RU"/>
              <a:t> </a:t>
            </a:r>
            <a:endParaRPr lang="uk-UA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381000" y="19050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всі органи державної влади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uk-UA" sz="2000">
                <a:latin typeface="Times New Roman" pitchFamily="18" charset="0"/>
              </a:rPr>
              <a:t>покликані виконувати </a:t>
            </a:r>
            <a:endParaRPr lang="en-US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передбачені законом функції</a:t>
            </a:r>
            <a:r>
              <a:rPr lang="ru-RU"/>
              <a:t>  </a:t>
            </a:r>
            <a:endParaRPr lang="uk-UA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81000" y="28956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вони мають державно-владні повноваження</a:t>
            </a:r>
            <a:r>
              <a:rPr lang="ru-RU"/>
              <a:t> </a:t>
            </a:r>
            <a:endParaRPr lang="uk-UA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381000" y="37338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вони діють у встановленому порядку</a:t>
            </a:r>
            <a:r>
              <a:rPr lang="ru-RU"/>
              <a:t> </a:t>
            </a:r>
            <a:endParaRPr lang="uk-UA"/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381000" y="4648200"/>
            <a:ext cx="6400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взаємопов’язані відношеннями субординації</a:t>
            </a:r>
            <a:r>
              <a:rPr lang="ru-RU"/>
              <a:t> </a:t>
            </a:r>
            <a:endParaRPr lang="uk-UA"/>
          </a:p>
        </p:txBody>
      </p:sp>
      <p:sp>
        <p:nvSpPr>
          <p:cNvPr id="32776" name="AutoShape 8"/>
          <p:cNvSpPr>
            <a:spLocks noChangeArrowheads="1"/>
          </p:cNvSpPr>
          <p:nvPr/>
        </p:nvSpPr>
        <p:spPr bwMode="auto">
          <a:xfrm>
            <a:off x="381000" y="5486400"/>
            <a:ext cx="640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всі разом створюють одну цілісну систему,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що називається апаратом держави</a:t>
            </a:r>
            <a:r>
              <a:rPr lang="ru-RU"/>
              <a:t> </a:t>
            </a:r>
            <a:endParaRPr lang="uk-UA"/>
          </a:p>
        </p:txBody>
      </p:sp>
      <p:cxnSp>
        <p:nvCxnSpPr>
          <p:cNvPr id="22537" name="AutoShape 9"/>
          <p:cNvCxnSpPr>
            <a:cxnSpLocks noChangeShapeType="1"/>
            <a:stCxn id="22531" idx="3"/>
            <a:endCxn id="32776" idx="3"/>
          </p:cNvCxnSpPr>
          <p:nvPr/>
        </p:nvCxnSpPr>
        <p:spPr bwMode="auto">
          <a:xfrm>
            <a:off x="5410200" y="914400"/>
            <a:ext cx="1371600" cy="4953000"/>
          </a:xfrm>
          <a:prstGeom prst="bentConnector3">
            <a:avLst>
              <a:gd name="adj1" fmla="val 241204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8" name="AutoShape 10"/>
          <p:cNvCxnSpPr>
            <a:cxnSpLocks noChangeShapeType="1"/>
            <a:stCxn id="22531" idx="3"/>
            <a:endCxn id="32775" idx="3"/>
          </p:cNvCxnSpPr>
          <p:nvPr/>
        </p:nvCxnSpPr>
        <p:spPr bwMode="auto">
          <a:xfrm>
            <a:off x="5410200" y="914400"/>
            <a:ext cx="1371600" cy="4038600"/>
          </a:xfrm>
          <a:prstGeom prst="bentConnector3">
            <a:avLst>
              <a:gd name="adj1" fmla="val 239005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9" name="AutoShape 11"/>
          <p:cNvCxnSpPr>
            <a:cxnSpLocks noChangeShapeType="1"/>
            <a:stCxn id="22531" idx="3"/>
            <a:endCxn id="32774" idx="3"/>
          </p:cNvCxnSpPr>
          <p:nvPr/>
        </p:nvCxnSpPr>
        <p:spPr bwMode="auto">
          <a:xfrm>
            <a:off x="5410200" y="914400"/>
            <a:ext cx="1371600" cy="3124200"/>
          </a:xfrm>
          <a:prstGeom prst="bentConnector3">
            <a:avLst>
              <a:gd name="adj1" fmla="val 237963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AutoShape 12"/>
          <p:cNvCxnSpPr>
            <a:cxnSpLocks noChangeShapeType="1"/>
            <a:stCxn id="22531" idx="3"/>
            <a:endCxn id="32773" idx="3"/>
          </p:cNvCxnSpPr>
          <p:nvPr/>
        </p:nvCxnSpPr>
        <p:spPr bwMode="auto">
          <a:xfrm>
            <a:off x="5410200" y="914400"/>
            <a:ext cx="1371600" cy="2286000"/>
          </a:xfrm>
          <a:prstGeom prst="bentConnector3">
            <a:avLst>
              <a:gd name="adj1" fmla="val 242245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AutoShape 13"/>
          <p:cNvCxnSpPr>
            <a:cxnSpLocks noChangeShapeType="1"/>
            <a:stCxn id="22531" idx="3"/>
            <a:endCxn id="32772" idx="3"/>
          </p:cNvCxnSpPr>
          <p:nvPr/>
        </p:nvCxnSpPr>
        <p:spPr bwMode="auto">
          <a:xfrm>
            <a:off x="5410200" y="914400"/>
            <a:ext cx="1371600" cy="1371600"/>
          </a:xfrm>
          <a:prstGeom prst="bentConnector3">
            <a:avLst>
              <a:gd name="adj1" fmla="val 240162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800600" y="381000"/>
            <a:ext cx="3657600" cy="1066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До специфічних рис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органів державної влади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можна віднести:</a:t>
            </a:r>
            <a:r>
              <a:rPr lang="ru-RU"/>
              <a:t> </a:t>
            </a:r>
            <a:endParaRPr lang="uk-UA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1371600" y="1752600"/>
            <a:ext cx="7543800" cy="1143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формування їх безпосередньо державою чи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населенням (виборцями) і здійснення державними органами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своїх функцій від імені держави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1295400" y="3048000"/>
            <a:ext cx="7620000" cy="914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виконання кожним державним органом чітко визначених,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встановлених у законодавчому порядку повноважень,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видів</a:t>
            </a:r>
            <a:r>
              <a:rPr lang="uk-UA"/>
              <a:t> і форм діяльності</a:t>
            </a:r>
            <a:r>
              <a:rPr lang="ru-RU"/>
              <a:t> </a:t>
            </a:r>
            <a:endParaRPr lang="uk-UA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1295400" y="4114800"/>
            <a:ext cx="7620000" cy="1676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наявність у кожного органу державної влади юридично закріпленої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організаційної структури, територіального масштабу діяльності,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спеціального положення, що визначає його місце і роль у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державному апараті, а також порядок його взаємовідносин з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іншими державними органами і організаціями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1371600" y="5943600"/>
            <a:ext cx="7543800" cy="609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надання органам державної влади повноважень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державно-владного характеру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 flipH="1">
            <a:off x="457200" y="838200"/>
            <a:ext cx="4419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457200" y="838200"/>
            <a:ext cx="0" cy="5486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57200" y="21336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457200" y="33528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457200" y="48006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>
            <a:off x="457200" y="6019800"/>
            <a:ext cx="1066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2743200" y="457200"/>
            <a:ext cx="3352800" cy="25146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за місцем у системі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державного апарату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органи державної влади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можна класифікувати на: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838200" y="3733800"/>
            <a:ext cx="3733800" cy="2667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первинні,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тобто такі, що створюються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шляхом прямого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волевиявлення всього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(або певної частини) населення</a:t>
            </a:r>
            <a:r>
              <a:rPr lang="ru-RU"/>
              <a:t> </a:t>
            </a:r>
            <a:endParaRPr lang="uk-UA"/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4724400" y="3733800"/>
            <a:ext cx="3733800" cy="2667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17088" dir="19163922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похідні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– ті, що створюються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первинними, походять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від них і їм підзвітні</a:t>
            </a:r>
            <a:r>
              <a:rPr lang="ru-RU"/>
              <a:t> </a:t>
            </a:r>
            <a:endParaRPr lang="uk-UA"/>
          </a:p>
        </p:txBody>
      </p:sp>
      <p:cxnSp>
        <p:nvCxnSpPr>
          <p:cNvPr id="24582" name="AutoShape 8"/>
          <p:cNvCxnSpPr>
            <a:cxnSpLocks noChangeShapeType="1"/>
            <a:stCxn id="24579" idx="2"/>
            <a:endCxn id="34821" idx="3"/>
          </p:cNvCxnSpPr>
          <p:nvPr/>
        </p:nvCxnSpPr>
        <p:spPr bwMode="auto">
          <a:xfrm rot="10800000" flipV="1">
            <a:off x="823913" y="1714500"/>
            <a:ext cx="1919287" cy="3352800"/>
          </a:xfrm>
          <a:prstGeom prst="bentConnector3">
            <a:avLst>
              <a:gd name="adj1" fmla="val 125639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3" name="AutoShape 9"/>
          <p:cNvCxnSpPr>
            <a:cxnSpLocks noChangeShapeType="1"/>
            <a:stCxn id="24579" idx="6"/>
            <a:endCxn id="34822" idx="2"/>
          </p:cNvCxnSpPr>
          <p:nvPr/>
        </p:nvCxnSpPr>
        <p:spPr bwMode="auto">
          <a:xfrm>
            <a:off x="6096000" y="1714500"/>
            <a:ext cx="2376488" cy="3352800"/>
          </a:xfrm>
          <a:prstGeom prst="bentConnector3">
            <a:avLst>
              <a:gd name="adj1" fmla="val 116833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2743200" y="457200"/>
            <a:ext cx="3352800" cy="25146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за місцем у системі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державного апарату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органи державної влади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можна класифікувати на: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3352800" y="2362200"/>
            <a:ext cx="2362200" cy="20574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за характером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і змістом діяльності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поділяються на: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3276600" y="304800"/>
            <a:ext cx="2514600" cy="12954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законодавчої влади</a:t>
            </a:r>
            <a:r>
              <a:rPr lang="ru-RU"/>
              <a:t> </a:t>
            </a:r>
            <a:endParaRPr lang="uk-UA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3352800" y="5105400"/>
            <a:ext cx="2438400" cy="12954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виконавчої влади</a:t>
            </a:r>
            <a:r>
              <a:rPr lang="ru-RU"/>
              <a:t> </a:t>
            </a:r>
            <a:endParaRPr lang="uk-UA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7010400" y="2590800"/>
            <a:ext cx="1828800" cy="17526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судової влади</a:t>
            </a:r>
            <a:r>
              <a:rPr lang="ru-RU"/>
              <a:t> </a:t>
            </a:r>
            <a:endParaRPr lang="uk-UA"/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228600" y="2743200"/>
            <a:ext cx="18288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контрольно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-наглядові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</a:t>
            </a:r>
            <a:r>
              <a:rPr lang="ru-RU"/>
              <a:t> </a:t>
            </a:r>
            <a:endParaRPr lang="uk-UA"/>
          </a:p>
        </p:txBody>
      </p:sp>
      <p:cxnSp>
        <p:nvCxnSpPr>
          <p:cNvPr id="25608" name="AutoShape 8"/>
          <p:cNvCxnSpPr>
            <a:cxnSpLocks noChangeShapeType="1"/>
            <a:stCxn id="25603" idx="5"/>
            <a:endCxn id="35846" idx="2"/>
          </p:cNvCxnSpPr>
          <p:nvPr/>
        </p:nvCxnSpPr>
        <p:spPr bwMode="auto">
          <a:xfrm rot="16200000" flipH="1">
            <a:off x="6527006" y="2959894"/>
            <a:ext cx="239713" cy="2555875"/>
          </a:xfrm>
          <a:prstGeom prst="curvedConnector3">
            <a:avLst>
              <a:gd name="adj1" fmla="val 601324"/>
            </a:avLst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9" name="AutoShape 9"/>
          <p:cNvCxnSpPr>
            <a:cxnSpLocks noChangeShapeType="1"/>
            <a:stCxn id="25603" idx="6"/>
            <a:endCxn id="35844" idx="2"/>
          </p:cNvCxnSpPr>
          <p:nvPr/>
        </p:nvCxnSpPr>
        <p:spPr bwMode="auto">
          <a:xfrm flipV="1">
            <a:off x="5715000" y="952500"/>
            <a:ext cx="90488" cy="2438400"/>
          </a:xfrm>
          <a:prstGeom prst="curvedConnector3">
            <a:avLst>
              <a:gd name="adj1" fmla="val 1378944"/>
            </a:avLst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0" name="AutoShape 10"/>
          <p:cNvCxnSpPr>
            <a:cxnSpLocks noChangeShapeType="1"/>
            <a:stCxn id="25603" idx="1"/>
            <a:endCxn id="35847" idx="3"/>
          </p:cNvCxnSpPr>
          <p:nvPr/>
        </p:nvCxnSpPr>
        <p:spPr bwMode="auto">
          <a:xfrm rot="-5400000" flipH="1" flipV="1">
            <a:off x="2388394" y="1418431"/>
            <a:ext cx="65088" cy="2555875"/>
          </a:xfrm>
          <a:prstGeom prst="curvedConnector3">
            <a:avLst>
              <a:gd name="adj1" fmla="val -1785370"/>
            </a:avLst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1" name="AutoShape 11"/>
          <p:cNvCxnSpPr>
            <a:cxnSpLocks noChangeShapeType="1"/>
            <a:stCxn id="25603" idx="2"/>
            <a:endCxn id="35845" idx="3"/>
          </p:cNvCxnSpPr>
          <p:nvPr/>
        </p:nvCxnSpPr>
        <p:spPr bwMode="auto">
          <a:xfrm rot="10800000" flipV="1">
            <a:off x="3338513" y="3390900"/>
            <a:ext cx="14287" cy="2362200"/>
          </a:xfrm>
          <a:prstGeom prst="curvedConnector3">
            <a:avLst>
              <a:gd name="adj1" fmla="val 7666667"/>
            </a:avLst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7010400" y="2590800"/>
            <a:ext cx="1828800" cy="17526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судової влади</a:t>
            </a:r>
            <a:r>
              <a:rPr lang="ru-RU"/>
              <a:t> </a:t>
            </a:r>
            <a:endParaRPr lang="uk-U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Oval 4"/>
          <p:cNvSpPr>
            <a:spLocks noChangeArrowheads="1"/>
          </p:cNvSpPr>
          <p:nvPr/>
        </p:nvSpPr>
        <p:spPr bwMode="auto">
          <a:xfrm>
            <a:off x="3048000" y="609600"/>
            <a:ext cx="2743200" cy="16002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За широтою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компетенції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виділяють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1066800" y="3352800"/>
            <a:ext cx="3200400" cy="2667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органи </a:t>
            </a:r>
          </a:p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загальної компетенції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– правомочні вирішувати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широке коло питань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4648200" y="3276600"/>
            <a:ext cx="3276600" cy="2667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органи </a:t>
            </a:r>
          </a:p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спеціальної компетенції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– спеціалізуються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 виконанні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якоїсь однієї функції,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одного виду діяльності </a:t>
            </a:r>
          </a:p>
        </p:txBody>
      </p:sp>
      <p:cxnSp>
        <p:nvCxnSpPr>
          <p:cNvPr id="26630" name="AutoShape 9"/>
          <p:cNvCxnSpPr>
            <a:cxnSpLocks noChangeShapeType="1"/>
            <a:stCxn id="26627" idx="2"/>
            <a:endCxn id="36869" idx="3"/>
          </p:cNvCxnSpPr>
          <p:nvPr/>
        </p:nvCxnSpPr>
        <p:spPr bwMode="auto">
          <a:xfrm rot="10800000" flipV="1">
            <a:off x="1052513" y="1409700"/>
            <a:ext cx="1995487" cy="3276600"/>
          </a:xfrm>
          <a:prstGeom prst="bentConnector3">
            <a:avLst>
              <a:gd name="adj1" fmla="val 131741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1" name="AutoShape 10"/>
          <p:cNvCxnSpPr>
            <a:cxnSpLocks noChangeShapeType="1"/>
            <a:stCxn id="26627" idx="6"/>
            <a:endCxn id="36870" idx="2"/>
          </p:cNvCxnSpPr>
          <p:nvPr/>
        </p:nvCxnSpPr>
        <p:spPr bwMode="auto">
          <a:xfrm>
            <a:off x="5791200" y="1409700"/>
            <a:ext cx="2147888" cy="3200400"/>
          </a:xfrm>
          <a:prstGeom prst="bentConnector3">
            <a:avLst>
              <a:gd name="adj1" fmla="val 130968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Oval 3"/>
          <p:cNvSpPr>
            <a:spLocks noChangeArrowheads="1"/>
          </p:cNvSpPr>
          <p:nvPr/>
        </p:nvSpPr>
        <p:spPr bwMode="auto">
          <a:xfrm>
            <a:off x="3048000" y="609600"/>
            <a:ext cx="2743200" cy="16002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За широтою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компетенції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виділяють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304800" y="4038600"/>
            <a:ext cx="21336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b="1" i="1"/>
              <a:t>виборні</a:t>
            </a:r>
            <a:r>
              <a:rPr lang="uk-UA" i="1"/>
              <a:t> </a:t>
            </a:r>
          </a:p>
          <a:p>
            <a:pPr algn="ctr">
              <a:defRPr/>
            </a:pPr>
            <a:r>
              <a:rPr lang="uk-UA"/>
              <a:t>(парламент, </a:t>
            </a:r>
          </a:p>
          <a:p>
            <a:pPr algn="ctr">
              <a:defRPr/>
            </a:pPr>
            <a:r>
              <a:rPr lang="uk-UA"/>
              <a:t>глава держави)</a:t>
            </a: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3352800" y="4114800"/>
            <a:ext cx="21336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b="1" i="1"/>
              <a:t>призначувані </a:t>
            </a:r>
          </a:p>
          <a:p>
            <a:pPr algn="ctr">
              <a:defRPr/>
            </a:pPr>
            <a:r>
              <a:rPr lang="uk-UA"/>
              <a:t>(уряд)</a:t>
            </a:r>
            <a:r>
              <a:rPr lang="ru-RU"/>
              <a:t> </a:t>
            </a:r>
            <a:endParaRPr lang="uk-UA"/>
          </a:p>
          <a:p>
            <a:pPr algn="ctr">
              <a:defRPr/>
            </a:pPr>
            <a:endParaRPr lang="uk-UA"/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6400800" y="4038600"/>
            <a:ext cx="2209800" cy="1905000"/>
          </a:xfrm>
          <a:prstGeom prst="octagon">
            <a:avLst>
              <a:gd name="adj" fmla="val 29287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b="1" i="1"/>
              <a:t>успадковуються</a:t>
            </a:r>
          </a:p>
        </p:txBody>
      </p:sp>
      <p:cxnSp>
        <p:nvCxnSpPr>
          <p:cNvPr id="27655" name="AutoShape 12"/>
          <p:cNvCxnSpPr>
            <a:cxnSpLocks noChangeShapeType="1"/>
            <a:stCxn id="27651" idx="3"/>
            <a:endCxn id="37896" idx="3"/>
          </p:cNvCxnSpPr>
          <p:nvPr/>
        </p:nvCxnSpPr>
        <p:spPr bwMode="auto">
          <a:xfrm flipH="1">
            <a:off x="1371600" y="1974850"/>
            <a:ext cx="2078038" cy="2049463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6" name="AutoShape 13"/>
          <p:cNvCxnSpPr>
            <a:cxnSpLocks noChangeShapeType="1"/>
            <a:stCxn id="27651" idx="4"/>
            <a:endCxn id="37897" idx="3"/>
          </p:cNvCxnSpPr>
          <p:nvPr/>
        </p:nvCxnSpPr>
        <p:spPr bwMode="auto">
          <a:xfrm>
            <a:off x="4419600" y="2209800"/>
            <a:ext cx="0" cy="1890713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7" name="AutoShape 14"/>
          <p:cNvCxnSpPr>
            <a:cxnSpLocks noChangeShapeType="1"/>
            <a:stCxn id="27651" idx="5"/>
            <a:endCxn id="37898" idx="3"/>
          </p:cNvCxnSpPr>
          <p:nvPr/>
        </p:nvCxnSpPr>
        <p:spPr bwMode="auto">
          <a:xfrm>
            <a:off x="5389563" y="1974850"/>
            <a:ext cx="2116137" cy="2049463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Oval 8"/>
          <p:cNvSpPr>
            <a:spLocks noChangeArrowheads="1"/>
          </p:cNvSpPr>
          <p:nvPr/>
        </p:nvSpPr>
        <p:spPr bwMode="auto">
          <a:xfrm>
            <a:off x="3048000" y="609600"/>
            <a:ext cx="2743200" cy="16002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За широтою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компетенції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виділяють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295400" y="3810000"/>
            <a:ext cx="2743200" cy="1905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загальні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(центральні, вищі)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(парламент, уряд)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876800" y="3810000"/>
            <a:ext cx="2743200" cy="1905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місцеві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(локальні)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(місцеві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держадміністрації)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381000" y="1371600"/>
            <a:ext cx="2590800" cy="2895600"/>
          </a:xfrm>
          <a:prstGeom prst="curvedRightArrow">
            <a:avLst>
              <a:gd name="adj1" fmla="val 22353"/>
              <a:gd name="adj2" fmla="val 44706"/>
              <a:gd name="adj3" fmla="val 33333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5715000" y="1447800"/>
            <a:ext cx="2819400" cy="2743200"/>
          </a:xfrm>
          <a:prstGeom prst="curvedLeftArrow">
            <a:avLst>
              <a:gd name="adj1" fmla="val 20000"/>
              <a:gd name="adj2" fmla="val 40000"/>
              <a:gd name="adj3" fmla="val 3425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3048000" y="609600"/>
            <a:ext cx="2667000" cy="16002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За складом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поділяються на: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1295400" y="3810000"/>
            <a:ext cx="2743200" cy="1524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одноособові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(глава держави)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4876800" y="3810000"/>
            <a:ext cx="2743200" cy="1524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колегіальні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(уряд, парламент)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381000" y="1371600"/>
            <a:ext cx="2590800" cy="2895600"/>
          </a:xfrm>
          <a:prstGeom prst="curvedRightArrow">
            <a:avLst>
              <a:gd name="adj1" fmla="val 22353"/>
              <a:gd name="adj2" fmla="val 44706"/>
              <a:gd name="adj3" fmla="val 33333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5715000" y="1447800"/>
            <a:ext cx="2819400" cy="2743200"/>
          </a:xfrm>
          <a:prstGeom prst="curvedLeftArrow">
            <a:avLst>
              <a:gd name="adj1" fmla="val 20000"/>
              <a:gd name="adj2" fmla="val 40000"/>
              <a:gd name="adj3" fmla="val 3425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1371628700_385270_image_larg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133600" y="2209800"/>
            <a:ext cx="4572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Питання 4</a:t>
            </a:r>
            <a:b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000" b="1">
                <a:solidFill>
                  <a:schemeClr val="accent2"/>
                </a:solidFill>
                <a:latin typeface="Times New Roman" pitchFamily="18" charset="0"/>
              </a:rPr>
              <a:t>Конституційна система органів державної влади України</a:t>
            </a:r>
            <a: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uk-UA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1371628700_385270_image_larg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219200" y="2743200"/>
            <a:ext cx="71866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Питання 1</a:t>
            </a:r>
            <a:b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Конституційні засади організації державної влади.</a:t>
            </a:r>
            <a:br>
              <a:rPr lang="uk-UA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uk-UA" sz="2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1752600" y="609600"/>
            <a:ext cx="5715000" cy="1219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>
                <a:latin typeface="Times New Roman" pitchFamily="18" charset="0"/>
              </a:rPr>
              <a:t>Відповідно до ст. 6 Конституції України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державна влада в Україні здійснюється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за принципом її розподілу на: 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533400" y="3733800"/>
            <a:ext cx="2133600" cy="1524000"/>
          </a:xfrm>
          <a:prstGeom prst="ellipse">
            <a:avLst/>
          </a:prstGeom>
          <a:solidFill>
            <a:srgbClr val="C0C0C0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законодавчу</a:t>
            </a:r>
            <a:r>
              <a:rPr lang="ru-RU" sz="2000" b="1" i="1">
                <a:latin typeface="Times New Roman" pitchFamily="18" charset="0"/>
              </a:rPr>
              <a:t> </a:t>
            </a:r>
            <a:endParaRPr lang="uk-UA" sz="2000" b="1" i="1">
              <a:latin typeface="Times New Roman" pitchFamily="18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3505200" y="4800600"/>
            <a:ext cx="2133600" cy="1524000"/>
          </a:xfrm>
          <a:prstGeom prst="ellipse">
            <a:avLst/>
          </a:prstGeom>
          <a:solidFill>
            <a:srgbClr val="C0C0C0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виконавчу</a:t>
            </a:r>
            <a:r>
              <a:rPr lang="ru-RU" sz="2000" b="1" i="1">
                <a:latin typeface="Times New Roman" pitchFamily="18" charset="0"/>
              </a:rPr>
              <a:t> </a:t>
            </a:r>
            <a:endParaRPr lang="uk-UA" sz="2000" b="1" i="1">
              <a:latin typeface="Times New Roman" pitchFamily="18" charset="0"/>
            </a:endParaRP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6400800" y="3810000"/>
            <a:ext cx="2133600" cy="1524000"/>
          </a:xfrm>
          <a:prstGeom prst="ellipse">
            <a:avLst/>
          </a:prstGeom>
          <a:solidFill>
            <a:srgbClr val="C0C0C0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судову </a:t>
            </a:r>
          </a:p>
        </p:txBody>
      </p:sp>
      <p:cxnSp>
        <p:nvCxnSpPr>
          <p:cNvPr id="31751" name="AutoShape 9"/>
          <p:cNvCxnSpPr>
            <a:cxnSpLocks noChangeShapeType="1"/>
            <a:stCxn id="31747" idx="2"/>
            <a:endCxn id="39940" idx="0"/>
          </p:cNvCxnSpPr>
          <p:nvPr/>
        </p:nvCxnSpPr>
        <p:spPr bwMode="auto">
          <a:xfrm flipH="1">
            <a:off x="1600200" y="1828800"/>
            <a:ext cx="3009900" cy="1885950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2" name="AutoShape 10"/>
          <p:cNvCxnSpPr>
            <a:cxnSpLocks noChangeShapeType="1"/>
            <a:stCxn id="31747" idx="2"/>
            <a:endCxn id="39941" idx="0"/>
          </p:cNvCxnSpPr>
          <p:nvPr/>
        </p:nvCxnSpPr>
        <p:spPr bwMode="auto">
          <a:xfrm flipH="1">
            <a:off x="4572000" y="1828800"/>
            <a:ext cx="38100" cy="2952750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3" name="AutoShape 11"/>
          <p:cNvCxnSpPr>
            <a:cxnSpLocks noChangeShapeType="1"/>
            <a:stCxn id="31747" idx="2"/>
            <a:endCxn id="39942" idx="0"/>
          </p:cNvCxnSpPr>
          <p:nvPr/>
        </p:nvCxnSpPr>
        <p:spPr bwMode="auto">
          <a:xfrm>
            <a:off x="4610100" y="1828800"/>
            <a:ext cx="2857500" cy="1962150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457200" y="0"/>
            <a:ext cx="8229600" cy="30480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>
                <a:latin typeface="Times New Roman" pitchFamily="18" charset="0"/>
              </a:rPr>
              <a:t>Органи законодавчої влади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 демократичних державах –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це представницькі законодавчі органи – народні (національні)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представництва або легіслатури, які утворюються шляхом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вільних і загальних виборів.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Вони виражають волю всього народу, і їхньою основною функцією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 згідно з принципом поділу влади є законотворчість.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457200" y="3505200"/>
            <a:ext cx="8153400" cy="2362200"/>
          </a:xfrm>
          <a:prstGeom prst="vertic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>
                <a:latin typeface="Times New Roman" pitchFamily="18" charset="0"/>
              </a:rPr>
              <a:t>Органи виконавчої влади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утворюються для здійснення виконавчої та розпорядчої діяльності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 керівництва господарською, соціально-культурною та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адміністративно-політичною сферами життя суспільства.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838200" y="381000"/>
            <a:ext cx="4267200" cy="1524000"/>
          </a:xfrm>
          <a:prstGeom prst="ellipse">
            <a:avLst/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До системи органів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виконавчої влади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Конституція України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відносить</a:t>
            </a:r>
            <a:r>
              <a:rPr lang="ru-RU"/>
              <a:t> </a:t>
            </a:r>
            <a:endParaRPr lang="uk-UA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029200" y="2286000"/>
            <a:ext cx="24384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вищий орган 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5029200" y="3886200"/>
            <a:ext cx="25146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центральні органи</a:t>
            </a:r>
            <a:r>
              <a:rPr lang="ru-RU"/>
              <a:t> </a:t>
            </a:r>
            <a:endParaRPr lang="uk-UA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029200" y="5638800"/>
            <a:ext cx="25908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 i="1">
                <a:latin typeface="Times New Roman" pitchFamily="18" charset="0"/>
              </a:rPr>
              <a:t>місцеві органи</a:t>
            </a:r>
            <a:r>
              <a:rPr lang="ru-RU" sz="2000" b="1" i="1">
                <a:latin typeface="Times New Roman" pitchFamily="18" charset="0"/>
              </a:rPr>
              <a:t> </a:t>
            </a:r>
            <a:endParaRPr lang="uk-UA" sz="2000" b="1" i="1">
              <a:latin typeface="Times New Roman" pitchFamily="18" charset="0"/>
            </a:endParaRPr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457200" y="2209800"/>
            <a:ext cx="3733800" cy="990600"/>
          </a:xfrm>
          <a:prstGeom prst="foldedCorner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Кабінет Міністрів України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спрямовує і координує роботу </a:t>
            </a:r>
          </a:p>
          <a:p>
            <a:pPr algn="ctr">
              <a:defRPr/>
            </a:pPr>
            <a:r>
              <a:rPr lang="uk-UA" sz="2000" i="1">
                <a:latin typeface="Times New Roman" pitchFamily="18" charset="0"/>
              </a:rPr>
              <a:t>інших органів виконавчої влади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457200" y="3429000"/>
            <a:ext cx="3733800" cy="1371600"/>
          </a:xfrm>
          <a:prstGeom prst="foldedCorner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міністерства, державні комітети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(державні служби) і центральні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 виконавчої влади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зі спеціальним статусом</a:t>
            </a:r>
            <a:r>
              <a:rPr lang="ru-RU"/>
              <a:t> </a:t>
            </a:r>
            <a:endParaRPr lang="uk-UA"/>
          </a:p>
        </p:txBody>
      </p:sp>
      <p:sp>
        <p:nvSpPr>
          <p:cNvPr id="41993" name="AutoShape 9"/>
          <p:cNvSpPr>
            <a:spLocks noChangeArrowheads="1"/>
          </p:cNvSpPr>
          <p:nvPr/>
        </p:nvSpPr>
        <p:spPr bwMode="auto">
          <a:xfrm>
            <a:off x="457200" y="5029200"/>
            <a:ext cx="3733800" cy="1600200"/>
          </a:xfrm>
          <a:prstGeom prst="foldedCorner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місцеві державні адміністрації,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місцеві органи міністерств,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державних комітетів та інших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центральних органів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виконавчої влади</a:t>
            </a:r>
            <a:r>
              <a:rPr lang="ru-RU"/>
              <a:t> </a:t>
            </a:r>
            <a:endParaRPr lang="uk-UA"/>
          </a:p>
        </p:txBody>
      </p:sp>
      <p:cxnSp>
        <p:nvCxnSpPr>
          <p:cNvPr id="33802" name="AutoShape 10"/>
          <p:cNvCxnSpPr>
            <a:cxnSpLocks noChangeShapeType="1"/>
            <a:stCxn id="33795" idx="6"/>
            <a:endCxn id="33798" idx="3"/>
          </p:cNvCxnSpPr>
          <p:nvPr/>
        </p:nvCxnSpPr>
        <p:spPr bwMode="auto">
          <a:xfrm>
            <a:off x="5105400" y="1143000"/>
            <a:ext cx="2514600" cy="4876800"/>
          </a:xfrm>
          <a:prstGeom prst="bentConnector3">
            <a:avLst>
              <a:gd name="adj1" fmla="val 143625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3" name="AutoShape 11"/>
          <p:cNvCxnSpPr>
            <a:cxnSpLocks noChangeShapeType="1"/>
            <a:stCxn id="33795" idx="6"/>
            <a:endCxn id="33797" idx="3"/>
          </p:cNvCxnSpPr>
          <p:nvPr/>
        </p:nvCxnSpPr>
        <p:spPr bwMode="auto">
          <a:xfrm>
            <a:off x="5105400" y="1143000"/>
            <a:ext cx="2438400" cy="3124200"/>
          </a:xfrm>
          <a:prstGeom prst="bentConnector3">
            <a:avLst>
              <a:gd name="adj1" fmla="val 148176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4" name="AutoShape 12"/>
          <p:cNvCxnSpPr>
            <a:cxnSpLocks noChangeShapeType="1"/>
            <a:stCxn id="33795" idx="6"/>
            <a:endCxn id="33796" idx="3"/>
          </p:cNvCxnSpPr>
          <p:nvPr/>
        </p:nvCxnSpPr>
        <p:spPr bwMode="auto">
          <a:xfrm>
            <a:off x="5105400" y="1143000"/>
            <a:ext cx="2362200" cy="1524000"/>
          </a:xfrm>
          <a:prstGeom prst="bentConnector3">
            <a:avLst>
              <a:gd name="adj1" fmla="val 151681"/>
            </a:avLst>
          </a:prstGeom>
          <a:noFill/>
          <a:ln w="9525">
            <a:solidFill>
              <a:srgbClr val="C0C0C0"/>
            </a:solidFill>
            <a:miter lim="800000"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7" name="AutoShape 13"/>
          <p:cNvSpPr>
            <a:spLocks noChangeArrowheads="1"/>
          </p:cNvSpPr>
          <p:nvPr/>
        </p:nvSpPr>
        <p:spPr bwMode="auto">
          <a:xfrm>
            <a:off x="4191000" y="2438400"/>
            <a:ext cx="838200" cy="457200"/>
          </a:xfrm>
          <a:prstGeom prst="leftArrow">
            <a:avLst>
              <a:gd name="adj1" fmla="val 50000"/>
              <a:gd name="adj2" fmla="val 45833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4191000" y="4038600"/>
            <a:ext cx="838200" cy="457200"/>
          </a:xfrm>
          <a:prstGeom prst="leftArrow">
            <a:avLst>
              <a:gd name="adj1" fmla="val 50000"/>
              <a:gd name="adj2" fmla="val 45833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>
            <a:off x="4191000" y="5791200"/>
            <a:ext cx="838200" cy="457200"/>
          </a:xfrm>
          <a:prstGeom prst="leftArrow">
            <a:avLst>
              <a:gd name="adj1" fmla="val 50000"/>
              <a:gd name="adj2" fmla="val 45833"/>
            </a:avLst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762000" y="533400"/>
            <a:ext cx="7620000" cy="19050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>
                <a:latin typeface="Times New Roman" pitchFamily="18" charset="0"/>
              </a:rPr>
              <a:t>Органи судової влади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– суди відповідно до принципу поділу влади здійснюють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судову владу шляхом конституційного, цивільного, кримінального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та адміністративного судочинства.</a:t>
            </a:r>
            <a:r>
              <a:rPr lang="uk-UA"/>
              <a:t>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276600" y="2590800"/>
            <a:ext cx="2209800" cy="7620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Судова система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України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381000" y="4038600"/>
            <a:ext cx="3124200" cy="2286000"/>
          </a:xfrm>
          <a:prstGeom prst="vertic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Конституційний Суд </a:t>
            </a:r>
          </a:p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України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6019800" y="4800600"/>
            <a:ext cx="2895600" cy="9144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місцеві суди</a:t>
            </a:r>
            <a:r>
              <a:rPr lang="ru-RU"/>
              <a:t> </a:t>
            </a:r>
            <a:endParaRPr lang="uk-UA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6019800" y="3505200"/>
            <a:ext cx="2895600" cy="12192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i="1">
                <a:latin typeface="Times New Roman" pitchFamily="18" charset="0"/>
              </a:rPr>
              <a:t>Верховний суд</a:t>
            </a:r>
            <a:r>
              <a:rPr lang="uk-UA"/>
              <a:t> </a:t>
            </a:r>
          </a:p>
          <a:p>
            <a:pPr algn="ctr">
              <a:buFontTx/>
              <a:buChar char="-"/>
              <a:defRPr/>
            </a:pPr>
            <a:r>
              <a:rPr lang="uk-UA"/>
              <a:t> найвищий суд в </a:t>
            </a:r>
          </a:p>
          <a:p>
            <a:pPr algn="ctr">
              <a:defRPr/>
            </a:pPr>
            <a:r>
              <a:rPr lang="uk-UA"/>
              <a:t>системі судоустрою</a:t>
            </a: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6019800" y="5715000"/>
            <a:ext cx="2895600" cy="9144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апеляційні суди</a:t>
            </a:r>
            <a:r>
              <a:rPr lang="uk-UA"/>
              <a:t> </a:t>
            </a:r>
          </a:p>
        </p:txBody>
      </p:sp>
      <p:sp>
        <p:nvSpPr>
          <p:cNvPr id="34825" name="AutoShape 9"/>
          <p:cNvSpPr>
            <a:spLocks/>
          </p:cNvSpPr>
          <p:nvPr/>
        </p:nvSpPr>
        <p:spPr bwMode="auto">
          <a:xfrm>
            <a:off x="4953000" y="4038600"/>
            <a:ext cx="990600" cy="2286000"/>
          </a:xfrm>
          <a:prstGeom prst="leftBrace">
            <a:avLst>
              <a:gd name="adj1" fmla="val 19231"/>
              <a:gd name="adj2" fmla="val 50000"/>
            </a:avLst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3200400" y="3352800"/>
            <a:ext cx="10668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4267200" y="3352800"/>
            <a:ext cx="7620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762000" y="533400"/>
            <a:ext cx="7620000" cy="19050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99CCF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>
                <a:latin typeface="Times New Roman" pitchFamily="18" charset="0"/>
              </a:rPr>
              <a:t>Контрольно-наглядова система органів</a:t>
            </a:r>
            <a:endParaRPr lang="uk-UA" sz="2000" dirty="0">
              <a:latin typeface="Times New Roman" pitchFamily="18" charset="0"/>
            </a:endParaRPr>
          </a:p>
          <a:p>
            <a:pPr algn="ctr">
              <a:buFontTx/>
              <a:buChar char="-"/>
              <a:defRPr/>
            </a:pPr>
            <a:r>
              <a:rPr lang="uk-UA" sz="2000" dirty="0">
                <a:latin typeface="Times New Roman" pitchFamily="18" charset="0"/>
              </a:rPr>
              <a:t> система органів, що повноважна здійснювати контроль </a:t>
            </a:r>
          </a:p>
          <a:p>
            <a:pPr algn="ctr">
              <a:defRPr/>
            </a:pPr>
            <a:r>
              <a:rPr lang="uk-UA" sz="2000" dirty="0">
                <a:latin typeface="Times New Roman" pitchFamily="18" charset="0"/>
              </a:rPr>
              <a:t>і нагляд за додержанням законів у діяльності </a:t>
            </a:r>
          </a:p>
          <a:p>
            <a:pPr algn="ctr">
              <a:defRPr/>
            </a:pPr>
            <a:r>
              <a:rPr lang="uk-UA" sz="2000" dirty="0">
                <a:latin typeface="Times New Roman" pitchFamily="18" charset="0"/>
              </a:rPr>
              <a:t>інших державних органів.</a:t>
            </a:r>
            <a:r>
              <a:rPr lang="ru-RU" sz="2000" dirty="0">
                <a:latin typeface="Times New Roman" pitchFamily="18" charset="0"/>
              </a:rPr>
              <a:t> </a:t>
            </a:r>
            <a:endParaRPr lang="uk-UA" sz="2000" dirty="0">
              <a:latin typeface="Times New Roman" pitchFamily="18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895600" y="2590800"/>
            <a:ext cx="3124200" cy="8382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До контрольно-наглядової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системи відносять: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228600" y="3429000"/>
            <a:ext cx="2133600" cy="13716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прокуратуру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990600" y="5181600"/>
            <a:ext cx="2362200" cy="13716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Уповноважений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ВРУ з прав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людини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3886200" y="5257800"/>
            <a:ext cx="1828800" cy="13716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Рахункова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палата</a:t>
            </a:r>
            <a:r>
              <a:rPr lang="ru-RU"/>
              <a:t> </a:t>
            </a:r>
            <a:endParaRPr lang="uk-UA"/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6172200" y="5257800"/>
            <a:ext cx="2438400" cy="13716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Уповноважений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Президента України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 прав дитини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6629400" y="3352800"/>
            <a:ext cx="2209800" cy="13716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аудиторська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служба України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2362200" y="3429000"/>
            <a:ext cx="1981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2286000" y="3429000"/>
            <a:ext cx="20574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4343400" y="3429000"/>
            <a:ext cx="4572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4343400" y="3429000"/>
            <a:ext cx="28956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4343400" y="3429000"/>
            <a:ext cx="2362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5" descr="img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2209800" y="685800"/>
            <a:ext cx="4953000" cy="12192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Конституція України стосовно влади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містить дві ключові норми: 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914400" y="2667000"/>
            <a:ext cx="5867400" cy="9906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Носієм суверенітету і єдиним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джерелом влади в Україні є народ.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914400" y="3962400"/>
            <a:ext cx="5867400" cy="1219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Народ здійснює владу безпосередньо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 через органи державної влади та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органи місцевого самоврядування</a:t>
            </a:r>
            <a:r>
              <a:rPr lang="ru-RU"/>
              <a:t> </a:t>
            </a:r>
            <a:endParaRPr lang="uk-UA"/>
          </a:p>
        </p:txBody>
      </p:sp>
      <p:sp>
        <p:nvSpPr>
          <p:cNvPr id="5126" name="Line 11"/>
          <p:cNvSpPr>
            <a:spLocks noChangeShapeType="1"/>
          </p:cNvSpPr>
          <p:nvPr/>
        </p:nvSpPr>
        <p:spPr bwMode="auto">
          <a:xfrm>
            <a:off x="7239000" y="1295400"/>
            <a:ext cx="13716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5127" name="Line 12"/>
          <p:cNvSpPr>
            <a:spLocks noChangeShapeType="1"/>
          </p:cNvSpPr>
          <p:nvPr/>
        </p:nvSpPr>
        <p:spPr bwMode="auto">
          <a:xfrm>
            <a:off x="8610600" y="1295400"/>
            <a:ext cx="0" cy="34290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5128" name="Line 13"/>
          <p:cNvSpPr>
            <a:spLocks noChangeShapeType="1"/>
          </p:cNvSpPr>
          <p:nvPr/>
        </p:nvSpPr>
        <p:spPr bwMode="auto">
          <a:xfrm flipH="1">
            <a:off x="6781800" y="3124200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5129" name="Line 14"/>
          <p:cNvSpPr>
            <a:spLocks noChangeShapeType="1"/>
          </p:cNvSpPr>
          <p:nvPr/>
        </p:nvSpPr>
        <p:spPr bwMode="auto">
          <a:xfrm flipH="1">
            <a:off x="6781800" y="4724400"/>
            <a:ext cx="18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med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457200"/>
            <a:ext cx="8153400" cy="1905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88799" dir="13336421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Державна влада за своїм характером є насамперед політичною владою,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поділяється на певні види, здійснюється державою,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її органами та посадовими особами у встановлених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Конституцією України межах і відповідно до законів України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371600" y="3124200"/>
            <a:ext cx="6705600" cy="2209800"/>
          </a:xfrm>
          <a:prstGeom prst="rect">
            <a:avLst/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Влада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– це суспільне відношення, що характеризується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здатністю та можливістю одних людей або владних груп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досягати здійснення своєї волі іншими людьми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або групами (підвладними).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066800" y="533400"/>
            <a:ext cx="6934200" cy="1600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Політична влада</a:t>
            </a:r>
          </a:p>
          <a:p>
            <a:pPr algn="ctr">
              <a:buFontTx/>
              <a:buChar char="-"/>
            </a:pPr>
            <a:r>
              <a:rPr lang="uk-UA" sz="2000">
                <a:latin typeface="Times New Roman" pitchFamily="18" charset="0"/>
              </a:rPr>
              <a:t>влада певної групи людей (еліти) над усім суспільством,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що характеризується використанням у випадку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необхідності примусових заходів.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457200" y="2514600"/>
            <a:ext cx="8229600" cy="3505200"/>
          </a:xfrm>
          <a:prstGeom prst="horizontalScrol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97566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Політична влада здійснюється через низку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політичних інститутів, правовий статус яких тією або іншою мірою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регулюється нормами конституційного права. </a:t>
            </a:r>
          </a:p>
          <a:p>
            <a:pPr algn="ctr">
              <a:defRPr/>
            </a:pPr>
            <a:endParaRPr lang="uk-UA" sz="2000">
              <a:latin typeface="Times New Roman" pitchFamily="18" charset="0"/>
            </a:endParaRP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Такими </a:t>
            </a:r>
            <a:r>
              <a:rPr lang="uk-UA" sz="2000" b="1">
                <a:latin typeface="Times New Roman" pitchFamily="18" charset="0"/>
              </a:rPr>
              <a:t>інститутами</a:t>
            </a:r>
            <a:r>
              <a:rPr lang="uk-UA" sz="2000">
                <a:latin typeface="Times New Roman" pitchFamily="18" charset="0"/>
              </a:rPr>
              <a:t> є: держава; система місцевого та іншого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самоврядування; політичні партії; інші об’єднання громадян;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засоби масової інформації; іноді – релігійні структури.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752600" y="1447800"/>
            <a:ext cx="71628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мають соціальний характер і реалізуються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у відносинах між членами суспільства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514600" y="304800"/>
            <a:ext cx="3886200" cy="8382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Спільні риси політичної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та державної влади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752600" y="2209800"/>
            <a:ext cx="71628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походять від певних суб’єктів, що є носіями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відповідного виду влади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752600" y="2971800"/>
            <a:ext cx="71628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здійснюються спеціальним апаратом та за допомогою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системи спеціальних засобів (право, традиції, примус тощо)</a:t>
            </a:r>
            <a:r>
              <a:rPr lang="ru-RU"/>
              <a:t> </a:t>
            </a:r>
            <a:endParaRPr lang="uk-U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52600" y="3733800"/>
            <a:ext cx="7162800" cy="685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засновуються на певних правилах, які закріплені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за допомогою соціальних норм (політичних, правових)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752600" y="4572000"/>
            <a:ext cx="7162800" cy="1219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мають публічний характер, що визначає їхній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відкритий характер впливу на певну частину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або на все суспільство шляхом поширення волевиявлення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владарюючих суб’єктів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752600" y="5943600"/>
            <a:ext cx="7162800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9250" dir="19467739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спрямовані на регулювання поведінки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суб’єктів соціальних відносин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57200" y="762000"/>
            <a:ext cx="2057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457200" y="762000"/>
            <a:ext cx="0" cy="5486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57200" y="17526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33400" y="25146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" y="33528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57200" y="40386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457200" y="51054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57200" y="62484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1219200" y="228600"/>
            <a:ext cx="4343400" cy="7620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Відмінними рисами політичної </a:t>
            </a:r>
          </a:p>
          <a:p>
            <a:pPr algn="ctr"/>
            <a:r>
              <a:rPr lang="uk-UA" sz="2000" b="1">
                <a:latin typeface="Times New Roman" pitchFamily="18" charset="0"/>
              </a:rPr>
              <a:t>та державної влади є: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2743200"/>
            <a:ext cx="7772400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державна влада здійснюється від імені всього народу держави,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а політична – від імені частини суспільства, яка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підтримує відповідні політичні ідеї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28600" y="3810000"/>
            <a:ext cx="7772400" cy="762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державна влада здійснюється уповноваженими суб’єктами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– органами держави, а політична – політичними суб’єктами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28600" y="4724400"/>
            <a:ext cx="7772400" cy="762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державна влада здійснюється за допомогою переконання або примусу,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а політична влада застосовує не примусові засоби здійснення</a:t>
            </a:r>
            <a:r>
              <a:rPr lang="ru-RU" sz="2000">
                <a:latin typeface="Times New Roman" pitchFamily="18" charset="0"/>
              </a:rPr>
              <a:t> </a:t>
            </a:r>
            <a:endParaRPr lang="uk-UA" sz="2000">
              <a:latin typeface="Times New Roman" pitchFamily="18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28600" y="5638800"/>
            <a:ext cx="7772400" cy="1219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державна влада надає можливість приймати загальнообов’язкові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рішення шляхом формування системи законодавства, політична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влада встановлює правила поведінки, що мають соціальний характер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 забезпечуються засобами авторитету влади та переконання</a:t>
            </a:r>
            <a:r>
              <a:rPr lang="uk-UA"/>
              <a:t> 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28600" y="1295400"/>
            <a:ext cx="7772400" cy="1295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91581" dir="128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державна влада має класовий характер, що відображає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волевиявлення владарюючого прошарку суспільства;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політична влада має суспільний характер і не обмежується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інтересами одного класу</a:t>
            </a:r>
            <a:r>
              <a:rPr lang="ru-RU"/>
              <a:t> </a:t>
            </a:r>
            <a:endParaRPr lang="uk-UA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5486400" y="533400"/>
            <a:ext cx="3352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8839200" y="533400"/>
            <a:ext cx="0" cy="57150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8001000" y="19812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8001000" y="32004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001000" y="41910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001000" y="51816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001000" y="6248400"/>
            <a:ext cx="8382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stealth" w="lg" len="lg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28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066800" y="533400"/>
            <a:ext cx="6858000" cy="18288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uk-UA" sz="2000" b="1">
                <a:latin typeface="Times New Roman" pitchFamily="18" charset="0"/>
              </a:rPr>
              <a:t>Державна влада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– це вид публічної політичної влади, що здійснюється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державою та її органами, здатність держави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підпорядковувати своїй волі поведінку людей та </a:t>
            </a:r>
          </a:p>
          <a:p>
            <a:pPr algn="ctr"/>
            <a:r>
              <a:rPr lang="uk-UA" sz="2000">
                <a:latin typeface="Times New Roman" pitchFamily="18" charset="0"/>
              </a:rPr>
              <a:t>діяльність об’єднань, що знаходяться на її території.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81000" y="3352800"/>
            <a:ext cx="8153400" cy="2286000"/>
          </a:xfrm>
          <a:prstGeom prst="bevel">
            <a:avLst>
              <a:gd name="adj" fmla="val 125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65588" dir="12748272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uk-UA" sz="2000" b="1">
                <a:latin typeface="Times New Roman" pitchFamily="18" charset="0"/>
              </a:rPr>
              <a:t>Принцип розподілу влад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– це модель побудови державного апарату, у відповідності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з якою влада в державі повинна бути розподілена </a:t>
            </a:r>
          </a:p>
          <a:p>
            <a:pPr algn="ctr">
              <a:defRPr/>
            </a:pPr>
            <a:r>
              <a:rPr lang="uk-UA" sz="2000">
                <a:latin typeface="Times New Roman" pitchFamily="18" charset="0"/>
              </a:rPr>
              <a:t>між законодавчими, виконавчими та судовими органами.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1552</Words>
  <Application>Microsoft Office PowerPoint</Application>
  <PresentationFormat>Экран (4:3)</PresentationFormat>
  <Paragraphs>419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57</cp:revision>
  <cp:lastPrinted>1601-01-01T00:00:00Z</cp:lastPrinted>
  <dcterms:created xsi:type="dcterms:W3CDTF">1601-01-01T00:00:00Z</dcterms:created>
  <dcterms:modified xsi:type="dcterms:W3CDTF">2019-06-08T08:05:37Z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