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0" r:id="rId6"/>
    <p:sldId id="261" r:id="rId7"/>
    <p:sldId id="295" r:id="rId8"/>
    <p:sldId id="262" r:id="rId9"/>
    <p:sldId id="266" r:id="rId10"/>
    <p:sldId id="270" r:id="rId11"/>
    <p:sldId id="267" r:id="rId12"/>
    <p:sldId id="268" r:id="rId13"/>
    <p:sldId id="271" r:id="rId14"/>
    <p:sldId id="272" r:id="rId15"/>
    <p:sldId id="276" r:id="rId16"/>
    <p:sldId id="275" r:id="rId17"/>
    <p:sldId id="277" r:id="rId18"/>
    <p:sldId id="280" r:id="rId19"/>
    <p:sldId id="296" r:id="rId20"/>
    <p:sldId id="297" r:id="rId21"/>
    <p:sldId id="298" r:id="rId22"/>
    <p:sldId id="300" r:id="rId23"/>
    <p:sldId id="301" r:id="rId24"/>
    <p:sldId id="302" r:id="rId25"/>
    <p:sldId id="283" r:id="rId26"/>
    <p:sldId id="284" r:id="rId27"/>
    <p:sldId id="285" r:id="rId28"/>
    <p:sldId id="286" r:id="rId29"/>
    <p:sldId id="291" r:id="rId30"/>
    <p:sldId id="287" r:id="rId31"/>
    <p:sldId id="288" r:id="rId32"/>
    <p:sldId id="263" r:id="rId3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AB87-5F4F-43C8-9F8B-122A586EAB8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581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BE0CC-6C97-47C5-87A5-D2A5DC7E037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0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F4FE5-82A6-4256-8F77-2223E5C3D7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043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0E6F-B0AA-43AA-B229-4B5D69E5D39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193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0F46F-4EE6-4B8A-94EB-26CB921295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35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44628-4F2C-4792-8C16-B8A35C8179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612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639F-9CA8-423D-849C-34CEB7BC0B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9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25836-1ED8-488D-AFAB-9E2B858C63F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504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1959C-A4FC-415A-AD23-ED2B1CF526C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193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68AAC-FA8E-4A1A-B1C9-67DE0EBF966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634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87E8F-3FF0-4E05-9877-D0B6110C3DC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77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A0AEED-50C5-4BFE-8240-4393B2F09ED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ukraina_2_500x3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685800" y="1905000"/>
            <a:ext cx="80010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uk-UA" b="1" i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uk-UA" sz="3200" b="1">
                <a:latin typeface="Times New Roman" pitchFamily="18" charset="0"/>
              </a:rPr>
              <a:t>НАРОДНЕ ВОЛЕВИЯВЛЕННЯ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286000" y="4800600"/>
            <a:ext cx="6019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Тема № 6 з дисципліни “Конституційне право України”</a:t>
            </a:r>
            <a:endParaRPr lang="ru-RU" sz="32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371628700_385270_image_larg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885950" y="2514600"/>
            <a:ext cx="51673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Питання </a:t>
            </a: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Виборче право і виборча система України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uk-UA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143000" y="554038"/>
            <a:ext cx="6858000" cy="18288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Об'єктивне виборче право</a:t>
            </a:r>
            <a:r>
              <a:rPr lang="uk-UA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– це один із головних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конституційно-правових інститутів, якого складають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норми, що регулюють суспільні відносини,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пов'язані з формуванням представницьких та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інших виборних органів публічної влади (державної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 влади і місцевого самоврядування)</a:t>
            </a:r>
            <a:r>
              <a:rPr lang="uk-UA" sz="2000">
                <a:latin typeface="Times New Roman" pitchFamily="18" charset="0"/>
              </a:rPr>
              <a:t> 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28600" y="2895600"/>
            <a:ext cx="8305800" cy="35814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65588" dir="12748272" algn="ctr" rotWithShape="0">
              <a:schemeClr val="bg2"/>
            </a:outerShdw>
          </a:effectLst>
        </p:spPr>
        <p:txBody>
          <a:bodyPr wrap="none" anchor="ctr"/>
          <a:lstStyle/>
          <a:p>
            <a:pPr indent="449263"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Цей інститут характеризується такими 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особливостями: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1)  він більшою мірою (порівняно з іншими конституційно-правовими </a:t>
            </a:r>
          </a:p>
          <a:p>
            <a:pPr indent="449263"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інститутами) зазнає впливу норм міжнародного права;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2)  значна частина його норм є полівалентними, себто такими, що </a:t>
            </a:r>
          </a:p>
          <a:p>
            <a:pPr indent="449263"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одночасно належать до двох та більше галузей права;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3)  переважна більшість норм цього інституту є процесуальними нормами.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762000" y="381000"/>
            <a:ext cx="7467600" cy="2057400"/>
          </a:xfrm>
          <a:prstGeom prst="horizontalScrol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37372" dir="14178596" algn="ctr" rotWithShape="0">
              <a:srgbClr val="99CCFF"/>
            </a:outerShdw>
          </a:effectLst>
        </p:spPr>
        <p:txBody>
          <a:bodyPr wrap="none" anchor="ctr"/>
          <a:lstStyle/>
          <a:p>
            <a:pPr algn="ctr"/>
            <a:r>
              <a:rPr lang="uk-UA" b="1" i="1">
                <a:latin typeface="Times New Roman" pitchFamily="18" charset="0"/>
                <a:cs typeface="Times New Roman" pitchFamily="18" charset="0"/>
              </a:rPr>
              <a:t>Суб'єктивне виборче право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– закріплене Конституцією України (ст. 38)</a:t>
            </a:r>
          </a:p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 і гарантоване державою право громадянина України вільно обирати</a:t>
            </a:r>
          </a:p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 та бути обраним до виборних органів публічної влади </a:t>
            </a:r>
          </a:p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(державної влади і місцевого самоврядування). </a:t>
            </a:r>
            <a:endParaRPr lang="uk-UA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057400" y="3124200"/>
            <a:ext cx="5181600" cy="1981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Види виборчого права:</a:t>
            </a:r>
          </a:p>
          <a:p>
            <a:pPr algn="ctr"/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активне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(право обирати) і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пасивне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(право бути обраним) право. </a:t>
            </a:r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914400" y="533400"/>
            <a:ext cx="7162800" cy="2286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i="1">
                <a:latin typeface="Times New Roman" pitchFamily="18" charset="0"/>
                <a:cs typeface="Times New Roman" pitchFamily="18" charset="0"/>
              </a:rPr>
              <a:t>широкому значенні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виборчою системою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розуміють</a:t>
            </a:r>
          </a:p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 систему суспільних відносин, які складаються з виборами</a:t>
            </a:r>
          </a:p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 органів публічної влади та визначають порядок їх формування. </a:t>
            </a:r>
          </a:p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Ці відносини регулюються конституційно-правовими нормами, </a:t>
            </a:r>
          </a:p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які в сукупності утворюють конституційно-правовий інститут</a:t>
            </a:r>
          </a:p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 виборчого права.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609600" y="3276600"/>
            <a:ext cx="7696200" cy="2819400"/>
          </a:xfrm>
          <a:prstGeom prst="verticalScrol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62639" dir="13119588" algn="ctr" rotWithShape="0">
              <a:srgbClr val="99CCFF"/>
            </a:outerShdw>
          </a:effectLst>
        </p:spPr>
        <p:txBody>
          <a:bodyPr wrap="none" anchor="ctr"/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Виборча система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i="1">
                <a:latin typeface="Times New Roman" pitchFamily="18" charset="0"/>
                <a:cs typeface="Times New Roman" pitchFamily="18" charset="0"/>
              </a:rPr>
              <a:t>вузькому значенні -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це певний спосіб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розподілу  депутатських мандатів між кандидатами залежно від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 результатів голосування виборців або інших уповноважених осіб.</a:t>
            </a:r>
            <a:endParaRPr lang="uk-UA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905000" y="381000"/>
            <a:ext cx="5410200" cy="1371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Три основні види виборчих систем, які різняться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порядком установлення результатів голосування:</a:t>
            </a:r>
            <a:endParaRPr lang="uk-UA" sz="2000">
              <a:latin typeface="Times New Roman" pitchFamily="18" charset="0"/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28600" y="2514600"/>
            <a:ext cx="2514600" cy="1524000"/>
          </a:xfrm>
          <a:prstGeom prst="downArrowCallout">
            <a:avLst>
              <a:gd name="adj1" fmla="val 41250"/>
              <a:gd name="adj2" fmla="val 41250"/>
              <a:gd name="adj3" fmla="val 16667"/>
              <a:gd name="adj4" fmla="val 66667"/>
            </a:avLst>
          </a:pr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 i="1">
                <a:latin typeface="Times New Roman" pitchFamily="18" charset="0"/>
              </a:rPr>
              <a:t>мажоритарна</a:t>
            </a:r>
            <a:r>
              <a:rPr lang="ru-RU" sz="2000" b="1" i="1">
                <a:latin typeface="Times New Roman" pitchFamily="18" charset="0"/>
              </a:rPr>
              <a:t> </a:t>
            </a:r>
            <a:endParaRPr lang="uk-UA" sz="2000" b="1" i="1">
              <a:latin typeface="Times New Roman" pitchFamily="18" charset="0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276600" y="2514600"/>
            <a:ext cx="2590800" cy="1447800"/>
          </a:xfrm>
          <a:prstGeom prst="downArrowCallout">
            <a:avLst>
              <a:gd name="adj1" fmla="val 44737"/>
              <a:gd name="adj2" fmla="val 44737"/>
              <a:gd name="adj3" fmla="val 16667"/>
              <a:gd name="adj4" fmla="val 66667"/>
            </a:avLst>
          </a:pr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 i="1">
                <a:latin typeface="Times New Roman" pitchFamily="18" charset="0"/>
              </a:rPr>
              <a:t>пропорційна</a:t>
            </a:r>
            <a:endParaRPr lang="uk-UA" sz="2000">
              <a:latin typeface="Times New Roman" pitchFamily="18" charset="0"/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6324600" y="2514600"/>
            <a:ext cx="2590800" cy="1371600"/>
          </a:xfrm>
          <a:prstGeom prst="downArrowCallout">
            <a:avLst>
              <a:gd name="adj1" fmla="val 47222"/>
              <a:gd name="adj2" fmla="val 47222"/>
              <a:gd name="adj3" fmla="val 16667"/>
              <a:gd name="adj4" fmla="val 66667"/>
            </a:avLst>
          </a:pr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>
                <a:latin typeface="Times New Roman" pitchFamily="18" charset="0"/>
              </a:rPr>
              <a:t>змішана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81000" y="4038600"/>
            <a:ext cx="1981200" cy="20574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система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більшості</a:t>
            </a:r>
            <a:endParaRPr lang="uk-UA" sz="2000">
              <a:latin typeface="Times New Roman" pitchFamily="18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2971800" y="3962400"/>
            <a:ext cx="3200400" cy="20574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система пропорційного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 представництва </a:t>
            </a:r>
            <a:endParaRPr lang="uk-UA" sz="2000">
              <a:latin typeface="Times New Roman" pitchFamily="18" charset="0"/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6553200" y="3886200"/>
            <a:ext cx="2286000" cy="20574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Пропорційно</a:t>
            </a:r>
          </a:p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-мажоритарна</a:t>
            </a:r>
            <a:endParaRPr lang="uk-UA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1600200" y="1752600"/>
            <a:ext cx="2895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4495800" y="17526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4572000" y="1752600"/>
            <a:ext cx="3276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371628700_385270_image_larg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33600" y="2133600"/>
            <a:ext cx="45720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Питання 3</a:t>
            </a:r>
            <a:b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Конституційні принципи виборчого права України</a:t>
            </a:r>
            <a:endParaRPr lang="uk-UA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1271588" y="2487613"/>
            <a:ext cx="6629400" cy="18288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Принципи виборчого права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- це умови його визнання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 і здійснення, які разом забезпечують реальний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характер волевиявлення народу, легітимність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 виборних органів публічної влади. </a:t>
            </a:r>
            <a:endParaRPr lang="uk-UA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3276600" y="381000"/>
            <a:ext cx="2362200" cy="11430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принцип вільних </a:t>
            </a:r>
          </a:p>
          <a:p>
            <a:pPr algn="ctr"/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виборів</a:t>
            </a:r>
            <a:endParaRPr lang="uk-UA" sz="2000" b="1">
              <a:latin typeface="Times New Roman" pitchFamily="18" charset="0"/>
            </a:endParaRPr>
          </a:p>
        </p:txBody>
      </p:sp>
      <p:sp>
        <p:nvSpPr>
          <p:cNvPr id="18436" name="AutoShape 7"/>
          <p:cNvSpPr>
            <a:spLocks noChangeArrowheads="1"/>
          </p:cNvSpPr>
          <p:nvPr/>
        </p:nvSpPr>
        <p:spPr bwMode="auto">
          <a:xfrm>
            <a:off x="6553200" y="2133600"/>
            <a:ext cx="2438400" cy="12954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b="1" i="1">
                <a:latin typeface="Times New Roman" pitchFamily="18" charset="0"/>
                <a:cs typeface="Times New Roman" pitchFamily="18" charset="0"/>
              </a:rPr>
              <a:t>принципи загального</a:t>
            </a:r>
          </a:p>
          <a:p>
            <a:pPr algn="ctr"/>
            <a:r>
              <a:rPr lang="uk-UA" b="1" i="1">
                <a:latin typeface="Times New Roman" pitchFamily="18" charset="0"/>
              </a:rPr>
              <a:t>виборчого права</a:t>
            </a:r>
            <a:endParaRPr lang="uk-UA" b="1" i="1"/>
          </a:p>
        </p:txBody>
      </p:sp>
      <p:sp>
        <p:nvSpPr>
          <p:cNvPr id="18437" name="Oval 9"/>
          <p:cNvSpPr>
            <a:spLocks noChangeArrowheads="1"/>
          </p:cNvSpPr>
          <p:nvPr/>
        </p:nvSpPr>
        <p:spPr bwMode="auto">
          <a:xfrm>
            <a:off x="3352800" y="2286000"/>
            <a:ext cx="2590800" cy="1905000"/>
          </a:xfrm>
          <a:prstGeom prst="ellipse">
            <a:avLst/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Головні принципи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виборчого права</a:t>
            </a:r>
            <a:endParaRPr lang="uk-UA" sz="2000" b="1">
              <a:latin typeface="Times New Roman" pitchFamily="18" charset="0"/>
            </a:endParaRPr>
          </a:p>
        </p:txBody>
      </p:sp>
      <p:sp>
        <p:nvSpPr>
          <p:cNvPr id="18438" name="AutoShape 10"/>
          <p:cNvSpPr>
            <a:spLocks noChangeArrowheads="1"/>
          </p:cNvSpPr>
          <p:nvPr/>
        </p:nvSpPr>
        <p:spPr bwMode="auto">
          <a:xfrm>
            <a:off x="4724400" y="5410200"/>
            <a:ext cx="2895600" cy="11430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принципи рівного</a:t>
            </a:r>
          </a:p>
          <a:p>
            <a:pPr algn="ctr"/>
            <a:r>
              <a:rPr lang="uk-UA" b="1" i="1">
                <a:solidFill>
                  <a:srgbClr val="000000"/>
                </a:solidFill>
                <a:latin typeface="Times New Roman" pitchFamily="18" charset="0"/>
              </a:rPr>
              <a:t>виборчого права</a:t>
            </a:r>
            <a:endParaRPr lang="uk-UA" b="1" i="1">
              <a:solidFill>
                <a:srgbClr val="000000"/>
              </a:solidFill>
            </a:endParaRPr>
          </a:p>
        </p:txBody>
      </p:sp>
      <p:sp>
        <p:nvSpPr>
          <p:cNvPr id="18439" name="AutoShape 11"/>
          <p:cNvSpPr>
            <a:spLocks noChangeArrowheads="1"/>
          </p:cNvSpPr>
          <p:nvPr/>
        </p:nvSpPr>
        <p:spPr bwMode="auto">
          <a:xfrm>
            <a:off x="1524000" y="5410200"/>
            <a:ext cx="2590800" cy="11430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принципи прямого</a:t>
            </a:r>
          </a:p>
          <a:p>
            <a:pPr algn="ctr"/>
            <a:r>
              <a:rPr lang="uk-UA" b="1" i="1">
                <a:solidFill>
                  <a:srgbClr val="000000"/>
                </a:solidFill>
                <a:latin typeface="Times New Roman" pitchFamily="18" charset="0"/>
              </a:rPr>
              <a:t>виборчого права</a:t>
            </a:r>
            <a:endParaRPr lang="uk-UA" b="1" i="1">
              <a:solidFill>
                <a:srgbClr val="000000"/>
              </a:solidFill>
            </a:endParaRPr>
          </a:p>
        </p:txBody>
      </p:sp>
      <p:sp>
        <p:nvSpPr>
          <p:cNvPr id="18440" name="AutoShape 13"/>
          <p:cNvSpPr>
            <a:spLocks noChangeArrowheads="1"/>
          </p:cNvSpPr>
          <p:nvPr/>
        </p:nvSpPr>
        <p:spPr bwMode="auto">
          <a:xfrm>
            <a:off x="152400" y="2133600"/>
            <a:ext cx="2514600" cy="13716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принцип таємного</a:t>
            </a:r>
          </a:p>
          <a:p>
            <a:pPr algn="ctr"/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 голосування</a:t>
            </a:r>
            <a:endParaRPr lang="uk-UA" sz="2000" b="1">
              <a:latin typeface="Times New Roman" pitchFamily="18" charset="0"/>
            </a:endParaRPr>
          </a:p>
        </p:txBody>
      </p:sp>
      <p:sp>
        <p:nvSpPr>
          <p:cNvPr id="18441" name="Line 15"/>
          <p:cNvSpPr>
            <a:spLocks noChangeShapeType="1"/>
          </p:cNvSpPr>
          <p:nvPr/>
        </p:nvSpPr>
        <p:spPr bwMode="auto">
          <a:xfrm flipH="1">
            <a:off x="2819400" y="4191000"/>
            <a:ext cx="17526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Line 16"/>
          <p:cNvSpPr>
            <a:spLocks noChangeShapeType="1"/>
          </p:cNvSpPr>
          <p:nvPr/>
        </p:nvSpPr>
        <p:spPr bwMode="auto">
          <a:xfrm>
            <a:off x="4572000" y="4191000"/>
            <a:ext cx="16002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3" name="Line 17"/>
          <p:cNvSpPr>
            <a:spLocks noChangeShapeType="1"/>
          </p:cNvSpPr>
          <p:nvPr/>
        </p:nvSpPr>
        <p:spPr bwMode="auto">
          <a:xfrm flipH="1" flipV="1">
            <a:off x="2667000" y="2971800"/>
            <a:ext cx="6858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4" name="Line 18"/>
          <p:cNvSpPr>
            <a:spLocks noChangeShapeType="1"/>
          </p:cNvSpPr>
          <p:nvPr/>
        </p:nvSpPr>
        <p:spPr bwMode="auto">
          <a:xfrm flipV="1">
            <a:off x="5943600" y="2895600"/>
            <a:ext cx="609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5" name="Line 19"/>
          <p:cNvSpPr>
            <a:spLocks noChangeShapeType="1"/>
          </p:cNvSpPr>
          <p:nvPr/>
        </p:nvSpPr>
        <p:spPr bwMode="auto">
          <a:xfrm flipH="1" flipV="1">
            <a:off x="4572000" y="1524000"/>
            <a:ext cx="7620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52600" y="381000"/>
            <a:ext cx="3657600" cy="1066800"/>
          </a:xfrm>
          <a:prstGeom prst="rect">
            <a:avLst/>
          </a:pr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Спеціальні принципи</a:t>
            </a:r>
          </a:p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виборчого права</a:t>
            </a:r>
            <a:r>
              <a:rPr lang="uk-UA" sz="2000" b="1">
                <a:latin typeface="Times New Roman" pitchFamily="18" charset="0"/>
              </a:rPr>
              <a:t> </a:t>
            </a:r>
            <a:endParaRPr lang="uk-UA" b="1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81000" y="1905000"/>
            <a:ext cx="6400800" cy="762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вільного і рівноправного висування кандидатів у депутати;</a:t>
            </a:r>
            <a:endParaRPr lang="uk-UA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81000" y="2895600"/>
            <a:ext cx="6400800" cy="609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гласності і відкритості</a:t>
            </a:r>
            <a:endParaRPr lang="uk-UA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81000" y="3733800"/>
            <a:ext cx="6400800" cy="609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рівності можливостей для всіх кандидатів у проведенні</a:t>
            </a:r>
          </a:p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 виборчої кампанії; </a:t>
            </a:r>
            <a:endParaRPr lang="uk-UA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81000" y="4648200"/>
            <a:ext cx="6400800" cy="609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неупередженості до кандидатів з боку державних органів,</a:t>
            </a:r>
          </a:p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 установ і організацій, органів місцевого самоврядування; </a:t>
            </a:r>
            <a:endParaRPr lang="uk-UA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381000" y="5486400"/>
            <a:ext cx="6400800" cy="762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свободи агітації.</a:t>
            </a:r>
            <a:endParaRPr lang="uk-UA"/>
          </a:p>
        </p:txBody>
      </p:sp>
      <p:cxnSp>
        <p:nvCxnSpPr>
          <p:cNvPr id="19465" name="AutoShape 9"/>
          <p:cNvCxnSpPr>
            <a:cxnSpLocks noChangeShapeType="1"/>
            <a:stCxn id="19459" idx="3"/>
            <a:endCxn id="19464" idx="3"/>
          </p:cNvCxnSpPr>
          <p:nvPr/>
        </p:nvCxnSpPr>
        <p:spPr bwMode="auto">
          <a:xfrm>
            <a:off x="5410200" y="914400"/>
            <a:ext cx="1371600" cy="4953000"/>
          </a:xfrm>
          <a:prstGeom prst="bentConnector3">
            <a:avLst>
              <a:gd name="adj1" fmla="val 241204"/>
            </a:avLst>
          </a:prstGeom>
          <a:noFill/>
          <a:ln w="9525">
            <a:solidFill>
              <a:srgbClr val="C0C0C0"/>
            </a:solidFill>
            <a:miter lim="800000"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6" name="AutoShape 10"/>
          <p:cNvCxnSpPr>
            <a:cxnSpLocks noChangeShapeType="1"/>
            <a:stCxn id="19459" idx="3"/>
            <a:endCxn id="19463" idx="3"/>
          </p:cNvCxnSpPr>
          <p:nvPr/>
        </p:nvCxnSpPr>
        <p:spPr bwMode="auto">
          <a:xfrm>
            <a:off x="5410200" y="914400"/>
            <a:ext cx="1371600" cy="4038600"/>
          </a:xfrm>
          <a:prstGeom prst="bentConnector3">
            <a:avLst>
              <a:gd name="adj1" fmla="val 239005"/>
            </a:avLst>
          </a:prstGeom>
          <a:noFill/>
          <a:ln w="9525">
            <a:solidFill>
              <a:srgbClr val="C0C0C0"/>
            </a:solidFill>
            <a:miter lim="800000"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7" name="AutoShape 11"/>
          <p:cNvCxnSpPr>
            <a:cxnSpLocks noChangeShapeType="1"/>
            <a:stCxn id="19459" idx="3"/>
            <a:endCxn id="19462" idx="3"/>
          </p:cNvCxnSpPr>
          <p:nvPr/>
        </p:nvCxnSpPr>
        <p:spPr bwMode="auto">
          <a:xfrm>
            <a:off x="5410200" y="914400"/>
            <a:ext cx="1371600" cy="3124200"/>
          </a:xfrm>
          <a:prstGeom prst="bentConnector3">
            <a:avLst>
              <a:gd name="adj1" fmla="val 237963"/>
            </a:avLst>
          </a:prstGeom>
          <a:noFill/>
          <a:ln w="9525">
            <a:solidFill>
              <a:srgbClr val="C0C0C0"/>
            </a:solidFill>
            <a:miter lim="800000"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8" name="AutoShape 12"/>
          <p:cNvCxnSpPr>
            <a:cxnSpLocks noChangeShapeType="1"/>
            <a:stCxn id="19459" idx="3"/>
            <a:endCxn id="19461" idx="3"/>
          </p:cNvCxnSpPr>
          <p:nvPr/>
        </p:nvCxnSpPr>
        <p:spPr bwMode="auto">
          <a:xfrm>
            <a:off x="5410200" y="914400"/>
            <a:ext cx="1371600" cy="2286000"/>
          </a:xfrm>
          <a:prstGeom prst="bentConnector3">
            <a:avLst>
              <a:gd name="adj1" fmla="val 242245"/>
            </a:avLst>
          </a:prstGeom>
          <a:noFill/>
          <a:ln w="9525">
            <a:solidFill>
              <a:srgbClr val="C0C0C0"/>
            </a:solidFill>
            <a:miter lim="800000"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9" name="AutoShape 13"/>
          <p:cNvCxnSpPr>
            <a:cxnSpLocks noChangeShapeType="1"/>
            <a:stCxn id="19459" idx="3"/>
            <a:endCxn id="19460" idx="3"/>
          </p:cNvCxnSpPr>
          <p:nvPr/>
        </p:nvCxnSpPr>
        <p:spPr bwMode="auto">
          <a:xfrm>
            <a:off x="5410200" y="914400"/>
            <a:ext cx="1371600" cy="1371600"/>
          </a:xfrm>
          <a:prstGeom prst="bentConnector3">
            <a:avLst>
              <a:gd name="adj1" fmla="val 240162"/>
            </a:avLst>
          </a:prstGeom>
          <a:noFill/>
          <a:ln w="9525">
            <a:solidFill>
              <a:srgbClr val="C0C0C0"/>
            </a:solidFill>
            <a:miter lim="800000"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371628700_385270_image_larg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33600" y="2133600"/>
            <a:ext cx="4572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Питання 4</a:t>
            </a:r>
            <a:b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Виборчий процес і його стадії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23_html_51dc06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/>
            <a:r>
              <a:rPr lang="uk-UA" sz="2400" b="1" smtClean="0">
                <a:solidFill>
                  <a:schemeClr val="accent2"/>
                </a:solidFill>
                <a:latin typeface="Times New Roman" pitchFamily="18" charset="0"/>
              </a:rPr>
              <a:t>ПЛАН: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981200"/>
            <a:ext cx="6019800" cy="3962400"/>
          </a:xfrm>
        </p:spPr>
        <p:txBody>
          <a:bodyPr/>
          <a:lstStyle/>
          <a:p>
            <a:pPr indent="44926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uk-UA" sz="2000" b="1" kern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b="1" kern="1200" dirty="0">
                <a:latin typeface="Times New Roman" pitchFamily="18" charset="0"/>
                <a:cs typeface="Times New Roman" pitchFamily="18" charset="0"/>
              </a:rPr>
              <a:t>. Поняття виборів та їх соціальна функція. </a:t>
            </a: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uk-UA" sz="2000" b="1" kern="1200" dirty="0">
                <a:latin typeface="Times New Roman" pitchFamily="18" charset="0"/>
                <a:cs typeface="Times New Roman" pitchFamily="18" charset="0"/>
              </a:rPr>
              <a:t>2. Виборче право і виборча система України.</a:t>
            </a: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uk-UA" sz="2000" b="1" kern="1200" dirty="0">
                <a:latin typeface="Times New Roman" pitchFamily="18" charset="0"/>
                <a:cs typeface="Times New Roman" pitchFamily="18" charset="0"/>
              </a:rPr>
              <a:t>3. Конституційні принципи виборчого права України.</a:t>
            </a: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uk-UA" sz="2000" b="1" kern="1200" dirty="0">
                <a:latin typeface="Times New Roman" pitchFamily="18" charset="0"/>
                <a:cs typeface="Times New Roman" pitchFamily="18" charset="0"/>
              </a:rPr>
              <a:t>4. Виборчий процес і його стадії.</a:t>
            </a: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uk-UA" sz="2000" b="1" kern="1200" dirty="0">
                <a:latin typeface="Times New Roman" pitchFamily="18" charset="0"/>
                <a:cs typeface="Times New Roman" pitchFamily="18" charset="0"/>
              </a:rPr>
              <a:t>5. Поняття, соціальна функція та види референдумів</a:t>
            </a:r>
            <a:r>
              <a:rPr lang="uk-UA" sz="2000" b="1" kern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143000" y="1371600"/>
            <a:ext cx="7391400" cy="294481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indent="449263" algn="just">
              <a:lnSpc>
                <a:spcPct val="150000"/>
              </a:lnSpc>
            </a:pPr>
            <a:r>
              <a:rPr lang="uk-UA" sz="2400" b="1">
                <a:latin typeface="Times New Roman" pitchFamily="18" charset="0"/>
                <a:cs typeface="Times New Roman" pitchFamily="18" charset="0"/>
              </a:rPr>
              <a:t>Виборчий процес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 – це врегульована законом </a:t>
            </a:r>
          </a:p>
          <a:p>
            <a:pPr indent="449263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специфічна діяльність уповноважених органів і </a:t>
            </a:r>
          </a:p>
          <a:p>
            <a:pPr indent="449263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громадян, спрямована на формування якісного і </a:t>
            </a:r>
          </a:p>
          <a:p>
            <a:pPr indent="449263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кількісного складу органів державної влади та </a:t>
            </a:r>
          </a:p>
          <a:p>
            <a:pPr indent="449263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органів місцевого самоврядування.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52600" y="1447800"/>
            <a:ext cx="71628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• виборці;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2468563" y="387350"/>
            <a:ext cx="6494462" cy="7493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Суб'єктами виборчого процесу 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визнаються особи, органи та організації,</a:t>
            </a:r>
          </a:p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 наділені Конституцією та виборчим законодавством України правами </a:t>
            </a:r>
          </a:p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та обов'язками стосовно організації та проведення виборів, зокрема:</a:t>
            </a:r>
            <a:endParaRPr lang="uk-UA" sz="1600" b="1">
              <a:latin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752600" y="2209800"/>
            <a:ext cx="71628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algn="just"/>
            <a:r>
              <a:rPr lang="uk-UA">
                <a:latin typeface="Times New Roman" pitchFamily="18" charset="0"/>
                <a:cs typeface="Times New Roman" pitchFamily="18" charset="0"/>
              </a:rPr>
              <a:t>• зареєстровані кандидати в депутати, кандидати на пост Президента </a:t>
            </a:r>
          </a:p>
          <a:p>
            <a:pPr algn="just"/>
            <a:r>
              <a:rPr lang="uk-UA">
                <a:latin typeface="Times New Roman" pitchFamily="18" charset="0"/>
                <a:cs typeface="Times New Roman" pitchFamily="18" charset="0"/>
              </a:rPr>
              <a:t>України, кандидати на посаду сільського, селищного, міського голови;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752600" y="2971800"/>
            <a:ext cx="71628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algn="just"/>
            <a:r>
              <a:rPr lang="uk-UA">
                <a:latin typeface="Times New Roman" pitchFamily="18" charset="0"/>
                <a:cs typeface="Times New Roman" pitchFamily="18" charset="0"/>
              </a:rPr>
              <a:t>• уповноважені представники, довірені особи, офіційні спостерігачі </a:t>
            </a:r>
          </a:p>
          <a:p>
            <a:pPr algn="just"/>
            <a:r>
              <a:rPr lang="uk-UA">
                <a:latin typeface="Times New Roman" pitchFamily="18" charset="0"/>
                <a:cs typeface="Times New Roman" pitchFamily="18" charset="0"/>
              </a:rPr>
              <a:t>від партій (блоків) - суб'єктів виборчого процесу, від кандидатів;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70063" y="3924300"/>
            <a:ext cx="71628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• виборчі комісії - спеціально утворені виборчі органи;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752600" y="4784725"/>
            <a:ext cx="7162800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• органи державної влади та органи місцевого самоврядування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>
              <a:latin typeface="Times New Roman" pitchFamily="18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752600" y="5943600"/>
            <a:ext cx="71628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• партії (блоки), їхні місцеві організації, які висунули кандидатів.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457200" y="723900"/>
            <a:ext cx="2057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457200" y="762000"/>
            <a:ext cx="0" cy="54864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457200" y="17526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3400" y="25146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533400" y="33528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533400" y="42672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457200" y="51054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457200" y="62484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3276600" y="419100"/>
            <a:ext cx="2667000" cy="11049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marL="457200" algn="just">
              <a:lnSpc>
                <a:spcPct val="150000"/>
              </a:lnSpc>
            </a:pPr>
            <a:r>
              <a:rPr lang="uk-UA" sz="1600" b="1">
                <a:latin typeface="Times New Roman" pitchFamily="18" charset="0"/>
                <a:cs typeface="Times New Roman" pitchFamily="18" charset="0"/>
              </a:rPr>
              <a:t>1. Проголошення</a:t>
            </a:r>
          </a:p>
          <a:p>
            <a:pPr marL="457200" algn="just">
              <a:lnSpc>
                <a:spcPct val="150000"/>
              </a:lnSpc>
            </a:pPr>
            <a:r>
              <a:rPr lang="uk-UA" sz="1600" b="1">
                <a:latin typeface="Times New Roman" pitchFamily="18" charset="0"/>
                <a:cs typeface="Times New Roman" pitchFamily="18" charset="0"/>
              </a:rPr>
              <a:t> та призначення виборів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AutoShape 7"/>
          <p:cNvSpPr>
            <a:spLocks noChangeArrowheads="1"/>
          </p:cNvSpPr>
          <p:nvPr/>
        </p:nvSpPr>
        <p:spPr bwMode="auto">
          <a:xfrm>
            <a:off x="6400800" y="2139950"/>
            <a:ext cx="2590800" cy="128905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3. Утворення виборчих</a:t>
            </a:r>
          </a:p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 органів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.</a:t>
            </a:r>
            <a:endParaRPr lang="uk-UA" b="1" i="1"/>
          </a:p>
        </p:txBody>
      </p:sp>
      <p:sp>
        <p:nvSpPr>
          <p:cNvPr id="23557" name="Oval 9"/>
          <p:cNvSpPr>
            <a:spLocks noChangeArrowheads="1"/>
          </p:cNvSpPr>
          <p:nvPr/>
        </p:nvSpPr>
        <p:spPr bwMode="auto">
          <a:xfrm>
            <a:off x="3352800" y="2286000"/>
            <a:ext cx="2590800" cy="1905000"/>
          </a:xfrm>
          <a:prstGeom prst="ellipse">
            <a:avLst/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lnSpc>
                <a:spcPct val="150000"/>
              </a:lnSpc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Стадії виборчого</a:t>
            </a:r>
          </a:p>
          <a:p>
            <a:pPr algn="ctr">
              <a:lnSpc>
                <a:spcPct val="150000"/>
              </a:lnSpc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процесу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AutoShape 10"/>
          <p:cNvSpPr>
            <a:spLocks noChangeArrowheads="1"/>
          </p:cNvSpPr>
          <p:nvPr/>
        </p:nvSpPr>
        <p:spPr bwMode="auto">
          <a:xfrm>
            <a:off x="4724400" y="5410200"/>
            <a:ext cx="2895600" cy="11430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5. Висування і реєстрація </a:t>
            </a:r>
          </a:p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кандидатів</a:t>
            </a:r>
            <a:endParaRPr lang="uk-UA" sz="1600" b="1" i="1">
              <a:solidFill>
                <a:srgbClr val="000000"/>
              </a:solidFill>
            </a:endParaRPr>
          </a:p>
        </p:txBody>
      </p:sp>
      <p:sp>
        <p:nvSpPr>
          <p:cNvPr id="23559" name="AutoShape 11"/>
          <p:cNvSpPr>
            <a:spLocks noChangeArrowheads="1"/>
          </p:cNvSpPr>
          <p:nvPr/>
        </p:nvSpPr>
        <p:spPr bwMode="auto">
          <a:xfrm>
            <a:off x="609600" y="5257800"/>
            <a:ext cx="3505200" cy="12954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6. Проведення передвиборчої</a:t>
            </a:r>
          </a:p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 агітації</a:t>
            </a:r>
            <a:endParaRPr lang="uk-UA" sz="1600" b="1" i="1">
              <a:solidFill>
                <a:srgbClr val="000000"/>
              </a:solidFill>
            </a:endParaRPr>
          </a:p>
        </p:txBody>
      </p:sp>
      <p:sp>
        <p:nvSpPr>
          <p:cNvPr id="23560" name="AutoShape 13"/>
          <p:cNvSpPr>
            <a:spLocks noChangeArrowheads="1"/>
          </p:cNvSpPr>
          <p:nvPr/>
        </p:nvSpPr>
        <p:spPr bwMode="auto">
          <a:xfrm>
            <a:off x="152400" y="1066800"/>
            <a:ext cx="2971800" cy="1857375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8. Підрахунок голосів,</a:t>
            </a:r>
          </a:p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 визначення результатів</a:t>
            </a:r>
          </a:p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 та їх офіційне оголошення.</a:t>
            </a:r>
            <a:endParaRPr lang="uk-UA" sz="1600" b="1">
              <a:latin typeface="Times New Roman" pitchFamily="18" charset="0"/>
            </a:endParaRPr>
          </a:p>
        </p:txBody>
      </p:sp>
      <p:sp>
        <p:nvSpPr>
          <p:cNvPr id="23561" name="Line 15"/>
          <p:cNvSpPr>
            <a:spLocks noChangeShapeType="1"/>
          </p:cNvSpPr>
          <p:nvPr/>
        </p:nvSpPr>
        <p:spPr bwMode="auto">
          <a:xfrm flipH="1">
            <a:off x="2819400" y="4191000"/>
            <a:ext cx="17526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2" name="Line 16"/>
          <p:cNvSpPr>
            <a:spLocks noChangeShapeType="1"/>
          </p:cNvSpPr>
          <p:nvPr/>
        </p:nvSpPr>
        <p:spPr bwMode="auto">
          <a:xfrm>
            <a:off x="4572000" y="4191000"/>
            <a:ext cx="16002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3" name="Line 17"/>
          <p:cNvSpPr>
            <a:spLocks noChangeShapeType="1"/>
          </p:cNvSpPr>
          <p:nvPr/>
        </p:nvSpPr>
        <p:spPr bwMode="auto">
          <a:xfrm flipH="1" flipV="1">
            <a:off x="2898775" y="2438400"/>
            <a:ext cx="6858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4" name="Line 18"/>
          <p:cNvSpPr>
            <a:spLocks noChangeShapeType="1"/>
          </p:cNvSpPr>
          <p:nvPr/>
        </p:nvSpPr>
        <p:spPr bwMode="auto">
          <a:xfrm flipV="1">
            <a:off x="5867400" y="2590800"/>
            <a:ext cx="533400" cy="3333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5" name="Line 19"/>
          <p:cNvSpPr>
            <a:spLocks noChangeShapeType="1"/>
          </p:cNvSpPr>
          <p:nvPr/>
        </p:nvSpPr>
        <p:spPr bwMode="auto">
          <a:xfrm flipH="1" flipV="1">
            <a:off x="4572000" y="1524000"/>
            <a:ext cx="7620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6" name="AutoShape 7"/>
          <p:cNvSpPr>
            <a:spLocks noChangeArrowheads="1"/>
          </p:cNvSpPr>
          <p:nvPr/>
        </p:nvSpPr>
        <p:spPr bwMode="auto">
          <a:xfrm>
            <a:off x="6248400" y="419100"/>
            <a:ext cx="2590800" cy="12954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2. Утворення виборчих</a:t>
            </a:r>
          </a:p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 одиниць</a:t>
            </a:r>
            <a:endParaRPr lang="uk-UA" sz="1600" b="1" i="1"/>
          </a:p>
        </p:txBody>
      </p:sp>
      <p:sp>
        <p:nvSpPr>
          <p:cNvPr id="23567" name="AutoShape 7"/>
          <p:cNvSpPr>
            <a:spLocks noChangeArrowheads="1"/>
          </p:cNvSpPr>
          <p:nvPr/>
        </p:nvSpPr>
        <p:spPr bwMode="auto">
          <a:xfrm>
            <a:off x="6581775" y="3733800"/>
            <a:ext cx="2438400" cy="12954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4. Складання списків</a:t>
            </a:r>
          </a:p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 виборців</a:t>
            </a:r>
            <a:endParaRPr lang="uk-UA" sz="1600" b="1" i="1"/>
          </a:p>
        </p:txBody>
      </p:sp>
      <p:sp>
        <p:nvSpPr>
          <p:cNvPr id="23568" name="AutoShape 7"/>
          <p:cNvSpPr>
            <a:spLocks noChangeArrowheads="1"/>
          </p:cNvSpPr>
          <p:nvPr/>
        </p:nvSpPr>
        <p:spPr bwMode="auto">
          <a:xfrm>
            <a:off x="422275" y="3505200"/>
            <a:ext cx="2438400" cy="12954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7. Голосування.</a:t>
            </a:r>
            <a:endParaRPr lang="uk-UA" b="1" i="1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 flipV="1">
            <a:off x="5486400" y="1714500"/>
            <a:ext cx="914400" cy="723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0" name="Line 17"/>
          <p:cNvSpPr>
            <a:spLocks noChangeShapeType="1"/>
          </p:cNvSpPr>
          <p:nvPr/>
        </p:nvSpPr>
        <p:spPr bwMode="auto">
          <a:xfrm flipH="1">
            <a:off x="2860675" y="3886200"/>
            <a:ext cx="835025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1" name="Line 17"/>
          <p:cNvSpPr>
            <a:spLocks noChangeShapeType="1"/>
          </p:cNvSpPr>
          <p:nvPr/>
        </p:nvSpPr>
        <p:spPr bwMode="auto">
          <a:xfrm>
            <a:off x="5738813" y="3789363"/>
            <a:ext cx="866775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371628700_385270_image_larg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133600" y="2209800"/>
            <a:ext cx="45720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Питання 5</a:t>
            </a:r>
            <a:b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Поняття, соціальна функція та види референдумів</a:t>
            </a:r>
            <a:endParaRPr lang="uk-UA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914400" y="1219200"/>
            <a:ext cx="7315200" cy="3886200"/>
          </a:xfrm>
          <a:prstGeom prst="horizontalScrol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37372" dir="14178596" algn="ctr" rotWithShape="0">
              <a:srgbClr val="99CCFF"/>
            </a:outerShdw>
          </a:effectLst>
        </p:spPr>
        <p:txBody>
          <a:bodyPr wrap="none" anchor="ctr"/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Референдум -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це голосування населення всієї держави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(загальнодержавний референдум) або певної частини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 її населення (місцевий референдум) з метою вирішення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найважливіших питань державного і суспільного життя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 </a:t>
            </a:r>
            <a:endParaRPr 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65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3352800" y="2362200"/>
            <a:ext cx="2362200" cy="2057400"/>
          </a:xfrm>
          <a:prstGeom prst="ellipse">
            <a:avLst/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За предметом </a:t>
            </a:r>
          </a:p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(формулою) </a:t>
            </a:r>
          </a:p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референдуму </a:t>
            </a:r>
          </a:p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 поділяється на </a:t>
            </a:r>
            <a:endParaRPr lang="uk-UA" sz="2000" b="1">
              <a:latin typeface="Times New Roman" pitchFamily="18" charset="0"/>
            </a:endParaRPr>
          </a:p>
        </p:txBody>
      </p:sp>
      <p:sp>
        <p:nvSpPr>
          <p:cNvPr id="26628" name="AutoShape 6"/>
          <p:cNvSpPr>
            <a:spLocks noChangeArrowheads="1"/>
          </p:cNvSpPr>
          <p:nvPr/>
        </p:nvSpPr>
        <p:spPr bwMode="auto">
          <a:xfrm>
            <a:off x="7010400" y="2590800"/>
            <a:ext cx="1828800" cy="17526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>
                <a:latin typeface="Times New Roman" pitchFamily="18" charset="0"/>
              </a:rPr>
              <a:t>органи </a:t>
            </a:r>
          </a:p>
          <a:p>
            <a:pPr algn="ctr"/>
            <a:r>
              <a:rPr lang="uk-UA" sz="2000">
                <a:latin typeface="Times New Roman" pitchFamily="18" charset="0"/>
              </a:rPr>
              <a:t>судової влади</a:t>
            </a:r>
            <a:r>
              <a:rPr lang="ru-RU"/>
              <a:t> </a:t>
            </a:r>
            <a:endParaRPr lang="uk-UA"/>
          </a:p>
        </p:txBody>
      </p:sp>
      <p:sp>
        <p:nvSpPr>
          <p:cNvPr id="26629" name="AutoShape 7"/>
          <p:cNvSpPr>
            <a:spLocks noChangeArrowheads="1"/>
          </p:cNvSpPr>
          <p:nvPr/>
        </p:nvSpPr>
        <p:spPr bwMode="auto">
          <a:xfrm>
            <a:off x="401638" y="1905000"/>
            <a:ext cx="1828800" cy="19812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конституційний </a:t>
            </a:r>
            <a:endParaRPr lang="uk-UA"/>
          </a:p>
        </p:txBody>
      </p:sp>
      <p:cxnSp>
        <p:nvCxnSpPr>
          <p:cNvPr id="26630" name="AutoShape 8"/>
          <p:cNvCxnSpPr>
            <a:cxnSpLocks noChangeShapeType="1"/>
            <a:stCxn id="26627" idx="5"/>
            <a:endCxn id="26628" idx="2"/>
          </p:cNvCxnSpPr>
          <p:nvPr/>
        </p:nvCxnSpPr>
        <p:spPr bwMode="auto">
          <a:xfrm rot="16200000" flipH="1">
            <a:off x="6527006" y="2959894"/>
            <a:ext cx="239713" cy="2555875"/>
          </a:xfrm>
          <a:prstGeom prst="curvedConnector3">
            <a:avLst>
              <a:gd name="adj1" fmla="val 282639"/>
            </a:avLst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1" name="AutoShape 10"/>
          <p:cNvCxnSpPr>
            <a:cxnSpLocks noChangeShapeType="1"/>
          </p:cNvCxnSpPr>
          <p:nvPr/>
        </p:nvCxnSpPr>
        <p:spPr bwMode="auto">
          <a:xfrm rot="10800000">
            <a:off x="1955800" y="2100263"/>
            <a:ext cx="1625600" cy="642937"/>
          </a:xfrm>
          <a:prstGeom prst="curvedConnector3">
            <a:avLst>
              <a:gd name="adj1" fmla="val 20819"/>
            </a:avLst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2" name="AutoShape 12"/>
          <p:cNvSpPr>
            <a:spLocks noChangeArrowheads="1"/>
          </p:cNvSpPr>
          <p:nvPr/>
        </p:nvSpPr>
        <p:spPr bwMode="auto">
          <a:xfrm>
            <a:off x="7010400" y="2590800"/>
            <a:ext cx="1828800" cy="17526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адміністративний</a:t>
            </a:r>
            <a:endParaRPr lang="uk-UA"/>
          </a:p>
        </p:txBody>
      </p:sp>
      <p:sp>
        <p:nvSpPr>
          <p:cNvPr id="26633" name="AutoShape 7"/>
          <p:cNvSpPr>
            <a:spLocks noChangeArrowheads="1"/>
          </p:cNvSpPr>
          <p:nvPr/>
        </p:nvSpPr>
        <p:spPr bwMode="auto">
          <a:xfrm>
            <a:off x="4818063" y="228600"/>
            <a:ext cx="1828800" cy="1905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законодавчий</a:t>
            </a:r>
            <a:endParaRPr lang="uk-UA"/>
          </a:p>
        </p:txBody>
      </p:sp>
      <p:sp>
        <p:nvSpPr>
          <p:cNvPr id="26634" name="AutoShape 7"/>
          <p:cNvSpPr>
            <a:spLocks noChangeArrowheads="1"/>
          </p:cNvSpPr>
          <p:nvPr/>
        </p:nvSpPr>
        <p:spPr bwMode="auto">
          <a:xfrm>
            <a:off x="2209800" y="4419600"/>
            <a:ext cx="1981200" cy="2105025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міжнародно-</a:t>
            </a:r>
          </a:p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правовий </a:t>
            </a:r>
            <a:endParaRPr lang="uk-UA"/>
          </a:p>
        </p:txBody>
      </p:sp>
      <p:cxnSp>
        <p:nvCxnSpPr>
          <p:cNvPr id="26635" name="AutoShape 10"/>
          <p:cNvCxnSpPr>
            <a:cxnSpLocks noChangeShapeType="1"/>
          </p:cNvCxnSpPr>
          <p:nvPr/>
        </p:nvCxnSpPr>
        <p:spPr bwMode="auto">
          <a:xfrm rot="5400000">
            <a:off x="2019300" y="3619500"/>
            <a:ext cx="1371600" cy="1295400"/>
          </a:xfrm>
          <a:prstGeom prst="curvedConnector3">
            <a:avLst>
              <a:gd name="adj1" fmla="val -4009"/>
            </a:avLst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6" name="AutoShape 8"/>
          <p:cNvCxnSpPr>
            <a:cxnSpLocks noChangeShapeType="1"/>
          </p:cNvCxnSpPr>
          <p:nvPr/>
        </p:nvCxnSpPr>
        <p:spPr bwMode="auto">
          <a:xfrm rot="5400000" flipH="1" flipV="1">
            <a:off x="5361782" y="2275681"/>
            <a:ext cx="1485900" cy="7445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Oval 4"/>
          <p:cNvSpPr>
            <a:spLocks noChangeArrowheads="1"/>
          </p:cNvSpPr>
          <p:nvPr/>
        </p:nvSpPr>
        <p:spPr bwMode="auto">
          <a:xfrm>
            <a:off x="2071688" y="533400"/>
            <a:ext cx="4416425" cy="1676400"/>
          </a:xfrm>
          <a:prstGeom prst="ellipse">
            <a:avLst/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за юридичною силою рішення</a:t>
            </a:r>
            <a:endParaRPr lang="uk-UA" sz="2400" b="1">
              <a:latin typeface="Times New Roman" pitchFamily="18" charset="0"/>
            </a:endParaRPr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838200" y="3248025"/>
            <a:ext cx="3200400" cy="266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400" b="1">
                <a:latin typeface="Times New Roman" pitchFamily="18" charset="0"/>
              </a:rPr>
              <a:t>Імперативний</a:t>
            </a:r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4648200" y="3276600"/>
            <a:ext cx="3276600" cy="266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400" b="1">
                <a:latin typeface="Times New Roman" pitchFamily="18" charset="0"/>
              </a:rPr>
              <a:t>консультативний</a:t>
            </a:r>
          </a:p>
        </p:txBody>
      </p:sp>
      <p:cxnSp>
        <p:nvCxnSpPr>
          <p:cNvPr id="27654" name="AutoShape 9"/>
          <p:cNvCxnSpPr>
            <a:cxnSpLocks noChangeShapeType="1"/>
            <a:stCxn id="27651" idx="2"/>
            <a:endCxn id="27652" idx="2"/>
          </p:cNvCxnSpPr>
          <p:nvPr/>
        </p:nvCxnSpPr>
        <p:spPr bwMode="auto">
          <a:xfrm rot="10800000" flipH="1" flipV="1">
            <a:off x="2071688" y="1371600"/>
            <a:ext cx="1185862" cy="4543425"/>
          </a:xfrm>
          <a:prstGeom prst="bentConnector4">
            <a:avLst>
              <a:gd name="adj1" fmla="val -123259"/>
              <a:gd name="adj2" fmla="val 105032"/>
            </a:avLst>
          </a:prstGeom>
          <a:noFill/>
          <a:ln w="9525">
            <a:solidFill>
              <a:srgbClr val="C0C0C0"/>
            </a:solidFill>
            <a:miter lim="800000"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5" name="AutoShape 10"/>
          <p:cNvCxnSpPr>
            <a:cxnSpLocks noChangeShapeType="1"/>
            <a:stCxn id="27651" idx="6"/>
            <a:endCxn id="27653" idx="2"/>
          </p:cNvCxnSpPr>
          <p:nvPr/>
        </p:nvCxnSpPr>
        <p:spPr bwMode="auto">
          <a:xfrm>
            <a:off x="6488113" y="1371600"/>
            <a:ext cx="655637" cy="4572000"/>
          </a:xfrm>
          <a:prstGeom prst="bentConnector4">
            <a:avLst>
              <a:gd name="adj1" fmla="val 254139"/>
              <a:gd name="adj2" fmla="val 105000"/>
            </a:avLst>
          </a:prstGeom>
          <a:noFill/>
          <a:ln w="9525">
            <a:solidFill>
              <a:srgbClr val="C0C0C0"/>
            </a:solidFill>
            <a:miter lim="800000"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3048000" y="609600"/>
            <a:ext cx="2743200" cy="1600200"/>
          </a:xfrm>
          <a:prstGeom prst="ellipse">
            <a:avLst/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За часом проведення </a:t>
            </a:r>
          </a:p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референдуму </a:t>
            </a:r>
            <a:endParaRPr lang="uk-UA" sz="2000" b="1">
              <a:latin typeface="Times New Roman" pitchFamily="18" charset="0"/>
            </a:endParaRPr>
          </a:p>
        </p:txBody>
      </p:sp>
      <p:sp>
        <p:nvSpPr>
          <p:cNvPr id="28676" name="AutoShape 8"/>
          <p:cNvSpPr>
            <a:spLocks noChangeArrowheads="1"/>
          </p:cNvSpPr>
          <p:nvPr/>
        </p:nvSpPr>
        <p:spPr bwMode="auto">
          <a:xfrm>
            <a:off x="304800" y="4038600"/>
            <a:ext cx="2133600" cy="1905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допарламентські</a:t>
            </a:r>
          </a:p>
        </p:txBody>
      </p:sp>
      <p:sp>
        <p:nvSpPr>
          <p:cNvPr id="28677" name="AutoShape 9"/>
          <p:cNvSpPr>
            <a:spLocks noChangeArrowheads="1"/>
          </p:cNvSpPr>
          <p:nvPr/>
        </p:nvSpPr>
        <p:spPr bwMode="auto">
          <a:xfrm>
            <a:off x="3352800" y="4114800"/>
            <a:ext cx="2133600" cy="1905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/>
              <a:t>п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ісляпарламентськ</a:t>
            </a:r>
            <a:r>
              <a:rPr lang="uk-UA"/>
              <a:t>і</a:t>
            </a:r>
          </a:p>
        </p:txBody>
      </p:sp>
      <p:sp>
        <p:nvSpPr>
          <p:cNvPr id="28678" name="AutoShape 10"/>
          <p:cNvSpPr>
            <a:spLocks noChangeArrowheads="1"/>
          </p:cNvSpPr>
          <p:nvPr/>
        </p:nvSpPr>
        <p:spPr bwMode="auto">
          <a:xfrm>
            <a:off x="6400800" y="4038600"/>
            <a:ext cx="2209800" cy="1905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b="1" i="1"/>
              <a:t>п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озапарламентськ</a:t>
            </a:r>
            <a:r>
              <a:rPr lang="uk-UA" b="1" i="1"/>
              <a:t>і</a:t>
            </a:r>
          </a:p>
        </p:txBody>
      </p:sp>
      <p:cxnSp>
        <p:nvCxnSpPr>
          <p:cNvPr id="28679" name="AutoShape 12"/>
          <p:cNvCxnSpPr>
            <a:cxnSpLocks noChangeShapeType="1"/>
            <a:stCxn id="28675" idx="3"/>
            <a:endCxn id="28676" idx="2"/>
          </p:cNvCxnSpPr>
          <p:nvPr/>
        </p:nvCxnSpPr>
        <p:spPr bwMode="auto">
          <a:xfrm flipH="1">
            <a:off x="1371600" y="1974850"/>
            <a:ext cx="2078038" cy="204946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0" name="AutoShape 13"/>
          <p:cNvCxnSpPr>
            <a:cxnSpLocks noChangeShapeType="1"/>
            <a:stCxn id="28675" idx="4"/>
            <a:endCxn id="28677" idx="2"/>
          </p:cNvCxnSpPr>
          <p:nvPr/>
        </p:nvCxnSpPr>
        <p:spPr bwMode="auto">
          <a:xfrm>
            <a:off x="4419600" y="2209800"/>
            <a:ext cx="0" cy="189071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1" name="AutoShape 14"/>
          <p:cNvCxnSpPr>
            <a:cxnSpLocks noChangeShapeType="1"/>
            <a:stCxn id="28675" idx="5"/>
            <a:endCxn id="28678" idx="2"/>
          </p:cNvCxnSpPr>
          <p:nvPr/>
        </p:nvCxnSpPr>
        <p:spPr bwMode="auto">
          <a:xfrm>
            <a:off x="5389563" y="1974850"/>
            <a:ext cx="2116137" cy="204946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Oval 8"/>
          <p:cNvSpPr>
            <a:spLocks noChangeArrowheads="1"/>
          </p:cNvSpPr>
          <p:nvPr/>
        </p:nvSpPr>
        <p:spPr bwMode="auto">
          <a:xfrm>
            <a:off x="3048000" y="609600"/>
            <a:ext cx="2743200" cy="1600200"/>
          </a:xfrm>
          <a:prstGeom prst="ellipse">
            <a:avLst/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 залежності від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способу проведення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 референдуму </a:t>
            </a:r>
            <a:endParaRPr lang="uk-UA" sz="2000" b="1">
              <a:latin typeface="Times New Roman" pitchFamily="18" charset="0"/>
            </a:endParaRPr>
          </a:p>
        </p:txBody>
      </p:sp>
      <p:sp>
        <p:nvSpPr>
          <p:cNvPr id="29700" name="AutoShape 9"/>
          <p:cNvSpPr>
            <a:spLocks noChangeArrowheads="1"/>
          </p:cNvSpPr>
          <p:nvPr/>
        </p:nvSpPr>
        <p:spPr bwMode="auto">
          <a:xfrm>
            <a:off x="1295400" y="3810000"/>
            <a:ext cx="2743200" cy="19050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>
                <a:latin typeface="Times New Roman" pitchFamily="18" charset="0"/>
              </a:rPr>
              <a:t>Обов'язковий  </a:t>
            </a:r>
          </a:p>
        </p:txBody>
      </p:sp>
      <p:sp>
        <p:nvSpPr>
          <p:cNvPr id="29701" name="AutoShape 10"/>
          <p:cNvSpPr>
            <a:spLocks noChangeArrowheads="1"/>
          </p:cNvSpPr>
          <p:nvPr/>
        </p:nvSpPr>
        <p:spPr bwMode="auto">
          <a:xfrm>
            <a:off x="4876800" y="3810000"/>
            <a:ext cx="2743200" cy="19050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Факультативний </a:t>
            </a:r>
            <a:endParaRPr lang="uk-UA" sz="2000">
              <a:latin typeface="Times New Roman" pitchFamily="18" charset="0"/>
            </a:endParaRPr>
          </a:p>
        </p:txBody>
      </p:sp>
      <p:sp>
        <p:nvSpPr>
          <p:cNvPr id="29702" name="AutoShape 11"/>
          <p:cNvSpPr>
            <a:spLocks noChangeArrowheads="1"/>
          </p:cNvSpPr>
          <p:nvPr/>
        </p:nvSpPr>
        <p:spPr bwMode="auto">
          <a:xfrm>
            <a:off x="381000" y="1371600"/>
            <a:ext cx="2590800" cy="2895600"/>
          </a:xfrm>
          <a:prstGeom prst="curvedRightArrow">
            <a:avLst>
              <a:gd name="adj1" fmla="val 22353"/>
              <a:gd name="adj2" fmla="val 44706"/>
              <a:gd name="adj3" fmla="val 3333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AutoShape 12"/>
          <p:cNvSpPr>
            <a:spLocks noChangeArrowheads="1"/>
          </p:cNvSpPr>
          <p:nvPr/>
        </p:nvSpPr>
        <p:spPr bwMode="auto">
          <a:xfrm>
            <a:off x="5715000" y="1447800"/>
            <a:ext cx="2819400" cy="2743200"/>
          </a:xfrm>
          <a:prstGeom prst="curvedLeftArrow">
            <a:avLst>
              <a:gd name="adj1" fmla="val 20000"/>
              <a:gd name="adj2" fmla="val 40000"/>
              <a:gd name="adj3" fmla="val 34259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3048000" y="609600"/>
            <a:ext cx="2667000" cy="1600200"/>
          </a:xfrm>
          <a:prstGeom prst="ellipse">
            <a:avLst/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За територією </a:t>
            </a:r>
          </a:p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проведення </a:t>
            </a:r>
            <a:endParaRPr lang="uk-UA" sz="2000" b="1">
              <a:latin typeface="Times New Roman" pitchFamily="18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1295400" y="3810000"/>
            <a:ext cx="2743200" cy="15240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 b="1" i="1">
                <a:latin typeface="Times New Roman" pitchFamily="18" charset="0"/>
              </a:rPr>
              <a:t>Загальнодержавні</a:t>
            </a:r>
            <a:endParaRPr lang="uk-UA" sz="2000">
              <a:latin typeface="Times New Roman" pitchFamily="18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876800" y="3810000"/>
            <a:ext cx="2743200" cy="15240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 b="1" i="1">
                <a:latin typeface="Times New Roman" pitchFamily="18" charset="0"/>
              </a:rPr>
              <a:t>Місцеві</a:t>
            </a:r>
            <a:endParaRPr lang="uk-UA" sz="2000">
              <a:latin typeface="Times New Roman" pitchFamily="18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381000" y="1371600"/>
            <a:ext cx="2590800" cy="2895600"/>
          </a:xfrm>
          <a:prstGeom prst="curvedRightArrow">
            <a:avLst>
              <a:gd name="adj1" fmla="val 22353"/>
              <a:gd name="adj2" fmla="val 44706"/>
              <a:gd name="adj3" fmla="val 3333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5715000" y="1447800"/>
            <a:ext cx="2819400" cy="2743200"/>
          </a:xfrm>
          <a:prstGeom prst="curvedLeftArrow">
            <a:avLst>
              <a:gd name="adj1" fmla="val 20000"/>
              <a:gd name="adj2" fmla="val 40000"/>
              <a:gd name="adj3" fmla="val 34259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1371628700_385270_image_larg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79588" y="2743200"/>
            <a:ext cx="6065837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indent="449263" algn="ctr">
              <a:lnSpc>
                <a:spcPct val="150000"/>
              </a:lnSpc>
              <a:defRPr/>
            </a:pPr>
            <a:r>
              <a:rPr lang="uk-UA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Питання 1</a:t>
            </a:r>
            <a:br>
              <a:rPr lang="uk-UA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Поняття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виборів та їх соціальна функція</a:t>
            </a:r>
            <a:r>
              <a:rPr lang="uk-UA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uk-UA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1752600" y="609600"/>
            <a:ext cx="5715000" cy="1219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За ініціатором проведення</a:t>
            </a:r>
            <a:endParaRPr lang="uk-UA" sz="2000" b="1">
              <a:latin typeface="Times New Roman" pitchFamily="18" charset="0"/>
            </a:endParaRP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533400" y="3733800"/>
            <a:ext cx="3657600" cy="1524000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з ініціативи органу державної</a:t>
            </a:r>
          </a:p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 влади або місцевого </a:t>
            </a:r>
          </a:p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самоврядування</a:t>
            </a:r>
            <a:endParaRPr lang="uk-UA" b="1" i="1">
              <a:latin typeface="Times New Roman" pitchFamily="18" charset="0"/>
            </a:endParaRPr>
          </a:p>
        </p:txBody>
      </p:sp>
      <p:sp>
        <p:nvSpPr>
          <p:cNvPr id="31749" name="Oval 6"/>
          <p:cNvSpPr>
            <a:spLocks noChangeArrowheads="1"/>
          </p:cNvSpPr>
          <p:nvPr/>
        </p:nvSpPr>
        <p:spPr bwMode="auto">
          <a:xfrm>
            <a:off x="4800600" y="3810000"/>
            <a:ext cx="3810000" cy="1524000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петиційний</a:t>
            </a:r>
            <a:endParaRPr lang="uk-UA" sz="2000" b="1" i="1">
              <a:latin typeface="Times New Roman" pitchFamily="18" charset="0"/>
            </a:endParaRPr>
          </a:p>
        </p:txBody>
      </p:sp>
      <p:cxnSp>
        <p:nvCxnSpPr>
          <p:cNvPr id="31750" name="AutoShape 9"/>
          <p:cNvCxnSpPr>
            <a:cxnSpLocks noChangeShapeType="1"/>
            <a:stCxn id="31747" idx="2"/>
            <a:endCxn id="31748" idx="0"/>
          </p:cNvCxnSpPr>
          <p:nvPr/>
        </p:nvCxnSpPr>
        <p:spPr bwMode="auto">
          <a:xfrm flipH="1">
            <a:off x="2362200" y="1828800"/>
            <a:ext cx="2247900" cy="19050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1" name="AutoShape 11"/>
          <p:cNvCxnSpPr>
            <a:cxnSpLocks noChangeShapeType="1"/>
            <a:stCxn id="31747" idx="2"/>
            <a:endCxn id="31749" idx="0"/>
          </p:cNvCxnSpPr>
          <p:nvPr/>
        </p:nvCxnSpPr>
        <p:spPr bwMode="auto">
          <a:xfrm>
            <a:off x="4610100" y="1828800"/>
            <a:ext cx="2095500" cy="19812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457200" y="0"/>
            <a:ext cx="8229600" cy="2209800"/>
          </a:xfrm>
          <a:prstGeom prst="horizontalScrol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Предметом референдуму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є питання, що виноситься на референдум,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або сукупність запропонованих варіантів кількох питань. </a:t>
            </a:r>
            <a:endParaRPr lang="uk-UA" sz="2000">
              <a:latin typeface="Times New Roman" pitchFamily="18" charset="0"/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33400" y="2438400"/>
            <a:ext cx="8153400" cy="4038600"/>
          </a:xfrm>
          <a:prstGeom prst="verticalScroll">
            <a:avLst>
              <a:gd name="adj" fmla="val 562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indent="358775" algn="just">
              <a:lnSpc>
                <a:spcPct val="150000"/>
              </a:lnSpc>
            </a:pPr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всеукраїнський референдум не виносяться питання, віднесені </a:t>
            </a:r>
          </a:p>
          <a:p>
            <a:pPr indent="358775" algn="just">
              <a:lnSpc>
                <a:spcPct val="150000"/>
              </a:lnSpc>
            </a:pPr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законодавством України до відання органів  суду і прокуратури; питання </a:t>
            </a:r>
          </a:p>
          <a:p>
            <a:pPr indent="358775" algn="just">
              <a:lnSpc>
                <a:spcPct val="150000"/>
              </a:lnSpc>
            </a:pPr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амністії та помилування; бюджету; податків; питання про вжиття </a:t>
            </a:r>
          </a:p>
          <a:p>
            <a:pPr indent="358775" algn="just">
              <a:lnSpc>
                <a:spcPct val="150000"/>
              </a:lnSpc>
            </a:pPr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державними органами України  надзвичайних і невідкладних заходів</a:t>
            </a:r>
          </a:p>
          <a:p>
            <a:pPr indent="358775" algn="just">
              <a:lnSpc>
                <a:spcPct val="150000"/>
              </a:lnSpc>
            </a:pPr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щодо охорони громадського порядку, захисту здоров'я та безпеки громадян; </a:t>
            </a:r>
          </a:p>
          <a:p>
            <a:pPr indent="358775" algn="just">
              <a:lnSpc>
                <a:spcPct val="150000"/>
              </a:lnSpc>
            </a:pPr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питання, пов'язані з обранням, призначенням і звільненням посадових осіб,</a:t>
            </a:r>
          </a:p>
          <a:p>
            <a:pPr indent="358775" algn="just">
              <a:lnSpc>
                <a:spcPct val="150000"/>
              </a:lnSpc>
            </a:pPr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що належать до компетенції Верховної Ради  України, Президента України </a:t>
            </a:r>
          </a:p>
          <a:p>
            <a:pPr indent="358775" algn="just">
              <a:lnSpc>
                <a:spcPct val="150000"/>
              </a:lnSpc>
            </a:pPr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 Кабінету Міністрів України.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img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2209800" y="685800"/>
            <a:ext cx="4953000" cy="1219200"/>
          </a:xfrm>
          <a:prstGeom prst="rect">
            <a:avLst/>
          </a:pr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>
                <a:latin typeface="Times New Roman" pitchFamily="18" charset="0"/>
              </a:rPr>
              <a:t>Конституція України в ст. 5 визначено </a:t>
            </a:r>
          </a:p>
          <a:p>
            <a:pPr algn="ctr"/>
            <a:r>
              <a:rPr lang="uk-UA" sz="2000" b="1">
                <a:latin typeface="Times New Roman" pitchFamily="18" charset="0"/>
              </a:rPr>
              <a:t>форми народовладдя: </a:t>
            </a:r>
          </a:p>
        </p:txBody>
      </p:sp>
      <p:sp>
        <p:nvSpPr>
          <p:cNvPr id="5124" name="AutoShape 9"/>
          <p:cNvSpPr>
            <a:spLocks noChangeArrowheads="1"/>
          </p:cNvSpPr>
          <p:nvPr/>
        </p:nvSpPr>
        <p:spPr bwMode="auto">
          <a:xfrm>
            <a:off x="914400" y="2667000"/>
            <a:ext cx="5867400" cy="990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65588" dir="12748272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uk-UA" sz="2000">
                <a:latin typeface="Times New Roman" pitchFamily="18" charset="0"/>
              </a:rPr>
              <a:t>Безпосередня (пряма) форма народовладдя</a:t>
            </a:r>
          </a:p>
        </p:txBody>
      </p:sp>
      <p:sp>
        <p:nvSpPr>
          <p:cNvPr id="5125" name="AutoShape 10"/>
          <p:cNvSpPr>
            <a:spLocks noChangeArrowheads="1"/>
          </p:cNvSpPr>
          <p:nvPr/>
        </p:nvSpPr>
        <p:spPr bwMode="auto">
          <a:xfrm>
            <a:off x="914400" y="3962400"/>
            <a:ext cx="5867400" cy="1219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65588" dir="12748272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Представницька форма народовладдя</a:t>
            </a:r>
          </a:p>
          <a:p>
            <a:pPr algn="ctr"/>
            <a:endParaRPr lang="uk-UA"/>
          </a:p>
        </p:txBody>
      </p:sp>
      <p:sp>
        <p:nvSpPr>
          <p:cNvPr id="5126" name="Line 11"/>
          <p:cNvSpPr>
            <a:spLocks noChangeShapeType="1"/>
          </p:cNvSpPr>
          <p:nvPr/>
        </p:nvSpPr>
        <p:spPr bwMode="auto">
          <a:xfrm>
            <a:off x="7239000" y="1295400"/>
            <a:ext cx="13716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127" name="Line 12"/>
          <p:cNvSpPr>
            <a:spLocks noChangeShapeType="1"/>
          </p:cNvSpPr>
          <p:nvPr/>
        </p:nvSpPr>
        <p:spPr bwMode="auto">
          <a:xfrm>
            <a:off x="8610600" y="1295400"/>
            <a:ext cx="0" cy="3429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128" name="Line 13"/>
          <p:cNvSpPr>
            <a:spLocks noChangeShapeType="1"/>
          </p:cNvSpPr>
          <p:nvPr/>
        </p:nvSpPr>
        <p:spPr bwMode="auto">
          <a:xfrm flipH="1">
            <a:off x="6781800" y="3124200"/>
            <a:ext cx="1828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med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129" name="Line 14"/>
          <p:cNvSpPr>
            <a:spLocks noChangeShapeType="1"/>
          </p:cNvSpPr>
          <p:nvPr/>
        </p:nvSpPr>
        <p:spPr bwMode="auto">
          <a:xfrm flipH="1">
            <a:off x="6781800" y="4724400"/>
            <a:ext cx="1828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med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762000" y="1905000"/>
            <a:ext cx="8229600" cy="3505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88799" dir="1333642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uk-UA" sz="2800" b="1">
                <a:latin typeface="Times New Roman" pitchFamily="18" charset="0"/>
                <a:cs typeface="Times New Roman" pitchFamily="18" charset="0"/>
              </a:rPr>
              <a:t>Безпосередня демократія 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пов’язана  з прямим </a:t>
            </a:r>
          </a:p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волевиявленням народу України, територіальної </a:t>
            </a:r>
          </a:p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громади чи іншої  визначеної законом спільноти </a:t>
            </a:r>
          </a:p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громадян України, яке здійснюється у визначених </a:t>
            </a:r>
          </a:p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Конституцією та законами України формах.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104900" y="381000"/>
            <a:ext cx="6934200" cy="1600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just" defTabSz="912813">
              <a:lnSpc>
                <a:spcPct val="90000"/>
              </a:lnSpc>
              <a:spcBef>
                <a:spcPct val="20000"/>
              </a:spcBef>
            </a:pPr>
            <a:r>
              <a:rPr lang="uk-UA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Пряма демократія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— безпосередня участь громадян у вирішенні </a:t>
            </a:r>
          </a:p>
          <a:p>
            <a:pPr algn="just" defTabSz="912813">
              <a:lnSpc>
                <a:spcPct val="90000"/>
              </a:lnSpc>
              <a:spcBef>
                <a:spcPct val="20000"/>
              </a:spcBef>
            </a:pPr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Державних справ (прийняття рішення на референдумі, вирішення</a:t>
            </a:r>
          </a:p>
          <a:p>
            <a:pPr algn="just" defTabSz="912813">
              <a:lnSpc>
                <a:spcPct val="90000"/>
              </a:lnSpc>
              <a:spcBef>
                <a:spcPct val="20000"/>
              </a:spcBef>
            </a:pPr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питань на загальних зборах тощо)</a:t>
            </a: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457200" y="2787650"/>
            <a:ext cx="8229600" cy="3810000"/>
          </a:xfrm>
          <a:prstGeom prst="horizontalScrol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97566" dir="81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- це способи і засоби безпосереднього здійснення влади народом або </a:t>
            </a:r>
          </a:p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його частиною (територіальною громадою, населенням </a:t>
            </a:r>
          </a:p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адміністративнотериторіальної одиниці),  які виключають передачу</a:t>
            </a:r>
          </a:p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владних повноважень будьяким органам чи особам. Згідно зі ст. 69 </a:t>
            </a:r>
          </a:p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Конституції України основними формами народного волевиявлення </a:t>
            </a:r>
          </a:p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є вибори та референдум.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2362200"/>
            <a:ext cx="7620000" cy="609600"/>
          </a:xfrm>
          <a:prstGeom prst="rect">
            <a:avLst/>
          </a:pr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sz="2800" b="1" i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безпосередньої демократії</a:t>
            </a:r>
            <a:endParaRPr lang="uk-UA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781050" y="1143000"/>
            <a:ext cx="8229600" cy="3505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88799" dir="1333642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96875" algn="just" defTabSz="912813" eaLnBrk="0" hangingPunct="0">
              <a:lnSpc>
                <a:spcPct val="150000"/>
              </a:lnSpc>
              <a:spcBef>
                <a:spcPct val="20000"/>
              </a:spcBef>
            </a:pPr>
            <a:r>
              <a:rPr lang="uk-UA" sz="2800" b="1">
                <a:latin typeface="Times New Roman" pitchFamily="18" charset="0"/>
                <a:cs typeface="Times New Roman" pitchFamily="18" charset="0"/>
              </a:rPr>
              <a:t>Вибори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 – це передбачене Конституцією та </a:t>
            </a:r>
          </a:p>
          <a:p>
            <a:pPr marL="396875" algn="just" defTabSz="912813" eaLnBrk="0" hangingPunct="0">
              <a:lnSpc>
                <a:spcPct val="150000"/>
              </a:lnSpc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законами  України форма волевиявлення народу </a:t>
            </a:r>
          </a:p>
          <a:p>
            <a:pPr marL="396875" algn="just" defTabSz="912813" eaLnBrk="0" hangingPunct="0">
              <a:lnSpc>
                <a:spcPct val="150000"/>
              </a:lnSpc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з метою формування органів державної влади або </a:t>
            </a:r>
          </a:p>
          <a:p>
            <a:pPr marL="396875" algn="just" defTabSz="912813" eaLnBrk="0" hangingPunct="0">
              <a:lnSpc>
                <a:spcPct val="150000"/>
              </a:lnSpc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місцевого самоврядування шляхом голосування.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52600" y="1447800"/>
            <a:ext cx="71628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marL="396875" algn="just" defTabSz="912813" eaLnBrk="0" hangingPunct="0">
              <a:lnSpc>
                <a:spcPct val="150000"/>
              </a:lnSpc>
              <a:spcBef>
                <a:spcPct val="20000"/>
              </a:spcBef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1) є важливим інструментом реалізації народного суверенітету;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514600" y="304800"/>
            <a:ext cx="3886200" cy="838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sz="24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latin typeface="Times New Roman"/>
                <a:ea typeface="Times New Roman"/>
                <a:cs typeface="Arial" charset="0"/>
              </a:rPr>
              <a:t>Соціальні функції виборів </a:t>
            </a:r>
            <a:endParaRPr lang="uk-UA" sz="2400" b="1" dirty="0">
              <a:latin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752600" y="2209800"/>
            <a:ext cx="71628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marL="396875" algn="just" defTabSz="912813" eaLnBrk="0" hangingPunct="0">
              <a:spcBef>
                <a:spcPct val="20000"/>
              </a:spcBef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2) є способом легітимізації влади державних органів та органів </a:t>
            </a:r>
          </a:p>
          <a:p>
            <a:pPr marL="396875" algn="just" defTabSz="912813" eaLnBrk="0" hangingPunct="0">
              <a:spcBef>
                <a:spcPct val="20000"/>
              </a:spcBef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місцевого самоврядування;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752600" y="2971800"/>
            <a:ext cx="71628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marL="396875" algn="just" defTabSz="912813" eaLnBrk="0" hangingPunct="0">
              <a:spcBef>
                <a:spcPct val="20000"/>
              </a:spcBef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3) є однією з форм якісного відбору кадрів до державних органів </a:t>
            </a:r>
          </a:p>
          <a:p>
            <a:pPr marL="396875" algn="just" defTabSz="912813" eaLnBrk="0" hangingPunct="0">
              <a:spcBef>
                <a:spcPct val="20000"/>
              </a:spcBef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та органів місцевого самоврядування;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770063" y="3924300"/>
            <a:ext cx="71628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marL="396875" algn="just" defTabSz="912813" eaLnBrk="0" hangingPunct="0">
              <a:lnSpc>
                <a:spcPct val="150000"/>
              </a:lnSpc>
              <a:spcBef>
                <a:spcPct val="20000"/>
              </a:spcBef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4) є способом формування і вираження суспільної думки;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752600" y="4784725"/>
            <a:ext cx="7162800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служать барометром політичного життя;</a:t>
            </a:r>
            <a:endParaRPr lang="uk-UA">
              <a:latin typeface="Times New Roman" pitchFamily="18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752600" y="5943600"/>
            <a:ext cx="71628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6) є засобом селекції політичних керівників та формування</a:t>
            </a:r>
          </a:p>
          <a:p>
            <a:pPr algn="just"/>
            <a:r>
              <a:rPr lang="uk-UA">
                <a:latin typeface="Times New Roman" pitchFamily="18" charset="0"/>
                <a:cs typeface="Times New Roman" pitchFamily="18" charset="0"/>
              </a:rPr>
              <a:t>         політичної еліти.</a:t>
            </a:r>
            <a:endParaRPr lang="uk-UA">
              <a:latin typeface="Times New Roman" pitchFamily="18" charset="0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457200" y="723900"/>
            <a:ext cx="2057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457200" y="762000"/>
            <a:ext cx="0" cy="54864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57200" y="17526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533400" y="25146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533400" y="33528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533400" y="42672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457200" y="51054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457200" y="62484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219200" y="228600"/>
            <a:ext cx="4343400" cy="762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>
                <a:latin typeface="Times New Roman" pitchFamily="18" charset="0"/>
              </a:rPr>
              <a:t>Види виборів: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" y="2743200"/>
            <a:ext cx="7772400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1581" dir="12821404" algn="ctr" rotWithShape="0">
              <a:schemeClr val="bg2"/>
            </a:outerShdw>
          </a:effectLst>
        </p:spPr>
        <p:txBody>
          <a:bodyPr wrap="none" anchor="ctr"/>
          <a:lstStyle/>
          <a:p>
            <a:pPr marL="342900" indent="-342900" algn="just">
              <a:buFont typeface="Times New Roman" pitchFamily="18" charset="0"/>
              <a:buChar char="-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залежно від території проведення виборів: загальнодержавні,</a:t>
            </a:r>
          </a:p>
          <a:p>
            <a:pPr marL="342900" indent="-342900"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регіональні та місцеві;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3810000"/>
            <a:ext cx="77724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1581" dir="12821404" algn="ctr" rotWithShape="0">
              <a:schemeClr val="bg2"/>
            </a:outerShdw>
          </a:effectLst>
        </p:spPr>
        <p:txBody>
          <a:bodyPr wrap="none" anchor="ctr"/>
          <a:lstStyle/>
          <a:p>
            <a:pPr marL="342900" indent="-342900" algn="just">
              <a:lnSpc>
                <a:spcPct val="150000"/>
              </a:lnSpc>
              <a:buFont typeface="Times New Roman" pitchFamily="18" charset="0"/>
              <a:buChar char="-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залежно від способу волевиявлення: прямі та непрямі;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8600" y="4724400"/>
            <a:ext cx="77724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1581" dir="12821404" algn="ctr" rotWithShape="0">
              <a:schemeClr val="bg2"/>
            </a:outerShdw>
          </a:effectLst>
        </p:spPr>
        <p:txBody>
          <a:bodyPr wrap="none" anchor="ctr"/>
          <a:lstStyle/>
          <a:p>
            <a:pPr marL="342900" indent="-342900" algn="just">
              <a:buFont typeface="Times New Roman" pitchFamily="18" charset="0"/>
              <a:buChar char="-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залежно від причини проведення виборів: чергові; позачергові;	</a:t>
            </a:r>
          </a:p>
          <a:p>
            <a:pPr marL="342900" indent="-342900"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повторні; проміжні; перші;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8600" y="5638800"/>
            <a:ext cx="77724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1581" dir="12821404" algn="ctr" rotWithShape="0">
              <a:schemeClr val="bg2"/>
            </a:outerShdw>
          </a:effectLst>
        </p:spPr>
        <p:txBody>
          <a:bodyPr wrap="none" anchor="ctr"/>
          <a:lstStyle/>
          <a:p>
            <a:pPr algn="just"/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залежно від того, як формується склад органу: загальні та часткові. </a:t>
            </a:r>
            <a:endParaRPr lang="uk-UA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28600" y="1295400"/>
            <a:ext cx="7772400" cy="1295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1581" dir="12821404" algn="ctr" rotWithShape="0">
              <a:schemeClr val="bg2"/>
            </a:outerShdw>
          </a:effectLst>
        </p:spPr>
        <p:txBody>
          <a:bodyPr wrap="none" anchor="ctr"/>
          <a:lstStyle/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- залежно від того, який орган формується: парламентські,</a:t>
            </a:r>
          </a:p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президентські, муніципальні;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486400" y="533400"/>
            <a:ext cx="3352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8839200" y="533400"/>
            <a:ext cx="0" cy="5715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8001000" y="1981200"/>
            <a:ext cx="838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8001000" y="3200400"/>
            <a:ext cx="838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8001000" y="4191000"/>
            <a:ext cx="838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8001000" y="5181600"/>
            <a:ext cx="838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8001000" y="6248400"/>
            <a:ext cx="838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921</Words>
  <Application>Microsoft Office PowerPoint</Application>
  <PresentationFormat>Экран (4:3)</PresentationFormat>
  <Paragraphs>205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Андрей</dc:creator>
  <cp:lastModifiedBy>Admin</cp:lastModifiedBy>
  <cp:revision>72</cp:revision>
  <cp:lastPrinted>1601-01-01T00:00:00Z</cp:lastPrinted>
  <dcterms:created xsi:type="dcterms:W3CDTF">1601-01-01T00:00:00Z</dcterms:created>
  <dcterms:modified xsi:type="dcterms:W3CDTF">2019-06-08T07:59:34Z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