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80" r:id="rId4"/>
    <p:sldId id="286" r:id="rId5"/>
    <p:sldId id="302" r:id="rId6"/>
    <p:sldId id="285" r:id="rId7"/>
    <p:sldId id="263" r:id="rId8"/>
    <p:sldId id="303" r:id="rId9"/>
    <p:sldId id="291" r:id="rId10"/>
    <p:sldId id="304" r:id="rId11"/>
    <p:sldId id="281" r:id="rId12"/>
    <p:sldId id="268" r:id="rId13"/>
    <p:sldId id="305" r:id="rId14"/>
    <p:sldId id="282" r:id="rId15"/>
    <p:sldId id="289" r:id="rId16"/>
    <p:sldId id="296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FEF"/>
    <a:srgbClr val="66FFCC"/>
    <a:srgbClr val="350DFB"/>
    <a:srgbClr val="150274"/>
    <a:srgbClr val="B0FAFE"/>
    <a:srgbClr val="8EFCC8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8579" autoAdjust="0"/>
  </p:normalViewPr>
  <p:slideViewPr>
    <p:cSldViewPr>
      <p:cViewPr varScale="1">
        <p:scale>
          <a:sx n="87" d="100"/>
          <a:sy n="87" d="100"/>
        </p:scale>
        <p:origin x="-14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68A1BBB-4E6F-48AF-B4D1-0377D0F78F65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42E4F07-17E6-49B4-AF63-DE1B3096511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458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7703892-E29B-4484-BE29-3EFA107D19F1}" type="slidenum">
              <a:rPr lang="ru-RU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BB95234-28A4-4896-83E8-4CC80EFE53CC}" type="slidenum">
              <a:rPr lang="ru-RU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214305F-2B05-4863-A043-F96DDE1A308D}" type="slidenum">
              <a:rPr lang="ru-RU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BA581-9BDD-4456-9071-E32F263D6098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6743C-09A9-47C2-8485-1547C98DF5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044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39681-6FFC-46C3-BF02-1F9525B5D5F7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17D06-B5CA-4056-B968-CCE939AE817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56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BAC73-2645-4FFD-8995-325165B597CC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69377-C752-437B-B9BB-BC797747A2A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04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EB73B-186E-4564-9F7F-D4B225EC23E4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E57EA-4601-4035-A8F7-194953BE196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94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7ADFD-8CDE-49A4-9A5A-9EFCBB1D606A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19F0F-6B22-44E7-BBF3-11390B7BBED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000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21C85-9E9A-44DE-B002-932BCB472E3E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938FC-54B6-455F-9CFD-D599688A2B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54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4252C-83E6-407B-931F-972FFB8F752B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348DE-A688-4512-9BF7-EFAA9F6877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02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13968-EF67-4533-96A6-0C0C31A5C47B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92EB1-9AA8-449A-AC78-7C9C548299E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80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9BEE3-EDCF-49BF-86D4-A1B7872C61B0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3EE3B-71FE-46B6-8891-F07C69DD1C7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81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2E172-CE33-47A5-A690-C3F193FDFB99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2F24ED5C-3126-420C-801B-6848F321B7F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36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DED64-F254-4A67-9877-3ACEB3BD4AAB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17B2E-3478-4CA4-A18C-CD89CDFBF83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146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13E809-7B6C-4221-9250-1A5BAE277964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9B9A98"/>
                </a:solidFill>
              </a:defRPr>
            </a:lvl1pPr>
          </a:lstStyle>
          <a:p>
            <a:fld id="{65DCC1CD-4B2B-4733-BD77-B4A4A1EAD052}" type="slidenum">
              <a:rPr lang="ru-RU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4" r:id="rId2"/>
    <p:sldLayoutId id="2147483716" r:id="rId3"/>
    <p:sldLayoutId id="2147483713" r:id="rId4"/>
    <p:sldLayoutId id="2147483717" r:id="rId5"/>
    <p:sldLayoutId id="2147483712" r:id="rId6"/>
    <p:sldLayoutId id="2147483711" r:id="rId7"/>
    <p:sldLayoutId id="2147483718" r:id="rId8"/>
    <p:sldLayoutId id="2147483719" r:id="rId9"/>
    <p:sldLayoutId id="2147483710" r:id="rId10"/>
    <p:sldLayoutId id="21474837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41309" y="3140073"/>
            <a:ext cx="8358246" cy="15716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03" name="Заголовок 1"/>
          <p:cNvSpPr>
            <a:spLocks noGrp="1"/>
          </p:cNvSpPr>
          <p:nvPr>
            <p:ph type="ctrTitle"/>
          </p:nvPr>
        </p:nvSpPr>
        <p:spPr>
          <a:xfrm>
            <a:off x="539750" y="3213100"/>
            <a:ext cx="8215313" cy="1428750"/>
          </a:xfrm>
        </p:spPr>
        <p:txBody>
          <a:bodyPr/>
          <a:lstStyle/>
          <a:p>
            <a:pPr algn="ctr" eaLnBrk="1" hangingPunct="1"/>
            <a:r>
              <a:rPr lang="uk-UA" sz="2800" cap="none" smtClean="0">
                <a:ln>
                  <a:noFill/>
                </a:ln>
                <a:solidFill>
                  <a:srgbClr val="150274"/>
                </a:solidFill>
                <a:effectLst/>
              </a:rPr>
              <a:t/>
            </a:r>
            <a:br>
              <a:rPr lang="uk-UA" sz="2800" cap="none" smtClean="0">
                <a:ln>
                  <a:noFill/>
                </a:ln>
                <a:solidFill>
                  <a:srgbClr val="150274"/>
                </a:solidFill>
                <a:effectLst/>
              </a:rPr>
            </a:br>
            <a:r>
              <a:rPr lang="ru-RU" sz="2800" cap="none" smtClean="0">
                <a:ln>
                  <a:noFill/>
                </a:ln>
                <a:solidFill>
                  <a:srgbClr val="150274"/>
                </a:solidFill>
                <a:effectLst/>
              </a:rPr>
              <a:t>Конституційні права, свободи та обов'язки людини і громадянина</a:t>
            </a:r>
            <a:endParaRPr lang="ru-RU" sz="2800" cap="none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4140200" y="5157788"/>
            <a:ext cx="3743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uk-UA" b="1">
                <a:effectLst>
                  <a:outerShdw blurRad="38100" dist="38100" dir="2700000" algn="tl">
                    <a:srgbClr val="3B3B3B"/>
                  </a:outerShdw>
                </a:effectLst>
              </a:rPr>
              <a:t>Тема № 5 з дисципліни</a:t>
            </a:r>
            <a:endParaRPr lang="ru-RU" b="1">
              <a:effectLst>
                <a:outerShdw blurRad="38100" dist="38100" dir="2700000" algn="tl">
                  <a:srgbClr val="3B3B3B"/>
                </a:outerShdw>
              </a:effectLst>
            </a:endParaRPr>
          </a:p>
          <a:p>
            <a:pPr algn="ctr"/>
            <a:r>
              <a:rPr lang="uk-UA" b="1">
                <a:effectLst>
                  <a:outerShdw blurRad="38100" dist="38100" dir="2700000" algn="tl">
                    <a:srgbClr val="3B3B3B"/>
                  </a:outerShdw>
                </a:effectLst>
              </a:rPr>
              <a:t>“Конституційне право України”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414" y="231039"/>
            <a:ext cx="8712355" cy="2062103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gradFill flip="none" rotWithShape="1">
              <a:gsLst>
                <a:gs pos="0">
                  <a:srgbClr val="150274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За с</a:t>
            </a:r>
            <a:r>
              <a:rPr lang="uk-UA" sz="3200" b="1" i="1" dirty="0" err="1">
                <a:solidFill>
                  <a:srgbClr val="150274"/>
                </a:solidFill>
              </a:rPr>
              <a:t>тупенем</a:t>
            </a:r>
            <a:r>
              <a:rPr lang="uk-UA" sz="3200" b="1" i="1" dirty="0">
                <a:solidFill>
                  <a:srgbClr val="150274"/>
                </a:solidFill>
              </a:rPr>
              <a:t> абсолютизації</a:t>
            </a:r>
            <a:r>
              <a:rPr lang="ru-RU" sz="3200" b="1" i="1" dirty="0">
                <a:solidFill>
                  <a:srgbClr val="150274"/>
                </a:solidFill>
              </a:rPr>
              <a:t>:</a:t>
            </a:r>
          </a:p>
          <a:p>
            <a:pPr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                            </a:t>
            </a:r>
            <a:r>
              <a:rPr lang="ru-RU" sz="3200" b="1" i="1" dirty="0" err="1">
                <a:solidFill>
                  <a:srgbClr val="150274"/>
                </a:solidFill>
              </a:rPr>
              <a:t>підлягають</a:t>
            </a:r>
            <a:r>
              <a:rPr lang="ru-RU" sz="3200" b="1" i="1" dirty="0">
                <a:solidFill>
                  <a:srgbClr val="150274"/>
                </a:solidFill>
              </a:rPr>
              <a:t> </a:t>
            </a:r>
            <a:r>
              <a:rPr lang="ru-RU" sz="3200" b="1" i="1" dirty="0" err="1">
                <a:solidFill>
                  <a:srgbClr val="150274"/>
                </a:solidFill>
              </a:rPr>
              <a:t>обмеженню</a:t>
            </a:r>
            <a:r>
              <a:rPr lang="ru-RU" sz="3200" b="1" i="1" dirty="0">
                <a:solidFill>
                  <a:srgbClr val="150274"/>
                </a:solidFill>
              </a:rPr>
              <a:t>, </a:t>
            </a:r>
          </a:p>
          <a:p>
            <a:pPr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                      не </a:t>
            </a:r>
            <a:r>
              <a:rPr lang="ru-RU" sz="3200" b="1" i="1" dirty="0" err="1">
                <a:solidFill>
                  <a:srgbClr val="150274"/>
                </a:solidFill>
              </a:rPr>
              <a:t>підлягають</a:t>
            </a:r>
            <a:r>
              <a:rPr lang="ru-RU" sz="3200" b="1" i="1" dirty="0">
                <a:solidFill>
                  <a:srgbClr val="150274"/>
                </a:solidFill>
              </a:rPr>
              <a:t>  </a:t>
            </a:r>
            <a:r>
              <a:rPr lang="ru-RU" sz="3200" b="1" i="1" dirty="0" err="1">
                <a:solidFill>
                  <a:srgbClr val="150274"/>
                </a:solidFill>
              </a:rPr>
              <a:t>обмеженню</a:t>
            </a:r>
            <a:r>
              <a:rPr lang="ru-RU" sz="3200" b="1" i="1" dirty="0">
                <a:solidFill>
                  <a:srgbClr val="150274"/>
                </a:solidFill>
              </a:rPr>
              <a:t>      </a:t>
            </a:r>
          </a:p>
          <a:p>
            <a:pPr algn="ctr"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    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2881313"/>
            <a:ext cx="8691562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2" name="TextBox 2"/>
          <p:cNvSpPr txBox="1">
            <a:spLocks noChangeArrowheads="1"/>
          </p:cNvSpPr>
          <p:nvPr/>
        </p:nvSpPr>
        <p:spPr bwMode="auto">
          <a:xfrm>
            <a:off x="106363" y="3429000"/>
            <a:ext cx="86010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За змістом:    особисті, політичні,  </a:t>
            </a:r>
          </a:p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                         економічні, соціальні, </a:t>
            </a:r>
          </a:p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                         культурні, екологічні                          </a:t>
            </a:r>
            <a:r>
              <a:rPr lang="uk-UA" sz="3200" b="1">
                <a:solidFill>
                  <a:srgbClr val="150274"/>
                </a:solidFill>
              </a:rPr>
              <a:t>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50DF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000240"/>
            <a:ext cx="8856984" cy="24288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indent="457200" algn="ctr" eaLnBrk="1" hangingPunct="1">
              <a:defRPr/>
            </a:pPr>
            <a:r>
              <a:rPr lang="uk-UA" sz="4000" b="1" dirty="0">
                <a:solidFill>
                  <a:srgbClr val="002060"/>
                </a:solidFill>
                <a:cs typeface="Times New Roman" pitchFamily="18" charset="0"/>
              </a:rPr>
              <a:t>3</a:t>
            </a:r>
            <a:r>
              <a:rPr lang="uk-UA" sz="4000" b="1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r>
              <a:rPr lang="ru-RU" sz="4000" b="1" dirty="0" err="1">
                <a:solidFill>
                  <a:srgbClr val="002060"/>
                </a:solidFill>
                <a:cs typeface="Times New Roman" pitchFamily="18" charset="0"/>
              </a:rPr>
              <a:t>Конституційні</a:t>
            </a:r>
            <a:r>
              <a:rPr lang="ru-RU" sz="40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cs typeface="Times New Roman" pitchFamily="18" charset="0"/>
              </a:rPr>
              <a:t>обов'язки</a:t>
            </a:r>
            <a:r>
              <a:rPr lang="ru-RU" sz="40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cs typeface="Times New Roman" pitchFamily="18" charset="0"/>
              </a:rPr>
              <a:t>людини</a:t>
            </a:r>
            <a:r>
              <a:rPr lang="ru-RU" sz="4000" b="1" dirty="0">
                <a:solidFill>
                  <a:srgbClr val="002060"/>
                </a:solidFill>
                <a:cs typeface="Times New Roman" pitchFamily="18" charset="0"/>
              </a:rPr>
              <a:t> і </a:t>
            </a:r>
            <a:r>
              <a:rPr lang="ru-RU" sz="4000" b="1" dirty="0" err="1">
                <a:solidFill>
                  <a:srgbClr val="002060"/>
                </a:solidFill>
                <a:cs typeface="Times New Roman" pitchFamily="18" charset="0"/>
              </a:rPr>
              <a:t>громадянина</a:t>
            </a:r>
            <a:endParaRPr lang="ru-RU" sz="4000" b="1" dirty="0">
              <a:solidFill>
                <a:srgbClr val="002060"/>
              </a:solidFill>
              <a:cs typeface="Times New Roman" pitchFamily="18" charset="0"/>
            </a:endParaRPr>
          </a:p>
          <a:p>
            <a:pPr indent="457200" algn="ctr" eaLnBrk="1" hangingPunct="1">
              <a:defRPr/>
            </a:pPr>
            <a:endParaRPr lang="ru-RU" sz="35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8640960" cy="2926678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uk-UA" sz="2800" b="1" dirty="0">
                <a:solidFill>
                  <a:schemeClr val="bg1"/>
                </a:solidFill>
              </a:rPr>
              <a:t>Стаття 65 Конституції України встановлює конституційний обов’язок громадян України захищати свою Вітчизну, її незалежність та територіальну цілісність, шанувати її державні </a:t>
            </a:r>
            <a:r>
              <a:rPr lang="uk-UA" sz="2800" b="1" dirty="0">
                <a:solidFill>
                  <a:schemeClr val="bg1"/>
                </a:solidFill>
              </a:rPr>
              <a:t>символи. </a:t>
            </a:r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0825" y="3573463"/>
            <a:ext cx="8642350" cy="30956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ru-RU" sz="2800" b="1" dirty="0" err="1">
                <a:solidFill>
                  <a:schemeClr val="bg1"/>
                </a:solidFill>
              </a:rPr>
              <a:t>Стаття</a:t>
            </a:r>
            <a:r>
              <a:rPr lang="ru-RU" sz="2800" b="1" dirty="0">
                <a:solidFill>
                  <a:schemeClr val="bg1"/>
                </a:solidFill>
              </a:rPr>
              <a:t> 66 </a:t>
            </a:r>
            <a:r>
              <a:rPr lang="ru-RU" sz="2800" b="1" dirty="0" err="1">
                <a:solidFill>
                  <a:schemeClr val="bg1"/>
                </a:solidFill>
              </a:rPr>
              <a:t>Конституції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України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встановлює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обов’язок</a:t>
            </a:r>
            <a:r>
              <a:rPr lang="ru-RU" sz="2800" b="1" dirty="0">
                <a:solidFill>
                  <a:schemeClr val="bg1"/>
                </a:solidFill>
              </a:rPr>
              <a:t> кожного члена </a:t>
            </a:r>
            <a:r>
              <a:rPr lang="ru-RU" sz="2800" b="1" dirty="0" err="1">
                <a:solidFill>
                  <a:schemeClr val="bg1"/>
                </a:solidFill>
              </a:rPr>
              <a:t>суспільства</a:t>
            </a:r>
            <a:r>
              <a:rPr lang="ru-RU" sz="2800" b="1" dirty="0">
                <a:solidFill>
                  <a:schemeClr val="bg1"/>
                </a:solidFill>
              </a:rPr>
              <a:t> не </a:t>
            </a:r>
            <a:r>
              <a:rPr lang="ru-RU" sz="2800" b="1" dirty="0" err="1">
                <a:solidFill>
                  <a:schemeClr val="bg1"/>
                </a:solidFill>
              </a:rPr>
              <a:t>заподіювати</a:t>
            </a:r>
            <a:r>
              <a:rPr lang="ru-RU" sz="2800" b="1" dirty="0">
                <a:solidFill>
                  <a:schemeClr val="bg1"/>
                </a:solidFill>
              </a:rPr>
              <a:t> шкоду </a:t>
            </a:r>
            <a:r>
              <a:rPr lang="ru-RU" sz="2800" b="1" dirty="0" err="1">
                <a:solidFill>
                  <a:schemeClr val="bg1"/>
                </a:solidFill>
              </a:rPr>
              <a:t>природі</a:t>
            </a:r>
            <a:r>
              <a:rPr lang="ru-RU" sz="2800" b="1" dirty="0">
                <a:solidFill>
                  <a:schemeClr val="bg1"/>
                </a:solidFill>
              </a:rPr>
              <a:t>, </a:t>
            </a:r>
            <a:r>
              <a:rPr lang="ru-RU" sz="2800" b="1" dirty="0" err="1">
                <a:solidFill>
                  <a:schemeClr val="bg1"/>
                </a:solidFill>
              </a:rPr>
              <a:t>культурній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спадщині</a:t>
            </a:r>
            <a:r>
              <a:rPr lang="ru-RU" sz="2800" b="1" dirty="0">
                <a:solidFill>
                  <a:schemeClr val="bg1"/>
                </a:solidFill>
              </a:rPr>
              <a:t>, </a:t>
            </a:r>
            <a:r>
              <a:rPr lang="ru-RU" sz="2800" b="1" dirty="0" err="1">
                <a:solidFill>
                  <a:schemeClr val="bg1"/>
                </a:solidFill>
              </a:rPr>
              <a:t>відшкодовувати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завдані</a:t>
            </a:r>
            <a:r>
              <a:rPr lang="ru-RU" sz="2800" b="1" dirty="0">
                <a:solidFill>
                  <a:schemeClr val="bg1"/>
                </a:solidFill>
              </a:rPr>
              <a:t> ним </a:t>
            </a:r>
            <a:r>
              <a:rPr lang="ru-RU" sz="2800" b="1" dirty="0" err="1">
                <a:solidFill>
                  <a:schemeClr val="bg1"/>
                </a:solidFill>
              </a:rPr>
              <a:t>збитки</a:t>
            </a:r>
            <a:r>
              <a:rPr lang="ru-RU" sz="2800" b="1" dirty="0">
                <a:solidFill>
                  <a:schemeClr val="bg1"/>
                </a:solidFill>
              </a:rPr>
              <a:t>. </a:t>
            </a:r>
            <a:endParaRPr lang="uk-UA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8640960" cy="2926678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ru-RU" sz="2800" b="1" dirty="0" err="1">
                <a:solidFill>
                  <a:schemeClr val="bg1"/>
                </a:solidFill>
              </a:rPr>
              <a:t>Стаття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>
                <a:solidFill>
                  <a:schemeClr val="bg1"/>
                </a:solidFill>
              </a:rPr>
              <a:t>67 </a:t>
            </a:r>
            <a:r>
              <a:rPr lang="ru-RU" sz="2800" b="1" dirty="0" err="1">
                <a:solidFill>
                  <a:schemeClr val="bg1"/>
                </a:solidFill>
              </a:rPr>
              <a:t>Конституції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України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встановлює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о</a:t>
            </a:r>
            <a:r>
              <a:rPr lang="ru-RU" sz="2800" b="1" dirty="0" err="1">
                <a:solidFill>
                  <a:schemeClr val="bg1"/>
                </a:solidFill>
              </a:rPr>
              <a:t>бов’язок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>
                <a:solidFill>
                  <a:schemeClr val="bg1"/>
                </a:solidFill>
              </a:rPr>
              <a:t>кожного члена </a:t>
            </a:r>
            <a:r>
              <a:rPr lang="ru-RU" sz="2800" b="1" dirty="0" err="1">
                <a:solidFill>
                  <a:schemeClr val="bg1"/>
                </a:solidFill>
              </a:rPr>
              <a:t>суспільства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сплачувати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податки</a:t>
            </a:r>
            <a:r>
              <a:rPr lang="ru-RU" sz="2800" b="1" dirty="0">
                <a:solidFill>
                  <a:schemeClr val="bg1"/>
                </a:solidFill>
              </a:rPr>
              <a:t> і </a:t>
            </a:r>
            <a:r>
              <a:rPr lang="ru-RU" sz="2800" b="1" dirty="0" err="1">
                <a:solidFill>
                  <a:schemeClr val="bg1"/>
                </a:solidFill>
              </a:rPr>
              <a:t>збори</a:t>
            </a:r>
            <a:r>
              <a:rPr lang="ru-RU" sz="2800" b="1" dirty="0">
                <a:solidFill>
                  <a:schemeClr val="bg1"/>
                </a:solidFill>
              </a:rPr>
              <a:t> в порядку і </a:t>
            </a:r>
            <a:r>
              <a:rPr lang="ru-RU" sz="2800" b="1" dirty="0" err="1">
                <a:solidFill>
                  <a:schemeClr val="bg1"/>
                </a:solidFill>
              </a:rPr>
              <a:t>розмірах</a:t>
            </a:r>
            <a:r>
              <a:rPr lang="ru-RU" sz="2800" b="1" dirty="0">
                <a:solidFill>
                  <a:schemeClr val="bg1"/>
                </a:solidFill>
              </a:rPr>
              <a:t>, </a:t>
            </a:r>
            <a:r>
              <a:rPr lang="ru-RU" sz="2800" b="1" dirty="0" err="1">
                <a:solidFill>
                  <a:schemeClr val="bg1"/>
                </a:solidFill>
              </a:rPr>
              <a:t>встановлених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>
                <a:solidFill>
                  <a:schemeClr val="bg1"/>
                </a:solidFill>
              </a:rPr>
              <a:t>законом</a:t>
            </a:r>
            <a:r>
              <a:rPr lang="en-US" sz="2800" b="1" dirty="0">
                <a:solidFill>
                  <a:schemeClr val="bg1"/>
                </a:solidFill>
              </a:rPr>
              <a:t>.</a:t>
            </a:r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0825" y="3573463"/>
            <a:ext cx="8642350" cy="30956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ru-RU" sz="2800" b="1" dirty="0" err="1">
                <a:solidFill>
                  <a:schemeClr val="bg1"/>
                </a:solidFill>
              </a:rPr>
              <a:t>Стаття</a:t>
            </a:r>
            <a:r>
              <a:rPr lang="ru-RU" sz="2800" b="1" dirty="0">
                <a:solidFill>
                  <a:schemeClr val="bg1"/>
                </a:solidFill>
              </a:rPr>
              <a:t> 68 </a:t>
            </a:r>
            <a:r>
              <a:rPr lang="ru-RU" sz="2800" b="1" dirty="0" err="1">
                <a:solidFill>
                  <a:schemeClr val="bg1"/>
                </a:solidFill>
              </a:rPr>
              <a:t>Конституції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України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встановлює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обов’язок</a:t>
            </a:r>
            <a:r>
              <a:rPr lang="ru-RU" sz="2800" b="1" dirty="0">
                <a:solidFill>
                  <a:schemeClr val="bg1"/>
                </a:solidFill>
              </a:rPr>
              <a:t> кожного </a:t>
            </a:r>
            <a:r>
              <a:rPr lang="ru-RU" sz="2800" b="1" dirty="0" err="1">
                <a:solidFill>
                  <a:schemeClr val="bg1"/>
                </a:solidFill>
              </a:rPr>
              <a:t>неухильно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додержуватися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Конституції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України</a:t>
            </a:r>
            <a:r>
              <a:rPr lang="ru-RU" sz="2800" b="1" dirty="0">
                <a:solidFill>
                  <a:schemeClr val="bg1"/>
                </a:solidFill>
              </a:rPr>
              <a:t> та </a:t>
            </a:r>
            <a:r>
              <a:rPr lang="ru-RU" sz="2800" b="1" dirty="0" err="1">
                <a:solidFill>
                  <a:schemeClr val="bg1"/>
                </a:solidFill>
              </a:rPr>
              <a:t>законів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України</a:t>
            </a:r>
            <a:r>
              <a:rPr lang="ru-RU" sz="2800" b="1" dirty="0">
                <a:solidFill>
                  <a:schemeClr val="bg1"/>
                </a:solidFill>
              </a:rPr>
              <a:t>, не </a:t>
            </a:r>
            <a:r>
              <a:rPr lang="ru-RU" sz="2800" b="1" dirty="0" err="1">
                <a:solidFill>
                  <a:schemeClr val="bg1"/>
                </a:solidFill>
              </a:rPr>
              <a:t>посягати</a:t>
            </a:r>
            <a:r>
              <a:rPr lang="ru-RU" sz="2800" b="1" dirty="0">
                <a:solidFill>
                  <a:schemeClr val="bg1"/>
                </a:solidFill>
              </a:rPr>
              <a:t> на права і </a:t>
            </a:r>
            <a:r>
              <a:rPr lang="ru-RU" sz="2800" b="1" dirty="0" err="1">
                <a:solidFill>
                  <a:schemeClr val="bg1"/>
                </a:solidFill>
              </a:rPr>
              <a:t>свободи</a:t>
            </a:r>
            <a:r>
              <a:rPr lang="ru-RU" sz="2800" b="1" dirty="0">
                <a:solidFill>
                  <a:schemeClr val="bg1"/>
                </a:solidFill>
              </a:rPr>
              <a:t>, честь і </a:t>
            </a:r>
            <a:r>
              <a:rPr lang="ru-RU" sz="2800" b="1" dirty="0" err="1">
                <a:solidFill>
                  <a:schemeClr val="bg1"/>
                </a:solidFill>
              </a:rPr>
              <a:t>гідність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інших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>
                <a:solidFill>
                  <a:schemeClr val="bg1"/>
                </a:solidFill>
              </a:rPr>
              <a:t>людей. </a:t>
            </a:r>
            <a:endParaRPr lang="uk-UA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8091" y="2422673"/>
            <a:ext cx="8715436" cy="264320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rgbClr val="150274"/>
                </a:solidFill>
              </a:rPr>
              <a:t>4. </a:t>
            </a:r>
            <a:r>
              <a:rPr lang="ru-RU" sz="3600" b="1" dirty="0" err="1">
                <a:solidFill>
                  <a:srgbClr val="150274"/>
                </a:solidFill>
              </a:rPr>
              <a:t>Конституційні</a:t>
            </a:r>
            <a:r>
              <a:rPr lang="ru-RU" sz="3600" b="1" dirty="0">
                <a:solidFill>
                  <a:srgbClr val="150274"/>
                </a:solidFill>
              </a:rPr>
              <a:t> </a:t>
            </a:r>
            <a:r>
              <a:rPr lang="ru-RU" sz="3600" b="1" dirty="0" err="1">
                <a:solidFill>
                  <a:srgbClr val="150274"/>
                </a:solidFill>
              </a:rPr>
              <a:t>гарантії</a:t>
            </a:r>
            <a:r>
              <a:rPr lang="ru-RU" sz="3600" b="1" dirty="0">
                <a:solidFill>
                  <a:srgbClr val="150274"/>
                </a:solidFill>
              </a:rPr>
              <a:t> </a:t>
            </a:r>
            <a:r>
              <a:rPr lang="ru-RU" sz="3600" b="1" dirty="0" err="1">
                <a:solidFill>
                  <a:srgbClr val="150274"/>
                </a:solidFill>
              </a:rPr>
              <a:t>захисту</a:t>
            </a:r>
            <a:r>
              <a:rPr lang="ru-RU" sz="3600" b="1" dirty="0">
                <a:solidFill>
                  <a:srgbClr val="150274"/>
                </a:solidFill>
              </a:rPr>
              <a:t> та практичного </a:t>
            </a:r>
            <a:r>
              <a:rPr lang="ru-RU" sz="3600" b="1" dirty="0" err="1">
                <a:solidFill>
                  <a:srgbClr val="150274"/>
                </a:solidFill>
              </a:rPr>
              <a:t>здійснення</a:t>
            </a:r>
            <a:r>
              <a:rPr lang="ru-RU" sz="3600" b="1" dirty="0">
                <a:solidFill>
                  <a:srgbClr val="150274"/>
                </a:solidFill>
              </a:rPr>
              <a:t> прав і свобод </a:t>
            </a:r>
            <a:r>
              <a:rPr lang="ru-RU" sz="3600" b="1" dirty="0" err="1">
                <a:solidFill>
                  <a:srgbClr val="150274"/>
                </a:solidFill>
              </a:rPr>
              <a:t>людини</a:t>
            </a:r>
            <a:r>
              <a:rPr lang="ru-RU" sz="3600" b="1" dirty="0">
                <a:solidFill>
                  <a:srgbClr val="150274"/>
                </a:solidFill>
              </a:rPr>
              <a:t> і </a:t>
            </a:r>
            <a:r>
              <a:rPr lang="ru-RU" sz="3600" b="1" dirty="0" err="1">
                <a:solidFill>
                  <a:srgbClr val="150274"/>
                </a:solidFill>
              </a:rPr>
              <a:t>громадянина</a:t>
            </a:r>
            <a:endParaRPr lang="ru-RU" sz="3600" b="1" dirty="0">
              <a:solidFill>
                <a:srgbClr val="150274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/>
          <a:p>
            <a:pPr eaLnBrk="1" hangingPunct="1"/>
            <a:r>
              <a:rPr lang="uk-UA" smtClean="0"/>
              <a:t> </a:t>
            </a:r>
            <a:endParaRPr lang="ru-RU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28600"/>
            <a:ext cx="8568952" cy="5864696"/>
          </a:xfrm>
          <a:prstGeom prst="rect">
            <a:avLst/>
          </a:prstGeom>
          <a:solidFill>
            <a:schemeClr val="tx2"/>
          </a:solidFill>
          <a:ln>
            <a:solidFill>
              <a:srgbClr val="9BAFEF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ru-RU" sz="3600" b="1" i="1" dirty="0" err="1">
                <a:solidFill>
                  <a:schemeClr val="bg1"/>
                </a:solidFill>
              </a:rPr>
              <a:t>Гарантії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забезпечення</a:t>
            </a:r>
            <a:r>
              <a:rPr lang="ru-RU" sz="3600" b="1" i="1" dirty="0">
                <a:solidFill>
                  <a:schemeClr val="bg1"/>
                </a:solidFill>
              </a:rPr>
              <a:t> прав, свобод </a:t>
            </a:r>
            <a:r>
              <a:rPr lang="ru-RU" sz="3600" b="1" i="1" dirty="0" err="1">
                <a:solidFill>
                  <a:schemeClr val="bg1"/>
                </a:solidFill>
              </a:rPr>
              <a:t>і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обов</a:t>
            </a:r>
            <a:r>
              <a:rPr lang="en-US" sz="3600" b="1" i="1" dirty="0">
                <a:solidFill>
                  <a:schemeClr val="bg1"/>
                </a:solidFill>
              </a:rPr>
              <a:t>’</a:t>
            </a:r>
            <a:r>
              <a:rPr lang="ru-RU" sz="3600" b="1" i="1" dirty="0" err="1">
                <a:solidFill>
                  <a:schemeClr val="bg1"/>
                </a:solidFill>
              </a:rPr>
              <a:t>язків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людини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і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громадянина</a:t>
            </a:r>
            <a:r>
              <a:rPr lang="ru-RU" sz="3600" b="1" i="1" dirty="0">
                <a:solidFill>
                  <a:schemeClr val="bg1"/>
                </a:solidFill>
              </a:rPr>
              <a:t> - </a:t>
            </a:r>
            <a:r>
              <a:rPr lang="ru-RU" sz="3600" b="1" i="1" dirty="0" err="1">
                <a:solidFill>
                  <a:schemeClr val="bg1"/>
                </a:solidFill>
              </a:rPr>
              <a:t>відповідні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умови</a:t>
            </a:r>
            <a:r>
              <a:rPr lang="ru-RU" sz="3600" b="1" i="1" dirty="0">
                <a:solidFill>
                  <a:schemeClr val="bg1"/>
                </a:solidFill>
              </a:rPr>
              <a:t> й </a:t>
            </a:r>
            <a:r>
              <a:rPr lang="ru-RU" sz="3600" b="1" i="1" dirty="0" err="1">
                <a:solidFill>
                  <a:schemeClr val="bg1"/>
                </a:solidFill>
              </a:rPr>
              <a:t>засоби</a:t>
            </a:r>
            <a:r>
              <a:rPr lang="ru-RU" sz="3600" b="1" i="1" dirty="0">
                <a:solidFill>
                  <a:schemeClr val="bg1"/>
                </a:solidFill>
              </a:rPr>
              <a:t>, </a:t>
            </a:r>
            <a:r>
              <a:rPr lang="ru-RU" sz="3600" b="1" i="1" dirty="0" err="1">
                <a:solidFill>
                  <a:schemeClr val="bg1"/>
                </a:solidFill>
              </a:rPr>
              <a:t>які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сприяють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реалізації</a:t>
            </a:r>
            <a:r>
              <a:rPr lang="ru-RU" sz="3600" b="1" i="1" dirty="0">
                <a:solidFill>
                  <a:schemeClr val="bg1"/>
                </a:solidFill>
              </a:rPr>
              <a:t> кожною </a:t>
            </a:r>
            <a:r>
              <a:rPr lang="ru-RU" sz="3600" b="1" i="1" dirty="0" err="1">
                <a:solidFill>
                  <a:schemeClr val="bg1"/>
                </a:solidFill>
              </a:rPr>
              <a:t>людиною</a:t>
            </a:r>
            <a:r>
              <a:rPr lang="ru-RU" sz="3600" b="1" i="1" dirty="0">
                <a:solidFill>
                  <a:schemeClr val="bg1"/>
                </a:solidFill>
              </a:rPr>
              <a:t> і </a:t>
            </a:r>
            <a:r>
              <a:rPr lang="ru-RU" sz="3600" b="1" i="1" dirty="0" err="1">
                <a:solidFill>
                  <a:schemeClr val="bg1"/>
                </a:solidFill>
              </a:rPr>
              <a:t>громадянином</a:t>
            </a:r>
            <a:r>
              <a:rPr lang="ru-RU" sz="3600" b="1" i="1" dirty="0">
                <a:solidFill>
                  <a:schemeClr val="bg1"/>
                </a:solidFill>
              </a:rPr>
              <a:t>, </a:t>
            </a:r>
            <a:r>
              <a:rPr lang="ru-RU" sz="3600" b="1" i="1" dirty="0" err="1">
                <a:solidFill>
                  <a:schemeClr val="bg1"/>
                </a:solidFill>
              </a:rPr>
              <a:t>закріплених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Конституцією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</a:rPr>
              <a:t>України</a:t>
            </a:r>
            <a:r>
              <a:rPr lang="ru-RU" sz="3600" b="1" i="1" dirty="0">
                <a:solidFill>
                  <a:schemeClr val="bg1"/>
                </a:solidFill>
              </a:rPr>
              <a:t> прав, свобод і </a:t>
            </a:r>
            <a:r>
              <a:rPr lang="ru-RU" sz="3600" b="1" i="1" dirty="0" err="1">
                <a:solidFill>
                  <a:schemeClr val="bg1"/>
                </a:solidFill>
              </a:rPr>
              <a:t>обов'язків</a:t>
            </a:r>
            <a:r>
              <a:rPr lang="ru-RU" sz="3600" b="1" i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25606" name="Rectangle 2"/>
          <p:cNvSpPr>
            <a:spLocks noChangeArrowheads="1"/>
          </p:cNvSpPr>
          <p:nvPr/>
        </p:nvSpPr>
        <p:spPr bwMode="auto">
          <a:xfrm>
            <a:off x="0" y="-33338"/>
            <a:ext cx="18415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ru-RU" sz="1000">
                <a:latin typeface="Arial Unicode MS" pitchFamily="34" charset="-128"/>
              </a:rPr>
              <a:t/>
            </a:r>
            <a:br>
              <a:rPr lang="ru-RU" sz="1000">
                <a:latin typeface="Arial Unicode MS" pitchFamily="34" charset="-128"/>
              </a:rPr>
            </a:b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08963" cy="1368425"/>
          </a:xfrm>
        </p:spPr>
        <p:txBody>
          <a:bodyPr/>
          <a:lstStyle/>
          <a:p>
            <a:pPr algn="ctr"/>
            <a:r>
              <a:rPr lang="uk-UA" smtClean="0"/>
              <a:t> Система гарантій прав людини і громадянина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288" y="1773238"/>
            <a:ext cx="8497887" cy="4751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eaLnBrk="1" hangingPunct="1">
              <a:buFontTx/>
              <a:buAutoNum type="arabicPeriod"/>
              <a:defRPr/>
            </a:pPr>
            <a:r>
              <a:rPr lang="uk-UA" sz="3200" dirty="0"/>
              <a:t> </a:t>
            </a:r>
            <a:r>
              <a:rPr lang="uk-UA" sz="3200" dirty="0"/>
              <a:t>Політичні гарантії. </a:t>
            </a:r>
            <a:endParaRPr lang="en-US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endParaRPr lang="uk-UA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r>
              <a:rPr lang="uk-UA" sz="3200" dirty="0"/>
              <a:t> </a:t>
            </a:r>
            <a:r>
              <a:rPr lang="uk-UA" sz="3200" dirty="0"/>
              <a:t>Економічні гарантії.</a:t>
            </a:r>
            <a:endParaRPr lang="en-US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endParaRPr lang="uk-UA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r>
              <a:rPr lang="uk-UA" sz="3200" dirty="0"/>
              <a:t> </a:t>
            </a:r>
            <a:r>
              <a:rPr lang="uk-UA" sz="3200" dirty="0"/>
              <a:t>Соціальні гарантії.</a:t>
            </a:r>
            <a:endParaRPr lang="en-US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endParaRPr lang="uk-UA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r>
              <a:rPr lang="uk-UA" sz="3200" dirty="0"/>
              <a:t> </a:t>
            </a:r>
            <a:r>
              <a:rPr lang="uk-UA" sz="3200" dirty="0"/>
              <a:t>Ідеологічні гарантії.</a:t>
            </a:r>
            <a:endParaRPr lang="en-US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endParaRPr lang="uk-UA" sz="3200" dirty="0"/>
          </a:p>
          <a:p>
            <a:pPr marL="342900" indent="-342900" algn="just" eaLnBrk="1" hangingPunct="1">
              <a:buFontTx/>
              <a:buAutoNum type="arabicPeriod"/>
              <a:defRPr/>
            </a:pPr>
            <a:r>
              <a:rPr lang="uk-UA" sz="3200" dirty="0"/>
              <a:t> </a:t>
            </a:r>
            <a:r>
              <a:rPr lang="uk-UA" sz="3200"/>
              <a:t>Юридичні гарантії.</a:t>
            </a:r>
            <a:endParaRPr lang="uk-UA" sz="3200" dirty="0"/>
          </a:p>
          <a:p>
            <a:pPr algn="just" eaLnBrk="1" hangingPunct="1">
              <a:defRPr/>
            </a:pP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67600" cy="1143000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План</a:t>
            </a: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: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363272" cy="5328592"/>
          </a:xfrm>
          <a:ln>
            <a:miter lim="800000"/>
            <a:headEnd/>
            <a:tailEnd/>
          </a:ln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dirty="0" smtClean="0"/>
              <a:t> </a:t>
            </a:r>
            <a:r>
              <a:rPr lang="uk-UA" dirty="0"/>
              <a:t>1</a:t>
            </a:r>
            <a:r>
              <a:rPr lang="uk-UA" dirty="0" smtClean="0"/>
              <a:t>. Поняття</a:t>
            </a:r>
            <a:r>
              <a:rPr lang="uk-UA" dirty="0"/>
              <a:t>, природа та риси конституційних прав, свобод та обов'язків людини і громадянина.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dirty="0"/>
              <a:t>2</a:t>
            </a:r>
            <a:r>
              <a:rPr lang="uk-UA" dirty="0" smtClean="0"/>
              <a:t>. Класифікація </a:t>
            </a:r>
            <a:r>
              <a:rPr lang="uk-UA" dirty="0"/>
              <a:t>конституційних прав і свобод людини і громадянина.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dirty="0"/>
              <a:t>3</a:t>
            </a:r>
            <a:r>
              <a:rPr lang="uk-UA" dirty="0" smtClean="0"/>
              <a:t>. Конституційні </a:t>
            </a:r>
            <a:r>
              <a:rPr lang="uk-UA" dirty="0"/>
              <a:t>обов'язки людини і громадянина.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dirty="0"/>
              <a:t>4</a:t>
            </a:r>
            <a:r>
              <a:rPr lang="uk-UA" dirty="0" smtClean="0"/>
              <a:t>. Конституційні </a:t>
            </a:r>
            <a:r>
              <a:rPr lang="uk-UA" dirty="0"/>
              <a:t>гарантії захисту та практичного здійснення прав і свобод людини і громадянина.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504" y="2348880"/>
            <a:ext cx="8786874" cy="2286016"/>
          </a:xfrm>
          <a:prstGeom prst="round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</a:rPr>
              <a:t>1</a:t>
            </a:r>
            <a:r>
              <a:rPr lang="uk-UA" sz="2800" b="1" dirty="0">
                <a:solidFill>
                  <a:schemeClr val="bg1"/>
                </a:solidFill>
              </a:rPr>
              <a:t>. </a:t>
            </a:r>
            <a:r>
              <a:rPr lang="ru-RU" sz="2800" b="1" dirty="0" err="1">
                <a:solidFill>
                  <a:schemeClr val="bg1"/>
                </a:solidFill>
              </a:rPr>
              <a:t>Поняття</a:t>
            </a:r>
            <a:r>
              <a:rPr lang="ru-RU" sz="2800" b="1" dirty="0">
                <a:solidFill>
                  <a:schemeClr val="bg1"/>
                </a:solidFill>
              </a:rPr>
              <a:t>, природа та </a:t>
            </a:r>
            <a:r>
              <a:rPr lang="ru-RU" sz="2800" b="1" dirty="0" err="1">
                <a:solidFill>
                  <a:schemeClr val="bg1"/>
                </a:solidFill>
              </a:rPr>
              <a:t>риси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конституційних</a:t>
            </a:r>
            <a:r>
              <a:rPr lang="ru-RU" sz="2800" b="1" dirty="0">
                <a:solidFill>
                  <a:schemeClr val="bg1"/>
                </a:solidFill>
              </a:rPr>
              <a:t> прав, свобод та</a:t>
            </a:r>
          </a:p>
          <a:p>
            <a:pPr algn="ctr" eaLnBrk="1" hangingPunct="1">
              <a:defRPr/>
            </a:pPr>
            <a:r>
              <a:rPr lang="ru-RU" sz="2800" b="1" dirty="0" err="1">
                <a:solidFill>
                  <a:schemeClr val="bg1"/>
                </a:solidFill>
              </a:rPr>
              <a:t>обов'язків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людини</a:t>
            </a:r>
            <a:r>
              <a:rPr lang="ru-RU" sz="2800" b="1" dirty="0">
                <a:solidFill>
                  <a:schemeClr val="bg1"/>
                </a:solidFill>
              </a:rPr>
              <a:t> і </a:t>
            </a:r>
            <a:r>
              <a:rPr lang="ru-RU" sz="2800" b="1" dirty="0" err="1">
                <a:solidFill>
                  <a:schemeClr val="bg1"/>
                </a:solidFill>
              </a:rPr>
              <a:t>громадянина</a:t>
            </a:r>
            <a:endParaRPr lang="ru-RU" sz="2800" b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060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188" y="620713"/>
            <a:ext cx="3168650" cy="5472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2800" b="1" dirty="0"/>
              <a:t>Право - </a:t>
            </a:r>
          </a:p>
          <a:p>
            <a:pPr algn="ctr" eaLnBrk="1" hangingPunct="1">
              <a:defRPr/>
            </a:pPr>
            <a:r>
              <a:rPr lang="ru-RU" sz="2800" dirty="0" err="1"/>
              <a:t>міра</a:t>
            </a:r>
            <a:r>
              <a:rPr lang="ru-RU" sz="2800" dirty="0"/>
              <a:t> </a:t>
            </a:r>
            <a:r>
              <a:rPr lang="ru-RU" sz="2800" dirty="0" err="1"/>
              <a:t>можливої</a:t>
            </a:r>
            <a:r>
              <a:rPr lang="ru-RU" sz="2800" dirty="0"/>
              <a:t> </a:t>
            </a:r>
            <a:r>
              <a:rPr lang="ru-RU" sz="2800" dirty="0" err="1"/>
              <a:t>поведінки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, </a:t>
            </a:r>
            <a:r>
              <a:rPr lang="ru-RU" sz="2800" dirty="0" err="1"/>
              <a:t>здійснення</a:t>
            </a:r>
            <a:r>
              <a:rPr lang="ru-RU" sz="2800" dirty="0"/>
              <a:t> тих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інших</a:t>
            </a:r>
            <a:r>
              <a:rPr lang="ru-RU" sz="2800" dirty="0"/>
              <a:t> </a:t>
            </a:r>
            <a:r>
              <a:rPr lang="ru-RU" sz="2800" dirty="0" err="1"/>
              <a:t>дій</a:t>
            </a:r>
            <a:r>
              <a:rPr lang="ru-RU" sz="2800" dirty="0"/>
              <a:t>, </a:t>
            </a:r>
            <a:r>
              <a:rPr lang="ru-RU" sz="2800" dirty="0" err="1"/>
              <a:t>закріплених</a:t>
            </a:r>
            <a:r>
              <a:rPr lang="ru-RU" sz="2800" dirty="0"/>
              <a:t> у нормативно-</a:t>
            </a:r>
            <a:r>
              <a:rPr lang="ru-RU" sz="2800" dirty="0" err="1"/>
              <a:t>правових</a:t>
            </a:r>
            <a:r>
              <a:rPr lang="ru-RU" sz="2800" dirty="0"/>
              <a:t> актах. </a:t>
            </a:r>
            <a:endParaRPr lang="uk-UA" sz="2800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82625"/>
            <a:ext cx="316865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8" name="Прямоугольник 2"/>
          <p:cNvSpPr>
            <a:spLocks noChangeArrowheads="1"/>
          </p:cNvSpPr>
          <p:nvPr/>
        </p:nvSpPr>
        <p:spPr bwMode="auto">
          <a:xfrm>
            <a:off x="5080000" y="928688"/>
            <a:ext cx="309245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uk-UA" sz="2800" b="1"/>
          </a:p>
          <a:p>
            <a:pPr algn="ctr" eaLnBrk="1" hangingPunct="1"/>
            <a:r>
              <a:rPr lang="uk-UA" sz="2800" b="1"/>
              <a:t>Свобода -</a:t>
            </a:r>
          </a:p>
          <a:p>
            <a:pPr algn="ctr" eaLnBrk="1" hangingPunct="1"/>
            <a:r>
              <a:rPr lang="uk-UA" sz="2800"/>
              <a:t> філософська і правова категорія, яка означає самостійний вибір індивідом або організацією варіанта своєї поведінки.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516" y="6858000"/>
            <a:ext cx="9144000" cy="258889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93" name="Прямоугольник 3"/>
          <p:cNvSpPr>
            <a:spLocks noChangeArrowheads="1"/>
          </p:cNvSpPr>
          <p:nvPr/>
        </p:nvSpPr>
        <p:spPr bwMode="auto">
          <a:xfrm>
            <a:off x="468313" y="1125538"/>
            <a:ext cx="8069262" cy="403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uk-UA" sz="3200"/>
              <a:t>Основні права і свободи людини  - закріплені в Конституції України невід’ємні права і свободи людини і громадянина, що належать їм від народження чи завдяки наявності у них громадянства України, гарантуються Українською державою і становлять ядро правового статусу особи в Україні.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838">
              <a:srgbClr val="92D050"/>
            </a:gs>
            <a:gs pos="73750">
              <a:srgbClr val="CBD9ED"/>
            </a:gs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4500563" y="0"/>
            <a:ext cx="225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 eaLnBrk="1" hangingPunct="1"/>
            <a:r>
              <a:rPr lang="ru-RU" sz="1400">
                <a:latin typeface="Arno Pro Smbd"/>
                <a:ea typeface="Calibri" pitchFamily="34" charset="0"/>
                <a:cs typeface="Times New Roman" pitchFamily="18" charset="0"/>
              </a:rPr>
              <a:t>.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755650" y="153988"/>
            <a:ext cx="806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uk-UA" sz="2800" b="1">
                <a:solidFill>
                  <a:schemeClr val="bg1"/>
                </a:solidFill>
              </a:rPr>
              <a:t>Риси конституційних прав і свобод: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68363" y="768350"/>
            <a:ext cx="7416800" cy="129222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chemeClr val="bg1"/>
                </a:solidFill>
              </a:rPr>
              <a:t> </a:t>
            </a:r>
            <a:r>
              <a:rPr lang="uk-UA" sz="2800" b="1" i="1" dirty="0">
                <a:solidFill>
                  <a:schemeClr val="bg1"/>
                </a:solidFill>
              </a:rPr>
              <a:t>життєво важливі та найбільш соціально значимі</a:t>
            </a:r>
            <a:endParaRPr lang="uk-UA" sz="2800" b="1" i="1" dirty="0">
              <a:solidFill>
                <a:schemeClr val="bg1"/>
              </a:solidFill>
            </a:endParaRPr>
          </a:p>
        </p:txBody>
      </p:sp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2349500"/>
            <a:ext cx="7416800" cy="145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4005263"/>
            <a:ext cx="7405688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9" name="TextBox 11"/>
          <p:cNvSpPr txBox="1">
            <a:spLocks noChangeArrowheads="1"/>
          </p:cNvSpPr>
          <p:nvPr/>
        </p:nvSpPr>
        <p:spPr bwMode="auto">
          <a:xfrm>
            <a:off x="1177925" y="4319588"/>
            <a:ext cx="68341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uk-UA"/>
              <a:t>  </a:t>
            </a:r>
            <a:r>
              <a:rPr lang="uk-UA" sz="2800" b="1" i="1">
                <a:solidFill>
                  <a:schemeClr val="bg1"/>
                </a:solidFill>
              </a:rPr>
              <a:t>особливі юридичні властивості та специфічний механізм реалізації</a:t>
            </a:r>
          </a:p>
        </p:txBody>
      </p:sp>
      <p:sp>
        <p:nvSpPr>
          <p:cNvPr id="13320" name="TextBox 4"/>
          <p:cNvSpPr txBox="1">
            <a:spLocks noChangeArrowheads="1"/>
          </p:cNvSpPr>
          <p:nvPr/>
        </p:nvSpPr>
        <p:spPr bwMode="auto">
          <a:xfrm>
            <a:off x="1020763" y="2654300"/>
            <a:ext cx="72771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uk-UA" sz="2800" b="1" i="1">
                <a:solidFill>
                  <a:schemeClr val="bg1"/>
                </a:solidFill>
              </a:rPr>
              <a:t>належать кожному від народження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2"/>
          <p:cNvSpPr>
            <a:spLocks noChangeArrowheads="1"/>
          </p:cNvSpPr>
          <p:nvPr/>
        </p:nvSpPr>
        <p:spPr bwMode="auto">
          <a:xfrm>
            <a:off x="323850" y="981075"/>
            <a:ext cx="85693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uk-UA" sz="3200"/>
              <a:t>Конституційні обов'язки - це вимоги, що висуваються до кожної людини діяти певним, чітко визначеним конституційною нормою, чином (або утриматися від вчинення відповідних дій) для забезпечення інтересів суспільства, держави, інших людей і громадян (65-68 Конституції України).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2"/>
          <p:cNvSpPr>
            <a:spLocks noChangeArrowheads="1"/>
          </p:cNvSpPr>
          <p:nvPr/>
        </p:nvSpPr>
        <p:spPr bwMode="auto">
          <a:xfrm>
            <a:off x="323850" y="981075"/>
            <a:ext cx="8569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uk-UA" sz="3200"/>
              <a:t> </a:t>
            </a:r>
          </a:p>
        </p:txBody>
      </p:sp>
      <p:sp>
        <p:nvSpPr>
          <p:cNvPr id="16387" name="Прямоугольник 1"/>
          <p:cNvSpPr>
            <a:spLocks noChangeArrowheads="1"/>
          </p:cNvSpPr>
          <p:nvPr/>
        </p:nvSpPr>
        <p:spPr bwMode="auto">
          <a:xfrm>
            <a:off x="323850" y="3105150"/>
            <a:ext cx="856932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sz="4000" b="1"/>
              <a:t>2. Класифікація конституційних прав і свобод людини і громадянина</a:t>
            </a:r>
            <a:endParaRPr lang="uk-UA" sz="4000" b="1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032" y="260647"/>
            <a:ext cx="8712355" cy="156966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gradFill flip="none" rotWithShape="1">
              <a:gsLst>
                <a:gs pos="0">
                  <a:srgbClr val="150274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За </a:t>
            </a:r>
            <a:r>
              <a:rPr lang="ru-RU" sz="3200" b="1" i="1" dirty="0" err="1">
                <a:solidFill>
                  <a:srgbClr val="150274"/>
                </a:solidFill>
              </a:rPr>
              <a:t>суб</a:t>
            </a:r>
            <a:r>
              <a:rPr lang="en-US" sz="3200" b="1" i="1" dirty="0">
                <a:solidFill>
                  <a:srgbClr val="150274"/>
                </a:solidFill>
              </a:rPr>
              <a:t>’</a:t>
            </a:r>
            <a:r>
              <a:rPr lang="ru-RU" sz="3200" b="1" i="1" dirty="0" err="1">
                <a:solidFill>
                  <a:srgbClr val="150274"/>
                </a:solidFill>
              </a:rPr>
              <a:t>єктом</a:t>
            </a:r>
            <a:r>
              <a:rPr lang="ru-RU" sz="3200" b="1" i="1" dirty="0">
                <a:solidFill>
                  <a:srgbClr val="150274"/>
                </a:solidFill>
              </a:rPr>
              <a:t>: права </a:t>
            </a:r>
            <a:r>
              <a:rPr lang="ru-RU" sz="3200" b="1" i="1" dirty="0" err="1">
                <a:solidFill>
                  <a:srgbClr val="150274"/>
                </a:solidFill>
              </a:rPr>
              <a:t>людини</a:t>
            </a:r>
            <a:r>
              <a:rPr lang="ru-RU" sz="3200" b="1" i="1" dirty="0">
                <a:solidFill>
                  <a:srgbClr val="150274"/>
                </a:solidFill>
              </a:rPr>
              <a:t>, права      </a:t>
            </a:r>
          </a:p>
          <a:p>
            <a:pPr algn="ctr"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             </a:t>
            </a:r>
            <a:r>
              <a:rPr lang="ru-RU" sz="3200" b="1" i="1" dirty="0" err="1">
                <a:solidFill>
                  <a:srgbClr val="150274"/>
                </a:solidFill>
              </a:rPr>
              <a:t>громадянина</a:t>
            </a:r>
            <a:endParaRPr lang="ru-RU" sz="3200" b="1" i="1" dirty="0">
              <a:solidFill>
                <a:srgbClr val="150274"/>
              </a:solidFill>
            </a:endParaRPr>
          </a:p>
          <a:p>
            <a:pPr algn="just" eaLnBrk="1" hangingPunct="1">
              <a:defRPr/>
            </a:pPr>
            <a:r>
              <a:rPr lang="ru-RU" sz="3200" b="1" i="1" dirty="0">
                <a:solidFill>
                  <a:srgbClr val="150274"/>
                </a:solidFill>
              </a:rPr>
              <a:t> </a:t>
            </a:r>
            <a:endParaRPr lang="ru-RU" sz="3200" b="1" i="1" dirty="0">
              <a:solidFill>
                <a:srgbClr val="150274"/>
              </a:solidFill>
            </a:endParaRPr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2060575"/>
            <a:ext cx="8724900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3860800"/>
            <a:ext cx="869315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5516563"/>
            <a:ext cx="8601075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6" name="TextBox 3"/>
          <p:cNvSpPr txBox="1">
            <a:spLocks noChangeArrowheads="1"/>
          </p:cNvSpPr>
          <p:nvPr/>
        </p:nvSpPr>
        <p:spPr bwMode="auto">
          <a:xfrm>
            <a:off x="352425" y="2430463"/>
            <a:ext cx="85296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За часом виникнення</a:t>
            </a:r>
            <a:r>
              <a:rPr lang="uk-UA" sz="3200">
                <a:solidFill>
                  <a:srgbClr val="150274"/>
                </a:solidFill>
              </a:rPr>
              <a:t>: </a:t>
            </a:r>
            <a:r>
              <a:rPr lang="uk-UA" sz="3200" b="1" i="1">
                <a:solidFill>
                  <a:srgbClr val="150274"/>
                </a:solidFill>
              </a:rPr>
              <a:t>перше покоління, друге покоління, третє покоління прав</a:t>
            </a:r>
            <a:endParaRPr lang="uk-UA" b="1" i="1">
              <a:solidFill>
                <a:srgbClr val="150274"/>
              </a:solidFill>
            </a:endParaRPr>
          </a:p>
        </p:txBody>
      </p:sp>
      <p:sp>
        <p:nvSpPr>
          <p:cNvPr id="17417" name="TextBox 4"/>
          <p:cNvSpPr txBox="1">
            <a:spLocks noChangeArrowheads="1"/>
          </p:cNvSpPr>
          <p:nvPr/>
        </p:nvSpPr>
        <p:spPr bwMode="auto">
          <a:xfrm>
            <a:off x="971550" y="4365625"/>
            <a:ext cx="6262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За ґенезою: природні, похідні</a:t>
            </a:r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381000" y="5516563"/>
            <a:ext cx="853281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За характером суб</a:t>
            </a:r>
            <a:r>
              <a:rPr lang="en-US" sz="3200" b="1" i="1">
                <a:solidFill>
                  <a:srgbClr val="150274"/>
                </a:solidFill>
              </a:rPr>
              <a:t>’</a:t>
            </a:r>
            <a:r>
              <a:rPr lang="uk-UA" sz="3200" b="1" i="1">
                <a:solidFill>
                  <a:srgbClr val="150274"/>
                </a:solidFill>
              </a:rPr>
              <a:t>єктів: індивідуальні,</a:t>
            </a:r>
            <a:endParaRPr lang="en-US" sz="3200" b="1" i="1">
              <a:solidFill>
                <a:srgbClr val="150274"/>
              </a:solidFill>
            </a:endParaRPr>
          </a:p>
          <a:p>
            <a:pPr eaLnBrk="1" hangingPunct="1"/>
            <a:r>
              <a:rPr lang="uk-UA" sz="3200" b="1" i="1">
                <a:solidFill>
                  <a:srgbClr val="150274"/>
                </a:solidFill>
              </a:rPr>
              <a:t> </a:t>
            </a:r>
            <a:r>
              <a:rPr lang="en-US" sz="3200" b="1" i="1">
                <a:solidFill>
                  <a:srgbClr val="150274"/>
                </a:solidFill>
              </a:rPr>
              <a:t>                                               </a:t>
            </a:r>
            <a:r>
              <a:rPr lang="uk-UA" sz="3200" b="1" i="1">
                <a:solidFill>
                  <a:srgbClr val="150274"/>
                </a:solidFill>
              </a:rPr>
              <a:t>колективні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2199</TotalTime>
  <Words>480</Words>
  <Application>Microsoft Office PowerPoint</Application>
  <PresentationFormat>Экран (4:3)</PresentationFormat>
  <Paragraphs>60</Paragraphs>
  <Slides>16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Franklin Gothic Book</vt:lpstr>
      <vt:lpstr>Wingdings 2</vt:lpstr>
      <vt:lpstr>Calibri</vt:lpstr>
      <vt:lpstr>Arno Pro Smbd</vt:lpstr>
      <vt:lpstr>Times New Roman</vt:lpstr>
      <vt:lpstr>Arial Unicode MS</vt:lpstr>
      <vt:lpstr>Техническая</vt:lpstr>
      <vt:lpstr> Конституційні права, свободи та обов'язки людини і громадянина</vt:lpstr>
      <vt:lpstr>План: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 Система гарантій прав людини і громадянина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 правовий статус        людини як юридична форма взаємозв`язку особи і держави.</dc:title>
  <dc:creator>Admin</dc:creator>
  <cp:lastModifiedBy>Admin</cp:lastModifiedBy>
  <cp:revision>243</cp:revision>
  <dcterms:created xsi:type="dcterms:W3CDTF">2010-04-29T05:38:46Z</dcterms:created>
  <dcterms:modified xsi:type="dcterms:W3CDTF">2019-06-08T07:55:34Z</dcterms:modified>
</cp:coreProperties>
</file>