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5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05CF8-93C1-461D-A559-90708182F4E0}" type="datetimeFigureOut">
              <a:rPr lang="uk-UA"/>
              <a:pPr>
                <a:defRPr/>
              </a:pPr>
              <a:t>08.06.2019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CD7E4-6A32-4C72-89FA-AA24E9229F67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558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891E-EBF8-4FDF-A211-B170E81847C0}" type="datetimeFigureOut">
              <a:rPr lang="uk-UA"/>
              <a:pPr>
                <a:defRPr/>
              </a:pPr>
              <a:t>08.06.2019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22313-9FE0-451C-8302-F7B3CF0DB6B2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2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ECA8-FEB3-4808-95D9-E259BD272CD7}" type="datetimeFigureOut">
              <a:rPr lang="uk-UA"/>
              <a:pPr>
                <a:defRPr/>
              </a:pPr>
              <a:t>08.06.2019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B3A2B-28CE-495C-A708-037B9B26580E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619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49624-EA9A-4B07-B10E-1161DB470D78}" type="datetimeFigureOut">
              <a:rPr lang="uk-UA"/>
              <a:pPr>
                <a:defRPr/>
              </a:pPr>
              <a:t>08.06.2019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8744A-6E19-473B-BA94-57986FD78D49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477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56D6-3ACC-4CE0-A019-51A3657AB550}" type="datetimeFigureOut">
              <a:rPr lang="uk-UA"/>
              <a:pPr>
                <a:defRPr/>
              </a:pPr>
              <a:t>08.06.2019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1CC11-E0D1-4B3A-A64E-58C30412B6BA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8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A4F66-CF28-4059-B661-8331BF7BD579}" type="datetimeFigureOut">
              <a:rPr lang="uk-UA"/>
              <a:pPr>
                <a:defRPr/>
              </a:pPr>
              <a:t>08.06.2019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345CE-1133-4D29-9665-F3A7679A3919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421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D889-814D-4B28-A45D-BB3B0B695E0B}" type="datetimeFigureOut">
              <a:rPr lang="uk-UA"/>
              <a:pPr>
                <a:defRPr/>
              </a:pPr>
              <a:t>08.06.2019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DE903-4688-421B-BF71-9E0162043B48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16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5E3-C167-4546-8E93-E66DCACE6ED8}" type="datetimeFigureOut">
              <a:rPr lang="uk-UA"/>
              <a:pPr>
                <a:defRPr/>
              </a:pPr>
              <a:t>08.06.2019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5BE3D-77E5-4D86-BB5C-28BD7A98A65F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03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40D82-6F9F-41A8-AB2C-F03BAD6CDCA1}" type="datetimeFigureOut">
              <a:rPr lang="uk-UA"/>
              <a:pPr>
                <a:defRPr/>
              </a:pPr>
              <a:t>08.06.2019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11835-5462-4617-9950-02B0262B5C43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80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9A22-6B40-48B5-86B0-107053AD653D}" type="datetimeFigureOut">
              <a:rPr lang="uk-UA"/>
              <a:pPr>
                <a:defRPr/>
              </a:pPr>
              <a:t>08.06.2019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86FE1-14F9-4BAF-A61B-87905245A1D4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707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EF68-8013-40A4-9E2C-B4ACD2C584EB}" type="datetimeFigureOut">
              <a:rPr lang="uk-UA"/>
              <a:pPr>
                <a:defRPr/>
              </a:pPr>
              <a:t>08.06.2019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FE8D5-B146-49C6-A405-4DB2191803FB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045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9D0081-A19B-4C1D-9BCE-3FED64B953C9}" type="datetimeFigureOut">
              <a:rPr lang="uk-UA"/>
              <a:pPr>
                <a:defRPr/>
              </a:pPr>
              <a:t>08.06.2019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E194C00-352C-4392-B63F-6AA44E948768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242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Bookman Old Style" panose="02050604050505020204" pitchFamily="18" charset="0"/>
              </a:rPr>
              <a:t>КОНСТИТУЦІЙНИЙ ЛАД ТА ЙОГО ЗАКРІПЛЕННЯ В КОНСТИТУЦІЇ УКРАЇНИ</a:t>
            </a:r>
            <a:endParaRPr lang="uk-UA" b="1" dirty="0">
              <a:latin typeface="Bookman Old Style" panose="02050604050505020204" pitchFamily="18" charset="0"/>
            </a:endParaRPr>
          </a:p>
        </p:txBody>
      </p:sp>
      <p:sp>
        <p:nvSpPr>
          <p:cNvPr id="205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416050" y="5462588"/>
            <a:ext cx="9144000" cy="549275"/>
          </a:xfrm>
        </p:spPr>
        <p:txBody>
          <a:bodyPr/>
          <a:lstStyle/>
          <a:p>
            <a:pPr algn="r">
              <a:lnSpc>
                <a:spcPct val="70000"/>
              </a:lnSpc>
              <a:spcBef>
                <a:spcPct val="0"/>
              </a:spcBef>
            </a:pPr>
            <a:r>
              <a:rPr lang="uk-UA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№ 3 з дисципліни</a:t>
            </a:r>
            <a:endParaRPr lang="ru-RU" b="1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70000"/>
              </a:lnSpc>
              <a:spcBef>
                <a:spcPct val="0"/>
              </a:spcBef>
            </a:pPr>
            <a:r>
              <a:rPr lang="uk-UA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“Конституційне право України”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>
                <a:latin typeface="Bookman Old Style" pitchFamily="18" charset="0"/>
              </a:rPr>
              <a:t>Республіка</a:t>
            </a:r>
          </a:p>
        </p:txBody>
      </p:sp>
      <p:sp>
        <p:nvSpPr>
          <p:cNvPr id="11267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7801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- </a:t>
            </a:r>
            <a:r>
              <a:rPr lang="uk-UA" smtClean="0">
                <a:latin typeface="Bookman Old Style" pitchFamily="18" charset="0"/>
              </a:rPr>
              <a:t>форма державного правління, за якої всі вищі державні органи обираються населенням або формуються загальнонаціональним представницьким органом влади. </a:t>
            </a: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3703638"/>
            <a:ext cx="385127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>
                <a:latin typeface="Bookman Old Style" pitchFamily="18" charset="0"/>
              </a:rPr>
              <a:t>Унітарна держава </a:t>
            </a:r>
          </a:p>
        </p:txBody>
      </p:sp>
      <p:sp>
        <p:nvSpPr>
          <p:cNvPr id="12291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7801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– </a:t>
            </a:r>
            <a:r>
              <a:rPr lang="uk-UA" smtClean="0">
                <a:latin typeface="Bookman Old Style" pitchFamily="18" charset="0"/>
              </a:rPr>
              <a:t>це єдина централізована держава, територія якої поділяється на адміністративно-територіальні одиниці, що не мають ознак суверенітету. </a:t>
            </a:r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703638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>
                <a:latin typeface="Bookman Old Style" pitchFamily="18" charset="0"/>
              </a:rPr>
              <a:t>Демократичний державний режим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78013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Bookman Old Style" panose="02050604050505020204" pitchFamily="18" charset="0"/>
              </a:rPr>
              <a:t>– </a:t>
            </a:r>
            <a:r>
              <a:rPr lang="uk-UA" dirty="0" smtClean="0">
                <a:latin typeface="Bookman Old Style" panose="02050604050505020204" pitchFamily="18" charset="0"/>
              </a:rPr>
              <a:t>це стан політичного життя, за якого державна влада здійснюється на основі принципів широкої і реальної участі громадян та їх об'єднань у формуванні державної політики, утворенні та діяльності органів держави, дотриманні основних прав людини і та ін. </a:t>
            </a:r>
            <a:endParaRPr lang="uk-UA" dirty="0">
              <a:latin typeface="Bookman Old Style" panose="02050604050505020204" pitchFamily="18" charset="0"/>
            </a:endParaRP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3703638"/>
            <a:ext cx="34417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>
                <a:latin typeface="Bookman Old Style" pitchFamily="18" charset="0"/>
              </a:rPr>
              <a:t>Лекційні питання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2500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Bookman Old Style" panose="02050604050505020204" pitchFamily="18" charset="0"/>
              </a:rPr>
              <a:t>1</a:t>
            </a:r>
            <a:r>
              <a:rPr lang="uk-UA" dirty="0" smtClean="0">
                <a:latin typeface="Bookman Old Style" panose="02050604050505020204" pitchFamily="18" charset="0"/>
              </a:rPr>
              <a:t>. Конституційний лад і його співвідношення з суспільним і державним ладом.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Bookman Old Style" panose="02050604050505020204" pitchFamily="18" charset="0"/>
              </a:rPr>
              <a:t>2. Засади конституційного ладу як загальний конституційно-правовий інститут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Bookman Old Style" panose="02050604050505020204" pitchFamily="18" charset="0"/>
              </a:rPr>
              <a:t>3. Народний суверенітет та його співвідношення із національним та державним суверенітетом. Форми народовладдя в Україні.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Bookman Old Style" panose="02050604050505020204" pitchFamily="18" charset="0"/>
              </a:rPr>
              <a:t>4. Форма правління та форма державного устрою України згідно Конституції 1996 р.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Bookman Old Style" panose="02050604050505020204" pitchFamily="18" charset="0"/>
              </a:rPr>
              <a:t>5. Україна – суверенна і незалежна, демократична, соціальна, правова держава.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Bookman Old Style" panose="02050604050505020204" pitchFamily="18" charset="0"/>
              </a:rPr>
              <a:t>6. Захист конституційного ладу України.</a:t>
            </a:r>
            <a:endParaRPr lang="uk-UA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>
                <a:latin typeface="Bookman Old Style" pitchFamily="18" charset="0"/>
              </a:rPr>
              <a:t>Конституційний лад України </a:t>
            </a:r>
          </a:p>
        </p:txBody>
      </p:sp>
      <p:sp>
        <p:nvSpPr>
          <p:cNvPr id="4099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39913"/>
            <a:ext cx="10515600" cy="214630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uk-UA" sz="3200" smtClean="0">
                <a:latin typeface="Bookman Old Style" pitchFamily="18" charset="0"/>
              </a:rPr>
              <a:t>є системою суспільних відносин, передбачених і гарантованих Конституцією і законами, прийнятими на її основі і відповідно до неї</a:t>
            </a:r>
            <a:r>
              <a:rPr lang="ru-RU" sz="3200" smtClean="0">
                <a:latin typeface="Bookman Old Style" pitchFamily="18" charset="0"/>
              </a:rPr>
              <a:t>.</a:t>
            </a:r>
            <a:endParaRPr lang="uk-UA" sz="3200" smtClean="0">
              <a:latin typeface="Bookman Old Style" pitchFamily="18" charset="0"/>
            </a:endParaRPr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3986213"/>
            <a:ext cx="392112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>
                <a:latin typeface="Bookman Old Style" pitchFamily="18" charset="0"/>
              </a:rPr>
              <a:t>Державний лад </a:t>
            </a:r>
          </a:p>
        </p:txBody>
      </p:sp>
      <p:sp>
        <p:nvSpPr>
          <p:cNvPr id="51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1388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uk-UA" smtClean="0">
                <a:latin typeface="Bookman Old Style" pitchFamily="18" charset="0"/>
              </a:rPr>
              <a:t>це система суспільних відносин, що існують з приводу організації (будівництва) і діяльності держави.</a:t>
            </a:r>
          </a:p>
        </p:txBody>
      </p:sp>
      <p:pic>
        <p:nvPicPr>
          <p:cNvPr id="512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3265488"/>
            <a:ext cx="457517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>
                <a:latin typeface="Bookman Old Style" pitchFamily="18" charset="0"/>
              </a:rPr>
              <a:t>Суспільний лад України </a:t>
            </a:r>
          </a:p>
        </p:txBody>
      </p:sp>
      <p:sp>
        <p:nvSpPr>
          <p:cNvPr id="6147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16038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uk-UA" smtClean="0">
                <a:latin typeface="Bookman Old Style" pitchFamily="18" charset="0"/>
              </a:rPr>
              <a:t>це суспільні відносини, що існують з приводу організації і діяльності суспільства, які регламентовані Конституцією і законами України.</a:t>
            </a: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276600"/>
            <a:ext cx="4221162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Bookman Old Style" pitchFamily="18" charset="0"/>
              </a:rPr>
              <a:t>Засади </a:t>
            </a:r>
            <a:r>
              <a:rPr lang="uk-UA" b="1" smtClean="0">
                <a:latin typeface="Bookman Old Style" pitchFamily="18" charset="0"/>
              </a:rPr>
              <a:t>конституційного</a:t>
            </a:r>
            <a:r>
              <a:rPr lang="ru-RU" b="1" smtClean="0">
                <a:latin typeface="Bookman Old Style" pitchFamily="18" charset="0"/>
              </a:rPr>
              <a:t> ладу </a:t>
            </a:r>
            <a:endParaRPr lang="uk-UA" b="1" smtClean="0">
              <a:latin typeface="Bookman Old Style" pitchFamily="18" charset="0"/>
            </a:endParaRPr>
          </a:p>
        </p:txBody>
      </p:sp>
      <p:sp>
        <p:nvSpPr>
          <p:cNvPr id="7171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208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uk-UA" smtClean="0">
                <a:latin typeface="Bookman Old Style" pitchFamily="18" charset="0"/>
              </a:rPr>
              <a:t>це система вихідних принципів організації державної влади в конституційній державі, взаємовідносин конституційної держави з людиною та інститутами громадянського суспільства.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>
                <a:latin typeface="Bookman Old Style" pitchFamily="18" charset="0"/>
              </a:rPr>
              <a:t>Державний суверенітет </a:t>
            </a:r>
          </a:p>
        </p:txBody>
      </p:sp>
      <p:sp>
        <p:nvSpPr>
          <p:cNvPr id="8195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16038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uk-UA" smtClean="0">
                <a:latin typeface="Bookman Old Style" pitchFamily="18" charset="0"/>
              </a:rPr>
              <a:t>означає властивість держави самостійно і незалежно від влади інших держав здійснювати свої функції всередині держави і у відносинах з іншими державами</a:t>
            </a: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3687763"/>
            <a:ext cx="3937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>
                <a:latin typeface="Bookman Old Style" pitchFamily="18" charset="0"/>
              </a:rPr>
              <a:t>Національний суверенітет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78013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latin typeface="Bookman Old Style" panose="02050604050505020204" pitchFamily="18" charset="0"/>
              </a:rPr>
              <a:t>характеризує повновладдя нації, її політичну свободу, наявність у неї реальної можливості самостійно визначати спосіб свого національного життя, включаючи здатність самовизначатися і утворювати незалежну державу.</a:t>
            </a:r>
          </a:p>
        </p:txBody>
      </p:sp>
      <p:pic>
        <p:nvPicPr>
          <p:cNvPr id="922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3703638"/>
            <a:ext cx="40925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>
                <a:latin typeface="Bookman Old Style" pitchFamily="18" charset="0"/>
              </a:rPr>
              <a:t>Народний суверенітет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78013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latin typeface="Bookman Old Style" panose="02050604050505020204" pitchFamily="18" charset="0"/>
              </a:rPr>
              <a:t>насамперед означає повновладдя народу, тобто володіння народом, який є єдиним джерелом влади, політичних та соціально-економічних засобів для реальної участі у здійсненні публічної, політичної влади, в управлінні державними та суспільними справами.</a:t>
            </a: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3703638"/>
            <a:ext cx="3952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363</Words>
  <Application>Microsoft Office PowerPoint</Application>
  <PresentationFormat>Произвольный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Arial</vt:lpstr>
      <vt:lpstr>Calibri Light</vt:lpstr>
      <vt:lpstr>Bookman Old Style</vt:lpstr>
      <vt:lpstr>Times New Roman</vt:lpstr>
      <vt:lpstr>Тема Office</vt:lpstr>
      <vt:lpstr>КОНСТИТУЦІЙНИЙ ЛАД ТА ЙОГО ЗАКРІПЛЕННЯ В КОНСТИТУЦІЇ УКРАЇНИ</vt:lpstr>
      <vt:lpstr>Лекційні питання</vt:lpstr>
      <vt:lpstr>Конституційний лад України </vt:lpstr>
      <vt:lpstr>Державний лад </vt:lpstr>
      <vt:lpstr>Суспільний лад України </vt:lpstr>
      <vt:lpstr>Засади конституційного ладу </vt:lpstr>
      <vt:lpstr>Державний суверенітет </vt:lpstr>
      <vt:lpstr>Національний суверенітет</vt:lpstr>
      <vt:lpstr>Народний суверенітет </vt:lpstr>
      <vt:lpstr>Республіка</vt:lpstr>
      <vt:lpstr>Унітарна держава </vt:lpstr>
      <vt:lpstr>Демократичний державний режим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КОНСТИТУЦІЙНИЙ ЛАД ТА ЙОГО ЗАКРІПЛЕННЯ В КОНСТИТУЦІЇ УКРАЇНИ</dc:title>
  <dc:creator>Kostiantyn Tarasenko</dc:creator>
  <cp:lastModifiedBy>Admin</cp:lastModifiedBy>
  <cp:revision>9</cp:revision>
  <dcterms:created xsi:type="dcterms:W3CDTF">2016-03-11T18:14:09Z</dcterms:created>
  <dcterms:modified xsi:type="dcterms:W3CDTF">2019-06-08T07:41:48Z</dcterms:modified>
</cp:coreProperties>
</file>