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9EAFE-E5C9-450E-BD9E-46653032B042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779F729E-39BB-47F2-8AAE-49FF0FAF9E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05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68D8A-8C93-4411-9B5A-7382B6853D3D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20EA3-EE73-4A9C-AC27-C567F7B972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5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6DA4B-5631-4F26-9DB3-CA3D5C178C12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6362D-583D-4B4E-BFC6-1914D05127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6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74B66-0174-4880-AFAB-8E639E8C81B6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185F7-A1DC-4AF5-A7B0-26288E1173C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60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5E7E9-959C-4F08-A7AC-43112B84C558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8F89601-7C27-4CA3-8E4C-FAC959C09F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288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74D41-DFCA-48EF-B6E1-18F1CD45BAB9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58039-F024-4192-9CF9-B7195AC3CD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43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C1007-6E8E-4584-A692-411354A6A5A9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8422C-BA82-4699-AFAF-95DEB08B78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0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C40E5-9FBE-4BD5-A704-43A1FE86C182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0B30B-81D6-4A3A-BE8E-455F19E05DD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18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DE2ED-0AA2-4068-862C-BC54545E530C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8B301-15B4-4522-98FB-19B59ECF90E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54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0BF67-6E78-425F-9B43-E8B89F7335F4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CEE93-CEF9-49E0-A938-C4EA404471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82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4F5A3-459F-4681-A85E-1020B08DBF7D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3AF9374-0169-4A18-80B6-5865056C19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46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E55291-0133-45D2-B0B2-77F034C6E3E0}" type="datetimeFigureOut">
              <a:rPr lang="ru-RU"/>
              <a:pPr>
                <a:defRPr/>
              </a:pPr>
              <a:t>08.06.2019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C7D626B3-3844-4E0E-A0A0-6D3278383E6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2" r:id="rId2"/>
    <p:sldLayoutId id="2147484034" r:id="rId3"/>
    <p:sldLayoutId id="2147484031" r:id="rId4"/>
    <p:sldLayoutId id="2147484030" r:id="rId5"/>
    <p:sldLayoutId id="2147484029" r:id="rId6"/>
    <p:sldLayoutId id="2147484028" r:id="rId7"/>
    <p:sldLayoutId id="2147484027" r:id="rId8"/>
    <p:sldLayoutId id="2147484035" r:id="rId9"/>
    <p:sldLayoutId id="2147484026" r:id="rId10"/>
    <p:sldLayoutId id="21474840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79912" y="476672"/>
            <a:ext cx="5111968" cy="3960000"/>
          </a:xfrm>
          <a:ln>
            <a:miter lim="800000"/>
            <a:headEnd/>
            <a:tailEnd/>
          </a:ln>
          <a:extLst/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КОНСТИТУЦІЯ УКРАЇНИ</a:t>
            </a:r>
            <a:b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ЇЇ РОЗВИТОК</a:t>
            </a:r>
            <a:endParaRPr lang="uk-UA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652963"/>
            <a:ext cx="8424862" cy="1752600"/>
          </a:xfrm>
        </p:spPr>
        <p:txBody>
          <a:bodyPr>
            <a:normAutofit/>
          </a:bodyPr>
          <a:lstStyle/>
          <a:p>
            <a:pPr marR="0" algn="l" eaLnBrk="1" hangingPunct="1">
              <a:spcBef>
                <a:spcPct val="0"/>
              </a:spcBef>
            </a:pPr>
            <a:endParaRPr lang="uk-UA" sz="360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eaLnBrk="1" hangingPunct="1">
              <a:spcBef>
                <a:spcPct val="0"/>
              </a:spcBef>
            </a:pPr>
            <a:r>
              <a:rPr lang="uk-UA" sz="36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 № 2 з дисципліни</a:t>
            </a:r>
            <a:endParaRPr lang="ru-RU" sz="3600" b="1" smtClean="0">
              <a:solidFill>
                <a:srgbClr val="0000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eaLnBrk="1" hangingPunct="1">
              <a:spcBef>
                <a:spcPct val="0"/>
              </a:spcBef>
            </a:pPr>
            <a:r>
              <a:rPr lang="uk-UA" sz="36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“Конституційне право України”</a:t>
            </a:r>
            <a:endParaRPr lang="ru-RU" sz="3600" b="1" smtClean="0">
              <a:solidFill>
                <a:srgbClr val="000099"/>
              </a:solidFill>
            </a:endParaRPr>
          </a:p>
        </p:txBody>
      </p:sp>
      <p:pic>
        <p:nvPicPr>
          <p:cNvPr id="5124" name="Picture 6" descr="http://fs148.www.ex.ua/show/3789679/3789679.jpg?1600"/>
          <p:cNvPicPr>
            <a:picLocks noChangeAspect="1" noChangeArrowheads="1"/>
          </p:cNvPicPr>
          <p:nvPr/>
        </p:nvPicPr>
        <p:blipFill>
          <a:blip r:embed="rId2">
            <a:lum bright="-2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3494087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upload.wikimedia.org/wikipedia/commons/thumb/9/95/Lesser_Coat_of_Arms_of_Ukraine.svg/734px-Lesser_Coat_of_Arms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716338"/>
            <a:ext cx="19367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539750" y="476250"/>
            <a:ext cx="8229600" cy="5940425"/>
          </a:xfrm>
        </p:spPr>
        <p:txBody>
          <a:bodyPr/>
          <a:lstStyle/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Властивості Конституції України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це її специфічні риси, які відрізняють конституцію від інших нормативно-правових актів, характеризують її сутність і зміст.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Основні серед них: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є головним джерелом національного права України,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характеризується юридичним верховенством,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відзначається стабільністю,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4) притаманна пряма дія норм,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5) характеризується особливим правовим захистом.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Правовий захист Конституції України здійснюють: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 Вищі органи державної влади,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 Правоохоронні органи, центральні та місцеві органи виконавчої влади,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 Конституційний Суд України,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4) Збройні Сили України,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5) Громадяни України.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http://upload.wikimedia.org/wikipedia/commons/thumb/9/95/Lesser_Coat_of_Arms_of_Ukraine.svg/734px-Lesser_Coat_of_Arms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716338"/>
            <a:ext cx="19367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362950" cy="5940425"/>
          </a:xfrm>
        </p:spPr>
        <p:txBody>
          <a:bodyPr>
            <a:normAutofit/>
          </a:bodyPr>
          <a:lstStyle/>
          <a:p>
            <a:pPr marL="0" indent="-274320"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uk-U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-274320"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План: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 Поняття конституції, конституціоналізму та світові етапи конституційного розвитку.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 Зміст, функції та порядок прийняття конституції.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 Види конституцій.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 Витоки та періоди конституційного розвитку України.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5. Властивості Конституції України.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upload.wikimedia.org/wikipedia/commons/thumb/4/49/Flag_of_Ukraine.svg/1280px-Flag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405130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>
            <a:normAutofit fontScale="92500" lnSpcReduction="20000"/>
          </a:bodyPr>
          <a:lstStyle/>
          <a:p>
            <a:pPr marL="0" indent="36000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Рекомендована література: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Конституція України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: чинне законодавство станом на 3 березня 2014 р. : (офіційний текст). – К.: ПАЛИВОДА А.В., 2014. – 64 с.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Шаптала Н.К.,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Задорожня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Г.В. Конституційне право України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: навчальний посібник // МОН України. – Дніпропетровськ: «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ЛізуновПрес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», 2012. – 470 с.</a:t>
            </a:r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Кравченко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В.В. Конституційне право України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: навчальний посібник // М-во освіти України. – К.: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 Атік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а, 2009. – 607 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400" i="1" dirty="0" err="1"/>
              <a:t>Орзіх</a:t>
            </a:r>
            <a:r>
              <a:rPr lang="uk-UA" sz="2400" i="1" dirty="0"/>
              <a:t> М.В</a:t>
            </a:r>
            <a:r>
              <a:rPr lang="uk-UA" sz="2400" dirty="0"/>
              <a:t>. Конституція – Основний Закон держави і суспільства // </a:t>
            </a:r>
            <a:r>
              <a:rPr lang="uk-UA" sz="2400" dirty="0" err="1"/>
              <a:t>Орзіх</a:t>
            </a:r>
            <a:r>
              <a:rPr lang="uk-UA" sz="2400" dirty="0"/>
              <a:t> М.В. Вибрані праці. – Одеса: Юридична література, 2015. – 568 с.</a:t>
            </a:r>
            <a:endParaRPr lang="ru-RU" sz="2400" dirty="0"/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400" i="1" dirty="0"/>
              <a:t>Конституційне право України: прагматичний курс :</a:t>
            </a:r>
            <a:r>
              <a:rPr lang="uk-UA" sz="2400" dirty="0" err="1"/>
              <a:t>навч</a:t>
            </a:r>
            <a:r>
              <a:rPr lang="uk-UA" sz="2400" dirty="0"/>
              <a:t>. </a:t>
            </a:r>
            <a:r>
              <a:rPr lang="uk-UA" sz="2400" dirty="0" err="1"/>
              <a:t>посіб</a:t>
            </a:r>
            <a:r>
              <a:rPr lang="uk-UA" sz="2400" dirty="0"/>
              <a:t>. / М. В. Афанасьєва, Ю. Ю. </a:t>
            </a:r>
            <a:r>
              <a:rPr lang="uk-UA" sz="2400" dirty="0" err="1"/>
              <a:t>Бальцій</a:t>
            </a:r>
            <a:r>
              <a:rPr lang="uk-UA" sz="2400" dirty="0"/>
              <a:t>, Ю.Д. Батан (та ін.); за </a:t>
            </a:r>
            <a:r>
              <a:rPr lang="uk-UA" sz="2400" dirty="0" err="1"/>
              <a:t>заг</a:t>
            </a:r>
            <a:r>
              <a:rPr lang="uk-UA" sz="2400" dirty="0"/>
              <a:t>. ред.. М. В. Афанасьєвої, А. А. </a:t>
            </a:r>
            <a:r>
              <a:rPr lang="uk-UA" sz="2400" dirty="0" err="1"/>
              <a:t>Єзєрова</a:t>
            </a:r>
            <a:r>
              <a:rPr lang="uk-UA" sz="2400" dirty="0"/>
              <a:t> – Одеса: Юридична література, 2017 – 256 с.</a:t>
            </a:r>
            <a:endParaRPr lang="ru-RU" sz="2400" dirty="0"/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upload.wikimedia.org/wikipedia/commons/thumb/9/95/Lesser_Coat_of_Arms_of_Ukraine.svg/734px-Lesser_Coat_of_Arms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716338"/>
            <a:ext cx="19367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/>
          <a:lstStyle/>
          <a:p>
            <a:pPr marL="0" indent="36000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Термін «конституція»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походить від латин. </a:t>
            </a:r>
            <a:r>
              <a:rPr lang="la-Latn" sz="2400" b="1" dirty="0" smtClean="0">
                <a:latin typeface="Times New Roman" pitchFamily="18" charset="0"/>
                <a:cs typeface="Times New Roman" pitchFamily="18" charset="0"/>
              </a:rPr>
              <a:t>constitutio</a:t>
            </a:r>
            <a:r>
              <a:rPr lang="la-Latn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установлення, устрій, порядок.</a:t>
            </a:r>
          </a:p>
          <a:p>
            <a:pPr marL="0" indent="36000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це основний закон держави, що приймається в особливому порядку, має найвищу юридичну силу та регулює найважливіші суспільні відносини, які визначають принципи організації публічної влади, закріплюючи при цьому засади конституційного ладу, гарантії прав і свобод людини і громадянина, систему, порядок організації та компетенцію органів державної влади, територіальний устрій держави та державні символи.</a:t>
            </a:r>
          </a:p>
          <a:p>
            <a:pPr marL="0" indent="36000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 eaLnBrk="1" hangingPunct="1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Конституціоналізм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це теорія і практика конституційного будівництва. Його складовими є передові, науково обґрунтовані і практично апробовані теорії, доктрини, концепції, ідеї.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upload.wikimedia.org/wikipedia/commons/thumb/4/49/Flag_of_Ukraine.svg/1280px-Flag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405130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/>
          <a:lstStyle/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Етапи світового конституційного розвитку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 (XVII-XVIII ст.ст. – 1914 р.)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це період утвердження буржуазного суспільства в країнах Європи та Америки і початок становлення конституційного ладу.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(1914 – 1945 рр.)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характеризується різкою активізацією конституційної правотворчості як у країнах зі сталими конституційними традиціями, так і в країнах, які або не мали раніше своїх конституцій або ж утворилися внаслідок розвалу імперій.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(1945 p. – кінець 80-х рр. XX ст.)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пов'язаний з тим, що конституційний процес набув загальносвітового характеру, до нього долучилися практично всі держави світу.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(від кінця 80-х рр. XX ст. – до нині)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пов'язаний з ліквідацією тоталітарних і авторитарних режимів у соціалістичних країнах та країнах, що розвиваються.</a:t>
            </a:r>
            <a:r>
              <a:rPr lang="uk-UA" sz="2400" dirty="0" smtClean="0"/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ttp://upload.wikimedia.org/wikipedia/commons/thumb/9/95/Lesser_Coat_of_Arms_of_Ukraine.svg/734px-Lesser_Coat_of_Arms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716338"/>
            <a:ext cx="19367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Заголовок 1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/>
          <a:lstStyle/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Зміст конституції включає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1)Найважливіші принципи організації державної влади;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2)Основи правового статусу людини і громадянина;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3)Форми здійснення народовладдя;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4)Основи правового регулювання в державі;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5)Основи правового положення адміністративно-територіальних одиниць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Функції конституції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це основні напрямки її впливу на суспільні відносини, які обумовлені соціальним призначенням конституції.</a:t>
            </a: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Основні з них: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 юридична функція;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 політична функція;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 ідеологічна функція.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ct val="0"/>
              </a:spcBef>
              <a:buFont typeface="Wingdings 2" pitchFamily="18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upload.wikimedia.org/wikipedia/commons/thumb/4/49/Flag_of_Ukraine.svg/1280px-Flag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405130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/>
          <a:lstStyle/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Основні способи набуття країною конституції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Октройовані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1)даровані монархом своїм підданим, після чого його влада обмежується,</a:t>
            </a: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2)даровані метрополією мешканцям своєї колонії, яка проголошується незалежною державою,</a:t>
            </a: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3)даровані президентом громадянам.</a:t>
            </a: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1)прийняті установчими зборами країни,</a:t>
            </a: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2)прийняті парламентом країни,</a:t>
            </a: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3)затверджені на всенародному референдумі.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upload.wikimedia.org/wikipedia/commons/thumb/9/95/Lesser_Coat_of_Arms_of_Ukraine.svg/734px-Lesser_Coat_of_Arms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716338"/>
            <a:ext cx="193675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/>
          <a:lstStyle/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Види конституції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1)за формою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писані, б) неписані;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2)за способом зовнішнього виразу і організації конституційних норм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кодифіковані, б) не кодифіковані;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3)за терміном дії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постійні, б) тимчасові;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4)за способом набуття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 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октройовані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б) народні;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5)за порядком зміни, внесення поправок і доповнень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гнучкі, б) жорсткі;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6)за формою правління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монархічні, б) республіканські;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7)за формою державного устрою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унітарні, б) федеративні;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5000"/>
              </a:lnSpc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8)за формою політичного режиму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 а) демократичні, б) не демократичні.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pload.wikimedia.org/wikipedia/commons/thumb/4/49/Flag_of_Ukraine.svg/1280px-Flag_of_Ukraine.svg.png"/>
          <p:cNvPicPr>
            <a:picLocks noChangeAspect="1" noChangeArrowheads="1"/>
          </p:cNvPicPr>
          <p:nvPr/>
        </p:nvPicPr>
        <p:blipFill>
          <a:blip r:embed="rId2">
            <a:lum brigh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4051300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611188" y="476250"/>
            <a:ext cx="8229600" cy="5940425"/>
          </a:xfrm>
        </p:spPr>
        <p:txBody>
          <a:bodyPr/>
          <a:lstStyle/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Початок новітнього конституційного розвитку України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Декларація про державний суверенітет України від 16.07.1990p.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Етапи конституційного процесу в Україні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 (1991-1996рр.)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завершився прийняттям Конституції України 28.06.1996р.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ІІ (1996-2004рр.)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позначився проведенням 16.04.2000р. Всеукраїнського референдуму за народною ініціативою.</a:t>
            </a:r>
          </a:p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ІІІ (2004-2010рр.)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ознаменувався прийняттям Закону України «Про внесення змін до Конституції України» від 08.12.2004р.</a:t>
            </a:r>
          </a:p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(2010-2014рр.)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відзначився поверненням чинності Конституції України в редакції від 28.06.1996р.</a:t>
            </a:r>
          </a:p>
          <a:p>
            <a:pPr marL="0" indent="36000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(2014 р. – до нині)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ознаменувався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поверненням дії норм Закону України «Про внесення змін до Конституції України» від 08.12.2004р.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476</TotalTime>
  <Words>407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Times New Roman</vt:lpstr>
      <vt:lpstr>Поток</vt:lpstr>
      <vt:lpstr>КОНСТИТУЦІЯ УКРАЇНИ ТА  ЇЇ РОЗВИТОК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Admin</cp:lastModifiedBy>
  <cp:revision>49</cp:revision>
  <dcterms:created xsi:type="dcterms:W3CDTF">2014-08-29T08:39:50Z</dcterms:created>
  <dcterms:modified xsi:type="dcterms:W3CDTF">2019-06-08T07:36:42Z</dcterms:modified>
</cp:coreProperties>
</file>