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3"/>
  </p:notesMasterIdLst>
  <p:handoutMasterIdLst>
    <p:handoutMasterId r:id="rId24"/>
  </p:handoutMasterIdLst>
  <p:sldIdLst>
    <p:sldId id="256" r:id="rId2"/>
    <p:sldId id="257" r:id="rId3"/>
    <p:sldId id="258" r:id="rId4"/>
    <p:sldId id="259" r:id="rId5"/>
    <p:sldId id="284" r:id="rId6"/>
    <p:sldId id="285" r:id="rId7"/>
    <p:sldId id="286" r:id="rId8"/>
    <p:sldId id="287" r:id="rId9"/>
    <p:sldId id="292" r:id="rId10"/>
    <p:sldId id="288" r:id="rId11"/>
    <p:sldId id="289" r:id="rId12"/>
    <p:sldId id="276" r:id="rId13"/>
    <p:sldId id="290" r:id="rId14"/>
    <p:sldId id="261" r:id="rId15"/>
    <p:sldId id="262" r:id="rId16"/>
    <p:sldId id="270" r:id="rId17"/>
    <p:sldId id="271" r:id="rId18"/>
    <p:sldId id="293" r:id="rId19"/>
    <p:sldId id="263" r:id="rId20"/>
    <p:sldId id="267" r:id="rId21"/>
    <p:sldId id="291" r:id="rId2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82" autoAdjust="0"/>
  </p:normalViewPr>
  <p:slideViewPr>
    <p:cSldViewPr>
      <p:cViewPr varScale="1">
        <p:scale>
          <a:sx n="76" d="100"/>
          <a:sy n="76" d="100"/>
        </p:scale>
        <p:origin x="-16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37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04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ru-RU"/>
          </a:p>
        </p:txBody>
      </p:sp>
      <p:sp>
        <p:nvSpPr>
          <p:cNvPr id="604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04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9DFAB1EA-4E3A-4389-8E3A-9F2A05EF76D9}" type="slidenum">
              <a:rPr lang="ru-RU"/>
              <a:pPr/>
              <a:t>‹#›</a:t>
            </a:fld>
            <a:endParaRPr lang="ru-RU"/>
          </a:p>
        </p:txBody>
      </p:sp>
    </p:spTree>
    <p:extLst>
      <p:ext uri="{BB962C8B-B14F-4D97-AF65-F5344CB8AC3E}">
        <p14:creationId xmlns:p14="http://schemas.microsoft.com/office/powerpoint/2010/main" val="3793084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ru-RU"/>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5FEC66F-3863-4F85-8522-A4916F8D7A26}" type="slidenum">
              <a:rPr lang="ru-RU"/>
              <a:pPr/>
              <a:t>‹#›</a:t>
            </a:fld>
            <a:endParaRPr lang="ru-RU"/>
          </a:p>
        </p:txBody>
      </p:sp>
    </p:spTree>
    <p:extLst>
      <p:ext uri="{BB962C8B-B14F-4D97-AF65-F5344CB8AC3E}">
        <p14:creationId xmlns:p14="http://schemas.microsoft.com/office/powerpoint/2010/main" val="2787128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8" name="Freeform 6"/>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4" name="Freeform 12"/>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5" name="Freeform 13"/>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6" name="Freeform 14"/>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7" name="Freeform 15"/>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8" name="Freeform 16"/>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9" name="Freeform 17"/>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0" name="Freeform 18"/>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1" name="Freeform 19"/>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2" name="Freeform 20"/>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3" name="Freeform 21"/>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4" name="Freeform 22"/>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5" name="Freeform 23"/>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6" name="Freeform 24"/>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7" name="Freeform 25"/>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8" name="Freeform 26"/>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2" name="Freeform 30"/>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3" name="Freeform 31"/>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7" name="Freeform 35"/>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8" name="Freeform 36"/>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grpSp>
      <p:sp>
        <p:nvSpPr>
          <p:cNvPr id="117799" name="Rectangle 39"/>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ru-RU" noProof="0" smtClean="0"/>
              <a:t>Образец подзаголовка</a:t>
            </a:r>
          </a:p>
        </p:txBody>
      </p:sp>
      <p:sp>
        <p:nvSpPr>
          <p:cNvPr id="117800" name="Rectangle 40"/>
          <p:cNvSpPr>
            <a:spLocks noGrp="1" noChangeArrowheads="1"/>
          </p:cNvSpPr>
          <p:nvPr>
            <p:ph type="ctrTitle"/>
          </p:nvPr>
        </p:nvSpPr>
        <p:spPr>
          <a:xfrm>
            <a:off x="685800" y="1768475"/>
            <a:ext cx="7772400" cy="1736725"/>
          </a:xfrm>
        </p:spPr>
        <p:txBody>
          <a:bodyPr anchor="b" anchorCtr="1"/>
          <a:lstStyle>
            <a:lvl1pPr>
              <a:defRPr sz="5400"/>
            </a:lvl1pPr>
          </a:lstStyle>
          <a:p>
            <a:pPr lvl="0"/>
            <a:r>
              <a:rPr lang="ru-RU" noProof="0" smtClean="0"/>
              <a:t>Образец заголовка</a:t>
            </a:r>
          </a:p>
        </p:txBody>
      </p:sp>
      <p:sp>
        <p:nvSpPr>
          <p:cNvPr id="39" name="Rectangle 37"/>
          <p:cNvSpPr>
            <a:spLocks noGrp="1" noChangeArrowheads="1"/>
          </p:cNvSpPr>
          <p:nvPr>
            <p:ph type="dt" sz="half" idx="10"/>
          </p:nvPr>
        </p:nvSpPr>
        <p:spPr/>
        <p:txBody>
          <a:bodyPr/>
          <a:lstStyle>
            <a:lvl1pPr>
              <a:defRPr smtClean="0"/>
            </a:lvl1pPr>
          </a:lstStyle>
          <a:p>
            <a:pPr>
              <a:defRPr/>
            </a:pPr>
            <a:endParaRPr lang="ru-RU"/>
          </a:p>
        </p:txBody>
      </p:sp>
      <p:sp>
        <p:nvSpPr>
          <p:cNvPr id="40" name="Rectangle 38"/>
          <p:cNvSpPr>
            <a:spLocks noGrp="1" noChangeArrowheads="1"/>
          </p:cNvSpPr>
          <p:nvPr>
            <p:ph type="ftr" sz="quarter" idx="11"/>
          </p:nvPr>
        </p:nvSpPr>
        <p:spPr/>
        <p:txBody>
          <a:bodyPr/>
          <a:lstStyle>
            <a:lvl1pPr>
              <a:defRPr smtClean="0"/>
            </a:lvl1pPr>
          </a:lstStyle>
          <a:p>
            <a:pPr>
              <a:defRPr/>
            </a:pPr>
            <a:endParaRPr lang="ru-RU"/>
          </a:p>
        </p:txBody>
      </p:sp>
      <p:sp>
        <p:nvSpPr>
          <p:cNvPr id="41" name="Rectangle 41"/>
          <p:cNvSpPr>
            <a:spLocks noGrp="1" noChangeArrowheads="1"/>
          </p:cNvSpPr>
          <p:nvPr>
            <p:ph type="sldNum" sz="quarter" idx="12"/>
          </p:nvPr>
        </p:nvSpPr>
        <p:spPr/>
        <p:txBody>
          <a:bodyPr/>
          <a:lstStyle>
            <a:lvl1pPr>
              <a:defRPr/>
            </a:lvl1pPr>
          </a:lstStyle>
          <a:p>
            <a:fld id="{53E62272-8403-4791-93FB-88FC384C1017}" type="slidenum">
              <a:rPr lang="ru-RU"/>
              <a:pPr/>
              <a:t>‹#›</a:t>
            </a:fld>
            <a:endParaRPr lang="ru-RU"/>
          </a:p>
        </p:txBody>
      </p:sp>
    </p:spTree>
    <p:extLst>
      <p:ext uri="{BB962C8B-B14F-4D97-AF65-F5344CB8AC3E}">
        <p14:creationId xmlns:p14="http://schemas.microsoft.com/office/powerpoint/2010/main" val="277751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C5A37CFB-A560-4420-A24E-F154A5AE1BC2}" type="slidenum">
              <a:rPr lang="ru-RU"/>
              <a:pPr/>
              <a:t>‹#›</a:t>
            </a:fld>
            <a:endParaRPr lang="ru-RU"/>
          </a:p>
        </p:txBody>
      </p:sp>
    </p:spTree>
    <p:extLst>
      <p:ext uri="{BB962C8B-B14F-4D97-AF65-F5344CB8AC3E}">
        <p14:creationId xmlns:p14="http://schemas.microsoft.com/office/powerpoint/2010/main" val="4048376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7B96916D-3F0D-410D-B442-648BF321D9E3}" type="slidenum">
              <a:rPr lang="ru-RU"/>
              <a:pPr/>
              <a:t>‹#›</a:t>
            </a:fld>
            <a:endParaRPr lang="ru-RU"/>
          </a:p>
        </p:txBody>
      </p:sp>
    </p:spTree>
    <p:extLst>
      <p:ext uri="{BB962C8B-B14F-4D97-AF65-F5344CB8AC3E}">
        <p14:creationId xmlns:p14="http://schemas.microsoft.com/office/powerpoint/2010/main" val="68773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757D8082-C4DC-40F3-80B9-20085E89EFED}" type="slidenum">
              <a:rPr lang="ru-RU"/>
              <a:pPr/>
              <a:t>‹#›</a:t>
            </a:fld>
            <a:endParaRPr lang="ru-RU"/>
          </a:p>
        </p:txBody>
      </p:sp>
    </p:spTree>
    <p:extLst>
      <p:ext uri="{BB962C8B-B14F-4D97-AF65-F5344CB8AC3E}">
        <p14:creationId xmlns:p14="http://schemas.microsoft.com/office/powerpoint/2010/main" val="259906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E4ACE010-3D09-4643-8C8E-33E212DB1F63}" type="slidenum">
              <a:rPr lang="ru-RU"/>
              <a:pPr/>
              <a:t>‹#›</a:t>
            </a:fld>
            <a:endParaRPr lang="ru-RU"/>
          </a:p>
        </p:txBody>
      </p:sp>
    </p:spTree>
    <p:extLst>
      <p:ext uri="{BB962C8B-B14F-4D97-AF65-F5344CB8AC3E}">
        <p14:creationId xmlns:p14="http://schemas.microsoft.com/office/powerpoint/2010/main" val="261283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78DC446B-DBE2-4F05-945D-A060C757B1F1}" type="slidenum">
              <a:rPr lang="ru-RU"/>
              <a:pPr/>
              <a:t>‹#›</a:t>
            </a:fld>
            <a:endParaRPr lang="ru-RU"/>
          </a:p>
        </p:txBody>
      </p:sp>
    </p:spTree>
    <p:extLst>
      <p:ext uri="{BB962C8B-B14F-4D97-AF65-F5344CB8AC3E}">
        <p14:creationId xmlns:p14="http://schemas.microsoft.com/office/powerpoint/2010/main" val="256939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Rectangle 39"/>
          <p:cNvSpPr>
            <a:spLocks noGrp="1" noChangeArrowheads="1"/>
          </p:cNvSpPr>
          <p:nvPr>
            <p:ph type="dt" sz="half" idx="10"/>
          </p:nvPr>
        </p:nvSpPr>
        <p:spPr>
          <a:ln/>
        </p:spPr>
        <p:txBody>
          <a:bodyPr/>
          <a:lstStyle>
            <a:lvl1pPr>
              <a:defRPr/>
            </a:lvl1pPr>
          </a:lstStyle>
          <a:p>
            <a:pPr>
              <a:defRPr/>
            </a:pPr>
            <a:endParaRPr lang="ru-RU"/>
          </a:p>
        </p:txBody>
      </p:sp>
      <p:sp>
        <p:nvSpPr>
          <p:cNvPr id="8" name="Rectangle 40"/>
          <p:cNvSpPr>
            <a:spLocks noGrp="1" noChangeArrowheads="1"/>
          </p:cNvSpPr>
          <p:nvPr>
            <p:ph type="ftr" sz="quarter" idx="11"/>
          </p:nvPr>
        </p:nvSpPr>
        <p:spPr>
          <a:ln/>
        </p:spPr>
        <p:txBody>
          <a:bodyPr/>
          <a:lstStyle>
            <a:lvl1pPr>
              <a:defRPr/>
            </a:lvl1pPr>
          </a:lstStyle>
          <a:p>
            <a:pPr>
              <a:defRPr/>
            </a:pPr>
            <a:endParaRPr lang="ru-RU"/>
          </a:p>
        </p:txBody>
      </p:sp>
      <p:sp>
        <p:nvSpPr>
          <p:cNvPr id="9" name="Rectangle 41"/>
          <p:cNvSpPr>
            <a:spLocks noGrp="1" noChangeArrowheads="1"/>
          </p:cNvSpPr>
          <p:nvPr>
            <p:ph type="sldNum" sz="quarter" idx="12"/>
          </p:nvPr>
        </p:nvSpPr>
        <p:spPr>
          <a:ln/>
        </p:spPr>
        <p:txBody>
          <a:bodyPr/>
          <a:lstStyle>
            <a:lvl1pPr>
              <a:defRPr/>
            </a:lvl1pPr>
          </a:lstStyle>
          <a:p>
            <a:fld id="{78196B4D-3894-4441-A802-F1D87404193F}" type="slidenum">
              <a:rPr lang="ru-RU"/>
              <a:pPr/>
              <a:t>‹#›</a:t>
            </a:fld>
            <a:endParaRPr lang="ru-RU"/>
          </a:p>
        </p:txBody>
      </p:sp>
    </p:spTree>
    <p:extLst>
      <p:ext uri="{BB962C8B-B14F-4D97-AF65-F5344CB8AC3E}">
        <p14:creationId xmlns:p14="http://schemas.microsoft.com/office/powerpoint/2010/main" val="339938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Rectangle 39"/>
          <p:cNvSpPr>
            <a:spLocks noGrp="1" noChangeArrowheads="1"/>
          </p:cNvSpPr>
          <p:nvPr>
            <p:ph type="dt" sz="half" idx="10"/>
          </p:nvPr>
        </p:nvSpPr>
        <p:spPr>
          <a:ln/>
        </p:spPr>
        <p:txBody>
          <a:bodyPr/>
          <a:lstStyle>
            <a:lvl1pPr>
              <a:defRPr/>
            </a:lvl1pPr>
          </a:lstStyle>
          <a:p>
            <a:pPr>
              <a:defRPr/>
            </a:pPr>
            <a:endParaRPr lang="ru-RU"/>
          </a:p>
        </p:txBody>
      </p:sp>
      <p:sp>
        <p:nvSpPr>
          <p:cNvPr id="4" name="Rectangle 40"/>
          <p:cNvSpPr>
            <a:spLocks noGrp="1" noChangeArrowheads="1"/>
          </p:cNvSpPr>
          <p:nvPr>
            <p:ph type="ftr" sz="quarter" idx="11"/>
          </p:nvPr>
        </p:nvSpPr>
        <p:spPr>
          <a:ln/>
        </p:spPr>
        <p:txBody>
          <a:bodyPr/>
          <a:lstStyle>
            <a:lvl1pPr>
              <a:defRPr/>
            </a:lvl1pPr>
          </a:lstStyle>
          <a:p>
            <a:pPr>
              <a:defRPr/>
            </a:pPr>
            <a:endParaRPr lang="ru-RU"/>
          </a:p>
        </p:txBody>
      </p:sp>
      <p:sp>
        <p:nvSpPr>
          <p:cNvPr id="5" name="Rectangle 41"/>
          <p:cNvSpPr>
            <a:spLocks noGrp="1" noChangeArrowheads="1"/>
          </p:cNvSpPr>
          <p:nvPr>
            <p:ph type="sldNum" sz="quarter" idx="12"/>
          </p:nvPr>
        </p:nvSpPr>
        <p:spPr>
          <a:ln/>
        </p:spPr>
        <p:txBody>
          <a:bodyPr/>
          <a:lstStyle>
            <a:lvl1pPr>
              <a:defRPr/>
            </a:lvl1pPr>
          </a:lstStyle>
          <a:p>
            <a:fld id="{E174084A-4ED5-489C-97B8-D4B92F942640}" type="slidenum">
              <a:rPr lang="ru-RU"/>
              <a:pPr/>
              <a:t>‹#›</a:t>
            </a:fld>
            <a:endParaRPr lang="ru-RU"/>
          </a:p>
        </p:txBody>
      </p:sp>
    </p:spTree>
    <p:extLst>
      <p:ext uri="{BB962C8B-B14F-4D97-AF65-F5344CB8AC3E}">
        <p14:creationId xmlns:p14="http://schemas.microsoft.com/office/powerpoint/2010/main" val="298558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ru-RU"/>
          </a:p>
        </p:txBody>
      </p:sp>
      <p:sp>
        <p:nvSpPr>
          <p:cNvPr id="3" name="Rectangle 40"/>
          <p:cNvSpPr>
            <a:spLocks noGrp="1" noChangeArrowheads="1"/>
          </p:cNvSpPr>
          <p:nvPr>
            <p:ph type="ftr" sz="quarter" idx="11"/>
          </p:nvPr>
        </p:nvSpPr>
        <p:spPr>
          <a:ln/>
        </p:spPr>
        <p:txBody>
          <a:bodyPr/>
          <a:lstStyle>
            <a:lvl1pPr>
              <a:defRPr/>
            </a:lvl1pPr>
          </a:lstStyle>
          <a:p>
            <a:pPr>
              <a:defRPr/>
            </a:pPr>
            <a:endParaRPr lang="ru-RU"/>
          </a:p>
        </p:txBody>
      </p:sp>
      <p:sp>
        <p:nvSpPr>
          <p:cNvPr id="4" name="Rectangle 41"/>
          <p:cNvSpPr>
            <a:spLocks noGrp="1" noChangeArrowheads="1"/>
          </p:cNvSpPr>
          <p:nvPr>
            <p:ph type="sldNum" sz="quarter" idx="12"/>
          </p:nvPr>
        </p:nvSpPr>
        <p:spPr>
          <a:ln/>
        </p:spPr>
        <p:txBody>
          <a:bodyPr/>
          <a:lstStyle>
            <a:lvl1pPr>
              <a:defRPr/>
            </a:lvl1pPr>
          </a:lstStyle>
          <a:p>
            <a:fld id="{44253C03-1646-41EF-AE89-AE43103FB5D2}" type="slidenum">
              <a:rPr lang="ru-RU"/>
              <a:pPr/>
              <a:t>‹#›</a:t>
            </a:fld>
            <a:endParaRPr lang="ru-RU"/>
          </a:p>
        </p:txBody>
      </p:sp>
    </p:spTree>
    <p:extLst>
      <p:ext uri="{BB962C8B-B14F-4D97-AF65-F5344CB8AC3E}">
        <p14:creationId xmlns:p14="http://schemas.microsoft.com/office/powerpoint/2010/main" val="104358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48FDA199-1A8D-4E18-94C9-CA3353FAE662}" type="slidenum">
              <a:rPr lang="ru-RU"/>
              <a:pPr/>
              <a:t>‹#›</a:t>
            </a:fld>
            <a:endParaRPr lang="ru-RU"/>
          </a:p>
        </p:txBody>
      </p:sp>
    </p:spTree>
    <p:extLst>
      <p:ext uri="{BB962C8B-B14F-4D97-AF65-F5344CB8AC3E}">
        <p14:creationId xmlns:p14="http://schemas.microsoft.com/office/powerpoint/2010/main" val="3103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7FE89225-5F27-4799-BCF8-AB229B6DAF14}" type="slidenum">
              <a:rPr lang="ru-RU"/>
              <a:pPr/>
              <a:t>‹#›</a:t>
            </a:fld>
            <a:endParaRPr lang="ru-RU"/>
          </a:p>
        </p:txBody>
      </p:sp>
    </p:spTree>
    <p:extLst>
      <p:ext uri="{BB962C8B-B14F-4D97-AF65-F5344CB8AC3E}">
        <p14:creationId xmlns:p14="http://schemas.microsoft.com/office/powerpoint/2010/main" val="737384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116739"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0"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1"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2" name="Freeform 6"/>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43"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4"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5"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6"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7"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8" name="Freeform 12"/>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49" name="Freeform 13"/>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0" name="Freeform 14"/>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1" name="Freeform 15"/>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2" name="Freeform 16"/>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3" name="Freeform 17"/>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4" name="Freeform 18"/>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5" name="Freeform 19"/>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6" name="Freeform 20"/>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7" name="Freeform 21"/>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8" name="Freeform 22"/>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9" name="Freeform 23"/>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0" name="Freeform 24"/>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1" name="Freeform 25"/>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2" name="Freeform 26"/>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3"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4"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5"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6" name="Freeform 30"/>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7" name="Freeform 31"/>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8"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9"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70"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71" name="Freeform 35"/>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72" name="Freeform 36"/>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grpSp>
      <p:sp>
        <p:nvSpPr>
          <p:cNvPr id="116773" name="Rectangle 37"/>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16774" name="Rectangle 3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6775" name="Rectangle 39"/>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ru-RU"/>
          </a:p>
        </p:txBody>
      </p:sp>
      <p:sp>
        <p:nvSpPr>
          <p:cNvPr id="116776" name="Rectangle 40"/>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pPr>
              <a:defRPr/>
            </a:pPr>
            <a:endParaRPr lang="ru-RU"/>
          </a:p>
        </p:txBody>
      </p:sp>
      <p:sp>
        <p:nvSpPr>
          <p:cNvPr id="116777" name="Rectangle 41"/>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209E923-4413-4F6D-A8E9-9A18E85E1A61}"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zakon0.rada.gov.ua/laws/show/254%D0%BA/96-%D0%B2%D1%80/paran2434#n2434" TargetMode="External"/><Relationship Id="rId2" Type="http://schemas.openxmlformats.org/officeDocument/2006/relationships/hyperlink" Target="http://zakon0.rada.gov.ua/laws/show/254%D0%BA/96-%D0%B2%D1%80/paran2432#n2432" TargetMode="External"/><Relationship Id="rId1" Type="http://schemas.openxmlformats.org/officeDocument/2006/relationships/slideLayout" Target="../slideLayouts/slideLayout2.xml"/><Relationship Id="rId4" Type="http://schemas.openxmlformats.org/officeDocument/2006/relationships/hyperlink" Target="http://zakon0.rada.gov.ua/laws/show/254%D0%BA/96-%D0%B2%D1%8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zakon3.rada.gov.ua/laws/show/254%D0%BA/96-%D0%B2%D1%8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295400"/>
            <a:ext cx="7772400" cy="1470025"/>
          </a:xfrm>
        </p:spPr>
        <p:txBody>
          <a:bodyPr/>
          <a:lstStyle/>
          <a:p>
            <a:pPr eaLnBrk="1" hangingPunct="1"/>
            <a:r>
              <a:rPr lang="uk-UA" sz="4800" smtClean="0">
                <a:latin typeface="Times New Roman" pitchFamily="18" charset="0"/>
              </a:rPr>
              <a:t>Конституційні засади судової влади</a:t>
            </a:r>
            <a:endParaRPr lang="ru-RU" sz="4800" smtClean="0">
              <a:latin typeface="Times New Roman" pitchFamily="18" charset="0"/>
            </a:endParaRPr>
          </a:p>
        </p:txBody>
      </p:sp>
      <p:sp>
        <p:nvSpPr>
          <p:cNvPr id="4099" name="Rectangle 3"/>
          <p:cNvSpPr>
            <a:spLocks noGrp="1" noChangeArrowheads="1"/>
          </p:cNvSpPr>
          <p:nvPr>
            <p:ph type="subTitle" idx="1"/>
          </p:nvPr>
        </p:nvSpPr>
        <p:spPr>
          <a:xfrm>
            <a:off x="1447800" y="3048000"/>
            <a:ext cx="6400800" cy="1752600"/>
          </a:xfrm>
        </p:spPr>
        <p:txBody>
          <a:bodyPr/>
          <a:lstStyle/>
          <a:p>
            <a:pPr eaLnBrk="1" hangingPunct="1">
              <a:lnSpc>
                <a:spcPct val="90000"/>
              </a:lnSpc>
            </a:pPr>
            <a:endParaRPr lang="uk-UA" sz="2800" smtClean="0">
              <a:latin typeface="Times New Roman" pitchFamily="18" charset="0"/>
            </a:endParaRPr>
          </a:p>
          <a:p>
            <a:pPr algn="r" eaLnBrk="1" hangingPunct="1">
              <a:lnSpc>
                <a:spcPct val="90000"/>
              </a:lnSpc>
              <a:spcBef>
                <a:spcPct val="0"/>
              </a:spcBef>
            </a:pPr>
            <a:r>
              <a:rPr lang="uk-UA" sz="3300" b="1" smtClean="0">
                <a:solidFill>
                  <a:srgbClr val="000099"/>
                </a:solidFill>
                <a:latin typeface="Times New Roman" pitchFamily="18" charset="0"/>
                <a:cs typeface="Times New Roman" pitchFamily="18" charset="0"/>
              </a:rPr>
              <a:t>Тема № 11 з дисципліни</a:t>
            </a:r>
            <a:endParaRPr lang="ru-RU" sz="3300" b="1" smtClean="0">
              <a:solidFill>
                <a:srgbClr val="000099"/>
              </a:solidFill>
              <a:latin typeface="Times New Roman" pitchFamily="18" charset="0"/>
              <a:cs typeface="Times New Roman" pitchFamily="18" charset="0"/>
            </a:endParaRPr>
          </a:p>
          <a:p>
            <a:pPr algn="r" eaLnBrk="1" hangingPunct="1">
              <a:lnSpc>
                <a:spcPct val="90000"/>
              </a:lnSpc>
              <a:spcBef>
                <a:spcPct val="0"/>
              </a:spcBef>
            </a:pPr>
            <a:r>
              <a:rPr lang="uk-UA" sz="3300" b="1" smtClean="0">
                <a:solidFill>
                  <a:srgbClr val="000099"/>
                </a:solidFill>
                <a:latin typeface="Times New Roman" pitchFamily="18" charset="0"/>
                <a:cs typeface="Times New Roman" pitchFamily="18" charset="0"/>
              </a:rPr>
              <a:t>“Конституційне право України”</a:t>
            </a:r>
            <a:endParaRPr lang="uk-UA" sz="2800" smtClean="0">
              <a:latin typeface="Times New Roman" pitchFamily="18" charset="0"/>
            </a:endParaRPr>
          </a:p>
          <a:p>
            <a:pPr eaLnBrk="1" hangingPunct="1">
              <a:lnSpc>
                <a:spcPct val="90000"/>
              </a:lnSpc>
            </a:pPr>
            <a:endParaRPr lang="ru-RU" sz="2400" smtClean="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uk-UA" b="1" smtClean="0"/>
              <a:t>3. Статус суддів в Україні.</a:t>
            </a:r>
            <a:endParaRPr lang="ru-RU" b="1" smtClean="0"/>
          </a:p>
        </p:txBody>
      </p:sp>
      <p:sp>
        <p:nvSpPr>
          <p:cNvPr id="126979" name="Rectangle 3"/>
          <p:cNvSpPr>
            <a:spLocks noGrp="1" noChangeArrowheads="1"/>
          </p:cNvSpPr>
          <p:nvPr>
            <p:ph type="body" idx="1"/>
          </p:nvPr>
        </p:nvSpPr>
        <p:spPr>
          <a:xfrm>
            <a:off x="457200" y="1600200"/>
            <a:ext cx="8229600" cy="5029200"/>
          </a:xfrm>
        </p:spPr>
        <p:txBody>
          <a:bodyPr/>
          <a:lstStyle/>
          <a:p>
            <a:pPr eaLnBrk="1" hangingPunct="1">
              <a:lnSpc>
                <a:spcPct val="90000"/>
              </a:lnSpc>
              <a:defRPr/>
            </a:pPr>
            <a:r>
              <a:rPr lang="uk-UA" sz="2400" i="1" smtClean="0"/>
              <a:t>На посаду судді може бути призначений</a:t>
            </a:r>
            <a:r>
              <a:rPr lang="uk-UA" sz="2400" smtClean="0"/>
              <a:t> громадянин України, не молодший тридцяти та не старший шістдесяти п’яти років, який має вищу юридичну освіту і стаж професійної діяльності у сфері права щонайменше п’ять років, є компетентним, доброчесним та володіє державною мовою. Законом можуть бути передбачені додаткові вимоги для призначення на посаду судді. Для суддів спеціалізованих судів відповідно до закону можуть бути встановлені інші вимоги щодо освіти та стажу професійної діяльності.</a:t>
            </a:r>
            <a:endParaRPr lang="uk-UA" sz="2400" i="1" smtClean="0"/>
          </a:p>
          <a:p>
            <a:pPr eaLnBrk="1" hangingPunct="1">
              <a:lnSpc>
                <a:spcPct val="90000"/>
              </a:lnSpc>
              <a:defRPr/>
            </a:pPr>
            <a:r>
              <a:rPr lang="uk-UA" sz="2400" i="1" smtClean="0"/>
              <a:t>Призначення на посаду судді здійснюється Президентом України за поданням Вищої ради правосуддя</a:t>
            </a:r>
            <a:r>
              <a:rPr lang="ru-RU" sz="240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533400" y="228600"/>
            <a:ext cx="8229600" cy="6629400"/>
          </a:xfrm>
        </p:spPr>
        <p:txBody>
          <a:bodyPr/>
          <a:lstStyle/>
          <a:p>
            <a:pPr eaLnBrk="1" hangingPunct="1">
              <a:lnSpc>
                <a:spcPct val="80000"/>
              </a:lnSpc>
              <a:buFont typeface="Wingdings" pitchFamily="2" charset="2"/>
              <a:buNone/>
              <a:defRPr/>
            </a:pPr>
            <a:r>
              <a:rPr lang="uk-UA" sz="2000" smtClean="0"/>
              <a:t>Закон України «Про судоустрій і статус суддів» від 2 червня 2016 року № 1402-VIII передбачає, що </a:t>
            </a:r>
            <a:r>
              <a:rPr lang="uk-UA" sz="2000" i="1" smtClean="0"/>
              <a:t>незалежність судді забезпечується</a:t>
            </a:r>
            <a:r>
              <a:rPr lang="uk-UA" sz="2000" smtClean="0"/>
              <a:t>:</a:t>
            </a:r>
          </a:p>
          <a:p>
            <a:pPr eaLnBrk="1" hangingPunct="1">
              <a:lnSpc>
                <a:spcPct val="80000"/>
              </a:lnSpc>
              <a:defRPr/>
            </a:pPr>
            <a:r>
              <a:rPr lang="uk-UA" sz="2000" smtClean="0"/>
              <a:t>- особливим порядком його призначення, притягнення до відповідальності, звільнення та припинення повноважень;</a:t>
            </a:r>
          </a:p>
          <a:p>
            <a:pPr eaLnBrk="1" hangingPunct="1">
              <a:lnSpc>
                <a:spcPct val="80000"/>
              </a:lnSpc>
              <a:defRPr/>
            </a:pPr>
            <a:r>
              <a:rPr lang="uk-UA" sz="2000" smtClean="0"/>
              <a:t>- недоторканністю та імунітетом судді;</a:t>
            </a:r>
          </a:p>
          <a:p>
            <a:pPr eaLnBrk="1" hangingPunct="1">
              <a:lnSpc>
                <a:spcPct val="80000"/>
              </a:lnSpc>
              <a:defRPr/>
            </a:pPr>
            <a:r>
              <a:rPr lang="uk-UA" sz="2000" smtClean="0"/>
              <a:t>- незмінюваністю судді;</a:t>
            </a:r>
          </a:p>
          <a:p>
            <a:pPr eaLnBrk="1" hangingPunct="1">
              <a:lnSpc>
                <a:spcPct val="80000"/>
              </a:lnSpc>
              <a:defRPr/>
            </a:pPr>
            <a:r>
              <a:rPr lang="uk-UA" sz="2000" smtClean="0"/>
              <a:t>- порядком здійснення правосуддя, визначеним процесуальним законом, таємницею ухвалення судового рішення;</a:t>
            </a:r>
          </a:p>
          <a:p>
            <a:pPr eaLnBrk="1" hangingPunct="1">
              <a:lnSpc>
                <a:spcPct val="80000"/>
              </a:lnSpc>
              <a:defRPr/>
            </a:pPr>
            <a:r>
              <a:rPr lang="uk-UA" sz="2000" smtClean="0"/>
              <a:t>- забороною втручання у здійснення правосуддя;</a:t>
            </a:r>
          </a:p>
          <a:p>
            <a:pPr eaLnBrk="1" hangingPunct="1">
              <a:lnSpc>
                <a:spcPct val="80000"/>
              </a:lnSpc>
              <a:defRPr/>
            </a:pPr>
            <a:r>
              <a:rPr lang="uk-UA" sz="2000" smtClean="0"/>
              <a:t>- відповідальністю за неповагу до суду чи судді;</a:t>
            </a:r>
          </a:p>
          <a:p>
            <a:pPr eaLnBrk="1" hangingPunct="1">
              <a:lnSpc>
                <a:spcPct val="80000"/>
              </a:lnSpc>
              <a:defRPr/>
            </a:pPr>
            <a:r>
              <a:rPr lang="uk-UA" sz="2000" smtClean="0"/>
              <a:t>- окремим порядком фінансування та організаційного забезпечення діяльності судів, установленим законом;</a:t>
            </a:r>
          </a:p>
          <a:p>
            <a:pPr eaLnBrk="1" hangingPunct="1">
              <a:lnSpc>
                <a:spcPct val="80000"/>
              </a:lnSpc>
              <a:defRPr/>
            </a:pPr>
            <a:r>
              <a:rPr lang="uk-UA" sz="2000" smtClean="0"/>
              <a:t>- належним матеріальним та соціальним забезпеченням судді;</a:t>
            </a:r>
          </a:p>
          <a:p>
            <a:pPr eaLnBrk="1" hangingPunct="1">
              <a:lnSpc>
                <a:spcPct val="80000"/>
              </a:lnSpc>
              <a:defRPr/>
            </a:pPr>
            <a:r>
              <a:rPr lang="uk-UA" sz="2000" smtClean="0"/>
              <a:t>- функціонуванням органів суддівського врядування та самоврядування;</a:t>
            </a:r>
          </a:p>
          <a:p>
            <a:pPr eaLnBrk="1" hangingPunct="1">
              <a:lnSpc>
                <a:spcPct val="80000"/>
              </a:lnSpc>
              <a:defRPr/>
            </a:pPr>
            <a:r>
              <a:rPr lang="uk-UA" sz="2000" smtClean="0"/>
              <a:t>- визначеними законом засобами забезпечення особистої безпеки судді, членів його сім’ї, майна, а також іншими засобами їх правового захисту;</a:t>
            </a:r>
          </a:p>
          <a:p>
            <a:pPr eaLnBrk="1" hangingPunct="1">
              <a:lnSpc>
                <a:spcPct val="80000"/>
              </a:lnSpc>
              <a:defRPr/>
            </a:pPr>
            <a:r>
              <a:rPr lang="uk-UA" sz="2000" smtClean="0"/>
              <a:t>- правом судді на відставку.</a:t>
            </a:r>
            <a:endParaRPr lang="ru-RU"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marL="838200" indent="-838200" algn="l" eaLnBrk="1" hangingPunct="1">
              <a:defRPr/>
            </a:pPr>
            <a:r>
              <a:rPr lang="uk-UA" sz="2400" smtClean="0">
                <a:latin typeface="Times New Roman" panose="02020603050405020304" pitchFamily="18" charset="0"/>
              </a:rPr>
              <a:t> </a:t>
            </a:r>
            <a:r>
              <a:rPr lang="uk-UA" sz="2800" b="1" smtClean="0">
                <a:effectLst/>
              </a:rPr>
              <a:t>4. Склад, порядок формування та повноваження Конституційного Суду України</a:t>
            </a:r>
            <a:endParaRPr lang="ru-RU" sz="2800" b="1" smtClean="0">
              <a:effectLst/>
            </a:endParaRPr>
          </a:p>
        </p:txBody>
      </p:sp>
      <p:sp>
        <p:nvSpPr>
          <p:cNvPr id="103427" name="Rectangle 3"/>
          <p:cNvSpPr>
            <a:spLocks noGrp="1" noChangeArrowheads="1"/>
          </p:cNvSpPr>
          <p:nvPr>
            <p:ph type="body" idx="1"/>
          </p:nvPr>
        </p:nvSpPr>
        <p:spPr>
          <a:xfrm>
            <a:off x="381000" y="1524000"/>
            <a:ext cx="8229600" cy="4953000"/>
          </a:xfrm>
        </p:spPr>
        <p:txBody>
          <a:bodyPr/>
          <a:lstStyle/>
          <a:p>
            <a:pPr algn="just" eaLnBrk="1" hangingPunct="1">
              <a:lnSpc>
                <a:spcPct val="90000"/>
              </a:lnSpc>
              <a:defRPr/>
            </a:pPr>
            <a:r>
              <a:rPr lang="uk-UA" i="1" smtClean="0"/>
              <a:t>Конституційний Суд України</a:t>
            </a:r>
            <a:r>
              <a:rPr lang="uk-UA" smtClean="0"/>
              <a:t> є загальнодержавним, колегіальним, постійно діючим, єдиним органом конституційної юрисдикції в Україні, що вирішує питання про відповідність Конституції України законів України та у передбачених Конституцією України випадках інших актів, здійснює офіційне тлумачення Конституції України, а також інші повноваження відповідно до Конституції України.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p:txBody>
          <a:bodyPr/>
          <a:lstStyle/>
          <a:p>
            <a:pPr algn="just" eaLnBrk="1" hangingPunct="1">
              <a:buFont typeface="Wingdings" pitchFamily="2" charset="2"/>
              <a:buNone/>
              <a:defRPr/>
            </a:pPr>
            <a:r>
              <a:rPr lang="uk-UA" smtClean="0">
                <a:latin typeface="Times New Roman" panose="02020603050405020304" pitchFamily="18" charset="0"/>
              </a:rPr>
              <a:t> Конституційний Суд України складається з 18 суддів. Президент України, Верховна Рада України та з'їзд суддів України призначають по 6 суддів Конституційного Суду України.</a:t>
            </a:r>
            <a:endParaRPr lang="ru-RU" smtClean="0">
              <a:latin typeface="Times New Roman" panose="02020603050405020304" pitchFamily="18" charset="0"/>
            </a:endParaRPr>
          </a:p>
          <a:p>
            <a:pPr eaLnBrk="1" hangingPunct="1">
              <a:defRPr/>
            </a:pPr>
            <a:endParaRPr lang="ru-RU"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ChangeArrowheads="1"/>
          </p:cNvSpPr>
          <p:nvPr/>
        </p:nvSpPr>
        <p:spPr bwMode="auto">
          <a:xfrm>
            <a:off x="2590800" y="1981200"/>
            <a:ext cx="457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uk-UA"/>
          </a:p>
        </p:txBody>
      </p:sp>
      <p:sp>
        <p:nvSpPr>
          <p:cNvPr id="18435" name="Rectangle 7"/>
          <p:cNvSpPr>
            <a:spLocks noGrp="1" noChangeArrowheads="1"/>
          </p:cNvSpPr>
          <p:nvPr>
            <p:ph type="title"/>
          </p:nvPr>
        </p:nvSpPr>
        <p:spPr/>
        <p:txBody>
          <a:bodyPr/>
          <a:lstStyle/>
          <a:p>
            <a:pPr algn="l" eaLnBrk="1" hangingPunct="1"/>
            <a:r>
              <a:rPr lang="uk-UA" sz="3600" smtClean="0">
                <a:solidFill>
                  <a:schemeClr val="tx1"/>
                </a:solidFill>
                <a:effectLst/>
              </a:rPr>
              <a:t>Суддею Конституційного Суду України може бути:</a:t>
            </a:r>
            <a:endParaRPr lang="ru-RU" sz="3600" smtClean="0">
              <a:solidFill>
                <a:schemeClr val="tx1"/>
              </a:solidFill>
              <a:effectLst/>
            </a:endParaRPr>
          </a:p>
        </p:txBody>
      </p:sp>
      <p:sp>
        <p:nvSpPr>
          <p:cNvPr id="18436" name="Rectangle 9"/>
          <p:cNvSpPr>
            <a:spLocks noGrp="1" noChangeArrowheads="1"/>
          </p:cNvSpPr>
          <p:nvPr>
            <p:ph type="body" idx="1"/>
          </p:nvPr>
        </p:nvSpPr>
        <p:spPr/>
        <p:txBody>
          <a:bodyPr/>
          <a:lstStyle/>
          <a:p>
            <a:pPr eaLnBrk="1" hangingPunct="1">
              <a:lnSpc>
                <a:spcPct val="80000"/>
              </a:lnSpc>
            </a:pPr>
            <a:r>
              <a:rPr lang="uk-UA" sz="2400" i="1" smtClean="0">
                <a:effectLst/>
              </a:rPr>
              <a:t>Суддею Конституційного Суду України може бути</a:t>
            </a:r>
            <a:r>
              <a:rPr lang="uk-UA" sz="2400" smtClean="0">
                <a:effectLst/>
              </a:rPr>
              <a:t> громадянин України, який володіє державною мовою, на день призначення досяг сорока років, має вищу юридичну освіту і стаж професійної діяльності у сфері права щонайменше п’ятнадцять років, високі моральні якості та є правником із визнаним рівнем компетентності. Суддя Конституційного Суду України призначається на дев'ять років без права бути призначеним на повторний строк.</a:t>
            </a:r>
            <a:endParaRPr lang="ru-RU" sz="2400" smtClean="0">
              <a:effectLst/>
            </a:endParaRPr>
          </a:p>
          <a:p>
            <a:pPr eaLnBrk="1" hangingPunct="1">
              <a:lnSpc>
                <a:spcPct val="80000"/>
              </a:lnSpc>
            </a:pPr>
            <a:r>
              <a:rPr lang="uk-UA" sz="2400" b="1" smtClean="0">
                <a:effectLst/>
              </a:rPr>
              <a:t>Голова</a:t>
            </a:r>
            <a:r>
              <a:rPr lang="uk-UA" sz="2400" smtClean="0">
                <a:effectLst/>
              </a:rPr>
              <a:t> Конституційного Суду України обирається на спеціальному пленарному засіданні Конституційного Суду України зі складу суддів Конституційного Суду України шляхом таємного голосування лише на один трирічний строк.</a:t>
            </a:r>
            <a:endParaRPr lang="ru-RU" sz="2400" smtClean="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body" idx="1"/>
          </p:nvPr>
        </p:nvSpPr>
        <p:spPr>
          <a:xfrm>
            <a:off x="685800" y="228600"/>
            <a:ext cx="8229600" cy="4530725"/>
          </a:xfrm>
        </p:spPr>
        <p:txBody>
          <a:bodyPr/>
          <a:lstStyle/>
          <a:p>
            <a:pPr eaLnBrk="1" hangingPunct="1"/>
            <a:r>
              <a:rPr lang="uk-UA" sz="2000" b="1" smtClean="0">
                <a:effectLst/>
              </a:rPr>
              <a:t>До повноважень Конституційного Суду України чинне законодавство відносить прийняття рішення та </a:t>
            </a:r>
            <a:r>
              <a:rPr lang="ru-RU" sz="2000" b="1" smtClean="0">
                <a:effectLst/>
              </a:rPr>
              <a:t>на</a:t>
            </a:r>
            <a:r>
              <a:rPr lang="uk-UA" sz="2000" b="1" smtClean="0">
                <a:effectLst/>
              </a:rPr>
              <a:t>дання висновків у справах щодо:</a:t>
            </a:r>
          </a:p>
          <a:p>
            <a:pPr eaLnBrk="1" hangingPunct="1"/>
            <a:r>
              <a:rPr lang="uk-UA" sz="2000" smtClean="0">
                <a:effectLst/>
              </a:rPr>
              <a:t>1) конституційності законів та інших правових актів Верховної Ради України, актів Президента України, актів Кабінету Міністрів, України правових актів Верховної Ради Автономної Республіки Крим;</a:t>
            </a:r>
          </a:p>
          <a:p>
            <a:pPr eaLnBrk="1" hangingPunct="1"/>
            <a:r>
              <a:rPr lang="uk-UA" sz="2000" smtClean="0">
                <a:effectLst/>
              </a:rPr>
              <a:t>2) відповідності Конституції України чинним міжнародним договорам України або тим міжнародним договорам, що вносяться до Верховної Ради України для надання згоди на їхню обов’язковість;</a:t>
            </a:r>
          </a:p>
          <a:p>
            <a:pPr eaLnBrk="1" hangingPunct="1"/>
            <a:r>
              <a:rPr lang="uk-UA" sz="2000" smtClean="0">
                <a:effectLst/>
              </a:rPr>
              <a:t>3) додержання конституційної процедури розслідування і розгляду справи про усунення Президента України з поста в порядку імпічменту;</a:t>
            </a:r>
          </a:p>
          <a:p>
            <a:pPr eaLnBrk="1" hangingPunct="1"/>
            <a:r>
              <a:rPr lang="uk-UA" sz="2000" smtClean="0">
                <a:effectLst/>
              </a:rPr>
              <a:t>4) офіційного тлумачення Конституції та законів України;</a:t>
            </a:r>
          </a:p>
          <a:p>
            <a:pPr eaLnBrk="1" hangingPunct="1"/>
            <a:r>
              <a:rPr lang="uk-UA" sz="2000" smtClean="0">
                <a:effectLst/>
              </a:rPr>
              <a:t>5) відповідності проекту закону про внесення змін до Конституції України вимогам </a:t>
            </a:r>
            <a:r>
              <a:rPr lang="uk-UA" sz="2000" smtClean="0">
                <a:effectLst/>
                <a:hlinkClick r:id="rId2"/>
              </a:rPr>
              <a:t>статей 157</a:t>
            </a:r>
            <a:r>
              <a:rPr lang="uk-UA" sz="2000" smtClean="0">
                <a:effectLst/>
              </a:rPr>
              <a:t> і </a:t>
            </a:r>
            <a:r>
              <a:rPr lang="uk-UA" sz="2000" smtClean="0">
                <a:effectLst/>
                <a:hlinkClick r:id="rId3"/>
              </a:rPr>
              <a:t>158 Конституції України</a:t>
            </a:r>
            <a:r>
              <a:rPr lang="uk-UA" sz="2000" smtClean="0">
                <a:effectLst/>
              </a:rPr>
              <a:t>;</a:t>
            </a:r>
          </a:p>
          <a:p>
            <a:pPr eaLnBrk="1" hangingPunct="1"/>
            <a:r>
              <a:rPr lang="uk-UA" sz="2000" smtClean="0">
                <a:effectLst/>
              </a:rPr>
              <a:t>6) порушення Верховною Радою Автономної Республіки Крим </a:t>
            </a:r>
            <a:r>
              <a:rPr lang="uk-UA" sz="2000" smtClean="0">
                <a:effectLst/>
                <a:hlinkClick r:id="rId4"/>
              </a:rPr>
              <a:t>Конституції України</a:t>
            </a:r>
            <a:r>
              <a:rPr lang="uk-UA" sz="2000" smtClean="0">
                <a:effectLst/>
              </a:rPr>
              <a:t> або законів України.</a:t>
            </a:r>
            <a:endParaRPr lang="ru-RU" sz="2000" smtClean="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defRPr/>
            </a:pPr>
            <a:r>
              <a:rPr lang="uk-UA" sz="3200" u="sng" smtClean="0">
                <a:latin typeface="Times New Roman" panose="02020603050405020304" pitchFamily="18" charset="0"/>
              </a:rPr>
              <a:t>Формами звернення</a:t>
            </a:r>
            <a:r>
              <a:rPr lang="uk-UA" sz="3200" smtClean="0">
                <a:latin typeface="Times New Roman" panose="02020603050405020304" pitchFamily="18" charset="0"/>
              </a:rPr>
              <a:t> до Конституційного Суду є конституційне подання, конституційне звернення та конституційна скарга.</a:t>
            </a:r>
            <a:endParaRPr lang="ru-RU" sz="3200" smtClean="0">
              <a:latin typeface="Times New Roman" panose="02020603050405020304" pitchFamily="18" charset="0"/>
            </a:endParaRPr>
          </a:p>
        </p:txBody>
      </p:sp>
      <p:sp>
        <p:nvSpPr>
          <p:cNvPr id="91139" name="Rectangle 3"/>
          <p:cNvSpPr>
            <a:spLocks noGrp="1" noChangeArrowheads="1"/>
          </p:cNvSpPr>
          <p:nvPr>
            <p:ph type="body" idx="1"/>
          </p:nvPr>
        </p:nvSpPr>
        <p:spPr/>
        <p:txBody>
          <a:bodyPr/>
          <a:lstStyle/>
          <a:p>
            <a:pPr algn="just" eaLnBrk="1" hangingPunct="1">
              <a:lnSpc>
                <a:spcPct val="90000"/>
              </a:lnSpc>
              <a:defRPr/>
            </a:pPr>
            <a:r>
              <a:rPr lang="uk-UA" sz="2400" smtClean="0">
                <a:latin typeface="Times New Roman" panose="02020603050405020304" pitchFamily="18" charset="0"/>
              </a:rPr>
              <a:t>Конституційне подання - </a:t>
            </a:r>
            <a:r>
              <a:rPr lang="uk-UA" sz="2400" smtClean="0"/>
              <a:t>це письмове клопотання до Конституційного Суду України про визнання правового акта (його окремих положень) неконституційним, про визначення відповідності проекту закону про внесення змін до Конституції України вимогам статей 157 і 158 Конституції України, конституційності міжнародного договору або про необхідність офіційного тлумачення Конституції України та законів України. Конституційним поданням є також звернення Верховної Ради України про дачу висновку щодо додержання конституційної процедури розслідування і розгляду справи про усунення Президента України з поста в порядку імпічменту, порушення Верховною Радою Автономної Республіки Крим Конституції України або законів України.</a:t>
            </a:r>
            <a:endParaRPr lang="ru-RU" sz="2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title" idx="4294967295"/>
          </p:nvPr>
        </p:nvSpPr>
        <p:spPr>
          <a:xfrm>
            <a:off x="228600" y="2895600"/>
            <a:ext cx="8686800" cy="1143000"/>
          </a:xfrm>
          <a:noFill/>
        </p:spPr>
        <p:txBody>
          <a:bodyPr/>
          <a:lstStyle/>
          <a:p>
            <a:pPr algn="just" eaLnBrk="1" hangingPunct="1"/>
            <a:r>
              <a:rPr lang="uk-UA" sz="3200" b="1" u="sng" smtClean="0">
                <a:solidFill>
                  <a:schemeClr val="tx1"/>
                </a:solidFill>
                <a:effectLst/>
                <a:latin typeface="Times New Roman" pitchFamily="18" charset="0"/>
              </a:rPr>
              <a:t>Конституційне звернення</a:t>
            </a:r>
            <a:r>
              <a:rPr lang="uk-UA" sz="3200" b="1" smtClean="0">
                <a:solidFill>
                  <a:schemeClr val="tx1"/>
                </a:solidFill>
                <a:effectLst/>
                <a:latin typeface="Times New Roman" pitchFamily="18" charset="0"/>
              </a:rPr>
              <a:t> - </a:t>
            </a:r>
            <a:r>
              <a:rPr lang="uk-UA" sz="3200" smtClean="0">
                <a:solidFill>
                  <a:schemeClr val="tx1"/>
                </a:solidFill>
                <a:effectLst/>
                <a:latin typeface="Times New Roman" pitchFamily="18" charset="0"/>
              </a:rPr>
              <a:t>це письмове клопотання до Конституційного Суду про необхідність офіційного тлумачення Конституції України та законів України з метою забезпечення реалізації чи захисту конституційних прав та свобод людини і громадянина, а також прав юридичної особи.</a:t>
            </a:r>
            <a:r>
              <a:rPr lang="ru-RU" sz="3200" smtClean="0">
                <a:solidFill>
                  <a:schemeClr val="tx1"/>
                </a:solidFill>
                <a:effectLst/>
                <a:latin typeface="Times New Roman" pitchFamily="18" charset="0"/>
              </a:rPr>
              <a:t/>
            </a:r>
            <a:br>
              <a:rPr lang="ru-RU" sz="3200" smtClean="0">
                <a:solidFill>
                  <a:schemeClr val="tx1"/>
                </a:solidFill>
                <a:effectLst/>
                <a:latin typeface="Times New Roman" pitchFamily="18" charset="0"/>
              </a:rPr>
            </a:br>
            <a:r>
              <a:rPr lang="uk-UA" sz="3200" smtClean="0">
                <a:solidFill>
                  <a:schemeClr val="tx1"/>
                </a:solidFill>
                <a:effectLst/>
                <a:latin typeface="Times New Roman" pitchFamily="18" charset="0"/>
              </a:rPr>
              <a:t> </a:t>
            </a:r>
            <a:br>
              <a:rPr lang="uk-UA" sz="3200" smtClean="0">
                <a:solidFill>
                  <a:schemeClr val="tx1"/>
                </a:solidFill>
                <a:effectLst/>
                <a:latin typeface="Times New Roman" pitchFamily="18" charset="0"/>
              </a:rPr>
            </a:br>
            <a:r>
              <a:rPr lang="uk-UA" sz="3000" smtClean="0">
                <a:solidFill>
                  <a:schemeClr val="tx1"/>
                </a:solidFill>
                <a:effectLst/>
                <a:latin typeface="Times New Roman" pitchFamily="18" charset="0"/>
              </a:rPr>
              <a:t/>
            </a:r>
            <a:br>
              <a:rPr lang="uk-UA" sz="3000" smtClean="0">
                <a:solidFill>
                  <a:schemeClr val="tx1"/>
                </a:solidFill>
                <a:effectLst/>
                <a:latin typeface="Times New Roman" pitchFamily="18" charset="0"/>
              </a:rPr>
            </a:br>
            <a:endParaRPr lang="ru-RU" sz="3000" smtClean="0">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457200" y="838200"/>
            <a:ext cx="8229600" cy="5292725"/>
          </a:xfrm>
        </p:spPr>
        <p:txBody>
          <a:bodyPr/>
          <a:lstStyle/>
          <a:p>
            <a:pPr eaLnBrk="1" hangingPunct="1">
              <a:defRPr/>
            </a:pPr>
            <a:r>
              <a:rPr lang="uk-UA" b="1" smtClean="0">
                <a:latin typeface="Times New Roman" panose="02020603050405020304" pitchFamily="18" charset="0"/>
              </a:rPr>
              <a:t>Конституційна скарга </a:t>
            </a:r>
            <a:r>
              <a:rPr lang="uk-UA" smtClean="0">
                <a:latin typeface="Times New Roman" panose="02020603050405020304" pitchFamily="18" charset="0"/>
              </a:rPr>
              <a:t>– це</a:t>
            </a:r>
            <a:r>
              <a:rPr lang="uk-UA" b="1" smtClean="0">
                <a:latin typeface="Times New Roman" panose="02020603050405020304" pitchFamily="18" charset="0"/>
              </a:rPr>
              <a:t> </a:t>
            </a:r>
            <a:r>
              <a:rPr lang="uk-UA" smtClean="0">
                <a:latin typeface="Times New Roman" panose="02020603050405020304" pitchFamily="18" charset="0"/>
              </a:rPr>
              <a:t> подане до Суду письмове клопотання щодо перевірки на відповідність </a:t>
            </a:r>
            <a:r>
              <a:rPr lang="uk-UA" u="sng" smtClean="0">
                <a:latin typeface="Times New Roman" panose="02020603050405020304" pitchFamily="18" charset="0"/>
                <a:hlinkClick r:id="rId2"/>
              </a:rPr>
              <a:t>Конституції України</a:t>
            </a:r>
            <a:r>
              <a:rPr lang="uk-UA" u="sng" smtClean="0">
                <a:latin typeface="Times New Roman" panose="02020603050405020304" pitchFamily="18" charset="0"/>
              </a:rPr>
              <a:t> </a:t>
            </a:r>
            <a:r>
              <a:rPr lang="uk-UA" smtClean="0">
                <a:latin typeface="Times New Roman" panose="02020603050405020304" pitchFamily="18" charset="0"/>
              </a:rPr>
              <a:t>(конституційність) закону України (його окремих положень), що застосований в остаточному судовому рішенні у справі суб’єкта права на конституційну скаргу.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l" eaLnBrk="1" hangingPunct="1">
              <a:defRPr/>
            </a:pPr>
            <a:r>
              <a:rPr lang="uk-UA" sz="3600" b="1" smtClean="0"/>
              <a:t>5. Вища рада правосуддя: склад та повноваження.</a:t>
            </a:r>
            <a:endParaRPr lang="ru-RU" sz="3600" b="1" smtClean="0"/>
          </a:p>
        </p:txBody>
      </p:sp>
      <p:sp>
        <p:nvSpPr>
          <p:cNvPr id="55299" name="Rectangle 3"/>
          <p:cNvSpPr>
            <a:spLocks noGrp="1" noChangeArrowheads="1"/>
          </p:cNvSpPr>
          <p:nvPr>
            <p:ph type="body" idx="1"/>
          </p:nvPr>
        </p:nvSpPr>
        <p:spPr>
          <a:xfrm>
            <a:off x="152400" y="1752600"/>
            <a:ext cx="8991600" cy="5105400"/>
          </a:xfrm>
        </p:spPr>
        <p:txBody>
          <a:bodyPr/>
          <a:lstStyle/>
          <a:p>
            <a:pPr eaLnBrk="1" hangingPunct="1">
              <a:lnSpc>
                <a:spcPct val="80000"/>
              </a:lnSpc>
              <a:defRPr/>
            </a:pPr>
            <a:r>
              <a:rPr lang="uk-UA" sz="2000" smtClean="0"/>
              <a:t>Згідно ст. 131 Конституції України в державі </a:t>
            </a:r>
            <a:r>
              <a:rPr lang="uk-UA" sz="2000" i="1" smtClean="0"/>
              <a:t>діє Вища рада правосуддя, яка</a:t>
            </a:r>
            <a:r>
              <a:rPr lang="uk-UA" sz="2000" smtClean="0"/>
              <a:t>:</a:t>
            </a:r>
          </a:p>
          <a:p>
            <a:pPr eaLnBrk="1" hangingPunct="1">
              <a:lnSpc>
                <a:spcPct val="80000"/>
              </a:lnSpc>
              <a:defRPr/>
            </a:pPr>
            <a:r>
              <a:rPr lang="uk-UA" sz="2000" smtClean="0"/>
              <a:t>1) вносить подання про призначення судді на посаду;</a:t>
            </a:r>
          </a:p>
          <a:p>
            <a:pPr eaLnBrk="1" hangingPunct="1">
              <a:lnSpc>
                <a:spcPct val="80000"/>
              </a:lnSpc>
              <a:defRPr/>
            </a:pPr>
            <a:r>
              <a:rPr lang="uk-UA" sz="2000" smtClean="0"/>
              <a:t>2) ухвалює рішення стосовно порушення суддею чи прокурором вимог щодо несумісності;</a:t>
            </a:r>
          </a:p>
          <a:p>
            <a:pPr eaLnBrk="1" hangingPunct="1">
              <a:lnSpc>
                <a:spcPct val="80000"/>
              </a:lnSpc>
              <a:defRPr/>
            </a:pPr>
            <a:r>
              <a:rPr lang="uk-UA" sz="2000" smtClean="0"/>
              <a:t>3) розглядає скарги на рішення відповідного органу про притягнення до дисциплінарної відповідальності судді чи прокурора;</a:t>
            </a:r>
          </a:p>
          <a:p>
            <a:pPr eaLnBrk="1" hangingPunct="1">
              <a:lnSpc>
                <a:spcPct val="80000"/>
              </a:lnSpc>
              <a:defRPr/>
            </a:pPr>
            <a:r>
              <a:rPr lang="uk-UA" sz="2000" smtClean="0"/>
              <a:t>4) ухвалює рішення про звільнення судді з посади;</a:t>
            </a:r>
          </a:p>
          <a:p>
            <a:pPr eaLnBrk="1" hangingPunct="1">
              <a:lnSpc>
                <a:spcPct val="80000"/>
              </a:lnSpc>
              <a:defRPr/>
            </a:pPr>
            <a:r>
              <a:rPr lang="uk-UA" sz="2000" smtClean="0"/>
              <a:t>5) надає згоду на затримання судді чи утримання його під вартою;</a:t>
            </a:r>
          </a:p>
          <a:p>
            <a:pPr eaLnBrk="1" hangingPunct="1">
              <a:lnSpc>
                <a:spcPct val="80000"/>
              </a:lnSpc>
              <a:defRPr/>
            </a:pPr>
            <a:r>
              <a:rPr lang="uk-UA" sz="2000" smtClean="0"/>
              <a:t>6) ухвалює рішення про тимчасове відсторонення судді від здійснення правосуддя;</a:t>
            </a:r>
          </a:p>
          <a:p>
            <a:pPr eaLnBrk="1" hangingPunct="1">
              <a:lnSpc>
                <a:spcPct val="80000"/>
              </a:lnSpc>
              <a:defRPr/>
            </a:pPr>
            <a:r>
              <a:rPr lang="uk-UA" sz="2000" smtClean="0"/>
              <a:t>7) вживає заходів щодо забезпечення незалежності суддів;</a:t>
            </a:r>
          </a:p>
          <a:p>
            <a:pPr eaLnBrk="1" hangingPunct="1">
              <a:lnSpc>
                <a:spcPct val="80000"/>
              </a:lnSpc>
              <a:defRPr/>
            </a:pPr>
            <a:r>
              <a:rPr lang="uk-UA" sz="2000" smtClean="0"/>
              <a:t>8) ухвалює рішення про переведення судді з одного суду до іншого;</a:t>
            </a:r>
          </a:p>
          <a:p>
            <a:pPr eaLnBrk="1" hangingPunct="1">
              <a:lnSpc>
                <a:spcPct val="80000"/>
              </a:lnSpc>
              <a:defRPr/>
            </a:pPr>
            <a:r>
              <a:rPr lang="uk-UA" sz="2000" smtClean="0"/>
              <a:t>9) здійснює інші повноваження, визначені Конституцією та законами України.</a:t>
            </a:r>
            <a:endParaRPr lang="ru-RU" sz="2000" smtClean="0"/>
          </a:p>
        </p:txBody>
      </p:sp>
      <p:sp>
        <p:nvSpPr>
          <p:cNvPr id="23556" name="Rectangle 5"/>
          <p:cNvSpPr>
            <a:spLocks noChangeArrowheads="1"/>
          </p:cNvSpPr>
          <p:nvPr/>
        </p:nvSpPr>
        <p:spPr bwMode="auto">
          <a:xfrm>
            <a:off x="0" y="4392613"/>
            <a:ext cx="9144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eaLnBrk="1" hangingPunct="1"/>
            <a:endParaRPr lang="uk-UA" sz="2000" b="1">
              <a:latin typeface="Times New Roman" pitchFamily="18" charset="0"/>
            </a:endParaRPr>
          </a:p>
          <a:p>
            <a:pPr algn="just" eaLnBrk="1" hangingPunct="1"/>
            <a:endParaRPr lang="uk-UA" sz="2000" b="1">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uk-UA" sz="4800" b="1" smtClean="0">
                <a:effectLst/>
              </a:rPr>
              <a:t>План </a:t>
            </a:r>
          </a:p>
        </p:txBody>
      </p:sp>
      <p:sp>
        <p:nvSpPr>
          <p:cNvPr id="6147" name="Rectangle 8"/>
          <p:cNvSpPr>
            <a:spLocks noGrp="1" noChangeArrowheads="1"/>
          </p:cNvSpPr>
          <p:nvPr>
            <p:ph type="body" idx="1"/>
          </p:nvPr>
        </p:nvSpPr>
        <p:spPr>
          <a:xfrm>
            <a:off x="304800" y="1295400"/>
            <a:ext cx="8610600" cy="4683125"/>
          </a:xfrm>
        </p:spPr>
        <p:txBody>
          <a:bodyPr/>
          <a:lstStyle/>
          <a:p>
            <a:pPr marL="698500" indent="-609600" eaLnBrk="1" hangingPunct="1"/>
            <a:r>
              <a:rPr lang="uk-UA" b="1" smtClean="0">
                <a:effectLst/>
              </a:rPr>
              <a:t>1. Конституційні засади та принципи правосуддя. </a:t>
            </a:r>
          </a:p>
          <a:p>
            <a:pPr marL="698500" indent="-609600" eaLnBrk="1" hangingPunct="1"/>
            <a:r>
              <a:rPr lang="uk-UA" b="1" smtClean="0">
                <a:effectLst/>
              </a:rPr>
              <a:t>2. Система судових органів в Україні.</a:t>
            </a:r>
          </a:p>
          <a:p>
            <a:pPr marL="698500" indent="-609600" eaLnBrk="1" hangingPunct="1"/>
            <a:r>
              <a:rPr lang="uk-UA" b="1" smtClean="0">
                <a:effectLst/>
              </a:rPr>
              <a:t>3. Статус суддів в Україні.</a:t>
            </a:r>
          </a:p>
          <a:p>
            <a:pPr marL="698500" indent="-609600" eaLnBrk="1" hangingPunct="1"/>
            <a:r>
              <a:rPr lang="uk-UA" b="1" smtClean="0">
                <a:effectLst/>
              </a:rPr>
              <a:t>4. Склад, порядок формування та повноваження Конституційного Суду України.</a:t>
            </a:r>
          </a:p>
          <a:p>
            <a:pPr marL="698500" indent="-609600" eaLnBrk="1" hangingPunct="1"/>
            <a:r>
              <a:rPr lang="uk-UA" b="1" smtClean="0">
                <a:effectLst/>
              </a:rPr>
              <a:t>5. Вища рада правосуддя: склад та повноваження.</a:t>
            </a:r>
            <a:endParaRPr lang="ru-RU" b="1" smtClean="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title" idx="4294967295"/>
          </p:nvPr>
        </p:nvSpPr>
        <p:spPr>
          <a:xfrm>
            <a:off x="685800" y="2209800"/>
            <a:ext cx="8229600" cy="1143000"/>
          </a:xfrm>
        </p:spPr>
        <p:txBody>
          <a:bodyPr/>
          <a:lstStyle/>
          <a:p>
            <a:pPr algn="just" eaLnBrk="1" hangingPunct="1">
              <a:defRPr/>
            </a:pPr>
            <a:r>
              <a:rPr lang="uk-UA" sz="2400" smtClean="0">
                <a:solidFill>
                  <a:schemeClr val="tx1"/>
                </a:solidFill>
                <a:effectLst/>
                <a:latin typeface="Times New Roman" panose="02020603050405020304" pitchFamily="18" charset="0"/>
              </a:rPr>
              <a:t/>
            </a:r>
            <a:br>
              <a:rPr lang="uk-UA" sz="2400" smtClean="0">
                <a:solidFill>
                  <a:schemeClr val="tx1"/>
                </a:solidFill>
                <a:effectLst/>
                <a:latin typeface="Times New Roman" panose="02020603050405020304" pitchFamily="18" charset="0"/>
              </a:rPr>
            </a:br>
            <a:r>
              <a:rPr lang="uk-UA" sz="2400" i="1" smtClean="0"/>
              <a:t>Вища рада правосуддя складається з двадцяти одного члена</a:t>
            </a:r>
            <a:r>
              <a:rPr lang="uk-UA" sz="2400" smtClean="0"/>
              <a:t>, з яких десятьох - обирає з’їзд суддів України з числа суддів чи суддів у відставці, двох - призначає Президент України, двох - обирає Верховна Рада України, двох - обирає з’їзд адвокатів України, двох - обирає всеукраїнська конференція прокурорів, двох - обирає з’їзд представників юридичних вищих навчальних закладів та наукових установ. Голова Верховного Суду входить до складу Вищої ради правосуддя за посадою.</a:t>
            </a:r>
            <a:r>
              <a:rPr lang="uk-UA" sz="2400" i="1" smtClean="0"/>
              <a:t/>
            </a:r>
            <a:br>
              <a:rPr lang="uk-UA" sz="2400" i="1" smtClean="0"/>
            </a:br>
            <a:endParaRPr lang="uk-UA"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p:txBody>
          <a:bodyPr/>
          <a:lstStyle/>
          <a:p>
            <a:pPr eaLnBrk="1" hangingPunct="1">
              <a:defRPr/>
            </a:pPr>
            <a:r>
              <a:rPr lang="uk-UA" sz="2800" i="1" smtClean="0"/>
              <a:t>Строк повноважень обраних (призначених) членів Вищої ради правосуддя становить чотири роки</a:t>
            </a:r>
            <a:r>
              <a:rPr lang="uk-UA" sz="2800" smtClean="0"/>
              <a:t>. Одна й та ж особа не може обіймати посаду члена Вищої ради правосуддя два строки поспіль.</a:t>
            </a:r>
            <a:endParaRPr lang="ru-RU"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277813"/>
            <a:ext cx="8153400" cy="941387"/>
          </a:xfrm>
        </p:spPr>
        <p:txBody>
          <a:bodyPr/>
          <a:lstStyle/>
          <a:p>
            <a:pPr eaLnBrk="1" hangingPunct="1"/>
            <a:r>
              <a:rPr lang="uk-UA" sz="3600" b="1" smtClean="0">
                <a:effectLst/>
                <a:latin typeface="Times New Roman" pitchFamily="18" charset="0"/>
              </a:rPr>
              <a:t>ДЖЕРЕЛА:</a:t>
            </a:r>
            <a:endParaRPr lang="ru-RU" sz="3600" b="1" smtClean="0">
              <a:effectLst/>
              <a:latin typeface="Times New Roman" pitchFamily="18" charset="0"/>
            </a:endParaRPr>
          </a:p>
        </p:txBody>
      </p:sp>
      <p:sp>
        <p:nvSpPr>
          <p:cNvPr id="7171" name="Rectangle 5"/>
          <p:cNvSpPr>
            <a:spLocks noChangeArrowheads="1"/>
          </p:cNvSpPr>
          <p:nvPr/>
        </p:nvSpPr>
        <p:spPr bwMode="auto">
          <a:xfrm>
            <a:off x="304800" y="1765300"/>
            <a:ext cx="84582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indent="431800" eaLnBrk="1" hangingPunct="1">
              <a:buFontTx/>
              <a:buAutoNum type="arabicPeriod"/>
            </a:pPr>
            <a:r>
              <a:rPr lang="ru-RU"/>
              <a:t> Дашковська О. Р. Судовий прецедент і судова практика як джерела права / О. Р. Дашковська //Вісник Академії правових наук України. – Х., 2011. – № 1. – С. 34–41.</a:t>
            </a:r>
            <a:endParaRPr lang="uk-UA"/>
          </a:p>
          <a:p>
            <a:pPr indent="431800" eaLnBrk="1" hangingPunct="1">
              <a:buFontTx/>
              <a:buAutoNum type="arabicPeriod"/>
            </a:pPr>
            <a:r>
              <a:rPr lang="uk-UA"/>
              <a:t> Державна</a:t>
            </a:r>
            <a:r>
              <a:rPr lang="ru-RU"/>
              <a:t> </a:t>
            </a:r>
            <a:r>
              <a:rPr lang="uk-UA"/>
              <a:t>судова адміністрація</a:t>
            </a:r>
            <a:r>
              <a:rPr lang="ru-RU"/>
              <a:t> </a:t>
            </a:r>
            <a:r>
              <a:rPr lang="uk-UA"/>
              <a:t>України: 10 років судового адміністрування : ювіл. вид. / відп. ред.: Ю.</a:t>
            </a:r>
            <a:r>
              <a:rPr lang="ru-RU"/>
              <a:t> </a:t>
            </a:r>
            <a:r>
              <a:rPr lang="uk-UA"/>
              <a:t>С.</a:t>
            </a:r>
            <a:r>
              <a:rPr lang="ru-RU"/>
              <a:t> </a:t>
            </a:r>
            <a:r>
              <a:rPr lang="uk-UA"/>
              <a:t>Забара, Ф.</a:t>
            </a:r>
            <a:r>
              <a:rPr lang="ru-RU"/>
              <a:t> </a:t>
            </a:r>
            <a:r>
              <a:rPr lang="uk-UA"/>
              <a:t>К.</a:t>
            </a:r>
            <a:r>
              <a:rPr lang="ru-RU"/>
              <a:t> </a:t>
            </a:r>
            <a:r>
              <a:rPr lang="uk-UA"/>
              <a:t>Іллюк, В.</a:t>
            </a:r>
            <a:r>
              <a:rPr lang="ru-RU"/>
              <a:t> </a:t>
            </a:r>
            <a:r>
              <a:rPr lang="uk-UA"/>
              <a:t>С.</a:t>
            </a:r>
            <a:r>
              <a:rPr lang="ru-RU"/>
              <a:t> </a:t>
            </a:r>
            <a:r>
              <a:rPr lang="uk-UA"/>
              <a:t>Ковальський. – К. : Юрінком Інтер, 2012. – 224</a:t>
            </a:r>
            <a:r>
              <a:rPr lang="ru-RU"/>
              <a:t> </a:t>
            </a:r>
            <a:r>
              <a:rPr lang="uk-UA"/>
              <a:t>с.</a:t>
            </a:r>
            <a:endParaRPr lang="ru-RU"/>
          </a:p>
          <a:p>
            <a:pPr indent="431800" eaLnBrk="1" hangingPunct="1">
              <a:buFontTx/>
              <a:buAutoNum type="arabicPeriod"/>
            </a:pPr>
            <a:r>
              <a:rPr lang="ru-RU"/>
              <a:t> Закон України «Про забезпечення права на справедливий суд» від 12 лютого 2015 року № 192-VIII.</a:t>
            </a:r>
          </a:p>
          <a:p>
            <a:pPr indent="431800" eaLnBrk="1" hangingPunct="1">
              <a:buFontTx/>
              <a:buAutoNum type="arabicPeriod"/>
            </a:pPr>
            <a:r>
              <a:rPr lang="ru-RU"/>
              <a:t> Закон України «Про судоустрій і статус суддів» від 07 липня 2010 року № 2453-</a:t>
            </a:r>
            <a:r>
              <a:rPr lang="en-US"/>
              <a:t>VI</a:t>
            </a:r>
            <a:r>
              <a:rPr lang="ru-RU"/>
              <a:t>.</a:t>
            </a:r>
            <a:endParaRPr lang="uk-UA"/>
          </a:p>
          <a:p>
            <a:pPr indent="431800" eaLnBrk="1" hangingPunct="1">
              <a:buFontTx/>
              <a:buAutoNum type="arabicPeriod"/>
            </a:pPr>
            <a:r>
              <a:rPr lang="uk-UA"/>
              <a:t> Кирилюк</a:t>
            </a:r>
            <a:r>
              <a:rPr lang="ru-RU"/>
              <a:t> </a:t>
            </a:r>
            <a:r>
              <a:rPr lang="uk-UA"/>
              <a:t>Р.</a:t>
            </a:r>
            <a:r>
              <a:rPr lang="ru-RU"/>
              <a:t> </a:t>
            </a:r>
            <a:r>
              <a:rPr lang="uk-UA"/>
              <a:t>І.</a:t>
            </a:r>
            <a:r>
              <a:rPr lang="ru-RU"/>
              <a:t> </a:t>
            </a:r>
            <a:r>
              <a:rPr lang="uk-UA"/>
              <a:t>Державна судова адміністрація України як суб'єкт забезпечення діяльності судів : монографія / Р.</a:t>
            </a:r>
            <a:r>
              <a:rPr lang="ru-RU"/>
              <a:t> </a:t>
            </a:r>
            <a:r>
              <a:rPr lang="uk-UA"/>
              <a:t>І.</a:t>
            </a:r>
            <a:r>
              <a:rPr lang="ru-RU"/>
              <a:t> </a:t>
            </a:r>
            <a:r>
              <a:rPr lang="uk-UA"/>
              <a:t>Кирилюк. – К. : Логос, 2012. – 188</a:t>
            </a:r>
            <a:r>
              <a:rPr lang="ru-RU"/>
              <a:t> </a:t>
            </a:r>
            <a:r>
              <a:rPr lang="uk-UA"/>
              <a:t>с.</a:t>
            </a:r>
          </a:p>
          <a:p>
            <a:pPr indent="431800" eaLnBrk="1" hangingPunct="1">
              <a:buFontTx/>
              <a:buAutoNum type="arabicPeriod"/>
            </a:pPr>
            <a:r>
              <a:rPr lang="uk-UA"/>
              <a:t> Конституційне право України [Текст] : навч. посіб. для студентів ВНЗ / [Р. Ф. Гринюк та ін. ; за заг. ред. д-ра юрид наук, проф. Р. Ф. Гринюка] ; Донец. нац. ун-т, Екон.-правовий ф-т. - Донецьк : ДонНУ, 2014. - 281 с.</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1" name="Rectangle 17"/>
          <p:cNvSpPr>
            <a:spLocks noGrp="1" noChangeArrowheads="1"/>
          </p:cNvSpPr>
          <p:nvPr>
            <p:ph type="title"/>
          </p:nvPr>
        </p:nvSpPr>
        <p:spPr/>
        <p:txBody>
          <a:bodyPr/>
          <a:lstStyle/>
          <a:p>
            <a:pPr marL="260350" indent="-39688" algn="l" eaLnBrk="1" hangingPunct="1">
              <a:defRPr/>
            </a:pPr>
            <a:r>
              <a:rPr lang="uk-UA" sz="3200" smtClean="0">
                <a:latin typeface="Times New Roman" panose="02020603050405020304" pitchFamily="18" charset="0"/>
              </a:rPr>
              <a:t/>
            </a:r>
            <a:br>
              <a:rPr lang="uk-UA" sz="3200" smtClean="0">
                <a:latin typeface="Times New Roman" panose="02020603050405020304" pitchFamily="18" charset="0"/>
              </a:rPr>
            </a:br>
            <a:r>
              <a:rPr lang="uk-UA" sz="4000" smtClean="0">
                <a:latin typeface="Times New Roman" panose="02020603050405020304" pitchFamily="18" charset="0"/>
              </a:rPr>
              <a:t>1</a:t>
            </a:r>
            <a:r>
              <a:rPr lang="uk-UA" sz="3200" smtClean="0">
                <a:latin typeface="Times New Roman" panose="02020603050405020304" pitchFamily="18" charset="0"/>
              </a:rPr>
              <a:t>. </a:t>
            </a:r>
            <a:r>
              <a:rPr lang="uk-UA" sz="4000" smtClean="0">
                <a:effectLst/>
              </a:rPr>
              <a:t>Конституційні засади та принципи правосуддя.</a:t>
            </a:r>
            <a:br>
              <a:rPr lang="uk-UA" sz="4000" smtClean="0">
                <a:effectLst/>
              </a:rPr>
            </a:br>
            <a:endParaRPr lang="ru-RU" sz="4000" smtClean="0">
              <a:effectLst/>
            </a:endParaRPr>
          </a:p>
        </p:txBody>
      </p:sp>
      <p:sp>
        <p:nvSpPr>
          <p:cNvPr id="42002" name="Rectangle 18"/>
          <p:cNvSpPr>
            <a:spLocks noGrp="1" noChangeArrowheads="1"/>
          </p:cNvSpPr>
          <p:nvPr>
            <p:ph type="body" idx="1"/>
          </p:nvPr>
        </p:nvSpPr>
        <p:spPr/>
        <p:txBody>
          <a:bodyPr/>
          <a:lstStyle/>
          <a:p>
            <a:pPr marL="3175" indent="-3175" eaLnBrk="1" hangingPunct="1">
              <a:buFont typeface="Wingdings" pitchFamily="2" charset="2"/>
              <a:buNone/>
              <a:defRPr/>
            </a:pPr>
            <a:r>
              <a:rPr lang="uk-UA" sz="2200" smtClean="0">
                <a:latin typeface="Times New Roman" panose="02020603050405020304" pitchFamily="18" charset="0"/>
              </a:rPr>
              <a:t>    	</a:t>
            </a:r>
            <a:r>
              <a:rPr lang="uk-UA" sz="2000" smtClean="0">
                <a:latin typeface="Times New Roman" panose="02020603050405020304" pitchFamily="18" charset="0"/>
              </a:rPr>
              <a:t>Статті 124 та 125 Конституції України регламентують </a:t>
            </a:r>
            <a:r>
              <a:rPr lang="uk-UA" sz="2000" i="1" smtClean="0">
                <a:latin typeface="Times New Roman" panose="02020603050405020304" pitchFamily="18" charset="0"/>
              </a:rPr>
              <a:t>наступні конституційні засади правосуддя</a:t>
            </a:r>
            <a:r>
              <a:rPr lang="uk-UA" sz="2000" smtClean="0">
                <a:latin typeface="Times New Roman" panose="02020603050405020304" pitchFamily="18" charset="0"/>
              </a:rPr>
              <a:t>:</a:t>
            </a:r>
          </a:p>
          <a:p>
            <a:pPr marL="3175" indent="-3175" eaLnBrk="1" hangingPunct="1">
              <a:buFont typeface="Wingdings" pitchFamily="2" charset="2"/>
              <a:buNone/>
              <a:defRPr/>
            </a:pPr>
            <a:r>
              <a:rPr lang="uk-UA" sz="2000" smtClean="0">
                <a:latin typeface="Times New Roman" panose="02020603050405020304" pitchFamily="18" charset="0"/>
              </a:rPr>
              <a:t>- делегування функцій судів, а також привласнення цих функцій іншими органами чи посадовими особами не допускаються;</a:t>
            </a:r>
          </a:p>
          <a:p>
            <a:pPr marL="3175" indent="-3175" eaLnBrk="1" hangingPunct="1">
              <a:buFont typeface="Wingdings" pitchFamily="2" charset="2"/>
              <a:buNone/>
              <a:defRPr/>
            </a:pPr>
            <a:r>
              <a:rPr lang="uk-UA" sz="2000" smtClean="0">
                <a:latin typeface="Times New Roman" panose="02020603050405020304" pitchFamily="18" charset="0"/>
              </a:rPr>
              <a:t>- юрисдикція судів поширюється на будь-який юридичний спір та будь-яке кримінальне обвинувачення. У передбачених законом випадках суди розглядають також інші справи;</a:t>
            </a:r>
          </a:p>
          <a:p>
            <a:pPr marL="3175" indent="-3175" eaLnBrk="1" hangingPunct="1">
              <a:buFont typeface="Wingdings" pitchFamily="2" charset="2"/>
              <a:buNone/>
              <a:defRPr/>
            </a:pPr>
            <a:r>
              <a:rPr lang="uk-UA" sz="2000" smtClean="0">
                <a:latin typeface="Times New Roman" panose="02020603050405020304" pitchFamily="18" charset="0"/>
              </a:rPr>
              <a:t>- законом може бути визначений обов’язковий досудовий порядок урегулювання спору;</a:t>
            </a:r>
          </a:p>
          <a:p>
            <a:pPr marL="3175" indent="-3175" eaLnBrk="1" hangingPunct="1">
              <a:buFontTx/>
              <a:buNone/>
              <a:defRPr/>
            </a:pPr>
            <a:r>
              <a:rPr lang="uk-UA" sz="2000" smtClean="0">
                <a:latin typeface="Times New Roman" panose="02020603050405020304" pitchFamily="18" charset="0"/>
              </a:rPr>
              <a:t>- народ безпосередньо бере участь у здійсненні правосуддя через присяжних;</a:t>
            </a:r>
          </a:p>
          <a:p>
            <a:pPr marL="3175" indent="-3175" eaLnBrk="1" hangingPunct="1">
              <a:buFontTx/>
              <a:buNone/>
              <a:defRPr/>
            </a:pPr>
            <a:r>
              <a:rPr lang="uk-UA" sz="2000" smtClean="0">
                <a:latin typeface="Times New Roman" panose="02020603050405020304" pitchFamily="18" charset="0"/>
              </a:rPr>
              <a:t>- створення надзвичайних та особливих судів не допускається.</a:t>
            </a:r>
            <a:br>
              <a:rPr lang="uk-UA" sz="2000" smtClean="0">
                <a:latin typeface="Times New Roman" panose="02020603050405020304" pitchFamily="18" charset="0"/>
              </a:rPr>
            </a:br>
            <a:r>
              <a:rPr lang="uk-UA" sz="1900" smtClean="0">
                <a:latin typeface="Times New Roman" panose="02020603050405020304" pitchFamily="18" charset="0"/>
              </a:rPr>
              <a:t>Конституція України передбачила, що судочинство в Україні здійснюється:</a:t>
            </a:r>
            <a:br>
              <a:rPr lang="uk-UA" sz="1900" smtClean="0">
                <a:latin typeface="Times New Roman" panose="02020603050405020304" pitchFamily="18" charset="0"/>
              </a:rPr>
            </a:br>
            <a:r>
              <a:rPr lang="uk-UA" sz="1900" smtClean="0">
                <a:latin typeface="Times New Roman" panose="02020603050405020304" pitchFamily="18" charset="0"/>
              </a:rPr>
              <a:t/>
            </a:r>
            <a:br>
              <a:rPr lang="uk-UA" sz="1900" smtClean="0">
                <a:latin typeface="Times New Roman" panose="02020603050405020304" pitchFamily="18" charset="0"/>
              </a:rPr>
            </a:br>
            <a:r>
              <a:rPr lang="uk-UA" sz="1900" smtClean="0">
                <a:latin typeface="Times New Roman" panose="02020603050405020304" pitchFamily="18" charset="0"/>
              </a:rPr>
              <a:t/>
            </a:r>
            <a:br>
              <a:rPr lang="uk-UA" sz="1900" smtClean="0">
                <a:latin typeface="Times New Roman" panose="02020603050405020304" pitchFamily="18" charset="0"/>
              </a:rPr>
            </a:br>
            <a:r>
              <a:rPr lang="uk-UA" sz="1900" smtClean="0">
                <a:latin typeface="Times New Roman" panose="02020603050405020304" pitchFamily="18" charset="0"/>
              </a:rPr>
              <a:t>    </a:t>
            </a:r>
            <a:endParaRPr lang="uk-UA" sz="28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4"/>
          <p:cNvSpPr>
            <a:spLocks noGrp="1" noChangeArrowheads="1"/>
          </p:cNvSpPr>
          <p:nvPr>
            <p:ph type="title" idx="4294967295"/>
          </p:nvPr>
        </p:nvSpPr>
        <p:spPr>
          <a:xfrm>
            <a:off x="457200" y="277813"/>
            <a:ext cx="8458200" cy="6351587"/>
          </a:xfrm>
        </p:spPr>
        <p:txBody>
          <a:bodyPr/>
          <a:lstStyle/>
          <a:p>
            <a:pPr algn="l" eaLnBrk="1" hangingPunct="1">
              <a:defRPr/>
            </a:pPr>
            <a:r>
              <a:rPr lang="uk-UA" sz="1900" smtClean="0"/>
              <a:t>Ст.ст. 125 та 129 Конституції України встановлюють </a:t>
            </a:r>
            <a:r>
              <a:rPr lang="uk-UA" sz="1900" i="1" smtClean="0"/>
              <a:t>наступні конституційні принципи правосуддя</a:t>
            </a:r>
            <a:r>
              <a:rPr lang="uk-UA" sz="1900" smtClean="0"/>
              <a:t>: </a:t>
            </a:r>
            <a:br>
              <a:rPr lang="uk-UA" sz="1900" smtClean="0"/>
            </a:br>
            <a:r>
              <a:rPr lang="uk-UA" sz="1900" smtClean="0"/>
              <a:t>- судоустрій в Україні будується за принципами територіальності та спеціалізації і визначається законом;</a:t>
            </a:r>
            <a:br>
              <a:rPr lang="uk-UA" sz="1900" smtClean="0"/>
            </a:br>
            <a:r>
              <a:rPr lang="uk-UA" sz="1900" smtClean="0"/>
              <a:t>- суддя, здійснюючи правосуддя, є незалежним та керується верховенством права;</a:t>
            </a:r>
            <a:br>
              <a:rPr lang="uk-UA" sz="1900" smtClean="0"/>
            </a:br>
            <a:r>
              <a:rPr lang="uk-UA" sz="1900" smtClean="0"/>
              <a:t>- рівність усіх учасників судового процесу перед законом і судом;</a:t>
            </a:r>
            <a:br>
              <a:rPr lang="uk-UA" sz="1900" smtClean="0"/>
            </a:br>
            <a:r>
              <a:rPr lang="uk-UA" sz="1900" smtClean="0"/>
              <a:t>- забезпечення доведеності вини;</a:t>
            </a:r>
            <a:br>
              <a:rPr lang="uk-UA" sz="1900" smtClean="0"/>
            </a:br>
            <a:r>
              <a:rPr lang="uk-UA" sz="1900" smtClean="0"/>
              <a:t>- змагальність сторін та свобода в наданні ними суду своїх доказів і у доведенні перед судом їх переконливості;</a:t>
            </a:r>
            <a:br>
              <a:rPr lang="uk-UA" sz="1900" smtClean="0"/>
            </a:br>
            <a:r>
              <a:rPr lang="uk-UA" sz="1900" smtClean="0"/>
              <a:t>- підтримання публічного обвинувачення в суді прокурором;</a:t>
            </a:r>
            <a:br>
              <a:rPr lang="uk-UA" sz="1900" smtClean="0"/>
            </a:br>
            <a:r>
              <a:rPr lang="uk-UA" sz="1900" smtClean="0"/>
              <a:t>- забезпечення обвинуваченому права на захист;</a:t>
            </a:r>
            <a:br>
              <a:rPr lang="uk-UA" sz="1900" smtClean="0"/>
            </a:br>
            <a:r>
              <a:rPr lang="uk-UA" sz="1900" smtClean="0"/>
              <a:t>- гласність судового процесу та його повне фіксування технічними засобами;</a:t>
            </a:r>
            <a:br>
              <a:rPr lang="uk-UA" sz="1900" smtClean="0"/>
            </a:br>
            <a:r>
              <a:rPr lang="uk-UA" sz="1900" smtClean="0"/>
              <a:t>- розумні строки розгляду справи судом;</a:t>
            </a:r>
            <a:br>
              <a:rPr lang="uk-UA" sz="1900" smtClean="0"/>
            </a:br>
            <a:r>
              <a:rPr lang="uk-UA" sz="1900" smtClean="0"/>
              <a:t>- забезпечення права на апеляційний перегляд справи та у визначених законом випадках - на касаційне оскарження судового рішення;</a:t>
            </a:r>
            <a:br>
              <a:rPr lang="uk-UA" sz="1900" smtClean="0"/>
            </a:br>
            <a:r>
              <a:rPr lang="uk-UA" sz="1900" smtClean="0"/>
              <a:t>- обов’язковість судового рішення;</a:t>
            </a:r>
            <a:br>
              <a:rPr lang="uk-UA" sz="1900" smtClean="0"/>
            </a:br>
            <a:r>
              <a:rPr lang="uk-UA" sz="1900" smtClean="0"/>
              <a:t>- судочинство провадиться суддею одноособово, колегією суддів чи судом присяжних.</a:t>
            </a:r>
            <a:br>
              <a:rPr lang="uk-UA" sz="1900" smtClean="0"/>
            </a:br>
            <a:r>
              <a:rPr lang="uk-UA" sz="1900" smtClean="0"/>
              <a:t>- за неповагу до суду чи судді винні особи притягаються до юридичної відповідальності.</a:t>
            </a:r>
            <a:endParaRPr lang="ru-RU" sz="19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uk-UA" sz="3600" b="1" smtClean="0"/>
              <a:t>2. Система судових органів в Україні.</a:t>
            </a:r>
            <a:endParaRPr lang="ru-RU" sz="3600" b="1" smtClean="0"/>
          </a:p>
        </p:txBody>
      </p:sp>
      <p:sp>
        <p:nvSpPr>
          <p:cNvPr id="123907" name="Rectangle 3"/>
          <p:cNvSpPr>
            <a:spLocks noGrp="1" noChangeArrowheads="1"/>
          </p:cNvSpPr>
          <p:nvPr>
            <p:ph type="body" idx="1"/>
          </p:nvPr>
        </p:nvSpPr>
        <p:spPr/>
        <p:txBody>
          <a:bodyPr/>
          <a:lstStyle/>
          <a:p>
            <a:pPr eaLnBrk="1" hangingPunct="1">
              <a:defRPr/>
            </a:pPr>
            <a:r>
              <a:rPr lang="uk-UA" i="1" smtClean="0"/>
              <a:t>Систему судоустрою складають</a:t>
            </a:r>
            <a:r>
              <a:rPr lang="uk-UA" smtClean="0"/>
              <a:t>:</a:t>
            </a:r>
          </a:p>
          <a:p>
            <a:pPr eaLnBrk="1" hangingPunct="1">
              <a:defRPr/>
            </a:pPr>
            <a:r>
              <a:rPr lang="uk-UA" smtClean="0"/>
              <a:t>1) місцеві суди;</a:t>
            </a:r>
          </a:p>
          <a:p>
            <a:pPr eaLnBrk="1" hangingPunct="1">
              <a:defRPr/>
            </a:pPr>
            <a:r>
              <a:rPr lang="uk-UA" smtClean="0"/>
              <a:t>2) апеляційні суди;</a:t>
            </a:r>
          </a:p>
          <a:p>
            <a:pPr eaLnBrk="1" hangingPunct="1">
              <a:defRPr/>
            </a:pPr>
            <a:r>
              <a:rPr lang="uk-UA" smtClean="0"/>
              <a:t>3) Верховний Суд.</a:t>
            </a:r>
          </a:p>
          <a:p>
            <a:pPr eaLnBrk="1" hangingPunct="1">
              <a:buFont typeface="Wingdings" pitchFamily="2" charset="2"/>
              <a:buNone/>
              <a:defRPr/>
            </a:pPr>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457200" y="762000"/>
            <a:ext cx="8229600" cy="5368925"/>
          </a:xfrm>
        </p:spPr>
        <p:txBody>
          <a:bodyPr/>
          <a:lstStyle/>
          <a:p>
            <a:pPr eaLnBrk="1" hangingPunct="1">
              <a:lnSpc>
                <a:spcPct val="90000"/>
              </a:lnSpc>
              <a:buFont typeface="Wingdings" pitchFamily="2" charset="2"/>
              <a:buNone/>
              <a:defRPr/>
            </a:pPr>
            <a:r>
              <a:rPr lang="uk-UA" smtClean="0"/>
              <a:t>   У системі судоустрою </a:t>
            </a:r>
            <a:r>
              <a:rPr lang="uk-UA" i="1" smtClean="0"/>
              <a:t>діють вищі спеціалізовані суди як суди першої інстанції</a:t>
            </a:r>
            <a:r>
              <a:rPr lang="uk-UA" smtClean="0"/>
              <a:t> з розгляду окремих категорій справ. </a:t>
            </a:r>
          </a:p>
          <a:p>
            <a:pPr eaLnBrk="1" hangingPunct="1">
              <a:lnSpc>
                <a:spcPct val="90000"/>
              </a:lnSpc>
              <a:buFont typeface="Wingdings" pitchFamily="2" charset="2"/>
              <a:buNone/>
              <a:defRPr/>
            </a:pPr>
            <a:r>
              <a:rPr lang="uk-UA" smtClean="0"/>
              <a:t>  Вищими спеціалізованими судами є:</a:t>
            </a:r>
          </a:p>
          <a:p>
            <a:pPr eaLnBrk="1" hangingPunct="1">
              <a:lnSpc>
                <a:spcPct val="90000"/>
              </a:lnSpc>
              <a:defRPr/>
            </a:pPr>
            <a:r>
              <a:rPr lang="uk-UA" smtClean="0"/>
              <a:t>1) Вищий суд з питань інтелектуальної власності;</a:t>
            </a:r>
          </a:p>
          <a:p>
            <a:pPr eaLnBrk="1" hangingPunct="1">
              <a:lnSpc>
                <a:spcPct val="90000"/>
              </a:lnSpc>
              <a:defRPr/>
            </a:pPr>
            <a:r>
              <a:rPr lang="uk-UA" smtClean="0"/>
              <a:t>2) Вищий антикорупційний суд.</a:t>
            </a:r>
          </a:p>
          <a:p>
            <a:pPr eaLnBrk="1" hangingPunct="1">
              <a:lnSpc>
                <a:spcPct val="90000"/>
              </a:lnSpc>
              <a:buFont typeface="Wingdings" pitchFamily="2" charset="2"/>
              <a:buNone/>
              <a:defRPr/>
            </a:pPr>
            <a:r>
              <a:rPr lang="uk-UA" smtClean="0"/>
              <a:t>  Вищі спеціалізовані суди розглядають справи, які віднесені до їх юрисдикції процесуальним законом.</a:t>
            </a:r>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p:txBody>
          <a:bodyPr/>
          <a:lstStyle/>
          <a:p>
            <a:pPr eaLnBrk="1" hangingPunct="1">
              <a:buFont typeface="Wingdings" pitchFamily="2" charset="2"/>
              <a:buNone/>
              <a:defRPr/>
            </a:pPr>
            <a:r>
              <a:rPr lang="uk-UA" i="1" smtClean="0"/>
              <a:t>   Верховний Суд є найвищим судом у системі судоустрою України</a:t>
            </a:r>
            <a:r>
              <a:rPr lang="uk-UA" smtClean="0"/>
              <a:t>, який забезпечує сталість та єдність судової практики у порядку та спосіб, визначені процесуальним законом.</a:t>
            </a:r>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p:txBody>
          <a:bodyPr/>
          <a:lstStyle/>
          <a:p>
            <a:pPr eaLnBrk="1" hangingPunct="1">
              <a:defRPr/>
            </a:pPr>
            <a:r>
              <a:rPr lang="uk-UA" i="1" smtClean="0"/>
              <a:t>У складі Верховного Суду діють</a:t>
            </a:r>
            <a:r>
              <a:rPr lang="uk-UA" smtClean="0"/>
              <a:t>:</a:t>
            </a:r>
          </a:p>
          <a:p>
            <a:pPr eaLnBrk="1" hangingPunct="1">
              <a:defRPr/>
            </a:pPr>
            <a:r>
              <a:rPr lang="uk-UA" smtClean="0"/>
              <a:t>1) Велика Палата Верховного Суду;</a:t>
            </a:r>
          </a:p>
          <a:p>
            <a:pPr eaLnBrk="1" hangingPunct="1">
              <a:defRPr/>
            </a:pPr>
            <a:r>
              <a:rPr lang="uk-UA" smtClean="0"/>
              <a:t>2) Касаційний адміністративний суд;</a:t>
            </a:r>
          </a:p>
          <a:p>
            <a:pPr eaLnBrk="1" hangingPunct="1">
              <a:defRPr/>
            </a:pPr>
            <a:r>
              <a:rPr lang="uk-UA" smtClean="0"/>
              <a:t>3) Касаційний господарський суд;</a:t>
            </a:r>
          </a:p>
          <a:p>
            <a:pPr eaLnBrk="1" hangingPunct="1">
              <a:defRPr/>
            </a:pPr>
            <a:r>
              <a:rPr lang="uk-UA" smtClean="0"/>
              <a:t>4) Касаційний кримінальний суд;</a:t>
            </a:r>
          </a:p>
          <a:p>
            <a:pPr eaLnBrk="1" hangingPunct="1">
              <a:defRPr/>
            </a:pPr>
            <a:r>
              <a:rPr lang="uk-UA" smtClean="0"/>
              <a:t>5) Касаційний цивільний суд.</a:t>
            </a:r>
            <a:endParaRPr lang="ru-RU" smtClean="0"/>
          </a:p>
        </p:txBody>
      </p:sp>
    </p:spTree>
  </p:cSld>
  <p:clrMapOvr>
    <a:masterClrMapping/>
  </p:clrMapOvr>
</p:sld>
</file>

<file path=ppt/theme/theme1.xml><?xml version="1.0" encoding="utf-8"?>
<a:theme xmlns:a="http://schemas.openxmlformats.org/drawingml/2006/main" name="Равновесие">
  <a:themeElements>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Равновесие">
      <a:majorFont>
        <a:latin typeface="Arial"/>
        <a:ea typeface=""/>
        <a:cs typeface=""/>
      </a:majorFont>
      <a:minorFont>
        <a:latin typeface="Tahoma"/>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Равновесие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Равновесие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Равновесие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Равновесие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Равновесие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Равновесие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269</TotalTime>
  <Words>986</Words>
  <Application>Microsoft Office PowerPoint</Application>
  <PresentationFormat>Экран (4:3)</PresentationFormat>
  <Paragraphs>87</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Tahoma</vt:lpstr>
      <vt:lpstr>Arial</vt:lpstr>
      <vt:lpstr>Wingdings</vt:lpstr>
      <vt:lpstr>Times New Roman</vt:lpstr>
      <vt:lpstr>Равновесие</vt:lpstr>
      <vt:lpstr>Конституційні засади судової влади</vt:lpstr>
      <vt:lpstr>План </vt:lpstr>
      <vt:lpstr>ДЖЕРЕЛА:</vt:lpstr>
      <vt:lpstr> 1. Конституційні засади та принципи правосуддя. </vt:lpstr>
      <vt:lpstr>Ст.ст. 125 та 129 Конституції України встановлюють наступні конституційні принципи правосуддя:  - судоустрій в Україні будується за принципами територіальності та спеціалізації і визначається законом; - суддя, здійснюючи правосуддя, є незалежним та керується верховенством права; - рівність усіх учасників судового процесу перед законом і судом; - забезпечення доведеності вини; - змагальність сторін та свобода в наданні ними суду своїх доказів і у доведенні перед судом їх переконливості; - підтримання публічного обвинувачення в суді прокурором; - забезпечення обвинуваченому права на захист; - гласність судового процесу та його повне фіксування технічними засобами; - розумні строки розгляду справи судом; - забезпечення права на апеляційний перегляд справи та у визначених законом випадках - на касаційне оскарження судового рішення; - обов’язковість судового рішення; - судочинство провадиться суддею одноособово, колегією суддів чи судом присяжних. - за неповагу до суду чи судді винні особи притягаються до юридичної відповідальності.</vt:lpstr>
      <vt:lpstr>2. Система судових органів в Україні.</vt:lpstr>
      <vt:lpstr>Презентация PowerPoint</vt:lpstr>
      <vt:lpstr>Презентация PowerPoint</vt:lpstr>
      <vt:lpstr>Презентация PowerPoint</vt:lpstr>
      <vt:lpstr>3. Статус суддів в Україні.</vt:lpstr>
      <vt:lpstr>Презентация PowerPoint</vt:lpstr>
      <vt:lpstr> 4. Склад, порядок формування та повноваження Конституційного Суду України</vt:lpstr>
      <vt:lpstr>Презентация PowerPoint</vt:lpstr>
      <vt:lpstr>Суддею Конституційного Суду України може бути:</vt:lpstr>
      <vt:lpstr>Презентация PowerPoint</vt:lpstr>
      <vt:lpstr>Формами звернення до Конституційного Суду є конституційне подання, конституційне звернення та конституційна скарга.</vt:lpstr>
      <vt:lpstr>Конституційне звернення - це письмове клопотання до Конституційного Суду про необхідність офіційного тлумачення Конституції України та законів України з метою забезпечення реалізації чи захисту конституційних прав та свобод людини і громадянина, а також прав юридичної особи.    </vt:lpstr>
      <vt:lpstr>Презентация PowerPoint</vt:lpstr>
      <vt:lpstr>5. Вища рада правосуддя: склад та повноваження.</vt:lpstr>
      <vt:lpstr> Вища рада правосуддя складається з двадцяти одного члена, з яких десятьох - обирає з’їзд суддів України з числа суддів чи суддів у відставці, двох - призначає Президент України, двох - обирає Верховна Рада України, двох - обирає з’їзд адвокатів України, двох - обирає всеукраїнська конференція прокурорів, двох - обирає з’їзд представників юридичних вищих навчальних закладів та наукових установ. Голова Верховного Суду входить до складу Вищої ради правосуддя за посадою.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17</cp:revision>
  <cp:lastPrinted>1601-01-01T00:00:00Z</cp:lastPrinted>
  <dcterms:created xsi:type="dcterms:W3CDTF">1601-01-01T00:00:00Z</dcterms:created>
  <dcterms:modified xsi:type="dcterms:W3CDTF">2019-06-10T07:36:34Z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