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59" r:id="rId6"/>
    <p:sldId id="260" r:id="rId7"/>
    <p:sldId id="267" r:id="rId8"/>
    <p:sldId id="266" r:id="rId9"/>
    <p:sldId id="268" r:id="rId10"/>
    <p:sldId id="269" r:id="rId11"/>
    <p:sldId id="270" r:id="rId12"/>
    <p:sldId id="271" r:id="rId13"/>
    <p:sldId id="273" r:id="rId14"/>
    <p:sldId id="272" r:id="rId15"/>
    <p:sldId id="276" r:id="rId16"/>
    <p:sldId id="277" r:id="rId17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1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C9B2-8CC5-4124-805D-C55F08F46C8E}" type="datetimeFigureOut">
              <a:rPr lang="en-US"/>
              <a:pPr>
                <a:defRPr/>
              </a:pPr>
              <a:t>6/10/2019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48562-0EDE-4155-B96C-12C7C8155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4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D8AAC-54FF-4263-B11D-52200407E4A5}" type="datetimeFigureOut">
              <a:rPr lang="en-US"/>
              <a:pPr>
                <a:defRPr/>
              </a:pPr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50C9-A21F-4359-A2A9-8BE3C3AED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4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8AD8-59F9-4D82-8399-927884DF5B4E}" type="datetimeFigureOut">
              <a:rPr lang="en-US"/>
              <a:pPr>
                <a:defRPr/>
              </a:pPr>
              <a:t>6/10/2019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772B2-EB88-4BA2-BB5B-1CB7EC672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1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1B7D8-EB2D-489B-B0B3-E66BE40C378F}" type="datetimeFigureOut">
              <a:rPr lang="en-US"/>
              <a:pPr>
                <a:defRPr/>
              </a:pPr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7CA2-F9DD-4D6E-97B3-36B9736C3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4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DBBCA-BA50-49B4-A4F7-4CE290692EFA}" type="datetimeFigureOut">
              <a:rPr lang="en-US"/>
              <a:pPr>
                <a:defRPr/>
              </a:pPr>
              <a:t>6/10/2019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97736-EDE4-41BE-98C1-40B234589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53F-5670-4B6C-98DD-1B7EF4540DC6}" type="datetimeFigureOut">
              <a:rPr lang="en-US"/>
              <a:pPr>
                <a:defRPr/>
              </a:pPr>
              <a:t>6/10/2019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E46D1-1007-4BF0-AF63-CF614ADD2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6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971BD-0A0F-40D5-8567-99B2CB783EC6}" type="datetimeFigureOut">
              <a:rPr lang="en-US"/>
              <a:pPr>
                <a:defRPr/>
              </a:pPr>
              <a:t>6/10/2019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D6A76-F2D9-495C-9C61-B5AE66466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0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29AC3-8B16-4573-80BC-1A65F348FE41}" type="datetimeFigureOut">
              <a:rPr lang="en-US"/>
              <a:pPr>
                <a:defRPr/>
              </a:pPr>
              <a:t>6/10/2019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57B8C-48BC-48BE-AE61-F177F630C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5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D01FF-1161-43A3-A652-52EA7FD69F20}" type="datetimeFigureOut">
              <a:rPr lang="en-US"/>
              <a:pPr>
                <a:defRPr/>
              </a:pPr>
              <a:t>6/10/2019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59225-A94D-414B-81F9-DC5BF8630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3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92B023C-325F-44D9-82E4-ACCED64DCA18}" type="datetimeFigureOut">
              <a:rPr lang="en-US"/>
              <a:pPr>
                <a:defRPr/>
              </a:pPr>
              <a:t>6/10/2019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BBA5383-1762-411A-BD6B-213A3AD3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43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856D7-AAA7-4402-BB9C-8B2B2AA55025}" type="datetimeFigureOut">
              <a:rPr lang="en-US"/>
              <a:pPr>
                <a:defRPr/>
              </a:pPr>
              <a:t>6/10/2019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DE552-03B6-4F9C-8ABB-8DB3DAA98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3C2F75D0-CB95-4057-8669-049C56077712}" type="datetimeFigureOut">
              <a:rPr lang="en-US"/>
              <a:pPr>
                <a:defRPr/>
              </a:pPr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4126938-1AE4-4E60-B893-DBD3F6573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7" r:id="rId3"/>
    <p:sldLayoutId id="2147483704" r:id="rId4"/>
    <p:sldLayoutId id="2147483703" r:id="rId5"/>
    <p:sldLayoutId id="2147483702" r:id="rId6"/>
    <p:sldLayoutId id="2147483708" r:id="rId7"/>
    <p:sldLayoutId id="2147483709" r:id="rId8"/>
    <p:sldLayoutId id="2147483710" r:id="rId9"/>
    <p:sldLayoutId id="2147483701" r:id="rId10"/>
    <p:sldLayoutId id="2147483711" r:id="rId11"/>
  </p:sldLayoutIdLst>
  <p:hf sldNum="0"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5850" y="719138"/>
            <a:ext cx="10069513" cy="3511550"/>
          </a:xfrm>
        </p:spPr>
        <p:txBody>
          <a:bodyPr anchor="ctr">
            <a:normAutofit fontScale="90000"/>
          </a:bodyPr>
          <a:lstStyle/>
          <a:p>
            <a:pPr algn="ct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uk-UA" sz="6000" b="1" dirty="0" smtClean="0"/>
              <a:t/>
            </a:r>
            <a:br>
              <a:rPr lang="uk-UA" sz="6000" b="1" dirty="0" smtClean="0"/>
            </a:br>
            <a:r>
              <a:rPr lang="uk-UA" sz="6000" dirty="0" smtClean="0"/>
              <a:t>КОНСТИТУЦІЙНО-ПРАВОВИЙ СТАТУС КАБІНЕТУ МІНІСТРІВ УКРАЇНИ ТА ІНШИХ ОРГАНІВ ВИКОНАВЧОЇ ВЛАДИ</a:t>
            </a:r>
            <a:r>
              <a:rPr lang="uk-UA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270000" y="5181600"/>
            <a:ext cx="10058400" cy="685800"/>
          </a:xfrm>
        </p:spPr>
        <p:txBody>
          <a:bodyPr/>
          <a:lstStyle/>
          <a:p>
            <a:pPr algn="r" eaLnBrk="1" hangingPunct="1">
              <a:lnSpc>
                <a:spcPct val="70000"/>
              </a:lnSpc>
              <a:spcBef>
                <a:spcPct val="0"/>
              </a:spcBef>
            </a:pPr>
            <a:r>
              <a:rPr lang="uk-UA" sz="2600" b="1" cap="none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№ 10 з дисципліни</a:t>
            </a:r>
            <a:endParaRPr lang="ru-RU" sz="2600" b="1" cap="none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70000"/>
              </a:lnSpc>
              <a:spcBef>
                <a:spcPct val="0"/>
              </a:spcBef>
            </a:pPr>
            <a:r>
              <a:rPr lang="uk-UA" sz="2600" b="1" cap="none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“Конституційне право України”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2430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b="1" dirty="0" smtClean="0"/>
              <a:t>Організаційною формою роботи Кабінету Міністрів України є його засідання.</a:t>
            </a:r>
            <a:endParaRPr lang="uk-UA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411" name="preview-image" descr="http://img.anews.com/media/posts/images/20150706/2638705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30538" y="1905000"/>
            <a:ext cx="6191250" cy="390525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80988"/>
            <a:ext cx="10058400" cy="145573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600" b="1" dirty="0" smtClean="0"/>
              <a:t>Конституція України визначає повноваження Кабінету Міністрів України: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1096963" y="1768475"/>
            <a:ext cx="10058400" cy="4100513"/>
          </a:xfrm>
        </p:spPr>
        <p:txBody>
          <a:bodyPr/>
          <a:lstStyle/>
          <a:p>
            <a:pPr marL="0" algn="just" eaLnBrk="1" hangingPunct="1">
              <a:spcBef>
                <a:spcPct val="0"/>
              </a:spcBef>
              <a:spcAft>
                <a:spcPct val="0"/>
              </a:spcAft>
            </a:pPr>
            <a:r>
              <a:rPr lang="uk-UA" sz="2400" smtClean="0"/>
              <a:t>1. Забезпечення державного суверенітету й економічної самостійності України, здійснення внутрішньої й зовнішньої політики держави, виконання Конституції та законів України, актів Президента України. </a:t>
            </a:r>
          </a:p>
          <a:p>
            <a:pPr marL="0" algn="just" eaLnBrk="1" hangingPunct="1">
              <a:spcBef>
                <a:spcPct val="0"/>
              </a:spcBef>
              <a:spcAft>
                <a:spcPct val="0"/>
              </a:spcAft>
            </a:pPr>
            <a:r>
              <a:rPr lang="uk-UA" sz="2400" smtClean="0"/>
              <a:t>2. Вживання заходів щодо забезпечення прав і свобод людини і громадянина. Це завдання покладається на всі гілки влади в Україні.</a:t>
            </a:r>
          </a:p>
          <a:p>
            <a:pPr marL="0" algn="just" eaLnBrk="1" hangingPunct="1">
              <a:spcBef>
                <a:spcPct val="0"/>
              </a:spcBef>
              <a:spcAft>
                <a:spcPct val="0"/>
              </a:spcAft>
            </a:pPr>
            <a:r>
              <a:rPr lang="uk-UA" sz="2400" smtClean="0"/>
              <a:t>3. Розробка і здійснення загальнодержавних програм економічного, науково-технічного, соціального і культурного розвитку України. Забезпечення проведення фінансової, цінової, інвестиційної та податкової політики; політики у сферах праці й зайнятості населення, соціального захисту, освіти, науки й культури, охорони природи, екологічної безпеки та природокористування та ін.</a:t>
            </a:r>
            <a:endParaRPr lang="uk-UA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149350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Систему центральних органів виконавчої влади складають </a:t>
            </a:r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міністерства та інші центральні органи  виконавчої влади</a:t>
            </a:r>
            <a:endParaRPr lang="uk-UA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0" y="1968500"/>
            <a:ext cx="11801475" cy="4367213"/>
          </a:xfrm>
        </p:spPr>
        <p:txBody>
          <a:bodyPr/>
          <a:lstStyle/>
          <a:p>
            <a:pPr algn="just" eaLnBrk="1" hangingPunct="1"/>
            <a:r>
              <a:rPr lang="uk-UA" sz="4400" smtClean="0">
                <a:latin typeface="Times New Roman" pitchFamily="18" charset="0"/>
                <a:cs typeface="Times New Roman" pitchFamily="18" charset="0"/>
              </a:rPr>
              <a:t>Міністерство внутрішніх справ</a:t>
            </a:r>
          </a:p>
          <a:p>
            <a:pPr algn="just" eaLnBrk="1" hangingPunct="1"/>
            <a:r>
              <a:rPr lang="uk-UA" sz="4400" smtClean="0">
                <a:latin typeface="Times New Roman" pitchFamily="18" charset="0"/>
                <a:cs typeface="Times New Roman" pitchFamily="18" charset="0"/>
              </a:rPr>
              <a:t>                           Міністерство закордонних справ</a:t>
            </a:r>
          </a:p>
          <a:p>
            <a:pPr algn="just" eaLnBrk="1" hangingPunct="1"/>
            <a:endParaRPr lang="uk-UA" sz="44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Рисунок 3" descr="http://www.kmu.gov.ua/img/publishing/?announceId=245427674&amp;imageNumber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413" y="2876550"/>
            <a:ext cx="2097087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7" descr="http://www.kmu.gov.ua/img/publishing/?announceId=2454273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900" y="3743325"/>
            <a:ext cx="2706688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0" y="0"/>
            <a:ext cx="1203325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3200" b="1">
                <a:latin typeface="Times New Roman" pitchFamily="18" charset="0"/>
                <a:cs typeface="Times New Roman" pitchFamily="18" charset="0"/>
              </a:rPr>
              <a:t>Міністерство</a:t>
            </a:r>
            <a:r>
              <a:rPr lang="uk-UA" sz="3200">
                <a:latin typeface="Times New Roman" pitchFamily="18" charset="0"/>
                <a:cs typeface="Times New Roman" pitchFamily="18" charset="0"/>
              </a:rPr>
              <a:t> є центральним органом виконавчої влади, який забезпечує формування та реалізує державну політику в одній чи декількох визначених Кабінетом Міністрів України сферах, проведення якої покладено на Кабінет Міністрів України Конституцією та законами України.</a:t>
            </a:r>
            <a:r>
              <a:rPr lang="uk-UA" sz="3200" b="1"/>
              <a:t> </a:t>
            </a:r>
          </a:p>
          <a:p>
            <a:pPr algn="just"/>
            <a:r>
              <a:rPr lang="uk-UA" sz="3200" b="1">
                <a:latin typeface="Times New Roman" pitchFamily="18" charset="0"/>
                <a:cs typeface="Times New Roman" pitchFamily="18" charset="0"/>
              </a:rPr>
              <a:t>Основними завданнями міністерства</a:t>
            </a:r>
            <a:r>
              <a:rPr lang="uk-UA" sz="3200">
                <a:latin typeface="Times New Roman" pitchFamily="18" charset="0"/>
                <a:cs typeface="Times New Roman" pitchFamily="18" charset="0"/>
              </a:rPr>
              <a:t> як органу, що забезпечує формування та реалізує державну  політику  в  одній  чи  декількох сферах, є: 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200">
                <a:latin typeface="Times New Roman" pitchFamily="18" charset="0"/>
                <a:cs typeface="Times New Roman" pitchFamily="18" charset="0"/>
              </a:rPr>
              <a:t>1) забезпечення нормативно-правового регулювання; 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200">
                <a:latin typeface="Times New Roman" pitchFamily="18" charset="0"/>
                <a:cs typeface="Times New Roman" pitchFamily="18" charset="0"/>
              </a:rPr>
              <a:t>2) визначення пріоритетних напрямів розвитку; 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200">
                <a:latin typeface="Times New Roman" pitchFamily="18" charset="0"/>
                <a:cs typeface="Times New Roman" pitchFamily="18" charset="0"/>
              </a:rPr>
              <a:t>3) інформування та надання роз'яснень щодо здійснення державної політики та ін.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36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Центральний орган виконавчої влади зі спеціальним статусом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304800" y="1846263"/>
            <a:ext cx="10850563" cy="4022725"/>
          </a:xfrm>
        </p:spPr>
        <p:txBody>
          <a:bodyPr/>
          <a:lstStyle/>
          <a:p>
            <a:pPr algn="just" eaLnBrk="1" hangingPunct="1"/>
            <a:r>
              <a:rPr lang="uk-UA" sz="2400" smtClean="0"/>
              <a:t>має визначені Конституцією та законодавством України особливі завдання та повноваження, щодо нього може встановлюватись спеціальний порядок утворення, реорганізації, ліквідації, підконтрольності, підзвітності, а також призначення і звільнення керівників та вирішення інших питань. Центральний орган виконавчої влади зі спеціальним статусом очолює його голова.</a:t>
            </a:r>
            <a:endParaRPr lang="ru-RU" sz="2400" smtClean="0"/>
          </a:p>
          <a:p>
            <a:pPr algn="just"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review-image" descr="http://ye.ua/images/news/_Antimonopolniy_komitet_viznav_scho_derzhavni_banki_ne_zmozhut_zabezpechiti_yakisnu_viplatu_zarplat_byidzhetnikam_1_2014_12_02_05_51_17.jp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8" y="3694113"/>
            <a:ext cx="4329112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112837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/>
              <a:t>місцеві державні адміністрації </a:t>
            </a:r>
            <a:endParaRPr lang="uk-UA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31" name="preview-image" descr="http://nu-rda.gov.ua/xxx/image001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889125"/>
            <a:ext cx="10850563" cy="3719513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b="1" dirty="0" smtClean="0"/>
              <a:t>Місцеві державні адміністрації</a:t>
            </a:r>
            <a:endParaRPr lang="ru-RU" dirty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uk-UA" b="1" smtClean="0"/>
              <a:t> </a:t>
            </a:r>
            <a:r>
              <a:rPr lang="uk-UA" sz="4000" smtClean="0"/>
              <a:t>це система обласних і районних державних адміністрацій, Київська міська державна адміністрації, які згідно з чинним законодавством України здійснюють виконавчу владу у відповідних адміністративно-територіальних одиницях.</a:t>
            </a:r>
            <a:endParaRPr lang="ru-RU" sz="4000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204912"/>
          </a:xfrm>
        </p:spPr>
        <p:txBody>
          <a:bodyPr anchor="ctr" anchorCtr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Лекційні питання</a:t>
            </a:r>
            <a:endParaRPr lang="uk-UA" sz="5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963" y="1922463"/>
            <a:ext cx="10058400" cy="4403725"/>
          </a:xfrm>
        </p:spPr>
        <p:txBody>
          <a:bodyPr rtlCol="0">
            <a:normAutofit/>
          </a:bodyPr>
          <a:lstStyle/>
          <a:p>
            <a:pPr marL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1.	Поняття, ознаки, функції та система органів виконавчої влади в Україні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2.	Кабінет Міністрів України — вищий орган в системі органів виконавчої влади України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3.	Центральні органи виконавчої влади в Україні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4.	Мiсцевi органи виконавчої влади: система, порядок формування, повноваження.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91440" indent="-91440" algn="just" eaLnBrk="1" fontAlgn="auto" hangingPunct="1">
              <a:defRPr/>
            </a:pPr>
            <a:endParaRPr lang="uk-UA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0" y="0"/>
            <a:ext cx="121920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68313" algn="just"/>
            <a:r>
              <a:rPr lang="uk-UA" sz="3600" b="1">
                <a:latin typeface="Times New Roman" pitchFamily="18" charset="0"/>
                <a:cs typeface="Times New Roman" pitchFamily="18" charset="0"/>
              </a:rPr>
              <a:t>Виконавча влада - </a:t>
            </a:r>
            <a:r>
              <a:rPr lang="uk-UA" sz="3600">
                <a:latin typeface="Times New Roman" pitchFamily="18" charset="0"/>
                <a:cs typeface="Times New Roman" pitchFamily="18" charset="0"/>
              </a:rPr>
              <a:t>це представлена державними виконавчими органами, самостійна та незалежна гілка влади у системі розподілу влад, що за своїми функціями відмінна від законодавчої та судової влади і існує для виконання законів та здійснення поточного (оперативного) управління суспільними справами.</a:t>
            </a:r>
            <a:endParaRPr lang="uk-UA" sz="3600">
              <a:latin typeface="Calibri" pitchFamily="34" charset="0"/>
            </a:endParaRPr>
          </a:p>
        </p:txBody>
      </p:sp>
      <p:pic>
        <p:nvPicPr>
          <p:cNvPr id="10243" name="Picture 4" descr="http://dsmsu.gov.ua/media/2012/11/29/2/icon/9401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863" y="2974975"/>
            <a:ext cx="5815012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121920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68313" algn="ctr"/>
            <a:r>
              <a:rPr lang="uk-UA" sz="3600" b="1">
                <a:latin typeface="Times New Roman" pitchFamily="18" charset="0"/>
                <a:cs typeface="Times New Roman" pitchFamily="18" charset="0"/>
              </a:rPr>
              <a:t>Органи виконавчої влади в Україні</a:t>
            </a:r>
          </a:p>
          <a:p>
            <a:pPr indent="468313" algn="ctr"/>
            <a:endParaRPr lang="uk-UA" sz="3600">
              <a:latin typeface="Times New Roman" pitchFamily="18" charset="0"/>
              <a:cs typeface="Times New Roman" pitchFamily="18" charset="0"/>
            </a:endParaRPr>
          </a:p>
          <a:p>
            <a:pPr indent="468313" algn="just"/>
            <a:r>
              <a:rPr lang="uk-UA" sz="3600">
                <a:latin typeface="Times New Roman" pitchFamily="18" charset="0"/>
                <a:cs typeface="Times New Roman" pitchFamily="18" charset="0"/>
              </a:rPr>
              <a:t>це система центральних і місцевих, одноособових і колегіальних органів державної виконавчої влади загальної та спеціальної компетенції на чолі з Кабінетом Міністрів України, що відповідно до Конституції та законів України забезпечують виконання Конституції України, законів України, указів Президента України, постанов Верховної Ради України в найважливіших сферах суспільного і державного життя України.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3589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 smtClean="0"/>
              <a:t>Основними напрямками діяльності органів державної виконавчої влади в Україні є реалізація двох основних функцій</a:t>
            </a:r>
            <a:endParaRPr lang="uk-UA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6963" y="2378075"/>
            <a:ext cx="4279900" cy="13239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/>
              <a:t>Виконавча функція 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05600" y="2974975"/>
            <a:ext cx="4584700" cy="1446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/>
              <a:t>Розпорядча функція</a:t>
            </a:r>
            <a:r>
              <a:rPr lang="uk-UA" sz="4400" dirty="0"/>
              <a:t> </a:t>
            </a:r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100" b="1" dirty="0" smtClean="0"/>
              <a:t/>
            </a:r>
            <a:br>
              <a:rPr lang="uk-UA" sz="3100" b="1" dirty="0" smtClean="0"/>
            </a:br>
            <a:r>
              <a:rPr lang="uk-UA" sz="3100" b="1" dirty="0" smtClean="0"/>
              <a:t>За суб’єктами діяльності органи виконавчої влади України представлені системою органів державної влади у складі: 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uk-UA" sz="31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Місце для вмісту 2"/>
          <p:cNvSpPr>
            <a:spLocks noGrp="1"/>
          </p:cNvSpPr>
          <p:nvPr>
            <p:ph idx="1"/>
          </p:nvPr>
        </p:nvSpPr>
        <p:spPr>
          <a:xfrm>
            <a:off x="719138" y="1878013"/>
            <a:ext cx="10071100" cy="4254500"/>
          </a:xfrm>
        </p:spPr>
        <p:txBody>
          <a:bodyPr/>
          <a:lstStyle/>
          <a:p>
            <a:pPr marL="0" indent="-742950" algn="just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Кабінет міністрів України</a:t>
            </a:r>
          </a:p>
          <a:p>
            <a:pPr marL="0" indent="-742950" algn="just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Міністерства та інші центральні органи  виконавчої влади</a:t>
            </a:r>
          </a:p>
          <a:p>
            <a:pPr marL="0" indent="-742950" algn="just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Центральних органів виконавчої влади зі спеціальним статусом </a:t>
            </a:r>
          </a:p>
          <a:p>
            <a:pPr marL="0" indent="-742950" algn="just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Місцеві державні адміністрації </a:t>
            </a:r>
          </a:p>
          <a:p>
            <a:pPr algn="just" eaLnBrk="1" hangingPunct="1">
              <a:buFont typeface="Calibri" pitchFamily="34" charset="0"/>
              <a:buNone/>
              <a:defRPr/>
            </a:pPr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7731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Кабінет</a:t>
            </a:r>
            <a:r>
              <a:rPr lang="uk-UA" dirty="0" smtClean="0"/>
              <a:t> </a:t>
            </a:r>
            <a:r>
              <a:rPr lang="uk-UA" b="1" dirty="0" smtClean="0"/>
              <a:t>Міністрів</a:t>
            </a:r>
            <a:r>
              <a:rPr lang="uk-UA" dirty="0" smtClean="0"/>
              <a:t> </a:t>
            </a:r>
            <a:r>
              <a:rPr lang="uk-UA" b="1" dirty="0" smtClean="0"/>
              <a:t>України</a:t>
            </a:r>
            <a:endParaRPr lang="uk-UA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292608" y="1109471"/>
            <a:ext cx="11899392" cy="5218177"/>
          </a:xfrm>
          <a:ln>
            <a:miter lim="800000"/>
            <a:headEnd/>
            <a:tailEnd/>
          </a:ln>
        </p:spPr>
        <p:txBody>
          <a:bodyPr/>
          <a:lstStyle/>
          <a:p>
            <a:pPr marL="0" lvl="8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None/>
              <a:defRPr/>
            </a:pPr>
            <a:r>
              <a:rPr lang="ru-RU" sz="3200" b="1" dirty="0" smtClean="0"/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це вищий колегіальний орган у системі органів виконавчої влади, відповідальний перед Президентом України, підконтрольний і підзвітний Верховній Раді України, що керується у своїй діяльності Конституцією, законами України і актами Президента України та реалізує завдання, функції та повноваження, покладені на нього чинним законодавством.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8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None/>
              <a:defRPr/>
            </a:pPr>
            <a:endParaRPr lang="uk-UA" sz="4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review-image" descr="http://seo-top-news.com.ua/wp-content/uploads/2014/05/kabm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450" y="3292475"/>
            <a:ext cx="6546850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2795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Ознаки Кабінету Міністрів України: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1096963" y="2071688"/>
            <a:ext cx="10058400" cy="3797300"/>
          </a:xfrm>
        </p:spPr>
        <p:txBody>
          <a:bodyPr/>
          <a:lstStyle/>
          <a:p>
            <a:pPr eaLnBrk="1" hangingPunct="1"/>
            <a:r>
              <a:rPr lang="uk-UA" sz="2800" smtClean="0"/>
              <a:t>1. Вищий орган державної виконавчої влади.</a:t>
            </a:r>
            <a:endParaRPr lang="ru-RU" sz="2800" smtClean="0"/>
          </a:p>
          <a:p>
            <a:pPr eaLnBrk="1" hangingPunct="1"/>
            <a:r>
              <a:rPr lang="uk-UA" sz="2800" smtClean="0"/>
              <a:t>2. Орган державної влади загальної компетенції.</a:t>
            </a:r>
            <a:endParaRPr lang="ru-RU" sz="2800" smtClean="0"/>
          </a:p>
          <a:p>
            <a:pPr eaLnBrk="1" hangingPunct="1"/>
            <a:r>
              <a:rPr lang="uk-UA" sz="2800" smtClean="0"/>
              <a:t>3. Загальнодержавний орган влади.</a:t>
            </a:r>
            <a:endParaRPr lang="ru-RU" sz="2800" smtClean="0"/>
          </a:p>
          <a:p>
            <a:pPr eaLnBrk="1" hangingPunct="1"/>
            <a:r>
              <a:rPr lang="uk-UA" sz="2800" smtClean="0"/>
              <a:t>4. Колегіальний орган державної влади.</a:t>
            </a:r>
            <a:endParaRPr lang="ru-RU" sz="2800" smtClean="0"/>
          </a:p>
          <a:p>
            <a:pPr eaLnBrk="1" hangingPunct="1"/>
            <a:r>
              <a:rPr lang="uk-UA" sz="2800" smtClean="0"/>
              <a:t>5. Орган, що здійснює виконавчою та розпорядчою діяльністю.</a:t>
            </a:r>
            <a:endParaRPr lang="ru-RU" sz="2800" smtClean="0"/>
          </a:p>
          <a:p>
            <a:pPr eaLnBrk="1" hangingPunct="1"/>
            <a:r>
              <a:rPr lang="uk-UA" sz="2800" smtClean="0"/>
              <a:t>6. Він є юридичною особою.</a:t>
            </a:r>
            <a:endParaRPr lang="ru-RU" sz="2800" smtClean="0"/>
          </a:p>
          <a:p>
            <a:pPr algn="just" eaLnBrk="1" hangingPunct="1"/>
            <a:endParaRPr lang="uk-UA" sz="4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11283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До складу Кабінету Міністрів входять: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804863" y="1955800"/>
            <a:ext cx="10558462" cy="4022725"/>
          </a:xfrm>
        </p:spPr>
        <p:txBody>
          <a:bodyPr/>
          <a:lstStyle/>
          <a:p>
            <a:pPr algn="just" eaLnBrk="1" hangingPunct="1">
              <a:buFont typeface="Calibri" pitchFamily="34" charset="0"/>
              <a:buNone/>
            </a:pPr>
            <a:r>
              <a:rPr lang="uk-UA" sz="4000" smtClean="0"/>
              <a:t>Прем’єр-міністр України</a:t>
            </a:r>
          </a:p>
          <a:p>
            <a:pPr algn="just" eaLnBrk="1" hangingPunct="1">
              <a:buFont typeface="Calibri" pitchFamily="34" charset="0"/>
              <a:buNone/>
            </a:pPr>
            <a:r>
              <a:rPr lang="uk-UA" sz="4000" smtClean="0"/>
              <a:t>Перший віце-прем’єр-міністр</a:t>
            </a:r>
          </a:p>
          <a:p>
            <a:pPr algn="just" eaLnBrk="1" hangingPunct="1">
              <a:buFont typeface="Calibri" pitchFamily="34" charset="0"/>
              <a:buNone/>
            </a:pPr>
            <a:r>
              <a:rPr lang="uk-UA" sz="4000" smtClean="0"/>
              <a:t>віце-прем’єр-міністри </a:t>
            </a:r>
          </a:p>
          <a:p>
            <a:pPr algn="just" eaLnBrk="1" hangingPunct="1">
              <a:buFont typeface="Calibri" pitchFamily="34" charset="0"/>
              <a:buNone/>
            </a:pPr>
            <a:r>
              <a:rPr lang="uk-UA" sz="4000" smtClean="0"/>
              <a:t>міністри</a:t>
            </a:r>
            <a:r>
              <a:rPr lang="uk-UA" sz="4000" b="1" smtClean="0"/>
              <a:t> </a:t>
            </a:r>
            <a:endParaRPr lang="uk-UA" sz="4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етроспектива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304</TotalTime>
  <Words>590</Words>
  <Application>Microsoft Office PowerPoint</Application>
  <PresentationFormat>Произвольный</PresentationFormat>
  <Paragraphs>52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 Light</vt:lpstr>
      <vt:lpstr>Calibri</vt:lpstr>
      <vt:lpstr>Times New Roman</vt:lpstr>
      <vt:lpstr>Ретроспектива</vt:lpstr>
      <vt:lpstr> КОНСТИТУЦІЙНО-ПРАВОВИЙ СТАТУС КАБІНЕТУ МІНІСТРІВ УКРАЇНИ ТА ІНШИХ ОРГАНІВ ВИКОНАВЧОЇ ВЛАДИ. </vt:lpstr>
      <vt:lpstr>Лекційні питання</vt:lpstr>
      <vt:lpstr>Презентация PowerPoint</vt:lpstr>
      <vt:lpstr>Презентация PowerPoint</vt:lpstr>
      <vt:lpstr>Основними напрямками діяльності органів державної виконавчої влади в Україні є реалізація двох основних функцій</vt:lpstr>
      <vt:lpstr>    За суб’єктами діяльності органи виконавчої влади України представлені системою органів державної влади у складі:  </vt:lpstr>
      <vt:lpstr>Кабінет Міністрів України</vt:lpstr>
      <vt:lpstr>Ознаки Кабінету Міністрів України: </vt:lpstr>
      <vt:lpstr>До складу Кабінету Міністрів входять: </vt:lpstr>
      <vt:lpstr>Організаційною формою роботи Кабінету Міністрів України є його засідання.</vt:lpstr>
      <vt:lpstr>Конституція України визначає повноваження Кабінету Міністрів України:  </vt:lpstr>
      <vt:lpstr>Систему центральних органів виконавчої влади складають міністерства та інші центральні органи  виконавчої влади</vt:lpstr>
      <vt:lpstr>Презентация PowerPoint</vt:lpstr>
      <vt:lpstr>Центральний орган виконавчої влади зі спеціальним статусом </vt:lpstr>
      <vt:lpstr>місцеві державні адміністрації </vt:lpstr>
      <vt:lpstr>Місцеві державні адміністрації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Конституційне право – провідна галузь національного права України</dc:title>
  <dc:creator>Kostiantyn Tarasenko</dc:creator>
  <cp:lastModifiedBy>Admin</cp:lastModifiedBy>
  <cp:revision>27</cp:revision>
  <dcterms:created xsi:type="dcterms:W3CDTF">2015-08-31T14:52:41Z</dcterms:created>
  <dcterms:modified xsi:type="dcterms:W3CDTF">2019-06-10T07:25:28Z</dcterms:modified>
</cp:coreProperties>
</file>