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1"/>
  </p:sldMasterIdLst>
  <p:sldIdLst>
    <p:sldId id="278" r:id="rId2"/>
    <p:sldId id="279" r:id="rId3"/>
    <p:sldId id="259" r:id="rId4"/>
    <p:sldId id="260" r:id="rId5"/>
    <p:sldId id="263" r:id="rId6"/>
    <p:sldId id="265" r:id="rId7"/>
    <p:sldId id="264" r:id="rId8"/>
    <p:sldId id="267" r:id="rId9"/>
    <p:sldId id="266" r:id="rId10"/>
    <p:sldId id="268" r:id="rId11"/>
    <p:sldId id="269" r:id="rId12"/>
    <p:sldId id="270" r:id="rId13"/>
    <p:sldId id="271" r:id="rId14"/>
    <p:sldId id="272" r:id="rId15"/>
    <p:sldId id="276" r:id="rId16"/>
    <p:sldId id="277" r:id="rId17"/>
    <p:sldId id="280" r:id="rId1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99CC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950CD-2F20-4870-A1D3-60FC553CDD04}" type="datetimeFigureOut">
              <a:rPr lang="en-US"/>
              <a:pPr>
                <a:defRPr/>
              </a:pPr>
              <a:t>5/11/2018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FDCE-ADAC-4463-B581-1F3F35FBFD21}" type="slidenum">
              <a:rPr lang="en-US" altLang="uk-UA"/>
              <a:pPr>
                <a:defRPr/>
              </a:pPr>
              <a:t>‹#›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284027164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4FCFC-0F89-4D9E-856C-62BBCC5E77BD}" type="datetimeFigureOut">
              <a:rPr lang="en-US"/>
              <a:pPr>
                <a:defRPr/>
              </a:pPr>
              <a:t>5/11/2018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EC415-CB06-4708-BE82-11050C211601}" type="slidenum">
              <a:rPr lang="en-US" altLang="uk-UA"/>
              <a:pPr>
                <a:defRPr/>
              </a:pPr>
              <a:t>‹#›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7178813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0549A-A8B6-4EAD-973D-67D88B1BA2B2}" type="datetimeFigureOut">
              <a:rPr lang="en-US"/>
              <a:pPr>
                <a:defRPr/>
              </a:pPr>
              <a:t>5/11/2018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1D9D8-813B-471E-98F6-54EE507A4E9E}" type="slidenum">
              <a:rPr lang="en-US" altLang="uk-UA"/>
              <a:pPr>
                <a:defRPr/>
              </a:pPr>
              <a:t>‹#›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316345147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7A3A9-BF0D-45E5-91AD-584EFBD646F6}" type="datetimeFigureOut">
              <a:rPr lang="en-US"/>
              <a:pPr>
                <a:defRPr/>
              </a:pPr>
              <a:t>5/11/2018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FCD5E-D034-4D06-BF08-CC682A664F78}" type="slidenum">
              <a:rPr lang="en-US" altLang="uk-UA"/>
              <a:pPr>
                <a:defRPr/>
              </a:pPr>
              <a:t>‹#›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244892167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85875-9E43-45D5-AFFC-300854F981AE}" type="datetimeFigureOut">
              <a:rPr lang="en-US"/>
              <a:pPr>
                <a:defRPr/>
              </a:pPr>
              <a:t>5/11/2018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4952F-677A-4D3E-8F24-367D3828099F}" type="slidenum">
              <a:rPr lang="en-US" altLang="uk-UA"/>
              <a:pPr>
                <a:defRPr/>
              </a:pPr>
              <a:t>‹#›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4379006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59A8B-2049-4029-ACC2-9B4B5E7AFAAA}" type="datetimeFigureOut">
              <a:rPr lang="en-US"/>
              <a:pPr>
                <a:defRPr/>
              </a:pPr>
              <a:t>5/11/2018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E0728-4DDE-4704-8720-9647904E6AAA}" type="slidenum">
              <a:rPr lang="en-US" altLang="uk-UA"/>
              <a:pPr>
                <a:defRPr/>
              </a:pPr>
              <a:t>‹#›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121265517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B8234-CBB5-426D-896D-AB21DDACB646}" type="datetimeFigureOut">
              <a:rPr lang="en-US"/>
              <a:pPr>
                <a:defRPr/>
              </a:pPr>
              <a:t>5/11/2018</a:t>
            </a:fld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A17C8-31BE-4138-A04D-B2F7D17AE125}" type="slidenum">
              <a:rPr lang="en-US" altLang="uk-UA"/>
              <a:pPr>
                <a:defRPr/>
              </a:pPr>
              <a:t>‹#›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323013064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1901A-0E5C-40D8-9487-3E4163868A42}" type="datetimeFigureOut">
              <a:rPr lang="en-US"/>
              <a:pPr>
                <a:defRPr/>
              </a:pPr>
              <a:t>5/11/2018</a:t>
            </a:fld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B27B6-DDF1-457A-98A1-7083193FF10E}" type="slidenum">
              <a:rPr lang="en-US" altLang="uk-UA"/>
              <a:pPr>
                <a:defRPr/>
              </a:pPr>
              <a:t>‹#›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67113994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E928A-3F9A-4E1A-8C15-98FB1D69C178}" type="datetimeFigureOut">
              <a:rPr lang="en-US"/>
              <a:pPr>
                <a:defRPr/>
              </a:pPr>
              <a:t>5/11/2018</a:t>
            </a:fld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2BB96-869F-4379-8481-DCBC6261E559}" type="slidenum">
              <a:rPr lang="en-US" altLang="uk-UA"/>
              <a:pPr>
                <a:defRPr/>
              </a:pPr>
              <a:t>‹#›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319381616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4EB4F-5219-408E-84A8-4DD40923440C}" type="datetimeFigureOut">
              <a:rPr lang="en-US"/>
              <a:pPr>
                <a:defRPr/>
              </a:pPr>
              <a:t>5/11/2018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27B23-40F0-43E9-BF2A-35CDE3C39FCB}" type="slidenum">
              <a:rPr lang="en-US" altLang="uk-UA"/>
              <a:pPr>
                <a:defRPr/>
              </a:pPr>
              <a:t>‹#›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429396323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63610-D287-476C-A2BF-A65F5F4ADEDA}" type="datetimeFigureOut">
              <a:rPr lang="en-US"/>
              <a:pPr>
                <a:defRPr/>
              </a:pPr>
              <a:t>5/11/2018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AEF74-7B2C-4014-950A-92AE4B47885E}" type="slidenum">
              <a:rPr lang="en-US" altLang="uk-UA"/>
              <a:pPr>
                <a:defRPr/>
              </a:pPr>
              <a:t>‹#›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284218560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uk-UA" smtClean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7F1703-128D-4FCD-A9B3-DC3015B80454}" type="datetimeFigureOut">
              <a:rPr lang="en-US"/>
              <a:pPr>
                <a:defRPr/>
              </a:pPr>
              <a:t>5/11/2018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E57BB02-6D40-445A-838A-A245BAA912E4}" type="slidenum">
              <a:rPr lang="en-US" altLang="uk-UA"/>
              <a:pPr>
                <a:defRPr/>
              </a:pPr>
              <a:t>‹#›</a:t>
            </a:fld>
            <a:endParaRPr lang="en-US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sldNum="0" hdr="0" ft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ukraina_2_500x3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371600" y="381000"/>
            <a:ext cx="6781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uk-UA" sz="2000" b="1">
                <a:solidFill>
                  <a:schemeClr val="bg1"/>
                </a:solidFill>
                <a:latin typeface="Times New Roman" panose="02020603050405020304" pitchFamily="18" charset="0"/>
              </a:rPr>
              <a:t>МІНІСТЕРСТВО ВНУТРІШНІХ СПРАВ УКРАЇНИ</a:t>
            </a:r>
            <a:br>
              <a:rPr lang="uk-UA" altLang="uk-UA" sz="2000" b="1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uk-UA" altLang="uk-UA" sz="2000" b="1">
                <a:solidFill>
                  <a:schemeClr val="bg1"/>
                </a:solidFill>
                <a:latin typeface="Times New Roman" panose="02020603050405020304" pitchFamily="18" charset="0"/>
              </a:rPr>
              <a:t>НАЦІОНАЛЬНА АКАДЕМІЯ ВНУТРІШНІХ СПРАВ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685800" y="1371600"/>
            <a:ext cx="8001000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uk-UA" b="1" i="1">
                <a:solidFill>
                  <a:schemeClr val="bg1"/>
                </a:solidFill>
                <a:latin typeface="Times New Roman" panose="02020603050405020304" pitchFamily="18" charset="0"/>
              </a:rPr>
              <a:t>КАФЕДРА КОНСТИТУЦІЙНОГО ПРАВА ТА ПРАВ ЛЮДИНИ</a:t>
            </a:r>
          </a:p>
          <a:p>
            <a:pPr algn="ctr" eaLnBrk="1" hangingPunct="1"/>
            <a:endParaRPr lang="uk-UA" altLang="uk-UA" b="1" i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/>
            <a:endParaRPr lang="en-US" altLang="uk-UA" b="1"/>
          </a:p>
          <a:p>
            <a:pPr algn="ctr" eaLnBrk="1" hangingPunct="1"/>
            <a:endParaRPr lang="en-US" altLang="uk-UA" b="1"/>
          </a:p>
          <a:p>
            <a:pPr algn="ctr" eaLnBrk="1" hangingPunct="1"/>
            <a:endParaRPr lang="en-US" altLang="uk-UA" b="1"/>
          </a:p>
          <a:p>
            <a:pPr algn="ctr" eaLnBrk="1" hangingPunct="1"/>
            <a:endParaRPr lang="en-US" altLang="uk-UA" b="1"/>
          </a:p>
          <a:p>
            <a:pPr algn="ctr" eaLnBrk="1" hangingPunct="1"/>
            <a:endParaRPr lang="en-US" altLang="uk-UA" b="1"/>
          </a:p>
          <a:p>
            <a:pPr algn="ctr" eaLnBrk="1" hangingPunct="1"/>
            <a:r>
              <a:rPr lang="uk-UA" altLang="uk-UA" sz="2400" b="1">
                <a:latin typeface="Times New Roman" panose="02020603050405020304" pitchFamily="18" charset="0"/>
              </a:rPr>
              <a:t>Лекція 13.</a:t>
            </a:r>
            <a:endParaRPr lang="en-US" altLang="uk-UA" sz="2400" b="1" u="sng">
              <a:latin typeface="Times New Roman" panose="02020603050405020304" pitchFamily="18" charset="0"/>
            </a:endParaRPr>
          </a:p>
          <a:p>
            <a:pPr algn="ctr" eaLnBrk="1" hangingPunct="1"/>
            <a:endParaRPr lang="en-US" altLang="uk-UA" sz="2400" b="1">
              <a:latin typeface="Times New Roman" panose="02020603050405020304" pitchFamily="18" charset="0"/>
            </a:endParaRPr>
          </a:p>
          <a:p>
            <a:pPr algn="ctr" eaLnBrk="1" hangingPunct="1"/>
            <a:r>
              <a:rPr lang="uk-UA" altLang="uk-UA" sz="2400" b="1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КОНСТИТУЦІЙНІ ЗАСАДИ МІСЦЕВОГО САМОВРЯДУВАННЯ В УКРАЇНІ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552353" y="510363"/>
            <a:ext cx="6220047" cy="80807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altLang="uk-U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uk-UA" alt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місцевого самоврядування включає</a:t>
            </a:r>
          </a:p>
          <a:p>
            <a:pPr algn="ctr" eaLnBrk="1" hangingPunct="1">
              <a:defRPr/>
            </a:pPr>
            <a:endParaRPr lang="uk-UA" dirty="0"/>
          </a:p>
        </p:txBody>
      </p:sp>
      <p:sp>
        <p:nvSpPr>
          <p:cNvPr id="4" name="Загнутый угол 3"/>
          <p:cNvSpPr/>
          <p:nvPr/>
        </p:nvSpPr>
        <p:spPr>
          <a:xfrm>
            <a:off x="701748" y="1711842"/>
            <a:ext cx="7921256" cy="4178595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RelaxedModerately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endParaRPr lang="uk-UA" altLang="uk-UA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територіальну громаду; 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сільську, селищну, міську раду; 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сільського, селищного, міського голову;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виконавчі органи сільської, селищної, міської ради; 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старосту; 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районні та обласні ради, що представляють спільні інтереси територіальних громад сіл, селищ, міст; 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 самоорганізації населення.</a:t>
            </a:r>
            <a:r>
              <a:rPr lang="uk-UA" alt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defRPr/>
            </a:pPr>
            <a:endParaRPr lang="uk-UA" sz="2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274638" y="2366963"/>
            <a:ext cx="4064000" cy="4022725"/>
          </a:xfr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pPr algn="ju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 визначене Конституцією та Законами України коло суб’єктів, які є в межах Конституції та законів України, здійснюють основні функції місцевого самоврядування, реалізують муніципальну владу.</a:t>
            </a:r>
          </a:p>
        </p:txBody>
      </p:sp>
      <p:sp>
        <p:nvSpPr>
          <p:cNvPr id="21509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475163" y="2366963"/>
            <a:ext cx="4392612" cy="4022725"/>
          </a:xfr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pPr algn="ju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організаційно-правовий механізм здійснення місцевого самоврядування в межах окремої самоврядної адміністративно-територіальної одиниці – села, селища, міста – територіальні громади яких виступають самостійними суб’єктами місцевого самоврядування.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13590" y="634850"/>
            <a:ext cx="4476307" cy="9919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altLang="uk-U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uk-UA" alt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місцевого самоврядування в Україні </a:t>
            </a:r>
          </a:p>
          <a:p>
            <a:pPr algn="ctr" eaLnBrk="1" hangingPunct="1">
              <a:defRPr/>
            </a:pPr>
            <a:endParaRPr lang="uk-UA" dirty="0"/>
          </a:p>
        </p:txBody>
      </p:sp>
      <p:sp>
        <p:nvSpPr>
          <p:cNvPr id="5" name="Выгнутая влево стрелка 4"/>
          <p:cNvSpPr/>
          <p:nvPr/>
        </p:nvSpPr>
        <p:spPr>
          <a:xfrm>
            <a:off x="606425" y="1254125"/>
            <a:ext cx="2019300" cy="1255713"/>
          </a:xfrm>
          <a:prstGeom prst="curved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>
              <a:solidFill>
                <a:schemeClr val="tx1"/>
              </a:solidFill>
            </a:endParaRPr>
          </a:p>
        </p:txBody>
      </p:sp>
      <p:sp>
        <p:nvSpPr>
          <p:cNvPr id="6" name="Выгнутая вправо стрелка 5"/>
          <p:cNvSpPr/>
          <p:nvPr/>
        </p:nvSpPr>
        <p:spPr>
          <a:xfrm>
            <a:off x="6889750" y="1370013"/>
            <a:ext cx="2114550" cy="1128712"/>
          </a:xfrm>
          <a:prstGeom prst="curvedLef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424764" y="616688"/>
            <a:ext cx="5454502" cy="138223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Righ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altLang="uk-U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uk-UA" alt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Територіальна  громада  села, селища, міста</a:t>
            </a:r>
          </a:p>
          <a:p>
            <a:pPr algn="ctr" eaLnBrk="1" hangingPunct="1">
              <a:defRPr/>
            </a:pPr>
            <a:endParaRPr lang="uk-UA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424764" y="2721935"/>
            <a:ext cx="6645348" cy="2626242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Above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alt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uk-UA" alt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первинним  суб'єктом  місцевого  самоврядування,  основним носієм його функцій і повноважень</a:t>
            </a:r>
          </a:p>
          <a:p>
            <a:pPr algn="ctr" eaLnBrk="1" hangingPunct="1">
              <a:defRPr/>
            </a:pPr>
            <a:endParaRPr lang="uk-UA" dirty="0"/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6411913" y="1670050"/>
            <a:ext cx="2338387" cy="1774825"/>
          </a:xfrm>
          <a:prstGeom prst="curvedLeftArrow">
            <a:avLst>
              <a:gd name="adj1" fmla="val 25000"/>
              <a:gd name="adj2" fmla="val 48759"/>
              <a:gd name="adj3" fmla="val 2500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360429" y="669850"/>
            <a:ext cx="4603897" cy="956931"/>
          </a:xfrm>
          <a:prstGeom prst="roundRect">
            <a:avLst/>
          </a:prstGeom>
          <a:solidFill>
            <a:srgbClr val="CCCCFF"/>
          </a:solidFill>
          <a:ln w="28575">
            <a:solidFill>
              <a:srgbClr val="7030A0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altLang="uk-U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uk-UA" alt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місцевого самоврядування </a:t>
            </a:r>
          </a:p>
          <a:p>
            <a:pPr algn="ctr" eaLnBrk="1" hangingPunct="1">
              <a:defRPr/>
            </a:pPr>
            <a:endParaRPr lang="uk-UA" dirty="0"/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457201" y="2317897"/>
            <a:ext cx="8112642" cy="3083443"/>
          </a:xfrm>
          <a:prstGeom prst="verticalScroll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Above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alt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це визначені Конституцією і законами України основні напрямки діяльності територіальних громад, органів місцевого самоврядування з вирішення завдань місцевого самоврядування.</a:t>
            </a:r>
          </a:p>
          <a:p>
            <a:pPr algn="ctr" eaLnBrk="1" hangingPunct="1">
              <a:defRPr/>
            </a:pPr>
            <a:endParaRPr lang="uk-UA" dirty="0"/>
          </a:p>
        </p:txBody>
      </p:sp>
      <p:sp>
        <p:nvSpPr>
          <p:cNvPr id="6" name="Выгнутая влево стрелка 5"/>
          <p:cNvSpPr/>
          <p:nvPr/>
        </p:nvSpPr>
        <p:spPr>
          <a:xfrm>
            <a:off x="192088" y="1190625"/>
            <a:ext cx="2114550" cy="1573213"/>
          </a:xfrm>
          <a:prstGeom prst="curvedRightArrow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 со стрелкой вниз 2"/>
          <p:cNvSpPr/>
          <p:nvPr/>
        </p:nvSpPr>
        <p:spPr>
          <a:xfrm>
            <a:off x="1754188" y="722313"/>
            <a:ext cx="5699125" cy="1574800"/>
          </a:xfrm>
          <a:prstGeom prst="downArrowCallou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alt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Гарантії місцевого самоврядування </a:t>
            </a:r>
          </a:p>
          <a:p>
            <a:pPr algn="ctr" eaLnBrk="1" hangingPunct="1">
              <a:defRPr/>
            </a:pPr>
            <a:endParaRPr lang="uk-UA" dirty="0"/>
          </a:p>
        </p:txBody>
      </p:sp>
      <p:sp>
        <p:nvSpPr>
          <p:cNvPr id="4" name="Загнутый угол 3"/>
          <p:cNvSpPr/>
          <p:nvPr/>
        </p:nvSpPr>
        <p:spPr>
          <a:xfrm>
            <a:off x="786808" y="2615609"/>
            <a:ext cx="7549117" cy="2987749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RelaxedModerately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alt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економічні, політичні, правові та інші умови та засоби, що забезпечують повну й ефективну реалізацію прав місцевого самоврядування та їх надійний захист.</a:t>
            </a:r>
          </a:p>
          <a:p>
            <a:pPr algn="ctr" eaLnBrk="1" hangingPunct="1">
              <a:defRPr/>
            </a:pPr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одним вырезанным углом 1"/>
          <p:cNvSpPr/>
          <p:nvPr/>
        </p:nvSpPr>
        <p:spPr>
          <a:xfrm>
            <a:off x="1041991" y="542260"/>
            <a:ext cx="7049386" cy="2062717"/>
          </a:xfrm>
          <a:prstGeom prst="snip1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3">
                <a:lumMod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ст. 133 Конституції України йдеться про те, що м. </a:t>
            </a:r>
            <a:r>
              <a:rPr lang="uk-UA" altLang="uk-UA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Київ</a:t>
            </a:r>
            <a:r>
              <a:rPr lang="uk-UA" altLang="uk-UA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має спеціальний статус</a:t>
            </a: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який визначається законами України. </a:t>
            </a:r>
          </a:p>
          <a:p>
            <a:pPr algn="ctr" eaLnBrk="1" hangingPunct="1">
              <a:defRPr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800987" y="3735571"/>
            <a:ext cx="7049386" cy="2062717"/>
          </a:xfrm>
          <a:prstGeom prst="snip1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3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Ст.</a:t>
            </a:r>
            <a:r>
              <a:rPr lang="uk-UA" altLang="uk-UA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140 Основного Закону закріплює право громадян України на місцеве самоврядування, а також регламентує особливість статусу міст Києва.</a:t>
            </a:r>
            <a:r>
              <a:rPr lang="uk-UA" altLang="uk-UA" sz="2400" dirty="0"/>
              <a:t> </a:t>
            </a:r>
          </a:p>
          <a:p>
            <a:pPr algn="ctr" eaLnBrk="1" hangingPunct="1">
              <a:defRPr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нутый угол 1"/>
          <p:cNvSpPr/>
          <p:nvPr/>
        </p:nvSpPr>
        <p:spPr>
          <a:xfrm>
            <a:off x="435935" y="818707"/>
            <a:ext cx="8048846" cy="4688958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perspectiveAbove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altLang="uk-UA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uk-UA" altLang="uk-UA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сьогодні з моменту проведення реформи управління районами в Києві у 2010 році в столиці України здійснюють свої повноваження Київська міська рада, Київський міський голова, який з 2014 року є одночасно головою виконавчого органу Київської міської ради (Київської міської державної адміністрації), виконавчий орган Київської міської ради (Київська міська державна адміністрація), десять районних в м. Києві державних адміністрацій.</a:t>
            </a:r>
            <a:r>
              <a:rPr lang="uk-UA" alt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defRPr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 descr="img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223_html_51dc06f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860550" y="838200"/>
            <a:ext cx="5581650" cy="787400"/>
          </a:xfrm>
        </p:spPr>
        <p:txBody>
          <a:bodyPr/>
          <a:lstStyle/>
          <a:p>
            <a:r>
              <a:rPr lang="uk-UA" altLang="uk-UA" sz="2400" b="1" smtClean="0">
                <a:solidFill>
                  <a:srgbClr val="002060"/>
                </a:solidFill>
                <a:latin typeface="Times New Roman" panose="02020603050405020304" pitchFamily="18" charset="0"/>
              </a:rPr>
              <a:t>ПЛАН:</a:t>
            </a:r>
          </a:p>
        </p:txBody>
      </p:sp>
      <p:sp>
        <p:nvSpPr>
          <p:cNvPr id="3076" name="Прямоугольник 2"/>
          <p:cNvSpPr>
            <a:spLocks noChangeArrowheads="1"/>
          </p:cNvSpPr>
          <p:nvPr/>
        </p:nvSpPr>
        <p:spPr bwMode="auto">
          <a:xfrm>
            <a:off x="2020888" y="2074863"/>
            <a:ext cx="5665787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uk-UA" altLang="uk-UA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Поняття місцевого самоврядування.</a:t>
            </a:r>
          </a:p>
          <a:p>
            <a:pPr algn="just" eaLnBrk="1" hangingPunct="1"/>
            <a:r>
              <a:rPr lang="uk-UA" altLang="uk-UA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Принципи місцевого самоврядування.</a:t>
            </a:r>
          </a:p>
          <a:p>
            <a:pPr algn="just" eaLnBrk="1" hangingPunct="1"/>
            <a:r>
              <a:rPr lang="uk-UA" altLang="uk-UA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3.Система та функції місцевого самоврядування в Україні.</a:t>
            </a:r>
          </a:p>
          <a:p>
            <a:pPr algn="just" eaLnBrk="1" hangingPunct="1"/>
            <a:r>
              <a:rPr lang="uk-UA" altLang="uk-UA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4.Гарантії місцевого самоврядування в Україні.</a:t>
            </a:r>
          </a:p>
          <a:p>
            <a:pPr algn="just" eaLnBrk="1" hangingPunct="1"/>
            <a:r>
              <a:rPr lang="uk-UA" altLang="uk-UA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5.Особливості здійснення місцевого самоврядування в столиці України.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6713" y="584200"/>
            <a:ext cx="5146675" cy="1065213"/>
          </a:xfr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alt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 сутності поняття місцевого самоврядування існують </a:t>
            </a:r>
            <a:br>
              <a:rPr lang="uk-UA" alt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 основні теорії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3313" y="2373313"/>
            <a:ext cx="4040187" cy="4619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uk-UA" altLang="uk-UA" sz="2400" i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Громадівська</a:t>
            </a:r>
            <a:endParaRPr lang="uk-UA" altLang="uk-UA" sz="2400" i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3663950"/>
            <a:ext cx="4111625" cy="4619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en-US"/>
            </a:defPPr>
            <a:lvl1pPr algn="ctr">
              <a:defRPr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uk-UA" altLang="uk-UA" dirty="0" smtClean="0"/>
              <a:t>Державницька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4849813"/>
            <a:ext cx="4111625" cy="4619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en-US"/>
            </a:defPPr>
            <a:lvl1pPr algn="ctr">
              <a:defRPr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uk-UA" altLang="uk-UA" dirty="0" smtClean="0"/>
              <a:t>Змішана</a:t>
            </a:r>
          </a:p>
        </p:txBody>
      </p:sp>
      <p:cxnSp>
        <p:nvCxnSpPr>
          <p:cNvPr id="8" name="Соединительная линия уступом 7"/>
          <p:cNvCxnSpPr>
            <a:stCxn id="2" idx="3"/>
            <a:endCxn id="6" idx="3"/>
          </p:cNvCxnSpPr>
          <p:nvPr/>
        </p:nvCxnSpPr>
        <p:spPr>
          <a:xfrm flipH="1">
            <a:off x="5178425" y="1116013"/>
            <a:ext cx="1604963" cy="3965575"/>
          </a:xfrm>
          <a:prstGeom prst="bentConnector3">
            <a:avLst>
              <a:gd name="adj1" fmla="val -91789"/>
            </a:avLst>
          </a:prstGeom>
          <a:ln w="571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оединительная линия уступом 10"/>
          <p:cNvCxnSpPr>
            <a:stCxn id="2" idx="3"/>
            <a:endCxn id="4" idx="3"/>
          </p:cNvCxnSpPr>
          <p:nvPr/>
        </p:nvCxnSpPr>
        <p:spPr>
          <a:xfrm flipH="1">
            <a:off x="5178425" y="1116013"/>
            <a:ext cx="1604963" cy="2778125"/>
          </a:xfrm>
          <a:prstGeom prst="bentConnector3">
            <a:avLst>
              <a:gd name="adj1" fmla="val -57327"/>
            </a:avLst>
          </a:prstGeom>
          <a:ln w="571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Соединительная линия уступом 13"/>
          <p:cNvCxnSpPr>
            <a:stCxn id="2" idx="3"/>
            <a:endCxn id="3" idx="3"/>
          </p:cNvCxnSpPr>
          <p:nvPr/>
        </p:nvCxnSpPr>
        <p:spPr>
          <a:xfrm flipH="1">
            <a:off x="5143500" y="1116013"/>
            <a:ext cx="1639888" cy="1489075"/>
          </a:xfrm>
          <a:prstGeom prst="bentConnector3">
            <a:avLst>
              <a:gd name="adj1" fmla="val -19124"/>
            </a:avLst>
          </a:prstGeom>
          <a:ln w="571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158409" y="680484"/>
            <a:ext cx="5007935" cy="10207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3">
                <a:lumMod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altLang="uk-UA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uk-UA" alt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Місцеве самоврядування в Україні </a:t>
            </a:r>
          </a:p>
          <a:p>
            <a:pPr algn="ctr" eaLnBrk="1" hangingPunct="1">
              <a:defRPr/>
            </a:pPr>
            <a:endParaRPr lang="uk-UA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531628" y="2147777"/>
            <a:ext cx="7953153" cy="3880883"/>
          </a:xfrm>
          <a:prstGeom prst="verticalScroll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50000"/>
              </a:schemeClr>
            </a:solidFill>
          </a:ln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alt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гарантоване державою право та реальна здатність територіальної громади - жителів села чи добровільного об'єднання у сільську громаду жителів кількох сіл, селища, міста - самостійно або під відповідальність органів та посадових осіб місцевого самоврядування вирішувати питання місцевого значення в межах Конституції і законів України.</a:t>
            </a:r>
          </a:p>
          <a:p>
            <a:pPr algn="ctr" eaLnBrk="1" hangingPunct="1">
              <a:defRPr/>
            </a:pPr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8025" y="163513"/>
            <a:ext cx="4730750" cy="1016000"/>
          </a:xfr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alt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 місцевого самоврядування в України </a:t>
            </a: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uk-UA" altLang="uk-UA" sz="4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altLang="uk-UA" sz="4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399" name="Group 39"/>
          <p:cNvGraphicFramePr>
            <a:graphicFrameLocks noGrp="1"/>
          </p:cNvGraphicFramePr>
          <p:nvPr/>
        </p:nvGraphicFramePr>
        <p:xfrm>
          <a:off x="201613" y="1338263"/>
          <a:ext cx="8570912" cy="5326062"/>
        </p:xfrm>
        <a:graphic>
          <a:graphicData uri="http://schemas.openxmlformats.org/drawingml/2006/table">
            <a:tbl>
              <a:tblPr/>
              <a:tblGrid>
                <a:gridCol w="2143361"/>
                <a:gridCol w="2188965"/>
                <a:gridCol w="2095224"/>
                <a:gridCol w="2143361"/>
              </a:tblGrid>
              <a:tr h="5326062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200025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384175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566738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7493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12065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16637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21209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25781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anose="02020603050405020304" pitchFamily="18" charset="0"/>
                        </a:rPr>
                        <a:t>Місцеве самоврядування займає особливе місце в механізмі управління суспільством і державою, виступаючи специфічною формою публічної влади, яка не є за правовою природою складовою частиною механізму державної влади. </a:t>
                      </a:r>
                    </a:p>
                  </a:txBody>
                  <a:tcPr marL="91451" marR="91451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200025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384175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566738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7493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12065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16637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21209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25781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anose="02020603050405020304" pitchFamily="18" charset="0"/>
                        </a:rPr>
                        <a:t>Об’єктом управління такого виду публічної влади як влади місцевого самоврядування є своєрідне коло питань – питання місцевого значення – предмети відання, перелік яких закріплюється законодавством.</a:t>
                      </a:r>
                    </a:p>
                  </a:txBody>
                  <a:tcPr marL="91451" marR="91451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200025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384175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566738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7493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12065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16637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21209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25781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anose="02020603050405020304" pitchFamily="18" charset="0"/>
                        </a:rPr>
                        <a:t>Одним із специфічних суб’єктів місцевого самоврядування є територіальна громада. І специфіка полягає в тому, що на місцевому рівні можна розглядати перетворення територіальної громади з учасника управління в його первинного суб’єкта. </a:t>
                      </a:r>
                    </a:p>
                  </a:txBody>
                  <a:tcPr marL="91451" marR="91451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200025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384175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566738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7493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12065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16637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21209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25781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Організаційна, матеріально-фінансова самостійність місцевого самоврядування, яка гарантована Конституцією та законами України.</a:t>
                      </a:r>
                    </a:p>
                  </a:txBody>
                  <a:tcPr marL="91451" marR="91451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862013" y="330200"/>
            <a:ext cx="7208837" cy="1584325"/>
          </a:xfrm>
          <a:prstGeom prst="horizontalScroll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alt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Термін «принцип» походить від латинського слова «</a:t>
            </a:r>
            <a:r>
              <a:rPr lang="uk-UA" alt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principium</a:t>
            </a:r>
            <a:r>
              <a:rPr lang="uk-UA" alt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 eaLnBrk="1" hangingPunct="1">
              <a:defRPr/>
            </a:pP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06488" y="2551113"/>
            <a:ext cx="6964362" cy="27336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alt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uk-UA" alt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</a:p>
          <a:p>
            <a:pPr algn="ctr" eaLnBrk="1" hangingPunct="1">
              <a:defRPr/>
            </a:pPr>
            <a:r>
              <a:rPr lang="uk-UA" alt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основні, найзагальніші, вихідні положення, засоби, правила, що визначають природу і соціальну сутність явища, його спрямованість і найсуттєвіші властивості</a:t>
            </a:r>
          </a:p>
          <a:p>
            <a:pPr algn="ctr" eaLnBrk="1" hangingPunct="1">
              <a:defRPr/>
            </a:pPr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741363"/>
          </a:xfr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alt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4 Закону України “Про місцеве самоврядування в Україні”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6563" y="2847975"/>
            <a:ext cx="3019425" cy="3790950"/>
          </a:xfr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uk-UA" altLang="uk-UA" sz="2000" dirty="0" smtClean="0">
              <a:latin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uk-UA" altLang="uk-UA" sz="2000" dirty="0" smtClean="0">
                <a:latin typeface="Times New Roman" panose="02020603050405020304" pitchFamily="18" charset="0"/>
              </a:rPr>
              <a:t>народовладдя;</a:t>
            </a:r>
          </a:p>
          <a:p>
            <a:pPr fontAlgn="auto">
              <a:spcAft>
                <a:spcPts val="0"/>
              </a:spcAft>
              <a:defRPr/>
            </a:pPr>
            <a:r>
              <a:rPr lang="uk-UA" altLang="uk-UA" sz="2000" dirty="0" smtClean="0">
                <a:latin typeface="Times New Roman" panose="02020603050405020304" pitchFamily="18" charset="0"/>
              </a:rPr>
              <a:t>законності;</a:t>
            </a:r>
          </a:p>
          <a:p>
            <a:pPr fontAlgn="auto">
              <a:spcAft>
                <a:spcPts val="0"/>
              </a:spcAft>
              <a:defRPr/>
            </a:pPr>
            <a:r>
              <a:rPr lang="uk-UA" altLang="uk-UA" sz="2000" dirty="0" smtClean="0">
                <a:latin typeface="Times New Roman" panose="02020603050405020304" pitchFamily="18" charset="0"/>
              </a:rPr>
              <a:t>гласності;</a:t>
            </a:r>
          </a:p>
          <a:p>
            <a:pPr fontAlgn="auto">
              <a:spcAft>
                <a:spcPts val="0"/>
              </a:spcAft>
              <a:defRPr/>
            </a:pPr>
            <a:r>
              <a:rPr lang="uk-UA" altLang="uk-UA" sz="2000" dirty="0" smtClean="0">
                <a:latin typeface="Times New Roman" panose="02020603050405020304" pitchFamily="18" charset="0"/>
              </a:rPr>
              <a:t>колегіальності;</a:t>
            </a:r>
          </a:p>
          <a:p>
            <a:pPr fontAlgn="auto">
              <a:spcAft>
                <a:spcPts val="0"/>
              </a:spcAft>
              <a:defRPr/>
            </a:pPr>
            <a:r>
              <a:rPr lang="uk-UA" altLang="uk-UA" sz="2000" dirty="0" smtClean="0">
                <a:latin typeface="Times New Roman" panose="02020603050405020304" pitchFamily="18" charset="0"/>
              </a:rPr>
              <a:t>поєднання місцевих і державних інтересів;</a:t>
            </a:r>
          </a:p>
        </p:txBody>
      </p:sp>
      <p:sp>
        <p:nvSpPr>
          <p:cNvPr id="17413" name="Rectangle 5"/>
          <p:cNvSpPr>
            <a:spLocks noGrp="1"/>
          </p:cNvSpPr>
          <p:nvPr>
            <p:ph type="body" sz="half" idx="4294967295"/>
          </p:nvPr>
        </p:nvSpPr>
        <p:spPr>
          <a:xfrm>
            <a:off x="3709988" y="2847975"/>
            <a:ext cx="4689475" cy="3790950"/>
          </a:xfr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2">
                <a:lumMod val="10000"/>
              </a:schemeClr>
            </a:solidFill>
          </a:ln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endParaRPr lang="uk-UA" altLang="uk-UA" sz="2000" dirty="0" smtClean="0">
              <a:latin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uk-UA" altLang="uk-UA" sz="2000" dirty="0" smtClean="0">
                <a:latin typeface="Times New Roman" panose="02020603050405020304" pitchFamily="18" charset="0"/>
              </a:rPr>
              <a:t>виборності;</a:t>
            </a:r>
          </a:p>
          <a:p>
            <a:pPr fontAlgn="auto">
              <a:spcAft>
                <a:spcPts val="0"/>
              </a:spcAft>
              <a:defRPr/>
            </a:pPr>
            <a:r>
              <a:rPr lang="uk-UA" altLang="uk-UA" sz="2000" dirty="0" smtClean="0">
                <a:latin typeface="Times New Roman" panose="02020603050405020304" pitchFamily="18" charset="0"/>
              </a:rPr>
              <a:t>правової, організаційної та матеріально-фінансової самостійності в межах повноважень, визначених цим та іншими законами;</a:t>
            </a:r>
          </a:p>
          <a:p>
            <a:pPr fontAlgn="auto">
              <a:spcAft>
                <a:spcPts val="0"/>
              </a:spcAft>
              <a:defRPr/>
            </a:pPr>
            <a:r>
              <a:rPr lang="uk-UA" altLang="uk-UA" sz="2000" dirty="0" smtClean="0">
                <a:latin typeface="Times New Roman" panose="02020603050405020304" pitchFamily="18" charset="0"/>
              </a:rPr>
              <a:t>підзвітності та відповідальності перед територіальними громадами їх органів та посадових осіб;</a:t>
            </a:r>
          </a:p>
          <a:p>
            <a:pPr fontAlgn="auto">
              <a:spcAft>
                <a:spcPts val="0"/>
              </a:spcAft>
              <a:defRPr/>
            </a:pPr>
            <a:r>
              <a:rPr lang="uk-UA" altLang="uk-UA" sz="2000" dirty="0" smtClean="0">
                <a:latin typeface="Times New Roman" panose="02020603050405020304" pitchFamily="18" charset="0"/>
              </a:rPr>
              <a:t>державної підтримки та гарантії місцевого самоврядування;</a:t>
            </a:r>
          </a:p>
          <a:p>
            <a:pPr fontAlgn="auto">
              <a:spcAft>
                <a:spcPts val="0"/>
              </a:spcAft>
              <a:defRPr/>
            </a:pPr>
            <a:r>
              <a:rPr lang="uk-UA" altLang="uk-UA" sz="2000" dirty="0" smtClean="0">
                <a:latin typeface="Times New Roman" panose="02020603050405020304" pitchFamily="18" charset="0"/>
              </a:rPr>
              <a:t>судового захисту прав місцевого самоврядування.</a:t>
            </a:r>
          </a:p>
          <a:p>
            <a:pPr fontAlgn="auto">
              <a:spcAft>
                <a:spcPts val="0"/>
              </a:spcAft>
              <a:defRPr/>
            </a:pPr>
            <a:endParaRPr lang="uk-UA" altLang="uk-UA" sz="2000" dirty="0" smtClean="0">
              <a:latin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uk-UA" altLang="uk-UA" sz="2000" dirty="0" smtClean="0">
              <a:latin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71330" y="1360967"/>
            <a:ext cx="4869712" cy="97819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accent3">
                <a:lumMod val="50000"/>
              </a:schemeClr>
            </a:solidFill>
          </a:ln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altLang="uk-UA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uk-UA" alt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принципи місцевого самоврядування:</a:t>
            </a:r>
          </a:p>
          <a:p>
            <a:pPr algn="ctr" eaLnBrk="1" hangingPunct="1">
              <a:defRPr/>
            </a:pPr>
            <a:endParaRPr lang="uk-UA" dirty="0"/>
          </a:p>
        </p:txBody>
      </p:sp>
      <p:sp>
        <p:nvSpPr>
          <p:cNvPr id="5" name="Выгнутая влево стрелка 4"/>
          <p:cNvSpPr/>
          <p:nvPr/>
        </p:nvSpPr>
        <p:spPr>
          <a:xfrm>
            <a:off x="233363" y="1903413"/>
            <a:ext cx="1860550" cy="1179512"/>
          </a:xfrm>
          <a:prstGeom prst="curved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>
              <a:solidFill>
                <a:schemeClr val="tx1"/>
              </a:solidFill>
            </a:endParaRPr>
          </a:p>
        </p:txBody>
      </p:sp>
      <p:sp>
        <p:nvSpPr>
          <p:cNvPr id="6" name="Выгнутая вправо стрелка 5"/>
          <p:cNvSpPr/>
          <p:nvPr/>
        </p:nvSpPr>
        <p:spPr>
          <a:xfrm>
            <a:off x="6740525" y="1987550"/>
            <a:ext cx="1914525" cy="1223963"/>
          </a:xfrm>
          <a:prstGeom prst="curvedLef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275367" y="499730"/>
            <a:ext cx="5114261" cy="10632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altLang="uk-UA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uk-UA" alt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Класифікують принципи </a:t>
            </a:r>
          </a:p>
          <a:p>
            <a:pPr algn="ctr" eaLnBrk="1" hangingPunct="1">
              <a:defRPr/>
            </a:pPr>
            <a:r>
              <a:rPr lang="uk-UA" alt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 на </a:t>
            </a:r>
          </a:p>
          <a:p>
            <a:pPr algn="ctr" eaLnBrk="1" hangingPunct="1">
              <a:defRPr/>
            </a:pPr>
            <a:endParaRPr lang="uk-UA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903767" y="2211572"/>
            <a:ext cx="7579685" cy="3434316"/>
          </a:xfrm>
          <a:prstGeom prst="verticalScroll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accent3">
                <a:lumMod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uk-UA" alt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загальнолюдські (цивілізаційні); </a:t>
            </a:r>
          </a:p>
          <a:p>
            <a:pPr algn="just" eaLnBrk="1" hangingPunct="1">
              <a:defRPr/>
            </a:pPr>
            <a:r>
              <a:rPr lang="uk-UA" alt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типологічні; </a:t>
            </a:r>
          </a:p>
          <a:p>
            <a:pPr algn="just" eaLnBrk="1" hangingPunct="1">
              <a:defRPr/>
            </a:pPr>
            <a:r>
              <a:rPr lang="uk-UA" alt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конкретно-історичні; </a:t>
            </a:r>
          </a:p>
          <a:p>
            <a:pPr algn="just" eaLnBrk="1" hangingPunct="1">
              <a:defRPr/>
            </a:pPr>
            <a:r>
              <a:rPr lang="uk-UA" alt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галузеві; </a:t>
            </a:r>
          </a:p>
          <a:p>
            <a:pPr marL="627063" indent="-627063" algn="just" eaLnBrk="1" hangingPunct="1">
              <a:defRPr/>
            </a:pPr>
            <a:r>
              <a:rPr lang="uk-UA" alt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д) міжгалузеві принципи об’єктивного юридичного права.</a:t>
            </a:r>
          </a:p>
          <a:p>
            <a:pPr algn="ctr" eaLnBrk="1" hangingPunct="1">
              <a:defRPr/>
            </a:pPr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807535" y="584791"/>
            <a:ext cx="5539563" cy="10632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altLang="uk-U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uk-UA" alt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Конституційні принципи </a:t>
            </a:r>
          </a:p>
          <a:p>
            <a:pPr algn="ctr" eaLnBrk="1" hangingPunct="1">
              <a:defRPr/>
            </a:pPr>
            <a:r>
              <a:rPr lang="uk-UA" alt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 самоврядування</a:t>
            </a:r>
          </a:p>
          <a:p>
            <a:pPr algn="ctr" eaLnBrk="1" hangingPunct="1">
              <a:defRPr/>
            </a:pPr>
            <a:endParaRPr lang="uk-UA" sz="2400" b="1" dirty="0">
              <a:solidFill>
                <a:schemeClr val="tx1"/>
              </a:solidFill>
            </a:endParaRPr>
          </a:p>
        </p:txBody>
      </p:sp>
      <p:sp>
        <p:nvSpPr>
          <p:cNvPr id="4" name="Загнутый угол 3"/>
          <p:cNvSpPr/>
          <p:nvPr/>
        </p:nvSpPr>
        <p:spPr>
          <a:xfrm>
            <a:off x="861237" y="2328530"/>
            <a:ext cx="7283303" cy="3763926"/>
          </a:xfrm>
          <a:prstGeom prst="foldedCorner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  <a:scene3d>
            <a:camera prst="perspectiveAbove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altLang="uk-UA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обумовлена природою місцевого самоврядування система основоположних витоків та ідей, які закріплені чи випливають зі змісту Конституції та законів України і визначають організацію та діяльність громади, органів, що формуються громадянами та самостійно управляють місцевими справами в інтересах місцевого населення.</a:t>
            </a:r>
          </a:p>
          <a:p>
            <a:pPr algn="ctr" eaLnBrk="1" hangingPunct="1">
              <a:defRPr/>
            </a:pPr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667</Words>
  <Application>Microsoft Office PowerPoint</Application>
  <PresentationFormat>Экран (4:3)</PresentationFormat>
  <Paragraphs>88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 Light</vt:lpstr>
      <vt:lpstr>Calibri</vt:lpstr>
      <vt:lpstr>Times New Roman</vt:lpstr>
      <vt:lpstr>Тема Office</vt:lpstr>
      <vt:lpstr>Презентация PowerPoint</vt:lpstr>
      <vt:lpstr>ПЛАН:</vt:lpstr>
      <vt:lpstr>Щодо сутності поняття місцевого самоврядування існують  три основні теорії</vt:lpstr>
      <vt:lpstr>Презентация PowerPoint</vt:lpstr>
      <vt:lpstr>Ознаки місцевого самоврядування в України </vt:lpstr>
      <vt:lpstr>Презентация PowerPoint</vt:lpstr>
      <vt:lpstr>Ст. 4 Закону України “Про місцеве самоврядування в Україні”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Конституційне право – провідна галузь національного права України</dc:title>
  <dc:creator>Kostiantyn Tarasenko</dc:creator>
  <cp:lastModifiedBy>Admin</cp:lastModifiedBy>
  <cp:revision>42</cp:revision>
  <dcterms:created xsi:type="dcterms:W3CDTF">2015-08-31T14:52:41Z</dcterms:created>
  <dcterms:modified xsi:type="dcterms:W3CDTF">2018-05-11T04:22:31Z</dcterms:modified>
</cp:coreProperties>
</file>