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Науково-технічні засоби 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виявлення схованок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97167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Просвічуване тіньове зображення об'єкта спостерігають через кріптоскоп або фотографують.</a:t>
            </a:r>
            <a:endParaRPr lang="ru-RU" dirty="0"/>
          </a:p>
        </p:txBody>
      </p:sp>
      <p:pic>
        <p:nvPicPr>
          <p:cNvPr id="13314" name="Picture 2" descr="http://s16.radikal.ru/i191/0912/95/c2d9370a3f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048250" cy="2828925"/>
          </a:xfrm>
          <a:prstGeom prst="rect">
            <a:avLst/>
          </a:prstGeom>
          <a:noFill/>
        </p:spPr>
      </p:pic>
      <p:pic>
        <p:nvPicPr>
          <p:cNvPr id="13316" name="Picture 4" descr="http://batona.net/uploads/posts/2014-06/1403584549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619" y="3786190"/>
            <a:ext cx="389838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072494" cy="66437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     Для просвічування цегельних і залізобетонних перепон використовують переносні радіоізотопні відбивні товщинометри ТОР-1, ТОР-3.</a:t>
            </a: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Ї</a:t>
            </a: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Їх дія ґрунтується на залежності інтенсивності оберненого розсіювання гамма-випромінювання перетвориться  в електричний струм, сила якого визначається мікроамперметром (схованки у цегельних і дерев'яних спорудженнях)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32.img.avito.st/640x480/1714756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25000"/>
            <a:ext cx="3785321" cy="2031912"/>
          </a:xfrm>
          <a:prstGeom prst="rect">
            <a:avLst/>
          </a:prstGeom>
          <a:noFill/>
        </p:spPr>
      </p:pic>
      <p:pic>
        <p:nvPicPr>
          <p:cNvPr id="12292" name="Picture 4" descr="http://itabi.p.fl2.fo.ru/image/chunk2/2329352/87506_shop/181954_da1865105979270b63135d594d2994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7848872" cy="1728192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Для виявлення схованок у дерев'яних і цегельних перепонах може бути використаний прилад </a:t>
            </a:r>
            <a:r>
              <a:rPr lang="uk-UA" dirty="0" err="1" smtClean="0">
                <a:solidFill>
                  <a:schemeClr val="bg1"/>
                </a:solidFill>
              </a:rPr>
              <a:t>“Єліпсон</a:t>
            </a:r>
            <a:r>
              <a:rPr lang="uk-UA" dirty="0" smtClean="0">
                <a:solidFill>
                  <a:schemeClr val="bg1"/>
                </a:solidFill>
              </a:rPr>
              <a:t> Н-1”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.tyzhden.ua/content/photoalbum/2015/12_2015/25/zb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1439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5465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 Принцип його роботи полягає в індикації зміни ємності датчика приладу за рахунок неоднорідностей досліджуваного середовища.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   Таким чином, сьогодні вчені роблять спроби одержати видиме зображення об'єктів, що знаходяться в оптично непрозорих твердих і рідких середовищах за допомогою акустичної голографії.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                          Інтроскоп.</a:t>
            </a:r>
          </a:p>
          <a:p>
            <a:pPr algn="just">
              <a:buNone/>
            </a:pPr>
            <a:r>
              <a:rPr lang="uk-UA" dirty="0" smtClean="0"/>
              <a:t>   Для вивчення внутрішніх порожнин об'єктів, наприклад через просвердлений отвір, використовують інтроскопи, що застосовують при деяких медичних і технічних дослідженнях.</a:t>
            </a:r>
            <a:endParaRPr lang="ru-RU" dirty="0"/>
          </a:p>
        </p:txBody>
      </p:sp>
      <p:pic>
        <p:nvPicPr>
          <p:cNvPr id="9220" name="Picture 4" descr="http://www.tonsharp.ru/img/introscop-hi-scan-604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683895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"/>
            <a:ext cx="8229600" cy="364331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Дзеркало для вивчення важкодоступних поверхонь.</a:t>
            </a:r>
          </a:p>
          <a:p>
            <a:pPr algn="just">
              <a:buNone/>
            </a:pPr>
            <a:r>
              <a:rPr lang="uk-UA" dirty="0" smtClean="0"/>
              <a:t>   Досліджуючи важкодоступні поверхні, використовують дзеркало, приладнане під кутом до металевої ручки.</a:t>
            </a:r>
            <a:endParaRPr lang="ru-RU" dirty="0"/>
          </a:p>
        </p:txBody>
      </p:sp>
      <p:pic>
        <p:nvPicPr>
          <p:cNvPr id="8194" name="Picture 2" descr="http://rcsearch.ru/hobbyking/pics/f23/23217/2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7572428" cy="372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У деяких системах таких дзеркал є невелика електролампочка, живлення якої розміщене в стовщенні ручок (за браком підсвічування використовується електроліхтар).</a:t>
            </a:r>
            <a:endParaRPr lang="ru-RU" dirty="0"/>
          </a:p>
        </p:txBody>
      </p:sp>
      <p:pic>
        <p:nvPicPr>
          <p:cNvPr id="7170" name="Picture 2" descr="https://st-sima.r.worldssl.net/items/424161/1/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3630607" cy="3571876"/>
          </a:xfrm>
          <a:prstGeom prst="rect">
            <a:avLst/>
          </a:prstGeom>
          <a:noFill/>
        </p:spPr>
      </p:pic>
      <p:pic>
        <p:nvPicPr>
          <p:cNvPr id="7172" name="Picture 4" descr="https://ininterior.ru/img/aHR0cDovL3Bob3RvLm1lYmVsaW9uLnJ1L2ltYWdlcy9iNGE5OGNjZGM1MmZkNTBlMWYyZjA3ZDg5ZTQ1MWE1OS5qcGc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Інструменти.</a:t>
            </a:r>
          </a:p>
          <a:p>
            <a:pPr algn="just">
              <a:buNone/>
            </a:pPr>
            <a:r>
              <a:rPr lang="uk-UA" dirty="0" smtClean="0"/>
              <a:t>   Для простукування поверхонь стін і стелі використовується невеликий легкий молоток (300 г) на довгій ручці (50 см), що полегшує дослідження важкодоступних місць, зокрема верхньої частини стіни.</a:t>
            </a:r>
            <a:endParaRPr lang="ru-RU" dirty="0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876"/>
            <a:ext cx="2286000" cy="2095501"/>
          </a:xfrm>
          <a:prstGeom prst="rect">
            <a:avLst/>
          </a:prstGeom>
          <a:noFill/>
        </p:spPr>
      </p:pic>
      <p:pic>
        <p:nvPicPr>
          <p:cNvPr id="6148" name="Picture 4" descr="http://tdrsk.ru/solutions/promstroy/shtukat_fasad/K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214802" cy="315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Для розкриття різних сховищ (заподіюючи при цьому якнайменше пошкоджень) використовується дриль зі свердлами по металу, долото, викрутка, зубило, комбіновані плоскогубці, ножівка, молоток.</a:t>
            </a:r>
            <a:endParaRPr lang="ru-RU" dirty="0"/>
          </a:p>
        </p:txBody>
      </p:sp>
      <p:pic>
        <p:nvPicPr>
          <p:cNvPr id="5122" name="Picture 2" descr="http://korporacia.ru/sites/default/files/imagecache/product_full/autoUpload/chisx51f6f1g6d5f1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4857752" cy="3499100"/>
          </a:xfrm>
          <a:prstGeom prst="rect">
            <a:avLst/>
          </a:prstGeom>
          <a:noFill/>
        </p:spPr>
      </p:pic>
      <p:pic>
        <p:nvPicPr>
          <p:cNvPr id="5124" name="Picture 4" descr="http://centr-snab.ru/catalog/img/sverlo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480" y="4286262"/>
            <a:ext cx="4320520" cy="257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440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Деякі з цих інструментів є в комплекті науково-технічних  засобів спеціаліста.</a:t>
            </a:r>
            <a:endParaRPr lang="ru-RU" dirty="0"/>
          </a:p>
        </p:txBody>
      </p:sp>
      <p:pic>
        <p:nvPicPr>
          <p:cNvPr id="4098" name="Picture 2" descr="https://mrtools.ru/image/cache/files/product_105898/gallery_p105898_15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6058"/>
            <a:ext cx="3786174" cy="3786174"/>
          </a:xfrm>
          <a:prstGeom prst="rect">
            <a:avLst/>
          </a:prstGeom>
          <a:noFill/>
        </p:spPr>
      </p:pic>
      <p:pic>
        <p:nvPicPr>
          <p:cNvPr id="4100" name="Picture 4" descr="http://www.krim-market.ru/components/com_virtuemart/shop_image/product/_________________4d789d7b755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857488" cy="3802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chemeClr val="bg1"/>
                </a:solidFill>
              </a:rPr>
              <a:t>Об’єкти, які цікавлять правоохоронні органи злочинці часто ховають у схованках.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35824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3597269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Спецодяг.</a:t>
            </a:r>
          </a:p>
          <a:p>
            <a:pPr algn="just">
              <a:buNone/>
            </a:pPr>
            <a:r>
              <a:rPr lang="uk-UA" dirty="0" smtClean="0"/>
              <a:t>    Для проведення обшуку його учасники провинні мати у своєму розпорядженні комбінезон, халат , гумові рукавички і брезентові рукавиці, гумові чоботи і фартухи.</a:t>
            </a:r>
            <a:endParaRPr lang="ru-RU" dirty="0"/>
          </a:p>
        </p:txBody>
      </p:sp>
      <p:pic>
        <p:nvPicPr>
          <p:cNvPr id="3074" name="Picture 2" descr="http://mayaksbor.ru/upload/iblock/253/25344cc8404f5ce7ce855bd73ae95f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14752"/>
            <a:ext cx="4357686" cy="2839098"/>
          </a:xfrm>
          <a:prstGeom prst="rect">
            <a:avLst/>
          </a:prstGeom>
          <a:noFill/>
        </p:spPr>
      </p:pic>
      <p:pic>
        <p:nvPicPr>
          <p:cNvPr id="3078" name="Picture 6" descr="http://buysell.com.ua/upload/upload/normal/14-08/kirovograd-rukavicy_brezentovye_5508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528392" cy="314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У даний час науково-технічні засоби виявлення схованок застосовуються рідко.</a:t>
            </a:r>
          </a:p>
          <a:p>
            <a:pPr algn="just">
              <a:buNone/>
            </a:pPr>
            <a:r>
              <a:rPr lang="uk-UA" dirty="0" smtClean="0"/>
              <a:t>        Але, як показує практика, портативні рентгенівські установки найбільш часто й ефективно застосовується при  пошуку і дослідженні вибухонебезпечних пристроїв і вогнепальної зброї.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96952"/>
            <a:ext cx="8147248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928958"/>
          </a:xfrm>
        </p:spPr>
        <p:txBody>
          <a:bodyPr/>
          <a:lstStyle/>
          <a:p>
            <a:pPr algn="ctr">
              <a:buNone/>
            </a:pPr>
            <a:r>
              <a:rPr lang="uk-UA" sz="4800" b="1" dirty="0" smtClean="0">
                <a:solidFill>
                  <a:schemeClr val="bg1"/>
                </a:solidFill>
              </a:rPr>
              <a:t>Їх можна  виявити  :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Ретельно  оглядаючи приміщення</a:t>
            </a:r>
          </a:p>
        </p:txBody>
      </p:sp>
      <p:pic>
        <p:nvPicPr>
          <p:cNvPr id="20482" name="Picture 2" descr="https://i.ytimg.com/vi/wTgWZ5aCyY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5721325" cy="4290994"/>
          </a:xfrm>
          <a:prstGeom prst="rect">
            <a:avLst/>
          </a:prstGeom>
          <a:noFill/>
        </p:spPr>
      </p:pic>
      <p:pic>
        <p:nvPicPr>
          <p:cNvPr id="20484" name="Picture 4" descr="http://sevnews.info/____userfiles/2013-10-24_16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643338" cy="333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16879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Використовуючи освітлювачі</a:t>
            </a:r>
          </a:p>
        </p:txBody>
      </p:sp>
      <p:pic>
        <p:nvPicPr>
          <p:cNvPr id="19458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84851"/>
            <a:ext cx="7000924" cy="552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98278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uk-UA" dirty="0" smtClean="0"/>
              <a:t>Шляхом простукування стін</a:t>
            </a:r>
          </a:p>
          <a:p>
            <a:pPr algn="just">
              <a:buFontTx/>
              <a:buChar char="-"/>
            </a:pPr>
            <a:r>
              <a:rPr lang="uk-UA" dirty="0" smtClean="0"/>
              <a:t>Вимірюючи і зіставляючи зовнішні та внутрішні параметри приміщень</a:t>
            </a:r>
            <a:endParaRPr lang="ru-RU" dirty="0" smtClean="0"/>
          </a:p>
          <a:p>
            <a:pPr algn="just">
              <a:buFontTx/>
              <a:buChar char="-"/>
            </a:pPr>
            <a:endParaRPr lang="uk-UA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8434" name="Picture 2" descr="http://cdn9.mdomukr.smcloud.net/t/photos/80004/proverka_osnov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7"/>
            <a:ext cx="7500990" cy="408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178594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bg1"/>
                </a:solidFill>
              </a:rPr>
              <a:t>Для виявлення предметів у землі, соломі, м</a:t>
            </a:r>
            <a:r>
              <a:rPr lang="en-US" dirty="0" smtClean="0">
                <a:solidFill>
                  <a:schemeClr val="bg1"/>
                </a:solidFill>
              </a:rPr>
              <a:t>`</a:t>
            </a:r>
            <a:r>
              <a:rPr lang="uk-UA" dirty="0" smtClean="0">
                <a:solidFill>
                  <a:schemeClr val="bg1"/>
                </a:solidFill>
              </a:rPr>
              <a:t>яких меблях тощо застосовують щупи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s://forum-antikvariat.ru/uploads/monthly_12_2013/post-52852-0-74113200-138780243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714875" cy="3714751"/>
          </a:xfrm>
          <a:prstGeom prst="rect">
            <a:avLst/>
          </a:prstGeom>
          <a:noFill/>
        </p:spPr>
      </p:pic>
      <p:pic>
        <p:nvPicPr>
          <p:cNvPr id="17414" name="Picture 6" descr="http://antiterror.com.ru/image/data/products/413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786306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42889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Але для виявлення схованок  в ґрунті, можуть застосовуватися більш складні науково-технічні засоби . Наприклад ручний бур  М-16.</a:t>
            </a:r>
            <a:endParaRPr lang="ru-RU" dirty="0"/>
          </a:p>
        </p:txBody>
      </p:sp>
      <p:pic>
        <p:nvPicPr>
          <p:cNvPr id="16386" name="Picture 2" descr="http://st20.stpulscen.ru/images/product/088/788/64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778674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2714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bg1"/>
                </a:solidFill>
              </a:rPr>
              <a:t>Якщо у схованках знаходяться металеві предмети, то для їх розшуку використовуються індукційні металошукачі.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Але вони не визначають форму та розмір предмета, а лише вказують на його наявність в тому чи іншому місці.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sis-tss.ru/u/dbtexts/ipks/08_04/e/imp_22/imp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4643470" cy="2815920"/>
          </a:xfrm>
          <a:prstGeom prst="rect">
            <a:avLst/>
          </a:prstGeom>
          <a:noFill/>
        </p:spPr>
      </p:pic>
      <p:pic>
        <p:nvPicPr>
          <p:cNvPr id="15364" name="Picture 4" descr="http://hotline.ua/img/tx/124/12451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14686"/>
            <a:ext cx="2428860" cy="341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Саме тому використовують для пошуку схованок переносні медичні рентгенівські установки типу РПУ-90-1, 7; 7Л2, </a:t>
            </a:r>
            <a:r>
              <a:rPr lang="uk-UA" dirty="0" err="1" smtClean="0">
                <a:solidFill>
                  <a:schemeClr val="bg1"/>
                </a:solidFill>
              </a:rPr>
              <a:t>“Світлана”</a:t>
            </a:r>
            <a:r>
              <a:rPr lang="uk-UA" dirty="0" smtClean="0">
                <a:solidFill>
                  <a:schemeClr val="bg1"/>
                </a:solidFill>
              </a:rPr>
              <a:t> тощо.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images.slanet.com.ua/~src9496987_2/Stomatologichna_rentgenivska_portativna_ustanovka_De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028950" cy="4581525"/>
          </a:xfrm>
          <a:prstGeom prst="rect">
            <a:avLst/>
          </a:prstGeom>
          <a:noFill/>
        </p:spPr>
      </p:pic>
      <p:pic>
        <p:nvPicPr>
          <p:cNvPr id="14340" name="Picture 4" descr="http://primorye24.ru/uploads/media/news/0001/93/cfed04c977597c8328500d4b699a72f7d22b50a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00306"/>
            <a:ext cx="4695825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464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Науково-технічні засоби  виявлення схованок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Науково-технічні засоби  виявлення схованок</dc:title>
  <dc:creator>Вероника</dc:creator>
  <cp:lastModifiedBy>Admin</cp:lastModifiedBy>
  <cp:revision>22</cp:revision>
  <dcterms:created xsi:type="dcterms:W3CDTF">2016-09-19T17:15:54Z</dcterms:created>
  <dcterms:modified xsi:type="dcterms:W3CDTF">2018-02-26T10:18:09Z</dcterms:modified>
</cp:coreProperties>
</file>