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46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uk-UA"/>
          </a:p>
        </p:txBody>
      </p:sp>
      <p:sp>
        <p:nvSpPr>
          <p:cNvPr id="4" name="Дата 3"/>
          <p:cNvSpPr>
            <a:spLocks noGrp="1"/>
          </p:cNvSpPr>
          <p:nvPr>
            <p:ph type="dt" sz="half" idx="10"/>
          </p:nvPr>
        </p:nvSpPr>
        <p:spPr/>
        <p:txBody>
          <a:bodyPr/>
          <a:lstStyle/>
          <a:p>
            <a:fld id="{DEEA6DCA-A93B-4532-B815-8DBAEA9B279D}" type="datetimeFigureOut">
              <a:rPr lang="uk-UA" smtClean="0"/>
              <a:t>07.11.2018</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3AC8601-41F0-4966-8DA3-88BB9EBA59E0}" type="slidenum">
              <a:rPr lang="uk-UA" smtClean="0"/>
              <a:t>‹#›</a:t>
            </a:fld>
            <a:endParaRPr lang="uk-UA"/>
          </a:p>
        </p:txBody>
      </p:sp>
    </p:spTree>
    <p:extLst>
      <p:ext uri="{BB962C8B-B14F-4D97-AF65-F5344CB8AC3E}">
        <p14:creationId xmlns:p14="http://schemas.microsoft.com/office/powerpoint/2010/main" val="2901797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10"/>
          </p:nvPr>
        </p:nvSpPr>
        <p:spPr/>
        <p:txBody>
          <a:bodyPr/>
          <a:lstStyle/>
          <a:p>
            <a:fld id="{DEEA6DCA-A93B-4532-B815-8DBAEA9B279D}" type="datetimeFigureOut">
              <a:rPr lang="uk-UA" smtClean="0"/>
              <a:t>07.11.2018</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3AC8601-41F0-4966-8DA3-88BB9EBA59E0}" type="slidenum">
              <a:rPr lang="uk-UA" smtClean="0"/>
              <a:t>‹#›</a:t>
            </a:fld>
            <a:endParaRPr lang="uk-UA"/>
          </a:p>
        </p:txBody>
      </p:sp>
    </p:spTree>
    <p:extLst>
      <p:ext uri="{BB962C8B-B14F-4D97-AF65-F5344CB8AC3E}">
        <p14:creationId xmlns:p14="http://schemas.microsoft.com/office/powerpoint/2010/main" val="2515127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10"/>
          </p:nvPr>
        </p:nvSpPr>
        <p:spPr/>
        <p:txBody>
          <a:bodyPr/>
          <a:lstStyle/>
          <a:p>
            <a:fld id="{DEEA6DCA-A93B-4532-B815-8DBAEA9B279D}" type="datetimeFigureOut">
              <a:rPr lang="uk-UA" smtClean="0"/>
              <a:t>07.11.2018</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3AC8601-41F0-4966-8DA3-88BB9EBA59E0}" type="slidenum">
              <a:rPr lang="uk-UA" smtClean="0"/>
              <a:t>‹#›</a:t>
            </a:fld>
            <a:endParaRPr lang="uk-UA"/>
          </a:p>
        </p:txBody>
      </p:sp>
    </p:spTree>
    <p:extLst>
      <p:ext uri="{BB962C8B-B14F-4D97-AF65-F5344CB8AC3E}">
        <p14:creationId xmlns:p14="http://schemas.microsoft.com/office/powerpoint/2010/main" val="1228577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10"/>
          </p:nvPr>
        </p:nvSpPr>
        <p:spPr/>
        <p:txBody>
          <a:bodyPr/>
          <a:lstStyle/>
          <a:p>
            <a:fld id="{DEEA6DCA-A93B-4532-B815-8DBAEA9B279D}" type="datetimeFigureOut">
              <a:rPr lang="uk-UA" smtClean="0"/>
              <a:t>07.11.2018</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3AC8601-41F0-4966-8DA3-88BB9EBA59E0}" type="slidenum">
              <a:rPr lang="uk-UA" smtClean="0"/>
              <a:t>‹#›</a:t>
            </a:fld>
            <a:endParaRPr lang="uk-UA"/>
          </a:p>
        </p:txBody>
      </p:sp>
    </p:spTree>
    <p:extLst>
      <p:ext uri="{BB962C8B-B14F-4D97-AF65-F5344CB8AC3E}">
        <p14:creationId xmlns:p14="http://schemas.microsoft.com/office/powerpoint/2010/main" val="2057084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DEEA6DCA-A93B-4532-B815-8DBAEA9B279D}" type="datetimeFigureOut">
              <a:rPr lang="uk-UA" smtClean="0"/>
              <a:t>07.11.2018</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3AC8601-41F0-4966-8DA3-88BB9EBA59E0}" type="slidenum">
              <a:rPr lang="uk-UA" smtClean="0"/>
              <a:t>‹#›</a:t>
            </a:fld>
            <a:endParaRPr lang="uk-UA"/>
          </a:p>
        </p:txBody>
      </p:sp>
    </p:spTree>
    <p:extLst>
      <p:ext uri="{BB962C8B-B14F-4D97-AF65-F5344CB8AC3E}">
        <p14:creationId xmlns:p14="http://schemas.microsoft.com/office/powerpoint/2010/main" val="3628640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Дата 4"/>
          <p:cNvSpPr>
            <a:spLocks noGrp="1"/>
          </p:cNvSpPr>
          <p:nvPr>
            <p:ph type="dt" sz="half" idx="10"/>
          </p:nvPr>
        </p:nvSpPr>
        <p:spPr/>
        <p:txBody>
          <a:bodyPr/>
          <a:lstStyle/>
          <a:p>
            <a:fld id="{DEEA6DCA-A93B-4532-B815-8DBAEA9B279D}" type="datetimeFigureOut">
              <a:rPr lang="uk-UA" smtClean="0"/>
              <a:t>07.11.2018</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33AC8601-41F0-4966-8DA3-88BB9EBA59E0}" type="slidenum">
              <a:rPr lang="uk-UA" smtClean="0"/>
              <a:t>‹#›</a:t>
            </a:fld>
            <a:endParaRPr lang="uk-UA"/>
          </a:p>
        </p:txBody>
      </p:sp>
    </p:spTree>
    <p:extLst>
      <p:ext uri="{BB962C8B-B14F-4D97-AF65-F5344CB8AC3E}">
        <p14:creationId xmlns:p14="http://schemas.microsoft.com/office/powerpoint/2010/main" val="4255640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7" name="Дата 6"/>
          <p:cNvSpPr>
            <a:spLocks noGrp="1"/>
          </p:cNvSpPr>
          <p:nvPr>
            <p:ph type="dt" sz="half" idx="10"/>
          </p:nvPr>
        </p:nvSpPr>
        <p:spPr/>
        <p:txBody>
          <a:bodyPr/>
          <a:lstStyle/>
          <a:p>
            <a:fld id="{DEEA6DCA-A93B-4532-B815-8DBAEA9B279D}" type="datetimeFigureOut">
              <a:rPr lang="uk-UA" smtClean="0"/>
              <a:t>07.11.2018</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33AC8601-41F0-4966-8DA3-88BB9EBA59E0}" type="slidenum">
              <a:rPr lang="uk-UA" smtClean="0"/>
              <a:t>‹#›</a:t>
            </a:fld>
            <a:endParaRPr lang="uk-UA"/>
          </a:p>
        </p:txBody>
      </p:sp>
    </p:spTree>
    <p:extLst>
      <p:ext uri="{BB962C8B-B14F-4D97-AF65-F5344CB8AC3E}">
        <p14:creationId xmlns:p14="http://schemas.microsoft.com/office/powerpoint/2010/main" val="1957201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Дата 2"/>
          <p:cNvSpPr>
            <a:spLocks noGrp="1"/>
          </p:cNvSpPr>
          <p:nvPr>
            <p:ph type="dt" sz="half" idx="10"/>
          </p:nvPr>
        </p:nvSpPr>
        <p:spPr/>
        <p:txBody>
          <a:bodyPr/>
          <a:lstStyle/>
          <a:p>
            <a:fld id="{DEEA6DCA-A93B-4532-B815-8DBAEA9B279D}" type="datetimeFigureOut">
              <a:rPr lang="uk-UA" smtClean="0"/>
              <a:t>07.11.2018</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33AC8601-41F0-4966-8DA3-88BB9EBA59E0}" type="slidenum">
              <a:rPr lang="uk-UA" smtClean="0"/>
              <a:t>‹#›</a:t>
            </a:fld>
            <a:endParaRPr lang="uk-UA"/>
          </a:p>
        </p:txBody>
      </p:sp>
    </p:spTree>
    <p:extLst>
      <p:ext uri="{BB962C8B-B14F-4D97-AF65-F5344CB8AC3E}">
        <p14:creationId xmlns:p14="http://schemas.microsoft.com/office/powerpoint/2010/main" val="3433223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EEA6DCA-A93B-4532-B815-8DBAEA9B279D}" type="datetimeFigureOut">
              <a:rPr lang="uk-UA" smtClean="0"/>
              <a:t>07.11.2018</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33AC8601-41F0-4966-8DA3-88BB9EBA59E0}" type="slidenum">
              <a:rPr lang="uk-UA" smtClean="0"/>
              <a:t>‹#›</a:t>
            </a:fld>
            <a:endParaRPr lang="uk-UA"/>
          </a:p>
        </p:txBody>
      </p:sp>
    </p:spTree>
    <p:extLst>
      <p:ext uri="{BB962C8B-B14F-4D97-AF65-F5344CB8AC3E}">
        <p14:creationId xmlns:p14="http://schemas.microsoft.com/office/powerpoint/2010/main" val="2938901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DEEA6DCA-A93B-4532-B815-8DBAEA9B279D}" type="datetimeFigureOut">
              <a:rPr lang="uk-UA" smtClean="0"/>
              <a:t>07.11.2018</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33AC8601-41F0-4966-8DA3-88BB9EBA59E0}" type="slidenum">
              <a:rPr lang="uk-UA" smtClean="0"/>
              <a:t>‹#›</a:t>
            </a:fld>
            <a:endParaRPr lang="uk-UA"/>
          </a:p>
        </p:txBody>
      </p:sp>
    </p:spTree>
    <p:extLst>
      <p:ext uri="{BB962C8B-B14F-4D97-AF65-F5344CB8AC3E}">
        <p14:creationId xmlns:p14="http://schemas.microsoft.com/office/powerpoint/2010/main" val="3202150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DEEA6DCA-A93B-4532-B815-8DBAEA9B279D}" type="datetimeFigureOut">
              <a:rPr lang="uk-UA" smtClean="0"/>
              <a:t>07.11.2018</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33AC8601-41F0-4966-8DA3-88BB9EBA59E0}" type="slidenum">
              <a:rPr lang="uk-UA" smtClean="0"/>
              <a:t>‹#›</a:t>
            </a:fld>
            <a:endParaRPr lang="uk-UA"/>
          </a:p>
        </p:txBody>
      </p:sp>
    </p:spTree>
    <p:extLst>
      <p:ext uri="{BB962C8B-B14F-4D97-AF65-F5344CB8AC3E}">
        <p14:creationId xmlns:p14="http://schemas.microsoft.com/office/powerpoint/2010/main" val="2008804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EA6DCA-A93B-4532-B815-8DBAEA9B279D}" type="datetimeFigureOut">
              <a:rPr lang="uk-UA" smtClean="0"/>
              <a:t>07.11.2018</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AC8601-41F0-4966-8DA3-88BB9EBA59E0}" type="slidenum">
              <a:rPr lang="uk-UA" smtClean="0"/>
              <a:t>‹#›</a:t>
            </a:fld>
            <a:endParaRPr lang="uk-UA"/>
          </a:p>
        </p:txBody>
      </p:sp>
    </p:spTree>
    <p:extLst>
      <p:ext uri="{BB962C8B-B14F-4D97-AF65-F5344CB8AC3E}">
        <p14:creationId xmlns:p14="http://schemas.microsoft.com/office/powerpoint/2010/main" val="100899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05218" y="1122363"/>
            <a:ext cx="10617958" cy="2387600"/>
          </a:xfrm>
        </p:spPr>
        <p:txBody>
          <a:bodyPr>
            <a:normAutofit fontScale="90000"/>
          </a:bodyPr>
          <a:lstStyle/>
          <a:p>
            <a:br>
              <a:rPr lang="ru-RU" b="1"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Техніко-криміналістичне забезпечення вилучення речових доказів</a:t>
            </a:r>
          </a:p>
        </p:txBody>
      </p:sp>
    </p:spTree>
    <p:extLst>
      <p:ext uri="{BB962C8B-B14F-4D97-AF65-F5344CB8AC3E}">
        <p14:creationId xmlns:p14="http://schemas.microsoft.com/office/powerpoint/2010/main" val="4153208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09433" y="259307"/>
            <a:ext cx="11518710" cy="6359857"/>
          </a:xfrm>
        </p:spPr>
        <p:txBody>
          <a:bodyPr>
            <a:normAutofit fontScale="92500" lnSpcReduction="10000"/>
          </a:bodyPr>
          <a:lstStyle/>
          <a:p>
            <a:pPr marL="0" indent="0">
              <a:buNone/>
            </a:pPr>
            <a:r>
              <a:rPr lang="uk-UA" dirty="0"/>
              <a:t>	</a:t>
            </a:r>
            <a:r>
              <a:rPr lang="uk-UA" dirty="0">
                <a:latin typeface="Times New Roman" pitchFamily="18" charset="0"/>
                <a:cs typeface="Times New Roman" pitchFamily="18" charset="0"/>
              </a:rPr>
              <a:t>Осколки вибухових пристроїв та </a:t>
            </a:r>
            <a:r>
              <a:rPr lang="uk-UA" dirty="0" err="1">
                <a:latin typeface="Times New Roman" pitchFamily="18" charset="0"/>
                <a:cs typeface="Times New Roman" pitchFamily="18" charset="0"/>
              </a:rPr>
              <a:t>iншi</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невеликi</a:t>
            </a:r>
            <a:r>
              <a:rPr lang="uk-UA" dirty="0">
                <a:latin typeface="Times New Roman" pitchFamily="18" charset="0"/>
                <a:cs typeface="Times New Roman" pitchFamily="18" charset="0"/>
              </a:rPr>
              <a:t> об’єкти вилучають </a:t>
            </a:r>
            <a:r>
              <a:rPr lang="uk-UA" dirty="0" err="1">
                <a:latin typeface="Times New Roman" pitchFamily="18" charset="0"/>
                <a:cs typeface="Times New Roman" pitchFamily="18" charset="0"/>
              </a:rPr>
              <a:t>пiсля</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просiювання</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грунту</a:t>
            </a:r>
            <a:r>
              <a:rPr lang="uk-UA" dirty="0">
                <a:latin typeface="Times New Roman" pitchFamily="18" charset="0"/>
                <a:cs typeface="Times New Roman" pitchFamily="18" charset="0"/>
              </a:rPr>
              <a:t> через спеціальне решето.</a:t>
            </a:r>
            <a:endParaRPr lang="ru-RU" dirty="0">
              <a:latin typeface="Times New Roman" pitchFamily="18" charset="0"/>
              <a:cs typeface="Times New Roman" pitchFamily="18" charset="0"/>
            </a:endParaRPr>
          </a:p>
          <a:p>
            <a:pPr marL="0" indent="0">
              <a:buNone/>
            </a:pPr>
            <a:r>
              <a:rPr lang="uk-UA" dirty="0">
                <a:latin typeface="Times New Roman" pitchFamily="18" charset="0"/>
                <a:cs typeface="Times New Roman" pitchFamily="18" charset="0"/>
              </a:rPr>
              <a:t>	Для пошуку </a:t>
            </a:r>
            <a:r>
              <a:rPr lang="uk-UA" dirty="0" err="1">
                <a:latin typeface="Times New Roman" pitchFamily="18" charset="0"/>
                <a:cs typeface="Times New Roman" pitchFamily="18" charset="0"/>
              </a:rPr>
              <a:t>жаростiйких</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предметiв</a:t>
            </a:r>
            <a:r>
              <a:rPr lang="uk-UA" dirty="0">
                <a:latin typeface="Times New Roman" pitchFamily="18" charset="0"/>
                <a:cs typeface="Times New Roman" pitchFamily="18" charset="0"/>
              </a:rPr>
              <a:t> у </a:t>
            </a:r>
            <a:r>
              <a:rPr lang="uk-UA" dirty="0" err="1">
                <a:latin typeface="Times New Roman" pitchFamily="18" charset="0"/>
                <a:cs typeface="Times New Roman" pitchFamily="18" charset="0"/>
              </a:rPr>
              <a:t>снiгу</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гiльз</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осколкiв</a:t>
            </a:r>
            <a:r>
              <a:rPr lang="uk-UA" dirty="0">
                <a:latin typeface="Times New Roman" pitchFamily="18" charset="0"/>
                <a:cs typeface="Times New Roman" pitchFamily="18" charset="0"/>
              </a:rPr>
              <a:t> вибухового пристрою, деталей </a:t>
            </a:r>
            <a:r>
              <a:rPr lang="uk-UA" dirty="0" err="1">
                <a:latin typeface="Times New Roman" pitchFamily="18" charset="0"/>
                <a:cs typeface="Times New Roman" pitchFamily="18" charset="0"/>
              </a:rPr>
              <a:t>автомобiля</a:t>
            </a:r>
            <a:r>
              <a:rPr lang="uk-UA" dirty="0">
                <a:latin typeface="Times New Roman" pitchFamily="18" charset="0"/>
                <a:cs typeface="Times New Roman" pitchFamily="18" charset="0"/>
              </a:rPr>
              <a:t>, що зник із </a:t>
            </a:r>
            <a:r>
              <a:rPr lang="uk-UA" dirty="0" err="1">
                <a:latin typeface="Times New Roman" pitchFamily="18" charset="0"/>
                <a:cs typeface="Times New Roman" pitchFamily="18" charset="0"/>
              </a:rPr>
              <a:t>мiсця</a:t>
            </a:r>
            <a:r>
              <a:rPr lang="uk-UA" dirty="0">
                <a:latin typeface="Times New Roman" pitchFamily="18" charset="0"/>
                <a:cs typeface="Times New Roman" pitchFamily="18" charset="0"/>
              </a:rPr>
              <a:t> ДТП тощо) можна використовувати паяльну лампу, розтопивши з її допомогою </a:t>
            </a:r>
            <a:r>
              <a:rPr lang="uk-UA" dirty="0" err="1">
                <a:latin typeface="Times New Roman" pitchFamily="18" charset="0"/>
                <a:cs typeface="Times New Roman" pitchFamily="18" charset="0"/>
              </a:rPr>
              <a:t>снiг</a:t>
            </a:r>
            <a:r>
              <a:rPr lang="uk-UA" dirty="0">
                <a:latin typeface="Times New Roman" pitchFamily="18" charset="0"/>
                <a:cs typeface="Times New Roman" pitchFamily="18" charset="0"/>
              </a:rPr>
              <a:t> на </a:t>
            </a:r>
            <a:r>
              <a:rPr lang="uk-UA" dirty="0" err="1">
                <a:latin typeface="Times New Roman" pitchFamily="18" charset="0"/>
                <a:cs typeface="Times New Roman" pitchFamily="18" charset="0"/>
              </a:rPr>
              <a:t>дiлянцi</a:t>
            </a:r>
            <a:r>
              <a:rPr lang="uk-UA" dirty="0">
                <a:latin typeface="Times New Roman" pitchFamily="18" charset="0"/>
                <a:cs typeface="Times New Roman" pitchFamily="18" charset="0"/>
              </a:rPr>
              <a:t> пошуку.</a:t>
            </a:r>
          </a:p>
          <a:p>
            <a:pPr marL="0" indent="0">
              <a:buNone/>
            </a:pPr>
            <a:r>
              <a:rPr lang="uk-UA" b="1" dirty="0">
                <a:latin typeface="Times New Roman" pitchFamily="18" charset="0"/>
                <a:cs typeface="Times New Roman" pitchFamily="18" charset="0"/>
              </a:rPr>
              <a:t>	</a:t>
            </a:r>
            <a:r>
              <a:rPr lang="uk-UA" b="1" dirty="0">
                <a:solidFill>
                  <a:srgbClr val="FF0000"/>
                </a:solidFill>
                <a:latin typeface="Times New Roman" pitchFamily="18" charset="0"/>
                <a:cs typeface="Times New Roman" pitchFamily="18" charset="0"/>
              </a:rPr>
              <a:t>За допомогою гумової </a:t>
            </a:r>
            <a:r>
              <a:rPr lang="uk-UA" b="1" dirty="0" err="1">
                <a:solidFill>
                  <a:srgbClr val="FF0000"/>
                </a:solidFill>
                <a:latin typeface="Times New Roman" pitchFamily="18" charset="0"/>
                <a:cs typeface="Times New Roman" pitchFamily="18" charset="0"/>
              </a:rPr>
              <a:t>грушi</a:t>
            </a:r>
            <a:r>
              <a:rPr lang="uk-UA" dirty="0">
                <a:solidFill>
                  <a:srgbClr val="FF0000"/>
                </a:solidFill>
                <a:latin typeface="Times New Roman" pitchFamily="18" charset="0"/>
                <a:cs typeface="Times New Roman" pitchFamily="18" charset="0"/>
              </a:rPr>
              <a:t> </a:t>
            </a:r>
            <a:r>
              <a:rPr lang="uk-UA" dirty="0">
                <a:latin typeface="Times New Roman" pitchFamily="18" charset="0"/>
                <a:cs typeface="Times New Roman" pitchFamily="18" charset="0"/>
              </a:rPr>
              <a:t>зручно збирати велику </a:t>
            </a:r>
            <a:r>
              <a:rPr lang="uk-UA" dirty="0" err="1">
                <a:latin typeface="Times New Roman" pitchFamily="18" charset="0"/>
                <a:cs typeface="Times New Roman" pitchFamily="18" charset="0"/>
              </a:rPr>
              <a:t>кiлькiсть</a:t>
            </a:r>
            <a:r>
              <a:rPr lang="uk-UA" dirty="0">
                <a:latin typeface="Times New Roman" pitchFamily="18" charset="0"/>
                <a:cs typeface="Times New Roman" pitchFamily="18" charset="0"/>
              </a:rPr>
              <a:t> розлитої </a:t>
            </a:r>
            <a:r>
              <a:rPr lang="uk-UA" dirty="0" err="1">
                <a:latin typeface="Times New Roman" pitchFamily="18" charset="0"/>
                <a:cs typeface="Times New Roman" pitchFamily="18" charset="0"/>
              </a:rPr>
              <a:t>ртутi</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вiдбираючи</a:t>
            </a:r>
            <a:r>
              <a:rPr lang="uk-UA" dirty="0">
                <a:latin typeface="Times New Roman" pitchFamily="18" charset="0"/>
                <a:cs typeface="Times New Roman" pitchFamily="18" charset="0"/>
              </a:rPr>
              <a:t> її </a:t>
            </a:r>
            <a:r>
              <a:rPr lang="uk-UA" dirty="0" err="1">
                <a:latin typeface="Times New Roman" pitchFamily="18" charset="0"/>
                <a:cs typeface="Times New Roman" pitchFamily="18" charset="0"/>
              </a:rPr>
              <a:t>порцiями</a:t>
            </a:r>
            <a:r>
              <a:rPr lang="uk-UA" dirty="0">
                <a:latin typeface="Times New Roman" pitchFamily="18" charset="0"/>
                <a:cs typeface="Times New Roman" pitchFamily="18" charset="0"/>
              </a:rPr>
              <a:t> та видушуючи в скляну посудину з водою, яку </a:t>
            </a:r>
            <a:r>
              <a:rPr lang="uk-UA" dirty="0" err="1">
                <a:latin typeface="Times New Roman" pitchFamily="18" charset="0"/>
                <a:cs typeface="Times New Roman" pitchFamily="18" charset="0"/>
              </a:rPr>
              <a:t>потiм</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слiд</a:t>
            </a:r>
            <a:r>
              <a:rPr lang="uk-UA" dirty="0">
                <a:latin typeface="Times New Roman" pitchFamily="18" charset="0"/>
                <a:cs typeface="Times New Roman" pitchFamily="18" charset="0"/>
              </a:rPr>
              <a:t> герметизувати, а на </a:t>
            </a:r>
            <a:r>
              <a:rPr lang="uk-UA" dirty="0" err="1">
                <a:latin typeface="Times New Roman" pitchFamily="18" charset="0"/>
                <a:cs typeface="Times New Roman" pitchFamily="18" charset="0"/>
              </a:rPr>
              <a:t>забрудненiй</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дiлянцi</a:t>
            </a:r>
            <a:r>
              <a:rPr lang="uk-UA" dirty="0">
                <a:latin typeface="Times New Roman" pitchFamily="18" charset="0"/>
                <a:cs typeface="Times New Roman" pitchFamily="18" charset="0"/>
              </a:rPr>
              <a:t> провести </a:t>
            </a:r>
            <a:r>
              <a:rPr lang="uk-UA" dirty="0" err="1">
                <a:latin typeface="Times New Roman" pitchFamily="18" charset="0"/>
                <a:cs typeface="Times New Roman" pitchFamily="18" charset="0"/>
              </a:rPr>
              <a:t>демеркуризацiю</a:t>
            </a:r>
            <a:r>
              <a:rPr lang="uk-UA" dirty="0">
                <a:latin typeface="Times New Roman" pitchFamily="18" charset="0"/>
                <a:cs typeface="Times New Roman" pitchFamily="18" charset="0"/>
              </a:rPr>
              <a:t>. Невелику </a:t>
            </a:r>
            <a:r>
              <a:rPr lang="uk-UA" dirty="0" err="1">
                <a:latin typeface="Times New Roman" pitchFamily="18" charset="0"/>
                <a:cs typeface="Times New Roman" pitchFamily="18" charset="0"/>
              </a:rPr>
              <a:t>кiлькiсть</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ртутi</a:t>
            </a:r>
            <a:r>
              <a:rPr lang="uk-UA" dirty="0">
                <a:latin typeface="Times New Roman" pitchFamily="18" charset="0"/>
                <a:cs typeface="Times New Roman" pitchFamily="18" charset="0"/>
              </a:rPr>
              <a:t> можна </a:t>
            </a:r>
            <a:r>
              <a:rPr lang="uk-UA" dirty="0" err="1">
                <a:latin typeface="Times New Roman" pitchFamily="18" charset="0"/>
                <a:cs typeface="Times New Roman" pitchFamily="18" charset="0"/>
              </a:rPr>
              <a:t>зiбрати</a:t>
            </a:r>
            <a:r>
              <a:rPr lang="uk-UA" dirty="0">
                <a:latin typeface="Times New Roman" pitchFamily="18" charset="0"/>
                <a:cs typeface="Times New Roman" pitchFamily="18" charset="0"/>
              </a:rPr>
              <a:t> на аркуш паперу (кальки), допомагаючи </a:t>
            </a:r>
            <a:r>
              <a:rPr lang="uk-UA" dirty="0" err="1">
                <a:latin typeface="Times New Roman" pitchFamily="18" charset="0"/>
                <a:cs typeface="Times New Roman" pitchFamily="18" charset="0"/>
              </a:rPr>
              <a:t>iншим</a:t>
            </a:r>
            <a:r>
              <a:rPr lang="uk-UA" dirty="0">
                <a:latin typeface="Times New Roman" pitchFamily="18" charset="0"/>
                <a:cs typeface="Times New Roman" pitchFamily="18" charset="0"/>
              </a:rPr>
              <a:t> аркушем, а </a:t>
            </a:r>
            <a:r>
              <a:rPr lang="uk-UA" dirty="0" err="1">
                <a:latin typeface="Times New Roman" pitchFamily="18" charset="0"/>
                <a:cs typeface="Times New Roman" pitchFamily="18" charset="0"/>
              </a:rPr>
              <a:t>потiм</a:t>
            </a:r>
            <a:r>
              <a:rPr lang="uk-UA" dirty="0">
                <a:latin typeface="Times New Roman" pitchFamily="18" charset="0"/>
                <a:cs typeface="Times New Roman" pitchFamily="18" charset="0"/>
              </a:rPr>
              <a:t> перенести в </a:t>
            </a:r>
            <a:r>
              <a:rPr lang="uk-UA" dirty="0" err="1">
                <a:latin typeface="Times New Roman" pitchFamily="18" charset="0"/>
                <a:cs typeface="Times New Roman" pitchFamily="18" charset="0"/>
              </a:rPr>
              <a:t>пробiрку</a:t>
            </a:r>
            <a:r>
              <a:rPr lang="uk-UA" dirty="0">
                <a:latin typeface="Times New Roman" pitchFamily="18" charset="0"/>
                <a:cs typeface="Times New Roman" pitchFamily="18" charset="0"/>
              </a:rPr>
              <a:t> i герметизувати.</a:t>
            </a:r>
            <a:endParaRPr lang="ru-RU" dirty="0">
              <a:latin typeface="Times New Roman" pitchFamily="18" charset="0"/>
              <a:cs typeface="Times New Roman" pitchFamily="18" charset="0"/>
            </a:endParaRPr>
          </a:p>
          <a:p>
            <a:pPr marL="0" indent="0">
              <a:buNone/>
            </a:pPr>
            <a:r>
              <a:rPr lang="uk-UA" dirty="0">
                <a:latin typeface="Times New Roman" pitchFamily="18" charset="0"/>
                <a:cs typeface="Times New Roman" pitchFamily="18" charset="0"/>
              </a:rPr>
              <a:t>	Пакування речових </a:t>
            </a:r>
            <a:r>
              <a:rPr lang="uk-UA" dirty="0" err="1">
                <a:latin typeface="Times New Roman" pitchFamily="18" charset="0"/>
                <a:cs typeface="Times New Roman" pitchFamily="18" charset="0"/>
              </a:rPr>
              <a:t>доказiв</a:t>
            </a:r>
            <a:r>
              <a:rPr lang="uk-UA" dirty="0">
                <a:latin typeface="Times New Roman" pitchFamily="18" charset="0"/>
                <a:cs typeface="Times New Roman" pitchFamily="18" charset="0"/>
              </a:rPr>
              <a:t> та </a:t>
            </a:r>
            <a:r>
              <a:rPr lang="uk-UA" dirty="0" err="1">
                <a:latin typeface="Times New Roman" pitchFamily="18" charset="0"/>
                <a:cs typeface="Times New Roman" pitchFamily="18" charset="0"/>
              </a:rPr>
              <a:t>зразкiв</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слiд</a:t>
            </a:r>
            <a:r>
              <a:rPr lang="uk-UA" dirty="0">
                <a:latin typeface="Times New Roman" pitchFamily="18" charset="0"/>
                <a:cs typeface="Times New Roman" pitchFamily="18" charset="0"/>
              </a:rPr>
              <a:t> проводити в </a:t>
            </a:r>
            <a:r>
              <a:rPr lang="uk-UA" dirty="0" err="1">
                <a:latin typeface="Times New Roman" pitchFamily="18" charset="0"/>
                <a:cs typeface="Times New Roman" pitchFamily="18" charset="0"/>
              </a:rPr>
              <a:t>окремi</a:t>
            </a:r>
            <a:r>
              <a:rPr lang="uk-UA" dirty="0">
                <a:latin typeface="Times New Roman" pitchFamily="18" charset="0"/>
                <a:cs typeface="Times New Roman" pitchFamily="18" charset="0"/>
              </a:rPr>
              <a:t> пакети. Як пакувальний </a:t>
            </a:r>
            <a:r>
              <a:rPr lang="uk-UA" dirty="0" err="1">
                <a:latin typeface="Times New Roman" pitchFamily="18" charset="0"/>
                <a:cs typeface="Times New Roman" pitchFamily="18" charset="0"/>
              </a:rPr>
              <a:t>матерiал</a:t>
            </a:r>
            <a:r>
              <a:rPr lang="uk-UA" dirty="0">
                <a:latin typeface="Times New Roman" pitchFamily="18" charset="0"/>
                <a:cs typeface="Times New Roman" pitchFamily="18" charset="0"/>
              </a:rPr>
              <a:t> бажано використовувати </a:t>
            </a:r>
            <a:r>
              <a:rPr lang="uk-UA" dirty="0" err="1">
                <a:latin typeface="Times New Roman" pitchFamily="18" charset="0"/>
                <a:cs typeface="Times New Roman" pitchFamily="18" charset="0"/>
              </a:rPr>
              <a:t>полiетилен</a:t>
            </a:r>
            <a:r>
              <a:rPr lang="uk-UA" dirty="0">
                <a:latin typeface="Times New Roman" pitchFamily="18" charset="0"/>
                <a:cs typeface="Times New Roman" pitchFamily="18" charset="0"/>
              </a:rPr>
              <a:t>, який захищає об’єкти </a:t>
            </a:r>
            <a:r>
              <a:rPr lang="uk-UA" dirty="0" err="1">
                <a:latin typeface="Times New Roman" pitchFamily="18" charset="0"/>
                <a:cs typeface="Times New Roman" pitchFamily="18" charset="0"/>
              </a:rPr>
              <a:t>вiд</a:t>
            </a:r>
            <a:r>
              <a:rPr lang="uk-UA" dirty="0">
                <a:latin typeface="Times New Roman" pitchFamily="18" charset="0"/>
                <a:cs typeface="Times New Roman" pitchFamily="18" charset="0"/>
              </a:rPr>
              <a:t> вологи, а як відомо, остання прискорює процес окислення металів. Для короткочасного зберігання можна використовувати </a:t>
            </a:r>
            <a:r>
              <a:rPr lang="uk-UA" dirty="0" err="1">
                <a:latin typeface="Times New Roman" pitchFamily="18" charset="0"/>
                <a:cs typeface="Times New Roman" pitchFamily="18" charset="0"/>
              </a:rPr>
              <a:t>папiр</a:t>
            </a:r>
            <a:r>
              <a:rPr lang="uk-UA" dirty="0">
                <a:latin typeface="Times New Roman" pitchFamily="18" charset="0"/>
                <a:cs typeface="Times New Roman" pitchFamily="18" charset="0"/>
              </a:rPr>
              <a:t>.</a:t>
            </a:r>
          </a:p>
          <a:p>
            <a:pPr marL="0" indent="0">
              <a:buNone/>
            </a:pPr>
            <a:r>
              <a:rPr lang="uk-UA" b="1" dirty="0">
                <a:latin typeface="Times New Roman" pitchFamily="18" charset="0"/>
                <a:cs typeface="Times New Roman" pitchFamily="18" charset="0"/>
              </a:rPr>
              <a:t>	</a:t>
            </a:r>
            <a:r>
              <a:rPr lang="uk-UA" b="1" dirty="0">
                <a:solidFill>
                  <a:srgbClr val="FF0000"/>
                </a:solidFill>
                <a:latin typeface="Times New Roman" pitchFamily="18" charset="0"/>
                <a:cs typeface="Times New Roman" pitchFamily="18" charset="0"/>
              </a:rPr>
              <a:t>Скляна тара застосовується</a:t>
            </a:r>
            <a:r>
              <a:rPr lang="uk-UA" dirty="0">
                <a:solidFill>
                  <a:srgbClr val="FF0000"/>
                </a:solidFill>
                <a:latin typeface="Times New Roman" pitchFamily="18" charset="0"/>
                <a:cs typeface="Times New Roman" pitchFamily="18" charset="0"/>
              </a:rPr>
              <a:t> </a:t>
            </a:r>
            <a:r>
              <a:rPr lang="uk-UA" dirty="0">
                <a:latin typeface="Times New Roman" pitchFamily="18" charset="0"/>
                <a:cs typeface="Times New Roman" pitchFamily="18" charset="0"/>
              </a:rPr>
              <a:t>для пакування </a:t>
            </a:r>
            <a:r>
              <a:rPr lang="uk-UA" dirty="0" err="1">
                <a:latin typeface="Times New Roman" pitchFamily="18" charset="0"/>
                <a:cs typeface="Times New Roman" pitchFamily="18" charset="0"/>
              </a:rPr>
              <a:t>тiльки</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мiкрооб’єктiв</a:t>
            </a:r>
            <a:r>
              <a:rPr lang="uk-UA" dirty="0">
                <a:latin typeface="Times New Roman" pitchFamily="18" charset="0"/>
                <a:cs typeface="Times New Roman" pitchFamily="18" charset="0"/>
              </a:rPr>
              <a:t>, бо </a:t>
            </a:r>
            <a:r>
              <a:rPr lang="uk-UA" dirty="0" err="1">
                <a:latin typeface="Times New Roman" pitchFamily="18" charset="0"/>
                <a:cs typeface="Times New Roman" pitchFamily="18" charset="0"/>
              </a:rPr>
              <a:t>вiдносно</a:t>
            </a:r>
            <a:r>
              <a:rPr lang="uk-UA" dirty="0">
                <a:latin typeface="Times New Roman" pitchFamily="18" charset="0"/>
                <a:cs typeface="Times New Roman" pitchFamily="18" charset="0"/>
              </a:rPr>
              <a:t> великий металевий об’єкт (куля) може її пошкодити під час транспортування.</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395704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t">
            <a:normAutofit fontScale="90000"/>
          </a:bodyPr>
          <a:lstStyle/>
          <a:p>
            <a:pPr lvl="0" algn="ctr"/>
            <a:r>
              <a:rPr lang="uk-UA" b="1" dirty="0"/>
              <a:t>3. </a:t>
            </a:r>
            <a:r>
              <a:rPr lang="uk-UA" sz="4000" b="1" dirty="0"/>
              <a:t>Науково-технічні засоби вилучення сипучих, рідких та газоподібних речовин.</a:t>
            </a:r>
            <a:br>
              <a:rPr lang="ru-RU" sz="4000" dirty="0"/>
            </a:br>
            <a:endParaRPr lang="uk-UA" dirty="0"/>
          </a:p>
        </p:txBody>
      </p:sp>
      <p:sp>
        <p:nvSpPr>
          <p:cNvPr id="3" name="Объект 2"/>
          <p:cNvSpPr>
            <a:spLocks noGrp="1"/>
          </p:cNvSpPr>
          <p:nvPr>
            <p:ph idx="1"/>
          </p:nvPr>
        </p:nvSpPr>
        <p:spPr>
          <a:xfrm>
            <a:off x="533383" y="1966259"/>
            <a:ext cx="11259404" cy="4751055"/>
          </a:xfrm>
        </p:spPr>
        <p:txBody>
          <a:bodyPr>
            <a:normAutofit fontScale="92500"/>
          </a:bodyPr>
          <a:lstStyle/>
          <a:p>
            <a:pPr marL="0" indent="0">
              <a:buNone/>
            </a:pPr>
            <a:r>
              <a:rPr lang="uk-UA" dirty="0"/>
              <a:t>	</a:t>
            </a:r>
            <a:r>
              <a:rPr lang="uk-UA" dirty="0">
                <a:solidFill>
                  <a:srgbClr val="FF0000"/>
                </a:solidFill>
                <a:latin typeface="Times New Roman" pitchFamily="18" charset="0"/>
                <a:cs typeface="Times New Roman" pitchFamily="18" charset="0"/>
              </a:rPr>
              <a:t>Для вилучення сипучих речовин </a:t>
            </a:r>
            <a:r>
              <a:rPr lang="uk-UA" dirty="0">
                <a:latin typeface="Times New Roman" pitchFamily="18" charset="0"/>
                <a:cs typeface="Times New Roman" pitchFamily="18" charset="0"/>
              </a:rPr>
              <a:t>(зерна, муки, зразків </a:t>
            </a:r>
            <a:r>
              <a:rPr lang="uk-UA" dirty="0" err="1">
                <a:latin typeface="Times New Roman" pitchFamily="18" charset="0"/>
                <a:cs typeface="Times New Roman" pitchFamily="18" charset="0"/>
              </a:rPr>
              <a:t>грунту</a:t>
            </a:r>
            <a:r>
              <a:rPr lang="uk-UA" dirty="0">
                <a:latin typeface="Times New Roman" pitchFamily="18" charset="0"/>
                <a:cs typeface="Times New Roman" pitchFamily="18" charset="0"/>
              </a:rPr>
              <a:t> і </a:t>
            </a:r>
            <a:r>
              <a:rPr lang="uk-UA" dirty="0" err="1">
                <a:latin typeface="Times New Roman" pitchFamily="18" charset="0"/>
                <a:cs typeface="Times New Roman" pitchFamily="18" charset="0"/>
              </a:rPr>
              <a:t>т.п</a:t>
            </a:r>
            <a:r>
              <a:rPr lang="uk-UA" dirty="0">
                <a:latin typeface="Times New Roman" pitchFamily="18" charset="0"/>
                <a:cs typeface="Times New Roman" pitchFamily="18" charset="0"/>
              </a:rPr>
              <a:t>.) використовуються як прилади і пристосування, наявні в тій або іншої галузі науки і техніки, так і спеціально створені науково-технічні засоби. Зразки зерна, наприклад, беруться спеціальними комірними мішечними або вагонними щупами; зразки вугільної пилюки вилучаються за допомогою спеціально розроблених для цієї цілі совка, щітки і ситечка, наявних у слідчому </a:t>
            </a:r>
            <a:r>
              <a:rPr lang="uk-UA" dirty="0" err="1">
                <a:latin typeface="Times New Roman" pitchFamily="18" charset="0"/>
                <a:cs typeface="Times New Roman" pitchFamily="18" charset="0"/>
              </a:rPr>
              <a:t>гірсько</a:t>
            </a:r>
            <a:r>
              <a:rPr lang="uk-UA" dirty="0">
                <a:latin typeface="Times New Roman" pitchFamily="18" charset="0"/>
                <a:cs typeface="Times New Roman" pitchFamily="18" charset="0"/>
              </a:rPr>
              <a:t>-технічному ранці. Для глибинного зондування </a:t>
            </a:r>
            <a:r>
              <a:rPr lang="uk-UA" dirty="0" err="1">
                <a:latin typeface="Times New Roman" pitchFamily="18" charset="0"/>
                <a:cs typeface="Times New Roman" pitchFamily="18" charset="0"/>
              </a:rPr>
              <a:t>грунту</a:t>
            </a:r>
            <a:r>
              <a:rPr lang="uk-UA" dirty="0">
                <a:latin typeface="Times New Roman" pitchFamily="18" charset="0"/>
                <a:cs typeface="Times New Roman" pitchFamily="18" charset="0"/>
              </a:rPr>
              <a:t> з метою вилучення зразків </a:t>
            </a:r>
            <a:r>
              <a:rPr lang="uk-UA" dirty="0" err="1">
                <a:latin typeface="Times New Roman" pitchFamily="18" charset="0"/>
                <a:cs typeface="Times New Roman" pitchFamily="18" charset="0"/>
              </a:rPr>
              <a:t>грунту</a:t>
            </a:r>
            <a:r>
              <a:rPr lang="uk-UA" dirty="0">
                <a:latin typeface="Times New Roman" pitchFamily="18" charset="0"/>
                <a:cs typeface="Times New Roman" pitchFamily="18" charset="0"/>
              </a:rPr>
              <a:t> використовуються спеціальний щуп, він складається із двох деталей - ручки і сталевого стрижня. Розроблено спеціальне пристосування для відбору проб </a:t>
            </a:r>
            <a:r>
              <a:rPr lang="uk-UA" dirty="0" err="1">
                <a:latin typeface="Times New Roman" pitchFamily="18" charset="0"/>
                <a:cs typeface="Times New Roman" pitchFamily="18" charset="0"/>
              </a:rPr>
              <a:t>грунту</a:t>
            </a:r>
            <a:r>
              <a:rPr lang="uk-UA" dirty="0">
                <a:latin typeface="Times New Roman" pitchFamily="18" charset="0"/>
                <a:cs typeface="Times New Roman" pitchFamily="18" charset="0"/>
              </a:rPr>
              <a:t>, воно являє собою порожнисту циліндричну трубу діаметром 20 мм і довжиною 100 мм, нижній край насадки гостро заточений, за допомогою такого устрою можна брати проби </a:t>
            </a:r>
            <a:r>
              <a:rPr lang="uk-UA" dirty="0" err="1">
                <a:latin typeface="Times New Roman" pitchFamily="18" charset="0"/>
                <a:cs typeface="Times New Roman" pitchFamily="18" charset="0"/>
              </a:rPr>
              <a:t>грунту</a:t>
            </a:r>
            <a:r>
              <a:rPr lang="uk-UA" dirty="0">
                <a:latin typeface="Times New Roman" pitchFamily="18" charset="0"/>
                <a:cs typeface="Times New Roman" pitchFamily="18" charset="0"/>
              </a:rPr>
              <a:t> із глибини 25-75 см. </a:t>
            </a:r>
          </a:p>
        </p:txBody>
      </p:sp>
    </p:spTree>
    <p:extLst>
      <p:ext uri="{BB962C8B-B14F-4D97-AF65-F5344CB8AC3E}">
        <p14:creationId xmlns:p14="http://schemas.microsoft.com/office/powerpoint/2010/main" val="3013856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18615" y="491319"/>
            <a:ext cx="10835185" cy="5685644"/>
          </a:xfrm>
        </p:spPr>
        <p:txBody>
          <a:bodyPr>
            <a:noAutofit/>
          </a:bodyPr>
          <a:lstStyle/>
          <a:p>
            <a:pPr marL="0" indent="0">
              <a:buNone/>
            </a:pPr>
            <a:r>
              <a:rPr lang="uk-UA" dirty="0">
                <a:solidFill>
                  <a:srgbClr val="FF0000"/>
                </a:solidFill>
              </a:rPr>
              <a:t>	</a:t>
            </a:r>
            <a:r>
              <a:rPr lang="uk-UA" dirty="0">
                <a:solidFill>
                  <a:srgbClr val="FF0000"/>
                </a:solidFill>
                <a:latin typeface="Times New Roman" pitchFamily="18" charset="0"/>
                <a:cs typeface="Times New Roman" pitchFamily="18" charset="0"/>
              </a:rPr>
              <a:t>Для вилучення рідких речовин </a:t>
            </a:r>
            <a:r>
              <a:rPr lang="uk-UA" dirty="0">
                <a:latin typeface="Times New Roman" pitchFamily="18" charset="0"/>
                <a:cs typeface="Times New Roman" pitchFamily="18" charset="0"/>
              </a:rPr>
              <a:t>застосовуються спеціальні прилади й інструменти. Так, для вилучення зразків крові, наприклад, застосовується медична апаратура (голка Франка, пастерівські піпетки, пробірки), чисті скляні банки, чисті флакони з-під пеніциліну, а також вата, бинт і марля. З калюжі рідину (кров) - у кількості не менше 10 мм - беруть у чисту скляну банку, флакон із пеніциліну. Якщо це важко, то калюжу промокають декількома шматочками марлі (4х4), що повинні бути цілком просочені рідиною. Потім їх висушують. Шматочки чистої марлі спрямовують для контрольних досліджень. </a:t>
            </a:r>
          </a:p>
          <a:p>
            <a:pPr marL="0" indent="0">
              <a:buNone/>
            </a:pPr>
            <a:r>
              <a:rPr lang="uk-UA" dirty="0">
                <a:latin typeface="Times New Roman" pitchFamily="18" charset="0"/>
                <a:cs typeface="Times New Roman" pitchFamily="18" charset="0"/>
              </a:rPr>
              <a:t>	Зразки вибухонебезпечних і агресивних рідин вилучаються за допомогою відповідної хімічної апаратури і посуди стійкої до агресивних середовищ. </a:t>
            </a:r>
          </a:p>
        </p:txBody>
      </p:sp>
    </p:spTree>
    <p:extLst>
      <p:ext uri="{BB962C8B-B14F-4D97-AF65-F5344CB8AC3E}">
        <p14:creationId xmlns:p14="http://schemas.microsoft.com/office/powerpoint/2010/main" val="1190561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2513" y="1146412"/>
            <a:ext cx="10521287" cy="5030551"/>
          </a:xfrm>
        </p:spPr>
        <p:txBody>
          <a:bodyPr/>
          <a:lstStyle/>
          <a:p>
            <a:pPr marL="0" indent="0">
              <a:buNone/>
            </a:pPr>
            <a:r>
              <a:rPr lang="uk-UA" b="1" dirty="0">
                <a:latin typeface="Times New Roman" pitchFamily="18" charset="0"/>
                <a:cs typeface="Times New Roman" pitchFamily="18" charset="0"/>
              </a:rPr>
              <a:t>	Відбір об'єктів рідких нафтопродуктів необхідно</a:t>
            </a:r>
            <a:r>
              <a:rPr lang="uk-UA" dirty="0">
                <a:latin typeface="Times New Roman" pitchFamily="18" charset="0"/>
                <a:cs typeface="Times New Roman" pitchFamily="18" charset="0"/>
              </a:rPr>
              <a:t> проводити швидко, у чистий сухий скляний посуд (пробірку, пляшку, банку). Закорковувати, забезпечуючи герметизацію за допомогою липкої стрічки. Об’єм тари повинен відповідати об’єму зразка, оскільки надмірний вільний простір сприяє утворенню вибухонебезпечної газоповітряної суміші. Упаковані таким чином об’єкти необхідно зберігати в темному прохолодному місці (у холодильнику).</a:t>
            </a:r>
            <a:endParaRPr lang="ru-RU" b="1" dirty="0">
              <a:latin typeface="Times New Roman" pitchFamily="18" charset="0"/>
              <a:cs typeface="Times New Roman" pitchFamily="18" charset="0"/>
            </a:endParaRPr>
          </a:p>
          <a:p>
            <a:pPr marL="0" indent="0">
              <a:buNone/>
            </a:pPr>
            <a:r>
              <a:rPr lang="uk-UA" dirty="0">
                <a:latin typeface="Times New Roman" pitchFamily="18" charset="0"/>
                <a:cs typeface="Times New Roman" pitchFamily="18" charset="0"/>
              </a:rPr>
              <a:t>	Порожню ємкість від нафтопродуктів і пально-мастильних матеріалів слід покласти до поліетиленового пакета, зав’язати (заклеїти) і також направити на експертизу. </a:t>
            </a:r>
            <a:endParaRPr lang="ru-RU" b="1" dirty="0">
              <a:latin typeface="Times New Roman" pitchFamily="18" charset="0"/>
              <a:cs typeface="Times New Roman" pitchFamily="18" charset="0"/>
            </a:endParaRPr>
          </a:p>
          <a:p>
            <a:endParaRPr lang="uk-UA" dirty="0"/>
          </a:p>
        </p:txBody>
      </p:sp>
    </p:spTree>
    <p:extLst>
      <p:ext uri="{BB962C8B-B14F-4D97-AF65-F5344CB8AC3E}">
        <p14:creationId xmlns:p14="http://schemas.microsoft.com/office/powerpoint/2010/main" val="948011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32263"/>
            <a:ext cx="10515600" cy="5644700"/>
          </a:xfrm>
        </p:spPr>
        <p:txBody>
          <a:bodyPr>
            <a:normAutofit/>
          </a:bodyPr>
          <a:lstStyle/>
          <a:p>
            <a:pPr marL="0" indent="0">
              <a:buNone/>
            </a:pPr>
            <a:r>
              <a:rPr lang="uk-UA" b="1" dirty="0"/>
              <a:t>	</a:t>
            </a:r>
            <a:r>
              <a:rPr lang="uk-UA" b="1" dirty="0">
                <a:latin typeface="Times New Roman" pitchFamily="18" charset="0"/>
                <a:cs typeface="Times New Roman" pitchFamily="18" charset="0"/>
              </a:rPr>
              <a:t>Тверді нафтопродукти і пально-мастильні матеріали бажано</a:t>
            </a:r>
            <a:r>
              <a:rPr lang="uk-UA" dirty="0">
                <a:latin typeface="Times New Roman" pitchFamily="18" charset="0"/>
                <a:cs typeface="Times New Roman" pitchFamily="18" charset="0"/>
              </a:rPr>
              <a:t> покласти в поліетиленові пакети, останні – зав’язати або заклеїти. Іноді можна використовувати пакети із цупкого паперу. Головна умова їх зберігання – захист від механічного руйнування та впливу підвищених температур. При відборі зразків місце відбору необхідно позначати на відповідних схемах.</a:t>
            </a:r>
            <a:endParaRPr lang="ru-RU" b="1" dirty="0">
              <a:latin typeface="Times New Roman" pitchFamily="18" charset="0"/>
              <a:cs typeface="Times New Roman" pitchFamily="18" charset="0"/>
            </a:endParaRPr>
          </a:p>
          <a:p>
            <a:pPr marL="0" indent="0">
              <a:buNone/>
            </a:pPr>
            <a:r>
              <a:rPr lang="uk-UA" dirty="0">
                <a:latin typeface="Times New Roman" pitchFamily="18" charset="0"/>
                <a:cs typeface="Times New Roman" pitchFamily="18" charset="0"/>
              </a:rPr>
              <a:t>	Газоподібні нафтопродукти слід відбирати та направляти на експертизу лише після консультації з відповідними фахівцями, оскільки не виключена можливість виникнення небезпечної ситуації (вибухонебезпечні суміші). Проби суміші повітря з газоподібними нафтопродуктами відбирають у скляну півлітрову ємкість після того, як із неї буде вилита вода. Потім ємкість герметизують.</a:t>
            </a:r>
            <a:endParaRPr lang="ru-RU" b="1" dirty="0">
              <a:latin typeface="Times New Roman" pitchFamily="18" charset="0"/>
              <a:cs typeface="Times New Roman" pitchFamily="18" charset="0"/>
            </a:endParaRP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130841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91319" y="354842"/>
            <a:ext cx="10862481" cy="5822121"/>
          </a:xfrm>
        </p:spPr>
        <p:txBody>
          <a:bodyPr>
            <a:normAutofit lnSpcReduction="10000"/>
          </a:bodyPr>
          <a:lstStyle/>
          <a:p>
            <a:pPr marL="0" indent="0">
              <a:buNone/>
            </a:pPr>
            <a:r>
              <a:rPr lang="uk-UA" dirty="0"/>
              <a:t>	</a:t>
            </a:r>
            <a:r>
              <a:rPr lang="uk-UA" dirty="0">
                <a:latin typeface="Times New Roman" pitchFamily="18" charset="0"/>
                <a:cs typeface="Times New Roman" pitchFamily="18" charset="0"/>
              </a:rPr>
              <a:t>Щоб запобігти втраті слідів нашарувань, їх необхідно захистити на об’єкті-носії шматком поліетилену, старанно закріпивши останній. Пально-мастильні матеріали на ґрунті вилучають разом із ґрунтом.</a:t>
            </a:r>
          </a:p>
          <a:p>
            <a:pPr marL="0" indent="0">
              <a:buNone/>
            </a:pPr>
            <a:r>
              <a:rPr lang="uk-UA" dirty="0">
                <a:latin typeface="Times New Roman" pitchFamily="18" charset="0"/>
                <a:cs typeface="Times New Roman" pitchFamily="18" charset="0"/>
              </a:rPr>
              <a:t>	Усі об’єкти зі слідами нафтопродуктів і пально-мастильних матеріалів повинні бути герметично впаковані в скляний посуд або в поліетиленові пакети й у найкоротші терміни відправлені на дослідження (експертизу) для запобігання незворотним змінам. Особливо це стосується об’єктів-носіїв, що мають лише слабкий запах нафтопродуктів, сліди які невидимі при огляді.</a:t>
            </a:r>
          </a:p>
          <a:p>
            <a:pPr marL="0" indent="0">
              <a:buNone/>
            </a:pPr>
            <a:r>
              <a:rPr lang="uk-UA" dirty="0">
                <a:latin typeface="Times New Roman" pitchFamily="18" charset="0"/>
                <a:cs typeface="Times New Roman" pitchFamily="18" charset="0"/>
              </a:rPr>
              <a:t>	При припущенні про вибух паливно-повітряної суміші необхідно вилучати пробу повітря. Достатня кількість може бути вилучена за допомогою виливання зі скляної ємності (пляшки, банки) 0,5 л води і герметизації за допомогою пробки. Крім того, пористі матеріали (тканини, вата, поролон і </a:t>
            </a:r>
            <a:r>
              <a:rPr lang="uk-UA" dirty="0" err="1">
                <a:latin typeface="Times New Roman" pitchFamily="18" charset="0"/>
                <a:cs typeface="Times New Roman" pitchFamily="18" charset="0"/>
              </a:rPr>
              <a:t>т.п</a:t>
            </a:r>
            <a:r>
              <a:rPr lang="uk-UA" dirty="0">
                <a:latin typeface="Times New Roman" pitchFamily="18" charset="0"/>
                <a:cs typeface="Times New Roman" pitchFamily="18" charset="0"/>
              </a:rPr>
              <a:t>.) спроможні утримувати горючі гази. Вони повинні бути герметично упаковані і вилучені з місця події. </a:t>
            </a:r>
          </a:p>
          <a:p>
            <a:endParaRPr lang="uk-UA" dirty="0"/>
          </a:p>
        </p:txBody>
      </p:sp>
    </p:spTree>
    <p:extLst>
      <p:ext uri="{BB962C8B-B14F-4D97-AF65-F5344CB8AC3E}">
        <p14:creationId xmlns:p14="http://schemas.microsoft.com/office/powerpoint/2010/main" val="1331919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lgn="ctr"/>
            <a:r>
              <a:rPr lang="uk-UA" b="1" dirty="0"/>
              <a:t>4. Науково-технічні засоби вилучення мікрооб’єктів.</a:t>
            </a:r>
            <a:br>
              <a:rPr lang="ru-RU" dirty="0"/>
            </a:br>
            <a:endParaRPr lang="uk-UA" dirty="0"/>
          </a:p>
        </p:txBody>
      </p:sp>
      <p:sp>
        <p:nvSpPr>
          <p:cNvPr id="3" name="Объект 2"/>
          <p:cNvSpPr>
            <a:spLocks noGrp="1"/>
          </p:cNvSpPr>
          <p:nvPr>
            <p:ph idx="1"/>
          </p:nvPr>
        </p:nvSpPr>
        <p:spPr>
          <a:xfrm>
            <a:off x="245660" y="1690687"/>
            <a:ext cx="11423176" cy="4764703"/>
          </a:xfrm>
        </p:spPr>
        <p:txBody>
          <a:bodyPr>
            <a:normAutofit fontScale="92500"/>
          </a:bodyPr>
          <a:lstStyle/>
          <a:p>
            <a:pPr marL="0" indent="0">
              <a:buNone/>
            </a:pPr>
            <a:r>
              <a:rPr lang="uk-UA" dirty="0"/>
              <a:t>	</a:t>
            </a:r>
            <a:r>
              <a:rPr lang="uk-UA" dirty="0">
                <a:latin typeface="Times New Roman" pitchFamily="18" charset="0"/>
                <a:cs typeface="Times New Roman" pitchFamily="18" charset="0"/>
              </a:rPr>
              <a:t>З розвитком науки і техніки стало можливим дослідження невеличких кількостей різноманітних речовин. Це спонукало криміналістів розробити засоби вилучення мікрочастинок.</a:t>
            </a:r>
          </a:p>
          <a:p>
            <a:pPr marL="0" indent="0">
              <a:buNone/>
            </a:pPr>
            <a:r>
              <a:rPr lang="uk-UA" dirty="0">
                <a:latin typeface="Times New Roman" pitchFamily="18" charset="0"/>
                <a:cs typeface="Times New Roman" pitchFamily="18" charset="0"/>
              </a:rPr>
              <a:t>	Під мікрочастинками розуміються всякого роду тіла, що мають мікроскопічні розміри (умовно до 1 мм у найбільшому вимірі). Являючись складовою частиною більш значних об'єктів (предметів, конгломератів), вони в тому або іншому ступені відбивають їхні властивості. </a:t>
            </a:r>
          </a:p>
          <a:p>
            <a:pPr marL="0" indent="0">
              <a:buNone/>
            </a:pPr>
            <a:r>
              <a:rPr lang="uk-UA" dirty="0">
                <a:latin typeface="Times New Roman" pitchFamily="18" charset="0"/>
                <a:cs typeface="Times New Roman" pitchFamily="18" charset="0"/>
              </a:rPr>
              <a:t>	Прикладом мікрочастинок можуть служити шматки волокон текстильних тканин, дрібні осколки (крихітки) скла, шматочки лакофарбового покриття автомобілів, частки рослин (насіння, уламки листів), ґрунти, сипучих будівельних матеріалів і харчових продуктів, металева та дерев’яна тирса і </a:t>
            </a:r>
            <a:r>
              <a:rPr lang="uk-UA" dirty="0" err="1">
                <a:latin typeface="Times New Roman" pitchFamily="18" charset="0"/>
                <a:cs typeface="Times New Roman" pitchFamily="18" charset="0"/>
              </a:rPr>
              <a:t>т.д</a:t>
            </a:r>
            <a:r>
              <a:rPr lang="uk-UA" dirty="0">
                <a:latin typeface="Times New Roman" pitchFamily="18" charset="0"/>
                <a:cs typeface="Times New Roman" pitchFamily="18" charset="0"/>
              </a:rPr>
              <a:t>.</a:t>
            </a: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9469205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68740"/>
            <a:ext cx="10515600" cy="5508223"/>
          </a:xfrm>
        </p:spPr>
        <p:txBody>
          <a:bodyPr>
            <a:normAutofit lnSpcReduction="10000"/>
          </a:bodyPr>
          <a:lstStyle/>
          <a:p>
            <a:pPr marL="0" indent="0">
              <a:buNone/>
            </a:pPr>
            <a:r>
              <a:rPr lang="uk-UA" dirty="0"/>
              <a:t>	</a:t>
            </a:r>
            <a:r>
              <a:rPr lang="uk-UA" dirty="0">
                <a:latin typeface="Times New Roman" pitchFamily="18" charset="0"/>
                <a:cs typeface="Times New Roman" pitchFamily="18" charset="0"/>
              </a:rPr>
              <a:t>Вилучення мікрочастинок із місця події для прилучення до справі і для дослідження (попереднього й експертного) провадиться двома засобами. Перший і найбільше ефективний - вилучення мікрочастинок з об'єктом-носієм, на якому вони знаходяться. Другий засіб - безпосереднє вилучення мікрочастинок з об'єкта носія, перенесення його на відповідні пакувальні (закріпляючі) матеріали і прилучення до справи в якості самостійного речового доказу.</a:t>
            </a:r>
          </a:p>
          <a:p>
            <a:pPr marL="0" indent="0">
              <a:buNone/>
            </a:pPr>
            <a:r>
              <a:rPr lang="uk-UA" b="1" dirty="0">
                <a:latin typeface="Times New Roman" pitchFamily="18" charset="0"/>
                <a:cs typeface="Times New Roman" pitchFamily="18" charset="0"/>
              </a:rPr>
              <a:t>	Мікрооб’єкти рекомендується</a:t>
            </a:r>
            <a:r>
              <a:rPr lang="uk-UA" dirty="0">
                <a:latin typeface="Times New Roman" pitchFamily="18" charset="0"/>
                <a:cs typeface="Times New Roman" pitchFamily="18" charset="0"/>
              </a:rPr>
              <a:t> вилучати разом з об’єктом-носієм, бо тільки в цьому випадку можна зберегти порядок їх розташування на ньому, що може бути важливим для з’ясування обставин справи. Крім того, не всі мікрооб’єкти можуть бути виявлені та якісно вилучені при проведенні слідчих дій за браком відповідних умов, технічних засобів та належної кваліфікації. </a:t>
            </a:r>
            <a:endParaRPr lang="ru-RU" dirty="0">
              <a:latin typeface="Times New Roman" pitchFamily="18" charset="0"/>
              <a:cs typeface="Times New Roman" pitchFamily="18" charset="0"/>
            </a:endParaRPr>
          </a:p>
          <a:p>
            <a:pPr marL="0" indent="0">
              <a:buNone/>
            </a:pPr>
            <a:endParaRPr lang="ru-RU" dirty="0"/>
          </a:p>
          <a:p>
            <a:endParaRPr lang="uk-UA" dirty="0"/>
          </a:p>
        </p:txBody>
      </p:sp>
    </p:spTree>
    <p:extLst>
      <p:ext uri="{BB962C8B-B14F-4D97-AF65-F5344CB8AC3E}">
        <p14:creationId xmlns:p14="http://schemas.microsoft.com/office/powerpoint/2010/main" val="4334333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36979"/>
            <a:ext cx="10515600" cy="5439984"/>
          </a:xfrm>
        </p:spPr>
        <p:txBody>
          <a:bodyPr>
            <a:normAutofit lnSpcReduction="10000"/>
          </a:bodyPr>
          <a:lstStyle/>
          <a:p>
            <a:pPr marL="0" indent="0" algn="ctr">
              <a:buNone/>
            </a:pPr>
            <a:r>
              <a:rPr lang="uk-UA" b="1" dirty="0">
                <a:latin typeface="Times New Roman" pitchFamily="18" charset="0"/>
                <a:cs typeface="Times New Roman" pitchFamily="18" charset="0"/>
              </a:rPr>
              <a:t>Мікрооб’єкти вилучають без об’єкта-носія якщо:</a:t>
            </a:r>
            <a:endParaRPr lang="ru-RU" dirty="0">
              <a:latin typeface="Times New Roman" pitchFamily="18" charset="0"/>
              <a:cs typeface="Times New Roman" pitchFamily="18" charset="0"/>
            </a:endParaRPr>
          </a:p>
          <a:p>
            <a:r>
              <a:rPr lang="uk-UA" dirty="0">
                <a:latin typeface="Times New Roman" pitchFamily="18" charset="0"/>
                <a:cs typeface="Times New Roman" pitchFamily="18" charset="0"/>
              </a:rPr>
              <a:t>мікрооб’єкти знаходяться на поверхні великої площі (на підлозі, килимі, дорожньому полотні);</a:t>
            </a:r>
            <a:endParaRPr lang="ru-RU" dirty="0">
              <a:latin typeface="Times New Roman" pitchFamily="18" charset="0"/>
              <a:cs typeface="Times New Roman" pitchFamily="18" charset="0"/>
            </a:endParaRPr>
          </a:p>
          <a:p>
            <a:r>
              <a:rPr lang="uk-UA" dirty="0">
                <a:latin typeface="Times New Roman" pitchFamily="18" charset="0"/>
                <a:cs typeface="Times New Roman" pitchFamily="18" charset="0"/>
              </a:rPr>
              <a:t>мікрооб’єкти погано закріплені (скло, ґрунтові нашарування);</a:t>
            </a:r>
            <a:endParaRPr lang="ru-RU" dirty="0">
              <a:latin typeface="Times New Roman" pitchFamily="18" charset="0"/>
              <a:cs typeface="Times New Roman" pitchFamily="18" charset="0"/>
            </a:endParaRPr>
          </a:p>
          <a:p>
            <a:r>
              <a:rPr lang="uk-UA" dirty="0">
                <a:latin typeface="Times New Roman" pitchFamily="18" charset="0"/>
                <a:cs typeface="Times New Roman" pitchFamily="18" charset="0"/>
              </a:rPr>
              <a:t>об’єкт-носій має значні розміри або становить велику цінність для його власника (автомобіль);</a:t>
            </a:r>
            <a:endParaRPr lang="ru-RU" dirty="0">
              <a:latin typeface="Times New Roman" pitchFamily="18" charset="0"/>
              <a:cs typeface="Times New Roman" pitchFamily="18" charset="0"/>
            </a:endParaRPr>
          </a:p>
          <a:p>
            <a:r>
              <a:rPr lang="uk-UA" dirty="0">
                <a:latin typeface="Times New Roman" pitchFamily="18" charset="0"/>
                <a:cs typeface="Times New Roman" pitchFamily="18" charset="0"/>
              </a:rPr>
              <a:t>об’єкт-носій зразу після огляду вилучити неможливо, а на час вилучення мікрооб’єкти, що знаходяться на ньому, можуть бути втрачені (одяг потерпілого, якого відправляють до лікарні);</a:t>
            </a:r>
            <a:endParaRPr lang="ru-RU" dirty="0">
              <a:latin typeface="Times New Roman" pitchFamily="18" charset="0"/>
              <a:cs typeface="Times New Roman" pitchFamily="18" charset="0"/>
            </a:endParaRPr>
          </a:p>
          <a:p>
            <a:r>
              <a:rPr lang="uk-UA" dirty="0">
                <a:latin typeface="Times New Roman" pitchFamily="18" charset="0"/>
                <a:cs typeface="Times New Roman" pitchFamily="18" charset="0"/>
              </a:rPr>
              <a:t>мікрооб’єкти знаходяться у важкодоступних місцях (щілинах);</a:t>
            </a:r>
            <a:endParaRPr lang="ru-RU" dirty="0">
              <a:latin typeface="Times New Roman" pitchFamily="18" charset="0"/>
              <a:cs typeface="Times New Roman" pitchFamily="18" charset="0"/>
            </a:endParaRPr>
          </a:p>
          <a:p>
            <a:r>
              <a:rPr lang="uk-UA" dirty="0">
                <a:latin typeface="Times New Roman" pitchFamily="18" charset="0"/>
                <a:cs typeface="Times New Roman" pitchFamily="18" charset="0"/>
              </a:rPr>
              <a:t>внаслідок притаманних мікрооб’єктам властивостей можлива їх втрата, якій запобігає герметизація (газоподібні речовини, летючі рідини).</a:t>
            </a:r>
            <a:endParaRPr lang="ru-RU" dirty="0">
              <a:latin typeface="Times New Roman" pitchFamily="18" charset="0"/>
              <a:cs typeface="Times New Roman" pitchFamily="18" charset="0"/>
            </a:endParaRPr>
          </a:p>
          <a:p>
            <a:endParaRPr lang="uk-UA" dirty="0"/>
          </a:p>
        </p:txBody>
      </p:sp>
    </p:spTree>
    <p:extLst>
      <p:ext uri="{BB962C8B-B14F-4D97-AF65-F5344CB8AC3E}">
        <p14:creationId xmlns:p14="http://schemas.microsoft.com/office/powerpoint/2010/main" val="118168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199" y="368489"/>
            <a:ext cx="10639567" cy="6196083"/>
          </a:xfrm>
        </p:spPr>
        <p:txBody>
          <a:bodyPr>
            <a:normAutofit lnSpcReduction="10000"/>
          </a:bodyPr>
          <a:lstStyle/>
          <a:p>
            <a:pPr marL="0" indent="0">
              <a:buNone/>
            </a:pPr>
            <a:r>
              <a:rPr lang="uk-UA" dirty="0"/>
              <a:t>	</a:t>
            </a:r>
            <a:r>
              <a:rPr lang="uk-UA" dirty="0">
                <a:solidFill>
                  <a:srgbClr val="FF0000"/>
                </a:solidFill>
                <a:latin typeface="Times New Roman" pitchFamily="18" charset="0"/>
                <a:cs typeface="Times New Roman" pitchFamily="18" charset="0"/>
              </a:rPr>
              <a:t>Під час вилучення мікрооб’єктів слід пам’ятати </a:t>
            </a:r>
            <a:r>
              <a:rPr lang="uk-UA" dirty="0">
                <a:latin typeface="Times New Roman" pitchFamily="18" charset="0"/>
                <a:cs typeface="Times New Roman" pitchFamily="18" charset="0"/>
              </a:rPr>
              <a:t>також про необхідність відбору порівняльних зразків від імовірних об’єктів-джерел мікрооб’єктів у разі, якщо саме джерело вилучити неможливо або недоцільно. </a:t>
            </a:r>
          </a:p>
          <a:p>
            <a:pPr marL="0" indent="0">
              <a:buNone/>
            </a:pPr>
            <a:endParaRPr lang="ru-RU" dirty="0">
              <a:latin typeface="Times New Roman" pitchFamily="18" charset="0"/>
              <a:cs typeface="Times New Roman" pitchFamily="18" charset="0"/>
            </a:endParaRPr>
          </a:p>
          <a:p>
            <a:pPr marL="0" indent="0" algn="ctr">
              <a:buNone/>
            </a:pPr>
            <a:r>
              <a:rPr lang="uk-UA" dirty="0">
                <a:latin typeface="Times New Roman" pitchFamily="18" charset="0"/>
                <a:cs typeface="Times New Roman" pitchFamily="18" charset="0"/>
              </a:rPr>
              <a:t>Для вилучення мікрооб’єктів застосовують такі методи:</a:t>
            </a:r>
            <a:endParaRPr lang="ru-RU" dirty="0">
              <a:latin typeface="Times New Roman" pitchFamily="18" charset="0"/>
              <a:cs typeface="Times New Roman" pitchFamily="18" charset="0"/>
            </a:endParaRPr>
          </a:p>
          <a:p>
            <a:pPr marL="514350" indent="-514350">
              <a:buFont typeface="+mj-lt"/>
              <a:buAutoNum type="arabicPeriod"/>
            </a:pPr>
            <a:r>
              <a:rPr lang="uk-UA" dirty="0">
                <a:latin typeface="Times New Roman" pitchFamily="18" charset="0"/>
                <a:cs typeface="Times New Roman" pitchFamily="18" charset="0"/>
              </a:rPr>
              <a:t>механічний;</a:t>
            </a:r>
            <a:endParaRPr lang="ru-RU" dirty="0">
              <a:latin typeface="Times New Roman" pitchFamily="18" charset="0"/>
              <a:cs typeface="Times New Roman" pitchFamily="18" charset="0"/>
            </a:endParaRPr>
          </a:p>
          <a:p>
            <a:pPr marL="514350" indent="-514350">
              <a:buFont typeface="+mj-lt"/>
              <a:buAutoNum type="arabicPeriod"/>
            </a:pPr>
            <a:r>
              <a:rPr lang="uk-UA" dirty="0" err="1">
                <a:latin typeface="Times New Roman" pitchFamily="18" charset="0"/>
                <a:cs typeface="Times New Roman" pitchFamily="18" charset="0"/>
              </a:rPr>
              <a:t>адгезійний</a:t>
            </a:r>
            <a:r>
              <a:rPr lang="uk-UA" dirty="0">
                <a:latin typeface="Times New Roman" pitchFamily="18" charset="0"/>
                <a:cs typeface="Times New Roman" pitchFamily="18" charset="0"/>
              </a:rPr>
              <a:t>;</a:t>
            </a:r>
            <a:endParaRPr lang="ru-RU" dirty="0">
              <a:latin typeface="Times New Roman" pitchFamily="18" charset="0"/>
              <a:cs typeface="Times New Roman" pitchFamily="18" charset="0"/>
            </a:endParaRPr>
          </a:p>
          <a:p>
            <a:pPr marL="514350" indent="-514350">
              <a:buFont typeface="+mj-lt"/>
              <a:buAutoNum type="arabicPeriod"/>
            </a:pPr>
            <a:r>
              <a:rPr lang="uk-UA" dirty="0">
                <a:latin typeface="Times New Roman" pitchFamily="18" charset="0"/>
                <a:cs typeface="Times New Roman" pitchFamily="18" charset="0"/>
              </a:rPr>
              <a:t>пневматичний;</a:t>
            </a:r>
            <a:endParaRPr lang="ru-RU" dirty="0">
              <a:latin typeface="Times New Roman" pitchFamily="18" charset="0"/>
              <a:cs typeface="Times New Roman" pitchFamily="18" charset="0"/>
            </a:endParaRPr>
          </a:p>
          <a:p>
            <a:pPr marL="514350" indent="-514350">
              <a:buFont typeface="+mj-lt"/>
              <a:buAutoNum type="arabicPeriod"/>
            </a:pPr>
            <a:r>
              <a:rPr lang="uk-UA" dirty="0">
                <a:latin typeface="Times New Roman" pitchFamily="18" charset="0"/>
                <a:cs typeface="Times New Roman" pitchFamily="18" charset="0"/>
              </a:rPr>
              <a:t>електростатичний;</a:t>
            </a:r>
            <a:endParaRPr lang="ru-RU" dirty="0">
              <a:latin typeface="Times New Roman" pitchFamily="18" charset="0"/>
              <a:cs typeface="Times New Roman" pitchFamily="18" charset="0"/>
            </a:endParaRPr>
          </a:p>
          <a:p>
            <a:pPr marL="514350" indent="-514350">
              <a:buFont typeface="+mj-lt"/>
              <a:buAutoNum type="arabicPeriod"/>
            </a:pPr>
            <a:r>
              <a:rPr lang="uk-UA" dirty="0">
                <a:latin typeface="Times New Roman" pitchFamily="18" charset="0"/>
                <a:cs typeface="Times New Roman" pitchFamily="18" charset="0"/>
              </a:rPr>
              <a:t>магнітний;</a:t>
            </a:r>
            <a:endParaRPr lang="ru-RU" dirty="0">
              <a:latin typeface="Times New Roman" pitchFamily="18" charset="0"/>
              <a:cs typeface="Times New Roman" pitchFamily="18" charset="0"/>
            </a:endParaRPr>
          </a:p>
          <a:p>
            <a:pPr marL="514350" indent="-514350">
              <a:buFont typeface="+mj-lt"/>
              <a:buAutoNum type="arabicPeriod"/>
            </a:pPr>
            <a:r>
              <a:rPr lang="uk-UA" dirty="0">
                <a:latin typeface="Times New Roman" pitchFamily="18" charset="0"/>
                <a:cs typeface="Times New Roman" pitchFamily="18" charset="0"/>
              </a:rPr>
              <a:t>капілярний;</a:t>
            </a:r>
            <a:endParaRPr lang="ru-RU" dirty="0">
              <a:latin typeface="Times New Roman" pitchFamily="18" charset="0"/>
              <a:cs typeface="Times New Roman" pitchFamily="18" charset="0"/>
            </a:endParaRPr>
          </a:p>
          <a:p>
            <a:pPr marL="514350" indent="-514350">
              <a:buFont typeface="+mj-lt"/>
              <a:buAutoNum type="arabicPeriod"/>
            </a:pPr>
            <a:r>
              <a:rPr lang="uk-UA" dirty="0">
                <a:latin typeface="Times New Roman" pitchFamily="18" charset="0"/>
                <a:cs typeface="Times New Roman" pitchFamily="18" charset="0"/>
              </a:rPr>
              <a:t>вакуумний;</a:t>
            </a:r>
            <a:endParaRPr lang="ru-RU" dirty="0">
              <a:latin typeface="Times New Roman" pitchFamily="18" charset="0"/>
              <a:cs typeface="Times New Roman" pitchFamily="18" charset="0"/>
            </a:endParaRPr>
          </a:p>
          <a:p>
            <a:pPr marL="514350" indent="-514350">
              <a:buFont typeface="+mj-lt"/>
              <a:buAutoNum type="arabicPeriod"/>
            </a:pPr>
            <a:r>
              <a:rPr lang="uk-UA" dirty="0">
                <a:latin typeface="Times New Roman" pitchFamily="18" charset="0"/>
                <a:cs typeface="Times New Roman" pitchFamily="18" charset="0"/>
              </a:rPr>
              <a:t>адсорбційний.</a:t>
            </a:r>
            <a:endParaRPr lang="ru-RU" dirty="0">
              <a:latin typeface="Times New Roman" pitchFamily="18" charset="0"/>
              <a:cs typeface="Times New Roman" pitchFamily="18" charset="0"/>
            </a:endParaRPr>
          </a:p>
          <a:p>
            <a:endParaRPr lang="uk-UA" dirty="0"/>
          </a:p>
        </p:txBody>
      </p:sp>
    </p:spTree>
    <p:extLst>
      <p:ext uri="{BB962C8B-B14F-4D97-AF65-F5344CB8AC3E}">
        <p14:creationId xmlns:p14="http://schemas.microsoft.com/office/powerpoint/2010/main" val="2613079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88096" y="1120237"/>
            <a:ext cx="10515600" cy="5044199"/>
          </a:xfrm>
        </p:spPr>
        <p:txBody>
          <a:bodyPr/>
          <a:lstStyle/>
          <a:p>
            <a:pPr marL="0" indent="0" algn="ctr">
              <a:buNone/>
            </a:pPr>
            <a:r>
              <a:rPr lang="uk-UA" b="1" dirty="0">
                <a:latin typeface="Times New Roman" pitchFamily="18" charset="0"/>
                <a:cs typeface="Times New Roman" pitchFamily="18" charset="0"/>
              </a:rPr>
              <a:t>План:</a:t>
            </a:r>
            <a:endParaRPr lang="ru-RU" dirty="0">
              <a:latin typeface="Times New Roman" pitchFamily="18" charset="0"/>
              <a:cs typeface="Times New Roman" pitchFamily="18" charset="0"/>
            </a:endParaRPr>
          </a:p>
          <a:p>
            <a:r>
              <a:rPr lang="uk-UA" dirty="0">
                <a:latin typeface="Times New Roman" pitchFamily="18" charset="0"/>
                <a:cs typeface="Times New Roman" pitchFamily="18" charset="0"/>
              </a:rPr>
              <a:t>1. Поняття та мета вилучення речових доказів.</a:t>
            </a:r>
            <a:endParaRPr lang="ru-RU" dirty="0">
              <a:latin typeface="Times New Roman" pitchFamily="18" charset="0"/>
              <a:cs typeface="Times New Roman" pitchFamily="18" charset="0"/>
            </a:endParaRPr>
          </a:p>
          <a:p>
            <a:r>
              <a:rPr lang="uk-UA" dirty="0">
                <a:latin typeface="Times New Roman" pitchFamily="18" charset="0"/>
                <a:cs typeface="Times New Roman" pitchFamily="18" charset="0"/>
              </a:rPr>
              <a:t>2. Технічні засоби вилучення твердих речовин і предметів.</a:t>
            </a:r>
            <a:endParaRPr lang="ru-RU" dirty="0">
              <a:latin typeface="Times New Roman" pitchFamily="18" charset="0"/>
              <a:cs typeface="Times New Roman" pitchFamily="18" charset="0"/>
            </a:endParaRPr>
          </a:p>
          <a:p>
            <a:r>
              <a:rPr lang="uk-UA" dirty="0">
                <a:latin typeface="Times New Roman" pitchFamily="18" charset="0"/>
                <a:cs typeface="Times New Roman" pitchFamily="18" charset="0"/>
              </a:rPr>
              <a:t>3. Науково-технічні засоби вилучення сипучих, рідких та газоподібних речовин.</a:t>
            </a:r>
            <a:endParaRPr lang="ru-RU" dirty="0">
              <a:latin typeface="Times New Roman" pitchFamily="18" charset="0"/>
              <a:cs typeface="Times New Roman" pitchFamily="18" charset="0"/>
            </a:endParaRPr>
          </a:p>
          <a:p>
            <a:r>
              <a:rPr lang="uk-UA" dirty="0">
                <a:latin typeface="Times New Roman" pitchFamily="18" charset="0"/>
                <a:cs typeface="Times New Roman" pitchFamily="18" charset="0"/>
              </a:rPr>
              <a:t>4. Науково-технічні засоби вилучення мікрооб’єктів.</a:t>
            </a:r>
            <a:endParaRPr lang="ru-RU" dirty="0">
              <a:latin typeface="Times New Roman" pitchFamily="18" charset="0"/>
              <a:cs typeface="Times New Roman" pitchFamily="18" charset="0"/>
            </a:endParaRPr>
          </a:p>
          <a:p>
            <a:r>
              <a:rPr lang="uk-UA" dirty="0">
                <a:latin typeface="Times New Roman" pitchFamily="18" charset="0"/>
                <a:cs typeface="Times New Roman" pitchFamily="18" charset="0"/>
              </a:rPr>
              <a:t>5. Вилучення слідів ґрунтового походження та їх зразків.</a:t>
            </a:r>
            <a:endParaRPr lang="ru-RU" b="1" dirty="0">
              <a:latin typeface="Times New Roman" pitchFamily="18" charset="0"/>
              <a:cs typeface="Times New Roman" pitchFamily="18" charset="0"/>
            </a:endParaRP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4022552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7546" y="354842"/>
            <a:ext cx="11559654" cy="6503158"/>
          </a:xfrm>
        </p:spPr>
        <p:txBody>
          <a:bodyPr>
            <a:normAutofit fontScale="77500" lnSpcReduction="20000"/>
          </a:bodyPr>
          <a:lstStyle/>
          <a:p>
            <a:pPr marL="0" indent="0">
              <a:lnSpc>
                <a:spcPct val="120000"/>
              </a:lnSpc>
              <a:buNone/>
            </a:pPr>
            <a:r>
              <a:rPr lang="uk-UA" dirty="0">
                <a:latin typeface="Times New Roman" panose="02020603050405020304" pitchFamily="18" charset="0"/>
                <a:cs typeface="Times New Roman" panose="02020603050405020304" pitchFamily="18" charset="0"/>
              </a:rPr>
              <a:t>	</a:t>
            </a:r>
            <a:r>
              <a:rPr lang="uk-UA" dirty="0">
                <a:solidFill>
                  <a:srgbClr val="FF0000"/>
                </a:solidFill>
                <a:latin typeface="Times New Roman" panose="02020603050405020304" pitchFamily="18" charset="0"/>
                <a:cs typeface="Times New Roman" panose="02020603050405020304" pitchFamily="18" charset="0"/>
              </a:rPr>
              <a:t>Механічний метод</a:t>
            </a:r>
            <a:r>
              <a:rPr lang="uk-UA" dirty="0">
                <a:latin typeface="Times New Roman" panose="02020603050405020304" pitchFamily="18" charset="0"/>
                <a:cs typeface="Times New Roman" panose="02020603050405020304" pitchFamily="18" charset="0"/>
              </a:rPr>
              <a:t> є універсальним у разі необхідності вилучення поодиноких мікрооб’єктів. Використовують пінцети, скальпелі, спеціальні ножі (хірургічні), леза безпечної бритви, препарувальні голки, щіточки, сухі ватні тампони, марлеві серветки. Мікрооб’єкти слід відокремлювати від об’єкта-носія з максимальним збереженням їх морфології. Для пом’якшення контакту металевого пінцета із крихким мікрооб’єктом (скло, часточка ЛФП) на його кінці напинають, наприклад, полімерну ізоляцію електричного дроту. </a:t>
            </a:r>
          </a:p>
          <a:p>
            <a:pPr marL="0" indent="0">
              <a:lnSpc>
                <a:spcPct val="120000"/>
              </a:lnSpc>
              <a:buNone/>
            </a:pPr>
            <a:r>
              <a:rPr lang="ru-RU" dirty="0">
                <a:latin typeface="Times New Roman" panose="02020603050405020304" pitchFamily="18" charset="0"/>
                <a:cs typeface="Times New Roman" panose="02020603050405020304" pitchFamily="18" charset="0"/>
              </a:rPr>
              <a:t>	</a:t>
            </a:r>
            <a:r>
              <a:rPr lang="uk-UA" dirty="0" err="1">
                <a:solidFill>
                  <a:srgbClr val="FF0000"/>
                </a:solidFill>
                <a:latin typeface="Times New Roman" panose="02020603050405020304" pitchFamily="18" charset="0"/>
                <a:cs typeface="Times New Roman" panose="02020603050405020304" pitchFamily="18" charset="0"/>
              </a:rPr>
              <a:t>Адгезійний</a:t>
            </a:r>
            <a:r>
              <a:rPr lang="uk-UA" dirty="0">
                <a:solidFill>
                  <a:srgbClr val="FF0000"/>
                </a:solidFill>
                <a:latin typeface="Times New Roman" panose="02020603050405020304" pitchFamily="18" charset="0"/>
                <a:cs typeface="Times New Roman" panose="02020603050405020304" pitchFamily="18" charset="0"/>
              </a:rPr>
              <a:t> метод </a:t>
            </a:r>
            <a:r>
              <a:rPr lang="uk-UA" dirty="0">
                <a:latin typeface="Times New Roman" panose="02020603050405020304" pitchFamily="18" charset="0"/>
                <a:cs typeface="Times New Roman" panose="02020603050405020304" pitchFamily="18" charset="0"/>
              </a:rPr>
              <a:t>базується на прилипанні (адгезії) мікрооб’єктів до зволоженої або покритої спеціальними речовинами поверхні. Використовують зволожені поролонову губку, серветки, ватні тампони. Білу мікропористу поролонову губку розміром 5х10 см зберігають зволоженою в чистому поліетиленовому пакеті. </a:t>
            </a:r>
          </a:p>
          <a:p>
            <a:pPr marL="0" indent="0">
              <a:lnSpc>
                <a:spcPct val="120000"/>
              </a:lnSpc>
              <a:buNone/>
            </a:pPr>
            <a:r>
              <a:rPr lang="uk-UA" dirty="0">
                <a:latin typeface="Times New Roman" panose="02020603050405020304" pitchFamily="18" charset="0"/>
                <a:cs typeface="Times New Roman" panose="02020603050405020304" pitchFamily="18" charset="0"/>
              </a:rPr>
              <a:t>	Мікрооб’єкти вилучають, протираючи губкою поверхню об’єкта-носія. Складають губку робочою поверхнею всередину та повертають до пакету. Ще краще протирати ділянку по черзі двома губками. Із цією ж метою можна використати чисті фланелеві, марлеві або паперові серветки, злегка зволожуючи один кінець та протираючи ним поверхню. Потім серветку слід загорнути всередину, перегинаючи кілька разів, та запакувати аналогічно губці. </a:t>
            </a:r>
          </a:p>
          <a:p>
            <a:pPr marL="0" indent="0">
              <a:lnSpc>
                <a:spcPct val="120000"/>
              </a:lnSpc>
              <a:buNone/>
            </a:pPr>
            <a:r>
              <a:rPr lang="uk-UA" dirty="0">
                <a:latin typeface="Times New Roman" panose="02020603050405020304" pitchFamily="18" charset="0"/>
                <a:cs typeface="Times New Roman" panose="02020603050405020304" pitchFamily="18" charset="0"/>
              </a:rPr>
              <a:t>	Окремі нашарування з об’єкта-носія можна “змити” зволоженим тампоном, після чого розмістити його в пробірці або в поліетиленовому пакеті.</a:t>
            </a:r>
            <a:endParaRPr lang="ru-RU" dirty="0">
              <a:latin typeface="Times New Roman" panose="02020603050405020304" pitchFamily="18" charset="0"/>
              <a:cs typeface="Times New Roman" panose="02020603050405020304" pitchFamily="18" charset="0"/>
            </a:endParaRPr>
          </a:p>
          <a:p>
            <a:pPr>
              <a:lnSpc>
                <a:spcPct val="120000"/>
              </a:lnSpc>
            </a:pP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51241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73205" y="477672"/>
            <a:ext cx="11027391" cy="5964071"/>
          </a:xfrm>
        </p:spPr>
        <p:txBody>
          <a:bodyPr>
            <a:noAutofit/>
          </a:bodyPr>
          <a:lstStyle/>
          <a:p>
            <a:pPr marL="101600" indent="0" algn="just">
              <a:lnSpc>
                <a:spcPct val="115000"/>
              </a:lnSpc>
              <a:spcBef>
                <a:spcPts val="500"/>
              </a:spcBef>
              <a:spcAft>
                <a:spcPts val="0"/>
              </a:spcAft>
              <a:buNone/>
            </a:pPr>
            <a:r>
              <a:rPr lang="uk-UA"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Пневматичний метод</a:t>
            </a:r>
            <a:r>
              <a:rPr lang="uk-UA" sz="20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базується на використанні потоку стиснутого повітря для вилучення мікрооб’єктів із великих поверхонь (підлога, сходи), з одягу потерпілого, важкодоступних ділянок (щілині підлоги, тріщини стін, отвори дверей) тощо. Застосовують аспіратори зі спеціальною камерою чи касетою для збирання мікрооб’єктів або різні пилососи, зокрема </a:t>
            </a:r>
            <a:r>
              <a:rPr lang="uk-UA" sz="2000" dirty="0" err="1">
                <a:effectLst/>
                <a:latin typeface="Times New Roman" panose="02020603050405020304" pitchFamily="18" charset="0"/>
                <a:ea typeface="Times New Roman" panose="02020603050405020304" pitchFamily="18" charset="0"/>
                <a:cs typeface="Times New Roman" panose="02020603050405020304" pitchFamily="18" charset="0"/>
              </a:rPr>
              <a:t>мікропилососи</a:t>
            </a:r>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 на базі ручного фену, споряджені фільтром із синтетичної тканини розміром 10х10 см, який закріплюють між </a:t>
            </a:r>
            <a:r>
              <a:rPr lang="uk-UA" sz="2000" dirty="0" err="1">
                <a:effectLst/>
                <a:latin typeface="Times New Roman" panose="02020603050405020304" pitchFamily="18" charset="0"/>
                <a:ea typeface="Times New Roman" panose="02020603050405020304" pitchFamily="18" charset="0"/>
                <a:cs typeface="Times New Roman" panose="02020603050405020304" pitchFamily="18" charset="0"/>
              </a:rPr>
              <a:t>всмоктуючим</a:t>
            </a:r>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 патрубком </a:t>
            </a:r>
            <a:r>
              <a:rPr lang="uk-UA" sz="2000" dirty="0" err="1">
                <a:effectLst/>
                <a:latin typeface="Times New Roman" panose="02020603050405020304" pitchFamily="18" charset="0"/>
                <a:ea typeface="Times New Roman" panose="02020603050405020304" pitchFamily="18" charset="0"/>
                <a:cs typeface="Times New Roman" panose="02020603050405020304" pitchFamily="18" charset="0"/>
              </a:rPr>
              <a:t>шланга</a:t>
            </a:r>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 та насадкою, а після закінчення роботи знімають, обережно згортають забрудненнями всередину та пакують. Основним недоліком зазначеного методу є порушення порядку розташування мікрооб’єктів.</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1600" indent="0" algn="just">
              <a:lnSpc>
                <a:spcPct val="115000"/>
              </a:lnSpc>
              <a:spcBef>
                <a:spcPts val="500"/>
              </a:spcBef>
              <a:spcAft>
                <a:spcPts val="0"/>
              </a:spcAft>
              <a:buNone/>
            </a:pPr>
            <a:r>
              <a:rPr lang="uk-UA"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Електростатичний метод</a:t>
            </a:r>
            <a:r>
              <a:rPr lang="uk-UA" sz="20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базується на властивості поверхні, що несе заряд статичної електрики, притягувати здатні електризуватись легкі мікрооб’єкти (волокна, волосся, полімерні матеріали, часточки ЛФП тощо). Засобом вилучення є палички з діелектричними властивостями – із каучуку, органічного скла, ебоніту. Перед вилученням мікрооб’єктів паличку натирають шматком тканини (фланелевої, вовняної), а потім проводять нею вздовж поверхні об’єкта-носія. Вилучені часточки обережно знімають пінцетом, зчищають тупим боком скальпеля або </a:t>
            </a:r>
            <a:r>
              <a:rPr lang="uk-UA" sz="2000" dirty="0" err="1">
                <a:effectLst/>
                <a:latin typeface="Times New Roman" panose="02020603050405020304" pitchFamily="18" charset="0"/>
                <a:ea typeface="Times New Roman" panose="02020603050405020304" pitchFamily="18" charset="0"/>
                <a:cs typeface="Times New Roman" panose="02020603050405020304" pitchFamily="18" charset="0"/>
              </a:rPr>
              <a:t>переносять</a:t>
            </a:r>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 на липку плівку. Слід пам’ятати, що мікрооб'єкти, заряджені однойменними з паличкою зарядами, будуть відштовхуватись від неї.</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uk-UA"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21016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3080" y="436728"/>
            <a:ext cx="11136573" cy="6018663"/>
          </a:xfrm>
        </p:spPr>
        <p:txBody>
          <a:bodyPr>
            <a:noAutofit/>
          </a:bodyPr>
          <a:lstStyle/>
          <a:p>
            <a:pPr marL="101600" indent="0" algn="just">
              <a:lnSpc>
                <a:spcPct val="115000"/>
              </a:lnSpc>
              <a:spcBef>
                <a:spcPts val="500"/>
              </a:spcBef>
              <a:spcAft>
                <a:spcPts val="0"/>
              </a:spcAft>
              <a:buNone/>
            </a:pPr>
            <a:r>
              <a:rPr lang="uk-U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Магнітний метод</a:t>
            </a:r>
            <a:r>
              <a:rPr lang="uk-UA" sz="20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використовується для вилучення металевих мікрооб’єктів, яким притаманні феромагнітні властивості (сталеві ошурки, стружка, осколки вибухових пристроїв тощо). Із цією метою застосовують постійний або електромагніт. Металеві мікрооб’єкти зручно збирати магнітною щіточкою (пензликом) через аркуш тонкого паперу (кальки), який потім використовують для їх пакування. </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1600" indent="0" algn="just">
              <a:lnSpc>
                <a:spcPct val="115000"/>
              </a:lnSpc>
              <a:spcBef>
                <a:spcPts val="500"/>
              </a:spcBef>
              <a:spcAft>
                <a:spcPts val="0"/>
              </a:spcAft>
              <a:buNone/>
            </a:pPr>
            <a:r>
              <a:rPr lang="uk-UA" sz="2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Капілярний та вакуумний</a:t>
            </a:r>
            <a:r>
              <a:rPr lang="uk-UA" sz="20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методи використовують для роботи з рідкими мікрооб’єктами. Капіляри та </a:t>
            </a:r>
            <a:r>
              <a:rPr lang="uk-UA" sz="2000" dirty="0" err="1">
                <a:effectLst/>
                <a:latin typeface="Times New Roman" panose="02020603050405020304" pitchFamily="18" charset="0"/>
                <a:ea typeface="Times New Roman" panose="02020603050405020304" pitchFamily="18" charset="0"/>
                <a:cs typeface="Times New Roman" panose="02020603050405020304" pitchFamily="18" charset="0"/>
              </a:rPr>
              <a:t>мікропіпетки</a:t>
            </a:r>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 дозволяють зберігати рідину в її первинному стані на відміну від вати, марлі, фільтрувального паперу. До капіляра рідина надходить за рахунок капілярних сил (самопливом). Після занурення одного кінця в краплю рідини та наповнення, капіляр розміщують у пробірці, флаконі, фіксуючи у вертикальному положенні пробкою. У </a:t>
            </a:r>
            <a:r>
              <a:rPr lang="uk-UA" sz="2000" dirty="0" err="1">
                <a:effectLst/>
                <a:latin typeface="Times New Roman" panose="02020603050405020304" pitchFamily="18" charset="0"/>
                <a:ea typeface="Times New Roman" panose="02020603050405020304" pitchFamily="18" charset="0"/>
                <a:cs typeface="Times New Roman" panose="02020603050405020304" pitchFamily="18" charset="0"/>
              </a:rPr>
              <a:t>мікропіпетку</a:t>
            </a:r>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 рідину втягують за допомогою гумової груші, а потім </a:t>
            </a:r>
            <a:r>
              <a:rPr lang="uk-UA" sz="2000" dirty="0" err="1">
                <a:effectLst/>
                <a:latin typeface="Times New Roman" panose="02020603050405020304" pitchFamily="18" charset="0"/>
                <a:ea typeface="Times New Roman" panose="02020603050405020304" pitchFamily="18" charset="0"/>
                <a:cs typeface="Times New Roman" panose="02020603050405020304" pitchFamily="18" charset="0"/>
              </a:rPr>
              <a:t>переносять</a:t>
            </a:r>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 до пробірки малих розмірів, яка звужується до </a:t>
            </a:r>
            <a:r>
              <a:rPr lang="uk-UA" sz="2000" dirty="0" err="1">
                <a:effectLst/>
                <a:latin typeface="Times New Roman" panose="02020603050405020304" pitchFamily="18" charset="0"/>
                <a:ea typeface="Times New Roman" panose="02020603050405020304" pitchFamily="18" charset="0"/>
                <a:cs typeface="Times New Roman" panose="02020603050405020304" pitchFamily="18" charset="0"/>
              </a:rPr>
              <a:t>дна</a:t>
            </a:r>
            <a:r>
              <a:rPr lang="uk-UA" sz="2000" dirty="0">
                <a:effectLst/>
                <a:latin typeface="Times New Roman" panose="02020603050405020304" pitchFamily="18" charset="0"/>
                <a:ea typeface="Times New Roman" panose="02020603050405020304" pitchFamily="18" charset="0"/>
                <a:cs typeface="Times New Roman" panose="02020603050405020304" pitchFamily="18" charset="0"/>
              </a:rPr>
              <a:t>, та герметично закривають. Перевага піпеток перед капілярами полягає в можливості відбору останніми в’язких рідин.</a:t>
            </a:r>
          </a:p>
          <a:p>
            <a:pPr marL="101600" indent="0" algn="just">
              <a:lnSpc>
                <a:spcPct val="115000"/>
              </a:lnSpc>
              <a:spcBef>
                <a:spcPts val="500"/>
              </a:spcBef>
              <a:spcAft>
                <a:spcPts val="0"/>
              </a:spcAft>
              <a:buNone/>
            </a:pPr>
            <a:r>
              <a:rPr lang="ru-RU" sz="20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Адсорбційний</a:t>
            </a:r>
            <a:r>
              <a:rPr lang="ru-RU"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метод </a:t>
            </a:r>
            <a:r>
              <a:rPr lang="ru-RU" sz="2000" dirty="0" err="1">
                <a:effectLst/>
                <a:latin typeface="Times New Roman" panose="02020603050405020304" pitchFamily="18" charset="0"/>
                <a:ea typeface="Times New Roman" panose="02020603050405020304" pitchFamily="18" charset="0"/>
                <a:cs typeface="Times New Roman" panose="02020603050405020304" pitchFamily="18" charset="0"/>
              </a:rPr>
              <a:t>використовується</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 для </a:t>
            </a:r>
            <a:r>
              <a:rPr lang="ru-RU" sz="2000" dirty="0" err="1">
                <a:effectLst/>
                <a:latin typeface="Times New Roman" panose="02020603050405020304" pitchFamily="18" charset="0"/>
                <a:ea typeface="Times New Roman" panose="02020603050405020304" pitchFamily="18" charset="0"/>
                <a:cs typeface="Times New Roman" panose="02020603050405020304" pitchFamily="18" charset="0"/>
              </a:rPr>
              <a:t>вилучення</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effectLst/>
                <a:latin typeface="Times New Roman" panose="02020603050405020304" pitchFamily="18" charset="0"/>
                <a:ea typeface="Times New Roman" panose="02020603050405020304" pitchFamily="18" charset="0"/>
                <a:cs typeface="Times New Roman" panose="02020603050405020304" pitchFamily="18" charset="0"/>
              </a:rPr>
              <a:t>слідів</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 запаху людини за допомогою адсорбенту – шматка </a:t>
            </a:r>
            <a:r>
              <a:rPr lang="ru-RU" sz="2000" dirty="0" err="1">
                <a:effectLst/>
                <a:latin typeface="Times New Roman" panose="02020603050405020304" pitchFamily="18" charset="0"/>
                <a:ea typeface="Times New Roman" panose="02020603050405020304" pitchFamily="18" charset="0"/>
                <a:cs typeface="Times New Roman" panose="02020603050405020304" pitchFamily="18" charset="0"/>
              </a:rPr>
              <a:t>ворсистої</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effectLst/>
                <a:latin typeface="Times New Roman" panose="02020603050405020304" pitchFamily="18" charset="0"/>
                <a:ea typeface="Times New Roman" panose="02020603050405020304" pitchFamily="18" charset="0"/>
                <a:cs typeface="Times New Roman" panose="02020603050405020304" pitchFamily="18" charset="0"/>
              </a:rPr>
              <a:t>бавовняної</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effectLst/>
                <a:latin typeface="Times New Roman" panose="02020603050405020304" pitchFamily="18" charset="0"/>
                <a:ea typeface="Times New Roman" panose="02020603050405020304" pitchFamily="18" charset="0"/>
                <a:cs typeface="Times New Roman" panose="02020603050405020304" pitchFamily="18" charset="0"/>
              </a:rPr>
              <a:t>тканини</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 яка і </a:t>
            </a:r>
            <a:r>
              <a:rPr lang="ru-RU" sz="2000" dirty="0" err="1">
                <a:effectLst/>
                <a:latin typeface="Times New Roman" panose="02020603050405020304" pitchFamily="18" charset="0"/>
                <a:ea typeface="Times New Roman" panose="02020603050405020304" pitchFamily="18" charset="0"/>
                <a:cs typeface="Times New Roman" panose="02020603050405020304" pitchFamily="18" charset="0"/>
              </a:rPr>
              <a:t>поглинає</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effectLst/>
                <a:latin typeface="Times New Roman" panose="02020603050405020304" pitchFamily="18" charset="0"/>
                <a:ea typeface="Times New Roman" panose="02020603050405020304" pitchFamily="18" charset="0"/>
                <a:cs typeface="Times New Roman" panose="02020603050405020304" pitchFamily="18" charset="0"/>
              </a:rPr>
              <a:t>своєю</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effectLst/>
                <a:latin typeface="Times New Roman" panose="02020603050405020304" pitchFamily="18" charset="0"/>
                <a:ea typeface="Times New Roman" panose="02020603050405020304" pitchFamily="18" charset="0"/>
                <a:cs typeface="Times New Roman" panose="02020603050405020304" pitchFamily="18" charset="0"/>
              </a:rPr>
              <a:t>поверхнею</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effectLst/>
                <a:latin typeface="Times New Roman" panose="02020603050405020304" pitchFamily="18" charset="0"/>
                <a:ea typeface="Times New Roman" panose="02020603050405020304" pitchFamily="18" charset="0"/>
                <a:cs typeface="Times New Roman" panose="02020603050405020304" pitchFamily="18" charset="0"/>
              </a:rPr>
              <a:t>адсорбує</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effectLst/>
                <a:latin typeface="Times New Roman" panose="02020603050405020304" pitchFamily="18" charset="0"/>
                <a:ea typeface="Times New Roman" panose="02020603050405020304" pitchFamily="18" charset="0"/>
                <a:cs typeface="Times New Roman" panose="02020603050405020304" pitchFamily="18" charset="0"/>
              </a:rPr>
              <a:t>сліди</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 запаху з </a:t>
            </a:r>
            <a:r>
              <a:rPr lang="ru-RU" sz="2000" dirty="0" err="1">
                <a:effectLst/>
                <a:latin typeface="Times New Roman" panose="02020603050405020304" pitchFamily="18" charset="0"/>
                <a:ea typeface="Times New Roman" panose="02020603050405020304" pitchFamily="18" charset="0"/>
                <a:cs typeface="Times New Roman" panose="02020603050405020304" pitchFamily="18" charset="0"/>
              </a:rPr>
              <a:t>імовірного</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err="1">
                <a:effectLst/>
                <a:latin typeface="Times New Roman" panose="02020603050405020304" pitchFamily="18" charset="0"/>
                <a:ea typeface="Times New Roman" panose="02020603050405020304" pitchFamily="18" charset="0"/>
                <a:cs typeface="Times New Roman" panose="02020603050405020304" pitchFamily="18" charset="0"/>
              </a:rPr>
              <a:t>об’єкта-носія</a:t>
            </a:r>
            <a:r>
              <a:rPr lang="ru-RU" sz="2000" dirty="0">
                <a:effectLst/>
                <a:latin typeface="Times New Roman" panose="02020603050405020304" pitchFamily="18" charset="0"/>
                <a:ea typeface="Times New Roman" panose="02020603050405020304" pitchFamily="18" charset="0"/>
                <a:cs typeface="Times New Roman" panose="02020603050405020304" pitchFamily="18" charset="0"/>
              </a:rPr>
              <a:t>.</a:t>
            </a:r>
          </a:p>
          <a:p>
            <a:endParaRPr lang="uk-UA"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06699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lgn="ctr"/>
            <a:r>
              <a:rPr lang="uk-UA" b="1" dirty="0"/>
              <a:t>5. Вилучення слідів ґрунтового походження та їх зразків.</a:t>
            </a:r>
            <a:br>
              <a:rPr lang="ru-RU" b="1" dirty="0"/>
            </a:br>
            <a:endParaRPr lang="uk-UA" dirty="0"/>
          </a:p>
        </p:txBody>
      </p:sp>
      <p:sp>
        <p:nvSpPr>
          <p:cNvPr id="3" name="Объект 2"/>
          <p:cNvSpPr>
            <a:spLocks noGrp="1"/>
          </p:cNvSpPr>
          <p:nvPr>
            <p:ph idx="1"/>
          </p:nvPr>
        </p:nvSpPr>
        <p:spPr>
          <a:xfrm>
            <a:off x="573206" y="1825625"/>
            <a:ext cx="10780594" cy="4351338"/>
          </a:xfrm>
        </p:spPr>
        <p:txBody>
          <a:bodyPr>
            <a:normAutofit fontScale="92500"/>
          </a:bodyPr>
          <a:lstStyle/>
          <a:p>
            <a:pPr marL="0" indent="0">
              <a:buNone/>
            </a:pPr>
            <a:r>
              <a:rPr lang="uk-UA" dirty="0"/>
              <a:t>	</a:t>
            </a:r>
            <a:r>
              <a:rPr lang="uk-UA" dirty="0">
                <a:latin typeface="Times New Roman" pitchFamily="18" charset="0"/>
                <a:cs typeface="Times New Roman" pitchFamily="18" charset="0"/>
              </a:rPr>
              <a:t>При наявності на одязі та взутті ґрунтового нашарування, речові докази слід передусім надавати на судово-ґрунтознавчу експертизу, оскільки внаслідок сипучості матеріалу можна його втратити. Також може бути знищена частина одягу внаслідок гниття, якщо його неможливо було просушити належним чином.</a:t>
            </a:r>
            <a:endParaRPr lang="ru-RU" b="1" dirty="0">
              <a:latin typeface="Times New Roman" pitchFamily="18" charset="0"/>
              <a:cs typeface="Times New Roman" pitchFamily="18" charset="0"/>
            </a:endParaRPr>
          </a:p>
          <a:p>
            <a:pPr marL="0" indent="0">
              <a:buNone/>
            </a:pPr>
            <a:r>
              <a:rPr lang="uk-UA" dirty="0">
                <a:latin typeface="Times New Roman" pitchFamily="18" charset="0"/>
                <a:cs typeface="Times New Roman" pitchFamily="18" charset="0"/>
              </a:rPr>
              <a:t>	Якщо предмет-носій не можна доставити в лабораторію або існує ризик самовільного відокремлення, особливо рясних нашарувань, останні фотографують та обережно знімають за допомогою інструментів – тупим боком скальпеля, ножа або пензликом у щільні паперові пакети.</a:t>
            </a:r>
            <a:endParaRPr lang="ru-RU" b="1" dirty="0">
              <a:latin typeface="Times New Roman" pitchFamily="18" charset="0"/>
              <a:cs typeface="Times New Roman" pitchFamily="18" charset="0"/>
            </a:endParaRPr>
          </a:p>
          <a:p>
            <a:pPr marL="0" indent="0">
              <a:buNone/>
            </a:pPr>
            <a:r>
              <a:rPr lang="uk-UA" dirty="0">
                <a:latin typeface="Times New Roman" pitchFamily="18" charset="0"/>
                <a:cs typeface="Times New Roman" pitchFamily="18" charset="0"/>
              </a:rPr>
              <a:t>	Особливу увагу необхідно звертати на заглиблення підборів, де нашарування зберігаються краще, ніж на інших частинах взуття.</a:t>
            </a:r>
            <a:endParaRPr lang="ru-RU" b="1" dirty="0">
              <a:latin typeface="Times New Roman" pitchFamily="18" charset="0"/>
              <a:cs typeface="Times New Roman" pitchFamily="18" charset="0"/>
            </a:endParaRPr>
          </a:p>
          <a:p>
            <a:endParaRPr lang="uk-UA" dirty="0"/>
          </a:p>
        </p:txBody>
      </p:sp>
    </p:spTree>
    <p:extLst>
      <p:ext uri="{BB962C8B-B14F-4D97-AF65-F5344CB8AC3E}">
        <p14:creationId xmlns:p14="http://schemas.microsoft.com/office/powerpoint/2010/main" val="42373280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6603" y="313898"/>
            <a:ext cx="11696131" cy="6305265"/>
          </a:xfrm>
        </p:spPr>
        <p:txBody>
          <a:bodyPr>
            <a:noAutofit/>
          </a:bodyPr>
          <a:lstStyle/>
          <a:p>
            <a:pPr marL="0" indent="0">
              <a:lnSpc>
                <a:spcPct val="100000"/>
              </a:lnSpc>
              <a:spcBef>
                <a:spcPts val="0"/>
              </a:spcBef>
              <a:buNone/>
            </a:pPr>
            <a:r>
              <a:rPr lang="uk-UA" sz="2200" dirty="0"/>
              <a:t>	</a:t>
            </a:r>
            <a:r>
              <a:rPr lang="uk-UA" sz="2200" dirty="0">
                <a:latin typeface="Times New Roman" pitchFamily="18" charset="0"/>
                <a:cs typeface="Times New Roman" pitchFamily="18" charset="0"/>
              </a:rPr>
              <a:t>Шматочки сухого ґрунту потрібно пакувати в невеликі коробки (сірникові), перекладаючи папером із прошарками вати для запобігання можливому руйнуванню при транспортуванні. Неприпустимо змішувати ґрунтові нашарування, вилучені з різних ділянок предмета-носія. Відбір та пакування ґрунтових зразків із місця події необхідно проводити з урахуванням певних вимог.</a:t>
            </a:r>
          </a:p>
          <a:p>
            <a:pPr marL="0" indent="0">
              <a:lnSpc>
                <a:spcPct val="100000"/>
              </a:lnSpc>
              <a:spcBef>
                <a:spcPts val="0"/>
              </a:spcBef>
              <a:buNone/>
            </a:pPr>
            <a:r>
              <a:rPr lang="uk-UA" sz="2200" dirty="0">
                <a:latin typeface="Times New Roman" pitchFamily="18" charset="0"/>
                <a:cs typeface="Times New Roman" pitchFamily="18" charset="0"/>
              </a:rPr>
              <a:t>	Вирішальним чинником при визначенні кількості та порядку відбору проб є ступінь однорідності ґрунту на ділянці, що досліджується: чим однорідніша ділянка, тим менше проб треба відібрати.</a:t>
            </a:r>
          </a:p>
          <a:p>
            <a:pPr marL="0" indent="0">
              <a:lnSpc>
                <a:spcPct val="100000"/>
              </a:lnSpc>
              <a:spcBef>
                <a:spcPts val="0"/>
              </a:spcBef>
              <a:buNone/>
            </a:pPr>
            <a:r>
              <a:rPr lang="uk-UA" sz="2200" dirty="0">
                <a:latin typeface="Times New Roman" pitchFamily="18" charset="0"/>
                <a:cs typeface="Times New Roman" pitchFamily="18" charset="0"/>
              </a:rPr>
              <a:t>	Шар відбору повинен бути неглибоким – 1 - 5 см при дослідженні взуття, якщо є необхідність у більш глибокому відборі (сліди бійки або гальмування транспортного засобу, яма), то зразки відбираються від різних горизонтів або через кожні 10 – 20 см вглиб.</a:t>
            </a:r>
          </a:p>
          <a:p>
            <a:pPr marL="0" indent="0">
              <a:lnSpc>
                <a:spcPct val="100000"/>
              </a:lnSpc>
              <a:spcBef>
                <a:spcPts val="0"/>
              </a:spcBef>
              <a:buNone/>
            </a:pPr>
            <a:r>
              <a:rPr lang="uk-UA" sz="2200" dirty="0">
                <a:latin typeface="Times New Roman" pitchFamily="18" charset="0"/>
                <a:cs typeface="Times New Roman" pitchFamily="18" charset="0"/>
              </a:rPr>
              <a:t>	Порівняльні зразки відбирають із декількох місць у радіусі 1, 5, 10 м від центра місця події загальною масою до 1 кг. Маса ґрунтових зразків становить 50 – 200 г кожний.</a:t>
            </a:r>
          </a:p>
          <a:p>
            <a:pPr marL="0" indent="0">
              <a:lnSpc>
                <a:spcPct val="100000"/>
              </a:lnSpc>
              <a:spcBef>
                <a:spcPts val="0"/>
              </a:spcBef>
              <a:buNone/>
            </a:pPr>
            <a:r>
              <a:rPr lang="uk-UA" sz="2200" dirty="0">
                <a:latin typeface="Times New Roman" pitchFamily="18" charset="0"/>
                <a:cs typeface="Times New Roman" pitchFamily="18" charset="0"/>
              </a:rPr>
              <a:t>	Контрольні зразки відбирають за межами локалізованої ділянки: на відстані 2 - 5 м якщо межі ділянки штучні і на відстані 20 м – якщо природні, а коли виникають проблеми з локалізацією – на відстані 25 - 200 м від місця події за сторонами світу (північ, південь, схід, захід). </a:t>
            </a:r>
          </a:p>
          <a:p>
            <a:pPr marL="0" indent="0">
              <a:lnSpc>
                <a:spcPct val="100000"/>
              </a:lnSpc>
              <a:spcBef>
                <a:spcPts val="0"/>
              </a:spcBef>
              <a:buNone/>
            </a:pPr>
            <a:r>
              <a:rPr lang="uk-UA" sz="2200" dirty="0">
                <a:latin typeface="Times New Roman" pitchFamily="18" charset="0"/>
                <a:cs typeface="Times New Roman" pitchFamily="18" charset="0"/>
              </a:rPr>
              <a:t>	</a:t>
            </a:r>
          </a:p>
        </p:txBody>
      </p:sp>
    </p:spTree>
    <p:extLst>
      <p:ext uri="{BB962C8B-B14F-4D97-AF65-F5344CB8AC3E}">
        <p14:creationId xmlns:p14="http://schemas.microsoft.com/office/powerpoint/2010/main" val="26715804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4967" y="450376"/>
            <a:ext cx="10848833" cy="6127845"/>
          </a:xfrm>
        </p:spPr>
        <p:txBody>
          <a:bodyPr>
            <a:normAutofit fontScale="92500" lnSpcReduction="10000"/>
          </a:bodyPr>
          <a:lstStyle/>
          <a:p>
            <a:pPr marL="0" indent="0">
              <a:buNone/>
            </a:pPr>
            <a:r>
              <a:rPr lang="uk-UA" dirty="0"/>
              <a:t>	</a:t>
            </a:r>
            <a:r>
              <a:rPr lang="uk-UA" dirty="0">
                <a:latin typeface="Times New Roman" pitchFamily="18" charset="0"/>
                <a:cs typeface="Times New Roman" pitchFamily="18" charset="0"/>
              </a:rPr>
              <a:t>Зразки потрібно відбирати з усіма сторонніми включеннями, рослинними залишками тощо. Бажано провести відбір зразків із ділянок, не забруднених кров'ю чи виділеннями людського організму. Зразки із зазначеними забрудненнями вилучаються окремо для судово-медичної експертизи.</a:t>
            </a:r>
            <a:endParaRPr lang="ru-RU" b="1" dirty="0">
              <a:latin typeface="Times New Roman" pitchFamily="18" charset="0"/>
              <a:cs typeface="Times New Roman" pitchFamily="18" charset="0"/>
            </a:endParaRPr>
          </a:p>
          <a:p>
            <a:pPr marL="0" indent="0">
              <a:buNone/>
            </a:pPr>
            <a:r>
              <a:rPr lang="uk-UA" dirty="0">
                <a:latin typeface="Times New Roman" pitchFamily="18" charset="0"/>
                <a:cs typeface="Times New Roman" pitchFamily="18" charset="0"/>
              </a:rPr>
              <a:t>	Якщо на місці події виявлені будь-які сліди (від взуття, протекторів транспортних засобів, волочіння), а також різні предмети (одяг потерпілого, злочинця), то зразки ґрунту необхідно відбирати поряд із ними, старанно зберігаючи сліди-відображення для </a:t>
            </a:r>
            <a:r>
              <a:rPr lang="uk-UA" dirty="0" err="1">
                <a:latin typeface="Times New Roman" pitchFamily="18" charset="0"/>
                <a:cs typeface="Times New Roman" pitchFamily="18" charset="0"/>
              </a:rPr>
              <a:t>трасологічних</a:t>
            </a:r>
            <a:r>
              <a:rPr lang="uk-UA" dirty="0">
                <a:latin typeface="Times New Roman" pitchFamily="18" charset="0"/>
                <a:cs typeface="Times New Roman" pitchFamily="18" charset="0"/>
              </a:rPr>
              <a:t> досліджень.</a:t>
            </a:r>
          </a:p>
          <a:p>
            <a:pPr marL="0" indent="0">
              <a:buNone/>
            </a:pPr>
            <a:r>
              <a:rPr lang="uk-UA" dirty="0">
                <a:latin typeface="Times New Roman" pitchFamily="18" charset="0"/>
                <a:cs typeface="Times New Roman" pitchFamily="18" charset="0"/>
              </a:rPr>
              <a:t>	Не можна пакувати ґрунт у поліетиленові пакети, скляні банки, оскільки в цьому разі інтенсивні мікробіологічні процеси виникають розкладання, гниття тощо. Також не рекомендується вилучати ґрунт на липку плівку. Для збереження форми будь-якого сліду-відображення, у коробці з вилученим ґрунтом потрібно розмістити змочений водою шматок тканини. Слід взуття на задернованій ділянці потрібно підкопати із чотирьох боків та знизу, розмістити в щільній картонній або фанерній коробці та зафіксувати підпорами. </a:t>
            </a:r>
            <a:endParaRPr lang="ru-RU" b="1" dirty="0">
              <a:latin typeface="Times New Roman" pitchFamily="18" charset="0"/>
              <a:cs typeface="Times New Roman" pitchFamily="18" charset="0"/>
            </a:endParaRPr>
          </a:p>
          <a:p>
            <a:pPr marL="0" indent="0">
              <a:buNone/>
            </a:pPr>
            <a:endParaRPr lang="ru-RU" b="1" dirty="0"/>
          </a:p>
          <a:p>
            <a:endParaRPr lang="uk-UA" dirty="0"/>
          </a:p>
        </p:txBody>
      </p:sp>
    </p:spTree>
    <p:extLst>
      <p:ext uri="{BB962C8B-B14F-4D97-AF65-F5344CB8AC3E}">
        <p14:creationId xmlns:p14="http://schemas.microsoft.com/office/powerpoint/2010/main" val="2320941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2263" y="627796"/>
            <a:ext cx="10945504" cy="5759355"/>
          </a:xfrm>
        </p:spPr>
        <p:txBody>
          <a:bodyPr>
            <a:normAutofit fontScale="92500"/>
          </a:bodyPr>
          <a:lstStyle/>
          <a:p>
            <a:pPr marL="0" indent="0">
              <a:buNone/>
            </a:pPr>
            <a:r>
              <a:rPr lang="uk-UA" b="1" dirty="0"/>
              <a:t>	</a:t>
            </a:r>
            <a:r>
              <a:rPr lang="uk-UA" b="1" dirty="0">
                <a:latin typeface="Times New Roman" pitchFamily="18" charset="0"/>
                <a:cs typeface="Times New Roman" pitchFamily="18" charset="0"/>
              </a:rPr>
              <a:t>Серед </a:t>
            </a:r>
            <a:r>
              <a:rPr lang="uk-UA" b="1" dirty="0" err="1">
                <a:latin typeface="Times New Roman" pitchFamily="18" charset="0"/>
                <a:cs typeface="Times New Roman" pitchFamily="18" charset="0"/>
              </a:rPr>
              <a:t>різномаїття</a:t>
            </a:r>
            <a:r>
              <a:rPr lang="uk-UA" b="1" dirty="0">
                <a:latin typeface="Times New Roman" pitchFamily="18" charset="0"/>
                <a:cs typeface="Times New Roman" pitchFamily="18" charset="0"/>
              </a:rPr>
              <a:t> технічних засобів,</a:t>
            </a:r>
            <a:r>
              <a:rPr lang="uk-UA" dirty="0">
                <a:latin typeface="Times New Roman" pitchFamily="18" charset="0"/>
                <a:cs typeface="Times New Roman" pitchFamily="18" charset="0"/>
              </a:rPr>
              <a:t> у органах внутрішніх справ для виявлення, фіксації і вилучення найбільш широке застосування отримала уніфікована валіза. Названо її так тому, що вона призначена для використання всіма учасниками, що беруть участь у розслідуванні злочинів: експертами-криміналістами, слідчими і робітниками дізнання. </a:t>
            </a:r>
          </a:p>
          <a:p>
            <a:pPr marL="0" indent="0" algn="ctr">
              <a:buNone/>
            </a:pPr>
            <a:r>
              <a:rPr lang="uk-UA" u="sng" dirty="0">
                <a:latin typeface="Times New Roman" pitchFamily="18" charset="0"/>
                <a:cs typeface="Times New Roman" pitchFamily="18" charset="0"/>
              </a:rPr>
              <a:t>Вони укомплектовані:</a:t>
            </a:r>
            <a:endParaRPr lang="ru-RU" u="sng" dirty="0">
              <a:latin typeface="Times New Roman" pitchFamily="18" charset="0"/>
              <a:cs typeface="Times New Roman" pitchFamily="18" charset="0"/>
            </a:endParaRPr>
          </a:p>
          <a:p>
            <a:pPr lvl="0"/>
            <a:r>
              <a:rPr lang="uk-UA" dirty="0">
                <a:latin typeface="Times New Roman" pitchFamily="18" charset="0"/>
                <a:cs typeface="Times New Roman" pitchFamily="18" charset="0"/>
              </a:rPr>
              <a:t>засобами для вилучення слідів рук ( дактилоскопічні порошки, пензель флейцовий, магнітний пензель, плівка дактилоскопічна темна і світла);</a:t>
            </a:r>
            <a:endParaRPr lang="ru-RU" dirty="0">
              <a:latin typeface="Times New Roman" pitchFamily="18" charset="0"/>
              <a:cs typeface="Times New Roman" pitchFamily="18" charset="0"/>
            </a:endParaRPr>
          </a:p>
          <a:p>
            <a:pPr lvl="0"/>
            <a:r>
              <a:rPr lang="uk-UA" dirty="0">
                <a:latin typeface="Times New Roman" pitchFamily="18" charset="0"/>
                <a:cs typeface="Times New Roman" pitchFamily="18" charset="0"/>
              </a:rPr>
              <a:t>засоби для виявлення і вилучення мікрочастинок: лупа криміналістична, липка стрічка, пінцет, скальпель, скляні пробірки;</a:t>
            </a:r>
            <a:endParaRPr lang="ru-RU" dirty="0">
              <a:latin typeface="Times New Roman" pitchFamily="18" charset="0"/>
              <a:cs typeface="Times New Roman" pitchFamily="18" charset="0"/>
            </a:endParaRPr>
          </a:p>
          <a:p>
            <a:r>
              <a:rPr lang="uk-UA" dirty="0">
                <a:latin typeface="Times New Roman" pitchFamily="18" charset="0"/>
                <a:cs typeface="Times New Roman" pitchFamily="18" charset="0"/>
              </a:rPr>
              <a:t>засоби для виготовлення копій об'ємних слідів: гіпс, полумисок еластичний для розведення гіпсу, шпатель для розмішування гіпсу, синтетична паста з каталізатором, пластилін, лак для волосся «</a:t>
            </a:r>
            <a:r>
              <a:rPr lang="uk-UA" dirty="0" err="1">
                <a:latin typeface="Times New Roman" pitchFamily="18" charset="0"/>
                <a:cs typeface="Times New Roman" pitchFamily="18" charset="0"/>
              </a:rPr>
              <a:t>Прелесть</a:t>
            </a:r>
            <a:r>
              <a:rPr lang="uk-UA" dirty="0">
                <a:latin typeface="Times New Roman" pitchFamily="18" charset="0"/>
                <a:cs typeface="Times New Roman" pitchFamily="18" charset="0"/>
              </a:rPr>
              <a:t>»;</a:t>
            </a:r>
          </a:p>
          <a:p>
            <a:endParaRPr lang="uk-UA" dirty="0"/>
          </a:p>
        </p:txBody>
      </p:sp>
    </p:spTree>
    <p:extLst>
      <p:ext uri="{BB962C8B-B14F-4D97-AF65-F5344CB8AC3E}">
        <p14:creationId xmlns:p14="http://schemas.microsoft.com/office/powerpoint/2010/main" val="38814476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7797" y="545910"/>
            <a:ext cx="10726003" cy="5631053"/>
          </a:xfrm>
        </p:spPr>
        <p:txBody>
          <a:bodyPr>
            <a:normAutofit lnSpcReduction="10000"/>
          </a:bodyPr>
          <a:lstStyle/>
          <a:p>
            <a:r>
              <a:rPr lang="uk-UA" dirty="0">
                <a:latin typeface="Times New Roman" pitchFamily="18" charset="0"/>
                <a:cs typeface="Times New Roman" pitchFamily="18" charset="0"/>
              </a:rPr>
              <a:t>засоби для </a:t>
            </a:r>
            <a:r>
              <a:rPr lang="uk-UA" dirty="0" err="1">
                <a:latin typeface="Times New Roman" pitchFamily="18" charset="0"/>
                <a:cs typeface="Times New Roman" pitchFamily="18" charset="0"/>
              </a:rPr>
              <a:t>дактилоскопіювання</a:t>
            </a:r>
            <a:r>
              <a:rPr lang="uk-UA" dirty="0">
                <a:latin typeface="Times New Roman" pitchFamily="18" charset="0"/>
                <a:cs typeface="Times New Roman" pitchFamily="18" charset="0"/>
              </a:rPr>
              <a:t>: типографська фарба, валик для розкочування фарби, дактилоскопічні карти;</a:t>
            </a:r>
          </a:p>
          <a:p>
            <a:r>
              <a:rPr lang="uk-UA" dirty="0">
                <a:latin typeface="Times New Roman" pitchFamily="18" charset="0"/>
                <a:cs typeface="Times New Roman" pitchFamily="18" charset="0"/>
              </a:rPr>
              <a:t>вимірювальні прилади: рулетка 10 м, штангенциркуль, лінійка;</a:t>
            </a:r>
          </a:p>
          <a:p>
            <a:r>
              <a:rPr lang="uk-UA" dirty="0">
                <a:latin typeface="Times New Roman" pitchFamily="18" charset="0"/>
                <a:cs typeface="Times New Roman" pitchFamily="18" charset="0"/>
              </a:rPr>
              <a:t>інструменти: молоточок, викрутки різні, стамеска, пила по металу і дереву, буравчик;</a:t>
            </a:r>
          </a:p>
          <a:p>
            <a:r>
              <a:rPr lang="uk-UA" dirty="0">
                <a:latin typeface="Times New Roman" pitchFamily="18" charset="0"/>
                <a:cs typeface="Times New Roman" pitchFamily="18" charset="0"/>
              </a:rPr>
              <a:t>фотографічна техніка</a:t>
            </a:r>
            <a:r>
              <a:rPr lang="uk-UA">
                <a:latin typeface="Times New Roman" pitchFamily="18" charset="0"/>
                <a:cs typeface="Times New Roman" pitchFamily="18" charset="0"/>
              </a:rPr>
              <a:t>: фотоапарат, </a:t>
            </a:r>
            <a:r>
              <a:rPr lang="uk-UA" dirty="0">
                <a:latin typeface="Times New Roman" pitchFamily="18" charset="0"/>
                <a:cs typeface="Times New Roman" pitchFamily="18" charset="0"/>
              </a:rPr>
              <a:t>подовжувальні кільця, касета для фотоплівки, масштабна лінійка;</a:t>
            </a:r>
          </a:p>
          <a:p>
            <a:r>
              <a:rPr lang="uk-UA" dirty="0">
                <a:latin typeface="Times New Roman" pitchFamily="18" charset="0"/>
                <a:cs typeface="Times New Roman" pitchFamily="18" charset="0"/>
              </a:rPr>
              <a:t>засоби для упаковування </a:t>
            </a:r>
            <a:r>
              <a:rPr lang="uk-UA" dirty="0" err="1">
                <a:latin typeface="Times New Roman" pitchFamily="18" charset="0"/>
                <a:cs typeface="Times New Roman" pitchFamily="18" charset="0"/>
              </a:rPr>
              <a:t>вилучаємих</a:t>
            </a:r>
            <a:r>
              <a:rPr lang="uk-UA" dirty="0">
                <a:latin typeface="Times New Roman" pitchFamily="18" charset="0"/>
                <a:cs typeface="Times New Roman" pitchFamily="18" charset="0"/>
              </a:rPr>
              <a:t> об'єктів: склоріз, ножиці, конверти поштові, </a:t>
            </a:r>
            <a:r>
              <a:rPr lang="uk-UA" dirty="0" err="1">
                <a:latin typeface="Times New Roman" pitchFamily="18" charset="0"/>
                <a:cs typeface="Times New Roman" pitchFamily="18" charset="0"/>
              </a:rPr>
              <a:t>мішочки</a:t>
            </a:r>
            <a:r>
              <a:rPr lang="uk-UA" dirty="0">
                <a:latin typeface="Times New Roman" pitchFamily="18" charset="0"/>
                <a:cs typeface="Times New Roman" pitchFamily="18" charset="0"/>
              </a:rPr>
              <a:t> поліетиленові різних розмірів, шпагат;</a:t>
            </a:r>
          </a:p>
          <a:p>
            <a:r>
              <a:rPr lang="uk-UA" dirty="0">
                <a:latin typeface="Times New Roman" pitchFamily="18" charset="0"/>
                <a:cs typeface="Times New Roman" pitchFamily="18" charset="0"/>
              </a:rPr>
              <a:t>засоби для креслення планів: компас, папір, канцелярські приналежності;</a:t>
            </a:r>
          </a:p>
          <a:p>
            <a:r>
              <a:rPr lang="uk-UA" dirty="0">
                <a:latin typeface="Times New Roman" pitchFamily="18" charset="0"/>
                <a:cs typeface="Times New Roman" pitchFamily="18" charset="0"/>
              </a:rPr>
              <a:t>інші технічні засоби: ліхтар електричний, гумові рукавички, індикатор напруги в електромережі, вата, марля і </a:t>
            </a:r>
            <a:r>
              <a:rPr lang="uk-UA" dirty="0" err="1">
                <a:latin typeface="Times New Roman" pitchFamily="18" charset="0"/>
                <a:cs typeface="Times New Roman" pitchFamily="18" charset="0"/>
              </a:rPr>
              <a:t>т.д</a:t>
            </a:r>
            <a:r>
              <a:rPr lang="uk-UA" dirty="0">
                <a:latin typeface="Times New Roman" pitchFamily="18" charset="0"/>
                <a:cs typeface="Times New Roman" pitchFamily="18" charset="0"/>
              </a:rPr>
              <a:t>.</a:t>
            </a:r>
          </a:p>
          <a:p>
            <a:endParaRPr lang="uk-UA" dirty="0"/>
          </a:p>
        </p:txBody>
      </p:sp>
    </p:spTree>
    <p:extLst>
      <p:ext uri="{BB962C8B-B14F-4D97-AF65-F5344CB8AC3E}">
        <p14:creationId xmlns:p14="http://schemas.microsoft.com/office/powerpoint/2010/main" val="37753050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360714"/>
          </a:xfrm>
        </p:spPr>
        <p:txBody>
          <a:bodyPr>
            <a:normAutofit/>
          </a:bodyPr>
          <a:lstStyle/>
          <a:p>
            <a:pPr algn="ctr"/>
            <a:r>
              <a:rPr lang="uk-UA" sz="6600" b="1" i="1" dirty="0">
                <a:ln w="0"/>
                <a:gradFill>
                  <a:gsLst>
                    <a:gs pos="21000">
                      <a:srgbClr val="53575C"/>
                    </a:gs>
                    <a:gs pos="88000">
                      <a:srgbClr val="C5C7CA"/>
                    </a:gs>
                  </a:gsLst>
                  <a:lin ang="5400000"/>
                </a:gradFill>
              </a:rPr>
              <a:t>Дякую за увагу!</a:t>
            </a:r>
          </a:p>
        </p:txBody>
      </p:sp>
    </p:spTree>
    <p:extLst>
      <p:ext uri="{BB962C8B-B14F-4D97-AF65-F5344CB8AC3E}">
        <p14:creationId xmlns:p14="http://schemas.microsoft.com/office/powerpoint/2010/main" val="2574618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15249"/>
            <a:ext cx="10515600" cy="1325563"/>
          </a:xfrm>
        </p:spPr>
        <p:txBody>
          <a:bodyPr>
            <a:normAutofit fontScale="90000"/>
          </a:bodyPr>
          <a:lstStyle/>
          <a:p>
            <a:r>
              <a:rPr lang="uk-UA" dirty="0"/>
              <a:t>1. Поняття та мета вилучення речових доказів.</a:t>
            </a:r>
            <a:br>
              <a:rPr lang="ru-RU" dirty="0"/>
            </a:br>
            <a:endParaRPr lang="uk-UA" dirty="0"/>
          </a:p>
        </p:txBody>
      </p:sp>
      <p:sp>
        <p:nvSpPr>
          <p:cNvPr id="3" name="Объект 2"/>
          <p:cNvSpPr>
            <a:spLocks noGrp="1"/>
          </p:cNvSpPr>
          <p:nvPr>
            <p:ph idx="1"/>
          </p:nvPr>
        </p:nvSpPr>
        <p:spPr>
          <a:xfrm>
            <a:off x="838200" y="2018233"/>
            <a:ext cx="10515600" cy="4351338"/>
          </a:xfrm>
        </p:spPr>
        <p:txBody>
          <a:bodyPr/>
          <a:lstStyle/>
          <a:p>
            <a:pPr marL="0" indent="0">
              <a:buNone/>
            </a:pPr>
            <a:r>
              <a:rPr lang="uk-UA" b="1" dirty="0">
                <a:solidFill>
                  <a:srgbClr val="FF0000"/>
                </a:solidFill>
                <a:latin typeface="Times New Roman" pitchFamily="18" charset="0"/>
                <a:cs typeface="Times New Roman" pitchFamily="18" charset="0"/>
              </a:rPr>
              <a:t>	Під вилученням розуміють </a:t>
            </a:r>
            <a:r>
              <a:rPr lang="uk-UA" b="1" dirty="0">
                <a:latin typeface="Times New Roman" pitchFamily="18" charset="0"/>
                <a:cs typeface="Times New Roman" pitchFamily="18" charset="0"/>
              </a:rPr>
              <a:t>дію,</a:t>
            </a:r>
            <a:r>
              <a:rPr lang="ru-RU" dirty="0">
                <a:latin typeface="Times New Roman" pitchFamily="18" charset="0"/>
                <a:cs typeface="Times New Roman" pitchFamily="18" charset="0"/>
              </a:rPr>
              <a:t> </a:t>
            </a:r>
            <a:r>
              <a:rPr lang="uk-UA" b="1" dirty="0">
                <a:latin typeface="Times New Roman" pitchFamily="18" charset="0"/>
                <a:cs typeface="Times New Roman" pitchFamily="18" charset="0"/>
              </a:rPr>
              <a:t>спрямовану на фізичне відділення, усунення об’єкта, його частин чи виготовлення з нього копій (моделей) з того середовища, у якому він знаходиться.</a:t>
            </a:r>
          </a:p>
          <a:p>
            <a:pPr marL="0" indent="0">
              <a:buNone/>
            </a:pPr>
            <a:r>
              <a:rPr lang="uk-UA" dirty="0">
                <a:latin typeface="Times New Roman" pitchFamily="18" charset="0"/>
                <a:cs typeface="Times New Roman" pitchFamily="18" charset="0"/>
              </a:rPr>
              <a:t>	Слід пам’ятати, що вилученню можуть підлягати не тільки виявлені сліди, а й предмети злочинного посягання, знаряддя вчинення злочину, зброя та інші об'єкти.</a:t>
            </a:r>
            <a:endParaRPr lang="uk-UA" b="1" dirty="0">
              <a:latin typeface="Times New Roman" pitchFamily="18" charset="0"/>
              <a:cs typeface="Times New Roman" pitchFamily="18" charset="0"/>
            </a:endParaRPr>
          </a:p>
          <a:p>
            <a:endParaRPr lang="uk-UA" b="1" dirty="0"/>
          </a:p>
          <a:p>
            <a:endParaRPr lang="uk-UA" dirty="0"/>
          </a:p>
        </p:txBody>
      </p:sp>
    </p:spTree>
    <p:extLst>
      <p:ext uri="{BB962C8B-B14F-4D97-AF65-F5344CB8AC3E}">
        <p14:creationId xmlns:p14="http://schemas.microsoft.com/office/powerpoint/2010/main" val="4113073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36979" y="518615"/>
            <a:ext cx="10616821" cy="5658348"/>
          </a:xfrm>
        </p:spPr>
        <p:txBody>
          <a:bodyPr>
            <a:normAutofit lnSpcReduction="10000"/>
          </a:bodyPr>
          <a:lstStyle/>
          <a:p>
            <a:pPr marL="0" indent="0">
              <a:buNone/>
            </a:pPr>
            <a:r>
              <a:rPr lang="uk-UA" dirty="0"/>
              <a:t>	</a:t>
            </a:r>
            <a:r>
              <a:rPr lang="uk-UA" dirty="0">
                <a:latin typeface="Times New Roman" pitchFamily="18" charset="0"/>
                <a:cs typeface="Times New Roman" pitchFamily="18" charset="0"/>
              </a:rPr>
              <a:t>Науково-технічні засоби, застосовувані для вилучення, залежать від природи  об'єкта,що вилучається, його властивостей і якостей. Якщо вилучається речовина, що надалі стане об'єктом хімічного, фізичного, біологічного або іншого дослідження, то науково-технічні засоби повинні забезпечувати можливість його вилучення зі зберіганням якісного складу й у кількості, достатній для вирішення питань, що цікавлять слідство.</a:t>
            </a:r>
            <a:endParaRPr lang="ru-RU" dirty="0">
              <a:latin typeface="Times New Roman" pitchFamily="18" charset="0"/>
              <a:cs typeface="Times New Roman" pitchFamily="18" charset="0"/>
            </a:endParaRPr>
          </a:p>
          <a:p>
            <a:pPr marL="0" indent="0">
              <a:buNone/>
            </a:pPr>
            <a:r>
              <a:rPr lang="uk-UA" dirty="0">
                <a:latin typeface="Times New Roman" pitchFamily="18" charset="0"/>
                <a:cs typeface="Times New Roman" pitchFamily="18" charset="0"/>
              </a:rPr>
              <a:t>	Ціллю такого вилучення, є зберігання визначених якостей, властивостей і ознак об'єктів, що цікавлять правосуддя. </a:t>
            </a:r>
          </a:p>
          <a:p>
            <a:pPr marL="0" indent="0">
              <a:buNone/>
            </a:pPr>
            <a:r>
              <a:rPr lang="uk-UA" dirty="0">
                <a:latin typeface="Times New Roman" pitchFamily="18" charset="0"/>
                <a:cs typeface="Times New Roman" pitchFamily="18" charset="0"/>
              </a:rPr>
              <a:t>	Так, об</a:t>
            </a:r>
            <a:r>
              <a:rPr lang="en-US" dirty="0">
                <a:latin typeface="Times New Roman" pitchFamily="18" charset="0"/>
                <a:cs typeface="Times New Roman" pitchFamily="18" charset="0"/>
              </a:rPr>
              <a:t>’</a:t>
            </a:r>
            <a:r>
              <a:rPr lang="uk-UA" dirty="0" err="1">
                <a:latin typeface="Times New Roman" pitchFamily="18" charset="0"/>
                <a:cs typeface="Times New Roman" pitchFamily="18" charset="0"/>
              </a:rPr>
              <a:t>єкт</a:t>
            </a:r>
            <a:r>
              <a:rPr lang="uk-UA" dirty="0">
                <a:latin typeface="Times New Roman" pitchFamily="18" charset="0"/>
                <a:cs typeface="Times New Roman" pitchFamily="18" charset="0"/>
              </a:rPr>
              <a:t>, що вилучається   на дактилоскопічну плівку</a:t>
            </a:r>
            <a:r>
              <a:rPr lang="uk-UA">
                <a:latin typeface="Times New Roman" pitchFamily="18" charset="0"/>
                <a:cs typeface="Times New Roman" pitchFamily="18" charset="0"/>
              </a:rPr>
              <a:t>, зокрема </a:t>
            </a:r>
            <a:r>
              <a:rPr lang="uk-UA" dirty="0">
                <a:latin typeface="Times New Roman" pitchFamily="18" charset="0"/>
                <a:cs typeface="Times New Roman" pitchFamily="18" charset="0"/>
              </a:rPr>
              <a:t>слід пальця, виявлений за допомогою дактилоскопічного порошку, одночасно й фіксується за допомогою цієї плівки, тому що потрапляє в штучно створені умови, які охороняють його від зміни й знищення.</a:t>
            </a:r>
            <a:endParaRPr lang="ru-RU" dirty="0">
              <a:latin typeface="Times New Roman" pitchFamily="18" charset="0"/>
              <a:cs typeface="Times New Roman" pitchFamily="18" charset="0"/>
            </a:endParaRPr>
          </a:p>
          <a:p>
            <a:endParaRPr lang="uk-UA" dirty="0"/>
          </a:p>
        </p:txBody>
      </p:sp>
    </p:spTree>
    <p:extLst>
      <p:ext uri="{BB962C8B-B14F-4D97-AF65-F5344CB8AC3E}">
        <p14:creationId xmlns:p14="http://schemas.microsoft.com/office/powerpoint/2010/main" val="4164797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36979"/>
            <a:ext cx="10515600" cy="5439984"/>
          </a:xfrm>
        </p:spPr>
        <p:txBody>
          <a:bodyPr/>
          <a:lstStyle/>
          <a:p>
            <a:pPr marL="0" indent="0">
              <a:buNone/>
            </a:pPr>
            <a:r>
              <a:rPr lang="uk-UA" dirty="0"/>
              <a:t>	</a:t>
            </a:r>
            <a:r>
              <a:rPr lang="uk-UA" dirty="0">
                <a:latin typeface="Times New Roman" pitchFamily="18" charset="0"/>
                <a:cs typeface="Times New Roman" pitchFamily="18" charset="0"/>
              </a:rPr>
              <a:t>Представляється, що відмінність вилучення від фіксації полягає в розходженні шляхів рішення стоячої перед ними загальної задачі зберігання визначених якостей, властивостей і ознак об'єктів, що мають значення для встановлення істини в справі. Фіксування припускає ще й штучне закріплення самого об'єкта або фіксацію деяких його сторін шляхом моделювання. </a:t>
            </a:r>
            <a:endParaRPr lang="ru-RU" dirty="0">
              <a:latin typeface="Times New Roman" pitchFamily="18" charset="0"/>
              <a:cs typeface="Times New Roman" pitchFamily="18" charset="0"/>
            </a:endParaRPr>
          </a:p>
          <a:p>
            <a:pPr marL="0" indent="0">
              <a:buNone/>
            </a:pPr>
            <a:r>
              <a:rPr lang="uk-UA" b="1" dirty="0">
                <a:solidFill>
                  <a:srgbClr val="FF0000"/>
                </a:solidFill>
                <a:latin typeface="Times New Roman" pitchFamily="18" charset="0"/>
                <a:cs typeface="Times New Roman" pitchFamily="18" charset="0"/>
              </a:rPr>
              <a:t>	Вилучення - це дія, </a:t>
            </a:r>
            <a:r>
              <a:rPr lang="uk-UA" dirty="0">
                <a:latin typeface="Times New Roman" pitchFamily="18" charset="0"/>
                <a:cs typeface="Times New Roman" pitchFamily="18" charset="0"/>
              </a:rPr>
              <a:t>спрямована на фізичне відділення, усунення об'єкта, його частини або виготовлених із нього моделей із того середовища, у якому вони знаходяться. У цьому й полягає відмінність вилучення від фіксації. </a:t>
            </a:r>
            <a:endParaRPr lang="ru-RU" dirty="0">
              <a:latin typeface="Times New Roman" pitchFamily="18" charset="0"/>
              <a:cs typeface="Times New Roman" pitchFamily="18" charset="0"/>
            </a:endParaRPr>
          </a:p>
          <a:p>
            <a:endParaRPr lang="uk-UA" dirty="0"/>
          </a:p>
        </p:txBody>
      </p:sp>
    </p:spTree>
    <p:extLst>
      <p:ext uri="{BB962C8B-B14F-4D97-AF65-F5344CB8AC3E}">
        <p14:creationId xmlns:p14="http://schemas.microsoft.com/office/powerpoint/2010/main" val="1394635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73457"/>
            <a:ext cx="10515600" cy="5303506"/>
          </a:xfrm>
        </p:spPr>
        <p:txBody>
          <a:bodyPr/>
          <a:lstStyle/>
          <a:p>
            <a:pPr marL="0" indent="0">
              <a:buNone/>
            </a:pPr>
            <a:r>
              <a:rPr lang="uk-UA" dirty="0"/>
              <a:t>	</a:t>
            </a:r>
            <a:r>
              <a:rPr lang="uk-UA" dirty="0">
                <a:latin typeface="Times New Roman" pitchFamily="18" charset="0"/>
                <a:cs typeface="Times New Roman" pitchFamily="18" charset="0"/>
              </a:rPr>
              <a:t>Деякі предмети вилучаються без використання науково-технічних засобів. Для вилучення слідів і речових доказів використовуються різноманітні пакувальні матеріали: паперові, картонні та поліетиленові пакети, скляні й пластикові ємкості.</a:t>
            </a:r>
            <a:endParaRPr lang="ru-RU" dirty="0">
              <a:latin typeface="Times New Roman" pitchFamily="18" charset="0"/>
              <a:cs typeface="Times New Roman" pitchFamily="18" charset="0"/>
            </a:endParaRPr>
          </a:p>
          <a:p>
            <a:pPr marL="0" indent="0">
              <a:buNone/>
            </a:pPr>
            <a:r>
              <a:rPr lang="uk-UA" dirty="0">
                <a:latin typeface="Times New Roman" pitchFamily="18" charset="0"/>
                <a:cs typeface="Times New Roman" pitchFamily="18" charset="0"/>
              </a:rPr>
              <a:t>	Але ряд об'єктів у силу свого специфічного характеру потребують цього. Вибір науково-технічних засобів, для вилучення залежить від природи об'єктів, їхніх властивостей, якостей, переслідуваних цілей. Їх доцільно поділяти на необхідні для вилучення твердих об'єктів, сипучих речовин, рідин, газоподібних речовин, мікрооб’єктів.</a:t>
            </a:r>
            <a:endParaRPr lang="ru-RU" dirty="0">
              <a:latin typeface="Times New Roman" pitchFamily="18" charset="0"/>
              <a:cs typeface="Times New Roman" pitchFamily="18" charset="0"/>
            </a:endParaRPr>
          </a:p>
          <a:p>
            <a:endParaRPr lang="uk-UA" dirty="0"/>
          </a:p>
        </p:txBody>
      </p:sp>
    </p:spTree>
    <p:extLst>
      <p:ext uri="{BB962C8B-B14F-4D97-AF65-F5344CB8AC3E}">
        <p14:creationId xmlns:p14="http://schemas.microsoft.com/office/powerpoint/2010/main" val="2735821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36979"/>
            <a:ext cx="10515600" cy="5439984"/>
          </a:xfrm>
        </p:spPr>
        <p:txBody>
          <a:bodyPr>
            <a:normAutofit/>
          </a:bodyPr>
          <a:lstStyle/>
          <a:p>
            <a:pPr marL="0" indent="0">
              <a:buNone/>
            </a:pPr>
            <a:r>
              <a:rPr lang="uk-UA" b="1" dirty="0">
                <a:latin typeface="Times New Roman" pitchFamily="18" charset="0"/>
                <a:cs typeface="Times New Roman" pitchFamily="18" charset="0"/>
              </a:rPr>
              <a:t>	Велика увага приділяється упаковці речових доказів</a:t>
            </a:r>
            <a:r>
              <a:rPr lang="uk-UA" dirty="0">
                <a:latin typeface="Times New Roman" pitchFamily="18" charset="0"/>
                <a:cs typeface="Times New Roman" pitchFamily="18" charset="0"/>
              </a:rPr>
              <a:t>. Вимоги, які пред’являються до упаковки – це виключення пошкодження чи втрати речових доказів при транспортуванні, а також неможливості порушення цільності пакунку без наявних змін. При цьому слід дотримуватись заходів безпеки, щоб не спричинити шкоду здоров’ю та життю людей.</a:t>
            </a:r>
          </a:p>
          <a:p>
            <a:pPr marL="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Спосіб</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вилучення</a:t>
            </a:r>
            <a:r>
              <a:rPr lang="ru-RU" dirty="0">
                <a:latin typeface="Times New Roman" pitchFamily="18" charset="0"/>
                <a:cs typeface="Times New Roman" pitchFamily="18" charset="0"/>
              </a:rPr>
              <a:t> та упаковки </a:t>
            </a:r>
            <a:r>
              <a:rPr lang="ru-RU" dirty="0" err="1">
                <a:latin typeface="Times New Roman" pitchFamily="18" charset="0"/>
                <a:cs typeface="Times New Roman" pitchFamily="18" charset="0"/>
              </a:rPr>
              <a:t>визначається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спеціалістом</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залежності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від</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природи</a:t>
            </a:r>
            <a:r>
              <a:rPr lang="ru-RU" dirty="0">
                <a:latin typeface="Times New Roman" pitchFamily="18" charset="0"/>
                <a:cs typeface="Times New Roman" pitchFamily="18" charset="0"/>
              </a:rPr>
              <a:t> та стану </a:t>
            </a:r>
            <a:r>
              <a:rPr lang="ru-RU" dirty="0" err="1">
                <a:latin typeface="Times New Roman" pitchFamily="18" charset="0"/>
                <a:cs typeface="Times New Roman" pitchFamily="18" charset="0"/>
              </a:rPr>
              <a:t>об’єкта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Упакований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речовий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доказ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опечатується</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підписується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слідчим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понятими</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спеціалістом</a:t>
            </a:r>
            <a:r>
              <a:rPr lang="uk-UA" dirty="0">
                <a:latin typeface="Times New Roman" pitchFamily="18" charset="0"/>
                <a:cs typeface="Times New Roman" pitchFamily="18" charset="0"/>
              </a:rPr>
              <a:t> (підпис спеціаліста на упаковці нормами КПК України не передбачений)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Проведені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дії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відображаються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відповідними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записами</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протоколі</a:t>
            </a:r>
            <a:r>
              <a:rPr lang="ru-RU" dirty="0">
                <a:latin typeface="Times New Roman" pitchFamily="18" charset="0"/>
                <a:cs typeface="Times New Roman" pitchFamily="18" charset="0"/>
              </a:rPr>
              <a:t>.</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432751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2. Технічні засоби вилучення твердих речовин і предметів.</a:t>
            </a:r>
            <a:br>
              <a:rPr lang="ru-RU" dirty="0"/>
            </a:br>
            <a:endParaRPr lang="uk-UA" dirty="0"/>
          </a:p>
        </p:txBody>
      </p:sp>
      <p:sp>
        <p:nvSpPr>
          <p:cNvPr id="3" name="Объект 2"/>
          <p:cNvSpPr>
            <a:spLocks noGrp="1"/>
          </p:cNvSpPr>
          <p:nvPr>
            <p:ph idx="1"/>
          </p:nvPr>
        </p:nvSpPr>
        <p:spPr>
          <a:xfrm>
            <a:off x="409433" y="1690688"/>
            <a:ext cx="11436824" cy="4860237"/>
          </a:xfrm>
        </p:spPr>
        <p:txBody>
          <a:bodyPr>
            <a:normAutofit/>
          </a:bodyPr>
          <a:lstStyle/>
          <a:p>
            <a:pPr marL="0" indent="0">
              <a:buNone/>
            </a:pPr>
            <a:r>
              <a:rPr lang="uk-UA" dirty="0">
                <a:latin typeface="Times New Roman" pitchFamily="18" charset="0"/>
                <a:cs typeface="Times New Roman" pitchFamily="18" charset="0"/>
              </a:rPr>
              <a:t>	Найпростіший набір інструментів, що полегшують вилучення твердих об'єктів, є в кожному комплекті науково-технічних засобів, необхідних для слідчого, оперативного робітника, спеціаліста-криміналіста. Сюди входять: ручна пила, склоріз (діамант), пилки з набором ножовочних полотен по дереву і металу, універсальний молоток, до ручки якого можна прикріпити різноманітні викрутки, стамески, і </a:t>
            </a:r>
            <a:r>
              <a:rPr lang="uk-UA" dirty="0" err="1">
                <a:latin typeface="Times New Roman" pitchFamily="18" charset="0"/>
                <a:cs typeface="Times New Roman" pitchFamily="18" charset="0"/>
              </a:rPr>
              <a:t>т.д</a:t>
            </a:r>
            <a:r>
              <a:rPr lang="uk-UA" dirty="0">
                <a:latin typeface="Times New Roman" pitchFamily="18" charset="0"/>
                <a:cs typeface="Times New Roman" pitchFamily="18" charset="0"/>
              </a:rPr>
              <a:t>. Іноді для вилучення застосовуються більш складні технічні засоби. </a:t>
            </a:r>
          </a:p>
          <a:p>
            <a:pPr marL="0" indent="0">
              <a:buNone/>
            </a:pPr>
            <a:r>
              <a:rPr lang="uk-UA" dirty="0">
                <a:latin typeface="Times New Roman" pitchFamily="18" charset="0"/>
                <a:cs typeface="Times New Roman" pitchFamily="18" charset="0"/>
              </a:rPr>
              <a:t>	Так, для відділення від залізної конструкції якоїсь деталі використовуються апарати кисневого або плазменого різання металу, це портативні газозварювальні апарати, широко застосовувані в промисловості, будівництві й у побуті. Це портативні газозварювальні апарати марки РУ (ранцеві), ПГУ-3-02 та інші.</a:t>
            </a:r>
            <a:endParaRPr lang="ru-RU" dirty="0">
              <a:latin typeface="Times New Roman" pitchFamily="18" charset="0"/>
              <a:cs typeface="Times New Roman" pitchFamily="18" charset="0"/>
            </a:endParaRPr>
          </a:p>
          <a:p>
            <a:endParaRPr lang="uk-UA" dirty="0"/>
          </a:p>
        </p:txBody>
      </p:sp>
    </p:spTree>
    <p:extLst>
      <p:ext uri="{BB962C8B-B14F-4D97-AF65-F5344CB8AC3E}">
        <p14:creationId xmlns:p14="http://schemas.microsoft.com/office/powerpoint/2010/main" val="2823541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7797" y="423081"/>
            <a:ext cx="10726003" cy="5753882"/>
          </a:xfrm>
        </p:spPr>
        <p:txBody>
          <a:bodyPr>
            <a:normAutofit fontScale="92500" lnSpcReduction="10000"/>
          </a:bodyPr>
          <a:lstStyle/>
          <a:p>
            <a:pPr marL="0" indent="0" algn="just">
              <a:buNone/>
            </a:pPr>
            <a:r>
              <a:rPr lang="uk-UA" b="1" dirty="0"/>
              <a:t>	</a:t>
            </a:r>
            <a:r>
              <a:rPr lang="uk-UA" b="1" dirty="0" err="1">
                <a:solidFill>
                  <a:srgbClr val="FF0000"/>
                </a:solidFill>
                <a:latin typeface="Times New Roman" pitchFamily="18" charset="0"/>
                <a:cs typeface="Times New Roman" pitchFamily="18" charset="0"/>
              </a:rPr>
              <a:t>Металевi</a:t>
            </a:r>
            <a:r>
              <a:rPr lang="uk-UA" b="1" dirty="0">
                <a:solidFill>
                  <a:srgbClr val="FF0000"/>
                </a:solidFill>
                <a:latin typeface="Times New Roman" pitchFamily="18" charset="0"/>
                <a:cs typeface="Times New Roman" pitchFamily="18" charset="0"/>
              </a:rPr>
              <a:t> мікрооб'єкти</a:t>
            </a:r>
            <a:r>
              <a:rPr lang="uk-UA" dirty="0">
                <a:latin typeface="Times New Roman" pitchFamily="18" charset="0"/>
                <a:cs typeface="Times New Roman" pitchFamily="18" charset="0"/>
              </a:rPr>
              <a:t>: ошурки, стружку можна також </a:t>
            </a:r>
            <a:r>
              <a:rPr lang="uk-UA" dirty="0" err="1">
                <a:latin typeface="Times New Roman" pitchFamily="18" charset="0"/>
                <a:cs typeface="Times New Roman" pitchFamily="18" charset="0"/>
              </a:rPr>
              <a:t>змiтати</a:t>
            </a:r>
            <a:r>
              <a:rPr lang="uk-UA" dirty="0">
                <a:latin typeface="Times New Roman" pitchFamily="18" charset="0"/>
                <a:cs typeface="Times New Roman" pitchFamily="18" charset="0"/>
              </a:rPr>
              <a:t> на </a:t>
            </a:r>
            <a:r>
              <a:rPr lang="uk-UA" dirty="0" err="1">
                <a:latin typeface="Times New Roman" pitchFamily="18" charset="0"/>
                <a:cs typeface="Times New Roman" pitchFamily="18" charset="0"/>
              </a:rPr>
              <a:t>папiр</a:t>
            </a:r>
            <a:r>
              <a:rPr lang="uk-UA" dirty="0">
                <a:latin typeface="Times New Roman" pitchFamily="18" charset="0"/>
                <a:cs typeface="Times New Roman" pitchFamily="18" charset="0"/>
              </a:rPr>
              <a:t>, совок </a:t>
            </a:r>
            <a:r>
              <a:rPr lang="uk-UA" dirty="0" err="1">
                <a:latin typeface="Times New Roman" pitchFamily="18" charset="0"/>
                <a:cs typeface="Times New Roman" pitchFamily="18" charset="0"/>
              </a:rPr>
              <a:t>щiткою</a:t>
            </a:r>
            <a:r>
              <a:rPr lang="uk-UA" dirty="0">
                <a:latin typeface="Times New Roman" pitchFamily="18" charset="0"/>
                <a:cs typeface="Times New Roman" pitchFamily="18" charset="0"/>
              </a:rPr>
              <a:t>, пензликом; можна вилучати за допомогою липкої </a:t>
            </a:r>
            <a:r>
              <a:rPr lang="uk-UA" dirty="0" err="1">
                <a:latin typeface="Times New Roman" pitchFamily="18" charset="0"/>
                <a:cs typeface="Times New Roman" pitchFamily="18" charset="0"/>
              </a:rPr>
              <a:t>плiвки</a:t>
            </a:r>
            <a:r>
              <a:rPr lang="uk-UA" dirty="0">
                <a:latin typeface="Times New Roman" pitchFamily="18" charset="0"/>
                <a:cs typeface="Times New Roman" pitchFamily="18" charset="0"/>
              </a:rPr>
              <a:t>, поролонової губки, магнітом (для феромагнетиків).</a:t>
            </a:r>
            <a:endParaRPr lang="ru-RU" dirty="0">
              <a:latin typeface="Times New Roman" pitchFamily="18" charset="0"/>
              <a:cs typeface="Times New Roman" pitchFamily="18" charset="0"/>
            </a:endParaRPr>
          </a:p>
          <a:p>
            <a:pPr marL="0" indent="0" algn="just">
              <a:buNone/>
            </a:pPr>
            <a:r>
              <a:rPr lang="uk-UA" dirty="0">
                <a:latin typeface="Times New Roman" pitchFamily="18" charset="0"/>
                <a:cs typeface="Times New Roman" pitchFamily="18" charset="0"/>
              </a:rPr>
              <a:t>	З габаритних </a:t>
            </a:r>
            <a:r>
              <a:rPr lang="uk-UA" dirty="0" err="1">
                <a:latin typeface="Times New Roman" pitchFamily="18" charset="0"/>
                <a:cs typeface="Times New Roman" pitchFamily="18" charset="0"/>
              </a:rPr>
              <a:t>об’єктiв</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слiди</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металiв</a:t>
            </a:r>
            <a:r>
              <a:rPr lang="uk-UA" dirty="0">
                <a:latin typeface="Times New Roman" pitchFamily="18" charset="0"/>
                <a:cs typeface="Times New Roman" pitchFamily="18" charset="0"/>
              </a:rPr>
              <a:t> продукти </a:t>
            </a:r>
            <a:r>
              <a:rPr lang="uk-UA" dirty="0" err="1">
                <a:latin typeface="Times New Roman" pitchFamily="18" charset="0"/>
                <a:cs typeface="Times New Roman" pitchFamily="18" charset="0"/>
              </a:rPr>
              <a:t>пострiлу</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слiди</a:t>
            </a:r>
            <a:r>
              <a:rPr lang="uk-UA" dirty="0">
                <a:latin typeface="Times New Roman" pitchFamily="18" charset="0"/>
                <a:cs typeface="Times New Roman" pitchFamily="18" charset="0"/>
              </a:rPr>
              <a:t> золота вилучають ватним тампоном, змоченим у етиловому </a:t>
            </a:r>
            <a:r>
              <a:rPr lang="uk-UA" dirty="0" err="1">
                <a:latin typeface="Times New Roman" pitchFamily="18" charset="0"/>
                <a:cs typeface="Times New Roman" pitchFamily="18" charset="0"/>
              </a:rPr>
              <a:t>спиртi</a:t>
            </a:r>
            <a:r>
              <a:rPr lang="uk-UA" dirty="0">
                <a:latin typeface="Times New Roman" pitchFamily="18" charset="0"/>
                <a:cs typeface="Times New Roman" pitchFamily="18" charset="0"/>
              </a:rPr>
              <a:t>. Тампон стає об’єктом </a:t>
            </a:r>
            <a:r>
              <a:rPr lang="uk-UA" dirty="0" err="1">
                <a:latin typeface="Times New Roman" pitchFamily="18" charset="0"/>
                <a:cs typeface="Times New Roman" pitchFamily="18" charset="0"/>
              </a:rPr>
              <a:t>дослiдження</a:t>
            </a:r>
            <a:r>
              <a:rPr lang="uk-UA" dirty="0">
                <a:latin typeface="Times New Roman" pitchFamily="18" charset="0"/>
                <a:cs typeface="Times New Roman" pitchFamily="18" charset="0"/>
              </a:rPr>
              <a:t>, а для контролю на експертизу направляють такий самий тампон, лише змочений спиртом та висушений.</a:t>
            </a:r>
            <a:endParaRPr lang="ru-RU" dirty="0">
              <a:latin typeface="Times New Roman" pitchFamily="18" charset="0"/>
              <a:cs typeface="Times New Roman" pitchFamily="18" charset="0"/>
            </a:endParaRPr>
          </a:p>
          <a:p>
            <a:pPr marL="0" indent="0" algn="just">
              <a:buNone/>
            </a:pPr>
            <a:r>
              <a:rPr lang="uk-UA" dirty="0">
                <a:latin typeface="Times New Roman" pitchFamily="18" charset="0"/>
                <a:cs typeface="Times New Roman" pitchFamily="18" charset="0"/>
              </a:rPr>
              <a:t>	Для вилучення металевих </a:t>
            </a:r>
            <a:r>
              <a:rPr lang="uk-UA" dirty="0" err="1">
                <a:latin typeface="Times New Roman" pitchFamily="18" charset="0"/>
                <a:cs typeface="Times New Roman" pitchFamily="18" charset="0"/>
              </a:rPr>
              <a:t>мiкрооб’єктiв</a:t>
            </a:r>
            <a:r>
              <a:rPr lang="uk-UA" dirty="0">
                <a:latin typeface="Times New Roman" pitchFamily="18" charset="0"/>
                <a:cs typeface="Times New Roman" pitchFamily="18" charset="0"/>
              </a:rPr>
              <a:t> із великих за площею предметів (сходи, килим тощо), зі шпарин використовують пилосос, </a:t>
            </a:r>
            <a:r>
              <a:rPr lang="uk-UA" dirty="0" err="1">
                <a:latin typeface="Times New Roman" pitchFamily="18" charset="0"/>
                <a:cs typeface="Times New Roman" pitchFamily="18" charset="0"/>
              </a:rPr>
              <a:t>всмоктуючий</a:t>
            </a:r>
            <a:r>
              <a:rPr lang="uk-UA" dirty="0">
                <a:latin typeface="Times New Roman" pitchFamily="18" charset="0"/>
                <a:cs typeface="Times New Roman" pitchFamily="18" charset="0"/>
              </a:rPr>
              <a:t> патрубок якого має капроновий </a:t>
            </a:r>
            <a:r>
              <a:rPr lang="uk-UA" dirty="0" err="1">
                <a:latin typeface="Times New Roman" pitchFamily="18" charset="0"/>
                <a:cs typeface="Times New Roman" pitchFamily="18" charset="0"/>
              </a:rPr>
              <a:t>фiльтр</a:t>
            </a:r>
            <a:r>
              <a:rPr lang="uk-UA" dirty="0">
                <a:latin typeface="Times New Roman" pitchFamily="18" charset="0"/>
                <a:cs typeface="Times New Roman" pitchFamily="18" charset="0"/>
              </a:rPr>
              <a:t>, який </a:t>
            </a:r>
            <a:r>
              <a:rPr lang="uk-UA" dirty="0" err="1">
                <a:latin typeface="Times New Roman" pitchFamily="18" charset="0"/>
                <a:cs typeface="Times New Roman" pitchFamily="18" charset="0"/>
              </a:rPr>
              <a:t>перiодично</a:t>
            </a:r>
            <a:r>
              <a:rPr lang="uk-UA" dirty="0">
                <a:latin typeface="Times New Roman" pitchFamily="18" charset="0"/>
                <a:cs typeface="Times New Roman" pitchFamily="18" charset="0"/>
              </a:rPr>
              <a:t> видаляють разом із вилученими </a:t>
            </a:r>
            <a:r>
              <a:rPr lang="uk-UA" dirty="0" err="1">
                <a:latin typeface="Times New Roman" pitchFamily="18" charset="0"/>
                <a:cs typeface="Times New Roman" pitchFamily="18" charset="0"/>
              </a:rPr>
              <a:t>мiкрооб’єктами</a:t>
            </a:r>
            <a:r>
              <a:rPr lang="uk-UA" dirty="0">
                <a:latin typeface="Times New Roman" pitchFamily="18" charset="0"/>
                <a:cs typeface="Times New Roman" pitchFamily="18" charset="0"/>
              </a:rPr>
              <a:t>, складають забрудненням усередину та пакують.</a:t>
            </a:r>
          </a:p>
          <a:p>
            <a:pPr marL="0" indent="0" algn="just">
              <a:buNone/>
            </a:pP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Металевi</a:t>
            </a:r>
            <a:r>
              <a:rPr lang="uk-UA" dirty="0">
                <a:latin typeface="Times New Roman" pitchFamily="18" charset="0"/>
                <a:cs typeface="Times New Roman" pitchFamily="18" charset="0"/>
              </a:rPr>
              <a:t> предмети можна вилучати за допомогою </a:t>
            </a:r>
            <a:r>
              <a:rPr lang="uk-UA" dirty="0" err="1">
                <a:latin typeface="Times New Roman" pitchFamily="18" charset="0"/>
                <a:cs typeface="Times New Roman" pitchFamily="18" charset="0"/>
              </a:rPr>
              <a:t>пiнцету</a:t>
            </a:r>
            <a:r>
              <a:rPr lang="uk-UA" dirty="0">
                <a:latin typeface="Times New Roman" pitchFamily="18" charset="0"/>
                <a:cs typeface="Times New Roman" pitchFamily="18" charset="0"/>
              </a:rPr>
              <a:t>, який має </a:t>
            </a:r>
            <a:r>
              <a:rPr lang="uk-UA" dirty="0" err="1">
                <a:latin typeface="Times New Roman" pitchFamily="18" charset="0"/>
                <a:cs typeface="Times New Roman" pitchFamily="18" charset="0"/>
              </a:rPr>
              <a:t>пластмасовi</a:t>
            </a:r>
            <a:r>
              <a:rPr lang="uk-UA" dirty="0">
                <a:latin typeface="Times New Roman" pitchFamily="18" charset="0"/>
                <a:cs typeface="Times New Roman" pitchFamily="18" charset="0"/>
              </a:rPr>
              <a:t> або </a:t>
            </a:r>
            <a:r>
              <a:rPr lang="uk-UA" dirty="0" err="1">
                <a:latin typeface="Times New Roman" pitchFamily="18" charset="0"/>
                <a:cs typeface="Times New Roman" pitchFamily="18" charset="0"/>
              </a:rPr>
              <a:t>вкритi</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iзоляцiєю</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кiнцi</a:t>
            </a:r>
            <a:r>
              <a:rPr lang="uk-UA" dirty="0">
                <a:latin typeface="Times New Roman" pitchFamily="18" charset="0"/>
                <a:cs typeface="Times New Roman" pitchFamily="18" charset="0"/>
              </a:rPr>
              <a:t>, що запобігає нанесенню трас та слідів металізації (наприклад: кулі і гільзи).</a:t>
            </a:r>
            <a:endParaRPr lang="ru-RU" dirty="0">
              <a:latin typeface="Times New Roman" pitchFamily="18" charset="0"/>
              <a:cs typeface="Times New Roman" pitchFamily="18" charset="0"/>
            </a:endParaRPr>
          </a:p>
          <a:p>
            <a:pPr marL="0" indent="0">
              <a:buNone/>
            </a:pPr>
            <a:endParaRPr lang="ru-RU" dirty="0"/>
          </a:p>
          <a:p>
            <a:endParaRPr lang="uk-UA" dirty="0"/>
          </a:p>
        </p:txBody>
      </p:sp>
    </p:spTree>
    <p:extLst>
      <p:ext uri="{BB962C8B-B14F-4D97-AF65-F5344CB8AC3E}">
        <p14:creationId xmlns:p14="http://schemas.microsoft.com/office/powerpoint/2010/main" val="320931082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315</Words>
  <Application>Microsoft Office PowerPoint</Application>
  <PresentationFormat>Широкоэкранный</PresentationFormat>
  <Paragraphs>101</Paragraphs>
  <Slides>28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28</vt:i4>
      </vt:variant>
    </vt:vector>
  </HeadingPairs>
  <TitlesOfParts>
    <vt:vector size="33" baseType="lpstr">
      <vt:lpstr>Arial</vt:lpstr>
      <vt:lpstr>Calibri</vt:lpstr>
      <vt:lpstr>Calibri Light</vt:lpstr>
      <vt:lpstr>Times New Roman</vt:lpstr>
      <vt:lpstr>Тема Office</vt:lpstr>
      <vt:lpstr> Техніко-криміналістичне забезпечення вилучення речових доказів</vt:lpstr>
      <vt:lpstr>Презентация PowerPoint</vt:lpstr>
      <vt:lpstr>1. Поняття та мета вилучення речових доказів. </vt:lpstr>
      <vt:lpstr>Презентация PowerPoint</vt:lpstr>
      <vt:lpstr>Презентация PowerPoint</vt:lpstr>
      <vt:lpstr>Презентация PowerPoint</vt:lpstr>
      <vt:lpstr>Презентация PowerPoint</vt:lpstr>
      <vt:lpstr>2. Технічні засоби вилучення твердих речовин і предметів. </vt:lpstr>
      <vt:lpstr>Презентация PowerPoint</vt:lpstr>
      <vt:lpstr>Презентация PowerPoint</vt:lpstr>
      <vt:lpstr>3. Науково-технічні засоби вилучення сипучих, рідких та газоподібних речовин. </vt:lpstr>
      <vt:lpstr>Презентация PowerPoint</vt:lpstr>
      <vt:lpstr>Презентация PowerPoint</vt:lpstr>
      <vt:lpstr>Презентация PowerPoint</vt:lpstr>
      <vt:lpstr>Презентация PowerPoint</vt:lpstr>
      <vt:lpstr>4. Науково-технічні засоби вилучення мікрооб’єктів.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5. Вилучення слідів ґрунтового походження та їх зразків. </vt:lpstr>
      <vt:lpstr>Презентация PowerPoint</vt:lpstr>
      <vt:lpstr>Презентация PowerPoint</vt:lpstr>
      <vt:lpstr>Презентация PowerPoint</vt:lpstr>
      <vt:lpstr>Презентация PowerPoint</vt:lpstr>
      <vt:lpstr>Дякую за увагу!</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№6: Техніко-криміналістичне забезпечення вилучення речових доказів</dc:title>
  <dc:creator>Адми</dc:creator>
  <cp:lastModifiedBy>Пользователь</cp:lastModifiedBy>
  <cp:revision>13</cp:revision>
  <dcterms:created xsi:type="dcterms:W3CDTF">2016-12-06T10:20:47Z</dcterms:created>
  <dcterms:modified xsi:type="dcterms:W3CDTF">2018-11-07T09:18:24Z</dcterms:modified>
</cp:coreProperties>
</file>