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82" d="100"/>
          <a:sy n="82" d="100"/>
        </p:scale>
        <p:origin x="126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25BF78DE-628C-4A63-99AA-97334916AC06}" type="datetimeFigureOut">
              <a:rPr lang="ru-RU" smtClean="0"/>
              <a:t>07.11.2018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4098008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5BF78DE-628C-4A63-99AA-97334916AC06}" type="datetimeFigureOut">
              <a:rPr lang="ru-RU" smtClean="0"/>
              <a:t>07.11.2018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2977232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5BF78DE-628C-4A63-99AA-97334916AC06}" type="datetimeFigureOut">
              <a:rPr lang="ru-RU" smtClean="0"/>
              <a:t>07.11.2018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346424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5BF78DE-628C-4A63-99AA-97334916AC06}" type="datetimeFigureOut">
              <a:rPr lang="ru-RU" smtClean="0"/>
              <a:t>07.11.2018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4598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25BF78DE-628C-4A63-99AA-97334916AC06}" type="datetimeFigureOut">
              <a:rPr lang="ru-RU" smtClean="0"/>
              <a:t>07.11.2018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656751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25BF78DE-628C-4A63-99AA-97334916AC06}" type="datetimeFigureOut">
              <a:rPr lang="ru-RU" smtClean="0"/>
              <a:t>07.11.2018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2103390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25BF78DE-628C-4A63-99AA-97334916AC06}" type="datetimeFigureOut">
              <a:rPr lang="ru-RU" smtClean="0"/>
              <a:t>07.11.2018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374934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25BF78DE-628C-4A63-99AA-97334916AC06}" type="datetimeFigureOut">
              <a:rPr lang="ru-RU" smtClean="0"/>
              <a:t>07.11.2018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426320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5BF78DE-628C-4A63-99AA-97334916AC06}" type="datetimeFigureOut">
              <a:rPr lang="ru-RU" smtClean="0"/>
              <a:t>07.11.2018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4096074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5BF78DE-628C-4A63-99AA-97334916AC06}" type="datetimeFigureOut">
              <a:rPr lang="ru-RU" smtClean="0"/>
              <a:t>07.11.2018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3750003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25BF78DE-628C-4A63-99AA-97334916AC06}" type="datetimeFigureOut">
              <a:rPr lang="ru-RU" smtClean="0"/>
              <a:t>07.11.2018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0099DE3-BB62-47A7-8489-FA5F9C80ADA0}" type="slidenum">
              <a:rPr lang="ru-RU" smtClean="0"/>
              <a:t>‹#›</a:t>
            </a:fld>
            <a:endParaRPr lang="ru-RU"/>
          </a:p>
        </p:txBody>
      </p:sp>
    </p:spTree>
    <p:extLst>
      <p:ext uri="{BB962C8B-B14F-4D97-AF65-F5344CB8AC3E}">
        <p14:creationId xmlns:p14="http://schemas.microsoft.com/office/powerpoint/2010/main" val="3104994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BF78DE-628C-4A63-99AA-97334916AC06}" type="datetimeFigureOut">
              <a:rPr lang="ru-RU" smtClean="0"/>
              <a:t>07.11.2018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099DE3-BB62-47A7-8489-FA5F9C80ADA0}" type="slidenum">
              <a:rPr lang="ru-RU" smtClean="0"/>
              <a:t>‹#›</a:t>
            </a:fld>
            <a:endParaRPr lang="ru-RU"/>
          </a:p>
        </p:txBody>
      </p:sp>
    </p:spTree>
    <p:extLst>
      <p:ext uri="{BB962C8B-B14F-4D97-AF65-F5344CB8AC3E}">
        <p14:creationId xmlns:p14="http://schemas.microsoft.com/office/powerpoint/2010/main" val="1635601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b="1" dirty="0"/>
              <a:t>Тема 5: Техніко-криміналістичне забезпечення фіксації речових доказів</a:t>
            </a:r>
            <a:endParaRPr lang="ru-RU" b="1" dirty="0"/>
          </a:p>
        </p:txBody>
      </p:sp>
    </p:spTree>
    <p:extLst>
      <p:ext uri="{BB962C8B-B14F-4D97-AF65-F5344CB8AC3E}">
        <p14:creationId xmlns:p14="http://schemas.microsoft.com/office/powerpoint/2010/main" val="3687540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435280" cy="5865515"/>
          </a:xfrm>
        </p:spPr>
        <p:txBody>
          <a:bodyPr>
            <a:normAutofit fontScale="92500" lnSpcReduction="10000"/>
          </a:bodyPr>
          <a:lstStyle/>
          <a:p>
            <a:pPr marL="0" indent="0">
              <a:lnSpc>
                <a:spcPct val="110000"/>
              </a:lnSpc>
              <a:buNone/>
            </a:pPr>
            <a:r>
              <a:rPr lang="uk-UA" b="1" i="1" dirty="0">
                <a:latin typeface="Times New Roman" pitchFamily="18" charset="0"/>
                <a:cs typeface="Times New Roman" pitchFamily="18" charset="0"/>
              </a:rPr>
              <a:t>	Наглядно-образна форма фіксації</a:t>
            </a:r>
            <a:r>
              <a:rPr lang="uk-UA" dirty="0">
                <a:latin typeface="Times New Roman" pitchFamily="18" charset="0"/>
                <a:cs typeface="Times New Roman" pitchFamily="18" charset="0"/>
              </a:rPr>
              <a:t> - дозволяє запам'ятати почуттєво сприйману уяву об'єкта або його ознаки і властивості, недоступні для звичайного безпосереднього сприйняття (фотографування, кінознімання і відеозапису). Основна ознака цієї форми фіксації доказів - наочність її результатів, оскільки запам'ятовується або те, що було доступно для суб'єкта фіксації при безпосередньому візуальному сприйнятті об'єкта в натурі, або його ознаки і властивості, що стали доступні для такого сприйняття після застосування відповідних засобів фіксації.</a:t>
            </a:r>
            <a:endParaRPr lang="ru-RU" dirty="0">
              <a:latin typeface="Times New Roman" pitchFamily="18" charset="0"/>
              <a:cs typeface="Times New Roman" pitchFamily="18" charset="0"/>
            </a:endParaRPr>
          </a:p>
          <a:p>
            <a:pPr>
              <a:lnSpc>
                <a:spcPct val="11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387303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404664"/>
            <a:ext cx="8291264" cy="5721499"/>
          </a:xfrm>
        </p:spPr>
        <p:txBody>
          <a:bodyPr>
            <a:normAutofit fontScale="62500" lnSpcReduction="20000"/>
          </a:bodyPr>
          <a:lstStyle/>
          <a:p>
            <a:pPr marL="0" indent="0">
              <a:lnSpc>
                <a:spcPct val="120000"/>
              </a:lnSpc>
              <a:buNone/>
            </a:pPr>
            <a:r>
              <a:rPr lang="uk-UA" dirty="0">
                <a:latin typeface="Times New Roman" pitchFamily="18" charset="0"/>
                <a:cs typeface="Times New Roman" pitchFamily="18" charset="0"/>
              </a:rPr>
              <a:t>	Фотографування (фотозйомка) - найбільше поширений метод фіксації, він має такі переваги:</a:t>
            </a:r>
            <a:endParaRPr lang="ru-RU" dirty="0">
              <a:latin typeface="Times New Roman" pitchFamily="18" charset="0"/>
              <a:cs typeface="Times New Roman" pitchFamily="18" charset="0"/>
            </a:endParaRPr>
          </a:p>
          <a:p>
            <a:pPr lvl="0">
              <a:lnSpc>
                <a:spcPct val="120000"/>
              </a:lnSpc>
              <a:buFont typeface="Wingdings" pitchFamily="2" charset="2"/>
              <a:buChar char="Ø"/>
            </a:pPr>
            <a:r>
              <a:rPr lang="uk-UA" dirty="0">
                <a:latin typeface="Times New Roman" pitchFamily="18" charset="0"/>
                <a:cs typeface="Times New Roman" pitchFamily="18" charset="0"/>
              </a:rPr>
              <a:t>швидкість фіксації об'єкта; </a:t>
            </a:r>
            <a:endParaRPr lang="ru-RU" dirty="0">
              <a:latin typeface="Times New Roman" pitchFamily="18" charset="0"/>
              <a:cs typeface="Times New Roman" pitchFamily="18" charset="0"/>
            </a:endParaRPr>
          </a:p>
          <a:p>
            <a:pPr lvl="0">
              <a:lnSpc>
                <a:spcPct val="120000"/>
              </a:lnSpc>
              <a:buFont typeface="Wingdings" pitchFamily="2" charset="2"/>
              <a:buChar char="Ø"/>
            </a:pPr>
            <a:r>
              <a:rPr lang="uk-UA" dirty="0">
                <a:latin typeface="Times New Roman" pitchFamily="18" charset="0"/>
                <a:cs typeface="Times New Roman" pitchFamily="18" charset="0"/>
              </a:rPr>
              <a:t>повнота і наочність її результатів;</a:t>
            </a:r>
            <a:endParaRPr lang="ru-RU" dirty="0">
              <a:latin typeface="Times New Roman" pitchFamily="18" charset="0"/>
              <a:cs typeface="Times New Roman" pitchFamily="18" charset="0"/>
            </a:endParaRPr>
          </a:p>
          <a:p>
            <a:pPr lvl="0">
              <a:lnSpc>
                <a:spcPct val="120000"/>
              </a:lnSpc>
              <a:buFont typeface="Wingdings" pitchFamily="2" charset="2"/>
              <a:buChar char="Ø"/>
            </a:pPr>
            <a:r>
              <a:rPr lang="uk-UA" dirty="0">
                <a:latin typeface="Times New Roman" pitchFamily="18" charset="0"/>
                <a:cs typeface="Times New Roman" pitchFamily="18" charset="0"/>
              </a:rPr>
              <a:t>об'єктивність і точність фіксації;</a:t>
            </a:r>
            <a:endParaRPr lang="ru-RU" dirty="0">
              <a:latin typeface="Times New Roman" pitchFamily="18" charset="0"/>
              <a:cs typeface="Times New Roman" pitchFamily="18" charset="0"/>
            </a:endParaRPr>
          </a:p>
          <a:p>
            <a:pPr lvl="0">
              <a:lnSpc>
                <a:spcPct val="120000"/>
              </a:lnSpc>
              <a:buFont typeface="Wingdings" pitchFamily="2" charset="2"/>
              <a:buChar char="Ø"/>
            </a:pPr>
            <a:r>
              <a:rPr lang="uk-UA" dirty="0">
                <a:latin typeface="Times New Roman" pitchFamily="18" charset="0"/>
                <a:cs typeface="Times New Roman" pitchFamily="18" charset="0"/>
              </a:rPr>
              <a:t>можливість запам'ятати недоступні для візуального розходження колірні відтінки, виявляти і фіксувати невидиме для неозброєного людського ока.</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Поряд із перевагами фотографування має ряд недоліків:</a:t>
            </a:r>
            <a:endParaRPr lang="ru-RU" dirty="0">
              <a:latin typeface="Times New Roman" pitchFamily="18" charset="0"/>
              <a:cs typeface="Times New Roman" pitchFamily="18" charset="0"/>
            </a:endParaRPr>
          </a:p>
          <a:p>
            <a:pPr marL="0" lvl="0" indent="0">
              <a:lnSpc>
                <a:spcPct val="120000"/>
              </a:lnSpc>
              <a:buNone/>
            </a:pPr>
            <a:r>
              <a:rPr lang="uk-UA" dirty="0">
                <a:latin typeface="Times New Roman" pitchFamily="18" charset="0"/>
                <a:cs typeface="Times New Roman" pitchFamily="18" charset="0"/>
              </a:rPr>
              <a:t>площинний характер відображення:</a:t>
            </a:r>
            <a:endParaRPr lang="ru-RU" dirty="0">
              <a:latin typeface="Times New Roman" pitchFamily="18" charset="0"/>
              <a:cs typeface="Times New Roman" pitchFamily="18" charset="0"/>
            </a:endParaRPr>
          </a:p>
          <a:p>
            <a:pPr lvl="0">
              <a:lnSpc>
                <a:spcPct val="120000"/>
              </a:lnSpc>
              <a:buFont typeface="Wingdings" pitchFamily="2" charset="2"/>
              <a:buChar char="Ø"/>
            </a:pPr>
            <a:r>
              <a:rPr lang="uk-UA" dirty="0">
                <a:latin typeface="Times New Roman" pitchFamily="18" charset="0"/>
                <a:cs typeface="Times New Roman" pitchFamily="18" charset="0"/>
              </a:rPr>
              <a:t>імовірність одержання неякісного негатива і знімка; </a:t>
            </a:r>
            <a:endParaRPr lang="ru-RU" dirty="0">
              <a:latin typeface="Times New Roman" pitchFamily="18" charset="0"/>
              <a:cs typeface="Times New Roman" pitchFamily="18" charset="0"/>
            </a:endParaRPr>
          </a:p>
          <a:p>
            <a:pPr lvl="0">
              <a:lnSpc>
                <a:spcPct val="120000"/>
              </a:lnSpc>
              <a:buFont typeface="Wingdings" pitchFamily="2" charset="2"/>
              <a:buChar char="Ø"/>
            </a:pPr>
            <a:r>
              <a:rPr lang="uk-UA" dirty="0">
                <a:latin typeface="Times New Roman" pitchFamily="18" charset="0"/>
                <a:cs typeface="Times New Roman" pitchFamily="18" charset="0"/>
              </a:rPr>
              <a:t>обмеженість передачі кольору при чорно-білому зображенні і т.д.</a:t>
            </a:r>
          </a:p>
          <a:p>
            <a:pPr marL="0" indent="0">
              <a:lnSpc>
                <a:spcPct val="120000"/>
              </a:lnSpc>
              <a:buNone/>
            </a:pPr>
            <a:r>
              <a:rPr lang="uk-UA" dirty="0">
                <a:latin typeface="Times New Roman" pitchFamily="18" charset="0"/>
                <a:cs typeface="Times New Roman" pitchFamily="18" charset="0"/>
              </a:rPr>
              <a:t>	</a:t>
            </a:r>
          </a:p>
          <a:p>
            <a:pPr marL="0" indent="0">
              <a:lnSpc>
                <a:spcPct val="120000"/>
              </a:lnSpc>
              <a:buNone/>
            </a:pPr>
            <a:r>
              <a:rPr lang="uk-UA" dirty="0">
                <a:latin typeface="Times New Roman" pitchFamily="18" charset="0"/>
                <a:cs typeface="Times New Roman" pitchFamily="18" charset="0"/>
              </a:rPr>
              <a:t>	Фотозйомка не може запам'ятати динаміку процесу, вона дає тільки статичне відображення  фіксуючого об'єкта.</a:t>
            </a:r>
            <a:endParaRPr lang="ru-RU" dirty="0">
              <a:latin typeface="Times New Roman" pitchFamily="18" charset="0"/>
              <a:cs typeface="Times New Roman" pitchFamily="18" charset="0"/>
            </a:endParaRPr>
          </a:p>
          <a:p>
            <a:pPr lvl="0">
              <a:lnSpc>
                <a:spcPct val="120000"/>
              </a:lnSpc>
            </a:pP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126251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507288" cy="6624736"/>
          </a:xfrm>
        </p:spPr>
        <p:txBody>
          <a:bodyPr>
            <a:normAutofit fontScale="55000" lnSpcReduction="20000"/>
          </a:bodyPr>
          <a:lstStyle/>
          <a:p>
            <a:pPr marL="0" indent="0" algn="ctr">
              <a:lnSpc>
                <a:spcPct val="120000"/>
              </a:lnSpc>
              <a:buNone/>
            </a:pPr>
            <a:r>
              <a:rPr lang="uk-UA" sz="3600" dirty="0">
                <a:latin typeface="Times New Roman" pitchFamily="18" charset="0"/>
                <a:cs typeface="Times New Roman" pitchFamily="18" charset="0"/>
              </a:rPr>
              <a:t>Відеозапис</a:t>
            </a:r>
            <a:r>
              <a:rPr lang="uk-UA" sz="3600" b="1" dirty="0">
                <a:latin typeface="Times New Roman" pitchFamily="18" charset="0"/>
                <a:cs typeface="Times New Roman" pitchFamily="18" charset="0"/>
              </a:rPr>
              <a:t> </a:t>
            </a:r>
            <a:r>
              <a:rPr lang="uk-UA" sz="3600" dirty="0">
                <a:latin typeface="Times New Roman" pitchFamily="18" charset="0"/>
                <a:cs typeface="Times New Roman" pitchFamily="18" charset="0"/>
              </a:rPr>
              <a:t>застосовуються з метою:</a:t>
            </a:r>
            <a:endParaRPr lang="ru-RU" sz="3600" dirty="0">
              <a:latin typeface="Times New Roman" pitchFamily="18" charset="0"/>
              <a:cs typeface="Times New Roman" pitchFamily="18" charset="0"/>
            </a:endParaRPr>
          </a:p>
          <a:p>
            <a:pPr marL="514350" lvl="0" indent="-514350">
              <a:lnSpc>
                <a:spcPct val="120000"/>
              </a:lnSpc>
              <a:buFont typeface="+mj-lt"/>
              <a:buAutoNum type="arabicPeriod"/>
            </a:pPr>
            <a:r>
              <a:rPr lang="uk-UA" sz="3600" dirty="0">
                <a:latin typeface="Times New Roman" pitchFamily="18" charset="0"/>
                <a:cs typeface="Times New Roman" pitchFamily="18" charset="0"/>
              </a:rPr>
              <a:t>фіксації об'єктів явищ у динаміку, наприклад,  працюючий верстат, який розглядається в справі про порушення правил техніки безпеки, скидання води в місці прориву греблі і т.п.;</a:t>
            </a:r>
            <a:endParaRPr lang="ru-RU" sz="3600" dirty="0">
              <a:latin typeface="Times New Roman" pitchFamily="18" charset="0"/>
              <a:cs typeface="Times New Roman" pitchFamily="18" charset="0"/>
            </a:endParaRPr>
          </a:p>
          <a:p>
            <a:pPr marL="514350" lvl="0" indent="-514350">
              <a:lnSpc>
                <a:spcPct val="120000"/>
              </a:lnSpc>
              <a:buFont typeface="+mj-lt"/>
              <a:buAutoNum type="arabicPeriod"/>
            </a:pPr>
            <a:r>
              <a:rPr lang="uk-UA" sz="3600" dirty="0">
                <a:latin typeface="Times New Roman" pitchFamily="18" charset="0"/>
                <a:cs typeface="Times New Roman" pitchFamily="18" charset="0"/>
              </a:rPr>
              <a:t>фіксація процесу виявлення слідів і інших речовинних доказів, а також дій із ними в динамічній стадії огляду (пересування, перевертання, розгляд різних сторін);</a:t>
            </a:r>
            <a:endParaRPr lang="ru-RU" sz="3600" dirty="0">
              <a:latin typeface="Times New Roman" pitchFamily="18" charset="0"/>
              <a:cs typeface="Times New Roman" pitchFamily="18" charset="0"/>
            </a:endParaRPr>
          </a:p>
          <a:p>
            <a:pPr marL="514350" lvl="0" indent="-514350">
              <a:lnSpc>
                <a:spcPct val="120000"/>
              </a:lnSpc>
              <a:buFont typeface="+mj-lt"/>
              <a:buAutoNum type="arabicPeriod"/>
            </a:pPr>
            <a:r>
              <a:rPr lang="uk-UA" sz="3600" dirty="0">
                <a:latin typeface="Times New Roman" pitchFamily="18" charset="0"/>
                <a:cs typeface="Times New Roman" pitchFamily="18" charset="0"/>
              </a:rPr>
              <a:t>фіксація результатів огляду місць, об'єктів значної протяжності й обсягу, наприклад, доріжки слідів, </a:t>
            </a:r>
            <a:r>
              <a:rPr lang="uk-UA" sz="3600" dirty="0" err="1">
                <a:latin typeface="Times New Roman" pitchFamily="18" charset="0"/>
                <a:cs typeface="Times New Roman" pitchFamily="18" charset="0"/>
              </a:rPr>
              <a:t>слідів</a:t>
            </a:r>
            <a:r>
              <a:rPr lang="uk-UA" sz="3600" dirty="0">
                <a:latin typeface="Times New Roman" pitchFamily="18" charset="0"/>
                <a:cs typeface="Times New Roman" pitchFamily="18" charset="0"/>
              </a:rPr>
              <a:t> гальмування автомобіля;</a:t>
            </a:r>
            <a:endParaRPr lang="ru-RU" sz="3600" dirty="0">
              <a:latin typeface="Times New Roman" pitchFamily="18" charset="0"/>
              <a:cs typeface="Times New Roman" pitchFamily="18" charset="0"/>
            </a:endParaRPr>
          </a:p>
          <a:p>
            <a:pPr marL="514350" lvl="0" indent="-514350">
              <a:lnSpc>
                <a:spcPct val="120000"/>
              </a:lnSpc>
              <a:buFont typeface="+mj-lt"/>
              <a:buAutoNum type="arabicPeriod"/>
            </a:pPr>
            <a:r>
              <a:rPr lang="uk-UA" sz="3600" dirty="0">
                <a:latin typeface="Times New Roman" pitchFamily="18" charset="0"/>
                <a:cs typeface="Times New Roman" pitchFamily="18" charset="0"/>
              </a:rPr>
              <a:t>забезпечення можливості відтворення і вивчення того, що відбито в динаміці, в уповільненому або прискореному темпах.</a:t>
            </a:r>
            <a:endParaRPr lang="ru-RU" sz="3600" dirty="0">
              <a:latin typeface="Times New Roman" pitchFamily="18" charset="0"/>
              <a:cs typeface="Times New Roman" pitchFamily="18" charset="0"/>
            </a:endParaRPr>
          </a:p>
          <a:p>
            <a:pPr marL="0" indent="0">
              <a:lnSpc>
                <a:spcPct val="120000"/>
              </a:lnSpc>
              <a:buNone/>
            </a:pPr>
            <a:r>
              <a:rPr lang="uk-UA" sz="3600" dirty="0">
                <a:latin typeface="Times New Roman" pitchFamily="18" charset="0"/>
                <a:cs typeface="Times New Roman" pitchFamily="18" charset="0"/>
              </a:rPr>
              <a:t>	</a:t>
            </a:r>
            <a:r>
              <a:rPr lang="uk-UA" sz="3600" dirty="0" err="1">
                <a:latin typeface="Times New Roman" pitchFamily="18" charset="0"/>
                <a:cs typeface="Times New Roman" pitchFamily="18" charset="0"/>
              </a:rPr>
              <a:t>Відеозйомка</a:t>
            </a:r>
            <a:r>
              <a:rPr lang="uk-UA" sz="3600" dirty="0">
                <a:latin typeface="Times New Roman" pitchFamily="18" charset="0"/>
                <a:cs typeface="Times New Roman" pitchFamily="18" charset="0"/>
              </a:rPr>
              <a:t>  як засіб фіксації доказів, застосовується з 1966 року. До цього часу застосування її, як і звукового запису, носило нерегламентований законом характер, здійснювалося в довільній формі, а доказове значення її результатів не було визнано загальним. В останні роки, у зв'язку з тим що опрацювання кіноплівки і виготовлення кінофільмів мають велику складність, а також </a:t>
            </a:r>
            <a:r>
              <a:rPr lang="uk-UA" sz="3600" dirty="0" err="1">
                <a:latin typeface="Times New Roman" pitchFamily="18" charset="0"/>
                <a:cs typeface="Times New Roman" pitchFamily="18" charset="0"/>
              </a:rPr>
              <a:t>відеозйомка</a:t>
            </a:r>
            <a:r>
              <a:rPr lang="uk-UA" sz="3600" dirty="0">
                <a:latin typeface="Times New Roman" pitchFamily="18" charset="0"/>
                <a:cs typeface="Times New Roman" pitchFamily="18" charset="0"/>
              </a:rPr>
              <a:t> одержала широке поширення,  кінознімання при виробництві слідчих дій провадиться дуже рідко. </a:t>
            </a:r>
            <a:endParaRPr lang="ru-RU" sz="3600"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581572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t">
            <a:normAutofit fontScale="90000"/>
          </a:bodyPr>
          <a:lstStyle/>
          <a:p>
            <a:pPr lvl="0"/>
            <a:r>
              <a:rPr lang="uk-UA" sz="2700" dirty="0">
                <a:latin typeface="Times New Roman" pitchFamily="18" charset="0"/>
                <a:cs typeface="Times New Roman" pitchFamily="18" charset="0"/>
              </a:rPr>
              <a:t>Питання 2: Завдання криміналістичної фіксації речових доказів. Об’єкти криміналістичної фіксації</a:t>
            </a:r>
            <a:br>
              <a:rPr lang="ru-RU" dirty="0">
                <a:latin typeface="Times New Roman" pitchFamily="18" charset="0"/>
                <a:cs typeface="Times New Roman" pitchFamily="18" charset="0"/>
              </a:rPr>
            </a:br>
            <a:endParaRPr lang="ru-RU" dirty="0"/>
          </a:p>
        </p:txBody>
      </p:sp>
      <p:sp>
        <p:nvSpPr>
          <p:cNvPr id="3" name="Объект 2"/>
          <p:cNvSpPr>
            <a:spLocks noGrp="1"/>
          </p:cNvSpPr>
          <p:nvPr>
            <p:ph idx="1"/>
          </p:nvPr>
        </p:nvSpPr>
        <p:spPr>
          <a:xfrm>
            <a:off x="251520" y="1196752"/>
            <a:ext cx="8784976" cy="5472608"/>
          </a:xfrm>
        </p:spPr>
        <p:txBody>
          <a:bodyPr>
            <a:normAutofit fontScale="62500" lnSpcReduction="20000"/>
          </a:bodyPr>
          <a:lstStyle/>
          <a:p>
            <a:pPr marL="0" indent="0">
              <a:lnSpc>
                <a:spcPct val="120000"/>
              </a:lnSpc>
              <a:buNone/>
            </a:pPr>
            <a:r>
              <a:rPr lang="uk-UA" b="1" dirty="0">
                <a:latin typeface="Times New Roman" pitchFamily="18" charset="0"/>
                <a:cs typeface="Times New Roman" pitchFamily="18" charset="0"/>
              </a:rPr>
              <a:t>	При підготовці до відповіді на друге питання  курсанти повинні уяснити, що </a:t>
            </a:r>
            <a:r>
              <a:rPr lang="uk-UA" dirty="0">
                <a:latin typeface="Times New Roman" pitchFamily="18" charset="0"/>
                <a:cs typeface="Times New Roman" pitchFamily="18" charset="0"/>
              </a:rPr>
              <a:t>усі засоби фіксації забезпечують або консервування самого об'єкта разом із </a:t>
            </a:r>
            <a:r>
              <a:rPr lang="uk-UA" dirty="0" err="1">
                <a:latin typeface="Times New Roman" pitchFamily="18" charset="0"/>
                <a:cs typeface="Times New Roman" pitchFamily="18" charset="0"/>
              </a:rPr>
              <a:t>цікавлячою</a:t>
            </a:r>
            <a:r>
              <a:rPr lang="uk-UA" dirty="0">
                <a:latin typeface="Times New Roman" pitchFamily="18" charset="0"/>
                <a:cs typeface="Times New Roman" pitchFamily="18" charset="0"/>
              </a:rPr>
              <a:t> правосуддя інформацією, або дозволяє запам'ятати за допомогою виготовлення моделі ті або інші властивості, сторони та якості об'єкта. Тому їх можна розділити на засоби консервування і моделювання. Зберігання самого об'єкта для справи має більше значення, чим словесний опис або виготовлена з нього копія. Засоби консервування можуть бути спрямовані на зміцнення структури речовини фіксованого об'єкта; заснованими на створенні спеціального </a:t>
            </a:r>
            <a:r>
              <a:rPr lang="uk-UA" dirty="0" err="1">
                <a:latin typeface="Times New Roman" pitchFamily="18" charset="0"/>
                <a:cs typeface="Times New Roman" pitchFamily="18" charset="0"/>
              </a:rPr>
              <a:t>мікро-</a:t>
            </a:r>
            <a:r>
              <a:rPr lang="uk-UA" dirty="0">
                <a:latin typeface="Times New Roman" pitchFamily="18" charset="0"/>
                <a:cs typeface="Times New Roman" pitchFamily="18" charset="0"/>
              </a:rPr>
              <a:t> та макросередовища, у яке поміщається </a:t>
            </a:r>
            <a:r>
              <a:rPr lang="uk-UA" dirty="0" err="1">
                <a:latin typeface="Times New Roman" pitchFamily="18" charset="0"/>
                <a:cs typeface="Times New Roman" pitchFamily="18" charset="0"/>
              </a:rPr>
              <a:t>фіксуємий</a:t>
            </a:r>
            <a:r>
              <a:rPr lang="uk-UA" dirty="0">
                <a:latin typeface="Times New Roman" pitchFamily="18" charset="0"/>
                <a:cs typeface="Times New Roman" pitchFamily="18" charset="0"/>
              </a:rPr>
              <a:t> об'єкт, що дозволяють зберегти об'єкт. У процесі фіксації і вилучення об'єктів застосовують дактилоскопічні липкі плівки. Вони випускаються двох кольорів: прозорі і темні. Темна дактилоскопічна липка плівка застосовується для фіксації і вилучення </a:t>
            </a:r>
            <a:r>
              <a:rPr lang="uk-UA" dirty="0" err="1">
                <a:latin typeface="Times New Roman" pitchFamily="18" charset="0"/>
                <a:cs typeface="Times New Roman" pitchFamily="18" charset="0"/>
              </a:rPr>
              <a:t>потожирових</a:t>
            </a:r>
            <a:r>
              <a:rPr lang="uk-UA" dirty="0">
                <a:latin typeface="Times New Roman" pitchFamily="18" charset="0"/>
                <a:cs typeface="Times New Roman" pitchFamily="18" charset="0"/>
              </a:rPr>
              <a:t> слідів, виявлених світлими дактилоскопічними порошками (алюмінію, окису цинку, сапфіра й ін.), світла - для фіксації і вилучення слідів виявлених темними порошками (графітом, сажею, окисом міді й ін.).</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281963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507288" cy="5937523"/>
          </a:xfrm>
        </p:spPr>
        <p:txBody>
          <a:bodyPr>
            <a:normAutofit fontScale="62500" lnSpcReduction="20000"/>
          </a:bodyPr>
          <a:lstStyle/>
          <a:p>
            <a:pPr marL="0" indent="0">
              <a:lnSpc>
                <a:spcPct val="120000"/>
              </a:lnSpc>
              <a:buNone/>
            </a:pPr>
            <a:r>
              <a:rPr lang="uk-UA" dirty="0">
                <a:latin typeface="Times New Roman" pitchFamily="18" charset="0"/>
                <a:cs typeface="Times New Roman" pitchFamily="18" charset="0"/>
              </a:rPr>
              <a:t>	Якщо об'єкт вилучити не можливо, то з нього виготовляють модель, яка, відображаючи або відтворюючи об'єкт дослідження, спроможна замінити його так, що її вивчення дає нову інформацію про цей об'єкт.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Моделюючі (</a:t>
            </a:r>
            <a:r>
              <a:rPr lang="uk-UA" dirty="0" err="1">
                <a:latin typeface="Times New Roman" pitchFamily="18" charset="0"/>
                <a:cs typeface="Times New Roman" pitchFamily="18" charset="0"/>
              </a:rPr>
              <a:t>зліпочні</a:t>
            </a:r>
            <a:r>
              <a:rPr lang="uk-UA" dirty="0">
                <a:latin typeface="Times New Roman" pitchFamily="18" charset="0"/>
                <a:cs typeface="Times New Roman" pitchFamily="18" charset="0"/>
              </a:rPr>
              <a:t>) матеріали повинні задовольняти ряду вимог. Вони повинні володіти </a:t>
            </a:r>
          </a:p>
          <a:p>
            <a:pPr marL="514350" indent="-514350">
              <a:lnSpc>
                <a:spcPct val="120000"/>
              </a:lnSpc>
              <a:buAutoNum type="arabicParenR"/>
            </a:pPr>
            <a:r>
              <a:rPr lang="uk-UA" dirty="0">
                <a:latin typeface="Times New Roman" pitchFamily="18" charset="0"/>
                <a:cs typeface="Times New Roman" pitchFamily="18" charset="0"/>
              </a:rPr>
              <a:t>пластичністю</a:t>
            </a:r>
          </a:p>
          <a:p>
            <a:pPr marL="514350" indent="-514350">
              <a:lnSpc>
                <a:spcPct val="120000"/>
              </a:lnSpc>
              <a:buAutoNum type="arabicParenR"/>
            </a:pPr>
            <a:r>
              <a:rPr lang="uk-UA" dirty="0">
                <a:latin typeface="Times New Roman" pitchFamily="18" charset="0"/>
                <a:cs typeface="Times New Roman" pitchFamily="18" charset="0"/>
              </a:rPr>
              <a:t>дрібнозернистою структурою </a:t>
            </a:r>
          </a:p>
          <a:p>
            <a:pPr marL="514350" indent="-514350">
              <a:lnSpc>
                <a:spcPct val="120000"/>
              </a:lnSpc>
              <a:buAutoNum type="arabicParenR"/>
            </a:pPr>
            <a:r>
              <a:rPr lang="uk-UA" dirty="0">
                <a:latin typeface="Times New Roman" pitchFamily="18" charset="0"/>
                <a:cs typeface="Times New Roman" pitchFamily="18" charset="0"/>
              </a:rPr>
              <a:t>спроможністю добре відокремлюватися від  </a:t>
            </a:r>
            <a:r>
              <a:rPr lang="uk-UA" dirty="0" err="1">
                <a:latin typeface="Times New Roman" pitchFamily="18" charset="0"/>
                <a:cs typeface="Times New Roman" pitchFamily="18" charset="0"/>
              </a:rPr>
              <a:t>копіюючої</a:t>
            </a:r>
            <a:r>
              <a:rPr lang="uk-UA" dirty="0">
                <a:latin typeface="Times New Roman" pitchFamily="18" charset="0"/>
                <a:cs typeface="Times New Roman" pitchFamily="18" charset="0"/>
              </a:rPr>
              <a:t> поверхні</a:t>
            </a:r>
          </a:p>
          <a:p>
            <a:pPr marL="514350" indent="-514350">
              <a:lnSpc>
                <a:spcPct val="120000"/>
              </a:lnSpc>
              <a:buAutoNum type="arabicParenR"/>
            </a:pPr>
            <a:r>
              <a:rPr lang="uk-UA" dirty="0">
                <a:latin typeface="Times New Roman" pitchFamily="18" charset="0"/>
                <a:cs typeface="Times New Roman" pitchFamily="18" charset="0"/>
              </a:rPr>
              <a:t>еластичністю </a:t>
            </a:r>
          </a:p>
          <a:p>
            <a:pPr marL="514350" indent="-514350">
              <a:lnSpc>
                <a:spcPct val="120000"/>
              </a:lnSpc>
              <a:buAutoNum type="arabicParenR"/>
            </a:pPr>
            <a:r>
              <a:rPr lang="uk-UA" dirty="0">
                <a:latin typeface="Times New Roman" pitchFamily="18" charset="0"/>
                <a:cs typeface="Times New Roman" pitchFamily="18" charset="0"/>
              </a:rPr>
              <a:t>достатньою тривкістю готових зліпків, спроможністю максимально та точно передавати мікрорельєф </a:t>
            </a:r>
            <a:r>
              <a:rPr lang="uk-UA" dirty="0" err="1">
                <a:latin typeface="Times New Roman" pitchFamily="18" charset="0"/>
                <a:cs typeface="Times New Roman" pitchFamily="18" charset="0"/>
              </a:rPr>
              <a:t>копіюючої</a:t>
            </a:r>
            <a:r>
              <a:rPr lang="uk-UA" dirty="0">
                <a:latin typeface="Times New Roman" pitchFamily="18" charset="0"/>
                <a:cs typeface="Times New Roman" pitchFamily="18" charset="0"/>
              </a:rPr>
              <a:t> поверхні.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У даний час для цієї цілі широко застосовуються </a:t>
            </a:r>
            <a:r>
              <a:rPr lang="uk-UA" dirty="0" err="1">
                <a:latin typeface="Times New Roman" pitchFamily="18" charset="0"/>
                <a:cs typeface="Times New Roman" pitchFamily="18" charset="0"/>
              </a:rPr>
              <a:t>зліпочні</a:t>
            </a:r>
            <a:r>
              <a:rPr lang="uk-UA" dirty="0">
                <a:latin typeface="Times New Roman" pitchFamily="18" charset="0"/>
                <a:cs typeface="Times New Roman" pitchFamily="18" charset="0"/>
              </a:rPr>
              <a:t> полімерні матеріали, які мають перевагу перед тими, що застосовувалися раніше. Можливість кількаразового одержання полімерних зліпків дозволяє робити з ними різноманітні маніпуляції, зокрема, розрізування в окремих напрямках. </a:t>
            </a:r>
            <a:endParaRPr lang="ru-RU" dirty="0"/>
          </a:p>
        </p:txBody>
      </p:sp>
    </p:spTree>
    <p:extLst>
      <p:ext uri="{BB962C8B-B14F-4D97-AF65-F5344CB8AC3E}">
        <p14:creationId xmlns:p14="http://schemas.microsoft.com/office/powerpoint/2010/main" val="2384913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640960" cy="6408712"/>
          </a:xfrm>
        </p:spPr>
        <p:txBody>
          <a:bodyPr>
            <a:normAutofit fontScale="55000" lnSpcReduction="20000"/>
          </a:bodyPr>
          <a:lstStyle/>
          <a:p>
            <a:pPr marL="0" indent="0" algn="ctr">
              <a:lnSpc>
                <a:spcPct val="120000"/>
              </a:lnSpc>
              <a:buNone/>
            </a:pPr>
            <a:r>
              <a:rPr lang="uk-UA" sz="3600" u="sng" dirty="0">
                <a:latin typeface="Times New Roman" pitchFamily="18" charset="0"/>
                <a:cs typeface="Times New Roman" pitchFamily="18" charset="0"/>
              </a:rPr>
              <a:t>Із числа </a:t>
            </a:r>
            <a:r>
              <a:rPr lang="uk-UA" sz="3600" u="sng" dirty="0" err="1">
                <a:latin typeface="Times New Roman" pitchFamily="18" charset="0"/>
                <a:cs typeface="Times New Roman" pitchFamily="18" charset="0"/>
              </a:rPr>
              <a:t>зліпочних</a:t>
            </a:r>
            <a:r>
              <a:rPr lang="uk-UA" sz="3600" u="sng" dirty="0">
                <a:latin typeface="Times New Roman" pitchFamily="18" charset="0"/>
                <a:cs typeface="Times New Roman" pitchFamily="18" charset="0"/>
              </a:rPr>
              <a:t> матеріалів слід зазначити такі: </a:t>
            </a:r>
            <a:endParaRPr lang="ru-RU" sz="3600" u="sng" dirty="0">
              <a:latin typeface="Times New Roman" pitchFamily="18" charset="0"/>
              <a:cs typeface="Times New Roman" pitchFamily="18" charset="0"/>
            </a:endParaRPr>
          </a:p>
          <a:p>
            <a:pPr marL="0" indent="0">
              <a:lnSpc>
                <a:spcPct val="120000"/>
              </a:lnSpc>
              <a:buNone/>
            </a:pPr>
            <a:r>
              <a:rPr lang="uk-UA" b="1" dirty="0">
                <a:latin typeface="Times New Roman" pitchFamily="18" charset="0"/>
                <a:cs typeface="Times New Roman" pitchFamily="18" charset="0"/>
              </a:rPr>
              <a:t>	Пластилін</a:t>
            </a:r>
            <a:r>
              <a:rPr lang="uk-UA" dirty="0">
                <a:latin typeface="Times New Roman" pitchFamily="18" charset="0"/>
                <a:cs typeface="Times New Roman" pitchFamily="18" charset="0"/>
              </a:rPr>
              <a:t> - застосовується для одержання зліпків з утиснених слідів ушкоджень на твердих поверхнях і експериментальних утиснених слідах від різноманітних тупих предметів.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При готуванні зліпка пластилін попередньо розминають у руках, розм'якшують і після цього прикладають до гладкої поверхні (наприклад, склу). Відокремлюють його від цієї поверхні, накладають на слід і вдавлюють так, щоб нерівності сліду заповнилися пластиліновою масою. Через 10-15 хвилин пластиліновий зліпок обережно витягають зі сліду. Щоб уникнути надмірного прилипання пластиліну до поверхні сліду, останній можна змазати мінеральною олією, змочити водою або припудрить порошком графіту. За допомогою пластиліну одержують відображення лише загальної форми і розмірів слідів-ушкоджень, а також їхніх значних деталей. Траси і дрібні деталі рельєфу за його допомогою відобразити не вдається.</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Пластика по своєму зовнішньому вигляду і властивостям нагадує пластилін і використовується в дитячому моделюванні. Відмінною рисою її є тужавіння при більш високих температурах. Для виготовлення об'ємних копій слідів потрібна кількість пластика розминається руками і вдавлюється в слід. Маса, звичайно, добре відокремлюється від поверхні, у деяких випадках поверхню змочують водою або вазеліновою олією. Після відділення зліпка для надання йому тривкості пластику опускають у киплячу воду на 8-10 хвилин. У результаті утворюється тверда копія сліду, зручна для подальшої роботи. </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155962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70000" lnSpcReduction="20000"/>
          </a:bodyPr>
          <a:lstStyle/>
          <a:p>
            <a:pPr marL="0" indent="0">
              <a:lnSpc>
                <a:spcPct val="120000"/>
              </a:lnSpc>
              <a:buNone/>
            </a:pPr>
            <a:r>
              <a:rPr lang="uk-UA" dirty="0">
                <a:latin typeface="Times New Roman" pitchFamily="18" charset="0"/>
                <a:cs typeface="Times New Roman" pitchFamily="18" charset="0"/>
              </a:rPr>
              <a:t>	</a:t>
            </a:r>
            <a:r>
              <a:rPr lang="uk-UA" b="1" dirty="0">
                <a:latin typeface="Times New Roman" pitchFamily="18" charset="0"/>
                <a:cs typeface="Times New Roman" pitchFamily="18" charset="0"/>
              </a:rPr>
              <a:t>Клей «ПВА» </a:t>
            </a:r>
            <a:r>
              <a:rPr lang="uk-UA" dirty="0">
                <a:latin typeface="Times New Roman" pitchFamily="18" charset="0"/>
                <a:cs typeface="Times New Roman" pitchFamily="18" charset="0"/>
              </a:rPr>
              <a:t>- використовується для копіювання поверхневих слідів ковзання на твердих поверхнях. В якості наповнювача беруть окис цинку або газової сажі. Клей завдають тонкими прошарками з інтервалом у декілька хвилин, після підсихання кожного прошарку. З наповнювачем може завдаватися лише один прошарок клею.</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a:t>
            </a:r>
            <a:r>
              <a:rPr lang="uk-UA" b="1" dirty="0" err="1">
                <a:latin typeface="Times New Roman" pitchFamily="18" charset="0"/>
                <a:cs typeface="Times New Roman" pitchFamily="18" charset="0"/>
              </a:rPr>
              <a:t>Стенс</a:t>
            </a:r>
            <a:r>
              <a:rPr lang="uk-UA" dirty="0">
                <a:latin typeface="Times New Roman" pitchFamily="18" charset="0"/>
                <a:cs typeface="Times New Roman" pitchFamily="18" charset="0"/>
              </a:rPr>
              <a:t> - </a:t>
            </a:r>
            <a:r>
              <a:rPr lang="uk-UA" dirty="0" err="1">
                <a:latin typeface="Times New Roman" pitchFamily="18" charset="0"/>
                <a:cs typeface="Times New Roman" pitchFamily="18" charset="0"/>
              </a:rPr>
              <a:t>зліпочний</a:t>
            </a:r>
            <a:r>
              <a:rPr lang="uk-UA" dirty="0">
                <a:latin typeface="Times New Roman" pitchFamily="18" charset="0"/>
                <a:cs typeface="Times New Roman" pitchFamily="18" charset="0"/>
              </a:rPr>
              <a:t> матеріал, широко застосовуваний у зуболікарській практика. Для одержання зліпків </a:t>
            </a:r>
            <a:r>
              <a:rPr lang="uk-UA" dirty="0" err="1">
                <a:latin typeface="Times New Roman" pitchFamily="18" charset="0"/>
                <a:cs typeface="Times New Roman" pitchFamily="18" charset="0"/>
              </a:rPr>
              <a:t>стенс</a:t>
            </a:r>
            <a:r>
              <a:rPr lang="uk-UA" dirty="0">
                <a:latin typeface="Times New Roman" pitchFamily="18" charset="0"/>
                <a:cs typeface="Times New Roman" pitchFamily="18" charset="0"/>
              </a:rPr>
              <a:t> (80 - 90 г) попередньо розм'якшують гарячою водою. Витягнув із води, масу додатково розминають руками для надання їй однорідності, спочатку притискають до гладкої поверхні (склу), а потім цією вирівняною поверхнею притискають до поверхні сліду-ушкодження. Після затвердіння зліпок виймають зі сліду. Звичайно, </a:t>
            </a:r>
            <a:r>
              <a:rPr lang="uk-UA" dirty="0" err="1">
                <a:latin typeface="Times New Roman" pitchFamily="18" charset="0"/>
                <a:cs typeface="Times New Roman" pitchFamily="18" charset="0"/>
              </a:rPr>
              <a:t>стенс</a:t>
            </a:r>
            <a:r>
              <a:rPr lang="uk-UA" dirty="0">
                <a:latin typeface="Times New Roman" pitchFamily="18" charset="0"/>
                <a:cs typeface="Times New Roman" pitchFamily="18" charset="0"/>
              </a:rPr>
              <a:t> використовують для копіювання неглибоких слідів-пошкоджень на твердих поверхнях. Дрібні деталі рельєфу поверхні </a:t>
            </a:r>
            <a:r>
              <a:rPr lang="uk-UA" dirty="0" err="1">
                <a:latin typeface="Times New Roman" pitchFamily="18" charset="0"/>
                <a:cs typeface="Times New Roman" pitchFamily="18" charset="0"/>
              </a:rPr>
              <a:t>стенс</a:t>
            </a:r>
            <a:r>
              <a:rPr lang="uk-UA" dirty="0">
                <a:latin typeface="Times New Roman" pitchFamily="18" charset="0"/>
                <a:cs typeface="Times New Roman" pitchFamily="18" charset="0"/>
              </a:rPr>
              <a:t> не передає.</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a:t>
            </a:r>
            <a:r>
              <a:rPr lang="uk-UA" b="1" dirty="0">
                <a:latin typeface="Times New Roman" pitchFamily="18" charset="0"/>
                <a:cs typeface="Times New Roman" pitchFamily="18" charset="0"/>
              </a:rPr>
              <a:t>Воскова композиція  </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зліпочний</a:t>
            </a:r>
            <a:r>
              <a:rPr lang="uk-UA" dirty="0">
                <a:latin typeface="Times New Roman" pitchFamily="18" charset="0"/>
                <a:cs typeface="Times New Roman" pitchFamily="18" charset="0"/>
              </a:rPr>
              <a:t> матеріал, основу якого складає віск, дуже пластичний і тонко структурний. Добре сприймає сліди тертя (розруби і розтини). </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276711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ormAutofit fontScale="55000" lnSpcReduction="20000"/>
          </a:bodyPr>
          <a:lstStyle/>
          <a:p>
            <a:pPr marL="0" indent="0">
              <a:lnSpc>
                <a:spcPct val="120000"/>
              </a:lnSpc>
              <a:buNone/>
            </a:pPr>
            <a:r>
              <a:rPr lang="uk-UA" b="1" dirty="0"/>
              <a:t>	</a:t>
            </a:r>
            <a:r>
              <a:rPr lang="uk-UA" b="1" dirty="0" err="1">
                <a:latin typeface="Times New Roman" pitchFamily="18" charset="0"/>
                <a:cs typeface="Times New Roman" pitchFamily="18" charset="0"/>
              </a:rPr>
              <a:t>Стиракріл</a:t>
            </a:r>
            <a:r>
              <a:rPr lang="uk-UA" b="1" dirty="0">
                <a:latin typeface="Times New Roman" pitchFamily="18" charset="0"/>
                <a:cs typeface="Times New Roman" pitchFamily="18" charset="0"/>
              </a:rPr>
              <a:t> </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зліпочна</a:t>
            </a:r>
            <a:r>
              <a:rPr lang="uk-UA" dirty="0">
                <a:latin typeface="Times New Roman" pitchFamily="18" charset="0"/>
                <a:cs typeface="Times New Roman" pitchFamily="18" charset="0"/>
              </a:rPr>
              <a:t> маса, що </a:t>
            </a:r>
            <a:r>
              <a:rPr lang="uk-UA" dirty="0" err="1">
                <a:latin typeface="Times New Roman" pitchFamily="18" charset="0"/>
                <a:cs typeface="Times New Roman" pitchFamily="18" charset="0"/>
              </a:rPr>
              <a:t>самотвердіє</a:t>
            </a:r>
            <a:r>
              <a:rPr lang="uk-UA" dirty="0">
                <a:latin typeface="Times New Roman" pitchFamily="18" charset="0"/>
                <a:cs typeface="Times New Roman" pitchFamily="18" charset="0"/>
              </a:rPr>
              <a:t>, застосовується в стоматологічній практиці. Виготовляється з порошку (</a:t>
            </a:r>
            <a:r>
              <a:rPr lang="uk-UA" dirty="0" err="1">
                <a:latin typeface="Times New Roman" pitchFamily="18" charset="0"/>
                <a:cs typeface="Times New Roman" pitchFamily="18" charset="0"/>
              </a:rPr>
              <a:t>поліметілметакрілу</a:t>
            </a:r>
            <a:r>
              <a:rPr lang="uk-UA" dirty="0">
                <a:latin typeface="Times New Roman" pitchFamily="18" charset="0"/>
                <a:cs typeface="Times New Roman" pitchFamily="18" charset="0"/>
              </a:rPr>
              <a:t>) і рідини (</a:t>
            </a:r>
            <a:r>
              <a:rPr lang="uk-UA" dirty="0" err="1">
                <a:latin typeface="Times New Roman" pitchFamily="18" charset="0"/>
                <a:cs typeface="Times New Roman" pitchFamily="18" charset="0"/>
              </a:rPr>
              <a:t>метілметакрилату</a:t>
            </a:r>
            <a:r>
              <a:rPr lang="uk-UA" dirty="0">
                <a:latin typeface="Times New Roman" pitchFamily="18" charset="0"/>
                <a:cs typeface="Times New Roman" pitchFamily="18" charset="0"/>
              </a:rPr>
              <a:t>), у суміш добавляють 0,1-0,2 % розчину активатора (</a:t>
            </a:r>
            <a:r>
              <a:rPr lang="uk-UA" dirty="0" err="1">
                <a:latin typeface="Times New Roman" pitchFamily="18" charset="0"/>
                <a:cs typeface="Times New Roman" pitchFamily="18" charset="0"/>
              </a:rPr>
              <a:t>діметілпаратолуідину</a:t>
            </a:r>
            <a:r>
              <a:rPr lang="uk-UA" dirty="0">
                <a:latin typeface="Times New Roman" pitchFamily="18" charset="0"/>
                <a:cs typeface="Times New Roman" pitchFamily="18" charset="0"/>
              </a:rPr>
              <a:t>). При змішуванні порошку з каталізатором утвориться з'єднання, який після затвердіння перетворюється в тривку пластмасу. </a:t>
            </a:r>
            <a:r>
              <a:rPr lang="uk-UA" dirty="0" err="1">
                <a:latin typeface="Times New Roman" pitchFamily="18" charset="0"/>
                <a:cs typeface="Times New Roman" pitchFamily="18" charset="0"/>
              </a:rPr>
              <a:t>Стиракріл</a:t>
            </a:r>
            <a:r>
              <a:rPr lang="uk-UA" dirty="0">
                <a:latin typeface="Times New Roman" pitchFamily="18" charset="0"/>
                <a:cs typeface="Times New Roman" pitchFamily="18" charset="0"/>
              </a:rPr>
              <a:t> добре відображає дрібний рельєф поверхні  </a:t>
            </a:r>
            <a:r>
              <a:rPr lang="uk-UA" dirty="0" err="1">
                <a:latin typeface="Times New Roman" pitchFamily="18" charset="0"/>
                <a:cs typeface="Times New Roman" pitchFamily="18" charset="0"/>
              </a:rPr>
              <a:t>копіюючого</a:t>
            </a:r>
            <a:r>
              <a:rPr lang="uk-UA" dirty="0">
                <a:latin typeface="Times New Roman" pitchFamily="18" charset="0"/>
                <a:cs typeface="Times New Roman" pitchFamily="18" charset="0"/>
              </a:rPr>
              <a:t> сліду, він не схильний  до деформації і не має </a:t>
            </a:r>
            <a:r>
              <a:rPr lang="uk-UA" dirty="0" err="1">
                <a:latin typeface="Times New Roman" pitchFamily="18" charset="0"/>
                <a:cs typeface="Times New Roman" pitchFamily="18" charset="0"/>
              </a:rPr>
              <a:t>адгезійних</a:t>
            </a:r>
            <a:r>
              <a:rPr lang="uk-UA" dirty="0">
                <a:latin typeface="Times New Roman" pitchFamily="18" charset="0"/>
                <a:cs typeface="Times New Roman" pitchFamily="18" charset="0"/>
              </a:rPr>
              <a:t> властивостей. Може бути використаний для одержання зліпків з ушкоджень, а також для одержання копій з окремих частин знарядь. Готують масу з розрахунку 2 вагові частини порошку на 1 вагову частину рідини. Порошок висипають у порцелянову або скляну чашку і заливають рідиною. Склад розмішують скляною паличкою в одну сторону протягом 2-3 хвилин до одержання однорідної маси. Приготовлену масу накладають на поверхню сліду. При кімнатній температурі маса затвердіє протягом  20-30 хв. </a:t>
            </a:r>
            <a:r>
              <a:rPr lang="uk-UA" dirty="0" err="1">
                <a:latin typeface="Times New Roman" pitchFamily="18" charset="0"/>
                <a:cs typeface="Times New Roman" pitchFamily="18" charset="0"/>
              </a:rPr>
              <a:t>Стиракріл</a:t>
            </a:r>
            <a:r>
              <a:rPr lang="uk-UA" dirty="0">
                <a:latin typeface="Times New Roman" pitchFamily="18" charset="0"/>
                <a:cs typeface="Times New Roman" pitchFamily="18" charset="0"/>
              </a:rPr>
              <a:t> нееластичний, тому непридатний для одержання зліпків із глибоких слідів складної конфігурації, тому що такий зліпок потім не можна буде витягти. При роботі зі </a:t>
            </a:r>
            <a:r>
              <a:rPr lang="uk-UA" dirty="0" err="1">
                <a:latin typeface="Times New Roman" pitchFamily="18" charset="0"/>
                <a:cs typeface="Times New Roman" pitchFamily="18" charset="0"/>
              </a:rPr>
              <a:t>стиракрілом</a:t>
            </a:r>
            <a:r>
              <a:rPr lang="uk-UA" dirty="0">
                <a:latin typeface="Times New Roman" pitchFamily="18" charset="0"/>
                <a:cs typeface="Times New Roman" pitchFamily="18" charset="0"/>
              </a:rPr>
              <a:t> необхідно уникати відкритого вогню (його рідкий компонент легко займається).</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a:t>
            </a:r>
            <a:r>
              <a:rPr lang="uk-UA" b="1" dirty="0">
                <a:latin typeface="Times New Roman" pitchFamily="18" charset="0"/>
                <a:cs typeface="Times New Roman" pitchFamily="18" charset="0"/>
              </a:rPr>
              <a:t>АКР-100 СТ </a:t>
            </a:r>
            <a:r>
              <a:rPr lang="uk-UA" dirty="0">
                <a:latin typeface="Times New Roman" pitchFamily="18" charset="0"/>
                <a:cs typeface="Times New Roman" pitchFamily="18" charset="0"/>
              </a:rPr>
              <a:t>- зуболікарська маса, яка </a:t>
            </a:r>
            <a:r>
              <a:rPr lang="uk-UA" dirty="0" err="1">
                <a:latin typeface="Times New Roman" pitchFamily="18" charset="0"/>
                <a:cs typeface="Times New Roman" pitchFamily="18" charset="0"/>
              </a:rPr>
              <a:t>самотвердіє</a:t>
            </a:r>
            <a:r>
              <a:rPr lang="uk-UA" dirty="0">
                <a:latin typeface="Times New Roman" pitchFamily="18" charset="0"/>
                <a:cs typeface="Times New Roman" pitchFamily="18" charset="0"/>
              </a:rPr>
              <a:t>, готується із зернистого порошку </a:t>
            </a:r>
            <a:r>
              <a:rPr lang="uk-UA" dirty="0" err="1">
                <a:latin typeface="Times New Roman" pitchFamily="18" charset="0"/>
                <a:cs typeface="Times New Roman" pitchFamily="18" charset="0"/>
              </a:rPr>
              <a:t>метілметакрилату</a:t>
            </a:r>
            <a:r>
              <a:rPr lang="uk-UA" dirty="0">
                <a:latin typeface="Times New Roman" pitchFamily="18" charset="0"/>
                <a:cs typeface="Times New Roman" pitchFamily="18" charset="0"/>
              </a:rPr>
              <a:t> (полімеру) і рідкого каталізатора (5%</a:t>
            </a:r>
            <a:r>
              <a:rPr lang="uk-UA" dirty="0" err="1">
                <a:latin typeface="Times New Roman" pitchFamily="18" charset="0"/>
                <a:cs typeface="Times New Roman" pitchFamily="18" charset="0"/>
              </a:rPr>
              <a:t>-ний</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диметіланілін-мономер</a:t>
            </a:r>
            <a:r>
              <a:rPr lang="uk-UA" dirty="0">
                <a:latin typeface="Times New Roman" pitchFamily="18" charset="0"/>
                <a:cs typeface="Times New Roman" pitchFamily="18" charset="0"/>
              </a:rPr>
              <a:t>). Порошок змішують із рідиною з розрахунку 5 частин порошку на 3 частини рідини. Після перемішування в плині 1,5 хвилини масу виливають  у слід. Через 15-20 хвилин виймають масу зі сліду. Матеріал добре копіює мікрорельєф поверхні сліду, не схильний  до деформації.</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438057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568952" cy="6336704"/>
          </a:xfrm>
        </p:spPr>
        <p:txBody>
          <a:bodyPr>
            <a:normAutofit fontScale="70000" lnSpcReduction="20000"/>
          </a:bodyPr>
          <a:lstStyle/>
          <a:p>
            <a:pPr marL="0" indent="0">
              <a:lnSpc>
                <a:spcPct val="120000"/>
              </a:lnSpc>
              <a:buNone/>
            </a:pPr>
            <a:r>
              <a:rPr lang="uk-UA" b="1" dirty="0">
                <a:latin typeface="Times New Roman" pitchFamily="18" charset="0"/>
                <a:cs typeface="Times New Roman" pitchFamily="18" charset="0"/>
              </a:rPr>
              <a:t>	</a:t>
            </a:r>
            <a:r>
              <a:rPr lang="uk-UA" b="1" dirty="0" err="1">
                <a:latin typeface="Times New Roman" pitchFamily="18" charset="0"/>
                <a:cs typeface="Times New Roman" pitchFamily="18" charset="0"/>
              </a:rPr>
              <a:t>Силиконові</a:t>
            </a:r>
            <a:r>
              <a:rPr lang="uk-UA" b="1" dirty="0">
                <a:latin typeface="Times New Roman" pitchFamily="18" charset="0"/>
                <a:cs typeface="Times New Roman" pitchFamily="18" charset="0"/>
              </a:rPr>
              <a:t> полімерні матеріали  </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сиєпласт</a:t>
            </a:r>
            <a:r>
              <a:rPr lang="uk-UA" dirty="0">
                <a:latin typeface="Times New Roman" pitchFamily="18" charset="0"/>
                <a:cs typeface="Times New Roman" pitchFamily="18" charset="0"/>
              </a:rPr>
              <a:t>, пасти К-18, У-1-18,СКТН. Усім цим матеріалам властива еластичність, точність відтворення деталей рельєфу, відсутність </a:t>
            </a:r>
            <a:r>
              <a:rPr lang="uk-UA" dirty="0" err="1">
                <a:latin typeface="Times New Roman" pitchFamily="18" charset="0"/>
                <a:cs typeface="Times New Roman" pitchFamily="18" charset="0"/>
              </a:rPr>
              <a:t>адгезивних</a:t>
            </a:r>
            <a:r>
              <a:rPr lang="uk-UA" dirty="0">
                <a:latin typeface="Times New Roman" pitchFamily="18" charset="0"/>
                <a:cs typeface="Times New Roman" pitchFamily="18" charset="0"/>
              </a:rPr>
              <a:t> властивостей, вулканізація за допомогою каталізаторів у широкому температурному діапазоні. Застосування їх дозволяє швидко одержати якісні зліпки слідів-нашарувань. Для попередження розтікання </a:t>
            </a:r>
            <a:r>
              <a:rPr lang="uk-UA" dirty="0" err="1">
                <a:latin typeface="Times New Roman" pitchFamily="18" charset="0"/>
                <a:cs typeface="Times New Roman" pitchFamily="18" charset="0"/>
              </a:rPr>
              <a:t>зліпочної</a:t>
            </a:r>
            <a:r>
              <a:rPr lang="uk-UA" dirty="0">
                <a:latin typeface="Times New Roman" pitchFamily="18" charset="0"/>
                <a:cs typeface="Times New Roman" pitchFamily="18" charset="0"/>
              </a:rPr>
              <a:t> маси слід оточують бортиком із пластиліну. За допомогою цих мас удається копіювати з великою точністю в слідах рельєф трас, що дозволяє виготовляти зі зліпків поперечні зрізи і робити порівняльне дослідження сліду без застосування дорогого встаткування.</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a:t>
            </a:r>
            <a:r>
              <a:rPr lang="uk-UA" b="1" dirty="0" err="1">
                <a:latin typeface="Times New Roman" pitchFamily="18" charset="0"/>
                <a:cs typeface="Times New Roman" pitchFamily="18" charset="0"/>
              </a:rPr>
              <a:t>Сиеласт</a:t>
            </a:r>
            <a:r>
              <a:rPr lang="uk-UA" dirty="0">
                <a:latin typeface="Times New Roman" pitchFamily="18" charset="0"/>
                <a:cs typeface="Times New Roman" pitchFamily="18" charset="0"/>
              </a:rPr>
              <a:t>  - еластичний матеріал рожевого кольору, вулканізується при  двох каталізаторах № 1 та № 2.  Час вулканізації при кімнатній температурі 10-15 хвилин. Зліпки із </a:t>
            </a:r>
            <a:r>
              <a:rPr lang="uk-UA" dirty="0" err="1">
                <a:latin typeface="Times New Roman" pitchFamily="18" charset="0"/>
                <a:cs typeface="Times New Roman" pitchFamily="18" charset="0"/>
              </a:rPr>
              <a:t>сиеласта</a:t>
            </a:r>
            <a:r>
              <a:rPr lang="uk-UA" dirty="0">
                <a:latin typeface="Times New Roman" pitchFamily="18" charset="0"/>
                <a:cs typeface="Times New Roman" pitchFamily="18" charset="0"/>
              </a:rPr>
              <a:t> точно копіюють  </a:t>
            </a:r>
            <a:r>
              <a:rPr lang="uk-UA" dirty="0" err="1">
                <a:latin typeface="Times New Roman" pitchFamily="18" charset="0"/>
                <a:cs typeface="Times New Roman" pitchFamily="18" charset="0"/>
              </a:rPr>
              <a:t>копіюючу</a:t>
            </a:r>
            <a:r>
              <a:rPr lang="uk-UA" dirty="0">
                <a:latin typeface="Times New Roman" pitchFamily="18" charset="0"/>
                <a:cs typeface="Times New Roman" pitchFamily="18" charset="0"/>
              </a:rPr>
              <a:t> поверхню, не прилипають і не змінюють своїх властивостей у широкому тепловому діапазоні. У комплект паст у якості </a:t>
            </a:r>
            <a:r>
              <a:rPr lang="uk-UA" dirty="0" err="1">
                <a:latin typeface="Times New Roman" pitchFamily="18" charset="0"/>
                <a:cs typeface="Times New Roman" pitchFamily="18" charset="0"/>
              </a:rPr>
              <a:t>пластифікатора</a:t>
            </a:r>
            <a:r>
              <a:rPr lang="uk-UA" dirty="0">
                <a:latin typeface="Times New Roman" pitchFamily="18" charset="0"/>
                <a:cs typeface="Times New Roman" pitchFamily="18" charset="0"/>
              </a:rPr>
              <a:t> входить вазелінова олія.</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89456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741368"/>
          </a:xfrm>
        </p:spPr>
        <p:txBody>
          <a:bodyPr>
            <a:normAutofit fontScale="55000" lnSpcReduction="20000"/>
          </a:bodyPr>
          <a:lstStyle/>
          <a:p>
            <a:pPr marL="0" indent="0">
              <a:lnSpc>
                <a:spcPct val="120000"/>
              </a:lnSpc>
              <a:buNone/>
            </a:pPr>
            <a:r>
              <a:rPr lang="uk-UA" dirty="0">
                <a:latin typeface="Times New Roman" pitchFamily="18" charset="0"/>
                <a:cs typeface="Times New Roman" pitchFamily="18" charset="0"/>
              </a:rPr>
              <a:t>	</a:t>
            </a:r>
            <a:r>
              <a:rPr lang="uk-UA" b="1" dirty="0">
                <a:latin typeface="Times New Roman" pitchFamily="18" charset="0"/>
                <a:cs typeface="Times New Roman" pitchFamily="18" charset="0"/>
              </a:rPr>
              <a:t>Силіконовий компаунд У-4-21  </a:t>
            </a:r>
            <a:r>
              <a:rPr lang="uk-UA" dirty="0">
                <a:latin typeface="Times New Roman" pitchFamily="18" charset="0"/>
                <a:cs typeface="Times New Roman" pitchFamily="18" charset="0"/>
              </a:rPr>
              <a:t>- одержують при змішуванні силіконової пасти У-4  (грузла молочно-біла  рідина,  яка добре  змочує поверхню) із каталізатором  № 21 (від 4 до 21%). Одержуваний при кімнатній температурі полімер спроможний при будь-якій температурі з великою точністю передавати мікрорельєф слідів ушкоджень, практично не має усадки і не прилипає до  поверхні, яка копіюється. Для одержання зліпків зі сліду поверхні необхідна кількість пасти  наливають у пластмасову або скляну чашечку, добавляють каталізатор і перемішують. Після цього маса готова до вжитку і її виливають на поверхню сліду. Маса полімеризується в плині 10-15 хвилин, після чого зліпок готовий  і його можна зняти зі сліду-ушкодження. Каталізатор № 21 бережуть у судині із притертою кришкою.</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a:t>
            </a:r>
            <a:r>
              <a:rPr lang="uk-UA" b="1" dirty="0">
                <a:latin typeface="Times New Roman" pitchFamily="18" charset="0"/>
                <a:cs typeface="Times New Roman" pitchFamily="18" charset="0"/>
              </a:rPr>
              <a:t>Силіконова паста К </a:t>
            </a:r>
            <a:r>
              <a:rPr lang="uk-UA" dirty="0">
                <a:latin typeface="Times New Roman" pitchFamily="18" charset="0"/>
                <a:cs typeface="Times New Roman" pitchFamily="18" charset="0"/>
              </a:rPr>
              <a:t>- грузла оліїста рідина сірого цвіту. При з'єднанні з каталізатором ця рідина вулканізується і перетворюється в </a:t>
            </a:r>
            <a:r>
              <a:rPr lang="uk-UA" dirty="0" err="1">
                <a:latin typeface="Times New Roman" pitchFamily="18" charset="0"/>
                <a:cs typeface="Times New Roman" pitchFamily="18" charset="0"/>
              </a:rPr>
              <a:t>резиноподібний</a:t>
            </a:r>
            <a:r>
              <a:rPr lang="uk-UA" dirty="0">
                <a:latin typeface="Times New Roman" pitchFamily="18" charset="0"/>
                <a:cs typeface="Times New Roman" pitchFamily="18" charset="0"/>
              </a:rPr>
              <a:t> матеріал. Зліпки з пастою К тонко передають дрібні деталі і рельєф сліду. Для одержання сліду на лист чистого паперу або в чашку наливають необхідну кількість пасти К, при необхідності до неї вводять (до 20%) наповнювачів, старанно перемішують до однорідної маси. Наповнювачі підвищують механічну тривкість зліпка, дають масі визначений колір, білий або чорний, у залежності від того, що вводять: окис цинку або газової сажі. Потім на кожні 10 г пасти з наповнювачем уводять по 1 г каталізатора № 18. При цьому масу безупинно помішують (скляною паличкою). Після припинення пухирців повітря на поверхні маси вона готова для заливання в слід. Через 20-60 хвилин (у залежності від температури повітря і товщини прошарку) маса </a:t>
            </a:r>
            <a:r>
              <a:rPr lang="uk-UA" dirty="0" err="1">
                <a:latin typeface="Times New Roman" pitchFamily="18" charset="0"/>
                <a:cs typeface="Times New Roman" pitchFamily="18" charset="0"/>
              </a:rPr>
              <a:t>затвердіває</a:t>
            </a:r>
            <a:r>
              <a:rPr lang="uk-UA"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732931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План</a:t>
            </a:r>
          </a:p>
        </p:txBody>
      </p:sp>
      <p:sp>
        <p:nvSpPr>
          <p:cNvPr id="3" name="Объект 2"/>
          <p:cNvSpPr>
            <a:spLocks noGrp="1"/>
          </p:cNvSpPr>
          <p:nvPr>
            <p:ph idx="1"/>
          </p:nvPr>
        </p:nvSpPr>
        <p:spPr/>
        <p:txBody>
          <a:bodyPr>
            <a:normAutofit fontScale="85000" lnSpcReduction="10000"/>
          </a:bodyPr>
          <a:lstStyle/>
          <a:p>
            <a:pPr marL="514350" lvl="0" indent="-514350">
              <a:buFont typeface="+mj-lt"/>
              <a:buAutoNum type="arabicPeriod"/>
            </a:pPr>
            <a:r>
              <a:rPr lang="uk-UA" dirty="0">
                <a:latin typeface="Times New Roman" pitchFamily="18" charset="0"/>
                <a:cs typeface="Times New Roman" pitchFamily="18" charset="0"/>
              </a:rPr>
              <a:t>Поняття і сутність застосування науково-технічних засобів фіксації речових доказів: види, класифікація. </a:t>
            </a:r>
            <a:endParaRPr lang="ru-RU" dirty="0">
              <a:latin typeface="Times New Roman" pitchFamily="18" charset="0"/>
              <a:cs typeface="Times New Roman" pitchFamily="18" charset="0"/>
            </a:endParaRPr>
          </a:p>
          <a:p>
            <a:pPr marL="514350" lvl="0" indent="-514350">
              <a:buFont typeface="+mj-lt"/>
              <a:buAutoNum type="arabicPeriod"/>
            </a:pPr>
            <a:r>
              <a:rPr lang="uk-UA" dirty="0">
                <a:latin typeface="Times New Roman" pitchFamily="18" charset="0"/>
                <a:cs typeface="Times New Roman" pitchFamily="18" charset="0"/>
              </a:rPr>
              <a:t>Завдання криміналістичної фіксації речових доказів. Об’єкти криміналістичної фіксації</a:t>
            </a:r>
            <a:endParaRPr lang="ru-RU" dirty="0">
              <a:latin typeface="Times New Roman" pitchFamily="18" charset="0"/>
              <a:cs typeface="Times New Roman" pitchFamily="18" charset="0"/>
            </a:endParaRPr>
          </a:p>
          <a:p>
            <a:pPr marL="514350" lvl="0" indent="-514350">
              <a:buFont typeface="+mj-lt"/>
              <a:buAutoNum type="arabicPeriod"/>
            </a:pPr>
            <a:r>
              <a:rPr lang="uk-UA" dirty="0">
                <a:latin typeface="Times New Roman" pitchFamily="18" charset="0"/>
                <a:cs typeface="Times New Roman" pitchFamily="18" charset="0"/>
              </a:rPr>
              <a:t>Фотографічні засоби фіксації. Використання новітніх технологій для фіксації речових доказів.</a:t>
            </a:r>
            <a:endParaRPr lang="ru-RU" dirty="0">
              <a:latin typeface="Times New Roman" pitchFamily="18" charset="0"/>
              <a:cs typeface="Times New Roman" pitchFamily="18" charset="0"/>
            </a:endParaRPr>
          </a:p>
          <a:p>
            <a:pPr marL="514350" lvl="0" indent="-514350">
              <a:buFont typeface="+mj-lt"/>
              <a:buAutoNum type="arabicPeriod"/>
            </a:pPr>
            <a:r>
              <a:rPr lang="uk-UA" dirty="0">
                <a:latin typeface="Times New Roman" pitchFamily="18" charset="0"/>
                <a:cs typeface="Times New Roman" pitchFamily="18" charset="0"/>
              </a:rPr>
              <a:t>Особливості застосування технічних засобів для фіксації різноманітних криміналістичних об’єктів (слідів дактилоскопічного, </a:t>
            </a:r>
            <a:r>
              <a:rPr lang="uk-UA" dirty="0" err="1">
                <a:latin typeface="Times New Roman" pitchFamily="18" charset="0"/>
                <a:cs typeface="Times New Roman" pitchFamily="18" charset="0"/>
              </a:rPr>
              <a:t>трасологічного</a:t>
            </a:r>
            <a:r>
              <a:rPr lang="uk-UA" dirty="0">
                <a:latin typeface="Times New Roman" pitchFamily="18" charset="0"/>
                <a:cs typeface="Times New Roman" pitchFamily="18" charset="0"/>
              </a:rPr>
              <a:t>, балістичного, біологічного походження тощо). </a:t>
            </a:r>
            <a:endParaRPr lang="ru-RU" b="1" dirty="0">
              <a:latin typeface="Times New Roman" pitchFamily="18" charset="0"/>
              <a:cs typeface="Times New Roman" pitchFamily="18" charset="0"/>
            </a:endParaRPr>
          </a:p>
          <a:p>
            <a:pPr marL="514350" indent="-514350">
              <a:buFont typeface="+mj-lt"/>
              <a:buAutoNum type="arabicPeriod"/>
            </a:pPr>
            <a:endParaRPr lang="ru-RU" dirty="0"/>
          </a:p>
        </p:txBody>
      </p:sp>
    </p:spTree>
    <p:extLst>
      <p:ext uri="{BB962C8B-B14F-4D97-AF65-F5344CB8AC3E}">
        <p14:creationId xmlns:p14="http://schemas.microsoft.com/office/powerpoint/2010/main" val="1071158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9178"/>
            <a:ext cx="8856984" cy="7128792"/>
          </a:xfrm>
        </p:spPr>
        <p:txBody>
          <a:bodyPr>
            <a:normAutofit fontScale="62500" lnSpcReduction="20000"/>
          </a:bodyPr>
          <a:lstStyle/>
          <a:p>
            <a:pPr marL="0" indent="0">
              <a:lnSpc>
                <a:spcPct val="120000"/>
              </a:lnSpc>
              <a:buNone/>
            </a:pPr>
            <a:r>
              <a:rPr lang="uk-UA" dirty="0">
                <a:latin typeface="Times New Roman" pitchFamily="18" charset="0"/>
                <a:cs typeface="Times New Roman" pitchFamily="18" charset="0"/>
              </a:rPr>
              <a:t>	СКТН (низькомолекулярний термостійкий синтетичний каучук) ясно-жовта грузла рідина, що при додаванні каталізатора вулканізується і перетворюється в </a:t>
            </a:r>
            <a:r>
              <a:rPr lang="uk-UA" dirty="0" err="1">
                <a:latin typeface="Times New Roman" pitchFamily="18" charset="0"/>
                <a:cs typeface="Times New Roman" pitchFamily="18" charset="0"/>
              </a:rPr>
              <a:t>резиноподібний</a:t>
            </a:r>
            <a:r>
              <a:rPr lang="uk-UA" dirty="0">
                <a:latin typeface="Times New Roman" pitchFamily="18" charset="0"/>
                <a:cs typeface="Times New Roman" pitchFamily="18" charset="0"/>
              </a:rPr>
              <a:t> матеріал. Для приготування </a:t>
            </a:r>
            <a:r>
              <a:rPr lang="uk-UA" dirty="0" err="1">
                <a:latin typeface="Times New Roman" pitchFamily="18" charset="0"/>
                <a:cs typeface="Times New Roman" pitchFamily="18" charset="0"/>
              </a:rPr>
              <a:t>зліпочної</a:t>
            </a:r>
            <a:r>
              <a:rPr lang="uk-UA" dirty="0">
                <a:latin typeface="Times New Roman" pitchFamily="18" charset="0"/>
                <a:cs typeface="Times New Roman" pitchFamily="18" charset="0"/>
              </a:rPr>
              <a:t> маси беруть необхідну кількість СКТН (наливають у чашку), старанно перемішують із наповнювачем (беруть до 20% маси) - порошок окису цинку, окису магнію або газової сажі. Потім СКТН із наповнювачем змішують  із каталізатором К-1 (беруть 20 вагових частин каталізатора на 100 вагових частин приготовленої маси). Після цього масу негайно заливають у слід: видавлюють або переносять вроздріб  за допомогою скляної палички. Масу вулканізують  при кімнатній температурі і перетворюють у зліпок за 15- 20 хвилин.</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Вальцмаса</a:t>
            </a:r>
            <a:r>
              <a:rPr lang="uk-UA" dirty="0">
                <a:latin typeface="Times New Roman" pitchFamily="18" charset="0"/>
                <a:cs typeface="Times New Roman" pitchFamily="18" charset="0"/>
              </a:rPr>
              <a:t> - для виготовлення зліпків за допомогою </a:t>
            </a:r>
            <a:r>
              <a:rPr lang="uk-UA" dirty="0" err="1">
                <a:latin typeface="Times New Roman" pitchFamily="18" charset="0"/>
                <a:cs typeface="Times New Roman" pitchFamily="18" charset="0"/>
              </a:rPr>
              <a:t>вальцмаси</a:t>
            </a:r>
            <a:r>
              <a:rPr lang="uk-UA" dirty="0">
                <a:latin typeface="Times New Roman" pitchFamily="18" charset="0"/>
                <a:cs typeface="Times New Roman" pitchFamily="18" charset="0"/>
              </a:rPr>
              <a:t> (застосовується в типографіях для відливки друкарських форм) необхідно розігріти її за допомогою полум'я сірника або іншого засобу,  накласти на слід і рівномірно притискати протягом 20-30 секунд, після затвердіння зліпка його потрібно витягти зі сліду й упакувати.</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Тиодент</a:t>
            </a:r>
            <a:r>
              <a:rPr lang="uk-UA" dirty="0">
                <a:latin typeface="Times New Roman" pitchFamily="18" charset="0"/>
                <a:cs typeface="Times New Roman" pitchFamily="18" charset="0"/>
              </a:rPr>
              <a:t> - </a:t>
            </a:r>
            <a:r>
              <a:rPr lang="uk-UA" dirty="0" err="1">
                <a:latin typeface="Times New Roman" pitchFamily="18" charset="0"/>
                <a:cs typeface="Times New Roman" pitchFamily="18" charset="0"/>
              </a:rPr>
              <a:t>зліпочний</a:t>
            </a:r>
            <a:r>
              <a:rPr lang="uk-UA" dirty="0">
                <a:latin typeface="Times New Roman" pitchFamily="18" charset="0"/>
                <a:cs typeface="Times New Roman" pitchFamily="18" charset="0"/>
              </a:rPr>
              <a:t> матеріал, застосовуваний у стоматології, складається змішуванням у співвідношенні 4:1 двох паст, білої і коричневої. Змішаний </a:t>
            </a:r>
            <a:r>
              <a:rPr lang="uk-UA" dirty="0" err="1">
                <a:latin typeface="Times New Roman" pitchFamily="18" charset="0"/>
                <a:cs typeface="Times New Roman" pitchFamily="18" charset="0"/>
              </a:rPr>
              <a:t>тиодент</a:t>
            </a:r>
            <a:r>
              <a:rPr lang="uk-UA" dirty="0">
                <a:latin typeface="Times New Roman" pitchFamily="18" charset="0"/>
                <a:cs typeface="Times New Roman" pitchFamily="18" charset="0"/>
              </a:rPr>
              <a:t> вулканізується через 5-7 хвилин і перетворюється в </a:t>
            </a:r>
            <a:r>
              <a:rPr lang="uk-UA" dirty="0" err="1">
                <a:latin typeface="Times New Roman" pitchFamily="18" charset="0"/>
                <a:cs typeface="Times New Roman" pitchFamily="18" charset="0"/>
              </a:rPr>
              <a:t>резиноподібний</a:t>
            </a:r>
            <a:r>
              <a:rPr lang="uk-UA" dirty="0">
                <a:latin typeface="Times New Roman" pitchFamily="18" charset="0"/>
                <a:cs typeface="Times New Roman" pitchFamily="18" charset="0"/>
              </a:rPr>
              <a:t> матеріал коричневого кольору. Цей матеріал може використовуватися для виготовлення неглибоких і невеличких слідів, залишених на твердих поверхнях.</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528013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640960" cy="6912768"/>
          </a:xfrm>
        </p:spPr>
        <p:txBody>
          <a:bodyPr>
            <a:normAutofit fontScale="62500" lnSpcReduction="20000"/>
          </a:bodyPr>
          <a:lstStyle/>
          <a:p>
            <a:pPr marL="0" indent="0">
              <a:lnSpc>
                <a:spcPct val="120000"/>
              </a:lnSpc>
              <a:buNone/>
            </a:pPr>
            <a:r>
              <a:rPr lang="uk-UA" dirty="0">
                <a:latin typeface="Times New Roman" pitchFamily="18" charset="0"/>
                <a:cs typeface="Times New Roman" pitchFamily="18" charset="0"/>
              </a:rPr>
              <a:t>	Легкоплавкі метали використовуються для одержання зліпків із дрібних утиснених слідів ковзання, залишених на металевих поверхнях. Застосовуються сплави </a:t>
            </a:r>
            <a:r>
              <a:rPr lang="uk-UA" dirty="0" err="1">
                <a:latin typeface="Times New Roman" pitchFamily="18" charset="0"/>
                <a:cs typeface="Times New Roman" pitchFamily="18" charset="0"/>
              </a:rPr>
              <a:t>Вуда</a:t>
            </a:r>
            <a:r>
              <a:rPr lang="uk-UA" dirty="0">
                <a:latin typeface="Times New Roman" pitchFamily="18" charset="0"/>
                <a:cs typeface="Times New Roman" pitchFamily="18" charset="0"/>
              </a:rPr>
              <a:t> (температура плавлення 71 град С) і </a:t>
            </a:r>
            <a:r>
              <a:rPr lang="uk-UA" dirty="0" err="1">
                <a:latin typeface="Times New Roman" pitchFamily="18" charset="0"/>
                <a:cs typeface="Times New Roman" pitchFamily="18" charset="0"/>
              </a:rPr>
              <a:t>Липовича</a:t>
            </a:r>
            <a:r>
              <a:rPr lang="uk-UA" dirty="0">
                <a:latin typeface="Times New Roman" pitchFamily="18" charset="0"/>
                <a:cs typeface="Times New Roman" pitchFamily="18" charset="0"/>
              </a:rPr>
              <a:t> (70 град С). У розігрітому стані вони мають високі пластичні властивості, що дозволяє точно копіювати дрібний рельєф слідів. Перед використанням  їх поміщають у невеличкі тиглі і розплавляють до утворення однорідної рідкої маси, яка виливається на сліди.</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Перхлорвінілова смола - білий або блідо-жовтий  грубозернистий порошок , що добре розчиняється в ацетоні, етилацетаті і бутилацетаті.</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Розчин цього полімеру служить для копіювання поверхневих слідів ковзання, а також для закріплення слідів злому на неміцних матеріалах і для одержання копій слідів за допомогою інших </a:t>
            </a:r>
            <a:r>
              <a:rPr lang="uk-UA" dirty="0" err="1">
                <a:latin typeface="Times New Roman" pitchFamily="18" charset="0"/>
                <a:cs typeface="Times New Roman" pitchFamily="18" charset="0"/>
              </a:rPr>
              <a:t>зліпочних</a:t>
            </a:r>
            <a:r>
              <a:rPr lang="uk-UA" dirty="0">
                <a:latin typeface="Times New Roman" pitchFamily="18" charset="0"/>
                <a:cs typeface="Times New Roman" pitchFamily="18" charset="0"/>
              </a:rPr>
              <a:t> матеріалів.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Загальні положення методики моделювання зводяться до попереднього ознайомлення з об'єктом для встановлення стана поверхні, характеру і розташування  </a:t>
            </a:r>
            <a:r>
              <a:rPr lang="uk-UA" dirty="0" err="1">
                <a:latin typeface="Times New Roman" pitchFamily="18" charset="0"/>
                <a:cs typeface="Times New Roman" pitchFamily="18" charset="0"/>
              </a:rPr>
              <a:t>копіюючих</a:t>
            </a:r>
            <a:r>
              <a:rPr lang="uk-UA" dirty="0">
                <a:latin typeface="Times New Roman" pitchFamily="18" charset="0"/>
                <a:cs typeface="Times New Roman" pitchFamily="18" charset="0"/>
              </a:rPr>
              <a:t> слідів. З поверхні об'єкта видаляють сторонні частки і речовини. Для одержання зліпків використовують різноманітні допоміжні засоби: судину або платівку з </a:t>
            </a:r>
            <a:r>
              <a:rPr lang="uk-UA" dirty="0" err="1">
                <a:latin typeface="Times New Roman" pitchFamily="18" charset="0"/>
                <a:cs typeface="Times New Roman" pitchFamily="18" charset="0"/>
              </a:rPr>
              <a:t>дозировочною</a:t>
            </a:r>
            <a:r>
              <a:rPr lang="uk-UA" dirty="0">
                <a:latin typeface="Times New Roman" pitchFamily="18" charset="0"/>
                <a:cs typeface="Times New Roman" pitchFamily="18" charset="0"/>
              </a:rPr>
              <a:t> шкалою для замішування </a:t>
            </a:r>
            <a:r>
              <a:rPr lang="uk-UA" dirty="0" err="1">
                <a:latin typeface="Times New Roman" pitchFamily="18" charset="0"/>
                <a:cs typeface="Times New Roman" pitchFamily="18" charset="0"/>
              </a:rPr>
              <a:t>зліпочної</a:t>
            </a:r>
            <a:r>
              <a:rPr lang="uk-UA" dirty="0">
                <a:latin typeface="Times New Roman" pitchFamily="18" charset="0"/>
                <a:cs typeface="Times New Roman" pitchFamily="18" charset="0"/>
              </a:rPr>
              <a:t> маси, скляну або дерев'яну паличку, шпатель для перемішування суміші, очну піпетку для виміру каталізатора, матеріал для створення бортика навколо сліду (пластилін), шприц ветеринарний із товстою голкою для введення пасти у вузькі і глибокі сліди.</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6757525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7272808"/>
          </a:xfrm>
        </p:spPr>
        <p:txBody>
          <a:bodyPr>
            <a:normAutofit fontScale="62500" lnSpcReduction="20000"/>
          </a:bodyPr>
          <a:lstStyle/>
          <a:p>
            <a:pPr marL="0" indent="0" algn="ctr">
              <a:lnSpc>
                <a:spcPct val="120000"/>
              </a:lnSpc>
              <a:buNone/>
            </a:pPr>
            <a:r>
              <a:rPr lang="uk-UA" dirty="0">
                <a:latin typeface="Times New Roman" pitchFamily="18" charset="0"/>
                <a:cs typeface="Times New Roman" pitchFamily="18" charset="0"/>
              </a:rPr>
              <a:t>Весь процес виготовлення зліпка укладається із чотирьох основних етапів:</a:t>
            </a:r>
          </a:p>
          <a:p>
            <a:pPr marL="514350" indent="-514350">
              <a:lnSpc>
                <a:spcPct val="120000"/>
              </a:lnSpc>
              <a:buFont typeface="+mj-lt"/>
              <a:buAutoNum type="arabicPeriod"/>
            </a:pPr>
            <a:r>
              <a:rPr lang="uk-UA" dirty="0">
                <a:latin typeface="Times New Roman" pitchFamily="18" charset="0"/>
                <a:cs typeface="Times New Roman" pitchFamily="18" charset="0"/>
              </a:rPr>
              <a:t>вивчення і підготування об'єкта; </a:t>
            </a:r>
          </a:p>
          <a:p>
            <a:pPr marL="514350" indent="-514350">
              <a:lnSpc>
                <a:spcPct val="120000"/>
              </a:lnSpc>
              <a:buFont typeface="+mj-lt"/>
              <a:buAutoNum type="arabicPeriod"/>
            </a:pPr>
            <a:r>
              <a:rPr lang="uk-UA" dirty="0">
                <a:latin typeface="Times New Roman" pitchFamily="18" charset="0"/>
                <a:cs typeface="Times New Roman" pitchFamily="18" charset="0"/>
              </a:rPr>
              <a:t>приготування </a:t>
            </a:r>
            <a:r>
              <a:rPr lang="uk-UA" dirty="0" err="1">
                <a:latin typeface="Times New Roman" pitchFamily="18" charset="0"/>
                <a:cs typeface="Times New Roman" pitchFamily="18" charset="0"/>
              </a:rPr>
              <a:t>зліпочного</a:t>
            </a:r>
            <a:r>
              <a:rPr lang="uk-UA" dirty="0">
                <a:latin typeface="Times New Roman" pitchFamily="18" charset="0"/>
                <a:cs typeface="Times New Roman" pitchFamily="18" charset="0"/>
              </a:rPr>
              <a:t> матеріалу;</a:t>
            </a:r>
            <a:endParaRPr lang="ru-RU" dirty="0">
              <a:latin typeface="Times New Roman" pitchFamily="18" charset="0"/>
              <a:cs typeface="Times New Roman" pitchFamily="18" charset="0"/>
            </a:endParaRPr>
          </a:p>
          <a:p>
            <a:pPr marL="514350" indent="-514350">
              <a:lnSpc>
                <a:spcPct val="120000"/>
              </a:lnSpc>
              <a:buFont typeface="+mj-lt"/>
              <a:buAutoNum type="arabicPeriod"/>
            </a:pPr>
            <a:r>
              <a:rPr lang="uk-UA" dirty="0">
                <a:latin typeface="Times New Roman" pitchFamily="18" charset="0"/>
                <a:cs typeface="Times New Roman" pitchFamily="18" charset="0"/>
              </a:rPr>
              <a:t>нанесення </a:t>
            </a:r>
            <a:r>
              <a:rPr lang="uk-UA" dirty="0" err="1">
                <a:latin typeface="Times New Roman" pitchFamily="18" charset="0"/>
                <a:cs typeface="Times New Roman" pitchFamily="18" charset="0"/>
              </a:rPr>
              <a:t>зліпочної</a:t>
            </a:r>
            <a:r>
              <a:rPr lang="uk-UA" dirty="0">
                <a:latin typeface="Times New Roman" pitchFamily="18" charset="0"/>
                <a:cs typeface="Times New Roman" pitchFamily="18" charset="0"/>
              </a:rPr>
              <a:t> маси на об'єкт;</a:t>
            </a:r>
            <a:endParaRPr lang="ru-RU" dirty="0">
              <a:latin typeface="Times New Roman" pitchFamily="18" charset="0"/>
              <a:cs typeface="Times New Roman" pitchFamily="18" charset="0"/>
            </a:endParaRPr>
          </a:p>
          <a:p>
            <a:pPr marL="514350" indent="-514350">
              <a:lnSpc>
                <a:spcPct val="120000"/>
              </a:lnSpc>
              <a:buFont typeface="+mj-lt"/>
              <a:buAutoNum type="arabicPeriod"/>
            </a:pPr>
            <a:r>
              <a:rPr lang="uk-UA" dirty="0">
                <a:latin typeface="Times New Roman" pitchFamily="18" charset="0"/>
                <a:cs typeface="Times New Roman" pitchFamily="18" charset="0"/>
              </a:rPr>
              <a:t>зняття (витяг) сліду.</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Полімерні моделюючі матеріали мають широке застосування при </a:t>
            </a:r>
            <a:r>
              <a:rPr lang="uk-UA" dirty="0" err="1">
                <a:latin typeface="Times New Roman" pitchFamily="18" charset="0"/>
                <a:cs typeface="Times New Roman" pitchFamily="18" charset="0"/>
              </a:rPr>
              <a:t>трасологічних</a:t>
            </a:r>
            <a:r>
              <a:rPr lang="uk-UA" dirty="0">
                <a:latin typeface="Times New Roman" pitchFamily="18" charset="0"/>
                <a:cs typeface="Times New Roman" pitchFamily="18" charset="0"/>
              </a:rPr>
              <a:t> дослідженнях. Обумовлено це, з одного боку, розмаїтістю предметів, які є об'єктами таких досліджень, з іншого боку - великою кількістю слідів, вивчення яких успішно може бути проведено із застосуванням штучно утворюваних моделей зліпків.</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Засоби і прийоми одержання об'ємних копій слідів обов'язково описуються в протоколі огляду місця події.</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Для забезпечення цілості зліпка обгортають тонким папером, ватою, дрантям і поміщають у картонні коробки або дерев'яні ящики, що обв'язують бичовою та опечатуються.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Одним із прийомів фіксації є застосування предметного моделювання зовнішнього образу людини, тобто виготовлення за допомогою спеціальних технічних засобів синтетичних і суб'єктивних портретів. Для виготовлення таких моделей використовується інформаційний комплект малюнків, програма «Фоторобот» і т.д.</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648191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t">
            <a:noAutofit/>
          </a:bodyPr>
          <a:lstStyle/>
          <a:p>
            <a:pPr lvl="0"/>
            <a:r>
              <a:rPr lang="uk-UA" sz="2000" dirty="0">
                <a:latin typeface="Times New Roman" pitchFamily="18" charset="0"/>
                <a:cs typeface="Times New Roman" pitchFamily="18" charset="0"/>
              </a:rPr>
              <a:t>Питання 3: Фотографічні засоби фіксації. Використання новітніх технологій для фіксації речових доказів.</a:t>
            </a:r>
            <a:br>
              <a:rPr lang="ru-RU" sz="2000" dirty="0">
                <a:latin typeface="Times New Roman" pitchFamily="18" charset="0"/>
                <a:cs typeface="Times New Roman" pitchFamily="18" charset="0"/>
              </a:rPr>
            </a:br>
            <a:endParaRPr lang="ru-RU" sz="2000" dirty="0"/>
          </a:p>
        </p:txBody>
      </p:sp>
      <p:sp>
        <p:nvSpPr>
          <p:cNvPr id="3" name="Объект 2"/>
          <p:cNvSpPr>
            <a:spLocks noGrp="1"/>
          </p:cNvSpPr>
          <p:nvPr>
            <p:ph idx="1"/>
          </p:nvPr>
        </p:nvSpPr>
        <p:spPr>
          <a:xfrm>
            <a:off x="251520" y="1196752"/>
            <a:ext cx="8612716" cy="6048672"/>
          </a:xfrm>
        </p:spPr>
        <p:txBody>
          <a:bodyPr>
            <a:normAutofit fontScale="62500" lnSpcReduction="20000"/>
          </a:bodyPr>
          <a:lstStyle/>
          <a:p>
            <a:pPr marL="0" indent="0">
              <a:lnSpc>
                <a:spcPct val="120000"/>
              </a:lnSpc>
              <a:buNone/>
            </a:pPr>
            <a:r>
              <a:rPr lang="uk-UA" dirty="0">
                <a:latin typeface="Times New Roman" pitchFamily="18" charset="0"/>
                <a:cs typeface="Times New Roman" pitchFamily="18" charset="0"/>
              </a:rPr>
              <a:t>	Для фіксації виявлених мікрооб’єктів застосовується вербальна (опис у протоколі) та предметна (із застосуванням технічних засобів) форми.</a:t>
            </a:r>
            <a:endParaRPr lang="ru-RU" dirty="0">
              <a:latin typeface="Times New Roman" pitchFamily="18" charset="0"/>
              <a:cs typeface="Times New Roman" pitchFamily="18" charset="0"/>
            </a:endParaRPr>
          </a:p>
          <a:p>
            <a:pPr marL="0" indent="0">
              <a:lnSpc>
                <a:spcPct val="120000"/>
              </a:lnSpc>
              <a:buNone/>
            </a:pPr>
            <a:r>
              <a:rPr lang="ru-RU" dirty="0">
                <a:latin typeface="Times New Roman" pitchFamily="18" charset="0"/>
                <a:cs typeface="Times New Roman" pitchFamily="18" charset="0"/>
              </a:rPr>
              <a:t>	Протоколом </a:t>
            </a:r>
            <a:r>
              <a:rPr lang="ru-RU" dirty="0" err="1">
                <a:latin typeface="Times New Roman" pitchFamily="18" charset="0"/>
                <a:cs typeface="Times New Roman" pitchFamily="18" charset="0"/>
              </a:rPr>
              <a:t>процесуально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оформлюються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фактичні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дані</a:t>
            </a:r>
            <a:r>
              <a:rPr lang="ru-RU" dirty="0">
                <a:latin typeface="Times New Roman" pitchFamily="18" charset="0"/>
                <a:cs typeface="Times New Roman" pitchFamily="18" charset="0"/>
              </a:rPr>
              <a:t> про </a:t>
            </a:r>
            <a:r>
              <a:rPr lang="ru-RU" dirty="0" err="1">
                <a:latin typeface="Times New Roman" pitchFamily="18" charset="0"/>
                <a:cs typeface="Times New Roman" pitchFamily="18" charset="0"/>
              </a:rPr>
              <a:t>об’єкти</a:t>
            </a:r>
            <a:r>
              <a:rPr lang="ru-RU" dirty="0">
                <a:latin typeface="Times New Roman" pitchFamily="18" charset="0"/>
                <a:cs typeface="Times New Roman" pitchFamily="18" charset="0"/>
              </a:rPr>
              <a:t>, і в </a:t>
            </a:r>
            <a:r>
              <a:rPr lang="ru-RU" dirty="0" err="1">
                <a:latin typeface="Times New Roman" pitchFamily="18" charset="0"/>
                <a:cs typeface="Times New Roman" pitchFamily="18" charset="0"/>
              </a:rPr>
              <a:t>подальшому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виступає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засобом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доказування</a:t>
            </a:r>
            <a:r>
              <a:rPr lang="ru-RU" dirty="0">
                <a:latin typeface="Times New Roman" pitchFamily="18" charset="0"/>
                <a:cs typeface="Times New Roman" pitchFamily="18" charset="0"/>
              </a:rPr>
              <a:t> (ст. </a:t>
            </a:r>
            <a:r>
              <a:rPr lang="uk-UA" dirty="0">
                <a:latin typeface="Times New Roman" pitchFamily="18" charset="0"/>
                <a:cs typeface="Times New Roman" pitchFamily="18" charset="0"/>
              </a:rPr>
              <a:t>104</a:t>
            </a:r>
            <a:r>
              <a:rPr lang="ru-RU" dirty="0">
                <a:latin typeface="Times New Roman" pitchFamily="18" charset="0"/>
                <a:cs typeface="Times New Roman" pitchFamily="18" charset="0"/>
              </a:rPr>
              <a:t> КПК </a:t>
            </a:r>
            <a:r>
              <a:rPr lang="ru-RU" dirty="0" err="1">
                <a:latin typeface="Times New Roman" pitchFamily="18" charset="0"/>
                <a:cs typeface="Times New Roman" pitchFamily="18" charset="0"/>
              </a:rPr>
              <a:t>України</a:t>
            </a:r>
            <a:r>
              <a:rPr lang="ru-RU" dirty="0">
                <a:latin typeface="Times New Roman" pitchFamily="18" charset="0"/>
                <a:cs typeface="Times New Roman" pitchFamily="18" charset="0"/>
              </a:rPr>
              <a:t>). </a:t>
            </a:r>
          </a:p>
          <a:p>
            <a:pPr marL="0" indent="0">
              <a:lnSpc>
                <a:spcPct val="120000"/>
              </a:lnSpc>
              <a:buNone/>
            </a:pP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протоколі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слідчої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необхідно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зазначити</a:t>
            </a:r>
            <a:r>
              <a:rPr lang="ru-RU" dirty="0">
                <a:latin typeface="Times New Roman" pitchFamily="18" charset="0"/>
                <a:cs typeface="Times New Roman" pitchFamily="18" charset="0"/>
              </a:rPr>
              <a:t>:</a:t>
            </a:r>
          </a:p>
          <a:p>
            <a:pPr>
              <a:lnSpc>
                <a:spcPct val="120000"/>
              </a:lnSpc>
              <a:buFont typeface="Wingdings" pitchFamily="2" charset="2"/>
              <a:buChar char="Ø"/>
            </a:pPr>
            <a:r>
              <a:rPr lang="uk-UA" dirty="0">
                <a:latin typeface="Times New Roman" pitchFamily="18" charset="0"/>
                <a:cs typeface="Times New Roman" pitchFamily="18" charset="0"/>
              </a:rPr>
              <a:t>об’єкт, на якому знаходяться чужорідні мікрооб’єкти, його координати стосовно стійких орієнтирів;</a:t>
            </a:r>
            <a:endParaRPr lang="ru-RU" dirty="0">
              <a:latin typeface="Times New Roman" pitchFamily="18" charset="0"/>
              <a:cs typeface="Times New Roman" pitchFamily="18" charset="0"/>
            </a:endParaRPr>
          </a:p>
          <a:p>
            <a:pPr>
              <a:lnSpc>
                <a:spcPct val="120000"/>
              </a:lnSpc>
              <a:buFont typeface="Wingdings" pitchFamily="2" charset="2"/>
              <a:buChar char="Ø"/>
            </a:pPr>
            <a:r>
              <a:rPr lang="uk-UA" dirty="0">
                <a:latin typeface="Times New Roman" pitchFamily="18" charset="0"/>
                <a:cs typeface="Times New Roman" pitchFamily="18" charset="0"/>
              </a:rPr>
              <a:t>локалізацію мікрооб’єктів на об’єкті-носії;</a:t>
            </a:r>
            <a:endParaRPr lang="ru-RU" dirty="0">
              <a:latin typeface="Times New Roman" pitchFamily="18" charset="0"/>
              <a:cs typeface="Times New Roman" pitchFamily="18" charset="0"/>
            </a:endParaRPr>
          </a:p>
          <a:p>
            <a:pPr>
              <a:lnSpc>
                <a:spcPct val="120000"/>
              </a:lnSpc>
              <a:buFont typeface="Wingdings" pitchFamily="2" charset="2"/>
              <a:buChar char="Ø"/>
            </a:pPr>
            <a:r>
              <a:rPr lang="uk-UA" dirty="0">
                <a:latin typeface="Times New Roman" pitchFamily="18" charset="0"/>
                <a:cs typeface="Times New Roman" pitchFamily="18" charset="0"/>
              </a:rPr>
              <a:t>характер закріплення мікрооб’єктів на об’єкті-носії (мають міцне зчеплення, вільно розташовані на поверхні, просочують матеріал об’єкта-носія);</a:t>
            </a:r>
            <a:endParaRPr lang="ru-RU" dirty="0">
              <a:latin typeface="Times New Roman" pitchFamily="18" charset="0"/>
              <a:cs typeface="Times New Roman" pitchFamily="18" charset="0"/>
            </a:endParaRPr>
          </a:p>
          <a:p>
            <a:pPr>
              <a:lnSpc>
                <a:spcPct val="120000"/>
              </a:lnSpc>
              <a:buFont typeface="Wingdings" pitchFamily="2" charset="2"/>
              <a:buChar char="Ø"/>
            </a:pPr>
            <a:r>
              <a:rPr lang="uk-UA" dirty="0">
                <a:latin typeface="Times New Roman" pitchFamily="18" charset="0"/>
                <a:cs typeface="Times New Roman" pitchFamily="18" charset="0"/>
              </a:rPr>
              <a:t>імовірну природу мікрооб’єкта (на що схожий об’єкт за зовнішнім виглядом – формою, запахом), його точну або приблизну кількість, стан;</a:t>
            </a:r>
            <a:endParaRPr lang="ru-RU" dirty="0">
              <a:latin typeface="Times New Roman" pitchFamily="18" charset="0"/>
              <a:cs typeface="Times New Roman" pitchFamily="18" charset="0"/>
            </a:endParaRPr>
          </a:p>
          <a:p>
            <a:pPr>
              <a:lnSpc>
                <a:spcPct val="120000"/>
              </a:lnSpc>
              <a:buFont typeface="Wingdings" pitchFamily="2" charset="2"/>
              <a:buChar char="Ø"/>
            </a:pPr>
            <a:r>
              <a:rPr lang="uk-UA" dirty="0">
                <a:latin typeface="Times New Roman" pitchFamily="18" charset="0"/>
                <a:cs typeface="Times New Roman" pitchFamily="18" charset="0"/>
              </a:rPr>
              <a:t>форму та приблизні розміри нашарування або окремих часток.</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51807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624736"/>
          </a:xfrm>
        </p:spPr>
        <p:txBody>
          <a:bodyPr>
            <a:normAutofit fontScale="55000" lnSpcReduction="20000"/>
          </a:bodyPr>
          <a:lstStyle/>
          <a:p>
            <a:pPr marL="0" indent="0">
              <a:lnSpc>
                <a:spcPct val="120000"/>
              </a:lnSpc>
              <a:buNone/>
            </a:pPr>
            <a:r>
              <a:rPr lang="uk-UA" dirty="0">
                <a:latin typeface="Times New Roman" pitchFamily="18" charset="0"/>
                <a:cs typeface="Times New Roman" pitchFamily="18" charset="0"/>
              </a:rPr>
              <a:t>	Для описання форми мікрооб’єктів слід використовувати поняття з геометрії (наприклад, “нашарування має форму рівностороннього трикутника з розмірами сторін 3 мм” або “частка лакофарбового покриття подібна до еліпса довжиною 2 мм та шириною 0,5 мм”). Зауважимо, що доторкатись вимірювальними інструментами до об’єктів не рекомендується. необхідно користуватись криміналістичним визначником кольору. Якщо відчувається запах, слід зазначити, запах якої з відомих речовин він нагадує. При описанні поверхні мікрооб’єкта треба зазначити, рівна вона чи вигнута, гладенька чи шершава, блискуча чи матова, суха чи волога, пропускає світло чи ні тощо. Визначається також агрегатний стан мікрооб’єкта.</a:t>
            </a:r>
            <a:endParaRPr lang="ru-RU" dirty="0">
              <a:latin typeface="Times New Roman" pitchFamily="18" charset="0"/>
              <a:cs typeface="Times New Roman" pitchFamily="18" charset="0"/>
            </a:endParaRPr>
          </a:p>
          <a:p>
            <a:pPr marL="0" indent="0">
              <a:lnSpc>
                <a:spcPct val="120000"/>
              </a:lnSpc>
              <a:buNone/>
            </a:pPr>
            <a:r>
              <a:rPr lang="ru-RU" dirty="0">
                <a:latin typeface="Times New Roman" pitchFamily="18" charset="0"/>
                <a:cs typeface="Times New Roman" pitchFamily="18" charset="0"/>
              </a:rPr>
              <a:t>	</a:t>
            </a:r>
            <a:r>
              <a:rPr lang="uk-UA" dirty="0">
                <a:latin typeface="Times New Roman" pitchFamily="18" charset="0"/>
                <a:cs typeface="Times New Roman" pitchFamily="18" charset="0"/>
              </a:rPr>
              <a:t>До технічних методів фіксації відносять </a:t>
            </a:r>
            <a:r>
              <a:rPr lang="uk-UA" dirty="0" err="1">
                <a:latin typeface="Times New Roman" pitchFamily="18" charset="0"/>
                <a:cs typeface="Times New Roman" pitchFamily="18" charset="0"/>
              </a:rPr>
              <a:t>фото-</a:t>
            </a:r>
            <a:r>
              <a:rPr lang="uk-UA" dirty="0">
                <a:latin typeface="Times New Roman" pitchFamily="18" charset="0"/>
                <a:cs typeface="Times New Roman" pitchFamily="18" charset="0"/>
              </a:rPr>
              <a:t> та </a:t>
            </a:r>
            <a:r>
              <a:rPr lang="uk-UA" dirty="0" err="1">
                <a:latin typeface="Times New Roman" pitchFamily="18" charset="0"/>
                <a:cs typeface="Times New Roman" pitchFamily="18" charset="0"/>
              </a:rPr>
              <a:t>відеозйомку</a:t>
            </a:r>
            <a:r>
              <a:rPr lang="uk-UA" dirty="0">
                <a:latin typeface="Times New Roman" pitchFamily="18" charset="0"/>
                <a:cs typeface="Times New Roman" pitchFamily="18" charset="0"/>
              </a:rPr>
              <a:t>, виготовлення схем, малюнків та механічне закріплення мікрооб’єктів на об’єкті-носії.</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Можливості фотографічної фіксації виявлених мікрооб’єктів обмежені. Зазвичай фотографують лише об’єкти-носії, а також локалізацію значної кількості мікрооб’єктів. Фотозйомка окремих мікрооб’єктів найчастіше не проводиться, зважаючи на складність процесу, хоча сучасна техніка дозволяє ефективно фіксувати і поодинокі мікрооб’єкти. І хоча у більшості випадків зазначені знімки не мають  доказового значення, проте їх криміналістична значущість сумнівів не викликає.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Для фіксації характеру розташування мікрооб’єктів на предметах обстановки місця події доцільно використовувати схеми. Виявлені за допомогою лупи мікрооб’єкти можна намалювати.</a:t>
            </a:r>
            <a:endParaRPr lang="ru-RU" dirty="0">
              <a:latin typeface="Times New Roman" pitchFamily="18" charset="0"/>
              <a:cs typeface="Times New Roman" pitchFamily="18" charset="0"/>
            </a:endParaRPr>
          </a:p>
          <a:p>
            <a:pPr>
              <a:lnSpc>
                <a:spcPct val="120000"/>
              </a:lnSpc>
            </a:pPr>
            <a:endParaRPr lang="uk-UA"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728264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336704"/>
          </a:xfrm>
        </p:spPr>
        <p:txBody>
          <a:bodyPr>
            <a:normAutofit fontScale="62500" lnSpcReduction="20000"/>
          </a:bodyPr>
          <a:lstStyle/>
          <a:p>
            <a:pPr marL="0" indent="0">
              <a:lnSpc>
                <a:spcPct val="120000"/>
              </a:lnSpc>
              <a:buNone/>
            </a:pPr>
            <a:r>
              <a:rPr lang="uk-UA" dirty="0">
                <a:latin typeface="Times New Roman" pitchFamily="18" charset="0"/>
                <a:cs typeface="Times New Roman" pitchFamily="18" charset="0"/>
              </a:rPr>
              <a:t>	При вилученні мікрооб’єктів разом з об’єктом-носієм, понятим слід його показати та звернути їх увагу на наявні мікрооб’єкти (можна за допомогою оптичних приладів). Якщо наявність мікрооб’єктів тільки припускається, понятим роз’яснюють мотиви вилучення об’єкта-носія. Вони повинні бути присутніми при пакуванні об’єктів-носіїв та засвідчити цей факт своїми підписами під пояснювальним написом на упаковці. Мікрооб’єкти, вилучені без об’єкта-носія, демонструються понятим на місці їх виявлення, а потім у процесі їх пакування. Місця локалізації мікрооб’єктів на об’єкті-носії можна позначити олівцем, нитками, фломастером, обов’язково зазначивши це у протоколі, щоб експерт не сприйняв позначки як чужорідні забруднення.</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Для механічного закріплення мікрооб’єктів на об’єкті-носії рекомендується покривати місця їх локалізації шматком білої не ворсистої тканини (капронової, шовкової, бавовняної), яку по краях закріплюють нитками, шпильками, або замість тканини використати целофан, поліетилен, кальку, які приклеюють по периметру до об’єкта-носія липкою стрічкою. Іноді доцільно використовувати аерозольне розпилення фіксатора (наприклад, лак для волосся). Застосування із цією метою розчину </a:t>
            </a:r>
            <a:r>
              <a:rPr lang="uk-UA" dirty="0" err="1">
                <a:latin typeface="Times New Roman" pitchFamily="18" charset="0"/>
                <a:cs typeface="Times New Roman" pitchFamily="18" charset="0"/>
              </a:rPr>
              <a:t>перхлорвінилу</a:t>
            </a:r>
            <a:r>
              <a:rPr lang="uk-UA" dirty="0">
                <a:latin typeface="Times New Roman" pitchFamily="18" charset="0"/>
                <a:cs typeface="Times New Roman" pitchFamily="18" charset="0"/>
              </a:rPr>
              <a:t> в ацетоні може призвести до втрати доказів, зважаючи на те, що ацетон – сильний розчинник.</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701030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88640"/>
            <a:ext cx="8363272" cy="6480720"/>
          </a:xfrm>
        </p:spPr>
        <p:txBody>
          <a:bodyPr>
            <a:normAutofit fontScale="70000" lnSpcReduction="20000"/>
          </a:bodyPr>
          <a:lstStyle/>
          <a:p>
            <a:pPr marL="0" indent="0">
              <a:lnSpc>
                <a:spcPct val="120000"/>
              </a:lnSpc>
              <a:buNone/>
            </a:pPr>
            <a:r>
              <a:rPr lang="uk-UA" dirty="0">
                <a:latin typeface="Times New Roman" pitchFamily="18" charset="0"/>
                <a:cs typeface="Times New Roman" pitchFamily="18" charset="0"/>
              </a:rPr>
              <a:t>	Очевидно, що фіксація (або закріплення) речових доказів має процесуальний та науково-технічний аспекти.</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Процесуальний аспект фіксації передбачає закріплення факту виявлення та вилучення мікрооб’єктів, що обумовлює надання їм статусу речового доказу. Процесуальна фіксація полягає у складанні протоколу слідчої дії, під час якої були виявлені та вилучені мікрооб’єкти. Протокол повинен включати описання дій, засобів, методів виявлення та вилучення мікрооб’єктів, місць їх виявлення, засобів та методів їх вилучення, пакування, зберігання. До протоколу крім самих мікрооб’єктів або предметів, на яких вони знаходяться, додають знімки, малюнки, схеми.</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Науково-технічний аспект фіксації означає конкретні маніпуляції з мікрооб’єктами з метою збереження їх зовнішнього вигляду, місця виявлення та інших суттєвих для справи показників, а також для тривалого зберігання їх властивостей, важливих для доказування по справі.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Після фіксації переходять до вилучення мікрооб’єктів.</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6392055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229600" cy="1143000"/>
          </a:xfrm>
        </p:spPr>
        <p:txBody>
          <a:bodyPr anchor="t">
            <a:noAutofit/>
          </a:bodyPr>
          <a:lstStyle/>
          <a:p>
            <a:pPr lvl="0"/>
            <a:r>
              <a:rPr lang="uk-UA" sz="2400" dirty="0">
                <a:latin typeface="Times New Roman" pitchFamily="18" charset="0"/>
                <a:cs typeface="Times New Roman" pitchFamily="18" charset="0"/>
              </a:rPr>
              <a:t>Питання 4: Особливості застосування технічних засобів для фіксації різноманітних криміналістичних об’єктів. </a:t>
            </a:r>
            <a:br>
              <a:rPr lang="ru-RU" sz="2400" b="1" dirty="0">
                <a:latin typeface="Times New Roman" pitchFamily="18" charset="0"/>
                <a:cs typeface="Times New Roman" pitchFamily="18" charset="0"/>
              </a:rPr>
            </a:br>
            <a:endParaRPr lang="ru-RU" sz="2400" dirty="0"/>
          </a:p>
        </p:txBody>
      </p:sp>
      <p:sp>
        <p:nvSpPr>
          <p:cNvPr id="3" name="Объект 2"/>
          <p:cNvSpPr>
            <a:spLocks noGrp="1"/>
          </p:cNvSpPr>
          <p:nvPr>
            <p:ph idx="1"/>
          </p:nvPr>
        </p:nvSpPr>
        <p:spPr>
          <a:xfrm>
            <a:off x="179512" y="980728"/>
            <a:ext cx="8712968" cy="5733256"/>
          </a:xfrm>
        </p:spPr>
        <p:txBody>
          <a:bodyPr anchor="t">
            <a:noAutofit/>
          </a:bodyPr>
          <a:lstStyle/>
          <a:p>
            <a:pPr marL="0" indent="0">
              <a:buNone/>
            </a:pPr>
            <a:r>
              <a:rPr lang="uk-UA" sz="1600" dirty="0">
                <a:latin typeface="Times New Roman" pitchFamily="18" charset="0"/>
                <a:cs typeface="Times New Roman" pitchFamily="18" charset="0"/>
              </a:rPr>
              <a:t>	</a:t>
            </a:r>
            <a:r>
              <a:rPr lang="uk-UA" sz="1900" b="1" dirty="0">
                <a:latin typeface="Times New Roman" pitchFamily="18" charset="0"/>
                <a:cs typeface="Times New Roman" pitchFamily="18" charset="0"/>
              </a:rPr>
              <a:t>Фіксація запахових </a:t>
            </a:r>
            <a:r>
              <a:rPr lang="uk-UA" sz="1900" dirty="0">
                <a:latin typeface="Times New Roman" pitchFamily="18" charset="0"/>
                <a:cs typeface="Times New Roman" pitchFamily="18" charset="0"/>
              </a:rPr>
              <a:t>слідів здійснюється шляхом контакту адсорбенту із </a:t>
            </a:r>
            <a:r>
              <a:rPr lang="uk-UA" sz="1900" dirty="0" err="1">
                <a:latin typeface="Times New Roman" pitchFamily="18" charset="0"/>
                <a:cs typeface="Times New Roman" pitchFamily="18" charset="0"/>
              </a:rPr>
              <a:t>предметом-слідоносієм</a:t>
            </a:r>
            <a:r>
              <a:rPr lang="uk-UA" sz="1900" dirty="0">
                <a:latin typeface="Times New Roman" pitchFamily="18" charset="0"/>
                <a:cs typeface="Times New Roman" pitchFamily="18" charset="0"/>
              </a:rPr>
              <a:t>.</a:t>
            </a:r>
            <a:endParaRPr lang="ru-RU" sz="1900" dirty="0">
              <a:latin typeface="Times New Roman" pitchFamily="18" charset="0"/>
              <a:cs typeface="Times New Roman" pitchFamily="18" charset="0"/>
            </a:endParaRPr>
          </a:p>
          <a:p>
            <a:pPr marL="0" indent="0">
              <a:buNone/>
            </a:pPr>
            <a:r>
              <a:rPr lang="uk-UA" sz="1900" dirty="0">
                <a:latin typeface="Times New Roman" pitchFamily="18" charset="0"/>
                <a:cs typeface="Times New Roman" pitchFamily="18" charset="0"/>
              </a:rPr>
              <a:t>	</a:t>
            </a:r>
            <a:r>
              <a:rPr lang="uk-UA" sz="1900" b="1" dirty="0">
                <a:latin typeface="Times New Roman" pitchFamily="18" charset="0"/>
                <a:cs typeface="Times New Roman" pitchFamily="18" charset="0"/>
              </a:rPr>
              <a:t>Адсорбент</a:t>
            </a:r>
            <a:r>
              <a:rPr lang="uk-UA" sz="1900" dirty="0">
                <a:latin typeface="Times New Roman" pitchFamily="18" charset="0"/>
                <a:cs typeface="Times New Roman" pitchFamily="18" charset="0"/>
              </a:rPr>
              <a:t> – шматки ворсистої бавовняної тканини (фланель, байка) розмірами 10 х 15 чи 15 х 20 см, незабарвлені чи однокольорові. Стерилізація випраних серветок проводиться при температурі  70оС протягом 1 - 1,5 годин. Використовуються також побутова алюмінієва фольга (у рулонах) шириною 15 см та поліетиленова плівка. Після використання останні знищують.</a:t>
            </a:r>
            <a:endParaRPr lang="ru-RU" sz="1900" dirty="0">
              <a:latin typeface="Times New Roman" pitchFamily="18" charset="0"/>
              <a:cs typeface="Times New Roman" pitchFamily="18" charset="0"/>
            </a:endParaRPr>
          </a:p>
          <a:p>
            <a:pPr marL="0" indent="0">
              <a:buNone/>
            </a:pPr>
            <a:r>
              <a:rPr lang="ru-RU" sz="1900" dirty="0">
                <a:latin typeface="Times New Roman" pitchFamily="18" charset="0"/>
                <a:cs typeface="Times New Roman" pitchFamily="18" charset="0"/>
              </a:rPr>
              <a:t>	</a:t>
            </a:r>
            <a:r>
              <a:rPr lang="uk-UA" sz="1900" dirty="0">
                <a:latin typeface="Times New Roman" pitchFamily="18" charset="0"/>
                <a:cs typeface="Times New Roman" pitchFamily="18" charset="0"/>
              </a:rPr>
              <a:t>Серветку-адсорбент пінцетом виймають із банки, розправляють на шматку фольги і, не торкаючись руками, накладають на </a:t>
            </a:r>
            <a:r>
              <a:rPr lang="uk-UA" sz="1900" dirty="0" err="1">
                <a:latin typeface="Times New Roman" pitchFamily="18" charset="0"/>
                <a:cs typeface="Times New Roman" pitchFamily="18" charset="0"/>
              </a:rPr>
              <a:t>об’єкт-слідоносій</a:t>
            </a:r>
            <a:r>
              <a:rPr lang="uk-UA" sz="1900" dirty="0">
                <a:latin typeface="Times New Roman" pitchFamily="18" charset="0"/>
                <a:cs typeface="Times New Roman" pitchFamily="18" charset="0"/>
              </a:rPr>
              <a:t>. Заздалегідь, для кращої адсорбції молекул запаху, зволожують </a:t>
            </a:r>
            <a:r>
              <a:rPr lang="uk-UA" sz="1900" dirty="0" err="1">
                <a:latin typeface="Times New Roman" pitchFamily="18" charset="0"/>
                <a:cs typeface="Times New Roman" pitchFamily="18" charset="0"/>
              </a:rPr>
              <a:t>об’єкт-слідоносій</a:t>
            </a:r>
            <a:r>
              <a:rPr lang="uk-UA" sz="1900" dirty="0">
                <a:latin typeface="Times New Roman" pitchFamily="18" charset="0"/>
                <a:cs typeface="Times New Roman" pitchFamily="18" charset="0"/>
              </a:rPr>
              <a:t> чи серветку водою з пульверизатора або над парою. серветку, що знаходиться на об’єкті-носії, накривають шматком фольги, який повинен повністю закривати адсорбент, чи кількома шматками. При цьому не можна торкатись руками поверхні фольги, що вступатиме в контакт із адсорбентом. Адсорбент та фольгу можна накривати поліетиленовою плівкою, а все разом необхідно щільно притиснути за допомогою вантажу (наприклад, прожарений пісок у поліетиленовому пакеті) до горизонтальної поверхні, липкої стрічки або ниток – до похилої чи вертикальної. Система призначена для поліпшення процесу дифузії “запахових” молекул та їх ефективнішої адсорбції.</a:t>
            </a:r>
            <a:endParaRPr lang="ru-RU" sz="1900" dirty="0">
              <a:latin typeface="Times New Roman" pitchFamily="18" charset="0"/>
              <a:cs typeface="Times New Roman" pitchFamily="18" charset="0"/>
            </a:endParaRPr>
          </a:p>
          <a:p>
            <a:endParaRPr lang="ru-RU" sz="1600" dirty="0">
              <a:latin typeface="Times New Roman" pitchFamily="18" charset="0"/>
              <a:cs typeface="Times New Roman" pitchFamily="18" charset="0"/>
            </a:endParaRPr>
          </a:p>
        </p:txBody>
      </p:sp>
    </p:spTree>
    <p:extLst>
      <p:ext uri="{BB962C8B-B14F-4D97-AF65-F5344CB8AC3E}">
        <p14:creationId xmlns:p14="http://schemas.microsoft.com/office/powerpoint/2010/main" val="69400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640960" cy="6408712"/>
          </a:xfrm>
        </p:spPr>
        <p:txBody>
          <a:bodyPr>
            <a:normAutofit fontScale="62500" lnSpcReduction="20000"/>
          </a:bodyPr>
          <a:lstStyle/>
          <a:p>
            <a:pPr marL="0" indent="0">
              <a:lnSpc>
                <a:spcPct val="120000"/>
              </a:lnSpc>
              <a:buNone/>
            </a:pP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Об’єкт-слідоносій</a:t>
            </a:r>
            <a:r>
              <a:rPr lang="uk-UA" dirty="0">
                <a:latin typeface="Times New Roman" pitchFamily="18" charset="0"/>
                <a:cs typeface="Times New Roman" pitchFamily="18" charset="0"/>
              </a:rPr>
              <a:t> можна обернути шматком </a:t>
            </a:r>
            <a:r>
              <a:rPr lang="uk-UA" dirty="0" err="1">
                <a:latin typeface="Times New Roman" pitchFamily="18" charset="0"/>
                <a:cs typeface="Times New Roman" pitchFamily="18" charset="0"/>
              </a:rPr>
              <a:t>адсорбента</a:t>
            </a:r>
            <a:r>
              <a:rPr lang="uk-UA" dirty="0">
                <a:latin typeface="Times New Roman" pitchFamily="18" charset="0"/>
                <a:cs typeface="Times New Roman" pitchFamily="18" charset="0"/>
              </a:rPr>
              <a:t>, двома-трьома шарами фольги, закріпити липкою стрічкою, нитками, упорами. так обробляють рукоятку знаряддя злочину, кермо автомобіля.</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На предмет одягу накладають 2 - 4 серветки, потім згортають та фіксують мотузкою, липкою стрічкою. При роботі із взуттям серветку пінцетом кладуть у внутрішню передню частину, закривають фольгою, ущільнюють шматками зім’ятого паперу.</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Можна на руку (у гумовій рукавичці) покласти шматок фольги, зверху – серветку, притиснути до вертикальної поверхні із імовірними слідами запаху та закріпити липкою стрічкою.</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Для гладкої поверхні застосовується метод обтирання: адсорбентом, який тримають пінцетом, обтирають предмет. При цьому час відбору запаху скорочується за рахунок динамічного контакту адсорбенту з </a:t>
            </a:r>
            <a:r>
              <a:rPr lang="uk-UA" dirty="0" err="1">
                <a:latin typeface="Times New Roman" pitchFamily="18" charset="0"/>
                <a:cs typeface="Times New Roman" pitchFamily="18" charset="0"/>
              </a:rPr>
              <a:t>об’єктом-слідоносієм</a:t>
            </a:r>
            <a:r>
              <a:rPr lang="uk-UA" dirty="0">
                <a:latin typeface="Times New Roman" pitchFamily="18" charset="0"/>
                <a:cs typeface="Times New Roman" pitchFamily="18" charset="0"/>
              </a:rPr>
              <a:t>.</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Вилучення запахових слідів проводять у гумових рукавичках. Перед використанням їх потрібно вимити миючим засобом і після просушування протерти тампоном, змоченим спиртом. У спирті промивають і робочі кінці пінцета.</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088453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260648"/>
            <a:ext cx="8568952" cy="6408712"/>
          </a:xfrm>
        </p:spPr>
        <p:txBody>
          <a:bodyPr>
            <a:normAutofit fontScale="77500" lnSpcReduction="20000"/>
          </a:bodyPr>
          <a:lstStyle/>
          <a:p>
            <a:pPr marL="0" indent="0">
              <a:lnSpc>
                <a:spcPct val="120000"/>
              </a:lnSpc>
              <a:buNone/>
            </a:pPr>
            <a:r>
              <a:rPr lang="uk-UA" dirty="0"/>
              <a:t>	</a:t>
            </a:r>
            <a:r>
              <a:rPr lang="uk-UA" sz="3400" dirty="0">
                <a:latin typeface="Times New Roman" pitchFamily="18" charset="0"/>
                <a:cs typeface="Times New Roman" pitchFamily="18" charset="0"/>
              </a:rPr>
              <a:t>Після завершення збирання запаху адсорбент пінцетом переносять у стерильну скляну банку, яку відразу герметизують. Для герметизації банок використовують скляні кришки з металевим запором. Кришки, запори та гумові прокладки обробляють гарячою водою з миючими засобами, стерилізують у сушильній шафі при t = 60 - 70оС протягом однієї години. Пластмасові кришки використовують з ізолюючими прокладками з фольги. Відповідно до останніх рекомендацій банки найкраще герметизувати стерилізованими металевими кришками за допомогою машинок для закривання.</a:t>
            </a:r>
            <a:endParaRPr lang="ru-RU" sz="3400" dirty="0">
              <a:latin typeface="Times New Roman" pitchFamily="18" charset="0"/>
              <a:cs typeface="Times New Roman" pitchFamily="18" charset="0"/>
            </a:endParaRPr>
          </a:p>
          <a:p>
            <a:pPr marL="0" indent="0">
              <a:lnSpc>
                <a:spcPct val="120000"/>
              </a:lnSpc>
              <a:buNone/>
            </a:pPr>
            <a:r>
              <a:rPr lang="uk-UA" sz="3400" dirty="0">
                <a:latin typeface="Times New Roman" pitchFamily="18" charset="0"/>
                <a:cs typeface="Times New Roman" pitchFamily="18" charset="0"/>
              </a:rPr>
              <a:t>	Банку опечатують та прикріплюють етикетку, зазначаючи дату, час та місце вилучення, точку відбору, справу, по якій вилучено слід, матеріал </a:t>
            </a:r>
            <a:r>
              <a:rPr lang="uk-UA" sz="3400" dirty="0" err="1">
                <a:latin typeface="Times New Roman" pitchFamily="18" charset="0"/>
                <a:cs typeface="Times New Roman" pitchFamily="18" charset="0"/>
              </a:rPr>
              <a:t>слідоносія</a:t>
            </a:r>
            <a:r>
              <a:rPr lang="uk-UA" sz="3400" dirty="0">
                <a:latin typeface="Times New Roman" pitchFamily="18" charset="0"/>
                <a:cs typeface="Times New Roman" pitchFamily="18" charset="0"/>
              </a:rPr>
              <a:t>, тривалість процесу адсорбції.</a:t>
            </a:r>
            <a:endParaRPr lang="ru-RU" sz="3400" dirty="0">
              <a:latin typeface="Times New Roman" pitchFamily="18" charset="0"/>
              <a:cs typeface="Times New Roman" pitchFamily="18" charset="0"/>
            </a:endParaRPr>
          </a:p>
          <a:p>
            <a:pPr marL="0" indent="0">
              <a:buNone/>
            </a:pPr>
            <a:endParaRPr lang="ru-RU" dirty="0"/>
          </a:p>
          <a:p>
            <a:endParaRPr lang="ru-RU" dirty="0"/>
          </a:p>
        </p:txBody>
      </p:sp>
    </p:spTree>
    <p:extLst>
      <p:ext uri="{BB962C8B-B14F-4D97-AF65-F5344CB8AC3E}">
        <p14:creationId xmlns:p14="http://schemas.microsoft.com/office/powerpoint/2010/main" val="3005778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chor="t">
            <a:noAutofit/>
          </a:bodyPr>
          <a:lstStyle/>
          <a:p>
            <a:pPr marL="514350" indent="-514350"/>
            <a:r>
              <a:rPr lang="uk-UA" sz="2400" dirty="0">
                <a:latin typeface="Times New Roman" pitchFamily="18" charset="0"/>
                <a:cs typeface="Times New Roman" pitchFamily="18" charset="0"/>
              </a:rPr>
              <a:t>Питання 1: Поняття і сутність застосування науково-технічних засобів фіксації речових доказів: види, класифікація.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
        <p:nvSpPr>
          <p:cNvPr id="3" name="Объект 2"/>
          <p:cNvSpPr>
            <a:spLocks noGrp="1"/>
          </p:cNvSpPr>
          <p:nvPr>
            <p:ph idx="1"/>
          </p:nvPr>
        </p:nvSpPr>
        <p:spPr>
          <a:xfrm>
            <a:off x="179512" y="1412776"/>
            <a:ext cx="8784976" cy="5328592"/>
          </a:xfrm>
        </p:spPr>
        <p:txBody>
          <a:bodyPr>
            <a:normAutofit fontScale="70000" lnSpcReduction="20000"/>
          </a:bodyPr>
          <a:lstStyle/>
          <a:p>
            <a:pPr marL="0" indent="0">
              <a:buNone/>
            </a:pPr>
            <a:r>
              <a:rPr lang="uk-UA" b="1" dirty="0">
                <a:latin typeface="Times New Roman" pitchFamily="18" charset="0"/>
                <a:cs typeface="Times New Roman" pitchFamily="18" charset="0"/>
              </a:rPr>
              <a:t>	Фіксація</a:t>
            </a:r>
            <a:r>
              <a:rPr lang="uk-UA" dirty="0">
                <a:latin typeface="Times New Roman" pitchFamily="18" charset="0"/>
                <a:cs typeface="Times New Roman" pitchFamily="18" charset="0"/>
              </a:rPr>
              <a:t> – це закріплення в установленому законом порядку фактичних даних (слідів, об’єктів, явищ), які пов'язані з подією злочину та мають значення для його розкриття і розслідування. 	</a:t>
            </a:r>
            <a:r>
              <a:rPr lang="uk-UA" b="1" dirty="0">
                <a:latin typeface="Times New Roman" pitchFamily="18" charset="0"/>
                <a:cs typeface="Times New Roman" pitchFamily="18" charset="0"/>
              </a:rPr>
              <a:t>Криміналістична фіксація </a:t>
            </a:r>
            <a:r>
              <a:rPr lang="uk-UA" dirty="0">
                <a:latin typeface="Times New Roman" pitchFamily="18" charset="0"/>
                <a:cs typeface="Times New Roman" pitchFamily="18" charset="0"/>
              </a:rPr>
              <a:t>- це процес застосування учасниками карного судочинства науково-технічних засобів із</a:t>
            </a:r>
            <a:r>
              <a:rPr lang="ru-RU" dirty="0">
                <a:latin typeface="Times New Roman" pitchFamily="18" charset="0"/>
                <a:cs typeface="Times New Roman" pitchFamily="18" charset="0"/>
              </a:rPr>
              <a:t> </a:t>
            </a:r>
            <a:r>
              <a:rPr lang="uk-UA" dirty="0">
                <a:latin typeface="Times New Roman" pitchFamily="18" charset="0"/>
                <a:cs typeface="Times New Roman" pitchFamily="18" charset="0"/>
              </a:rPr>
              <a:t>метою точного, об'єктивного, повного і наочного відображення і закріплення сторін, якостей, властивостей і форм визначених матеріальних об'єктів, як результатів слідчих дій, що проводяться з метою як можна точніше, об’єктивне і наглядне запам'ятати, закріпити факти, події, матеріальні сліди злочину й інші об'єкти, необхідні для встановлення істини по кримінальній справі.</a:t>
            </a:r>
            <a:endParaRPr lang="ru-RU" dirty="0">
              <a:latin typeface="Times New Roman" pitchFamily="18" charset="0"/>
              <a:cs typeface="Times New Roman" pitchFamily="18" charset="0"/>
            </a:endParaRPr>
          </a:p>
          <a:p>
            <a:pPr marL="0" indent="0">
              <a:buNone/>
            </a:pPr>
            <a:r>
              <a:rPr lang="uk-UA" dirty="0">
                <a:latin typeface="Times New Roman" pitchFamily="18" charset="0"/>
                <a:cs typeface="Times New Roman" pitchFamily="18" charset="0"/>
              </a:rPr>
              <a:t>	Сліди, виявлені на місці події, здобувають статус речових доказів тільки після того, як факт їхнього виявлення і вилучення зафіксований відповідно до вимог кримінально-процесуального закону. </a:t>
            </a:r>
            <a:r>
              <a:rPr lang="ru-RU" dirty="0" err="1">
                <a:latin typeface="Times New Roman" pitchFamily="18" charset="0"/>
                <a:cs typeface="Times New Roman" pitchFamily="18" charset="0"/>
              </a:rPr>
              <a:t>Сліди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повинні</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докладно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описані</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протоколі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огляду</a:t>
            </a:r>
            <a:r>
              <a:rPr lang="ru-RU" dirty="0">
                <a:latin typeface="Times New Roman" pitchFamily="18" charset="0"/>
                <a:cs typeface="Times New Roman" pitchFamily="18" charset="0"/>
              </a:rPr>
              <a:t> (ст. 104 КПК </a:t>
            </a:r>
            <a:r>
              <a:rPr lang="ru-RU" dirty="0" err="1">
                <a:latin typeface="Times New Roman" pitchFamily="18" charset="0"/>
                <a:cs typeface="Times New Roman" pitchFamily="18" charset="0"/>
              </a:rPr>
              <a:t>України</a:t>
            </a:r>
            <a:r>
              <a:rPr lang="ru-RU" dirty="0">
                <a:latin typeface="Times New Roman" pitchFamily="18" charset="0"/>
                <a:cs typeface="Times New Roman" pitchFamily="18" charset="0"/>
              </a:rPr>
              <a:t>), по </a:t>
            </a:r>
            <a:r>
              <a:rPr lang="ru-RU" dirty="0" err="1">
                <a:latin typeface="Times New Roman" pitchFamily="18" charset="0"/>
                <a:cs typeface="Times New Roman" pitchFamily="18" charset="0"/>
              </a:rPr>
              <a:t>можливості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сфотографовані</a:t>
            </a:r>
            <a:r>
              <a:rPr lang="ru-RU" dirty="0">
                <a:latin typeface="Times New Roman" pitchFamily="18" charset="0"/>
                <a:cs typeface="Times New Roman" pitchFamily="18" charset="0"/>
              </a:rPr>
              <a:t> (ст. </a:t>
            </a:r>
            <a:r>
              <a:rPr lang="ru-RU">
                <a:latin typeface="Times New Roman" pitchFamily="18" charset="0"/>
                <a:cs typeface="Times New Roman" pitchFamily="18" charset="0"/>
              </a:rPr>
              <a:t>107 </a:t>
            </a:r>
            <a:r>
              <a:rPr lang="ru-RU" dirty="0">
                <a:latin typeface="Times New Roman" pitchFamily="18" charset="0"/>
                <a:cs typeface="Times New Roman" pitchFamily="18" charset="0"/>
              </a:rPr>
              <a:t>КПК </a:t>
            </a:r>
            <a:r>
              <a:rPr lang="ru-RU" dirty="0" err="1">
                <a:latin typeface="Times New Roman" pitchFamily="18" charset="0"/>
                <a:cs typeface="Times New Roman" pitchFamily="18" charset="0"/>
              </a:rPr>
              <a:t>України</a:t>
            </a:r>
            <a:r>
              <a:rPr lang="ru-RU" dirty="0">
                <a:latin typeface="Times New Roman" pitchFamily="18" charset="0"/>
                <a:cs typeface="Times New Roman" pitchFamily="18" charset="0"/>
              </a:rPr>
              <a:t>) і </a:t>
            </a:r>
            <a:r>
              <a:rPr lang="ru-RU" dirty="0" err="1">
                <a:latin typeface="Times New Roman" pitchFamily="18" charset="0"/>
                <a:cs typeface="Times New Roman" pitchFamily="18" charset="0"/>
              </a:rPr>
              <a:t>залучені</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справи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відповідно</a:t>
            </a:r>
            <a:r>
              <a:rPr lang="ru-RU" dirty="0">
                <a:latin typeface="Times New Roman" pitchFamily="18" charset="0"/>
                <a:cs typeface="Times New Roman" pitchFamily="18" charset="0"/>
              </a:rPr>
              <a:t> до ст. 105 КПК </a:t>
            </a:r>
            <a:r>
              <a:rPr lang="ru-RU" dirty="0" err="1">
                <a:latin typeface="Times New Roman" pitchFamily="18" charset="0"/>
                <a:cs typeface="Times New Roman" pitchFamily="18" charset="0"/>
              </a:rPr>
              <a:t>України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Опис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слідів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протоколі</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фотографування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повинні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здійснюватися</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їх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вилучення</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319891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fontScale="62500" lnSpcReduction="20000"/>
          </a:bodyPr>
          <a:lstStyle/>
          <a:p>
            <a:pPr marL="0" indent="0">
              <a:lnSpc>
                <a:spcPct val="120000"/>
              </a:lnSpc>
              <a:buNone/>
            </a:pPr>
            <a:r>
              <a:rPr lang="uk-UA" b="1" dirty="0">
                <a:latin typeface="Times New Roman" pitchFamily="18" charset="0"/>
                <a:cs typeface="Times New Roman" pitchFamily="18" charset="0"/>
              </a:rPr>
              <a:t>	Фіксація об’ємних слідів взуття і транспортних засобів.</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Об’ємні сліди взуття і транспортних засобів найчастіше зустрічаються під час оглядів місць подій на відкритій місцевості. До таких слідів відносяться як поодинокі сліди взуття так і доріжка слідів, сліди протекторів окремих коліс транспортних засобів і сліди колії, сліди частин тіла людини, ніг тварин та інші. У деяких випадках об'ємні сліди взуття можуть бути виявлені й у приміщеннях на розсипаних по підлозі сипучих речовинах: цукор, сіль, будівельні суміші та </a:t>
            </a:r>
            <a:r>
              <a:rPr lang="uk-UA" dirty="0" err="1">
                <a:latin typeface="Times New Roman" pitchFamily="18" charset="0"/>
                <a:cs typeface="Times New Roman" pitchFamily="18" charset="0"/>
              </a:rPr>
              <a:t>інш</a:t>
            </a:r>
            <a:r>
              <a:rPr lang="uk-UA" dirty="0">
                <a:latin typeface="Times New Roman" pitchFamily="18" charset="0"/>
                <a:cs typeface="Times New Roman" pitchFamily="18" charset="0"/>
              </a:rPr>
              <a:t>. Зазначені сліди можуть залишатися на різних ґрунтах із різним ступенем вологості та на снігу. Усе це й обумовлює прийоми і методи, які застосовує спеціаліст для їхньої фіксації.</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Найбільш розповсюдженою речовиною для фіксації об'ємних слідів на ґрунті і снігу є </a:t>
            </a:r>
            <a:r>
              <a:rPr lang="uk-UA" b="1" dirty="0">
                <a:latin typeface="Times New Roman" pitchFamily="18" charset="0"/>
                <a:cs typeface="Times New Roman" pitchFamily="18" charset="0"/>
              </a:rPr>
              <a:t>гіпс</a:t>
            </a:r>
            <a:r>
              <a:rPr lang="uk-UA" dirty="0">
                <a:latin typeface="Times New Roman" pitchFamily="18" charset="0"/>
                <a:cs typeface="Times New Roman" pitchFamily="18" charset="0"/>
              </a:rPr>
              <a:t>. Гіпсові зліпки слідів одержують на твердих, сирих, м'яких і сипучих поверхнях. Для виготовлення зліпків застосовується мілко розтертий сухий гіпс (краще медичний). При цьому потрібно розім'яті грудки просіяти через сито або марлю, вологий гіпс просушити. Перед виготовленням зліпків рекомендується перевіряти придатність гіпсу для роботи з ним. Із цією ціллю необхідно змішати 1-1,5 столових ложок гіпсу з одною столовою ложкою води. Якщо гіпс придатний до роботи, отримана маса застигає, при надавлені на нього пальцем вода не виступає, а шматочок маси не розминається, а розламується.</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36032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741368"/>
          </a:xfrm>
        </p:spPr>
        <p:txBody>
          <a:bodyPr>
            <a:normAutofit fontScale="62500" lnSpcReduction="20000"/>
          </a:bodyPr>
          <a:lstStyle/>
          <a:p>
            <a:pPr marL="0" indent="0">
              <a:lnSpc>
                <a:spcPct val="120000"/>
              </a:lnSpc>
              <a:buNone/>
            </a:pPr>
            <a:r>
              <a:rPr lang="uk-UA" dirty="0">
                <a:latin typeface="Times New Roman" pitchFamily="18" charset="0"/>
                <a:cs typeface="Times New Roman" pitchFamily="18" charset="0"/>
              </a:rPr>
              <a:t>	</a:t>
            </a:r>
          </a:p>
          <a:p>
            <a:pPr marL="0" indent="0">
              <a:lnSpc>
                <a:spcPct val="120000"/>
              </a:lnSpc>
              <a:buNone/>
            </a:pPr>
            <a:r>
              <a:rPr lang="uk-UA" dirty="0">
                <a:latin typeface="Times New Roman" pitchFamily="18" charset="0"/>
                <a:cs typeface="Times New Roman" pitchFamily="18" charset="0"/>
              </a:rPr>
              <a:t>	Гіпсовий розчин готується у співвідношенні: гіпс - вода 1:1 чи 1,5:1, у залежності від вологості і якості гіпсу. Розчин повинен мати напіврідку (</a:t>
            </a:r>
            <a:r>
              <a:rPr lang="uk-UA" dirty="0" err="1">
                <a:latin typeface="Times New Roman" pitchFamily="18" charset="0"/>
                <a:cs typeface="Times New Roman" pitchFamily="18" charset="0"/>
              </a:rPr>
              <a:t>сметаноподібну</a:t>
            </a:r>
            <a:r>
              <a:rPr lang="uk-UA" dirty="0">
                <a:latin typeface="Times New Roman" pitchFamily="18" charset="0"/>
                <a:cs typeface="Times New Roman" pitchFamily="18" charset="0"/>
              </a:rPr>
              <a:t>) консистенцію. Під час виготовлення розчину гіпсу виділяється невелика кількість тепла, що треба враховувати під час фіксації слідів на снігу. Взагалі, фіксація слідів на снігу викликає певні труднощі, але при правильному підході дає задовільні результати (детально ці питання розглядаються спецкурсом </a:t>
            </a:r>
            <a:r>
              <a:rPr lang="uk-UA" dirty="0" err="1">
                <a:latin typeface="Times New Roman" pitchFamily="18" charset="0"/>
                <a:cs typeface="Times New Roman" pitchFamily="18" charset="0"/>
              </a:rPr>
              <a:t>„Трасологічні</a:t>
            </a:r>
            <a:r>
              <a:rPr lang="uk-UA" dirty="0">
                <a:latin typeface="Times New Roman" pitchFamily="18" charset="0"/>
                <a:cs typeface="Times New Roman" pitchFamily="18" charset="0"/>
              </a:rPr>
              <a:t> дослідження”).</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Цікавий метод отримання копій </a:t>
            </a:r>
            <a:r>
              <a:rPr lang="uk-UA" b="1" dirty="0">
                <a:latin typeface="Times New Roman" pitchFamily="18" charset="0"/>
                <a:cs typeface="Times New Roman" pitchFamily="18" charset="0"/>
              </a:rPr>
              <a:t>слідів взуття</a:t>
            </a:r>
            <a:r>
              <a:rPr lang="uk-UA" dirty="0">
                <a:latin typeface="Times New Roman" pitchFamily="18" charset="0"/>
                <a:cs typeface="Times New Roman" pitchFamily="18" charset="0"/>
              </a:rPr>
              <a:t>, що залишені на снігу було запропоновано працівниками Криміналістичного центру поліції Литви. Цей метод було продемонстровано на засіданні робочої групи з огляду місця події Європейської мережі науково-дослідних експертно-криміналістичних установ (ENFSI) у березні 2007 року (постійним представником цієї недержавної організації є ДНДЕКЦ МВС України).</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Слід зазначити, що спеціалістам з огляду місця події при роботі в зимовий період доводиться виготовляти зліпки слідів взуття на снігу. Виготовлення таких зліпків за допомогою гіпсу зі зрозумілих причин становить певні труднощі. Важливо, щоб температура розчину гіпсу була якомога нижчою для уникнення танення снігу.</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716227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552728"/>
          </a:xfrm>
        </p:spPr>
        <p:txBody>
          <a:bodyPr>
            <a:normAutofit fontScale="55000" lnSpcReduction="20000"/>
          </a:bodyPr>
          <a:lstStyle/>
          <a:p>
            <a:pPr marL="0" indent="0">
              <a:lnSpc>
                <a:spcPct val="120000"/>
              </a:lnSpc>
              <a:buNone/>
            </a:pPr>
            <a:r>
              <a:rPr lang="uk-UA" dirty="0">
                <a:latin typeface="Times New Roman" pitchFamily="18" charset="0"/>
                <a:cs typeface="Times New Roman" pitchFamily="18" charset="0"/>
              </a:rPr>
              <a:t>	Криміналістичним центром поліції Литви впроваджений у практику розроблений німецькими спеціалістами метод виготовлення зліпків слідів взуття за допомогою розплавленої сірки.</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Сутність методу полягає в наступному. Для виготовлення зліпку використовується порошок сірки, речовини, котра є відносно доступною та недорогою (застосовується у садівництві). Сірка засипається до металевої посудини та нагрівається на портативній газовій плитці до моменту її повного плавлення (близько +130°С). Далі потрібно дочекатися початку кристалізації сірки, що відбувається при температурі близько +96°С, та залити розплав у слід.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Оскільки розплавлена сірка має властивість надзвичайно швидко кристалізуватися, вона не встигає передати снігові достатньо теплоти для його танення. Зліпок, що утворюється після повного застигання сірки, відображує чітку морфологію поверхні низу взуття: найдрібніші деталі сліду, навіть структуру снігу, чого, звичайно, неможливо досягти за допомогою гіпсу. При застосуванні даного методу головним є вміння визначити момент, коли сірку слід заливати у слід: квапливість призводить до танення снігу, зволікання - до не відображення всіх деталей сліду. Спеціалісти експертної служби МВС України добре оволоділи цим методом.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Застосовуваний метод виготовлення зліпків слідів взуття на снігу рекомендується до опанування та застосування в роботі в зимовий період спеціалістами-криміналістами експертної служби МВС України. </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027755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390953"/>
            <a:ext cx="8712968" cy="3974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Прямоугольник 6"/>
          <p:cNvSpPr/>
          <p:nvPr/>
        </p:nvSpPr>
        <p:spPr>
          <a:xfrm>
            <a:off x="395535" y="4688269"/>
            <a:ext cx="8568953" cy="707886"/>
          </a:xfrm>
          <a:prstGeom prst="rect">
            <a:avLst/>
          </a:prstGeom>
        </p:spPr>
        <p:txBody>
          <a:bodyPr wrap="square">
            <a:spAutoFit/>
          </a:bodyPr>
          <a:lstStyle/>
          <a:p>
            <a:pPr algn="ctr"/>
            <a:r>
              <a:rPr lang="uk-UA" sz="2000" i="1" dirty="0">
                <a:latin typeface="Times New Roman" pitchFamily="18" charset="0"/>
                <a:cs typeface="Times New Roman" pitchFamily="18" charset="0"/>
              </a:rPr>
              <a:t>Мал.1.</a:t>
            </a:r>
            <a:r>
              <a:rPr lang="uk-UA" sz="2000" dirty="0">
                <a:latin typeface="Times New Roman" pitchFamily="18" charset="0"/>
                <a:cs typeface="Times New Roman" pitchFamily="18" charset="0"/>
              </a:rPr>
              <a:t> Зліпок сліду взуття, який залишено на снігу, зафіксований за допомогою розплавленої сірки.</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7972277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62500" lnSpcReduction="20000"/>
          </a:bodyPr>
          <a:lstStyle/>
          <a:p>
            <a:pPr marL="0" indent="0" algn="ctr">
              <a:lnSpc>
                <a:spcPct val="120000"/>
              </a:lnSpc>
              <a:buNone/>
            </a:pPr>
            <a:r>
              <a:rPr lang="uk-UA" b="1" i="1" dirty="0">
                <a:latin typeface="Times New Roman" pitchFamily="18" charset="0"/>
                <a:cs typeface="Times New Roman" pitchFamily="18" charset="0"/>
              </a:rPr>
              <a:t>Схема описання в протоколі огляду місця події: </a:t>
            </a:r>
            <a:endParaRPr lang="ru-RU" b="1" dirty="0">
              <a:latin typeface="Times New Roman" pitchFamily="18" charset="0"/>
              <a:cs typeface="Times New Roman" pitchFamily="18" charset="0"/>
            </a:endParaRPr>
          </a:p>
          <a:p>
            <a:pPr marL="514350" lvl="0" indent="-514350">
              <a:lnSpc>
                <a:spcPct val="120000"/>
              </a:lnSpc>
              <a:buFont typeface="+mj-lt"/>
              <a:buAutoNum type="arabicPeriod"/>
            </a:pPr>
            <a:r>
              <a:rPr lang="uk-UA" dirty="0">
                <a:latin typeface="Times New Roman" pitchFamily="18" charset="0"/>
                <a:cs typeface="Times New Roman" pitchFamily="18" charset="0"/>
              </a:rPr>
              <a:t>використані для виявлення слідів засоби та методи (візуально, при </a:t>
            </a:r>
            <a:r>
              <a:rPr lang="uk-UA" dirty="0" err="1">
                <a:latin typeface="Times New Roman" pitchFamily="18" charset="0"/>
                <a:cs typeface="Times New Roman" pitchFamily="18" charset="0"/>
              </a:rPr>
              <a:t>косопадаючому</a:t>
            </a:r>
            <a:r>
              <a:rPr lang="uk-UA" dirty="0">
                <a:latin typeface="Times New Roman" pitchFamily="18" charset="0"/>
                <a:cs typeface="Times New Roman" pitchFamily="18" charset="0"/>
              </a:rPr>
              <a:t> освітленні, шляхом обробки магнітними порошками і т.д.);</a:t>
            </a:r>
            <a:endParaRPr lang="ru-RU" dirty="0">
              <a:latin typeface="Times New Roman" pitchFamily="18" charset="0"/>
              <a:cs typeface="Times New Roman" pitchFamily="18" charset="0"/>
            </a:endParaRPr>
          </a:p>
          <a:p>
            <a:pPr marL="514350" lvl="0" indent="-514350">
              <a:lnSpc>
                <a:spcPct val="120000"/>
              </a:lnSpc>
              <a:buFont typeface="+mj-lt"/>
              <a:buAutoNum type="arabicPeriod"/>
            </a:pPr>
            <a:r>
              <a:rPr lang="uk-UA" dirty="0">
                <a:latin typeface="Times New Roman" pitchFamily="18" charset="0"/>
                <a:cs typeface="Times New Roman" pitchFamily="18" charset="0"/>
              </a:rPr>
              <a:t>місце знаходження слідів та їх розташування (на яких предметах вони виявлені і де ці предмети знаходились; вказуються координати одиничних слідів відносно нерухомих орієнтирів), їх напрями, положення відносно інших слідів;</a:t>
            </a:r>
            <a:endParaRPr lang="ru-RU" dirty="0">
              <a:latin typeface="Times New Roman" pitchFamily="18" charset="0"/>
              <a:cs typeface="Times New Roman" pitchFamily="18" charset="0"/>
            </a:endParaRPr>
          </a:p>
          <a:p>
            <a:pPr marL="514350" lvl="0" indent="-514350">
              <a:lnSpc>
                <a:spcPct val="120000"/>
              </a:lnSpc>
              <a:buFont typeface="+mj-lt"/>
              <a:buAutoNum type="arabicPeriod"/>
            </a:pPr>
            <a:r>
              <a:rPr lang="uk-UA" dirty="0">
                <a:latin typeface="Times New Roman" pitchFamily="18" charset="0"/>
                <a:cs typeface="Times New Roman" pitchFamily="18" charset="0"/>
              </a:rPr>
              <a:t>вид поверхні, на якій виявлені сліди (пісок, глина, чорнозем, цемент, сніг, лінолеум, дерев’яна підлога і т.д.), її стан (зволожений </a:t>
            </a:r>
            <a:r>
              <a:rPr lang="uk-UA" dirty="0" err="1">
                <a:latin typeface="Times New Roman" pitchFamily="18" charset="0"/>
                <a:cs typeface="Times New Roman" pitchFamily="18" charset="0"/>
              </a:rPr>
              <a:t>грунт</a:t>
            </a:r>
            <a:r>
              <a:rPr lang="uk-UA" dirty="0">
                <a:latin typeface="Times New Roman" pitchFamily="18" charset="0"/>
                <a:cs typeface="Times New Roman" pitchFamily="18" charset="0"/>
              </a:rPr>
              <a:t>, сухий </a:t>
            </a:r>
            <a:r>
              <a:rPr lang="uk-UA" dirty="0" err="1">
                <a:latin typeface="Times New Roman" pitchFamily="18" charset="0"/>
                <a:cs typeface="Times New Roman" pitchFamily="18" charset="0"/>
              </a:rPr>
              <a:t>грунт</a:t>
            </a:r>
            <a:r>
              <a:rPr lang="uk-UA" dirty="0">
                <a:latin typeface="Times New Roman" pitchFamily="18" charset="0"/>
                <a:cs typeface="Times New Roman" pitchFamily="18" charset="0"/>
              </a:rPr>
              <a:t>, слід, залитий </a:t>
            </a:r>
            <a:r>
              <a:rPr lang="uk-UA" dirty="0" err="1">
                <a:latin typeface="Times New Roman" pitchFamily="18" charset="0"/>
                <a:cs typeface="Times New Roman" pitchFamily="18" charset="0"/>
              </a:rPr>
              <a:t>водой</a:t>
            </a:r>
            <a:r>
              <a:rPr lang="uk-UA" dirty="0">
                <a:latin typeface="Times New Roman" pitchFamily="18" charset="0"/>
                <a:cs typeface="Times New Roman" pitchFamily="18" charset="0"/>
              </a:rPr>
              <a:t>, присипаний снігом і т.д.);</a:t>
            </a:r>
            <a:endParaRPr lang="ru-RU" dirty="0">
              <a:latin typeface="Times New Roman" pitchFamily="18" charset="0"/>
              <a:cs typeface="Times New Roman" pitchFamily="18" charset="0"/>
            </a:endParaRPr>
          </a:p>
          <a:p>
            <a:pPr marL="514350" lvl="0" indent="-514350">
              <a:lnSpc>
                <a:spcPct val="120000"/>
              </a:lnSpc>
              <a:buFont typeface="+mj-lt"/>
              <a:buAutoNum type="arabicPeriod"/>
            </a:pPr>
            <a:r>
              <a:rPr lang="uk-UA" dirty="0">
                <a:latin typeface="Times New Roman" pitchFamily="18" charset="0"/>
                <a:cs typeface="Times New Roman" pitchFamily="18" charset="0"/>
              </a:rPr>
              <a:t>вид слідів у відповідності з прийнятою класифікацією (поверхневі, об’ємні, слід каблука, слід ковзання і т.д.);</a:t>
            </a:r>
            <a:endParaRPr lang="ru-RU" dirty="0">
              <a:latin typeface="Times New Roman" pitchFamily="18" charset="0"/>
              <a:cs typeface="Times New Roman" pitchFamily="18" charset="0"/>
            </a:endParaRPr>
          </a:p>
          <a:p>
            <a:pPr marL="514350" lvl="0" indent="-514350">
              <a:lnSpc>
                <a:spcPct val="120000"/>
              </a:lnSpc>
              <a:buFont typeface="+mj-lt"/>
              <a:buAutoNum type="arabicPeriod"/>
            </a:pPr>
            <a:r>
              <a:rPr lang="uk-UA" dirty="0">
                <a:latin typeface="Times New Roman" pitchFamily="18" charset="0"/>
                <a:cs typeface="Times New Roman" pitchFamily="18" charset="0"/>
              </a:rPr>
              <a:t>кількість слідів, у тому числі кількість пар слідів різного взуття;</a:t>
            </a:r>
            <a:endParaRPr lang="ru-RU" dirty="0">
              <a:latin typeface="Times New Roman" pitchFamily="18" charset="0"/>
              <a:cs typeface="Times New Roman" pitchFamily="18" charset="0"/>
            </a:endParaRPr>
          </a:p>
          <a:p>
            <a:pPr marL="514350" lvl="0" indent="-514350">
              <a:lnSpc>
                <a:spcPct val="120000"/>
              </a:lnSpc>
              <a:buFont typeface="+mj-lt"/>
              <a:buAutoNum type="arabicPeriod"/>
            </a:pPr>
            <a:r>
              <a:rPr lang="uk-UA" dirty="0">
                <a:latin typeface="Times New Roman" pitchFamily="18" charset="0"/>
                <a:cs typeface="Times New Roman" pitchFamily="18" charset="0"/>
              </a:rPr>
              <a:t>зовнішній вигляд речовини, котрою сформовано поверхневі сліди взуття (колір барвника, консистенція і т.д.);</a:t>
            </a:r>
            <a:endParaRPr lang="ru-RU" dirty="0">
              <a:latin typeface="Times New Roman" pitchFamily="18" charset="0"/>
              <a:cs typeface="Times New Roman" pitchFamily="18" charset="0"/>
            </a:endParaRPr>
          </a:p>
          <a:p>
            <a:pPr marL="514350" lvl="0" indent="-514350">
              <a:lnSpc>
                <a:spcPct val="120000"/>
              </a:lnSpc>
              <a:buFont typeface="+mj-lt"/>
              <a:buAutoNum type="arabicPeriod"/>
            </a:pPr>
            <a:r>
              <a:rPr lang="uk-UA" dirty="0">
                <a:latin typeface="Times New Roman" pitchFamily="18" charset="0"/>
                <a:cs typeface="Times New Roman" pitchFamily="18" charset="0"/>
              </a:rPr>
              <a:t>форма слідів та їх розміри;</a:t>
            </a:r>
            <a:endParaRPr lang="ru-RU" dirty="0">
              <a:latin typeface="Times New Roman" pitchFamily="18" charset="0"/>
              <a:cs typeface="Times New Roman" pitchFamily="18" charset="0"/>
            </a:endParaRPr>
          </a:p>
          <a:p>
            <a:pPr marL="514350" lvl="0" indent="-514350">
              <a:lnSpc>
                <a:spcPct val="120000"/>
              </a:lnSpc>
              <a:buFont typeface="+mj-lt"/>
              <a:buAutoNum type="arabicPeriod"/>
            </a:pPr>
            <a:r>
              <a:rPr lang="uk-UA" dirty="0">
                <a:latin typeface="Times New Roman" pitchFamily="18" charset="0"/>
                <a:cs typeface="Times New Roman" pitchFamily="18" charset="0"/>
              </a:rPr>
              <a:t>глибина об’ємних слідів взуття;</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29713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496944" cy="6264696"/>
          </a:xfrm>
        </p:spPr>
        <p:txBody>
          <a:bodyPr>
            <a:normAutofit fontScale="70000" lnSpcReduction="20000"/>
          </a:bodyPr>
          <a:lstStyle/>
          <a:p>
            <a:pPr marL="514350" lvl="0" indent="-514350">
              <a:lnSpc>
                <a:spcPct val="120000"/>
              </a:lnSpc>
              <a:buFont typeface="+mj-lt"/>
              <a:buAutoNum type="arabicPeriod" startAt="9"/>
            </a:pPr>
            <a:r>
              <a:rPr lang="uk-UA" dirty="0">
                <a:latin typeface="Times New Roman" pitchFamily="18" charset="0"/>
                <a:cs typeface="Times New Roman" pitchFamily="18" charset="0"/>
              </a:rPr>
              <a:t>малюнок, деталі та інші ознаки зовнішньої будови підошви взуття – у тому числі індивідуальні особливості – відобразились в сліді;</a:t>
            </a:r>
            <a:endParaRPr lang="ru-RU" dirty="0">
              <a:latin typeface="Times New Roman" pitchFamily="18" charset="0"/>
              <a:cs typeface="Times New Roman" pitchFamily="18" charset="0"/>
            </a:endParaRPr>
          </a:p>
          <a:p>
            <a:pPr marL="514350" lvl="0" indent="-514350">
              <a:lnSpc>
                <a:spcPct val="120000"/>
              </a:lnSpc>
              <a:buFont typeface="+mj-lt"/>
              <a:buAutoNum type="arabicPeriod" startAt="9"/>
            </a:pPr>
            <a:r>
              <a:rPr lang="uk-UA" dirty="0">
                <a:latin typeface="Times New Roman" pitchFamily="18" charset="0"/>
                <a:cs typeface="Times New Roman" pitchFamily="18" charset="0"/>
              </a:rPr>
              <a:t>наявність у слідах додаткових особливостей, мікрочастинок або речовин;</a:t>
            </a:r>
            <a:endParaRPr lang="ru-RU" dirty="0">
              <a:latin typeface="Times New Roman" pitchFamily="18" charset="0"/>
              <a:cs typeface="Times New Roman" pitchFamily="18" charset="0"/>
            </a:endParaRPr>
          </a:p>
          <a:p>
            <a:pPr marL="514350" lvl="0" indent="-514350">
              <a:lnSpc>
                <a:spcPct val="120000"/>
              </a:lnSpc>
              <a:buFont typeface="+mj-lt"/>
              <a:buAutoNum type="arabicPeriod" startAt="9"/>
            </a:pPr>
            <a:r>
              <a:rPr lang="uk-UA" dirty="0">
                <a:latin typeface="Times New Roman" pitchFamily="18" charset="0"/>
                <a:cs typeface="Times New Roman" pitchFamily="18" charset="0"/>
              </a:rPr>
              <a:t>наскільки повно і чітко відобразились в слідах ознаки підошви взуття;</a:t>
            </a:r>
            <a:endParaRPr lang="ru-RU" dirty="0">
              <a:latin typeface="Times New Roman" pitchFamily="18" charset="0"/>
              <a:cs typeface="Times New Roman" pitchFamily="18" charset="0"/>
            </a:endParaRPr>
          </a:p>
          <a:p>
            <a:pPr marL="514350" lvl="0" indent="-514350">
              <a:lnSpc>
                <a:spcPct val="120000"/>
              </a:lnSpc>
              <a:buFont typeface="+mj-lt"/>
              <a:buAutoNum type="arabicPeriod" startAt="9"/>
            </a:pPr>
            <a:r>
              <a:rPr lang="uk-UA" dirty="0">
                <a:latin typeface="Times New Roman" pitchFamily="18" charset="0"/>
                <a:cs typeface="Times New Roman" pitchFamily="18" charset="0"/>
              </a:rPr>
              <a:t>дані вимірювань елементів доріжки слідів, відомості про її напрям, довжину, орієнтацію відносно місця події;</a:t>
            </a:r>
            <a:endParaRPr lang="ru-RU" dirty="0">
              <a:latin typeface="Times New Roman" pitchFamily="18" charset="0"/>
              <a:cs typeface="Times New Roman" pitchFamily="18" charset="0"/>
            </a:endParaRPr>
          </a:p>
          <a:p>
            <a:pPr marL="514350" lvl="0" indent="-514350">
              <a:lnSpc>
                <a:spcPct val="120000"/>
              </a:lnSpc>
              <a:buFont typeface="+mj-lt"/>
              <a:buAutoNum type="arabicPeriod" startAt="9"/>
            </a:pPr>
            <a:r>
              <a:rPr lang="uk-UA" dirty="0">
                <a:latin typeface="Times New Roman" pitchFamily="18" charset="0"/>
                <a:cs typeface="Times New Roman" pitchFamily="18" charset="0"/>
              </a:rPr>
              <a:t>спосіб фіксації слідів взуття (фотографування, вимірювання, складання масштабної зарисовки);</a:t>
            </a:r>
            <a:endParaRPr lang="ru-RU" dirty="0">
              <a:latin typeface="Times New Roman" pitchFamily="18" charset="0"/>
              <a:cs typeface="Times New Roman" pitchFamily="18" charset="0"/>
            </a:endParaRPr>
          </a:p>
          <a:p>
            <a:pPr marL="514350" lvl="0" indent="-514350">
              <a:lnSpc>
                <a:spcPct val="120000"/>
              </a:lnSpc>
              <a:buFont typeface="+mj-lt"/>
              <a:buAutoNum type="arabicPeriod" startAt="9"/>
            </a:pPr>
            <a:r>
              <a:rPr lang="uk-UA" dirty="0">
                <a:latin typeface="Times New Roman" pitchFamily="18" charset="0"/>
                <a:cs typeface="Times New Roman" pitchFamily="18" charset="0"/>
              </a:rPr>
              <a:t>спосіб вилучення слідів (вилучений разом з об’єктом, </a:t>
            </a:r>
            <a:r>
              <a:rPr lang="uk-UA" dirty="0" err="1">
                <a:latin typeface="Times New Roman" pitchFamily="18" charset="0"/>
                <a:cs typeface="Times New Roman" pitchFamily="18" charset="0"/>
              </a:rPr>
              <a:t>відкопійований</a:t>
            </a:r>
            <a:r>
              <a:rPr lang="uk-UA" dirty="0">
                <a:latin typeface="Times New Roman" pitchFamily="18" charset="0"/>
                <a:cs typeface="Times New Roman" pitchFamily="18" charset="0"/>
              </a:rPr>
              <a:t> на дактилоплівку, виготовлений гіпсовий зліпок і т.д.);</a:t>
            </a:r>
            <a:endParaRPr lang="ru-RU" dirty="0">
              <a:latin typeface="Times New Roman" pitchFamily="18" charset="0"/>
              <a:cs typeface="Times New Roman" pitchFamily="18" charset="0"/>
            </a:endParaRPr>
          </a:p>
          <a:p>
            <a:pPr marL="514350" lvl="0" indent="-514350">
              <a:lnSpc>
                <a:spcPct val="120000"/>
              </a:lnSpc>
              <a:buFont typeface="+mj-lt"/>
              <a:buAutoNum type="arabicPeriod" startAt="9"/>
            </a:pPr>
            <a:r>
              <a:rPr lang="uk-UA" dirty="0">
                <a:latin typeface="Times New Roman" pitchFamily="18" charset="0"/>
                <a:cs typeface="Times New Roman" pitchFamily="18" charset="0"/>
              </a:rPr>
              <a:t>спосіб упаковки зліпків, </a:t>
            </a:r>
            <a:r>
              <a:rPr lang="uk-UA" dirty="0" err="1">
                <a:latin typeface="Times New Roman" pitchFamily="18" charset="0"/>
                <a:cs typeface="Times New Roman" pitchFamily="18" charset="0"/>
              </a:rPr>
              <a:t>слідокопіювальних</a:t>
            </a:r>
            <a:r>
              <a:rPr lang="uk-UA" dirty="0">
                <a:latin typeface="Times New Roman" pitchFamily="18" charset="0"/>
                <a:cs typeface="Times New Roman" pitchFamily="18" charset="0"/>
              </a:rPr>
              <a:t> плівок, предметів зі слідами).</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813446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784976" cy="6480720"/>
          </a:xfrm>
        </p:spPr>
        <p:txBody>
          <a:bodyPr>
            <a:normAutofit fontScale="55000" lnSpcReduction="20000"/>
          </a:bodyPr>
          <a:lstStyle/>
          <a:p>
            <a:pPr marL="0" indent="0" algn="ctr">
              <a:lnSpc>
                <a:spcPct val="120000"/>
              </a:lnSpc>
              <a:buNone/>
            </a:pPr>
            <a:r>
              <a:rPr lang="uk-UA" sz="3400" dirty="0">
                <a:latin typeface="Times New Roman" pitchFamily="18" charset="0"/>
                <a:cs typeface="Times New Roman" pitchFamily="18" charset="0"/>
              </a:rPr>
              <a:t>Приклад описання слідів взуття в протоколі:</a:t>
            </a:r>
            <a:endParaRPr lang="ru-RU" sz="3400" dirty="0">
              <a:latin typeface="Times New Roman" pitchFamily="18" charset="0"/>
              <a:cs typeface="Times New Roman" pitchFamily="18" charset="0"/>
            </a:endParaRPr>
          </a:p>
          <a:p>
            <a:pPr marL="0" indent="0">
              <a:lnSpc>
                <a:spcPct val="120000"/>
              </a:lnSpc>
              <a:buNone/>
            </a:pPr>
            <a:r>
              <a:rPr lang="uk-UA" sz="3400" i="1" dirty="0">
                <a:latin typeface="Times New Roman" pitchFamily="18" charset="0"/>
                <a:cs typeface="Times New Roman" pitchFamily="18" charset="0"/>
              </a:rPr>
              <a:t>“... При огляді території двора на чорноземі в городі виявлено доріжку слідів взуття. Вона починається від рогу будинку і йде в північно-західному напрямку до хвіртки в огорожі. Доріжка має довжину 25 метрів і складається з об’ємних удавлених слідів взуття, що відобразились досить чітко. Поверхня слідів на момент огляду дещо зволожена. У трьох перших слідах, розташованих біля будинку, є невелика кількість речовини білого кольору, яка в інших слідах відсутня. Речовину разом із ґрунтом зібрано в паперовий пакет та вилучено.</a:t>
            </a:r>
            <a:endParaRPr lang="ru-RU" sz="3400" dirty="0">
              <a:latin typeface="Times New Roman" pitchFamily="18" charset="0"/>
              <a:cs typeface="Times New Roman" pitchFamily="18" charset="0"/>
            </a:endParaRPr>
          </a:p>
          <a:p>
            <a:pPr marL="0" indent="0">
              <a:lnSpc>
                <a:spcPct val="120000"/>
              </a:lnSpc>
              <a:buNone/>
            </a:pPr>
            <a:r>
              <a:rPr lang="uk-UA" sz="3400" i="1" dirty="0">
                <a:latin typeface="Times New Roman" pitchFamily="18" charset="0"/>
                <a:cs typeface="Times New Roman" pitchFamily="18" charset="0"/>
              </a:rPr>
              <a:t>Елементи доріжки слідів: довжина кроку правої ноги – 65 см, довжина кроку лівої ноги – 69 см, кут розвороту стопи правої ноги – 5</a:t>
            </a:r>
            <a:r>
              <a:rPr lang="uk-UA" sz="3400" i="1" baseline="30000" dirty="0">
                <a:latin typeface="Times New Roman" pitchFamily="18" charset="0"/>
                <a:cs typeface="Times New Roman" pitchFamily="18" charset="0"/>
              </a:rPr>
              <a:t>о</a:t>
            </a:r>
            <a:r>
              <a:rPr lang="uk-UA" sz="3400" i="1" dirty="0">
                <a:latin typeface="Times New Roman" pitchFamily="18" charset="0"/>
                <a:cs typeface="Times New Roman" pitchFamily="18" charset="0"/>
              </a:rPr>
              <a:t>, кут розвороту стопи лівої ноги – 13</a:t>
            </a:r>
            <a:r>
              <a:rPr lang="uk-UA" sz="3400" i="1" baseline="30000" dirty="0">
                <a:latin typeface="Times New Roman" pitchFamily="18" charset="0"/>
                <a:cs typeface="Times New Roman" pitchFamily="18" charset="0"/>
              </a:rPr>
              <a:t>о</a:t>
            </a:r>
            <a:r>
              <a:rPr lang="uk-UA" sz="3400" i="1" dirty="0">
                <a:latin typeface="Times New Roman" pitchFamily="18" charset="0"/>
                <a:cs typeface="Times New Roman" pitchFamily="18" charset="0"/>
              </a:rPr>
              <a:t>, ширина постановки ніг – 10см.</a:t>
            </a:r>
            <a:endParaRPr lang="ru-RU" sz="3400" dirty="0">
              <a:latin typeface="Times New Roman" pitchFamily="18" charset="0"/>
              <a:cs typeface="Times New Roman" pitchFamily="18" charset="0"/>
            </a:endParaRPr>
          </a:p>
          <a:p>
            <a:pPr marL="0" indent="0">
              <a:lnSpc>
                <a:spcPct val="120000"/>
              </a:lnSpc>
              <a:buNone/>
            </a:pPr>
            <a:r>
              <a:rPr lang="uk-UA" sz="3400" i="1" dirty="0">
                <a:latin typeface="Times New Roman" pitchFamily="18" charset="0"/>
                <a:cs typeface="Times New Roman" pitchFamily="18" charset="0"/>
              </a:rPr>
              <a:t>Найбільш чітко відобразились 4-й слід взуття із правої ноги та 6-й слід взуття з лівої ноги. Розмір сліду взуття із правої ноги: загальна довжина сліду – 30 см, найбільша ширина підметкової частини – 11 см, найменша ширина проміжної частини – 6 см, довжина каблука – 8 см, ширина каблука – 7,5 см, глибина сліду в ділянці носка – біля 2 см, у </a:t>
            </a:r>
            <a:endParaRPr lang="ru-RU" sz="3400" dirty="0">
              <a:latin typeface="Times New Roman" pitchFamily="18" charset="0"/>
              <a:cs typeface="Times New Roman" pitchFamily="18" charset="0"/>
            </a:endParaRPr>
          </a:p>
          <a:p>
            <a:pPr marL="0" indent="0">
              <a:lnSpc>
                <a:spcPct val="120000"/>
              </a:lnSpc>
              <a:buNone/>
            </a:pPr>
            <a:r>
              <a:rPr lang="uk-UA" sz="3400" i="1" dirty="0">
                <a:latin typeface="Times New Roman" pitchFamily="18" charset="0"/>
                <a:cs typeface="Times New Roman" pitchFamily="18" charset="0"/>
              </a:rPr>
              <a:t>проміжній частині – 0,5 см, каблука – 2 см; решта розмірів ті ж, що  у сліді правої ноги </a:t>
            </a:r>
            <a:endParaRPr lang="ru-RU" sz="3400" dirty="0">
              <a:latin typeface="Times New Roman" pitchFamily="18" charset="0"/>
              <a:cs typeface="Times New Roman" pitchFamily="18" charset="0"/>
            </a:endParaRPr>
          </a:p>
          <a:p>
            <a:pPr marL="0" indent="0">
              <a:lnSpc>
                <a:spcPct val="120000"/>
              </a:lnSpc>
              <a:buNone/>
            </a:pPr>
            <a:r>
              <a:rPr lang="uk-UA" sz="3400" i="1" dirty="0">
                <a:latin typeface="Times New Roman" pitchFamily="18" charset="0"/>
                <a:cs typeface="Times New Roman" pitchFamily="18" charset="0"/>
              </a:rPr>
              <a:t>Форма носка в слідах кругла, передній край каблука ввігнутий, підметкова та проміжна частини підошви складають єдине ціле.</a:t>
            </a:r>
            <a:endParaRPr lang="ru-RU" sz="3400"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20640031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424936" cy="6525344"/>
          </a:xfrm>
        </p:spPr>
        <p:txBody>
          <a:bodyPr>
            <a:normAutofit fontScale="77500" lnSpcReduction="20000"/>
          </a:bodyPr>
          <a:lstStyle/>
          <a:p>
            <a:pPr marL="0" indent="0">
              <a:lnSpc>
                <a:spcPct val="120000"/>
              </a:lnSpc>
              <a:buNone/>
            </a:pPr>
            <a:r>
              <a:rPr lang="uk-UA" i="1" dirty="0">
                <a:latin typeface="Times New Roman" pitchFamily="18" charset="0"/>
                <a:cs typeface="Times New Roman" pitchFamily="18" charset="0"/>
              </a:rPr>
              <a:t>У середній частині сліду підметки є рельєфний малюнок у вигляді круглих заглибин діаметром 1 см, глибиною до 0,3 см, розташованих рядами, що проходять поперек підметки. У сліді каблука відобразились чотири поперечні удавлені смуги шириною 0,8 см, глибиною 0,2 см; відстань між ними – 0,5 см.</a:t>
            </a:r>
            <a:endParaRPr lang="ru-RU" dirty="0">
              <a:latin typeface="Times New Roman" pitchFamily="18" charset="0"/>
              <a:cs typeface="Times New Roman" pitchFamily="18" charset="0"/>
            </a:endParaRPr>
          </a:p>
          <a:p>
            <a:pPr marL="0" indent="0">
              <a:lnSpc>
                <a:spcPct val="120000"/>
              </a:lnSpc>
              <a:buNone/>
            </a:pPr>
            <a:r>
              <a:rPr lang="uk-UA" i="1" dirty="0">
                <a:latin typeface="Times New Roman" pitchFamily="18" charset="0"/>
                <a:cs typeface="Times New Roman" pitchFamily="18" charset="0"/>
              </a:rPr>
              <a:t>Доріжка слідів сфотографована методом лінійної панорами; описані сліди і ще два сліди взуття із правої та лівої ноги сфотографовані масштабним способом за допомогою </a:t>
            </a:r>
            <a:r>
              <a:rPr lang="uk-UA" i="1" dirty="0" err="1">
                <a:latin typeface="Times New Roman" pitchFamily="18" charset="0"/>
                <a:cs typeface="Times New Roman" pitchFamily="18" charset="0"/>
              </a:rPr>
              <a:t>подовжуючого</a:t>
            </a:r>
            <a:r>
              <a:rPr lang="uk-UA" i="1" dirty="0">
                <a:latin typeface="Times New Roman" pitchFamily="18" charset="0"/>
                <a:cs typeface="Times New Roman" pitchFamily="18" charset="0"/>
              </a:rPr>
              <a:t> кільця № 1 і лампи-спалаху при </a:t>
            </a:r>
            <a:r>
              <a:rPr lang="uk-UA" i="1" dirty="0" err="1">
                <a:latin typeface="Times New Roman" pitchFamily="18" charset="0"/>
                <a:cs typeface="Times New Roman" pitchFamily="18" charset="0"/>
              </a:rPr>
              <a:t>косопадаючому</a:t>
            </a:r>
            <a:r>
              <a:rPr lang="uk-UA" i="1" dirty="0">
                <a:latin typeface="Times New Roman" pitchFamily="18" charset="0"/>
                <a:cs typeface="Times New Roman" pitchFamily="18" charset="0"/>
              </a:rPr>
              <a:t> світлі. </a:t>
            </a:r>
            <a:r>
              <a:rPr lang="ru-RU" i="1" dirty="0" err="1">
                <a:latin typeface="Times New Roman" pitchFamily="18" charset="0"/>
                <a:cs typeface="Times New Roman" pitchFamily="18" charset="0"/>
              </a:rPr>
              <a:t>Зі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сліду</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зроблено</a:t>
            </a:r>
            <a:r>
              <a:rPr lang="ru-RU" i="1" dirty="0">
                <a:latin typeface="Times New Roman" pitchFamily="18" charset="0"/>
                <a:cs typeface="Times New Roman" pitchFamily="18" charset="0"/>
              </a:rPr>
              <a:t> зарисовку в </a:t>
            </a:r>
            <a:r>
              <a:rPr lang="ru-RU" i="1" dirty="0" err="1">
                <a:latin typeface="Times New Roman" pitchFamily="18" charset="0"/>
                <a:cs typeface="Times New Roman" pitchFamily="18" charset="0"/>
              </a:rPr>
              <a:t>масштабі</a:t>
            </a:r>
            <a:r>
              <a:rPr lang="ru-RU" i="1" dirty="0">
                <a:latin typeface="Times New Roman" pitchFamily="18" charset="0"/>
                <a:cs typeface="Times New Roman" pitchFamily="18" charset="0"/>
              </a:rPr>
              <a:t> 1:1 на </a:t>
            </a:r>
            <a:r>
              <a:rPr lang="ru-RU" i="1" dirty="0" err="1">
                <a:latin typeface="Times New Roman" pitchFamily="18" charset="0"/>
                <a:cs typeface="Times New Roman" pitchFamily="18" charset="0"/>
              </a:rPr>
              <a:t>аркуш</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світлої</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дактилоплівки</a:t>
            </a:r>
            <a:r>
              <a:rPr lang="ru-RU" i="1" dirty="0">
                <a:latin typeface="Times New Roman" pitchFamily="18" charset="0"/>
                <a:cs typeface="Times New Roman" pitchFamily="18" charset="0"/>
              </a:rPr>
              <a:t> шляхом </a:t>
            </a:r>
            <a:r>
              <a:rPr lang="ru-RU" i="1" dirty="0" err="1">
                <a:latin typeface="Times New Roman" pitchFamily="18" charset="0"/>
                <a:cs typeface="Times New Roman" pitchFamily="18" charset="0"/>
              </a:rPr>
              <a:t>обведення</a:t>
            </a:r>
            <a:r>
              <a:rPr lang="ru-RU" i="1" dirty="0">
                <a:latin typeface="Times New Roman" pitchFamily="18" charset="0"/>
                <a:cs typeface="Times New Roman" pitchFamily="18" charset="0"/>
              </a:rPr>
              <a:t> контуру </a:t>
            </a:r>
            <a:r>
              <a:rPr lang="ru-RU" i="1" dirty="0" err="1">
                <a:latin typeface="Times New Roman" pitchFamily="18" charset="0"/>
                <a:cs typeface="Times New Roman" pitchFamily="18" charset="0"/>
              </a:rPr>
              <a:t>сліду</a:t>
            </a:r>
            <a:r>
              <a:rPr lang="ru-RU" i="1" dirty="0">
                <a:latin typeface="Times New Roman" pitchFamily="18" charset="0"/>
                <a:cs typeface="Times New Roman" pitchFamily="18" charset="0"/>
              </a:rPr>
              <a:t> та </a:t>
            </a:r>
            <a:r>
              <a:rPr lang="ru-RU" i="1" dirty="0" err="1">
                <a:latin typeface="Times New Roman" pitchFamily="18" charset="0"/>
                <a:cs typeface="Times New Roman" pitchFamily="18" charset="0"/>
              </a:rPr>
              <a:t>малюнка</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підошви</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Із</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двох</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описаних</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слідів</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виготовлені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гіпсові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зліпки</a:t>
            </a:r>
            <a:r>
              <a:rPr lang="ru-RU" i="1" dirty="0">
                <a:latin typeface="Times New Roman" pitchFamily="18" charset="0"/>
                <a:cs typeface="Times New Roman" pitchFamily="18" charset="0"/>
              </a:rPr>
              <a:t>, до </a:t>
            </a:r>
            <a:r>
              <a:rPr lang="ru-RU" i="1" dirty="0" err="1">
                <a:latin typeface="Times New Roman" pitchFamily="18" charset="0"/>
                <a:cs typeface="Times New Roman" pitchFamily="18" charset="0"/>
              </a:rPr>
              <a:t>яких</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прикріплено</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бірки</a:t>
            </a:r>
            <a:r>
              <a:rPr lang="ru-RU" i="1" dirty="0">
                <a:latin typeface="Times New Roman" pitchFamily="18" charset="0"/>
                <a:cs typeface="Times New Roman" pitchFamily="18" charset="0"/>
              </a:rPr>
              <a:t> з </a:t>
            </a:r>
            <a:r>
              <a:rPr lang="ru-RU" i="1" dirty="0" err="1">
                <a:latin typeface="Times New Roman" pitchFamily="18" charset="0"/>
                <a:cs typeface="Times New Roman" pitchFamily="18" charset="0"/>
              </a:rPr>
              <a:t>написами</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Зліпок</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зі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сліду</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виявленого</a:t>
            </a:r>
            <a:r>
              <a:rPr lang="ru-RU" i="1" dirty="0">
                <a:latin typeface="Times New Roman" pitchFamily="18" charset="0"/>
                <a:cs typeface="Times New Roman" pitchFamily="18" charset="0"/>
              </a:rPr>
              <a:t> 20.05.2001 р. у </a:t>
            </a:r>
            <a:r>
              <a:rPr lang="ru-RU" i="1" dirty="0" err="1">
                <a:latin typeface="Times New Roman" pitchFamily="18" charset="0"/>
                <a:cs typeface="Times New Roman" pitchFamily="18" charset="0"/>
              </a:rPr>
              <a:t>городі</a:t>
            </a:r>
            <a:r>
              <a:rPr lang="ru-RU" i="1" dirty="0">
                <a:latin typeface="Times New Roman" pitchFamily="18" charset="0"/>
                <a:cs typeface="Times New Roman" pitchFamily="18" charset="0"/>
              </a:rPr>
              <a:t> </a:t>
            </a:r>
            <a:r>
              <a:rPr lang="ru-RU" i="1" dirty="0" err="1">
                <a:latin typeface="Times New Roman" pitchFamily="18" charset="0"/>
                <a:cs typeface="Times New Roman" pitchFamily="18" charset="0"/>
              </a:rPr>
              <a:t>господарства</a:t>
            </a:r>
            <a:r>
              <a:rPr lang="ru-RU" i="1" dirty="0">
                <a:latin typeface="Times New Roman" pitchFamily="18" charset="0"/>
                <a:cs typeface="Times New Roman" pitchFamily="18" charset="0"/>
              </a:rPr>
              <a:t> гр.</a:t>
            </a:r>
            <a:endParaRPr lang="ru-RU" dirty="0">
              <a:latin typeface="Times New Roman" pitchFamily="18" charset="0"/>
              <a:cs typeface="Times New Roman" pitchFamily="18" charset="0"/>
            </a:endParaRPr>
          </a:p>
          <a:p>
            <a:pPr>
              <a:lnSpc>
                <a:spcPct val="120000"/>
              </a:lnSpc>
            </a:pPr>
            <a:endParaRPr lang="ru-RU" dirty="0"/>
          </a:p>
        </p:txBody>
      </p:sp>
    </p:spTree>
    <p:extLst>
      <p:ext uri="{BB962C8B-B14F-4D97-AF65-F5344CB8AC3E}">
        <p14:creationId xmlns:p14="http://schemas.microsoft.com/office/powerpoint/2010/main" val="7586188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96005" y="2967335"/>
            <a:ext cx="495199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4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Дякую</a:t>
            </a:r>
            <a:r>
              <a:rPr lang="ru-RU"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за </a:t>
            </a:r>
            <a:r>
              <a:rPr lang="ru-RU" sz="54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увагу</a:t>
            </a:r>
            <a:r>
              <a:rPr lang="ru-RU"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ru-RU"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061628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340768"/>
            <a:ext cx="8208912" cy="4536504"/>
          </a:xfrm>
        </p:spPr>
        <p:txBody>
          <a:bodyPr>
            <a:normAutofit lnSpcReduction="10000"/>
          </a:bodyPr>
          <a:lstStyle/>
          <a:p>
            <a:pPr marL="0" indent="0" algn="ctr">
              <a:buNone/>
            </a:pPr>
            <a:r>
              <a:rPr lang="uk-UA" sz="2800" dirty="0">
                <a:latin typeface="Times New Roman" pitchFamily="18" charset="0"/>
                <a:cs typeface="Times New Roman" pitchFamily="18" charset="0"/>
              </a:rPr>
              <a:t>Використовуються різноманітні </a:t>
            </a:r>
            <a:r>
              <a:rPr lang="uk-UA" sz="2800" b="1" dirty="0">
                <a:latin typeface="Times New Roman" pitchFamily="18" charset="0"/>
                <a:cs typeface="Times New Roman" pitchFamily="18" charset="0"/>
              </a:rPr>
              <a:t>форми фіксації</a:t>
            </a:r>
            <a:r>
              <a:rPr lang="uk-UA" sz="2800" dirty="0">
                <a:latin typeface="Times New Roman" pitchFamily="18" charset="0"/>
                <a:cs typeface="Times New Roman" pitchFamily="18" charset="0"/>
              </a:rPr>
              <a:t>:</a:t>
            </a:r>
          </a:p>
          <a:p>
            <a:pPr marL="0" indent="0" algn="ctr">
              <a:buNone/>
            </a:pPr>
            <a:endParaRPr lang="ru-RU" sz="2800" dirty="0">
              <a:latin typeface="Times New Roman" pitchFamily="18" charset="0"/>
              <a:cs typeface="Times New Roman" pitchFamily="18" charset="0"/>
            </a:endParaRPr>
          </a:p>
          <a:p>
            <a:pPr marL="514350" indent="-514350">
              <a:buFont typeface="+mj-lt"/>
              <a:buAutoNum type="arabicPeriod"/>
            </a:pPr>
            <a:r>
              <a:rPr lang="uk-UA" sz="2400" dirty="0">
                <a:latin typeface="Times New Roman" pitchFamily="18" charset="0"/>
                <a:cs typeface="Times New Roman" pitchFamily="18" charset="0"/>
              </a:rPr>
              <a:t>вербальна - (словесна) протоколювання, звукозапис; </a:t>
            </a:r>
            <a:endParaRPr lang="ru-RU" sz="2400" dirty="0">
              <a:latin typeface="Times New Roman" pitchFamily="18" charset="0"/>
              <a:cs typeface="Times New Roman" pitchFamily="18" charset="0"/>
            </a:endParaRPr>
          </a:p>
          <a:p>
            <a:pPr marL="514350" indent="-514350">
              <a:buFont typeface="+mj-lt"/>
              <a:buAutoNum type="arabicPeriod"/>
            </a:pPr>
            <a:r>
              <a:rPr lang="uk-UA" sz="2400" dirty="0">
                <a:latin typeface="Times New Roman" pitchFamily="18" charset="0"/>
                <a:cs typeface="Times New Roman" pitchFamily="18" charset="0"/>
              </a:rPr>
              <a:t>графічна - графічне зображення (схематичні і масштабні плани, креслення, малюнки, у тому числі і мальовані портрети); </a:t>
            </a:r>
            <a:endParaRPr lang="ru-RU" sz="2400" dirty="0">
              <a:latin typeface="Times New Roman" pitchFamily="18" charset="0"/>
              <a:cs typeface="Times New Roman" pitchFamily="18" charset="0"/>
            </a:endParaRPr>
          </a:p>
          <a:p>
            <a:pPr marL="514350" indent="-514350">
              <a:buFont typeface="+mj-lt"/>
              <a:buAutoNum type="arabicPeriod"/>
            </a:pPr>
            <a:r>
              <a:rPr lang="uk-UA" sz="2400" dirty="0">
                <a:latin typeface="Times New Roman" pitchFamily="18" charset="0"/>
                <a:cs typeface="Times New Roman" pitchFamily="18" charset="0"/>
              </a:rPr>
              <a:t>предметна - вилучення самого предмета, виготовлення матеріальних моделей (реконструкція, у тому числі макетування, копіювання, одержання відтисків і зліпків);</a:t>
            </a:r>
            <a:endParaRPr lang="ru-RU" sz="2400" dirty="0">
              <a:latin typeface="Times New Roman" pitchFamily="18" charset="0"/>
              <a:cs typeface="Times New Roman" pitchFamily="18" charset="0"/>
            </a:endParaRPr>
          </a:p>
          <a:p>
            <a:pPr marL="514350" indent="-514350">
              <a:buFont typeface="+mj-lt"/>
              <a:buAutoNum type="arabicPeriod"/>
            </a:pPr>
            <a:r>
              <a:rPr lang="uk-UA" sz="2400" dirty="0">
                <a:latin typeface="Times New Roman" pitchFamily="18" charset="0"/>
                <a:cs typeface="Times New Roman" pitchFamily="18" charset="0"/>
              </a:rPr>
              <a:t>наочно-образна - фотографування (у видимих і невидимих променях), кінознімання, </a:t>
            </a:r>
            <a:r>
              <a:rPr lang="uk-UA" sz="2400" dirty="0" err="1">
                <a:latin typeface="Times New Roman" pitchFamily="18" charset="0"/>
                <a:cs typeface="Times New Roman" pitchFamily="18" charset="0"/>
              </a:rPr>
              <a:t>відеомагнітофоний</a:t>
            </a:r>
            <a:r>
              <a:rPr lang="uk-UA" sz="2400" dirty="0">
                <a:latin typeface="Times New Roman" pitchFamily="18" charset="0"/>
                <a:cs typeface="Times New Roman" pitchFamily="18" charset="0"/>
              </a:rPr>
              <a:t> запис.</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4050431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548680"/>
            <a:ext cx="8640960" cy="6048672"/>
          </a:xfrm>
        </p:spPr>
        <p:txBody>
          <a:bodyPr>
            <a:noAutofit/>
          </a:bodyPr>
          <a:lstStyle/>
          <a:p>
            <a:pPr marL="0" indent="0">
              <a:buNone/>
            </a:pPr>
            <a:r>
              <a:rPr lang="uk-UA" sz="2000" dirty="0">
                <a:latin typeface="Times New Roman" pitchFamily="18" charset="0"/>
                <a:cs typeface="Times New Roman" pitchFamily="18" charset="0"/>
              </a:rPr>
              <a:t>	</a:t>
            </a:r>
            <a:r>
              <a:rPr lang="uk-UA" sz="2200" dirty="0">
                <a:latin typeface="Times New Roman" pitchFamily="18" charset="0"/>
                <a:cs typeface="Times New Roman" pitchFamily="18" charset="0"/>
              </a:rPr>
              <a:t>Основними методами фіксації із числа загальних (загальнонаукових) методів пізнання, застосовуваних у процесі доведення, є вимір, опис і моделювання.</a:t>
            </a:r>
          </a:p>
          <a:p>
            <a:pPr marL="0" indent="0">
              <a:buNone/>
            </a:pPr>
            <a:endParaRPr lang="ru-RU" sz="2200" dirty="0">
              <a:latin typeface="Times New Roman" pitchFamily="18" charset="0"/>
              <a:cs typeface="Times New Roman" pitchFamily="18" charset="0"/>
            </a:endParaRPr>
          </a:p>
          <a:p>
            <a:pPr marL="0" indent="0" algn="ctr">
              <a:buNone/>
            </a:pPr>
            <a:r>
              <a:rPr lang="uk-UA" sz="2200" b="1" dirty="0">
                <a:latin typeface="Times New Roman" pitchFamily="18" charset="0"/>
                <a:cs typeface="Times New Roman" pitchFamily="18" charset="0"/>
              </a:rPr>
              <a:t>Технічними прийомами до реалізації цих методів служать:</a:t>
            </a:r>
            <a:endParaRPr lang="ru-RU" sz="2200" b="1" dirty="0">
              <a:latin typeface="Times New Roman" pitchFamily="18" charset="0"/>
              <a:cs typeface="Times New Roman" pitchFamily="18" charset="0"/>
            </a:endParaRPr>
          </a:p>
          <a:p>
            <a:r>
              <a:rPr lang="uk-UA" sz="2200" dirty="0">
                <a:latin typeface="Times New Roman" pitchFamily="18" charset="0"/>
                <a:cs typeface="Times New Roman" pitchFamily="18" charset="0"/>
              </a:rPr>
              <a:t>при вербальній формі - протоколювання і звукозапис;</a:t>
            </a:r>
            <a:endParaRPr lang="ru-RU" sz="2200" dirty="0">
              <a:latin typeface="Times New Roman" pitchFamily="18" charset="0"/>
              <a:cs typeface="Times New Roman" pitchFamily="18" charset="0"/>
            </a:endParaRPr>
          </a:p>
          <a:p>
            <a:r>
              <a:rPr lang="uk-UA" sz="2200" dirty="0">
                <a:latin typeface="Times New Roman" pitchFamily="18" charset="0"/>
                <a:cs typeface="Times New Roman" pitchFamily="18" charset="0"/>
              </a:rPr>
              <a:t>при графічній - графічне відображення (схематичні і масштабні плани, креслення, різноманітні малюнки);</a:t>
            </a:r>
            <a:endParaRPr lang="ru-RU" sz="2200" dirty="0">
              <a:latin typeface="Times New Roman" pitchFamily="18" charset="0"/>
              <a:cs typeface="Times New Roman" pitchFamily="18" charset="0"/>
            </a:endParaRPr>
          </a:p>
          <a:p>
            <a:r>
              <a:rPr lang="uk-UA" sz="2200" dirty="0">
                <a:latin typeface="Times New Roman" pitchFamily="18" charset="0"/>
                <a:cs typeface="Times New Roman" pitchFamily="18" charset="0"/>
              </a:rPr>
              <a:t>при предметній - вилучення предмета в натурі і його консервації, виготовлення матеріальних моделей (реконструкція), у тому числі макетування, копіювання, одержання зліпків і відтисків;</a:t>
            </a:r>
            <a:endParaRPr lang="ru-RU" sz="2200" dirty="0">
              <a:latin typeface="Times New Roman" pitchFamily="18" charset="0"/>
              <a:cs typeface="Times New Roman" pitchFamily="18" charset="0"/>
            </a:endParaRPr>
          </a:p>
          <a:p>
            <a:r>
              <a:rPr lang="uk-UA" sz="2200" dirty="0">
                <a:latin typeface="Times New Roman" pitchFamily="18" charset="0"/>
                <a:cs typeface="Times New Roman" pitchFamily="18" charset="0"/>
              </a:rPr>
              <a:t>при наочно-образній - фотографування (у видимих і невидимих променях), кіно - і відеозапис.</a:t>
            </a:r>
            <a:endParaRPr lang="ru-RU" sz="2200" dirty="0">
              <a:latin typeface="Times New Roman" pitchFamily="18" charset="0"/>
              <a:cs typeface="Times New Roman" pitchFamily="18" charset="0"/>
            </a:endParaRPr>
          </a:p>
          <a:p>
            <a:pPr marL="0" indent="0">
              <a:buNone/>
            </a:pPr>
            <a:r>
              <a:rPr lang="uk-UA" sz="2200" dirty="0">
                <a:latin typeface="Times New Roman" pitchFamily="18" charset="0"/>
                <a:cs typeface="Times New Roman" pitchFamily="18" charset="0"/>
              </a:rPr>
              <a:t>	Можливі різноманітні комбінації форм, методів і технічних прийомів фіксації, їхнє комплексне застосування, наприклад: протоколювання і реконструкція і т.д.</a:t>
            </a:r>
            <a:endParaRPr lang="ru-RU" sz="2200" dirty="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021717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764704"/>
            <a:ext cx="8291264" cy="5649491"/>
          </a:xfrm>
        </p:spPr>
        <p:txBody>
          <a:bodyPr>
            <a:normAutofit/>
          </a:bodyPr>
          <a:lstStyle/>
          <a:p>
            <a:pPr marL="0" indent="0" algn="ctr">
              <a:buNone/>
            </a:pPr>
            <a:r>
              <a:rPr lang="uk-UA" dirty="0">
                <a:latin typeface="Times New Roman" pitchFamily="18" charset="0"/>
                <a:cs typeface="Times New Roman" pitchFamily="18" charset="0"/>
              </a:rPr>
              <a:t>Характеризуючи в цілому технічного засоби фіксації, можна розділити їх на такі групи:</a:t>
            </a:r>
          </a:p>
          <a:p>
            <a:pPr marL="0" indent="0" algn="ctr">
              <a:buNone/>
            </a:pPr>
            <a:endParaRPr lang="ru-RU" dirty="0">
              <a:latin typeface="Times New Roman" pitchFamily="18" charset="0"/>
              <a:cs typeface="Times New Roman" pitchFamily="18" charset="0"/>
            </a:endParaRPr>
          </a:p>
          <a:p>
            <a:pPr marL="514350" indent="-514350">
              <a:buFont typeface="+mj-lt"/>
              <a:buAutoNum type="arabicPeriod"/>
            </a:pPr>
            <a:r>
              <a:rPr lang="uk-UA" sz="2800" dirty="0">
                <a:latin typeface="Times New Roman" pitchFamily="18" charset="0"/>
                <a:cs typeface="Times New Roman" pitchFamily="18" charset="0"/>
              </a:rPr>
              <a:t>засоби виготовлення протоколів, </a:t>
            </a:r>
            <a:r>
              <a:rPr lang="uk-UA" sz="2800" dirty="0" err="1">
                <a:latin typeface="Times New Roman" pitchFamily="18" charset="0"/>
                <a:cs typeface="Times New Roman" pitchFamily="18" charset="0"/>
              </a:rPr>
              <a:t>звукозаписуючі</a:t>
            </a:r>
            <a:r>
              <a:rPr lang="uk-UA" sz="2800" dirty="0">
                <a:latin typeface="Times New Roman" pitchFamily="18" charset="0"/>
                <a:cs typeface="Times New Roman" pitchFamily="18" charset="0"/>
              </a:rPr>
              <a:t> прилади (вербальні дані);</a:t>
            </a:r>
            <a:endParaRPr lang="ru-RU" sz="2800" dirty="0">
              <a:latin typeface="Times New Roman" pitchFamily="18" charset="0"/>
              <a:cs typeface="Times New Roman" pitchFamily="18" charset="0"/>
            </a:endParaRPr>
          </a:p>
          <a:p>
            <a:pPr marL="514350" indent="-514350">
              <a:buFont typeface="+mj-lt"/>
              <a:buAutoNum type="arabicPeriod"/>
            </a:pPr>
            <a:r>
              <a:rPr lang="uk-UA" sz="2800" dirty="0">
                <a:latin typeface="Times New Roman" pitchFamily="18" charset="0"/>
                <a:cs typeface="Times New Roman" pitchFamily="18" charset="0"/>
              </a:rPr>
              <a:t>засоби створення ідеальних моделей - планів, креслень, схем, малюнків;</a:t>
            </a:r>
            <a:endParaRPr lang="ru-RU" sz="2800" dirty="0">
              <a:latin typeface="Times New Roman" pitchFamily="18" charset="0"/>
              <a:cs typeface="Times New Roman" pitchFamily="18" charset="0"/>
            </a:endParaRPr>
          </a:p>
          <a:p>
            <a:pPr marL="514350" indent="-514350">
              <a:buFont typeface="+mj-lt"/>
              <a:buAutoNum type="arabicPeriod"/>
            </a:pPr>
            <a:r>
              <a:rPr lang="uk-UA" sz="2800" dirty="0">
                <a:latin typeface="Times New Roman" pitchFamily="18" charset="0"/>
                <a:cs typeface="Times New Roman" pitchFamily="18" charset="0"/>
              </a:rPr>
              <a:t>засоби створення матеріальних моделей (засоби консервування, </a:t>
            </a:r>
            <a:r>
              <a:rPr lang="uk-UA" sz="2800" dirty="0" err="1">
                <a:latin typeface="Times New Roman" pitchFamily="18" charset="0"/>
                <a:cs typeface="Times New Roman" pitchFamily="18" charset="0"/>
              </a:rPr>
              <a:t>зліпочні</a:t>
            </a:r>
            <a:r>
              <a:rPr lang="uk-UA" sz="2800" dirty="0">
                <a:latin typeface="Times New Roman" pitchFamily="18" charset="0"/>
                <a:cs typeface="Times New Roman" pitchFamily="18" charset="0"/>
              </a:rPr>
              <a:t> маси, </a:t>
            </a:r>
            <a:r>
              <a:rPr lang="uk-UA" sz="2800" dirty="0" err="1">
                <a:latin typeface="Times New Roman" pitchFamily="18" charset="0"/>
                <a:cs typeface="Times New Roman" pitchFamily="18" charset="0"/>
              </a:rPr>
              <a:t>фотокіновідеоапаратура</a:t>
            </a:r>
            <a:r>
              <a:rPr lang="uk-UA" sz="2800" dirty="0">
                <a:latin typeface="Times New Roman" pitchFamily="18" charset="0"/>
                <a:cs typeface="Times New Roman" pitchFamily="18" charset="0"/>
              </a:rPr>
              <a:t>, комплекти для створення синтетичних портретів і ін.)</a:t>
            </a:r>
            <a:endParaRPr lang="ru-RU" sz="28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905179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712968" cy="6624736"/>
          </a:xfrm>
        </p:spPr>
        <p:txBody>
          <a:bodyPr>
            <a:noAutofit/>
          </a:bodyPr>
          <a:lstStyle/>
          <a:p>
            <a:pPr marL="0" indent="0" algn="just">
              <a:lnSpc>
                <a:spcPct val="120000"/>
              </a:lnSpc>
              <a:buNone/>
            </a:pPr>
            <a:r>
              <a:rPr lang="uk-UA" sz="2200" b="1" i="1" dirty="0">
                <a:latin typeface="Times New Roman" pitchFamily="18" charset="0"/>
                <a:cs typeface="Times New Roman" pitchFamily="18" charset="0"/>
              </a:rPr>
              <a:t>	</a:t>
            </a:r>
            <a:r>
              <a:rPr lang="uk-UA" sz="2100" b="1" i="1" dirty="0">
                <a:latin typeface="Times New Roman" pitchFamily="18" charset="0"/>
                <a:cs typeface="Times New Roman" pitchFamily="18" charset="0"/>
              </a:rPr>
              <a:t>Вербальна форма фіксації</a:t>
            </a:r>
            <a:r>
              <a:rPr lang="uk-UA" sz="2100" dirty="0">
                <a:latin typeface="Times New Roman" pitchFamily="18" charset="0"/>
                <a:cs typeface="Times New Roman" pitchFamily="18" charset="0"/>
              </a:rPr>
              <a:t> - сама стара і порівняно сама проста форма, що робить її самою загальнодоступною, технічні прийоми її здійснення - протоколювання і звукозапис. Для проведення протоколювання використовуються канцелярські приналежності - папір для письма, папки, швидкозшивачі, олівці, ручки, ластик, криміналістична і канцелярська лінійки, транспортир і циркуль. З метою проведення звукозапису використовуються різноманітні диктофони і магнітофони. Вони використовуються в розмові зі свідками-очевидцями на місці події, при допиті свідків, потерпілих, підозрюваних, обвинувачуваних, при перевірці показань на місці й у деяких інших випадках, припускається застосування звукозапису по правилах ст. 107 КПК України. З великої </a:t>
            </a:r>
            <a:r>
              <a:rPr lang="uk-UA" sz="2100" dirty="0" err="1">
                <a:latin typeface="Times New Roman" pitchFamily="18" charset="0"/>
                <a:cs typeface="Times New Roman" pitchFamily="18" charset="0"/>
              </a:rPr>
              <a:t>різномаїтності</a:t>
            </a:r>
            <a:r>
              <a:rPr lang="uk-UA" sz="2100" dirty="0">
                <a:latin typeface="Times New Roman" pitchFamily="18" charset="0"/>
                <a:cs typeface="Times New Roman" pitchFamily="18" charset="0"/>
              </a:rPr>
              <a:t> існуючих моделей магнітофонів для фіксації найбільше зручно використовувати магнітофони, що мають автономне живлення і ін. У даний час на озброєнні органів внутрішніх справ знаходяться диктофони, які мають цілий ряд переваг у порівнянні з побутовими магнітофонами, що обумовлює зручність їхнього застосування на місці події.</a:t>
            </a:r>
            <a:endParaRPr lang="ru-RU" sz="2100" dirty="0">
              <a:latin typeface="Times New Roman" pitchFamily="18" charset="0"/>
              <a:cs typeface="Times New Roman" pitchFamily="18" charset="0"/>
            </a:endParaRPr>
          </a:p>
          <a:p>
            <a:pPr algn="just">
              <a:lnSpc>
                <a:spcPct val="120000"/>
              </a:lnSpc>
            </a:pPr>
            <a:endParaRPr lang="ru-RU" sz="2100" dirty="0"/>
          </a:p>
        </p:txBody>
      </p:sp>
    </p:spTree>
    <p:extLst>
      <p:ext uri="{BB962C8B-B14F-4D97-AF65-F5344CB8AC3E}">
        <p14:creationId xmlns:p14="http://schemas.microsoft.com/office/powerpoint/2010/main" val="1033262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480720"/>
          </a:xfrm>
        </p:spPr>
        <p:txBody>
          <a:bodyPr>
            <a:normAutofit fontScale="70000" lnSpcReduction="20000"/>
          </a:bodyPr>
          <a:lstStyle/>
          <a:p>
            <a:pPr marL="0" indent="0">
              <a:lnSpc>
                <a:spcPct val="120000"/>
              </a:lnSpc>
              <a:buNone/>
            </a:pPr>
            <a:r>
              <a:rPr lang="uk-UA" b="1" i="1" dirty="0">
                <a:latin typeface="Times New Roman" pitchFamily="18" charset="0"/>
                <a:cs typeface="Times New Roman" pitchFamily="18" charset="0"/>
              </a:rPr>
              <a:t>	Графічна форма фіксації</a:t>
            </a:r>
            <a:r>
              <a:rPr lang="uk-UA" dirty="0">
                <a:latin typeface="Times New Roman" pitchFamily="18" charset="0"/>
                <a:cs typeface="Times New Roman" pitchFamily="18" charset="0"/>
              </a:rPr>
              <a:t> - фіксування доказової інформації шляхом замальовки об'єктів або виконання графічних знаків, що виражають обумовленою уявою фіксуючу інформацію (малюнки, плани, схеми, креслення, графіки, карти і т.д.). </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У процесі фіксації цієї інформації використовують прямі та непрямі виміри. Так, при безпосередньому встановленні розмірів об'єкта, застосовуються прямі виміру за допомогою рулетки, лінійки, штангенциркуля, вимірювальної лупи або інших приладів, непрямі ж виміри проводять, коли потрібні дані одержують на основі розрахунків, виходячи з результатів прямих вимірів (наприклад, визначення діаметра колеса автомобіля на підставі встановленої прямим виміром довжини сліду, залишеного даним колесом при однім обороті).</a:t>
            </a:r>
            <a:endParaRPr lang="ru-RU" dirty="0">
              <a:latin typeface="Times New Roman" pitchFamily="18" charset="0"/>
              <a:cs typeface="Times New Roman" pitchFamily="18" charset="0"/>
            </a:endParaRPr>
          </a:p>
          <a:p>
            <a:pPr marL="0" indent="0">
              <a:lnSpc>
                <a:spcPct val="120000"/>
              </a:lnSpc>
              <a:buNone/>
            </a:pPr>
            <a:r>
              <a:rPr lang="uk-UA" dirty="0">
                <a:latin typeface="Times New Roman" pitchFamily="18" charset="0"/>
                <a:cs typeface="Times New Roman" pitchFamily="18" charset="0"/>
              </a:rPr>
              <a:t>	Замальовка як прийом фіксації історично була попереду застосування технічних засобів </a:t>
            </a:r>
            <a:r>
              <a:rPr lang="uk-UA" dirty="0" err="1">
                <a:latin typeface="Times New Roman" pitchFamily="18" charset="0"/>
                <a:cs typeface="Times New Roman" pitchFamily="18" charset="0"/>
              </a:rPr>
              <a:t>кіно-</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фото-</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відеозйомки</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зліпочних</a:t>
            </a:r>
            <a:r>
              <a:rPr lang="uk-UA" dirty="0">
                <a:latin typeface="Times New Roman" pitchFamily="18" charset="0"/>
                <a:cs typeface="Times New Roman" pitchFamily="18" charset="0"/>
              </a:rPr>
              <a:t> мас. У даний час вона частіше всього провадиться в «аварійних» ситуаціях, коли по якимось причинам не рекомендується можливим застосувати технічні засоби фіксування зовнішнього вигляду об'єктів.</a:t>
            </a:r>
            <a:endParaRPr lang="ru-RU"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614398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496944" cy="6408712"/>
          </a:xfrm>
        </p:spPr>
        <p:txBody>
          <a:bodyPr>
            <a:normAutofit fontScale="70000" lnSpcReduction="20000"/>
          </a:bodyPr>
          <a:lstStyle/>
          <a:p>
            <a:pPr marL="0" indent="0">
              <a:lnSpc>
                <a:spcPct val="120000"/>
              </a:lnSpc>
              <a:buNone/>
            </a:pPr>
            <a:r>
              <a:rPr lang="uk-UA" b="1" i="1" dirty="0">
                <a:latin typeface="Times New Roman" pitchFamily="18" charset="0"/>
                <a:cs typeface="Times New Roman" pitchFamily="18" charset="0"/>
              </a:rPr>
              <a:t>	</a:t>
            </a:r>
            <a:r>
              <a:rPr lang="uk-UA" sz="3400" b="1" i="1" dirty="0">
                <a:latin typeface="Times New Roman" pitchFamily="18" charset="0"/>
                <a:cs typeface="Times New Roman" pitchFamily="18" charset="0"/>
              </a:rPr>
              <a:t>Предметна форма фіксації</a:t>
            </a:r>
            <a:r>
              <a:rPr lang="uk-UA" sz="3400" dirty="0">
                <a:latin typeface="Times New Roman" pitchFamily="18" charset="0"/>
                <a:cs typeface="Times New Roman" pitchFamily="18" charset="0"/>
              </a:rPr>
              <a:t> - застосовуються прийоми вилучення предмета в натурі, реконструкція, копіювання, одержання зліпків і відтисків, тобто виготовлення матеріальних моделей.</a:t>
            </a:r>
            <a:r>
              <a:rPr lang="ru-RU" sz="3400" dirty="0">
                <a:latin typeface="Times New Roman" pitchFamily="18" charset="0"/>
                <a:cs typeface="Times New Roman" pitchFamily="18" charset="0"/>
              </a:rPr>
              <a:t>	</a:t>
            </a:r>
            <a:r>
              <a:rPr lang="uk-UA" sz="3400" dirty="0">
                <a:latin typeface="Times New Roman" pitchFamily="18" charset="0"/>
                <a:cs typeface="Times New Roman" pitchFamily="18" charset="0"/>
              </a:rPr>
              <a:t>Вилучення предмета в натурі з наступною (при необхідності) його консервацією варто вважати кращими по таким основам: цей прийом приведе до мінімуму втрати доказової інформації, неминучої при консервуванні, одержанні зліпків і застосуванні інших прийомів фіксації; забезпечується можливість безпосереднього сприйняття учасниками процесу вилученого предмета, який виключає сумнів, що може виникнути при сприйнятті призведених від нього об'єктів:</a:t>
            </a:r>
            <a:endParaRPr lang="ru-RU" sz="3400" dirty="0">
              <a:latin typeface="Times New Roman" pitchFamily="18" charset="0"/>
              <a:cs typeface="Times New Roman" pitchFamily="18" charset="0"/>
            </a:endParaRPr>
          </a:p>
          <a:p>
            <a:pPr>
              <a:lnSpc>
                <a:spcPct val="120000"/>
              </a:lnSpc>
            </a:pPr>
            <a:r>
              <a:rPr lang="uk-UA" sz="3400" dirty="0">
                <a:latin typeface="Times New Roman" pitchFamily="18" charset="0"/>
                <a:cs typeface="Times New Roman" pitchFamily="18" charset="0"/>
              </a:rPr>
              <a:t>створюються умови для більш повного дослідження утримуваної інформації в предметі; </a:t>
            </a:r>
            <a:endParaRPr lang="ru-RU" sz="3400" dirty="0">
              <a:latin typeface="Times New Roman" pitchFamily="18" charset="0"/>
              <a:cs typeface="Times New Roman" pitchFamily="18" charset="0"/>
            </a:endParaRPr>
          </a:p>
          <a:p>
            <a:pPr>
              <a:lnSpc>
                <a:spcPct val="120000"/>
              </a:lnSpc>
            </a:pPr>
            <a:r>
              <a:rPr lang="uk-UA" sz="3400" dirty="0">
                <a:latin typeface="Times New Roman" pitchFamily="18" charset="0"/>
                <a:cs typeface="Times New Roman" pitchFamily="18" charset="0"/>
              </a:rPr>
              <a:t>зберігається можливість одержання копій, якщо, зрозуміло, характер предмета допускає його неодноразове копіювання.</a:t>
            </a:r>
            <a:endParaRPr lang="ru-RU" sz="3400" dirty="0">
              <a:latin typeface="Times New Roman" pitchFamily="18" charset="0"/>
              <a:cs typeface="Times New Roman" pitchFamily="18" charset="0"/>
            </a:endParaRPr>
          </a:p>
          <a:p>
            <a:pPr>
              <a:lnSpc>
                <a:spcPct val="120000"/>
              </a:lnSpc>
            </a:pP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77483220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1062</Words>
  <Application>Microsoft Office PowerPoint</Application>
  <PresentationFormat>Экран (4:3)</PresentationFormat>
  <Paragraphs>164</Paragraphs>
  <Slides>38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38</vt:i4>
      </vt:variant>
    </vt:vector>
  </HeadingPairs>
  <TitlesOfParts>
    <vt:vector size="43" baseType="lpstr">
      <vt:lpstr>Arial</vt:lpstr>
      <vt:lpstr>Calibri</vt:lpstr>
      <vt:lpstr>Times New Roman</vt:lpstr>
      <vt:lpstr>Wingdings</vt:lpstr>
      <vt:lpstr>Тема Office</vt:lpstr>
      <vt:lpstr>Тема 5: Техніко-криміналістичне забезпечення фіксації речових доказів</vt:lpstr>
      <vt:lpstr>План</vt:lpstr>
      <vt:lpstr>Питання 1: Поняття і сутність застосування науково-технічних засобів фіксації речових доказів: види, класифікація.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Питання 2: Завдання криміналістичної фіксації речових доказів. Об’єкти криміналістичної фіксації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Питання 3: Фотографічні засоби фіксації. Використання новітніх технологій для фіксації речових доказів. </vt:lpstr>
      <vt:lpstr>Презентация PowerPoint</vt:lpstr>
      <vt:lpstr>Презентация PowerPoint</vt:lpstr>
      <vt:lpstr>Презентация PowerPoint</vt:lpstr>
      <vt:lpstr>Питання 4: Особливості застосування технічних засобів для фіксації різноманітних криміналістичних об’єктів.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4: Техніко-криміналістичне забезпечення виявлення речових доказів</dc:title>
  <dc:creator>Андрей</dc:creator>
  <cp:lastModifiedBy>Пользователь</cp:lastModifiedBy>
  <cp:revision>22</cp:revision>
  <dcterms:created xsi:type="dcterms:W3CDTF">2016-12-06T19:05:29Z</dcterms:created>
  <dcterms:modified xsi:type="dcterms:W3CDTF">2018-11-07T09:16:44Z</dcterms:modified>
</cp:coreProperties>
</file>