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32" r:id="rId7"/>
    <p:sldMasterId id="2147483744" r:id="rId8"/>
    <p:sldMasterId id="2147483756" r:id="rId9"/>
    <p:sldMasterId id="2147483768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82" d="100"/>
          <a:sy n="82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A862DD-1ED4-46D7-B7C6-697B4D17E4A2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58A0AA-E2FA-4855-8D26-6F990FE2697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0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9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9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077200" cy="3672408"/>
          </a:xfrm>
        </p:spPr>
        <p:txBody>
          <a:bodyPr>
            <a:noAutofit/>
          </a:bodyPr>
          <a:lstStyle/>
          <a:p>
            <a:r>
              <a:rPr lang="uk-UA" sz="7200" dirty="0">
                <a:latin typeface="Times New Roman" pitchFamily="18" charset="0"/>
                <a:cs typeface="Times New Roman" pitchFamily="18" charset="0"/>
              </a:rPr>
              <a:t>Сліди знарядь зламу та інструментів</a:t>
            </a: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/>
              <a:t>Види: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dirty="0"/>
              <a:t>Лом</a:t>
            </a:r>
          </a:p>
          <a:p>
            <a:endParaRPr lang="uk-UA" dirty="0"/>
          </a:p>
          <a:p>
            <a:endParaRPr lang="uk-UA" dirty="0"/>
          </a:p>
          <a:p>
            <a:r>
              <a:rPr lang="uk-UA" b="1" u="sng" dirty="0"/>
              <a:t>Кирка</a:t>
            </a:r>
          </a:p>
          <a:p>
            <a:endParaRPr lang="uk-UA" dirty="0"/>
          </a:p>
          <a:p>
            <a:endParaRPr lang="uk-UA" dirty="0"/>
          </a:p>
          <a:p>
            <a:r>
              <a:rPr lang="uk-UA" b="1" u="sng" dirty="0"/>
              <a:t>Шлямбур</a:t>
            </a:r>
            <a:endParaRPr lang="ru-RU" b="1" u="sng" dirty="0"/>
          </a:p>
        </p:txBody>
      </p:sp>
      <p:pic>
        <p:nvPicPr>
          <p:cNvPr id="3074" name="Picture 2" descr="C:\Users\Poliyak-93\Desktop\КВСЗ\л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214422"/>
            <a:ext cx="2466975" cy="1428760"/>
          </a:xfrm>
          <a:prstGeom prst="rect">
            <a:avLst/>
          </a:prstGeom>
          <a:noFill/>
        </p:spPr>
      </p:pic>
      <p:pic>
        <p:nvPicPr>
          <p:cNvPr id="3075" name="Picture 3" descr="C:\Users\Poliyak-93\Desktop\КВСЗ\л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642918"/>
            <a:ext cx="2928958" cy="2071702"/>
          </a:xfrm>
          <a:prstGeom prst="rect">
            <a:avLst/>
          </a:prstGeom>
          <a:noFill/>
        </p:spPr>
      </p:pic>
      <p:pic>
        <p:nvPicPr>
          <p:cNvPr id="3076" name="Picture 4" descr="C:\Users\Poliyak-93\Desktop\КВСЗ\кир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2786058"/>
            <a:ext cx="2924175" cy="1562100"/>
          </a:xfrm>
          <a:prstGeom prst="rect">
            <a:avLst/>
          </a:prstGeom>
          <a:noFill/>
        </p:spPr>
      </p:pic>
      <p:pic>
        <p:nvPicPr>
          <p:cNvPr id="3077" name="Picture 5" descr="C:\Users\Poliyak-93\Desktop\КВСЗ\3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2428868"/>
            <a:ext cx="2466975" cy="1847850"/>
          </a:xfrm>
          <a:prstGeom prst="rect">
            <a:avLst/>
          </a:prstGeom>
          <a:noFill/>
        </p:spPr>
      </p:pic>
      <p:pic>
        <p:nvPicPr>
          <p:cNvPr id="3078" name="Picture 6" descr="C:\Users\Poliyak-93\Desktop\КВСЗ\Черчн10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071942"/>
            <a:ext cx="6004219" cy="2309323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0" y="257174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0" y="4144968"/>
            <a:ext cx="9144000" cy="141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3. Важільні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b="1" u="sng" dirty="0"/>
              <a:t>Фомка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b="1" u="sng" dirty="0"/>
              <a:t>Лом 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b="1" u="sng" dirty="0"/>
              <a:t>Арматура</a:t>
            </a:r>
            <a:endParaRPr lang="ru-RU" b="1" u="sng" dirty="0"/>
          </a:p>
        </p:txBody>
      </p:sp>
      <p:pic>
        <p:nvPicPr>
          <p:cNvPr id="4098" name="Picture 2" descr="C:\Users\Poliyak-93\Desktop\КВСЗ\ф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357298"/>
            <a:ext cx="2643206" cy="1214446"/>
          </a:xfrm>
          <a:prstGeom prst="rect">
            <a:avLst/>
          </a:prstGeom>
          <a:noFill/>
        </p:spPr>
      </p:pic>
      <p:pic>
        <p:nvPicPr>
          <p:cNvPr id="4099" name="Picture 3" descr="C:\Users\Poliyak-93\Desktop\КВСЗ\ф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285860"/>
            <a:ext cx="3543300" cy="1285875"/>
          </a:xfrm>
          <a:prstGeom prst="rect">
            <a:avLst/>
          </a:prstGeom>
          <a:noFill/>
        </p:spPr>
      </p:pic>
      <p:pic>
        <p:nvPicPr>
          <p:cNvPr id="4101" name="Picture 5" descr="C:\Users\Poliyak-93\Desktop\КВСЗ\л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571744"/>
            <a:ext cx="4429156" cy="1690692"/>
          </a:xfrm>
          <a:prstGeom prst="rect">
            <a:avLst/>
          </a:prstGeom>
          <a:noFill/>
        </p:spPr>
      </p:pic>
      <p:pic>
        <p:nvPicPr>
          <p:cNvPr id="4102" name="Picture 6" descr="C:\Users\Poliyak-93\Desktop\КВСЗ\а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9" y="4786322"/>
            <a:ext cx="2571768" cy="1524000"/>
          </a:xfrm>
          <a:prstGeom prst="rect">
            <a:avLst/>
          </a:prstGeom>
          <a:noFill/>
        </p:spPr>
      </p:pic>
      <p:pic>
        <p:nvPicPr>
          <p:cNvPr id="4103" name="Picture 7" descr="C:\Users\Poliyak-93\Desktop\КВСЗ\а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7488" y="4240213"/>
            <a:ext cx="3781425" cy="2238375"/>
          </a:xfrm>
          <a:prstGeom prst="rect">
            <a:avLst/>
          </a:prstGeom>
          <a:noFill/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0" y="2571744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421481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4. Ріжучі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uk-UA" sz="4800" b="1" u="sng" dirty="0">
                <a:latin typeface="Times New Roman" pitchFamily="18" charset="0"/>
                <a:cs typeface="Times New Roman" pitchFamily="18" charset="0"/>
              </a:rPr>
              <a:t>Різання</a:t>
            </a: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- це технологічний процес, в якому руйнуються зв'язки між частинками оброблюваної заготовки по заданій поверхні.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85786" y="2000240"/>
            <a:ext cx="7358114" cy="4286280"/>
          </a:xfrm>
          <a:prstGeom prst="round2Diag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uk-UA" b="1" u="sng" dirty="0"/>
              <a:t>Окремі види різання: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1428760"/>
          </a:xfrm>
        </p:spPr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Вільне різання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– це різання ножем або подібним інструментом.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429264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Ручний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різання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конструкційних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ножі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б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ножиці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в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гострозубці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г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ніж-різак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ґ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ножівка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дереву;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ножівка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Poliyak-93\Desktop\КВСЗ\drEKqpq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8215370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Розрубування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- 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19716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/>
              <a:t>		Прийнято вважати пошкодження на перешкоді утворене в результаті ударного впливу на неї леза або досить масивного знаряддя.</a:t>
            </a:r>
          </a:p>
        </p:txBody>
      </p:sp>
      <p:pic>
        <p:nvPicPr>
          <p:cNvPr id="6146" name="Picture 2" descr="C:\Users\Poliyak-93\Desktop\КВСЗ\112979131_2_644x461_prodam-sokiru-dlya-rozrubuvannya-myasa-fotograf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0806" y="2285992"/>
            <a:ext cx="6177433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uk-UA" sz="3200" b="1" u="sng" dirty="0">
                <a:latin typeface="Times New Roman" pitchFamily="18" charset="0"/>
                <a:cs typeface="Times New Roman" pitchFamily="18" charset="0"/>
              </a:rPr>
              <a:t>Довбально-рублячі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дія яких здійснюється шляхом нанесення на них ударів важким предметом</a:t>
            </a:r>
            <a:endParaRPr lang="ru-RU" sz="27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Poliyak-93\Desktop\КВСЗ\p_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85860"/>
            <a:ext cx="7620000" cy="36861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4929198"/>
            <a:ext cx="87868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 - долото; б - плоска стамеска; в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звичайна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стамеска; г -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клиновидне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долото;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напівкругла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стамеска; е – широка стамеска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обмежувачем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глубини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довбання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Знаряддя перекусу: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Кусачки</a:t>
            </a: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Бокорозрізи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Плоскогубці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Poliyak-93\Desktop\КВСЗ\пр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928670"/>
            <a:ext cx="2714644" cy="1428750"/>
          </a:xfrm>
          <a:prstGeom prst="rect">
            <a:avLst/>
          </a:prstGeom>
          <a:noFill/>
        </p:spPr>
      </p:pic>
      <p:pic>
        <p:nvPicPr>
          <p:cNvPr id="9219" name="Picture 3" descr="C:\Users\Poliyak-93\Desktop\КВСЗ\Kusach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857232"/>
            <a:ext cx="2571768" cy="1571636"/>
          </a:xfrm>
          <a:prstGeom prst="rect">
            <a:avLst/>
          </a:prstGeom>
          <a:noFill/>
        </p:spPr>
      </p:pic>
      <p:pic>
        <p:nvPicPr>
          <p:cNvPr id="9220" name="Picture 4" descr="C:\Users\Poliyak-93\Desktop\КВСЗ\630ee8f48b5584535c247e06ee19e9c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2571744"/>
            <a:ext cx="3810000" cy="1643075"/>
          </a:xfrm>
          <a:prstGeom prst="rect">
            <a:avLst/>
          </a:prstGeom>
          <a:noFill/>
        </p:spPr>
      </p:pic>
      <p:pic>
        <p:nvPicPr>
          <p:cNvPr id="9221" name="Picture 5" descr="C:\Users\Poliyak-93\Desktop\КВСЗ\1094500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4857760"/>
            <a:ext cx="3214677" cy="2000240"/>
          </a:xfrm>
          <a:prstGeom prst="rect">
            <a:avLst/>
          </a:prstGeom>
          <a:noFill/>
        </p:spPr>
      </p:pic>
      <p:pic>
        <p:nvPicPr>
          <p:cNvPr id="9222" name="Picture 6" descr="C:\Users\Poliyak-93\Desktop\КВСЗ\апроа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5114925"/>
            <a:ext cx="2628900" cy="1743075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0" y="2643182"/>
            <a:ext cx="95012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4643446"/>
            <a:ext cx="9429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071678"/>
          </a:xfrm>
        </p:spPr>
        <p:txBody>
          <a:bodyPr>
            <a:normAutofit/>
          </a:bodyPr>
          <a:lstStyle/>
          <a:p>
            <a:r>
              <a:rPr lang="uk-UA" sz="3200" b="1" u="sng" dirty="0" err="1">
                <a:latin typeface="Times New Roman" pitchFamily="18" charset="0"/>
                <a:cs typeface="Times New Roman" pitchFamily="18" charset="0"/>
              </a:rPr>
              <a:t>Сверління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лезової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отвору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суцільному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циліндричних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поверхонь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Poliyak-93\Desktop\КВСЗ\св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857364"/>
            <a:ext cx="7620000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417638"/>
          </a:xfrm>
        </p:spPr>
        <p:txBody>
          <a:bodyPr>
            <a:noAutofit/>
          </a:bodyPr>
          <a:lstStyle/>
          <a:p>
            <a:r>
              <a:rPr lang="uk-UA" sz="4800" b="1" i="1" u="sng" dirty="0">
                <a:latin typeface="Times New Roman" pitchFamily="18" charset="0"/>
                <a:cs typeface="Times New Roman" pitchFamily="18" charset="0"/>
              </a:rPr>
              <a:t>Способи фіксації слідів знарядь зламу: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2862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протоколі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фотографування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схем;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копіювання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зліпків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71472" y="1928802"/>
            <a:ext cx="6143668" cy="4143404"/>
          </a:xfrm>
          <a:prstGeom prst="snip2Diag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/>
          <a:lstStyle/>
          <a:p>
            <a:r>
              <a:rPr lang="uk-UA" dirty="0"/>
              <a:t>Дякую за увагу!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/>
              <a:t>Поняття знарядь зламу.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Класифікація знарядь зламу та інструментів.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Способи фіксації слідів знарядь зламу.</a:t>
            </a:r>
          </a:p>
        </p:txBody>
      </p:sp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>
                <a:solidFill>
                  <a:schemeClr val="tx2">
                    <a:lumMod val="50000"/>
                  </a:schemeClr>
                </a:solidFill>
              </a:rPr>
              <a:t>Сліди знаряддя зламу - </a:t>
            </a:r>
            <a:endParaRPr lang="ru-RU" b="1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400" b="1" dirty="0"/>
              <a:t>	 це сліди</a:t>
            </a:r>
            <a:r>
              <a:rPr lang="ru-RU" sz="4400" b="1" dirty="0"/>
              <a:t>, </a:t>
            </a:r>
            <a:r>
              <a:rPr lang="uk-UA" sz="4400" b="1" dirty="0"/>
              <a:t>залишені</a:t>
            </a:r>
            <a:r>
              <a:rPr lang="ru-RU" sz="4400" b="1" dirty="0"/>
              <a:t> </a:t>
            </a:r>
            <a:r>
              <a:rPr lang="uk-UA" sz="4400" b="1" dirty="0"/>
              <a:t>різними</a:t>
            </a:r>
            <a:r>
              <a:rPr lang="ru-RU" sz="4400" b="1" dirty="0"/>
              <a:t> засобами, які </a:t>
            </a:r>
            <a:r>
              <a:rPr lang="uk-UA" sz="4400" b="1" dirty="0"/>
              <a:t>використовувалися</a:t>
            </a:r>
            <a:r>
              <a:rPr lang="ru-RU" sz="4400" b="1" dirty="0"/>
              <a:t> злочинцем для </a:t>
            </a:r>
            <a:r>
              <a:rPr lang="uk-UA" sz="4400" b="1" dirty="0"/>
              <a:t>відкриття</a:t>
            </a:r>
            <a:r>
              <a:rPr lang="ru-RU" sz="4400" b="1" dirty="0"/>
              <a:t> сховищ </a:t>
            </a:r>
            <a:r>
              <a:rPr lang="ru-RU" sz="4400" b="1" dirty="0" err="1"/>
              <a:t>і</a:t>
            </a:r>
            <a:r>
              <a:rPr lang="ru-RU" sz="4400" b="1" dirty="0"/>
              <a:t> </a:t>
            </a:r>
            <a:r>
              <a:rPr lang="uk-UA" sz="4400" b="1" dirty="0"/>
              <a:t>руйнування</a:t>
            </a:r>
            <a:r>
              <a:rPr lang="ru-RU" sz="4400" b="1" dirty="0"/>
              <a:t> </a:t>
            </a:r>
            <a:r>
              <a:rPr lang="uk-UA" sz="4400" b="1" dirty="0"/>
              <a:t>перепон</a:t>
            </a:r>
            <a:r>
              <a:rPr lang="ru-RU" sz="4400" b="1" dirty="0"/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1714488"/>
            <a:ext cx="6429420" cy="4357718"/>
          </a:xfrm>
          <a:prstGeom prst="round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/>
              <a:t>Знаряддя</a:t>
            </a:r>
            <a:r>
              <a:rPr lang="ru-RU" b="1" u="sng" dirty="0"/>
              <a:t> </a:t>
            </a:r>
            <a:r>
              <a:rPr lang="ru-RU" b="1" u="sng" dirty="0" err="1"/>
              <a:t>зламу</a:t>
            </a:r>
            <a:r>
              <a:rPr lang="ru-RU" b="1" u="sng" dirty="0"/>
              <a:t> -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/>
              <a:t>	</a:t>
            </a:r>
            <a:r>
              <a:rPr lang="uk-UA" sz="3600" b="1" i="1" dirty="0"/>
              <a:t>	це будь-який твердий предмет (металевий прут, лом, труба, сокира тощо), який може бути використаний для подолання перешкод. Зазвичай застосовується різний столярський або слюсарський інструмент, металеві предмети.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357298"/>
            <a:ext cx="7929618" cy="4071966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2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особливої групи знарядь зламу належать спеціально виготовлені у злочинних цілях інструменти та пристрої: </a:t>
            </a:r>
          </a:p>
          <a:p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гусяча лапа </a:t>
            </a:r>
          </a:p>
          <a:p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рак</a:t>
            </a:r>
          </a:p>
          <a:p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фомка</a:t>
            </a:r>
          </a:p>
          <a:p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уїстіті </a:t>
            </a:r>
          </a:p>
          <a:p>
            <a:r>
              <a:rPr lang="uk-UA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відмички та ін.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642918"/>
            <a:ext cx="7215238" cy="2286016"/>
          </a:xfrm>
          <a:prstGeom prst="roundRect">
            <a:avLst/>
          </a:prstGeom>
          <a:solidFill>
            <a:schemeClr val="bg2">
              <a:lumMod val="60000"/>
              <a:lumOff val="40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Класифікація знарядь зламу: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Ударні;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Довбальні;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Важільні;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Ріжучі;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Знаряддя комбінованого впливу.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uk-UA" b="1" u="sng" dirty="0"/>
              <a:t>1. Ударні: 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/>
          </a:bodyPr>
          <a:lstStyle/>
          <a:p>
            <a:r>
              <a:rPr lang="uk-UA" dirty="0"/>
              <a:t>Молоток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Сокира 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Кувалда</a:t>
            </a:r>
            <a:endParaRPr lang="ru-RU" dirty="0"/>
          </a:p>
        </p:txBody>
      </p:sp>
      <p:pic>
        <p:nvPicPr>
          <p:cNvPr id="1026" name="Picture 2" descr="C:\Users\Poliyak-93\Desktop\КВСЗ\1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214686"/>
            <a:ext cx="3457575" cy="1323975"/>
          </a:xfrm>
          <a:prstGeom prst="rect">
            <a:avLst/>
          </a:prstGeom>
          <a:noFill/>
        </p:spPr>
      </p:pic>
      <p:pic>
        <p:nvPicPr>
          <p:cNvPr id="1027" name="Picture 3" descr="C:\Users\Poliyak-93\Desktop\КВСЗ\1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214686"/>
            <a:ext cx="3190875" cy="1428750"/>
          </a:xfrm>
          <a:prstGeom prst="rect">
            <a:avLst/>
          </a:prstGeom>
          <a:noFill/>
        </p:spPr>
      </p:pic>
      <p:pic>
        <p:nvPicPr>
          <p:cNvPr id="1028" name="Picture 4" descr="C:\Users\Poliyak-93\Desktop\КВСЗ\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714356"/>
            <a:ext cx="3019425" cy="1514475"/>
          </a:xfrm>
          <a:prstGeom prst="rect">
            <a:avLst/>
          </a:prstGeom>
          <a:noFill/>
        </p:spPr>
      </p:pic>
      <p:pic>
        <p:nvPicPr>
          <p:cNvPr id="1029" name="Picture 5" descr="C:\Users\Poliyak-93\Desktop\КВСЗ\images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857232"/>
            <a:ext cx="2857500" cy="1600200"/>
          </a:xfrm>
          <a:prstGeom prst="rect">
            <a:avLst/>
          </a:prstGeom>
          <a:noFill/>
        </p:spPr>
      </p:pic>
      <p:pic>
        <p:nvPicPr>
          <p:cNvPr id="1030" name="Picture 6" descr="C:\Users\Poliyak-93\Desktop\КВСЗ\3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642918"/>
            <a:ext cx="2486025" cy="1838325"/>
          </a:xfrm>
          <a:prstGeom prst="rect">
            <a:avLst/>
          </a:prstGeom>
          <a:noFill/>
        </p:spPr>
      </p:pic>
      <p:pic>
        <p:nvPicPr>
          <p:cNvPr id="1031" name="Picture 7" descr="C:\Users\Poliyak-93\Desktop\КВСЗ\2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4911666"/>
            <a:ext cx="3786182" cy="1946334"/>
          </a:xfrm>
          <a:prstGeom prst="rect">
            <a:avLst/>
          </a:prstGeom>
          <a:noFill/>
        </p:spPr>
      </p:pic>
      <p:pic>
        <p:nvPicPr>
          <p:cNvPr id="1032" name="Picture 8" descr="C:\Users\Poliyak-93\Desktop\КВСЗ\22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86050" y="5010150"/>
            <a:ext cx="2466975" cy="1847850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0" y="4643446"/>
            <a:ext cx="914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2571744"/>
            <a:ext cx="914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Залишені сліди відображаються у вигляді вдавлень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oliyak-93\Desktop\КВСЗ\IMG_7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7302496" cy="486440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2. Довбальні: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/>
              <a:t>	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	Якщо удар спрямовується на ділянку перешкоди то ціль довбання – нанести проникаючі в глиб матеріалу перешкоди ушкодження з наступним їхнім розширенням в результаті чого виникають отвори, пролами. 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571472" y="1785926"/>
            <a:ext cx="8143932" cy="4572032"/>
          </a:xfrm>
          <a:prstGeom prst="snip1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 dir="vert"/>
  </p:transition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225</Words>
  <Application>Microsoft Office PowerPoint</Application>
  <PresentationFormat>Экран (4:3)</PresentationFormat>
  <Paragraphs>79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15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19</vt:i4>
      </vt:variant>
    </vt:vector>
  </HeadingPairs>
  <TitlesOfParts>
    <vt:vector size="44" baseType="lpstr">
      <vt:lpstr>Arial</vt:lpstr>
      <vt:lpstr>Bookman Old Style</vt:lpstr>
      <vt:lpstr>Calibri</vt:lpstr>
      <vt:lpstr>Cambria</vt:lpstr>
      <vt:lpstr>Consolas</vt:lpstr>
      <vt:lpstr>Constantia</vt:lpstr>
      <vt:lpstr>Corbel</vt:lpstr>
      <vt:lpstr>Georgia</vt:lpstr>
      <vt:lpstr>Gill Sans MT</vt:lpstr>
      <vt:lpstr>Times New Roman</vt:lpstr>
      <vt:lpstr>Trebuchet MS</vt:lpstr>
      <vt:lpstr>Verdana</vt:lpstr>
      <vt:lpstr>Wingdings</vt:lpstr>
      <vt:lpstr>Wingdings 2</vt:lpstr>
      <vt:lpstr>Wingdings 3</vt:lpstr>
      <vt:lpstr>Тема Office</vt:lpstr>
      <vt:lpstr>Модульная</vt:lpstr>
      <vt:lpstr>Метро</vt:lpstr>
      <vt:lpstr>Изящная</vt:lpstr>
      <vt:lpstr>Начальная</vt:lpstr>
      <vt:lpstr>1_Метро</vt:lpstr>
      <vt:lpstr>Официальная</vt:lpstr>
      <vt:lpstr>Солнцестояние</vt:lpstr>
      <vt:lpstr>Поток</vt:lpstr>
      <vt:lpstr>Аспект</vt:lpstr>
      <vt:lpstr>Сліди знарядь зламу та інструментів</vt:lpstr>
      <vt:lpstr>План</vt:lpstr>
      <vt:lpstr>Сліди знаряддя зламу - </vt:lpstr>
      <vt:lpstr>Знаряддя зламу - </vt:lpstr>
      <vt:lpstr>Презентация PowerPoint</vt:lpstr>
      <vt:lpstr>Класифікація знарядь зламу: </vt:lpstr>
      <vt:lpstr>1. Ударні: </vt:lpstr>
      <vt:lpstr>Залишені сліди відображаються у вигляді вдавлень</vt:lpstr>
      <vt:lpstr>2. Довбальні:</vt:lpstr>
      <vt:lpstr>Види:</vt:lpstr>
      <vt:lpstr>3. Важільні</vt:lpstr>
      <vt:lpstr>4. Ріжучі</vt:lpstr>
      <vt:lpstr>Окремі види різання:</vt:lpstr>
      <vt:lpstr>Розрубування - </vt:lpstr>
      <vt:lpstr>Довбально-рублячі – дія яких здійснюється шляхом нанесення на них ударів важким предметом</vt:lpstr>
      <vt:lpstr>Знаряддя перекусу:</vt:lpstr>
      <vt:lpstr>Сверління - є єдиним способом лезової обробки для створення отвору у суцільному матеріалі і використовується для обробки лише внутрішніх циліндричних поверхонь.</vt:lpstr>
      <vt:lpstr>Способи фіксації слідів знарядь зламу:</vt:lpstr>
      <vt:lpstr>Дякую за увагу!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Сліди знарядь зламу та інструментів</dc:title>
  <dc:creator>Poliyak-93</dc:creator>
  <cp:lastModifiedBy>Пользователь</cp:lastModifiedBy>
  <cp:revision>16</cp:revision>
  <dcterms:created xsi:type="dcterms:W3CDTF">2013-11-24T15:00:53Z</dcterms:created>
  <dcterms:modified xsi:type="dcterms:W3CDTF">2018-11-07T09:14:54Z</dcterms:modified>
</cp:coreProperties>
</file>