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86" r:id="rId5"/>
    <p:sldId id="285" r:id="rId6"/>
    <p:sldId id="262" r:id="rId7"/>
    <p:sldId id="263" r:id="rId8"/>
    <p:sldId id="287" r:id="rId9"/>
    <p:sldId id="264" r:id="rId10"/>
    <p:sldId id="265" r:id="rId11"/>
    <p:sldId id="288" r:id="rId12"/>
    <p:sldId id="289" r:id="rId13"/>
    <p:sldId id="266" r:id="rId14"/>
    <p:sldId id="290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77" r:id="rId27"/>
    <p:sldId id="279" r:id="rId28"/>
    <p:sldId id="280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2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2376264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Тема: Тактичні основи техніко-криміналістичного забезпечення слідчих(розшукових) дій.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015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1143000"/>
          </a:xfrm>
        </p:spPr>
        <p:txBody>
          <a:bodyPr anchor="t">
            <a:noAutofit/>
          </a:bodyPr>
          <a:lstStyle/>
          <a:p>
            <a:pPr lvl="0"/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2: Тактика 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застосування науково-технічних засобів при проведенні слідчого огляду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918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194421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Найбільша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науково-технічних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проведення такої слідчої(розшукової) дії як огляд ( ст. 237  КПК  «Огляд»)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Огляд (статті 214 «Початок досудового розслідування», 237 «Огляд»,  238 «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трупа», 239 «Огляд трупа пов'язаний з ексгумацією», 361 «Огляд на місці» КПК України) – одна з найпоширеніших слідчих дій у структурі методики розслідування злочинів.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126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5842" y="188640"/>
            <a:ext cx="8856984" cy="410445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Тут широко використовуються різні засоби освітлення, оптичні прилади, експертні валізи, пошукові прилади, технічні  засоби для фотографування, відеозапису,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вичерчування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планів, схем і т. п. Розглянемо їх застосування на прикладі проведення  найбільш складного і поширеного виду слідчого огляду. При огляді слідчий, прокурор або за їх дорученням залучений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спеціаліст має право проводити вимірювання, фотографування, 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звуко-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чи відеозапис, складати плани і схеми, виготовляти графічні зображення оглянутого місця чи окремих речей, виготовляти відбитки та зліпки, оглядати і вилучати речі і документи, які мають значення для кримінального провадження.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вилучені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вилученню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кримінального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провадження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391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криміналістичної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слідчо-оперативної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Тут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них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обстановки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криміналістичні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координатній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сітці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спіралі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смугах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вузловий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квадратний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хреста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 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суцільний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об’єктивний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суб’єктивний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918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 участі спеціаліста в слідчих(розшукових) діях різних категорій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07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3000" dirty="0"/>
              <a:t>Проведення </a:t>
            </a:r>
            <a:r>
              <a:rPr lang="uk-UA" sz="3000" dirty="0" err="1"/>
              <a:t>освідування</a:t>
            </a:r>
            <a:r>
              <a:rPr lang="uk-UA" sz="3000" dirty="0"/>
              <a:t>  особи.  ст. 241  КПК України </a:t>
            </a:r>
            <a:endParaRPr lang="ru-RU" sz="3000" dirty="0"/>
          </a:p>
          <a:p>
            <a:pPr marL="0" indent="0" algn="just">
              <a:buNone/>
            </a:pPr>
            <a:r>
              <a:rPr lang="uk-UA" sz="3000" dirty="0"/>
              <a:t>Специфічною різновидом огляду і в той же час самостійною процесуальною </a:t>
            </a:r>
            <a:r>
              <a:rPr lang="ru-RU" sz="3000" dirty="0" err="1"/>
              <a:t>дією</a:t>
            </a:r>
            <a:r>
              <a:rPr lang="ru-RU" sz="3000" dirty="0"/>
              <a:t>  є </a:t>
            </a:r>
            <a:r>
              <a:rPr lang="uk-UA" sz="3000" dirty="0"/>
              <a:t> «</a:t>
            </a:r>
            <a:r>
              <a:rPr lang="uk-UA" sz="3000" dirty="0" err="1"/>
              <a:t>Освідування</a:t>
            </a:r>
            <a:r>
              <a:rPr lang="uk-UA" sz="3000" dirty="0"/>
              <a:t>  особи»  ст. 241  КПК України </a:t>
            </a:r>
            <a:endParaRPr lang="ru-RU" sz="3000" dirty="0"/>
          </a:p>
          <a:p>
            <a:pPr marL="0" indent="0" algn="just">
              <a:buNone/>
            </a:pPr>
            <a:r>
              <a:rPr lang="uk-UA" sz="3000" dirty="0"/>
              <a:t>Слідчий, прокурор здійснює </a:t>
            </a:r>
            <a:r>
              <a:rPr lang="uk-UA" sz="3000" dirty="0" err="1"/>
              <a:t>освідування</a:t>
            </a:r>
            <a:r>
              <a:rPr lang="uk-UA" sz="3000" dirty="0"/>
              <a:t> підозрюваного, свідка чи потерпілого для виявлення на їхньому тілі слідів кримінального правопорушення або особливих прикмет, якщо для цього не потрібно проводити судово-медичну експертизу.</a:t>
            </a:r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399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579296" cy="662473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sz="5100" b="1" dirty="0"/>
              <a:t>По кримінальним провадженням  про вбивство, розбої, зґвалтування </a:t>
            </a:r>
            <a:r>
              <a:rPr lang="uk-UA" sz="5100" dirty="0"/>
              <a:t> має важливе значення для виявлення </a:t>
            </a:r>
            <a:r>
              <a:rPr lang="uk-UA" sz="5100" dirty="0" err="1"/>
              <a:t>доказа</a:t>
            </a:r>
            <a:r>
              <a:rPr lang="uk-UA" sz="5100" dirty="0"/>
              <a:t> на тілі підозрюваного нерідко виявляються сліди крові, особливо на руках, під нігтями, на обличчі і вушних раковинах і інших місцях; ушкодження, </a:t>
            </a:r>
            <a:r>
              <a:rPr lang="uk-UA" sz="5100" dirty="0" err="1"/>
              <a:t>нане-</a:t>
            </a:r>
            <a:r>
              <a:rPr lang="uk-UA" sz="5100" dirty="0"/>
              <a:t> потерпілим в момент опору (укуси, </a:t>
            </a:r>
            <a:r>
              <a:rPr lang="uk-UA" sz="5100" dirty="0" err="1"/>
              <a:t>царапин</a:t>
            </a:r>
            <a:r>
              <a:rPr lang="ru-RU" sz="5100" dirty="0"/>
              <a:t>, -</a:t>
            </a:r>
            <a:r>
              <a:rPr lang="uk-UA" sz="5100" dirty="0" err="1"/>
              <a:t>колото-</a:t>
            </a:r>
            <a:r>
              <a:rPr lang="ru-RU" sz="5100" dirty="0"/>
              <a:t>р</a:t>
            </a:r>
            <a:r>
              <a:rPr lang="uk-UA" sz="5100" dirty="0"/>
              <a:t>і</a:t>
            </a:r>
            <a:r>
              <a:rPr lang="ru-RU" sz="5100" dirty="0" err="1"/>
              <a:t>зан</a:t>
            </a:r>
            <a:r>
              <a:rPr lang="uk-UA" sz="5100" dirty="0"/>
              <a:t>і</a:t>
            </a:r>
            <a:r>
              <a:rPr lang="ru-RU" sz="5100" dirty="0"/>
              <a:t> рани та </a:t>
            </a:r>
            <a:r>
              <a:rPr lang="ru-RU" sz="5100" dirty="0" err="1"/>
              <a:t>ін</a:t>
            </a:r>
            <a:r>
              <a:rPr lang="ru-RU" sz="5100" dirty="0"/>
              <a:t>.); </a:t>
            </a:r>
            <a:r>
              <a:rPr lang="ru-RU" sz="5100" dirty="0" err="1"/>
              <a:t>плями</a:t>
            </a:r>
            <a:r>
              <a:rPr lang="ru-RU" sz="5100" dirty="0"/>
              <a:t> </a:t>
            </a:r>
            <a:r>
              <a:rPr lang="ru-RU" sz="5100" dirty="0" err="1"/>
              <a:t>різних</a:t>
            </a:r>
            <a:r>
              <a:rPr lang="ru-RU" sz="5100" dirty="0"/>
              <a:t> </a:t>
            </a:r>
            <a:r>
              <a:rPr lang="uk-UA" sz="5100" dirty="0"/>
              <a:t>фарб, </a:t>
            </a:r>
            <a:r>
              <a:rPr lang="ru-RU" sz="5100" dirty="0"/>
              <a:t> </a:t>
            </a:r>
            <a:r>
              <a:rPr lang="ru-RU" sz="5100" dirty="0" err="1"/>
              <a:t>сипучих</a:t>
            </a:r>
            <a:r>
              <a:rPr lang="ru-RU" sz="5100" dirty="0"/>
              <a:t> </a:t>
            </a:r>
            <a:r>
              <a:rPr lang="ru-RU" sz="5100" dirty="0" err="1"/>
              <a:t>речовин</a:t>
            </a:r>
            <a:r>
              <a:rPr lang="ru-RU" sz="5100" dirty="0"/>
              <a:t>, </a:t>
            </a:r>
            <a:r>
              <a:rPr lang="ru-RU" sz="5100" dirty="0" err="1"/>
              <a:t>що</a:t>
            </a:r>
            <a:r>
              <a:rPr lang="ru-RU" sz="5100" dirty="0"/>
              <a:t> </a:t>
            </a:r>
            <a:r>
              <a:rPr lang="ru-RU" sz="5100" dirty="0" err="1"/>
              <a:t>потрапили</a:t>
            </a:r>
            <a:r>
              <a:rPr lang="ru-RU" sz="5100" dirty="0"/>
              <a:t> на </a:t>
            </a:r>
            <a:r>
              <a:rPr lang="ru-RU" sz="5100" dirty="0" err="1"/>
              <a:t>тіло</a:t>
            </a:r>
            <a:r>
              <a:rPr lang="ru-RU" sz="5100" dirty="0"/>
              <a:t> </a:t>
            </a:r>
            <a:r>
              <a:rPr lang="ru-RU" sz="5100" dirty="0" err="1"/>
              <a:t>під</a:t>
            </a:r>
            <a:r>
              <a:rPr lang="ru-RU" sz="5100" dirty="0"/>
              <a:t> час </a:t>
            </a:r>
            <a:r>
              <a:rPr lang="ru-RU" sz="5100" dirty="0" err="1"/>
              <a:t>прон</a:t>
            </a:r>
            <a:r>
              <a:rPr lang="uk-UA" sz="5100" dirty="0" err="1"/>
              <a:t>икнення</a:t>
            </a:r>
            <a:r>
              <a:rPr lang="ru-RU" sz="5100" dirty="0"/>
              <a:t> </a:t>
            </a:r>
            <a:r>
              <a:rPr lang="ru-RU" sz="5100" dirty="0" err="1"/>
              <a:t>злочинця</a:t>
            </a:r>
            <a:r>
              <a:rPr lang="ru-RU" sz="5100" dirty="0"/>
              <a:t> на </a:t>
            </a:r>
            <a:r>
              <a:rPr lang="ru-RU" sz="5100" dirty="0" err="1"/>
              <a:t>місце</a:t>
            </a:r>
            <a:r>
              <a:rPr lang="ru-RU" sz="5100" dirty="0"/>
              <a:t> </a:t>
            </a:r>
            <a:r>
              <a:rPr lang="ru-RU" sz="5100" dirty="0" err="1"/>
              <a:t>злочину</a:t>
            </a:r>
            <a:r>
              <a:rPr lang="ru-RU" sz="5100" dirty="0"/>
              <a:t>; сперма, </a:t>
            </a:r>
            <a:r>
              <a:rPr lang="ru-RU" sz="5100" dirty="0" err="1"/>
              <a:t>волосся</a:t>
            </a:r>
            <a:r>
              <a:rPr lang="uk-UA" sz="5100" dirty="0"/>
              <a:t> потерпілого</a:t>
            </a:r>
            <a:r>
              <a:rPr lang="ru-RU" sz="5100" dirty="0"/>
              <a:t> та </a:t>
            </a:r>
            <a:r>
              <a:rPr lang="ru-RU" sz="5100" dirty="0" err="1"/>
              <a:t>інші</a:t>
            </a:r>
            <a:r>
              <a:rPr lang="ru-RU" sz="5100" dirty="0"/>
              <a:t> </a:t>
            </a:r>
            <a:r>
              <a:rPr lang="ru-RU" sz="5100" dirty="0" err="1"/>
              <a:t>об’єкти</a:t>
            </a:r>
            <a:r>
              <a:rPr lang="ru-RU" sz="5100" dirty="0"/>
              <a:t>. </a:t>
            </a:r>
            <a:r>
              <a:rPr lang="uk-UA" sz="5100" b="1" dirty="0"/>
              <a:t>Ефективності  проведення цієї слідчої дії сприяє</a:t>
            </a:r>
            <a:r>
              <a:rPr lang="uk-UA" sz="5100" dirty="0"/>
              <a:t> використання  науково-технічних засобів. Найчастіше застосування (фотозйомка виявлених на тілі слідів і особливих ран, виготовлення зліпків зі слідів укусу на тілі  потерпілого. </a:t>
            </a:r>
            <a:r>
              <a:rPr lang="ru-RU" sz="5100" dirty="0" err="1"/>
              <a:t>Технічні</a:t>
            </a:r>
            <a:r>
              <a:rPr lang="ru-RU" sz="5100" dirty="0"/>
              <a:t> </a:t>
            </a:r>
            <a:r>
              <a:rPr lang="ru-RU" sz="5100" dirty="0" err="1"/>
              <a:t>засоби</a:t>
            </a:r>
            <a:r>
              <a:rPr lang="ru-RU" sz="5100" dirty="0"/>
              <a:t> </a:t>
            </a:r>
            <a:r>
              <a:rPr lang="ru-RU" sz="5100" dirty="0" err="1"/>
              <a:t>можуть</a:t>
            </a:r>
            <a:r>
              <a:rPr lang="ru-RU" sz="5100" dirty="0"/>
              <a:t> </a:t>
            </a:r>
            <a:r>
              <a:rPr lang="ru-RU" sz="5100" dirty="0" err="1"/>
              <a:t>використані</a:t>
            </a:r>
            <a:r>
              <a:rPr lang="ru-RU" sz="5100" dirty="0"/>
              <a:t> для </a:t>
            </a:r>
            <a:r>
              <a:rPr lang="ru-RU" sz="5100" dirty="0" err="1"/>
              <a:t>виявлення</a:t>
            </a:r>
            <a:r>
              <a:rPr lang="ru-RU" sz="5100" dirty="0"/>
              <a:t> на </a:t>
            </a:r>
            <a:r>
              <a:rPr lang="ru-RU" sz="5100" dirty="0" err="1"/>
              <a:t>тілі</a:t>
            </a:r>
            <a:r>
              <a:rPr lang="ru-RU" sz="5100" dirty="0"/>
              <a:t> </a:t>
            </a:r>
            <a:r>
              <a:rPr lang="ru-RU" sz="5100" dirty="0" err="1"/>
              <a:t>мікрочастинок</a:t>
            </a:r>
            <a:r>
              <a:rPr lang="uk-UA" sz="5100" dirty="0"/>
              <a:t>. Д</a:t>
            </a:r>
            <a:r>
              <a:rPr lang="ru-RU" sz="5100" dirty="0"/>
              <a:t>ля </a:t>
            </a:r>
            <a:r>
              <a:rPr lang="ru-RU" sz="5100" dirty="0" err="1"/>
              <a:t>відшукання</a:t>
            </a:r>
            <a:r>
              <a:rPr lang="ru-RU" sz="5100" dirty="0"/>
              <a:t> на </a:t>
            </a:r>
            <a:r>
              <a:rPr lang="ru-RU" sz="5100" dirty="0" err="1"/>
              <a:t>тілі</a:t>
            </a:r>
            <a:r>
              <a:rPr lang="ru-RU" sz="5100" dirty="0"/>
              <a:t> </a:t>
            </a:r>
            <a:r>
              <a:rPr lang="ru-RU" sz="5100" dirty="0" err="1"/>
              <a:t>накладень</a:t>
            </a:r>
            <a:r>
              <a:rPr lang="ru-RU" sz="5100" dirty="0"/>
              <a:t> </a:t>
            </a:r>
            <a:r>
              <a:rPr lang="ru-RU" sz="5100" dirty="0" err="1"/>
              <a:t>сажі</a:t>
            </a:r>
            <a:r>
              <a:rPr lang="ru-RU" sz="5100" dirty="0"/>
              <a:t>, </a:t>
            </a:r>
            <a:r>
              <a:rPr lang="ru-RU" sz="5100" dirty="0" err="1"/>
              <a:t>кіптяви</a:t>
            </a:r>
            <a:r>
              <a:rPr lang="ru-RU" sz="5100" dirty="0"/>
              <a:t> </a:t>
            </a:r>
            <a:r>
              <a:rPr lang="ru-RU" sz="5100" dirty="0" err="1"/>
              <a:t>можна</a:t>
            </a:r>
            <a:r>
              <a:rPr lang="ru-RU" sz="5100" dirty="0"/>
              <a:t> </a:t>
            </a:r>
            <a:r>
              <a:rPr lang="ru-RU" sz="5100" dirty="0" err="1"/>
              <a:t>використовувати</a:t>
            </a:r>
            <a:r>
              <a:rPr lang="ru-RU" sz="5100" dirty="0"/>
              <a:t> </a:t>
            </a:r>
            <a:r>
              <a:rPr lang="ru-RU" sz="5100" dirty="0" err="1"/>
              <a:t>портативні</a:t>
            </a:r>
            <a:r>
              <a:rPr lang="ru-RU" sz="5100" dirty="0"/>
              <a:t> </a:t>
            </a:r>
            <a:r>
              <a:rPr lang="ru-RU" sz="5100" dirty="0" err="1"/>
              <a:t>електронно-опти</a:t>
            </a:r>
            <a:r>
              <a:rPr lang="uk-UA" sz="5100" dirty="0" err="1"/>
              <a:t>тні</a:t>
            </a:r>
            <a:r>
              <a:rPr lang="uk-UA" sz="5100" dirty="0"/>
              <a:t> перетворювачі </a:t>
            </a:r>
            <a:r>
              <a:rPr lang="ru-RU" sz="5100" dirty="0"/>
              <a:t>типу С-</a:t>
            </a:r>
            <a:r>
              <a:rPr lang="ru-RU" sz="5100" b="1" dirty="0"/>
              <a:t>70, С-270.  </a:t>
            </a:r>
            <a:r>
              <a:rPr lang="ru-RU" sz="5100" b="1" dirty="0" err="1"/>
              <a:t>Їх</a:t>
            </a:r>
            <a:r>
              <a:rPr lang="ru-RU" sz="5100" b="1" dirty="0"/>
              <a:t> </a:t>
            </a:r>
            <a:r>
              <a:rPr lang="ru-RU" sz="5100" b="1" dirty="0" err="1"/>
              <a:t>застосування</a:t>
            </a:r>
            <a:r>
              <a:rPr lang="ru-RU" sz="5100" b="1" dirty="0"/>
              <a:t> </a:t>
            </a:r>
            <a:r>
              <a:rPr lang="uk-UA" sz="5100" b="1" dirty="0"/>
              <a:t> може </a:t>
            </a:r>
            <a:r>
              <a:rPr lang="ru-RU" sz="5100" b="1" dirty="0" err="1"/>
              <a:t>допомогти</a:t>
            </a:r>
            <a:r>
              <a:rPr lang="ru-RU" sz="5100" b="1" dirty="0"/>
              <a:t> </a:t>
            </a:r>
            <a:r>
              <a:rPr lang="ru-RU" sz="5100" b="1" dirty="0" err="1"/>
              <a:t>також</a:t>
            </a:r>
            <a:r>
              <a:rPr lang="ru-RU" sz="5100" b="1" dirty="0"/>
              <a:t> у </a:t>
            </a:r>
            <a:r>
              <a:rPr lang="ru-RU" sz="5100" b="1" dirty="0" err="1"/>
              <a:t>виявленні</a:t>
            </a:r>
            <a:r>
              <a:rPr lang="ru-RU" sz="5100" b="1" dirty="0"/>
              <a:t> </a:t>
            </a:r>
            <a:r>
              <a:rPr lang="ru-RU" sz="5100" b="1" dirty="0" err="1"/>
              <a:t>ознак</a:t>
            </a:r>
            <a:r>
              <a:rPr lang="ru-RU" sz="5100" b="1" dirty="0"/>
              <a:t> </a:t>
            </a:r>
            <a:r>
              <a:rPr lang="ru-RU" sz="5100" b="1" dirty="0" err="1"/>
              <a:t>близького</a:t>
            </a:r>
            <a:r>
              <a:rPr lang="ru-RU" sz="5100" dirty="0"/>
              <a:t> </a:t>
            </a:r>
            <a:r>
              <a:rPr lang="uk-UA" sz="5100" dirty="0"/>
              <a:t>пострілу</a:t>
            </a:r>
            <a:r>
              <a:rPr lang="ru-RU" sz="5100" dirty="0"/>
              <a:t>. </a:t>
            </a:r>
            <a:r>
              <a:rPr lang="ru-RU" sz="5100" dirty="0" err="1"/>
              <a:t>Оскільки</a:t>
            </a:r>
            <a:r>
              <a:rPr lang="ru-RU" sz="5100" dirty="0"/>
              <a:t> велика </a:t>
            </a:r>
            <a:r>
              <a:rPr lang="ru-RU" sz="5100" dirty="0" err="1"/>
              <a:t>кількість</a:t>
            </a:r>
            <a:r>
              <a:rPr lang="ru-RU" sz="5100" dirty="0"/>
              <a:t> </a:t>
            </a:r>
            <a:r>
              <a:rPr lang="ru-RU" sz="5100" dirty="0" err="1"/>
              <a:t>мікрочастинок</a:t>
            </a:r>
            <a:r>
              <a:rPr lang="ru-RU" sz="5100" dirty="0"/>
              <a:t> </a:t>
            </a:r>
            <a:r>
              <a:rPr lang="ru-RU" sz="5100" dirty="0" err="1"/>
              <a:t>люмі</a:t>
            </a:r>
            <a:r>
              <a:rPr lang="uk-UA" sz="5100" dirty="0" err="1"/>
              <a:t>несцує</a:t>
            </a:r>
            <a:r>
              <a:rPr lang="uk-UA" sz="5100" dirty="0"/>
              <a:t> </a:t>
            </a:r>
            <a:r>
              <a:rPr lang="ru-RU" sz="5100" dirty="0"/>
              <a:t> в </a:t>
            </a:r>
            <a:r>
              <a:rPr lang="ru-RU" sz="5100" dirty="0" err="1"/>
              <a:t>ультрафіолетових</a:t>
            </a:r>
            <a:r>
              <a:rPr lang="ru-RU" sz="5100" dirty="0"/>
              <a:t> </a:t>
            </a:r>
            <a:r>
              <a:rPr lang="ru-RU" sz="5100" dirty="0" err="1"/>
              <a:t>променях</a:t>
            </a:r>
            <a:r>
              <a:rPr lang="ru-RU" sz="5100" dirty="0"/>
              <a:t>, для </a:t>
            </a:r>
            <a:r>
              <a:rPr lang="ru-RU" sz="5100" dirty="0" err="1"/>
              <a:t>відшукання</a:t>
            </a:r>
            <a:r>
              <a:rPr lang="ru-RU" sz="5100" dirty="0"/>
              <a:t> на </a:t>
            </a:r>
            <a:r>
              <a:rPr lang="ru-RU" sz="5100" dirty="0" err="1"/>
              <a:t>тілі</a:t>
            </a:r>
            <a:r>
              <a:rPr lang="ru-RU" sz="5100" dirty="0"/>
              <a:t> </a:t>
            </a:r>
            <a:r>
              <a:rPr lang="uk-UA" sz="5100" dirty="0"/>
              <a:t> паливо</a:t>
            </a:r>
            <a:r>
              <a:rPr lang="ru-RU" sz="5100" dirty="0"/>
              <a:t>-</a:t>
            </a:r>
            <a:r>
              <a:rPr lang="ru-RU" sz="5100" dirty="0" err="1"/>
              <a:t>мастильних</a:t>
            </a:r>
            <a:r>
              <a:rPr lang="ru-RU" sz="5100" dirty="0"/>
              <a:t> </a:t>
            </a:r>
            <a:r>
              <a:rPr lang="ru-RU" sz="5100" dirty="0" err="1"/>
              <a:t>матеріалів</a:t>
            </a:r>
            <a:r>
              <a:rPr lang="ru-RU" sz="5100" dirty="0"/>
              <a:t> в </a:t>
            </a:r>
            <a:r>
              <a:rPr lang="ru-RU" sz="5100" dirty="0" err="1"/>
              <a:t>малих</a:t>
            </a:r>
            <a:r>
              <a:rPr lang="ru-RU" sz="5100" dirty="0"/>
              <a:t> </a:t>
            </a:r>
            <a:r>
              <a:rPr lang="ru-RU" sz="5100" dirty="0" err="1"/>
              <a:t>кількостях</a:t>
            </a:r>
            <a:r>
              <a:rPr lang="ru-RU" sz="5100" dirty="0"/>
              <a:t>, волокон, </a:t>
            </a:r>
            <a:r>
              <a:rPr lang="uk-UA" sz="5100" dirty="0"/>
              <a:t> виділень </a:t>
            </a:r>
            <a:r>
              <a:rPr lang="ru-RU" sz="5100" dirty="0" err="1"/>
              <a:t>людського</a:t>
            </a:r>
            <a:r>
              <a:rPr lang="ru-RU" sz="5100" dirty="0"/>
              <a:t> </a:t>
            </a:r>
            <a:r>
              <a:rPr lang="ru-RU" sz="5100" dirty="0" err="1"/>
              <a:t>організму</a:t>
            </a:r>
            <a:r>
              <a:rPr lang="ru-RU" sz="5100" dirty="0"/>
              <a:t> і т. </a:t>
            </a:r>
            <a:r>
              <a:rPr lang="uk-UA" sz="5100" dirty="0"/>
              <a:t>п</a:t>
            </a:r>
            <a:r>
              <a:rPr lang="ru-RU" sz="5100" dirty="0"/>
              <a:t>. </a:t>
            </a:r>
            <a:r>
              <a:rPr lang="uk-UA" sz="5100" dirty="0"/>
              <a:t>м</a:t>
            </a:r>
            <a:r>
              <a:rPr lang="ru-RU" sz="5100" dirty="0" err="1"/>
              <a:t>ожна</a:t>
            </a:r>
            <a:r>
              <a:rPr lang="ru-RU" sz="5100" dirty="0"/>
              <a:t> </a:t>
            </a:r>
            <a:r>
              <a:rPr lang="uk-UA" sz="5100" dirty="0"/>
              <a:t> використовувати </a:t>
            </a:r>
            <a:r>
              <a:rPr lang="ru-RU" sz="5100" dirty="0"/>
              <a:t> </a:t>
            </a:r>
            <a:r>
              <a:rPr lang="ru-RU" sz="5100" dirty="0" err="1"/>
              <a:t>прилади</a:t>
            </a:r>
            <a:r>
              <a:rPr lang="ru-RU" sz="5100" dirty="0"/>
              <a:t> УК-1 і УМ-1</a:t>
            </a:r>
            <a:r>
              <a:rPr lang="uk-UA" sz="5100" dirty="0"/>
              <a:t>.</a:t>
            </a:r>
            <a:endParaRPr lang="ru-RU" sz="5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8450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uk-UA" b="1" dirty="0"/>
              <a:t> </a:t>
            </a:r>
            <a:r>
              <a:rPr lang="uk-UA" sz="2800" b="1" dirty="0"/>
              <a:t>Участь спеціаліста при проведенні обшуку та виїмки.</a:t>
            </a:r>
            <a:br>
              <a:rPr lang="ru-RU" sz="1400" b="1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sz="3800" dirty="0"/>
              <a:t>Згідно  ч.1 ст.234 КПК України обшук проводиться з метою виявлення та фіксації відомостей про обставини вчинення кримінального правопорушення, відшукання знаряддя кримінального правопорушення або майна, яке було здобуте у результаті його вчинення, а також встановлення місцезнаходження розшукуваних осіб.   </a:t>
            </a:r>
            <a:endParaRPr lang="ru-RU" sz="3800" b="1" i="1" dirty="0"/>
          </a:p>
          <a:p>
            <a:pPr marL="0" indent="0" algn="just">
              <a:buNone/>
            </a:pPr>
            <a:r>
              <a:rPr lang="uk-UA" sz="3800" dirty="0"/>
              <a:t>Спеціалісти залучаються до проведення</a:t>
            </a:r>
            <a:r>
              <a:rPr lang="uk-UA" sz="3800" b="1" dirty="0"/>
              <a:t> </a:t>
            </a:r>
            <a:r>
              <a:rPr lang="uk-UA" sz="3800" b="1" i="1" dirty="0"/>
              <a:t>обшуку.</a:t>
            </a:r>
            <a:r>
              <a:rPr lang="uk-UA" sz="3800" dirty="0"/>
              <a:t> Обшук - це слідча дія, спрямована на примусове обстеження приміщень і споруд, окремих громадян з метою відшукання і вилучення предметів, що мають значення для справи, а також виявлення розшукуваних осіб. Обшук, при наявності достатніх основ, не тільки право, але й обов'язок слідчого.</a:t>
            </a:r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702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800" dirty="0"/>
              <a:t>Багато співробітників органів внутрішніх справ вважають обшук простою слідчою дією, проведення якої не вимагає залучення спеціаліста. Однак його участь доцільна, якщо </a:t>
            </a:r>
            <a:r>
              <a:rPr lang="uk-UA" sz="2800" i="1" dirty="0"/>
              <a:t>під час обшуку необхідно:</a:t>
            </a:r>
            <a:endParaRPr lang="ru-RU" sz="2800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sz="2800" dirty="0"/>
              <a:t>використовувати науково-технічні засоби,</a:t>
            </a:r>
            <a:endParaRPr lang="ru-RU" sz="2800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sz="2800" dirty="0"/>
              <a:t>обстежувати технічно складні об'єкти,</a:t>
            </a:r>
            <a:endParaRPr lang="ru-RU" sz="2800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sz="2800" dirty="0"/>
              <a:t>зробити попереднє спеціальне дослідження виробів,</a:t>
            </a:r>
            <a:endParaRPr lang="ru-RU" sz="2800" dirty="0"/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sz="2800" dirty="0"/>
              <a:t>якщо при обшуку буде потрібна консультація з питань, що вимагають спеціальних знань. Крім цього поради спеціаліста дозволять більш цілеспрямовано й ефективно зробити обшук, краще вилучити й упакувати виявлені об'єкти.</a:t>
            </a:r>
            <a:endParaRPr lang="ru-RU" sz="2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35743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6693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sz="3400" b="1" dirty="0"/>
              <a:t>Спеціаліст, що залучається слідчим до обшуку</a:t>
            </a:r>
            <a:r>
              <a:rPr lang="uk-UA" sz="3400" dirty="0"/>
              <a:t> може надати допомогу в підготовці цієї слідчої дії. Його можна ознайомити з планами і схемами місць, де буде проводитися обшук. При цьому спільно зі слідчим визначаються межі і послідовність пошуку, виявляються місця ймовірного приховання підлягаючих виявленню об'єктів.</a:t>
            </a:r>
            <a:endParaRPr lang="ru-RU" sz="3400" dirty="0"/>
          </a:p>
          <a:p>
            <a:pPr marL="0" indent="0" algn="just">
              <a:buNone/>
            </a:pPr>
            <a:r>
              <a:rPr lang="uk-UA" sz="3400" dirty="0"/>
              <a:t>Залученням спеціалістів до проведення обшуку можуть досягатися різні цілі:</a:t>
            </a:r>
            <a:endParaRPr lang="ru-RU" sz="3400" dirty="0"/>
          </a:p>
          <a:p>
            <a:pPr marL="0" lvl="0" indent="0" algn="just">
              <a:buNone/>
            </a:pPr>
            <a:r>
              <a:rPr lang="uk-UA" sz="3400" dirty="0"/>
              <a:t>застосування науково-технічних засобів, зокрема, пошукових приладів (переносної рентгенівської установки, металошукачів, приладу для виявлення трупів і інші) для виявлення схованих об'єктів і схованок;</a:t>
            </a:r>
            <a:endParaRPr lang="ru-RU" sz="3400" dirty="0"/>
          </a:p>
          <a:p>
            <a:pPr marL="0" lvl="0" indent="0" algn="just">
              <a:buNone/>
            </a:pPr>
            <a:r>
              <a:rPr lang="uk-UA" sz="3400" dirty="0"/>
              <a:t>застосування складних технічних засобів для фіксації ходу і результатів обшуку (відеозапис, кінозйомка);</a:t>
            </a:r>
            <a:endParaRPr lang="ru-RU" sz="3400" dirty="0"/>
          </a:p>
          <a:p>
            <a:pPr marL="0" lvl="0" indent="0" algn="just">
              <a:buNone/>
            </a:pPr>
            <a:r>
              <a:rPr lang="uk-UA" sz="3400" dirty="0"/>
              <a:t>розпізнання дійсної сутності тих чи інших предметів (наприклад, за допомогою товарознавця розмежовуються предмети одягу кустарного чи промислового виробництва);</a:t>
            </a:r>
            <a:endParaRPr lang="ru-RU" sz="3400" dirty="0"/>
          </a:p>
          <a:p>
            <a:pPr marL="0" lvl="0" indent="0" algn="just">
              <a:buNone/>
            </a:pPr>
            <a:r>
              <a:rPr lang="uk-UA" sz="3400" dirty="0"/>
              <a:t>одержання консультацій з питань дотримання правил безпеки (наприклад при обшуку енергетичних споруд, поводженні з вибуховими чи отруйними речовинами), про способи вилучення знайдених предметів, їхнє упакування і транспортування.</a:t>
            </a:r>
            <a:endParaRPr lang="ru-RU" sz="3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08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55272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4500" b="1" cap="all" dirty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4500" b="1" cap="all" dirty="0" err="1">
                <a:latin typeface="Times New Roman" pitchFamily="18" charset="0"/>
                <a:cs typeface="Times New Roman" pitchFamily="18" charset="0"/>
              </a:rPr>
              <a:t>лекції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b="1" cap="all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Вступ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Криміналістичні аспекти застосування науково-технічних засобів при проведенні слідчих(розшукових дій.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Тактика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застосування науково-технічних засобів при проведенні слідчого огляду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Проведення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освідування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особи.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Специфіка участі спеціаліста в слідчих(розшукових) діях різних категорій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3.1	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Участь спеціаліста при проведенні обшуку.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3.2	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Огляд і виїмка кореспонденції.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3.3	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Слідчий експеримент.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3.4	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Участь спеціаліста в отриманні зразків для експертизи.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3.5	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Участь спеціаліста в допиті.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3.6	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Тактика застосування науково-технічних засобів при проведенні впізнання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3.7	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Використання науково-технічних  засобів в оперативно-розшуковій діяльності спеціаліста.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Висновок.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733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2800" b="1" dirty="0"/>
              <a:t>Таким чином, допомога спеціалістів у ході обшуку зводиться до</a:t>
            </a:r>
            <a:r>
              <a:rPr lang="uk-UA" sz="2800" dirty="0"/>
              <a:t> сприяння у виявленні, закріпленні і вилученні доказів. Вона виявляється в послугах по:</a:t>
            </a:r>
            <a:endParaRPr lang="ru-RU" sz="2800" dirty="0"/>
          </a:p>
          <a:p>
            <a:pPr algn="just"/>
            <a:r>
              <a:rPr lang="uk-UA" sz="2800" dirty="0"/>
              <a:t>виявленню шуканого;</a:t>
            </a:r>
            <a:endParaRPr lang="ru-RU" sz="2800" dirty="0"/>
          </a:p>
          <a:p>
            <a:pPr algn="just"/>
            <a:r>
              <a:rPr lang="uk-UA" sz="2800" dirty="0"/>
              <a:t>збору інформації, що забезпечує доведення приналежності знайдених об'єктів конкретній особі;</a:t>
            </a:r>
            <a:endParaRPr lang="ru-RU" sz="2800" dirty="0"/>
          </a:p>
          <a:p>
            <a:pPr algn="just"/>
            <a:r>
              <a:rPr lang="uk-UA" sz="2800" dirty="0"/>
              <a:t>виявленню, фіксації і вилученню слідів, предметів і речовин, що надалі будуть об'єктами експертного дослідження;</a:t>
            </a:r>
            <a:endParaRPr lang="ru-RU" sz="2800" dirty="0"/>
          </a:p>
          <a:p>
            <a:pPr algn="just"/>
            <a:r>
              <a:rPr lang="uk-UA" sz="2800" dirty="0"/>
              <a:t>складанню орієнтувань (пошукових таблиць) на шукані об'єкти.</a:t>
            </a:r>
            <a:endParaRPr lang="ru-RU" sz="2800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801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>
            <a:noAutofit/>
          </a:bodyPr>
          <a:lstStyle/>
          <a:p>
            <a:r>
              <a:rPr lang="uk-UA" sz="2800" b="1" dirty="0"/>
              <a:t>Огляд і виїмка кореспонденції.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dirty="0"/>
              <a:t>Істотну допомогу слідчому роблять спеціалісти і</a:t>
            </a:r>
            <a:r>
              <a:rPr lang="uk-UA" b="1" dirty="0"/>
              <a:t> </a:t>
            </a:r>
            <a:r>
              <a:rPr lang="uk-UA" b="1" i="1" dirty="0"/>
              <a:t>при проведенні виїмки(ст.262 «Огляд і виїмка кореспонденції» КПК України) </a:t>
            </a:r>
            <a:r>
              <a:rPr lang="uk-UA" dirty="0"/>
              <a:t>Остання проводиться головним чином для вилучення в установах документів у переписуванні, а в приватних осіб-грошей і цінностей, речей, що належать обвинуваченому і залишених на збереження, переписування й інше. Особливо часто виїмку документів роблять при розслідуванні розкрадань, що тривалий час маскувалися за допомогою різних операцій бухгалтерського обліку. Тому в ході слідчої дії повинні бути вилучені всі документи, у яких спеціалісти-бухгалтери, що беруть участь у виїмці й огляді документів спеціаліст дасть слідчому кваліфіковану консультацію про те, що необхідно вилучити виходячи зі специфіки бухгалтерського, оперативного і статистичного обліків, використовуваних на даному підприємстві.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Таким чином, спеціалісти що беруть участь у виїмці допоможуть слідчому:</a:t>
            </a:r>
            <a:endParaRPr lang="ru-RU" dirty="0"/>
          </a:p>
          <a:p>
            <a:pPr lvl="0"/>
            <a:r>
              <a:rPr lang="uk-UA" dirty="0"/>
              <a:t>виявити в загальній масі потрібні документи (предмети);</a:t>
            </a:r>
            <a:endParaRPr lang="ru-RU" dirty="0"/>
          </a:p>
          <a:p>
            <a:pPr lvl="0"/>
            <a:r>
              <a:rPr lang="uk-UA" dirty="0"/>
              <a:t>вилучити документи, що зберігаються в спеціальних приладах;</a:t>
            </a:r>
            <a:endParaRPr lang="ru-RU" dirty="0"/>
          </a:p>
          <a:p>
            <a:pPr lvl="0"/>
            <a:r>
              <a:rPr lang="uk-UA" dirty="0"/>
              <a:t>оглянути річ, що вилучається;</a:t>
            </a:r>
            <a:endParaRPr lang="ru-RU" dirty="0"/>
          </a:p>
          <a:p>
            <a:r>
              <a:rPr lang="uk-UA" dirty="0"/>
              <a:t>скласти орієнтування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0856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10952"/>
          </a:xfrm>
        </p:spPr>
        <p:txBody>
          <a:bodyPr>
            <a:normAutofit/>
          </a:bodyPr>
          <a:lstStyle/>
          <a:p>
            <a:r>
              <a:rPr lang="uk-UA" sz="2800" b="1" dirty="0"/>
              <a:t>Слідчий експеримент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597666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dirty="0"/>
              <a:t>Спеціалісти можуть брати участь у </a:t>
            </a:r>
            <a:r>
              <a:rPr lang="uk-UA" i="1" dirty="0"/>
              <a:t>проведені слідчого експерименту </a:t>
            </a:r>
            <a:r>
              <a:rPr lang="uk-UA" dirty="0"/>
              <a:t>(ст.240 КПК України). Він провадиться з метою перевірки уточнення відомостей, які мають значення для встановлення обставин кримінального правопорушення шляхом відтворення дій, обставин певної події, проведення необхідних дослідів чи випробувань. що мають значення для справи.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 Це в ряді випадків досить складна, багато структурна слідча дія, тому в його проведенні велику допомогу може надати відповідний спеціаліст.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Вирішуючи питання про проведення даної слідчої дії, слідчий визначає доцільність участі в ній спеціаліста, допомогу, що він може надати, потреба в науково-технічних засобах, порядок їхнього використання. Спеціаліст залучається також у випадках, коли необхідні спеціальні знання для:</a:t>
            </a:r>
            <a:endParaRPr lang="ru-RU" dirty="0"/>
          </a:p>
          <a:p>
            <a:pPr lvl="0"/>
            <a:r>
              <a:rPr lang="uk-UA" dirty="0"/>
              <a:t>вироблення тактики проведення цієї слідчої дії,</a:t>
            </a:r>
            <a:endParaRPr lang="ru-RU" dirty="0"/>
          </a:p>
          <a:p>
            <a:pPr lvl="0"/>
            <a:r>
              <a:rPr lang="uk-UA" dirty="0"/>
              <a:t>підбора об'єктів для проведення перевірочних дій,</a:t>
            </a:r>
            <a:endParaRPr lang="ru-RU" dirty="0"/>
          </a:p>
          <a:p>
            <a:pPr lvl="0"/>
            <a:r>
              <a:rPr lang="uk-UA" dirty="0"/>
              <a:t>реконструкції обстановки й обставин події, що перевіряється,</a:t>
            </a:r>
            <a:endParaRPr lang="ru-RU" dirty="0"/>
          </a:p>
          <a:p>
            <a:pPr lvl="0"/>
            <a:r>
              <a:rPr lang="uk-UA" dirty="0"/>
              <a:t>проведення дослідів,</a:t>
            </a:r>
            <a:endParaRPr lang="ru-RU" dirty="0"/>
          </a:p>
          <a:p>
            <a:pPr lvl="0"/>
            <a:r>
              <a:rPr lang="uk-UA" dirty="0"/>
              <a:t>фіксації ходу і результатів цієї дії,</a:t>
            </a:r>
            <a:endParaRPr lang="ru-RU" dirty="0"/>
          </a:p>
          <a:p>
            <a:pPr lvl="0"/>
            <a:r>
              <a:rPr lang="uk-UA" dirty="0"/>
              <a:t>оцінки отриманих даних.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072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 anchor="t">
            <a:noAutofit/>
          </a:bodyPr>
          <a:lstStyle/>
          <a:p>
            <a:r>
              <a:rPr lang="uk-UA" sz="2800" b="1" dirty="0"/>
              <a:t>Участь спеціаліста в отриманні зразків для експертизи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8945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/>
              <a:t>Спеціаліст може брати участь і</a:t>
            </a:r>
            <a:r>
              <a:rPr lang="uk-UA" b="1" dirty="0"/>
              <a:t> </a:t>
            </a:r>
            <a:r>
              <a:rPr lang="uk-UA" b="1" i="1" dirty="0"/>
              <a:t>в отриманні зразків для експертизи. Згідно ч.1 </a:t>
            </a:r>
            <a:r>
              <a:rPr lang="uk-UA" dirty="0"/>
              <a:t>ст.245 КПК України у разі необхідності отримання зразків для проведення експертизи вони відбираються стороною кримінального провадження, яка звернулася за проведенням експертизи або за клопотанням якої експертиза призначена слідчим суддею. У випадку,якщо проведення експертизи доручено судом, відібрання зразків для її проведення здійснюється судом або за його дорученням залученим спеціалістом.   ). Під такими зразками розуміються - вірогідно приналежні конкретній особі зразки почерку, відбитки пальців рук, </a:t>
            </a:r>
            <a:r>
              <a:rPr lang="uk-UA" dirty="0" err="1"/>
              <a:t>ступнів</a:t>
            </a:r>
            <a:r>
              <a:rPr lang="uk-UA" dirty="0"/>
              <a:t>, зліпки зубів, взуття, проби крові, слини і тощо, що використовуються як порівняльний матеріал при експертному дослідженні рукописів, предметів зі слідами рук, ніг, зубів, документів і інших об'єктів.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245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dirty="0"/>
              <a:t>Ст. 274 передбачає</a:t>
            </a:r>
            <a:r>
              <a:rPr lang="uk-UA" dirty="0"/>
              <a:t> негласне отримання зразків , необхідних для порівняльного дослідження  може бути здійснене лише у випадку якщо їх отримання , відповідно до ст. 245 неможливе без завдання значної шкоди для кримінального провадження.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Повторне отримання зразків здійснюється відкрито згідно </a:t>
            </a:r>
            <a:r>
              <a:rPr lang="uk-UA" dirty="0" err="1"/>
              <a:t>згідно</a:t>
            </a:r>
            <a:r>
              <a:rPr lang="uk-UA" dirty="0"/>
              <a:t> з правилами цього Кодексу, якщо втрачається необхідність зберігати таємницю щодо факту дослідження попередніх зразків . отриманих негласно.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КПК передбачає вилучення вільних зразків, що виникли до моменту вчинення злочину і поза зв'язком з ним, і </a:t>
            </a:r>
            <a:r>
              <a:rPr lang="uk-UA" b="1" dirty="0"/>
              <a:t>відібрання експериментальних</a:t>
            </a:r>
            <a:r>
              <a:rPr lang="uk-UA" dirty="0"/>
              <a:t>, котрі одержують у процесі розслідування в результаті здійснення визначених досвідчених дій. Вільні зразки можуть вилучатися при проведенні обшуку, виїмки, вимагатися з організацій і установ. </a:t>
            </a:r>
            <a:r>
              <a:rPr lang="uk-UA" b="1" dirty="0"/>
              <a:t>Експериментальні</a:t>
            </a:r>
            <a:r>
              <a:rPr lang="uk-UA" dirty="0"/>
              <a:t> спеціально створюються для проведення даної експертизи за мотивованою постановою слідчого, у якій вказується, в зв'язку з чим, у кого і які саме зразки необхідно одержати. У якості таких зразків виступають зразки виробленого динамічного стереотипу даної людини (почерку, голосу), зразка-відображення частин його тіла (відбитки пальців рук, ніг, зліпки зубів), зразки проби (крові, волосся, життєдіяльності людини).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3666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90066"/>
          </a:xfrm>
        </p:spPr>
        <p:txBody>
          <a:bodyPr>
            <a:noAutofit/>
          </a:bodyPr>
          <a:lstStyle/>
          <a:p>
            <a:r>
              <a:rPr lang="uk-UA" sz="2800" b="1" dirty="0"/>
              <a:t>Участь спеціаліста в допиті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/>
              <a:t>Згідно ст.224 КПК України допит проводиться за місцем проведення досудового розслідування або в іншому місці за погодженням із особо, яку мають намір допитати, кожний свідок допитується окремо, без присутності інших свідків.   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У переважній більшості випадків допит повинен провадитися конфіденційно. Однак законодавством передбачена участь у цій слідчій дії перекладача, педагога. Крім того, експерту дозволяється бути присутнім при допиті і задавати допитуваному питання, що відносяться до предмета експертизи.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Практика розслідування злочинів показує, що слідчі використовують спеціальні знання в ході допитів самостійно або залучають спеціалістів.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4812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/>
              <a:t>Так, спеціалісти при допиті можуть сприяти слідчому у виявленні і фіксації доказів, зокрема, допомогти йому:</a:t>
            </a:r>
            <a:endParaRPr lang="ru-RU" dirty="0"/>
          </a:p>
          <a:p>
            <a:pPr lvl="0"/>
            <a:r>
              <a:rPr lang="uk-UA" dirty="0"/>
              <a:t>краще, точніше і повніше зрозуміти допитуваного, що вживає в мові спеціальні терміни;</a:t>
            </a:r>
            <a:endParaRPr lang="ru-RU" dirty="0"/>
          </a:p>
          <a:p>
            <a:pPr lvl="0"/>
            <a:r>
              <a:rPr lang="uk-UA" dirty="0"/>
              <a:t>розібратися в діючих спеціальних правилах, інструкціях і інших документах;</a:t>
            </a:r>
            <a:endParaRPr lang="ru-RU" dirty="0"/>
          </a:p>
          <a:p>
            <a:pPr lvl="0"/>
            <a:r>
              <a:rPr lang="uk-UA" dirty="0"/>
              <a:t>зібрати матеріали для направлення на експертизу;</a:t>
            </a:r>
            <a:endParaRPr lang="ru-RU" dirty="0"/>
          </a:p>
          <a:p>
            <a:pPr lvl="0"/>
            <a:r>
              <a:rPr lang="uk-UA" dirty="0"/>
              <a:t>установити спосіб здійснення злочинних дій;</a:t>
            </a:r>
            <a:endParaRPr lang="ru-RU" dirty="0"/>
          </a:p>
          <a:p>
            <a:pPr lvl="0"/>
            <a:r>
              <a:rPr lang="uk-UA" dirty="0"/>
              <a:t>негайно припинити брехливі показання, що стосуються спеціальних питань;</a:t>
            </a:r>
            <a:endParaRPr lang="ru-RU" dirty="0"/>
          </a:p>
          <a:p>
            <a:pPr lvl="0"/>
            <a:r>
              <a:rPr lang="uk-UA" dirty="0"/>
              <a:t>у фіксації за допомогою технічних засобів ходу і результатів допиту.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5324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2800" b="1" dirty="0"/>
              <a:t>Тактика застосування науково-технічних засобів при проведенні пред'явлення особи для впізнання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4006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dirty="0"/>
              <a:t>Ст. 228 КПК України Впізнання відноситься до слідчої дії, в ході якого свідок, потерпілий,</a:t>
            </a:r>
            <a:r>
              <a:rPr lang="uk-UA" dirty="0"/>
              <a:t> підозрюваний або обвинувачений в результаті огляду пред'явленого йому об'єкта і уявного порівнювання його з збереженим в пам'яті або ознаками об'єкта, що спостерігався ним раніше у зв'язку з розслідуваним кримінальним провадженням, заявляє про те, що  об'єкт є тим самим, який спостерігався ним раніше, або не є. Об'єктами впізнання можуть бути: живі особи, трупи, предмети, тварини, ділянки місцевості та приміщення. По ходу для фіксації і результатів впізнання  необхідно застосовувати науково-технічні засоби, зокрема фотозйомку, а в деяких  випадках - звукозапис, відеозапис.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Впізнання по фотозображенням проводиться у випадках: якщо особа, яка підлягає впізнанню, ховається від органів слідства, померла  або місце знаходження його невідоме.	</a:t>
            </a:r>
            <a:r>
              <a:rPr lang="ru-RU" b="1" dirty="0"/>
              <a:t>Проводиться </a:t>
            </a:r>
            <a:r>
              <a:rPr lang="ru-RU" b="1" dirty="0" err="1"/>
              <a:t>впізнання</a:t>
            </a:r>
            <a:r>
              <a:rPr lang="ru-RU" b="1" dirty="0"/>
              <a:t> по </a:t>
            </a:r>
            <a:r>
              <a:rPr lang="ru-RU" b="1" dirty="0" err="1"/>
              <a:t>фонозап</a:t>
            </a:r>
            <a:r>
              <a:rPr lang="uk-UA" b="1" dirty="0"/>
              <a:t>и</a:t>
            </a:r>
            <a:r>
              <a:rPr lang="ru-RU" b="1" dirty="0"/>
              <a:t>с</a:t>
            </a:r>
            <a:r>
              <a:rPr lang="uk-UA" b="1" dirty="0" err="1"/>
              <a:t>ам</a:t>
            </a:r>
            <a:r>
              <a:rPr lang="ru-RU" dirty="0"/>
              <a:t> насту</a:t>
            </a:r>
            <a:r>
              <a:rPr lang="uk-UA" dirty="0" err="1"/>
              <a:t>пним</a:t>
            </a:r>
            <a:r>
              <a:rPr lang="uk-UA" dirty="0"/>
              <a:t> чином.</a:t>
            </a:r>
            <a:r>
              <a:rPr lang="ru-RU" dirty="0"/>
              <a:t> Для того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пред'явити</a:t>
            </a:r>
            <a:r>
              <a:rPr lang="ru-RU" dirty="0"/>
              <a:t> </a:t>
            </a:r>
            <a:r>
              <a:rPr lang="ru-RU" dirty="0" err="1"/>
              <a:t>запис</a:t>
            </a:r>
            <a:r>
              <a:rPr lang="ru-RU" dirty="0"/>
              <a:t> голосу </a:t>
            </a:r>
            <a:r>
              <a:rPr lang="ru-RU" dirty="0" err="1"/>
              <a:t>впізнавано</a:t>
            </a:r>
            <a:r>
              <a:rPr lang="uk-UA" dirty="0"/>
              <a:t>ї особи</a:t>
            </a:r>
            <a:r>
              <a:rPr lang="ru-RU" dirty="0"/>
              <a:t>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uk-UA" dirty="0"/>
              <a:t>отримати</a:t>
            </a:r>
            <a:r>
              <a:rPr lang="ru-RU" dirty="0"/>
              <a:t> </a:t>
            </a:r>
            <a:r>
              <a:rPr lang="ru-RU" dirty="0" err="1"/>
              <a:t>фонограми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не </a:t>
            </a:r>
            <a:r>
              <a:rPr lang="ru-RU" dirty="0" err="1"/>
              <a:t>причетних</a:t>
            </a:r>
            <a:r>
              <a:rPr lang="ru-RU" dirty="0"/>
              <a:t> до </a:t>
            </a:r>
            <a:r>
              <a:rPr lang="ru-RU" dirty="0" err="1"/>
              <a:t>події</a:t>
            </a:r>
            <a:r>
              <a:rPr lang="ru-RU" dirty="0"/>
              <a:t>, але голоси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 з голосом </a:t>
            </a:r>
            <a:r>
              <a:rPr lang="ru-RU" dirty="0" err="1"/>
              <a:t>впізнаваного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33876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uk-UA" sz="2800" b="1" dirty="0"/>
              <a:t>Використання науково-технічних  засобів в оперативно-розшуковій діяльності спеціаліста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b="1" dirty="0"/>
              <a:t>Ст. 252 КПК України (Фіксація ходу і результатів негласних слідчих(розшукових) дій) </a:t>
            </a:r>
            <a:r>
              <a:rPr lang="uk-UA" dirty="0"/>
              <a:t>в якій зазначено, що фіксація ходу і результатів негласних слідчих (розшукових) дій повинна відповідати загальним правилам фіксації кримінального провадження, передбаченим цих Кодексом. За результатами проведення негласної слідчої (розшукової) дії складається протокол, до якого в разі необхідності долучаються додатки. Відомості про осіб, які проводили негласні слідчі (розшукові) дії або були залучені до їх проведення, у разі здійснення щодо них заходів безпеки можуть зазначатися із забезпеченням конфіденційності даних про таких осіб у порядку, визначеному законодавством.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629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332656"/>
            <a:ext cx="7061551" cy="1157523"/>
          </a:xfrm>
          <a:prstGeom prst="rect">
            <a:avLst/>
          </a:prstGeom>
          <a:noFill/>
        </p:spPr>
        <p:txBody>
          <a:bodyPr wrap="square" lIns="79528" tIns="39764" rIns="79528" bIns="39764" rtlCol="0">
            <a:spAutoFit/>
          </a:bodyPr>
          <a:lstStyle/>
          <a:p>
            <a:pPr algn="ctr" defTabSz="872664"/>
            <a:r>
              <a:rPr lang="uk-UA" sz="7000" b="1" dirty="0">
                <a:solidFill>
                  <a:srgbClr val="C00000"/>
                </a:solidFill>
              </a:rPr>
              <a:t>ДЯКУЮ ЗА УВАГУ</a:t>
            </a:r>
          </a:p>
        </p:txBody>
      </p:sp>
      <p:pic>
        <p:nvPicPr>
          <p:cNvPr id="36866" name="Picture 2" descr="http://steampunker.ru/uploads/images/00/17/83/2011/10/23/e4f58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2389413"/>
            <a:ext cx="2919685" cy="37500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3599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1143000"/>
          </a:xfrm>
        </p:spPr>
        <p:txBody>
          <a:bodyPr anchor="t">
            <a:noAutofit/>
          </a:bodyPr>
          <a:lstStyle/>
          <a:p>
            <a:pPr lvl="0"/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Криміналістичні аспекти застосування науково-технічних засобів при проведенні слідчих(розшукових дій.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7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46085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Тактикою застосування науково-технічних засобів називається-сукупність найбільш раціональних і ефективних прийомів використання цих засобів  при проведенні окремих  слідчих (розшукових)  дій для досягнення поставлених перед ними завдань і цілей.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Перш ніж аналізувати тактичні питання застосуванням  науково-технічних засобів при проведенні слідчих(розшукових)дій і ОРЗ  розглянемо коротко їх різновид.  Науково-технічні засоби з урахуванням </a:t>
            </a:r>
            <a:r>
              <a:rPr lang="uk-UA" u="sng" dirty="0">
                <a:latin typeface="Times New Roman" pitchFamily="18" charset="0"/>
                <a:cs typeface="Times New Roman" pitchFamily="18" charset="0"/>
              </a:rPr>
              <a:t>їх цільового призначення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умовно можна розділити на </a:t>
            </a:r>
            <a:r>
              <a:rPr lang="uk-UA" u="sng" dirty="0">
                <a:latin typeface="Times New Roman" pitchFamily="18" charset="0"/>
                <a:cs typeface="Times New Roman" pitchFamily="18" charset="0"/>
              </a:rPr>
              <a:t>кілька груп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08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511256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асоби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освітлення.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Гарна освітленість місця при проведенні слідчої дії - необхідна умова якості його проведення. У ході проведення  слідчих дій використовуються різноманітні джерела світла: побутові освітлювачі (переносні та стаціонарні), промислові освітлювальні засоби.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Оптичні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прилади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макро- і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мікро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речових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доказів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збільшувальні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лупи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бінокулярні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лупи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стереоскопічність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зорового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лупи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підсвічуваннями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мікроскопів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02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4176464"/>
          </a:xfrm>
        </p:spPr>
        <p:txBody>
          <a:bodyPr>
            <a:noAutofit/>
          </a:bodyPr>
          <a:lstStyle/>
          <a:p>
            <a:pPr marL="0" indent="432000" algn="just">
              <a:lnSpc>
                <a:spcPct val="120000"/>
              </a:lnSpc>
              <a:buNone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Пошукові засоби.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Це найбільш складні науково-технічні засоби, що використовуються при розслідуванні кримінальних проваджень. До них відносяться: металошукач (ІМІ, «Омуль», «Блешня»), магнітні шукачі-підйомники, прилади для пошуків трупів, переносні рентгенівські установки, щупи різних конструкцій, ручний бур та ін.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lnSpc>
                <a:spcPct val="120000"/>
              </a:lnSpc>
              <a:buNone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ри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бори для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невидимих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​​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променях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спектра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ультрафіолетові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освітлювачі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типу «Малютка»,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електронно-оптичні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перетворювачі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проведені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оглядів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обшуків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слідчих(розшукових)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виявити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сліди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сперми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біологічного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характеру,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сліди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масел,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жі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кислот і отрут,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прочитати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витравлені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тексту,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записи,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мпат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ичними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чорнилом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1859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840760"/>
          </a:xfrm>
        </p:spPr>
        <p:txBody>
          <a:bodyPr>
            <a:normAutofit fontScale="85000" lnSpcReduction="20000"/>
          </a:bodyPr>
          <a:lstStyle/>
          <a:p>
            <a:pPr marL="0" indent="396000" algn="just">
              <a:lnSpc>
                <a:spcPct val="120000"/>
              </a:lnSpc>
              <a:buNone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Засоби вимірювання: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рулетка, транспортир 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штанген-циркуль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портативний газоаналізатор (для визначення концентрації горючих газів у повітрі при пожежах),  вимірювачі температури, пірометри, вимірювачі сили струму (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токоіз-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обмірні кліщі та ін.), Міліметрова і візирна лінійки, м'який метр, мікрометр, секундомір,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спиртомер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та ін.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96000" algn="just">
              <a:lnSpc>
                <a:spcPct val="120000"/>
              </a:lnSpc>
              <a:buNone/>
            </a:pP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вилучення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і упаковки.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них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знаходяться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комплектах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науково-технічних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експерта-криміналіста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оперативного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До них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ножівки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стамески * долото,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склоріз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ножиці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пластилін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шпагат, сургуч, липка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поліетиленова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плівка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пробірки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флакони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притертою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пробкою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пластмасові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контейнери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поліетиленові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мішечки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т. п.</a:t>
            </a:r>
          </a:p>
        </p:txBody>
      </p:sp>
    </p:spTree>
    <p:extLst>
      <p:ext uri="{BB962C8B-B14F-4D97-AF65-F5344CB8AC3E}">
        <p14:creationId xmlns:p14="http://schemas.microsoft.com/office/powerpoint/2010/main" val="3388282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4032448"/>
          </a:xfrm>
        </p:spPr>
        <p:txBody>
          <a:bodyPr>
            <a:normAutofit/>
          </a:bodyPr>
          <a:lstStyle/>
          <a:p>
            <a:pPr marL="0" indent="432000" algn="just">
              <a:lnSpc>
                <a:spcPct val="120000"/>
              </a:lnSpc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Апаратура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фіксації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ходу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сл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ідчих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(розшукових)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та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кож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оргтехніки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слідчого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фотоапаратура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магнітофони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відеозаписуюча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диктофони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т.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marL="0" indent="432000" algn="just">
              <a:lnSpc>
                <a:spcPct val="120000"/>
              </a:lnSpc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Засоби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язку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(телефонний і телеграфний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радіосв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і телебачення, електроакустичні і рупорні мегафони, сигналізація і т. п.).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268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1"/>
            <a:ext cx="8280920" cy="36004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перерахованих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науково-технічних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слідчі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портфелі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спец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фотокомплектів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науково-технічних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прокурора-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криміналіста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оперативн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експертн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валіз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пересувна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криміналістична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лабораторія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Всі вини мають відповідну комплектацію.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2446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2199</Words>
  <Application>Microsoft Office PowerPoint</Application>
  <PresentationFormat>Экран (4:3)</PresentationFormat>
  <Paragraphs>98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Тема Office</vt:lpstr>
      <vt:lpstr>Тема: Тактичні основи техніко-криміналістичного забезпечення слідчих(розшукових) дій. </vt:lpstr>
      <vt:lpstr>Презентация PowerPoint</vt:lpstr>
      <vt:lpstr>Питання 1: Криміналістичні аспекти застосування науково-технічних засобів при проведенні слідчих(розшукових дій.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Питання 2: Тактика застосування науково-технічних засобів при проведенні слідчого огляду </vt:lpstr>
      <vt:lpstr>Презентация PowerPoint</vt:lpstr>
      <vt:lpstr>Презентация PowerPoint</vt:lpstr>
      <vt:lpstr>Презентация PowerPoint</vt:lpstr>
      <vt:lpstr>Питання 3: Специфіка участі спеціаліста в слідчих(розшукових) діях різних категорій </vt:lpstr>
      <vt:lpstr>Презентация PowerPoint</vt:lpstr>
      <vt:lpstr>Презентация PowerPoint</vt:lpstr>
      <vt:lpstr> Участь спеціаліста при проведенні обшуку та виїмки. </vt:lpstr>
      <vt:lpstr>Презентация PowerPoint</vt:lpstr>
      <vt:lpstr>Презентация PowerPoint</vt:lpstr>
      <vt:lpstr>Презентация PowerPoint</vt:lpstr>
      <vt:lpstr>Огляд і виїмка кореспонденції.</vt:lpstr>
      <vt:lpstr>Слідчий експеримент</vt:lpstr>
      <vt:lpstr>Участь спеціаліста в отриманні зразків для експертизи</vt:lpstr>
      <vt:lpstr>Презентация PowerPoint</vt:lpstr>
      <vt:lpstr>Участь спеціаліста в допиті</vt:lpstr>
      <vt:lpstr>Презентация PowerPoint</vt:lpstr>
      <vt:lpstr>Тактика застосування науково-технічних засобів при проведенні пред'явлення особи для впізнання</vt:lpstr>
      <vt:lpstr>Використання науково-технічних  засобів в оперативно-розшуковій діяльності спеціаліста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навчально- науковий інститут № 2 Кафедра криміналістичних експертиз</dc:title>
  <dc:creator>Пользователь</dc:creator>
  <cp:lastModifiedBy>Пользователь</cp:lastModifiedBy>
  <cp:revision>19</cp:revision>
  <dcterms:created xsi:type="dcterms:W3CDTF">2016-09-04T09:29:54Z</dcterms:created>
  <dcterms:modified xsi:type="dcterms:W3CDTF">2018-11-07T09:13:12Z</dcterms:modified>
</cp:coreProperties>
</file>