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8" r:id="rId11"/>
    <p:sldId id="272" r:id="rId12"/>
    <p:sldId id="273" r:id="rId13"/>
    <p:sldId id="274" r:id="rId14"/>
    <p:sldId id="276" r:id="rId15"/>
    <p:sldId id="280" r:id="rId16"/>
    <p:sldId id="281" r:id="rId17"/>
    <p:sldId id="282" r:id="rId18"/>
    <p:sldId id="283" r:id="rId19"/>
    <p:sldId id="285" r:id="rId20"/>
    <p:sldId id="289" r:id="rId21"/>
    <p:sldId id="290" r:id="rId22"/>
    <p:sldId id="30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74" d="100"/>
          <a:sy n="74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257" y="692697"/>
            <a:ext cx="8229600" cy="23762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Тема: </a:t>
            </a:r>
            <a:r>
              <a:rPr lang="uk-UA" sz="4400" b="1" dirty="0" smtClean="0">
                <a:latin typeface="Courier New" pitchFamily="49" charset="0"/>
                <a:cs typeface="Courier New" pitchFamily="49" charset="0"/>
              </a:rPr>
              <a:t>Організаційні </a:t>
            </a:r>
            <a:r>
              <a:rPr lang="uk-UA" sz="4400" b="1" dirty="0">
                <a:latin typeface="Courier New" pitchFamily="49" charset="0"/>
                <a:cs typeface="Courier New" pitchFamily="49" charset="0"/>
              </a:rPr>
              <a:t>основи техніко-криміналістичного забезпечення слідчих (розшукових) </a:t>
            </a:r>
            <a:r>
              <a:rPr lang="uk-UA" sz="4400" b="1" dirty="0" smtClean="0">
                <a:latin typeface="Courier New" pitchFamily="49" charset="0"/>
                <a:cs typeface="Courier New" pitchFamily="49" charset="0"/>
              </a:rPr>
              <a:t>дій.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84482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uk-UA" sz="3800" dirty="0">
                <a:latin typeface="Times New Roman" pitchFamily="18" charset="0"/>
                <a:cs typeface="Times New Roman" pitchFamily="18" charset="0"/>
              </a:rPr>
              <a:t>України „ Про Національну поліцію” поліція для виконання покладених на неї обов'язків </a:t>
            </a:r>
            <a:r>
              <a:rPr lang="uk-UA" sz="3800" u="sng" dirty="0">
                <a:latin typeface="Times New Roman" pitchFamily="18" charset="0"/>
                <a:cs typeface="Times New Roman" pitchFamily="18" charset="0"/>
              </a:rPr>
              <a:t>надається право</a:t>
            </a:r>
            <a:r>
              <a:rPr lang="uk-UA" sz="3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здійснювати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підставах і в порядку, встановлених законом, гласні та негласні оперативно-розшукові заходи,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фото-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кіно-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відеозйомку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звукозапис, прослухування телефонних розмов з метою розкриття злочинів;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проводити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фотографування, звукозапис,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кіно-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відеозйомку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дактилоскопію осіб, які затримані за підозрою у вчиненні злочину або за бродяжництво, узяті під варту,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звинувачуються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 вчиненні злочину, а також осіб, підданих адміністративному арешту;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проводити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кіно-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фото-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звукофіксацію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як допоміжний засіб попередження протиправних дій та розкриття правопорушень;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вести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профілактичний облік правопорушників, криміналістичний та оперативний облік в обсязі, структурі й порядку, що визначаються завданнями, покладеними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поліцію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цим Законом... (витяг зі статті 11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/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чином, законодавець у більшості випадків допускає застосування технічних засобів, а не зобов’язує застосовувати їх.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143000"/>
          </a:xfrm>
        </p:spPr>
        <p:txBody>
          <a:bodyPr anchor="t"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Питання 2: Загальні положення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збирання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криміналістичної інформації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технічними засобами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Правове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застосування технічних засобів і спеціальних знань 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кримінальному судочинстві для збирання, дослідження, подання і використання доказової інформації є склад­ною проблемою, що включає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uk-UA" u="sng" dirty="0" err="1">
                <a:latin typeface="Times New Roman" pitchFamily="18" charset="0"/>
                <a:cs typeface="Times New Roman" pitchFamily="18" charset="0"/>
              </a:rPr>
              <a:t>аспекта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технічний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тактичний і методичний,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що утворюють у сукупності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правової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Технічний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аспект пов’язаний із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встановленням основних технічних характерис­тик використовуваного науково-технічного засобу. Застосовувані  як спеціальний «інструментарій» слідчого прилади, пристрої, верстати, інструменти і матеріали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повинні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бути витворені  на основі досягнень фундаментальних галузей знань, відображати їх останні досягнення, а одержувана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має вирізнятися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вірогідністю,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наочністю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відтворюваністю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для її перевірки практикою. Застосування технічного засобу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не по­винно пошкоджувати або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знищувати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об’єкт дослідження і позбавляти можливості по­вторного дослідження.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Сукупність таких властивостей і ознак технічного засобу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науковою спроможністю.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4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7560840" cy="51845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Тактичний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аспект пов’язаний з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тактикою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застосування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технічного засобу для одержання (вилучення) інформації з джерел ідеальних і матеріальних відображень. Оскільки ці джерела за своєю природою принципово різні, тому різні й прийоми  і способи дослідження та практичного одержання з 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інформації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технічними засобами.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6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Правовою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підставою використання технічних засобів спеціалістом у ході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слічих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(розшукових) дій ст. 107(Застосування технічних засобів фіксації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кримінального провадження» КПК України,  яка покладає обов’язок застосовувати необхідні оперативно-розшукові заходи «з метою виявлення ознак злочину і осіб, які його вчинили». Крім того, використання технічних засобів регламентовано законами України «Про Національну поліцію», «Про оперативно-розшукову діяльність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 ст. 71,  72, 107, 84, 104, 237, 234, 238, 239, 240, 241, 270  (та деякі інші) КПК України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№1339  від 03 11 2015 року  «Про затвердження Інструкції про порядок залучення працівників органів досудового розслідування поліції та Експертної служби Міністерства внутрішніх справ України як спеціалістів для участі в проведенні огляду місця події»,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законодавець у більшості випадків зобов’язує широко використовувати науково-технічні засоби, спеціальні знання для збирання, дослідження  і оцінки доказів, є правовими засадами і загальними умовами можливості застосування технічних засобів і спеціальних знань в кримінальному судочинстві.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Наказ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МВС України № 1343 03.11. 2015 «Про затвердження Положення про Експертну службу МВС України»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Таким чином, законодавець у більшості випадків зобов’язує широко використовувати науково-технічні засоби, спеціальні знання для збирання, подання, дослідження  і оцінки доказів.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8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80920" cy="5544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Методичний аспект взаємопов’язаний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 технічним і тактичним, оскільки він стосується методів виявлення, фіксації, вилучення, дослідження і використання головним чином матеріальних джерел живої неживої природи. Останні можна досліджувати будь - якими технічними методами і засобами, що відповідають принципу науковості,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джерело залишалося цілим, непошкодженим, а його ознаки ( властивості )колишніми, не зміненими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6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Одним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 важливих моментів збирання доказів при розслідуванні кримінальних проваджень є встановлення меж застосування технічних засобів і спеціальних знань.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	Межі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обмеження, встановлені певними правилами, в рамках яких відбувається яка-небудь дія або здійснюється подія. Межі застосування технічних засобів і спеці­альних знань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характеризуються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двома умовами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1)допустимістю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тобто тим, які засоби і методи можна застосовувати в даній ситуації.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 результативністю, тобто придатністю технічних засобів і методів для досягнення результатів які  відповідають сучасному рівню розвитку науки і техніки.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Перша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загальний принцип, який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допустимістю, характеризує технічні засоби з погляду законності,  науковості та етичності.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Друга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результативність - означає, що дослідження проводиться до одержання результату, який вичерпує сучасні можливості використовуваних засобів і методів.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Межі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застосування технічних засобів нерідко залежать від цілей і завдань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розсліду­вання. Так, для встановлення зовнішніх ознак макрооб’єктів іноді достатньо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органо-лептичних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засобів або детальних знімків звичайним фотоапаратом. Для характеристики внутрішніх властивостей речей, явищ, моментів часу необхідно розширити межі звичайних технічних засобів і використовувати такі, які дозволяють пізнавати речі і  явища на молекулярному рівні, у малих кількостях, дискретно.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деяких випадках законодавець використовує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індивідуальну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допустимість і називає засоби і спеціальні знання, необхідні для одержання необхідного результату. Разом з тим існують деякі загальні положення, що визначають межі застосування технічних засобів і спеціальних знань при розслідуванні кримінальних проваджень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96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81000" algn="l"/>
              </a:tabLst>
            </a:pP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Зупинимося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них: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81000" algn="l"/>
              </a:tabLst>
            </a:pP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1.Зага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льні </a:t>
            </a:r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межі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застосування спеціальних знань і технічних  засобів визначаються межами доказування, тобто видами доказів, які слід зібрати на попередньому слідстві.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81000" algn="l"/>
              </a:tabLst>
            </a:pP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2.Межі застосування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методик і засобів дослідження визначаються статусом суб’єктів кримінального процесу, щ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розглянуто вище. </a:t>
            </a:r>
            <a:endParaRPr lang="uk-UA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45085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81000" algn="l"/>
              </a:tabLs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Водночас слідчий і спеціаліст повинні додержуватися основної вимоги -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збереження джерела інформації для подальшого дослідження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Звідси випливає необхідність застосовувати такі методи і засоби, які не пошкоджують об’єкт і не змішують його вла­стивостей та ознак. Сучасні безпечні засоби і методи контактного і безконтактного дос­лідження дозволяють вирішувати ці завдання.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381000" algn="l"/>
              </a:tabLst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75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96144"/>
          </a:xfrm>
        </p:spPr>
        <p:txBody>
          <a:bodyPr anchor="t">
            <a:noAutofit/>
          </a:bodyPr>
          <a:lstStyle/>
          <a:p>
            <a:pPr lvl="0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Питання 3: Організація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та форми взаємодії з підрозділами ОВС з питань застосування техніко-криміналістичних засобів та експертно-криміналістичних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методів.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Основні суб’єкти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суд, прокурор, слідчий, начальник слідчого підрозділу, орган дізнання, що здійснює головну функцію розслідування кримінального провадження.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Суб’єкти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учасники кримінального провадження наділені неоднаковими  правами.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Оскільки основні суб'єкти процесу і його учасники мають різне процесуальне становлення, вони в різних формах використовують технічні засоби і спеціальні знання для збирання і подання доказів.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Законодавець передбачає для основних суб’єктів 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дві форми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використання спеціальних знань і технічних засобів - 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безпосередню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опосередковану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613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1"/>
            <a:ext cx="8784976" cy="666935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безпосередній формі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суб’єкти на різних стадіях розслідування самі (безпосередньо) застосовують технічні  засоби і спеціальні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знання.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Наприклад, слідчий здійснює фотографування місця події. відеозапис; прокурор, розглядаючи подані документи, використовує валізу прокурора-криміналіста; суддя оглядає підроблені документи і т.д.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вивчає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їх за допомогою лупи, а речові докази демонструє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діапроекційною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технікою тощо. Всі ці процедури використання технічних засобів у слідчих, судових, оперативних діях повинні бути процесуально зафіксовані, інакше вони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втра-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чають доказове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опосередкованій формі,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коли суб’єкти з якихось обставин самі не можуть застосувати технічні засоби для виявлення або фіксації дослідження речових джерел інформації, вони звертаються до фахівця, одержують від нього консультації запрошують брати участь у слідчих(розшукових) діях або доручають їм  Таким чином, слідчий застосовує спеціальні знання і технічні засоби для дослід­ження джерел інформації у формі участі спеціаліста в слідчих(розшукових) діях або призначення  прове­дення фахівцем судових експертиз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52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b="1" cap="all" dirty="0"/>
              <a:t>План лекції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320480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Поняття і сутність правових основ одержання інформації технічними засобами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положення збирання криміналістичної інформації технічними засобами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Організаційні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форми взаємодії з підрозділами ОВС із питань застосування техніко-криміналістичних засобів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10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Ефективність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роботи з розкриття й розслідування злочинів багато в чому визначається вмінням слідчого й оперативного працівника використовувати спеціальні знання в галузі науки й техніки. Відомо, що спеціальні знання можуть використовуватися в процесуальній і не процесуальній формі. При цьому найважливішими з них є такі: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Залучення слідчим власних спеціальних пізнань.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Участь спеціаліста в слідчих діях.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Проведення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експертизи.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Консультативна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й довідкова діяльність обізнаних осіб.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Участь обізнаних осіб в оперативно-розшукових заходах.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05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7" cy="654248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Основними формами взаємодії є: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розробка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спільних організаційних заходів щодо ефективного застосування експертно-криміналістичних методів та техніко-криміналістичних засобів;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участь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у профілактичних і оперативно-розшукових заходах та слідчих діях;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проведення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експертиз та досліджень слідів і речових доказів;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висунення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й перевірка версій;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ведення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криміналістичних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обліків;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робота в складі слідчо-оперативних груп;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матеріалів кримінальних справ за нерозкритими злочинами, з місць вчинення яких вилучені сліди й інші речові докази, для здійснення заходів щодо їх цілеспрямованого використання в розкритті злочинів;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підготовка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спільних оглядів, інформаційних і методичних матеріалів.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32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32656"/>
            <a:ext cx="7061551" cy="1157523"/>
          </a:xfrm>
          <a:prstGeom prst="rect">
            <a:avLst/>
          </a:prstGeom>
          <a:noFill/>
        </p:spPr>
        <p:txBody>
          <a:bodyPr wrap="square" lIns="79528" tIns="39764" rIns="79528" bIns="39764" rtlCol="0">
            <a:spAutoFit/>
          </a:bodyPr>
          <a:lstStyle/>
          <a:p>
            <a:pPr algn="ctr" defTabSz="872664"/>
            <a:r>
              <a:rPr lang="uk-UA" sz="7000" b="1" dirty="0">
                <a:solidFill>
                  <a:srgbClr val="C00000"/>
                </a:solidFill>
              </a:rPr>
              <a:t>ДЯКУЮ ЗА УВАГУ</a:t>
            </a:r>
          </a:p>
        </p:txBody>
      </p:sp>
      <p:pic>
        <p:nvPicPr>
          <p:cNvPr id="36866" name="Picture 2" descr="http://steampunker.ru/uploads/images/00/17/83/2011/10/23/e4f58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2389413"/>
            <a:ext cx="2919685" cy="3750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975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 anchor="t">
            <a:noAutofit/>
          </a:bodyPr>
          <a:lstStyle/>
          <a:p>
            <a:pPr lvl="0"/>
            <a:r>
              <a:rPr lang="uk-UA" sz="3200" b="1" dirty="0" smtClean="0"/>
              <a:t>Питання 1: Поняття</a:t>
            </a:r>
            <a:r>
              <a:rPr lang="uk-UA" sz="3200" b="1" dirty="0"/>
              <a:t>,  </a:t>
            </a:r>
            <a:r>
              <a:rPr lang="uk-UA" sz="3200" b="1" dirty="0" smtClean="0"/>
              <a:t>сутність </a:t>
            </a:r>
            <a:r>
              <a:rPr lang="uk-UA" sz="3200" b="1" dirty="0"/>
              <a:t>правових основ одержання інформації технічними засобами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4452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Розслідування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злочинів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специфічна пізнавальна діяльність уповноважених  на те осіб державних органів досудового слідства  і судового розслідування по збирання, дослідження і використання інформації, яка збереглася в ідеальних і матеріальних відображеннях вчиненого злочину. Вони вилучають інформацію із джерел,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причино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пов’язаних із розслідуваним злочином, і оперують нею для встановлення або спростування обставин,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 підлягають доказуванню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Слідчий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прокурор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суд для збирання і дослідження доказової інформації використовують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технічні засоби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 методи, які являють собою досягнення природничих і технічних наук, криміналістичної та оперативної техніки, дані логіки, пси­хології, інформатики і обчислювальної техніки; організаційні і тактичні засоби, прийоми, способи і методи науки управління і оперативно-розшукової діяльності  органів національної поліції.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7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	Збирання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дослідження і використання доказової інформації здійснюється у формі процесуального доказування, що інтерпретується як двоєдиний процес: з одного боку – пізнавальний, з другого боку –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посвідчуючий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Сутність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пізнавального боку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полягає у використанні засобів діяльності, тобто технічних засобів, методів і прийомів роботи з ними.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Сутність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посвідчуючого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боку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полягає в дотриманні спеціальних правил, процедур установлених законом для проведення експертного дослідження.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Таким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чином, одержання нового знання, криміналістичної інформації технічними засобами обмежено певними вимогами правового характеру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	Звідси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правові основи використання технічних засобів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 криміналістиці слід розуміти як загальні положення (принципи), що визначають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дозволеність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застосування технічних засобів з погляду права, тобто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віповідності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духу  літері   закону.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5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404664"/>
            <a:ext cx="8787807" cy="66693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2300" b="1" dirty="0" smtClean="0">
                <a:latin typeface="Times New Roman" pitchFamily="18" charset="0"/>
                <a:cs typeface="Times New Roman" pitchFamily="18" charset="0"/>
              </a:rPr>
              <a:t>	Під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правовою основою використання технічних засобів слід розуміти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їхню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дозволеність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з точки зору норм права, тобто в решті решт їхню правомірність. Будь-яка діяльність правоохоронних органів, і працівників експертної служби, зокрема, відбувається в рамках ”правового поля”, яке обумовлено вимогами чинного законодавства України, КПК, постанов КМУ, указів Президента України відомчих і міжвідомчих наказів, інструкцій, рішень Колегій МВС методиками проведення експертиз і досліджень та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інш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	Так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,  є специфічною пізнавальною діяльністю спеціаліста, яка відбувається в процесуальних рамках, із застосуванням науково-технічних засобів, використанні спеціальних прийомів і методів дослідження об’єктів, з метою виявлення їхніх ознак і властивостей, установлення механізму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слідоутворення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і використання інформації про обставини скоєння злочину по кримінальному провадженні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136904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 smtClean="0"/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Кримінально-процесуальне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законодавство певною мірою регламентує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використан­ня технічних засобів і спеціальних знань у кримінальному судочинстві і констатує, що для вирішення окремих питань щодо розслідування кримінального провадження можна використовувати необхідні наукові, технічні та інші спеціальні знання.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	Спеціальні 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знання 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це сукупність професійних, наукових, технічних чи практичних знань і навичок, якими володіє суб’єкт, що називається  використовується в кримінальному процесі як спеціаліст. Законодавець вказує на необхідність використовувати всі передбачені законом заходи для, повного і об’єктивного дослідження обставин кримінального провадження (ст.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КПК України). Саме ця вимога закону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відображає техніко-правовий аспект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застосування технічних засобів при збирані інформації на попередньому слідстві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248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Правове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застосування технічний засобів у кримінальному судочинстві для збирання, дослідження, подання і використання доказової інформації є складною проблемою, що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включає три аспекти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Технічний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аспект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пов’язаний з установленням основних технічних характеристик використовуваного технічного засобу.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Застосовувані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прилади, пристрої, інструменти і матеріали повинні бути відтворені на основі досягнень фундаментальних галузей знань, відображати їх останні досягнення, а одержувана інформація має відрізнятися: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вірогідністю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наочністю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відтворюваністю для її перевірки практично.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Застосування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технічного засобу не повинно пошкоджувати або знищувати об’єкти дослідження і позбавляти можливості повторного дослідження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Сукупність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таких властивостей і ознак технічного засобу називається науковою спрямованістю.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8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2"/>
            </a:pPr>
            <a:r>
              <a:rPr lang="uk-UA" sz="3300" b="1" i="1" dirty="0" smtClean="0">
                <a:latin typeface="Times New Roman" pitchFamily="18" charset="0"/>
                <a:cs typeface="Times New Roman" pitchFamily="18" charset="0"/>
              </a:rPr>
              <a:t>Тактичний </a:t>
            </a:r>
            <a:r>
              <a:rPr lang="uk-UA" sz="3300" b="1" i="1" dirty="0">
                <a:latin typeface="Times New Roman" pitchFamily="18" charset="0"/>
                <a:cs typeface="Times New Roman" pitchFamily="18" charset="0"/>
              </a:rPr>
              <a:t>аспект</a:t>
            </a: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пов’язаний з тактикою застосування технічного засобу для одержання інформації з джерел ідеальних і матеріальних відображень. Оскільки за своєю природою ці джерела різні, тому різні й прийоми і способи дослідження та практичного одержання з них інформації технічними засобами. (Приклад – тактика окремих слідчих дій)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 startAt="2"/>
            </a:pPr>
            <a:r>
              <a:rPr lang="uk-UA" sz="3300" b="1" i="1" dirty="0">
                <a:latin typeface="Times New Roman" pitchFamily="18" charset="0"/>
                <a:cs typeface="Times New Roman" pitchFamily="18" charset="0"/>
              </a:rPr>
              <a:t>Методичний аспект</a:t>
            </a: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взаємопов’язаний з технічним і тактичним, оскільки він стосується методів виявлення, фіксації, вилучення, дослідження і використання джерел криміналістичної інформації. Останні можна досліджувати будь-якими технічними методами і засобами, що відповідають принципу науковості, аби джерело залишалося цілим, непошкодженим, а його ознаки і властивості колишніми, не зміненими.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Font typeface="+mj-lt"/>
              <a:buAutoNum type="arabicPeriod" startAt="2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72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Розглянуті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аспекти (критерії) у сукупності становлять правову основу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загальної допустимості технічних засобів, яка характеризується </a:t>
            </a:r>
            <a:r>
              <a:rPr lang="uk-UA" sz="3600" u="sng" dirty="0">
                <a:latin typeface="Times New Roman" pitchFamily="18" charset="0"/>
                <a:cs typeface="Times New Roman" pitchFamily="18" charset="0"/>
              </a:rPr>
              <a:t>принципами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законності;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науковості;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етичності.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348</Words>
  <Application>Microsoft Office PowerPoint</Application>
  <PresentationFormat>Экран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  План лекції </vt:lpstr>
      <vt:lpstr>Питання 1: Поняття,  сутність правових основ одержання інформації технічними засобами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2: Загальні положення збирання криміналістичної інформації технічними засобами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3: Організація та форми взаємодії з підрозділами ОВС з питань застосування техніко-криміналістичних засобів та експертно-криміналістичних методів.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34</cp:revision>
  <dcterms:created xsi:type="dcterms:W3CDTF">2016-09-03T08:12:55Z</dcterms:created>
  <dcterms:modified xsi:type="dcterms:W3CDTF">2018-02-26T10:22:06Z</dcterms:modified>
</cp:coreProperties>
</file>