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9" r:id="rId15"/>
    <p:sldId id="270" r:id="rId16"/>
    <p:sldId id="271" r:id="rId17"/>
    <p:sldId id="272" r:id="rId18"/>
    <p:sldId id="273" r:id="rId19"/>
    <p:sldId id="274" r:id="rId20"/>
    <p:sldId id="280" r:id="rId21"/>
    <p:sldId id="26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ЗАПАХОВІ СЛІДИ.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вилучення, фіксація, пакування. Застосування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службово-розшукових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собак для пошуку і встановлення підозрюваних.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6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914400"/>
          </a:xfrm>
        </p:spPr>
        <p:txBody>
          <a:bodyPr/>
          <a:lstStyle/>
          <a:p>
            <a:pPr algn="ctr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Запахові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сліди людини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493" y="134076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пахучих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джерелі-носії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відокремилися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1322142462_ad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0997"/>
            <a:ext cx="2304256" cy="20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4w8xF5lmd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30997"/>
            <a:ext cx="3291879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post_93_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01" y="3830997"/>
            <a:ext cx="2491829" cy="21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1786136"/>
          </a:xfrm>
        </p:spPr>
        <p:txBody>
          <a:bodyPr/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запахового сліду суб'єкта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-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відображають групові особливості суб'єкта (стать, вік і т.п.);</a:t>
            </a:r>
          </a:p>
          <a:p>
            <a:pPr algn="just"/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відображають індивідуальні особливості суб'єкта;</a:t>
            </a:r>
          </a:p>
          <a:p>
            <a:pPr algn="just"/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присутні в силу випадкових зовнішніх і внутрішніх факторів (побутові, виробничі і т.д.).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95" y="332656"/>
            <a:ext cx="7543800" cy="1700808"/>
          </a:xfrm>
        </p:spPr>
        <p:txBody>
          <a:bodyPr/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Пахучі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об'єктами-слідоносіями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7848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Утворюються на предметах внаслідок механічного контакту з ними людини або інших предметів - носіїв таких слідів.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Носіями запахового слідів служать сліди рук, ніг, потові виділення і сліди крові на різних предметах. Залежно від умов утворення і матеріалу носіїв запаховий сліди людини можуть на них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зберігатися від декількох годин до декількох років.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Проби речовин з «фіксованих» запахового сліду людини можуть використовуватися багаторазово. Коло перевірки зазвичай не обмежується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1426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збереження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запахового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Плями сухої крові, волосся - десятки років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Особисті речі - від кількох днів до кількох років (від умов зберігання)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короткочасному контакті -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декількох днів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 повітрі - до розсіювання вітром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min\Desktop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0" y="1628800"/>
            <a:ext cx="17986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Рисунок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11" y="4653136"/>
            <a:ext cx="201136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Рисунок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90" y="3645024"/>
            <a:ext cx="1627188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Рисунок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53" y="5425797"/>
            <a:ext cx="1933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8680"/>
            <a:ext cx="329769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/>
              <a:t>Разом із предметом носієм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66842"/>
            <a:ext cx="4572000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uk-UA" b="1" dirty="0"/>
              <a:t>Перенесенням запахової речовини на адсорбент</a:t>
            </a:r>
            <a:endParaRPr lang="ru-RU" dirty="0"/>
          </a:p>
          <a:p>
            <a:r>
              <a:rPr lang="uk-UA" dirty="0"/>
              <a:t>Серветка-адсорбент (відрізок бавовняної тканини (байка, фланель) або марлева серветка) чистим пінцетом витягається з ємності, у якій вона зберігається й у розгорнутому вигляді накладається на слід, а зверху накривається алюмінієвою фольгою і притискається вантажем. Час контакту між адсорбентом і слідом-носієм - від 30 хвилин і більше, залежно від того, скільки часу пройшло з моменту утворення сліду.  Після забору запаху адсорбент пінцетом переноситься в ємність для консервації, яка закривається,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805263"/>
            <a:ext cx="457200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uk-UA" sz="1600" b="1" dirty="0"/>
              <a:t>Забору </a:t>
            </a:r>
            <a:r>
              <a:rPr lang="uk-UA" sz="1600" b="1" dirty="0" smtClean="0"/>
              <a:t> молекул </a:t>
            </a:r>
            <a:r>
              <a:rPr lang="uk-UA" sz="1600" b="1" dirty="0"/>
              <a:t>запахової речовини технічними засобами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697" y="3099015"/>
            <a:ext cx="177102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ВИЛУЧЕННЯ МОЖЛИВЕ СПОСОБАМ</a:t>
            </a:r>
            <a:endParaRPr lang="ru-RU" dirty="0"/>
          </a:p>
        </p:txBody>
      </p:sp>
      <p:cxnSp>
        <p:nvCxnSpPr>
          <p:cNvPr id="7" name="Прямая со стрелкой 6"/>
          <p:cNvCxnSpPr>
            <a:endCxn id="2" idx="1"/>
          </p:cNvCxnSpPr>
          <p:nvPr/>
        </p:nvCxnSpPr>
        <p:spPr>
          <a:xfrm flipV="1">
            <a:off x="2051720" y="733346"/>
            <a:ext cx="1152128" cy="2365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2051720" y="3560680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4" idx="1"/>
          </p:cNvCxnSpPr>
          <p:nvPr/>
        </p:nvCxnSpPr>
        <p:spPr>
          <a:xfrm>
            <a:off x="2051720" y="4022345"/>
            <a:ext cx="1152128" cy="2075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9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3610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способи збирання слідів</a:t>
            </a:r>
            <a:endParaRPr lang="uk-UA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-     Разом з </a:t>
            </a:r>
            <a:r>
              <a:rPr lang="uk-UA" dirty="0" err="1" smtClean="0"/>
              <a:t>об‘єктом-слідоносієм</a:t>
            </a:r>
            <a:r>
              <a:rPr lang="uk-UA" dirty="0" smtClean="0"/>
              <a:t>  (з місця події)</a:t>
            </a:r>
          </a:p>
          <a:p>
            <a:pPr algn="just"/>
            <a:r>
              <a:rPr lang="uk-UA" dirty="0" smtClean="0"/>
              <a:t>- У збірнику запахові слідів (кріогенної-вакуумна конденсація випаровування речовин)</a:t>
            </a:r>
          </a:p>
          <a:p>
            <a:pPr algn="just"/>
            <a:r>
              <a:rPr lang="uk-UA" dirty="0" smtClean="0"/>
              <a:t>- За допомогою адсорбуючих матеріалів (контактний спосіб - застосовують досвідчені фахівці у випадках, коли по іншому зібрати сліди можна)</a:t>
            </a:r>
            <a:endParaRPr lang="uk-UA" dirty="0"/>
          </a:p>
        </p:txBody>
      </p:sp>
      <p:pic>
        <p:nvPicPr>
          <p:cNvPr id="9218" name="Picture 2" descr="C:\Users\Admin\Desktop\Рисунок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3212"/>
            <a:ext cx="2084388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Рисунок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67981"/>
            <a:ext cx="2852737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Рисунок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78" y="4147641"/>
            <a:ext cx="2125662" cy="50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1741512"/>
          </a:xfrm>
        </p:spPr>
        <p:txBody>
          <a:bodyPr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упаковки вилученого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об'єкта-слідоносія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Рисунок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0336"/>
            <a:ext cx="4181476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Рисунок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0336"/>
            <a:ext cx="4071938" cy="25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Рисунок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87" y="4797152"/>
            <a:ext cx="38036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265023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/>
              <a:t>Вологі об'єкти перед упаковкою і напрямком на дослідження висушують (є ризик їх </a:t>
            </a:r>
            <a:r>
              <a:rPr lang="uk-UA" sz="2400" dirty="0" err="1" smtClean="0"/>
              <a:t>плісневіння</a:t>
            </a:r>
            <a:r>
              <a:rPr lang="uk-UA" sz="2400" dirty="0" smtClean="0"/>
              <a:t> або загнивання).</a:t>
            </a:r>
            <a:br>
              <a:rPr lang="uk-UA" sz="2400" dirty="0" smtClean="0"/>
            </a:br>
            <a:r>
              <a:rPr lang="uk-UA" sz="2400" dirty="0" smtClean="0"/>
              <a:t>Інтенсивне просушування предметів (одяг, взуття) з використанням нагрівальних приладів неприпустимо - призводить до випаровування запахових слідів разом з парами води.</a:t>
            </a:r>
            <a:endParaRPr lang="uk-UA" sz="2400" dirty="0"/>
          </a:p>
        </p:txBody>
      </p:sp>
      <p:pic>
        <p:nvPicPr>
          <p:cNvPr id="11266" name="Picture 2" descr="C:\Users\Admin\Desktop\Рисунок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5783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пахнучих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0" name="Picture 2" descr="C:\Users\Admin\Desktop\Рисунок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" y="1386034"/>
            <a:ext cx="3083605" cy="27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Рисунок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29" y="1916832"/>
            <a:ext cx="2514500" cy="21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Рисунок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970806" cy="38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esktop\Рисунок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" y="3995564"/>
            <a:ext cx="2600366" cy="24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esktop\Рисунок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89" y="4070450"/>
            <a:ext cx="3295650" cy="2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543800" cy="164212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 фольги для пакування пахнуть проб можуть використовуватися скляні банки ємністю 0.2-0.5 л з металевими або скляними кришками (пакети і кришки з полімерних матеріалів не допускаються, так як пропускають або вбирають в себе пахнуть речовини).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Admin\Desktop\Рисунок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3321373" cy="33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Рисунок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3" y="2996951"/>
            <a:ext cx="2808312" cy="33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f.ppt-online.org/files/slide/v/VD1w3Eyki7uC9vIHoaR6tBjrS4nqMQYx8WmUFN/slide-2.jpg"/>
          <p:cNvPicPr/>
          <p:nvPr/>
        </p:nvPicPr>
        <p:blipFill>
          <a:blip r:embed="rId2" cstate="print"/>
          <a:srcRect l="3528" t="29915" r="52218" b="28205"/>
          <a:stretch>
            <a:fillRect/>
          </a:stretch>
        </p:blipFill>
        <p:spPr bwMode="auto">
          <a:xfrm>
            <a:off x="899592" y="548680"/>
            <a:ext cx="2333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dirty="0"/>
              <a:t>Запах</a:t>
            </a:r>
            <a:r>
              <a:rPr lang="uk-UA" dirty="0"/>
              <a:t> – своєрідний невидимий слід у вигляді частинок (молекул), що виділяються в навколишнє середовище предметами і речовинами - носіями запаху і викликають у живих організмів специфічні подразнення нервових закінчень органів нюху.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31740" y="4939427"/>
            <a:ext cx="2556284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400" dirty="0"/>
              <a:t>Запахові сліди, несуть значний обсяг криміналістичної інформації, необхідної для встановлення осіб, причетних до злочину, способу, механізму, обстановки його вчинення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4293096"/>
            <a:ext cx="181488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ПОШУК ТА ВИЯВЛЕННЯ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31740" y="3429000"/>
            <a:ext cx="2556284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400" dirty="0"/>
              <a:t>Сліди </a:t>
            </a:r>
            <a:r>
              <a:rPr lang="uk-UA" sz="1400" dirty="0" smtClean="0"/>
              <a:t>- джерела</a:t>
            </a:r>
            <a:r>
              <a:rPr lang="uk-UA" sz="1400" dirty="0"/>
              <a:t>:</a:t>
            </a:r>
            <a:endParaRPr lang="ru-RU" sz="1400" dirty="0"/>
          </a:p>
          <a:p>
            <a:r>
              <a:rPr lang="uk-UA" sz="1400" dirty="0"/>
              <a:t>власного запаху;</a:t>
            </a:r>
            <a:endParaRPr lang="ru-RU" sz="1400" dirty="0"/>
          </a:p>
          <a:p>
            <a:r>
              <a:rPr lang="uk-UA" sz="1400" dirty="0"/>
              <a:t>побутового </a:t>
            </a:r>
            <a:endParaRPr lang="ru-RU" sz="1400" dirty="0"/>
          </a:p>
          <a:p>
            <a:r>
              <a:rPr lang="uk-UA" sz="1400" dirty="0"/>
              <a:t>запаху;</a:t>
            </a:r>
            <a:endParaRPr lang="ru-RU" sz="1400" dirty="0"/>
          </a:p>
          <a:p>
            <a:r>
              <a:rPr lang="uk-UA" sz="1400" dirty="0"/>
              <a:t>змішаного запаху</a:t>
            </a:r>
            <a:endParaRPr lang="ru-RU" sz="1400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7665" y="3429000"/>
            <a:ext cx="4120055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400" dirty="0"/>
              <a:t>Запахові сліди за часом зберігання:</a:t>
            </a:r>
            <a:endParaRPr lang="ru-RU" sz="1400" dirty="0"/>
          </a:p>
          <a:p>
            <a:r>
              <a:rPr lang="uk-UA" sz="1400" dirty="0"/>
              <a:t>- свіжі</a:t>
            </a:r>
            <a:endParaRPr lang="ru-RU" sz="1400" dirty="0"/>
          </a:p>
          <a:p>
            <a:r>
              <a:rPr lang="uk-UA" sz="1400" dirty="0"/>
              <a:t>- нормальні – час, коли їх залишили, не перевищує 3-х годин;</a:t>
            </a:r>
            <a:endParaRPr lang="ru-RU" sz="1400" dirty="0"/>
          </a:p>
          <a:p>
            <a:r>
              <a:rPr lang="uk-UA" sz="1400" dirty="0"/>
              <a:t>- старі – час, коли їх залишили, більше 3-х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20313" y="4941246"/>
            <a:ext cx="4147407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400" dirty="0"/>
              <a:t>Запахові сліди людини, що  утворені:</a:t>
            </a:r>
            <a:endParaRPr lang="ru-RU" sz="1400" dirty="0"/>
          </a:p>
          <a:p>
            <a:pPr lvl="0"/>
            <a:r>
              <a:rPr lang="uk-UA" sz="1400" dirty="0"/>
              <a:t>тимчасовим  контактом ( до 30 </a:t>
            </a:r>
            <a:r>
              <a:rPr lang="uk-UA" sz="1400" dirty="0" err="1"/>
              <a:t>мин</a:t>
            </a:r>
            <a:r>
              <a:rPr lang="uk-UA" sz="1400" dirty="0"/>
              <a:t>.)  зберігаються до 2-х діб; </a:t>
            </a:r>
            <a:endParaRPr lang="ru-RU" sz="1400" dirty="0"/>
          </a:p>
          <a:p>
            <a:pPr lvl="0"/>
            <a:r>
              <a:rPr lang="uk-UA" sz="1400" dirty="0"/>
              <a:t>постійним контактом зберігаються протягом декількох місяців;</a:t>
            </a:r>
            <a:endParaRPr lang="ru-RU" sz="1400" dirty="0"/>
          </a:p>
          <a:p>
            <a:pPr lvl="0"/>
            <a:r>
              <a:rPr lang="uk-UA" sz="1400" dirty="0"/>
              <a:t>твердими та рідинними частками, що відокремилися від тіла </a:t>
            </a:r>
            <a:r>
              <a:rPr lang="uk-UA" sz="1400" dirty="0" smtClean="0"/>
              <a:t>людини  </a:t>
            </a:r>
            <a:r>
              <a:rPr lang="uk-UA" sz="1400" dirty="0"/>
              <a:t>зберігаються протягом десятків років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610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80640"/>
            <a:ext cx="27363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ПАКУВАННЯ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76470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Об’єкти зі слідами запаху, загортаються у фольгу,  упаковуються в скляні банки, що герметично закриваються металевими кришками або скляними кришками з металевими затискачами.  </a:t>
            </a:r>
            <a:endParaRPr lang="ru-RU" dirty="0"/>
          </a:p>
          <a:p>
            <a:pPr algn="just"/>
            <a:r>
              <a:rPr lang="uk-UA" dirty="0"/>
              <a:t>Важливо! Використовувати полімерні кришки допустимо лише у випадку, якщо термін консервування слідів не буде перевищувати  6 годин. Спільне зберігання і транспортування носіїв запахових слідів, упакованих в папір або мішки з полімерної плівки неприпустимо</a:t>
            </a:r>
            <a:endParaRPr lang="ru-RU" dirty="0"/>
          </a:p>
          <a:p>
            <a:pPr algn="just"/>
            <a:r>
              <a:rPr lang="uk-UA" dirty="0"/>
              <a:t>Для запобігання від </a:t>
            </a:r>
            <a:r>
              <a:rPr lang="uk-UA" dirty="0" smtClean="0"/>
              <a:t>пліснявіння </a:t>
            </a:r>
            <a:r>
              <a:rPr lang="uk-UA" dirty="0"/>
              <a:t>і гниття вологі </a:t>
            </a:r>
            <a:r>
              <a:rPr lang="uk-UA" dirty="0" err="1"/>
              <a:t>слідоносії</a:t>
            </a:r>
            <a:r>
              <a:rPr lang="uk-UA" dirty="0"/>
              <a:t> надають на дослідження в день вилучення або зберігають і транспортують в морозильних камерах, термосах при мінімальних температурах.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32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914400"/>
          </a:xfrm>
        </p:spPr>
        <p:txBody>
          <a:bodyPr/>
          <a:lstStyle/>
          <a:p>
            <a:pPr algn="ctr"/>
            <a:r>
              <a:rPr lang="ru-RU" dirty="0" err="1"/>
              <a:t>Консервація</a:t>
            </a:r>
            <a:r>
              <a:rPr lang="ru-RU" dirty="0"/>
              <a:t> </a:t>
            </a:r>
            <a:r>
              <a:rPr lang="ru-RU" dirty="0" err="1"/>
              <a:t>сліду</a:t>
            </a:r>
            <a:endParaRPr lang="ru-RU" dirty="0"/>
          </a:p>
        </p:txBody>
      </p:sp>
      <p:pic>
        <p:nvPicPr>
          <p:cNvPr id="8194" name="Picture 2" descr="C:\Users\Admin\Desktop\Рисунок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8" y="1484784"/>
            <a:ext cx="6976318" cy="45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4824536" cy="1143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2164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224" y="836712"/>
            <a:ext cx="5544616" cy="648072"/>
          </a:xfrm>
        </p:spPr>
        <p:txBody>
          <a:bodyPr>
            <a:normAutofit/>
          </a:bodyPr>
          <a:lstStyle/>
          <a:p>
            <a:r>
              <a:rPr lang="uk-UA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 запахових слідів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419" y="2920747"/>
            <a:ext cx="147668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uk-UA" b="1" dirty="0"/>
              <a:t>ФІКСАЦІЯ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240278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uk-UA" dirty="0"/>
              <a:t>Фотозйомка (оглядова, вузлова, детальна</a:t>
            </a:r>
            <a:r>
              <a:rPr lang="uk-UA" b="1" dirty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9601" y="3212976"/>
            <a:ext cx="4572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uk-UA" dirty="0"/>
              <a:t>Опис в протоколі ОМП із зазначенням місця розташування сліду, характеристик об’єкта-носія та дій спеціаліста, пов’язаних з особливостями вилучення сліду 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329105" y="2449380"/>
            <a:ext cx="813219" cy="465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318621" y="3290079"/>
            <a:ext cx="813219" cy="533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1" y="40466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властивість речовин викликати у живих організмів специфічний психічний образ.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27" y="2645522"/>
            <a:ext cx="50405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20880" cy="1570112"/>
          </a:xfrm>
        </p:spPr>
        <p:txBody>
          <a:bodyPr/>
          <a:lstStyle/>
          <a:p>
            <a:pPr indent="457200"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відчуття, що виникають при впливі речовин на нюховий орган.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494238" cy="40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378272"/>
            <a:ext cx="7272808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запахового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сліду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рухливість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розчинність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летючість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розсіювання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подільність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відносна стійкість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дифузія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орбція (адсорбція, абсорбція, капілярна конденсація).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2194133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пахучих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паро-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газоподібний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переміщатися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потоками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Рисунок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4574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pPr algn="ctr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Розсіювання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72" y="1309221"/>
            <a:ext cx="9009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молекул пахучих речовин розміщатись в ємності, приміщенні або в атмосфері.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4138"/>
            <a:ext cx="5256584" cy="42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algn="ctr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взаємопроникнення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різнопахнучих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667272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пахнучих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поліетиленову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плівку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40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140</TotalTime>
  <Words>775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Перспектива</vt:lpstr>
      <vt:lpstr>ЗАПАХОВІ СЛІДИ. Виявлення, вилучення, фіксація, пакування. Застосування службово-розшукових собак для пошуку і встановлення підозрюваних.</vt:lpstr>
      <vt:lpstr>Презентация PowerPoint</vt:lpstr>
      <vt:lpstr>Фіксація запахових слідів</vt:lpstr>
      <vt:lpstr>Презентация PowerPoint</vt:lpstr>
      <vt:lpstr>ЗАПАХ - відчуття, що виникають при впливі речовин на нюховий орган.</vt:lpstr>
      <vt:lpstr>Деякі природні властивості запахового сліду.</vt:lpstr>
      <vt:lpstr>Презентация PowerPoint</vt:lpstr>
      <vt:lpstr>Розсіювання</vt:lpstr>
      <vt:lpstr>Дифузія</vt:lpstr>
      <vt:lpstr>Запахові сліди людини</vt:lpstr>
      <vt:lpstr>Структура запахового сліду суб'єкта</vt:lpstr>
      <vt:lpstr>Пахучі сліди, фіксовані об'єктами-слідоносіями</vt:lpstr>
      <vt:lpstr>Тривалість збереження запахового сліду</vt:lpstr>
      <vt:lpstr>Презентация PowerPoint</vt:lpstr>
      <vt:lpstr>Основні способи збирання слідів</vt:lpstr>
      <vt:lpstr>Послідовність упаковки вилученого об'єкта-слідоносія</vt:lpstr>
      <vt:lpstr>Вологі об'єкти перед упаковкою і напрямком на дослідження висушують (є ризик їх плісневіння або загнивання). Інтенсивне просушування предметів (одяг, взуття) з використанням нагрівальних приладів неприпустимо - призводить до випаровування запахових слідів разом з парами води.</vt:lpstr>
      <vt:lpstr>Засоби для збору пахнучих слідів:</vt:lpstr>
      <vt:lpstr>Замість фольги для пакування пахнуть проб можуть використовуватися скляні банки ємністю 0.2-0.5 л з металевими або скляними кришками (пакети і кришки з полімерних матеріалів не допускаються, так як пропускають або вбирають в себе пахнуть речовини).</vt:lpstr>
      <vt:lpstr>Презентация PowerPoint</vt:lpstr>
      <vt:lpstr>Консервація сліду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Фіксація запахових слідів</dc:title>
  <dc:creator>Admin</dc:creator>
  <cp:lastModifiedBy>Admin</cp:lastModifiedBy>
  <cp:revision>20</cp:revision>
  <dcterms:created xsi:type="dcterms:W3CDTF">2016-09-22T22:34:18Z</dcterms:created>
  <dcterms:modified xsi:type="dcterms:W3CDTF">2018-02-26T10:59:17Z</dcterms:modified>
</cp:coreProperties>
</file>