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58" r:id="rId3"/>
    <p:sldId id="259" r:id="rId4"/>
    <p:sldId id="270" r:id="rId5"/>
    <p:sldId id="260" r:id="rId6"/>
    <p:sldId id="262" r:id="rId7"/>
    <p:sldId id="271" r:id="rId8"/>
    <p:sldId id="263" r:id="rId9"/>
    <p:sldId id="265" r:id="rId10"/>
    <p:sldId id="266" r:id="rId11"/>
    <p:sldId id="268"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p:cViewPr varScale="1">
        <p:scale>
          <a:sx n="82" d="100"/>
          <a:sy n="82" d="100"/>
        </p:scale>
        <p:origin x="12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pPr/>
              <a:t>07.11.2018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07.11.2018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pPr/>
              <a:t>07.11.2018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pPr/>
              <a:t>07.11.2018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pPr/>
              <a:t>07.11.2018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pPr/>
              <a:t>07.11.2018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07.11.2018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07.11.2018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pPr/>
              <a:t>07.11.2018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pPr/>
              <a:t>07.11.2018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323528" y="2708920"/>
            <a:ext cx="8229600" cy="2122256"/>
          </a:xfrm>
        </p:spPr>
        <p:txBody>
          <a:bodyPr>
            <a:normAutofit/>
          </a:bodyPr>
          <a:lstStyle/>
          <a:p>
            <a:pPr algn="ctr">
              <a:buNone/>
            </a:pPr>
            <a:r>
              <a:rPr lang="uk-UA" sz="3600" dirty="0">
                <a:latin typeface="Times New Roman" pitchFamily="18" charset="0"/>
                <a:cs typeface="Times New Roman" pitchFamily="18" charset="0"/>
              </a:rPr>
              <a:t>Техніко-криміналістичні засоби для попереднього дослідження речових доказів</a:t>
            </a:r>
            <a:endParaRPr lang="uk-UA" sz="3600" dirty="0"/>
          </a:p>
        </p:txBody>
      </p:sp>
    </p:spTree>
    <p:extLst>
      <p:ext uri="{BB962C8B-B14F-4D97-AF65-F5344CB8AC3E}">
        <p14:creationId xmlns:p14="http://schemas.microsoft.com/office/powerpoint/2010/main" val="41655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76673"/>
            <a:ext cx="4644008" cy="5544615"/>
          </a:xfrm>
        </p:spPr>
        <p:txBody>
          <a:bodyPr>
            <a:normAutofit fontScale="92500" lnSpcReduction="10000"/>
          </a:bodyPr>
          <a:lstStyle/>
          <a:p>
            <a:pPr marL="0" indent="0" algn="just">
              <a:buNone/>
            </a:pPr>
            <a:r>
              <a:rPr lang="uk-UA" sz="3200" b="1" dirty="0" err="1">
                <a:latin typeface="Times New Roman" pitchFamily="18" charset="0"/>
                <a:cs typeface="Times New Roman" pitchFamily="18" charset="0"/>
              </a:rPr>
              <a:t>Гидропирит</a:t>
            </a:r>
            <a:r>
              <a:rPr lang="uk-UA" sz="3200" dirty="0">
                <a:latin typeface="Times New Roman" pitchFamily="18" charset="0"/>
                <a:cs typeface="Times New Roman" pitchFamily="18" charset="0"/>
              </a:rPr>
              <a:t> призначений для дослідження свіжих слідів крові. Дві таблетки цього препарату розчиняють в 100 </a:t>
            </a:r>
            <a:r>
              <a:rPr lang="uk-UA" sz="3200" dirty="0" err="1">
                <a:latin typeface="Times New Roman" pitchFamily="18" charset="0"/>
                <a:cs typeface="Times New Roman" pitchFamily="18" charset="0"/>
              </a:rPr>
              <a:t>мл</a:t>
            </a:r>
            <a:r>
              <a:rPr lang="uk-UA" sz="3200" dirty="0">
                <a:latin typeface="Times New Roman" pitchFamily="18" charset="0"/>
                <a:cs typeface="Times New Roman" pitchFamily="18" charset="0"/>
              </a:rPr>
              <a:t> кип'яченої води, і крапля розчину наноситься на досліджуваний об'єкт. При наявності крові крапля рідини сильно скипає, що добре помітно неозброєним оком або через лупу. </a:t>
            </a:r>
          </a:p>
        </p:txBody>
      </p:sp>
      <p:pic>
        <p:nvPicPr>
          <p:cNvPr id="6146" name="Picture 2" descr="C:\Users\User\Desktop\575c1ad411f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3" y="1124744"/>
            <a:ext cx="4283967"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017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23928" y="346348"/>
            <a:ext cx="4896544" cy="6165303"/>
          </a:xfrm>
        </p:spPr>
        <p:txBody>
          <a:bodyPr>
            <a:normAutofit lnSpcReduction="10000"/>
          </a:bodyPr>
          <a:lstStyle/>
          <a:p>
            <a:pPr marL="0" indent="0" algn="just">
              <a:buNone/>
            </a:pPr>
            <a:r>
              <a:rPr lang="uk-UA" sz="2400" b="1" dirty="0" err="1">
                <a:latin typeface="Times New Roman" pitchFamily="18" charset="0"/>
                <a:cs typeface="Times New Roman" pitchFamily="18" charset="0"/>
              </a:rPr>
              <a:t>Люмінол</a:t>
            </a:r>
            <a:r>
              <a:rPr lang="uk-UA" sz="2400" dirty="0">
                <a:latin typeface="Times New Roman" pitchFamily="18" charset="0"/>
                <a:cs typeface="Times New Roman" pitchFamily="18" charset="0"/>
              </a:rPr>
              <a:t> застосовується для визначення ознак крові в плямах великої давності (до 10 років), що побували в несприятливих умовах (сонце, дощ, сніг). Прання, прасування гарячою праскою, хімчистка на </a:t>
            </a:r>
            <a:r>
              <a:rPr lang="uk-UA" sz="2400" dirty="0" err="1">
                <a:latin typeface="Times New Roman" pitchFamily="18" charset="0"/>
                <a:cs typeface="Times New Roman" pitchFamily="18" charset="0"/>
              </a:rPr>
              <a:t>люмінольну</a:t>
            </a:r>
            <a:r>
              <a:rPr lang="uk-UA" sz="2400" dirty="0">
                <a:latin typeface="Times New Roman" pitchFamily="18" charset="0"/>
                <a:cs typeface="Times New Roman" pitchFamily="18" charset="0"/>
              </a:rPr>
              <a:t> пробу впливають незначно. Потрібно враховувати однак, що ряд речовин (сік буряка, моркви, вина, чорнила, жовч і деякі інші) викликають реакцію подібно крові. Тому проби на кров проводяться з невеликою частиною плям або окремих ворсинок з тим, щоб була можливість представити експерту-біологу необроблений реактивом матеріал. </a:t>
            </a:r>
          </a:p>
        </p:txBody>
      </p:sp>
      <p:pic>
        <p:nvPicPr>
          <p:cNvPr id="7170" name="Picture 2" descr="C:\Users\User\Desktop\indikatori-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76672"/>
            <a:ext cx="2952328"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31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2492896"/>
            <a:ext cx="7920880" cy="914400"/>
          </a:xfrm>
        </p:spPr>
        <p:txBody>
          <a:bodyPr/>
          <a:lstStyle/>
          <a:p>
            <a:pPr algn="ctr"/>
            <a:r>
              <a:rPr lang="uk-UA" dirty="0"/>
              <a:t>Дякую за увагу!</a:t>
            </a:r>
            <a:endParaRPr lang="ru-RU" dirty="0"/>
          </a:p>
        </p:txBody>
      </p:sp>
    </p:spTree>
    <p:extLst>
      <p:ext uri="{BB962C8B-B14F-4D97-AF65-F5344CB8AC3E}">
        <p14:creationId xmlns:p14="http://schemas.microsoft.com/office/powerpoint/2010/main" val="351603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496944" cy="1872208"/>
          </a:xfrm>
        </p:spPr>
        <p:txBody>
          <a:bodyPr>
            <a:normAutofit fontScale="90000"/>
          </a:bodyPr>
          <a:lstStyle/>
          <a:p>
            <a:pPr algn="just"/>
            <a:r>
              <a:rPr lang="uk-UA" sz="2400" dirty="0">
                <a:solidFill>
                  <a:schemeClr val="tx1"/>
                </a:solidFill>
                <a:effectLst/>
                <a:latin typeface="Times New Roman" pitchFamily="18" charset="0"/>
                <a:cs typeface="Times New Roman" pitchFamily="18" charset="0"/>
              </a:rPr>
              <a:t>П</a:t>
            </a:r>
            <a:r>
              <a:rPr lang="uk-UA" sz="2400" cap="none" dirty="0">
                <a:solidFill>
                  <a:schemeClr val="tx1"/>
                </a:solidFill>
                <a:effectLst/>
                <a:latin typeface="Times New Roman" pitchFamily="18" charset="0"/>
                <a:cs typeface="Times New Roman" pitchFamily="18" charset="0"/>
              </a:rPr>
              <a:t>ри </a:t>
            </a:r>
            <a:r>
              <a:rPr lang="uk-UA" sz="2400" cap="none">
                <a:solidFill>
                  <a:schemeClr val="tx1"/>
                </a:solidFill>
                <a:effectLst/>
                <a:latin typeface="Times New Roman" pitchFamily="18" charset="0"/>
                <a:cs typeface="Times New Roman" pitchFamily="18" charset="0"/>
              </a:rPr>
              <a:t>розслідуванні злочинів слідчий </a:t>
            </a:r>
            <a:r>
              <a:rPr lang="uk-UA" sz="2400" cap="none" dirty="0">
                <a:solidFill>
                  <a:schemeClr val="tx1"/>
                </a:solidFill>
                <a:effectLst/>
                <a:latin typeface="Times New Roman" pitchFamily="18" charset="0"/>
                <a:cs typeface="Times New Roman" pitchFamily="18" charset="0"/>
              </a:rPr>
              <a:t>нерідко стикається з необхідністю проведення попереднього дослідження, сам термін «попереднє дослідження» означає, що воно проводиться до призначення судової експертизи. У кримінально-процесуальному законодавстві така дія не передбачена і тому вона носить суто оперативний характер.</a:t>
            </a:r>
          </a:p>
        </p:txBody>
      </p:sp>
      <p:pic>
        <p:nvPicPr>
          <p:cNvPr id="2050" name="Picture 2" descr="C:\Users\User\Desktop\1447931720_552b5c81-8c8c-44fa-9bbc-c6a1a77c2c06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708920"/>
            <a:ext cx="5976664" cy="393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60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764704"/>
            <a:ext cx="8136904" cy="5400600"/>
          </a:xfrm>
        </p:spPr>
        <p:txBody>
          <a:bodyPr>
            <a:noAutofit/>
          </a:bodyPr>
          <a:lstStyle/>
          <a:p>
            <a:r>
              <a:rPr lang="uk-UA" sz="3200" b="1" dirty="0">
                <a:latin typeface="Times New Roman" pitchFamily="18" charset="0"/>
                <a:cs typeface="Times New Roman" pitchFamily="18" charset="0"/>
              </a:rPr>
              <a:t> П</a:t>
            </a:r>
            <a:r>
              <a:rPr lang="uk-UA" sz="3200" b="1" cap="none" dirty="0">
                <a:latin typeface="Times New Roman" pitchFamily="18" charset="0"/>
                <a:cs typeface="Times New Roman" pitchFamily="18" charset="0"/>
              </a:rPr>
              <a:t>опереднє дослідження найчастіше проводиться з метою вирішення наступних завдань: </a:t>
            </a:r>
            <a:br>
              <a:rPr lang="uk-UA" sz="3200" b="1" dirty="0">
                <a:latin typeface="Times New Roman" pitchFamily="18" charset="0"/>
                <a:cs typeface="Times New Roman" pitchFamily="18" charset="0"/>
              </a:rPr>
            </a:br>
            <a:br>
              <a:rPr lang="uk-UA" sz="3200" dirty="0">
                <a:latin typeface="Times New Roman" pitchFamily="18" charset="0"/>
                <a:cs typeface="Times New Roman" pitchFamily="18" charset="0"/>
              </a:rPr>
            </a:br>
            <a:r>
              <a:rPr lang="uk-UA" sz="3200" dirty="0">
                <a:latin typeface="Times New Roman" pitchFamily="18" charset="0"/>
                <a:cs typeface="Times New Roman" pitchFamily="18" charset="0"/>
              </a:rPr>
              <a:t>1) в</a:t>
            </a:r>
            <a:r>
              <a:rPr lang="uk-UA" sz="3200" cap="none" dirty="0">
                <a:latin typeface="Times New Roman" pitchFamily="18" charset="0"/>
                <a:cs typeface="Times New Roman" pitchFamily="18" charset="0"/>
              </a:rPr>
              <a:t>изначення доцільності вилучення виявлених об'єктів в якості речових доказів і подальшого їх направлення на експертизу</a:t>
            </a:r>
            <a:br>
              <a:rPr lang="uk-UA" sz="3200" dirty="0">
                <a:latin typeface="Times New Roman" pitchFamily="18" charset="0"/>
                <a:cs typeface="Times New Roman" pitchFamily="18" charset="0"/>
              </a:rPr>
            </a:br>
            <a:r>
              <a:rPr lang="uk-UA" sz="3200" dirty="0">
                <a:latin typeface="Times New Roman" pitchFamily="18" charset="0"/>
                <a:cs typeface="Times New Roman" pitchFamily="18" charset="0"/>
              </a:rPr>
              <a:t> </a:t>
            </a:r>
            <a:br>
              <a:rPr lang="uk-UA" sz="3200" dirty="0">
                <a:latin typeface="Times New Roman" pitchFamily="18" charset="0"/>
                <a:cs typeface="Times New Roman" pitchFamily="18" charset="0"/>
              </a:rPr>
            </a:br>
            <a:r>
              <a:rPr lang="uk-UA" sz="3200" dirty="0">
                <a:latin typeface="Times New Roman" pitchFamily="18" charset="0"/>
                <a:cs typeface="Times New Roman" pitchFamily="18" charset="0"/>
              </a:rPr>
              <a:t> 2) о</a:t>
            </a:r>
            <a:r>
              <a:rPr lang="uk-UA" sz="3200" cap="none" dirty="0">
                <a:latin typeface="Times New Roman" pitchFamily="18" charset="0"/>
                <a:cs typeface="Times New Roman" pitchFamily="18" charset="0"/>
              </a:rPr>
              <a:t>тримання інформації для розшуку злочинців по гарячих слідах. </a:t>
            </a:r>
            <a:br>
              <a:rPr lang="uk-UA" sz="3200" dirty="0">
                <a:latin typeface="Times New Roman" pitchFamily="18" charset="0"/>
                <a:cs typeface="Times New Roman" pitchFamily="18" charset="0"/>
              </a:rPr>
            </a:br>
            <a:br>
              <a:rPr lang="uk-UA" sz="3200" dirty="0">
                <a:latin typeface="Times New Roman" pitchFamily="18" charset="0"/>
                <a:cs typeface="Times New Roman" pitchFamily="18" charset="0"/>
              </a:rPr>
            </a:br>
            <a:endParaRPr lang="uk-UA" sz="3200" dirty="0">
              <a:latin typeface="Times New Roman" pitchFamily="18" charset="0"/>
              <a:cs typeface="Times New Roman" pitchFamily="18" charset="0"/>
            </a:endParaRPr>
          </a:p>
        </p:txBody>
      </p:sp>
    </p:spTree>
    <p:extLst>
      <p:ext uri="{BB962C8B-B14F-4D97-AF65-F5344CB8AC3E}">
        <p14:creationId xmlns:p14="http://schemas.microsoft.com/office/powerpoint/2010/main" val="321707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74589" y="764704"/>
            <a:ext cx="8676456" cy="1772816"/>
          </a:xfrm>
        </p:spPr>
        <p:txBody>
          <a:bodyPr>
            <a:normAutofit/>
          </a:bodyPr>
          <a:lstStyle/>
          <a:p>
            <a:pPr marL="0" indent="0">
              <a:buNone/>
            </a:pPr>
            <a:r>
              <a:rPr lang="uk-UA" sz="3200" b="1" dirty="0">
                <a:latin typeface="Times New Roman" pitchFamily="18" charset="0"/>
                <a:cs typeface="Times New Roman" pitchFamily="18" charset="0"/>
              </a:rPr>
              <a:t>Об'єктами попереднього</a:t>
            </a:r>
            <a:r>
              <a:rPr lang="uk-UA" sz="3200" dirty="0">
                <a:latin typeface="Times New Roman" pitchFamily="18" charset="0"/>
                <a:cs typeface="Times New Roman" pitchFamily="18" charset="0"/>
              </a:rPr>
              <a:t> </a:t>
            </a:r>
            <a:r>
              <a:rPr lang="uk-UA" sz="3200" b="1" dirty="0">
                <a:latin typeface="Times New Roman" pitchFamily="18" charset="0"/>
                <a:cs typeface="Times New Roman" pitchFamily="18" charset="0"/>
              </a:rPr>
              <a:t>дослідження</a:t>
            </a:r>
            <a:r>
              <a:rPr lang="uk-UA" sz="3200" dirty="0">
                <a:latin typeface="Times New Roman" pitchFamily="18" charset="0"/>
                <a:cs typeface="Times New Roman" pitchFamily="18" charset="0"/>
              </a:rPr>
              <a:t> </a:t>
            </a:r>
            <a:r>
              <a:rPr lang="uk-UA" sz="3200" b="1" dirty="0">
                <a:latin typeface="Times New Roman" pitchFamily="18" charset="0"/>
                <a:cs typeface="Times New Roman" pitchFamily="18" charset="0"/>
              </a:rPr>
              <a:t>є</a:t>
            </a:r>
            <a:r>
              <a:rPr lang="uk-UA" sz="3200" dirty="0">
                <a:latin typeface="Times New Roman" pitchFamily="18" charset="0"/>
                <a:cs typeface="Times New Roman" pitchFamily="18" charset="0"/>
              </a:rPr>
              <a:t>: сліди рук, ніг, знарядь злому, транспортних засобів, виділення людського організму.</a:t>
            </a:r>
            <a:endParaRPr lang="uk-UA" sz="3200" dirty="0"/>
          </a:p>
        </p:txBody>
      </p:sp>
      <p:pic>
        <p:nvPicPr>
          <p:cNvPr id="1026" name="Picture 2" descr="C:\Users\User\Desktop\fad0fed08595c75b910fe00fd46a867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284984"/>
            <a:ext cx="2592288" cy="30095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hq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3284984"/>
            <a:ext cx="4176464" cy="300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53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7612" y="0"/>
            <a:ext cx="7924800" cy="2636912"/>
          </a:xfrm>
        </p:spPr>
        <p:txBody>
          <a:bodyPr>
            <a:normAutofit/>
          </a:bodyPr>
          <a:lstStyle/>
          <a:p>
            <a:pPr algn="ctr"/>
            <a:r>
              <a:rPr lang="uk-UA" sz="3600" b="1" dirty="0">
                <a:latin typeface="Times New Roman" pitchFamily="18" charset="0"/>
                <a:cs typeface="Times New Roman" pitchFamily="18" charset="0"/>
              </a:rPr>
              <a:t>В </a:t>
            </a:r>
            <a:r>
              <a:rPr lang="uk-UA" sz="3600" b="1" cap="none" dirty="0">
                <a:latin typeface="Times New Roman" pitchFamily="18" charset="0"/>
                <a:cs typeface="Times New Roman" pitchFamily="18" charset="0"/>
              </a:rPr>
              <a:t>даний час для використання при попередньому дослідженні є наступні технічні засоби та наукові методики. </a:t>
            </a:r>
          </a:p>
        </p:txBody>
      </p:sp>
      <p:pic>
        <p:nvPicPr>
          <p:cNvPr id="8194" name="Picture 2" descr="C:\Users\User\Desktop\Virus-Hime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852936"/>
            <a:ext cx="6264696" cy="365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605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548680"/>
            <a:ext cx="8138864" cy="4608512"/>
          </a:xfrm>
        </p:spPr>
        <p:txBody>
          <a:bodyPr>
            <a:noAutofit/>
          </a:bodyPr>
          <a:lstStyle/>
          <a:p>
            <a:pPr marL="0" indent="0" algn="ctr">
              <a:buNone/>
            </a:pPr>
            <a:r>
              <a:rPr lang="uk-UA" sz="3600" dirty="0">
                <a:latin typeface="Times New Roman" pitchFamily="18" charset="0"/>
                <a:cs typeface="Times New Roman" pitchFamily="18" charset="0"/>
              </a:rPr>
              <a:t>Лупи</a:t>
            </a:r>
            <a:r>
              <a:rPr lang="uk-UA" sz="2400" dirty="0">
                <a:latin typeface="Times New Roman" pitchFamily="18" charset="0"/>
                <a:cs typeface="Times New Roman" pitchFamily="18" charset="0"/>
              </a:rPr>
              <a:t> </a:t>
            </a:r>
          </a:p>
          <a:p>
            <a:pPr marL="18288" indent="0" algn="just">
              <a:buNone/>
            </a:pPr>
            <a:r>
              <a:rPr lang="uk-UA" sz="2400" dirty="0">
                <a:latin typeface="Times New Roman" pitchFamily="18" charset="0"/>
                <a:cs typeface="Times New Roman" pitchFamily="18" charset="0"/>
              </a:rPr>
              <a:t>Найбільш широке застосування знаходить криміналістична лупа з підсвічуванням, яка складається з двох лінз: основної зі збільшенням 2,5 рази і додаткової - в 6 разів. Основна лінза використовується для загального вивчення об'єкта, а додаткова - для розгляду окремих деталей. Додаткова лінза розташовується на оправі основний і переміщається по колу навколо неї. У рукоятці лупи є система підсвічування, що складається з електролампочки 2,5 В і двох елементів 316, з'єднаних послідовно. Включення освітлення проводиться поворотом корпусу лупи вправо до відмови. </a:t>
            </a:r>
          </a:p>
        </p:txBody>
      </p:sp>
    </p:spTree>
    <p:extLst>
      <p:ext uri="{BB962C8B-B14F-4D97-AF65-F5344CB8AC3E}">
        <p14:creationId xmlns:p14="http://schemas.microsoft.com/office/powerpoint/2010/main" val="102863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8862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25984"/>
            <a:ext cx="3682910" cy="334703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BelOMO_LI-3-10x-600x6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8486" y="239840"/>
            <a:ext cx="3703116" cy="33470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438617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8610" y="3576496"/>
            <a:ext cx="4200264" cy="3284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95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404665"/>
            <a:ext cx="7992888" cy="3938736"/>
          </a:xfrm>
        </p:spPr>
        <p:txBody>
          <a:bodyPr>
            <a:normAutofit/>
          </a:bodyPr>
          <a:lstStyle/>
          <a:p>
            <a:pPr marL="0" indent="0" algn="ctr">
              <a:buNone/>
            </a:pPr>
            <a:r>
              <a:rPr lang="uk-UA" sz="3200" b="1" dirty="0">
                <a:latin typeface="Times New Roman" pitchFamily="18" charset="0"/>
                <a:cs typeface="Times New Roman" pitchFamily="18" charset="0"/>
              </a:rPr>
              <a:t>Прилади, засновані на використанні</a:t>
            </a:r>
          </a:p>
          <a:p>
            <a:pPr marL="18288" indent="0" algn="ctr">
              <a:buNone/>
            </a:pPr>
            <a:r>
              <a:rPr lang="uk-UA" sz="3200" b="1" dirty="0">
                <a:latin typeface="Times New Roman" pitchFamily="18" charset="0"/>
                <a:cs typeface="Times New Roman" pitchFamily="18" charset="0"/>
              </a:rPr>
              <a:t>невидимих променів </a:t>
            </a:r>
            <a:endParaRPr lang="uk-UA" sz="3200" b="1" dirty="0"/>
          </a:p>
          <a:p>
            <a:pPr marL="18288" indent="0" algn="just">
              <a:buNone/>
            </a:pPr>
            <a:r>
              <a:rPr lang="uk-UA" sz="2000" dirty="0">
                <a:latin typeface="Times New Roman" pitchFamily="18" charset="0"/>
                <a:cs typeface="Times New Roman" pitchFamily="18" charset="0"/>
              </a:rPr>
              <a:t>При попередньому дослідженні використовуються в основному портативні ультрафіолетові освітлювачі типу «</a:t>
            </a:r>
            <a:r>
              <a:rPr lang="uk-UA" sz="2000" dirty="0" err="1">
                <a:latin typeface="Times New Roman" pitchFamily="18" charset="0"/>
                <a:cs typeface="Times New Roman" pitchFamily="18" charset="0"/>
              </a:rPr>
              <a:t>Таїр</a:t>
            </a:r>
            <a:r>
              <a:rPr lang="uk-UA" sz="2000" dirty="0">
                <a:latin typeface="Times New Roman" pitchFamily="18" charset="0"/>
                <a:cs typeface="Times New Roman" pitchFamily="18" charset="0"/>
              </a:rPr>
              <a:t>-1», «</a:t>
            </a:r>
            <a:r>
              <a:rPr lang="uk-UA" sz="2000" dirty="0" err="1">
                <a:latin typeface="Times New Roman" pitchFamily="18" charset="0"/>
                <a:cs typeface="Times New Roman" pitchFamily="18" charset="0"/>
              </a:rPr>
              <a:t>Таїр-З</a:t>
            </a:r>
            <a:r>
              <a:rPr lang="uk-UA" sz="2000" dirty="0">
                <a:latin typeface="Times New Roman" pitchFamily="18" charset="0"/>
                <a:cs typeface="Times New Roman" pitchFamily="18" charset="0"/>
              </a:rPr>
              <a:t>» і електронно-оптичні перетворювачі С-70, електронно-оптичний бінокль. За допомогою їх застосування виявляються дрібні частки крові, виділень людського організму, волокна одягу, кіптява від пострілу, підробка в документах та ін. ознаки, що свідчать про доцільність вилучення об'єктів, що оглядаються як речові докази і подальшого спрямування їх на судову експертизу. </a:t>
            </a:r>
          </a:p>
          <a:p>
            <a:pPr algn="just"/>
            <a:endParaRPr lang="uk-UA" dirty="0"/>
          </a:p>
        </p:txBody>
      </p:sp>
      <p:pic>
        <p:nvPicPr>
          <p:cNvPr id="5122" name="Picture 2" descr="C:\Users\User\Desktop\image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149080"/>
            <a:ext cx="2880320" cy="260158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1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4149080"/>
            <a:ext cx="3816424" cy="259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88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094" y="23713"/>
            <a:ext cx="8964488" cy="3117256"/>
          </a:xfrm>
        </p:spPr>
        <p:txBody>
          <a:bodyPr>
            <a:normAutofit/>
          </a:bodyPr>
          <a:lstStyle/>
          <a:p>
            <a:pPr marL="0" indent="0" algn="just">
              <a:buNone/>
            </a:pPr>
            <a:r>
              <a:rPr lang="uk-UA" sz="2400" dirty="0">
                <a:latin typeface="Times New Roman" pitchFamily="18" charset="0"/>
                <a:cs typeface="Times New Roman" pitchFamily="18" charset="0"/>
              </a:rPr>
              <a:t>Кров є досить поширеним речовим доказом. Однак вона з часом змінює свій колір від темно-червоного, бурого до темно-сірого, а при загниванні набуває зеленуватий колір. Крім того, багато речовин бувають зовні схожі на кров (іржа, барвники, соки, вино, чорнило та ін.) Тому підозрілі плями, виявлені при огляді місця події, огляді, обшуку нерідко піддаються попередньому дослідженню. У криміналістичному комплекті спеціаліста для цього є препарати: </a:t>
            </a:r>
            <a:r>
              <a:rPr lang="uk-UA" sz="2400" dirty="0" err="1">
                <a:latin typeface="Times New Roman" pitchFamily="18" charset="0"/>
                <a:cs typeface="Times New Roman" pitchFamily="18" charset="0"/>
              </a:rPr>
              <a:t>гидропирит</a:t>
            </a:r>
            <a:r>
              <a:rPr lang="uk-UA" sz="2400" dirty="0">
                <a:latin typeface="Times New Roman" pitchFamily="18" charset="0"/>
                <a:cs typeface="Times New Roman" pitchFamily="18" charset="0"/>
              </a:rPr>
              <a:t>, реактив </a:t>
            </a:r>
            <a:r>
              <a:rPr lang="uk-UA" sz="2400" dirty="0" err="1">
                <a:latin typeface="Times New Roman" pitchFamily="18" charset="0"/>
                <a:cs typeface="Times New Roman" pitchFamily="18" charset="0"/>
              </a:rPr>
              <a:t>Воскобойникова</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люмінол</a:t>
            </a:r>
            <a:r>
              <a:rPr lang="uk-UA" sz="2400" dirty="0">
                <a:latin typeface="Times New Roman" pitchFamily="18" charset="0"/>
                <a:cs typeface="Times New Roman" pitchFamily="18" charset="0"/>
              </a:rPr>
              <a:t>. </a:t>
            </a:r>
          </a:p>
        </p:txBody>
      </p:sp>
      <p:pic>
        <p:nvPicPr>
          <p:cNvPr id="4098" name="Picture 2" descr="C:\Users\User\Desktop\e43b3476b403dd03c7177c6aac7125b9_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221643"/>
            <a:ext cx="5199856" cy="357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3919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154</TotalTime>
  <Words>488</Words>
  <Application>Microsoft Office PowerPoint</Application>
  <PresentationFormat>Экран (4:3)</PresentationFormat>
  <Paragraphs>14</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Franklin Gothic Book</vt:lpstr>
      <vt:lpstr>Franklin Gothic Medium</vt:lpstr>
      <vt:lpstr>Times New Roman</vt:lpstr>
      <vt:lpstr>Wingdings 2</vt:lpstr>
      <vt:lpstr>Трек</vt:lpstr>
      <vt:lpstr>Презентация PowerPoint</vt:lpstr>
      <vt:lpstr>При розслідуванні злочинів слідчий нерідко стикається з необхідністю проведення попереднього дослідження, сам термін «попереднє дослідження» означає, що воно проводиться до призначення судової експертизи. У кримінально-процесуальному законодавстві така дія не передбачена і тому вона носить суто оперативний характер.</vt:lpstr>
      <vt:lpstr> Попереднє дослідження найчастіше проводиться з метою вирішення наступних завдань:   1) визначення доцільності вилучення виявлених об'єктів в якості речових доказів і подальшого їх направлення на експертизу    2) отримання інформації для розшуку злочинців по гарячих слідах.   </vt:lpstr>
      <vt:lpstr>Презентация PowerPoint</vt:lpstr>
      <vt:lpstr>В даний час для використання при попередньому дослідженні є наступні технічні засоби та наукові методики.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Засоби для попереднього дослідження слідів та інших речових доказів</dc:title>
  <dc:creator>User</dc:creator>
  <cp:lastModifiedBy>Пользователь</cp:lastModifiedBy>
  <cp:revision>16</cp:revision>
  <dcterms:created xsi:type="dcterms:W3CDTF">2016-09-26T12:52:48Z</dcterms:created>
  <dcterms:modified xsi:type="dcterms:W3CDTF">2018-11-07T09:19:36Z</dcterms:modified>
</cp:coreProperties>
</file>