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6" r:id="rId2"/>
  </p:sldMasterIdLst>
  <p:sldIdLst>
    <p:sldId id="311" r:id="rId3"/>
    <p:sldId id="257" r:id="rId4"/>
    <p:sldId id="258" r:id="rId5"/>
    <p:sldId id="272" r:id="rId6"/>
    <p:sldId id="259" r:id="rId7"/>
    <p:sldId id="312" r:id="rId8"/>
    <p:sldId id="260" r:id="rId9"/>
    <p:sldId id="261" r:id="rId10"/>
    <p:sldId id="263" r:id="rId11"/>
    <p:sldId id="262" r:id="rId12"/>
    <p:sldId id="264" r:id="rId13"/>
    <p:sldId id="267" r:id="rId14"/>
    <p:sldId id="269" r:id="rId15"/>
    <p:sldId id="270" r:id="rId16"/>
    <p:sldId id="271" r:id="rId17"/>
    <p:sldId id="268" r:id="rId18"/>
    <p:sldId id="276" r:id="rId19"/>
    <p:sldId id="277" r:id="rId20"/>
    <p:sldId id="278" r:id="rId21"/>
    <p:sldId id="280" r:id="rId22"/>
    <p:sldId id="281" r:id="rId23"/>
    <p:sldId id="273" r:id="rId24"/>
    <p:sldId id="313" r:id="rId25"/>
    <p:sldId id="310" r:id="rId26"/>
  </p:sldIdLst>
  <p:sldSz cx="9144000" cy="6858000" type="screen4x3"/>
  <p:notesSz cx="6858000" cy="9144000"/>
  <p:defaultTextStyle>
    <a:defPPr>
      <a:defRPr lang="ru-RU"/>
    </a:defPPr>
    <a:lvl1pPr marL="0" algn="l" defTabSz="9139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986" algn="l" defTabSz="9139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973" algn="l" defTabSz="9139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958" algn="l" defTabSz="9139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7944" algn="l" defTabSz="9139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4932" algn="l" defTabSz="9139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1918" algn="l" defTabSz="9139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8904" algn="l" defTabSz="9139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5890" algn="l" defTabSz="9139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AD94F830-90BA-4473-B9F6-E6AAF4E50B72}">
          <p14:sldIdLst>
            <p14:sldId id="311"/>
            <p14:sldId id="257"/>
            <p14:sldId id="258"/>
            <p14:sldId id="272"/>
            <p14:sldId id="259"/>
            <p14:sldId id="312"/>
            <p14:sldId id="260"/>
            <p14:sldId id="261"/>
            <p14:sldId id="263"/>
            <p14:sldId id="262"/>
            <p14:sldId id="264"/>
            <p14:sldId id="267"/>
            <p14:sldId id="269"/>
            <p14:sldId id="270"/>
            <p14:sldId id="271"/>
            <p14:sldId id="268"/>
            <p14:sldId id="276"/>
            <p14:sldId id="277"/>
            <p14:sldId id="278"/>
            <p14:sldId id="280"/>
            <p14:sldId id="281"/>
            <p14:sldId id="273"/>
            <p14:sldId id="313"/>
            <p14:sldId id="31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>
      <p:cViewPr>
        <p:scale>
          <a:sx n="66" d="100"/>
          <a:sy n="66" d="100"/>
        </p:scale>
        <p:origin x="-1302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3" y="2130431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3" y="3886203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9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1122363"/>
            <a:ext cx="7772400" cy="2387600"/>
          </a:xfrm>
        </p:spPr>
        <p:txBody>
          <a:bodyPr anchor="b"/>
          <a:lstStyle>
            <a:lvl1pPr algn="ctr">
              <a:defRPr sz="5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300"/>
            </a:lvl1pPr>
            <a:lvl2pPr marL="442610" indent="0" algn="ctr">
              <a:buNone/>
              <a:defRPr sz="1900"/>
            </a:lvl2pPr>
            <a:lvl3pPr marL="885219" indent="0" algn="ctr">
              <a:buNone/>
              <a:defRPr sz="1700"/>
            </a:lvl3pPr>
            <a:lvl4pPr marL="1327829" indent="0" algn="ctr">
              <a:buNone/>
              <a:defRPr sz="1500"/>
            </a:lvl4pPr>
            <a:lvl5pPr marL="1770438" indent="0" algn="ctr">
              <a:buNone/>
              <a:defRPr sz="1500"/>
            </a:lvl5pPr>
            <a:lvl6pPr marL="2213048" indent="0" algn="ctr">
              <a:buNone/>
              <a:defRPr sz="1500"/>
            </a:lvl6pPr>
            <a:lvl7pPr marL="2655658" indent="0" algn="ctr">
              <a:buNone/>
              <a:defRPr sz="1500"/>
            </a:lvl7pPr>
            <a:lvl8pPr marL="3098267" indent="0" algn="ctr">
              <a:buNone/>
              <a:defRPr sz="1500"/>
            </a:lvl8pPr>
            <a:lvl9pPr marL="3540877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F20A-AC23-4949-A182-2D99F1A98B28}" type="datetimeFigureOut">
              <a:rPr lang="uk-UA" smtClean="0">
                <a:solidFill>
                  <a:prstClr val="white">
                    <a:tint val="75000"/>
                  </a:prstClr>
                </a:solidFill>
              </a:rPr>
              <a:pPr/>
              <a:t>26.02.2018</a:t>
            </a:fld>
            <a:endParaRPr lang="uk-UA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5F72-BD68-4A6F-8185-2E1E4C4F8113}" type="slidenum">
              <a:rPr lang="uk-UA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7559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F20A-AC23-4949-A182-2D99F1A98B28}" type="datetimeFigureOut">
              <a:rPr lang="uk-UA" smtClean="0">
                <a:solidFill>
                  <a:prstClr val="white">
                    <a:tint val="75000"/>
                  </a:prstClr>
                </a:solidFill>
              </a:rPr>
              <a:pPr/>
              <a:t>26.02.2018</a:t>
            </a:fld>
            <a:endParaRPr lang="uk-UA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5F72-BD68-4A6F-8185-2E1E4C4F8113}" type="slidenum">
              <a:rPr lang="uk-UA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7358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5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300">
                <a:solidFill>
                  <a:schemeClr val="tx1"/>
                </a:solidFill>
              </a:defRPr>
            </a:lvl1pPr>
            <a:lvl2pPr marL="44261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88521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3278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77043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1304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6556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09826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54087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F20A-AC23-4949-A182-2D99F1A98B28}" type="datetimeFigureOut">
              <a:rPr lang="uk-UA" smtClean="0">
                <a:solidFill>
                  <a:prstClr val="white">
                    <a:tint val="75000"/>
                  </a:prstClr>
                </a:solidFill>
              </a:rPr>
              <a:pPr/>
              <a:t>26.02.2018</a:t>
            </a:fld>
            <a:endParaRPr lang="uk-UA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5F72-BD68-4A6F-8185-2E1E4C4F8113}" type="slidenum">
              <a:rPr lang="uk-UA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2755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F20A-AC23-4949-A182-2D99F1A98B28}" type="datetimeFigureOut">
              <a:rPr lang="uk-UA" smtClean="0">
                <a:solidFill>
                  <a:prstClr val="white">
                    <a:tint val="75000"/>
                  </a:prstClr>
                </a:solidFill>
              </a:rPr>
              <a:pPr/>
              <a:t>26.02.2018</a:t>
            </a:fld>
            <a:endParaRPr lang="uk-UA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5F72-BD68-4A6F-8185-2E1E4C4F8113}" type="slidenum">
              <a:rPr lang="uk-UA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2542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7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2610" indent="0">
              <a:buNone/>
              <a:defRPr sz="1900" b="1"/>
            </a:lvl2pPr>
            <a:lvl3pPr marL="885219" indent="0">
              <a:buNone/>
              <a:defRPr sz="1700" b="1"/>
            </a:lvl3pPr>
            <a:lvl4pPr marL="1327829" indent="0">
              <a:buNone/>
              <a:defRPr sz="1500" b="1"/>
            </a:lvl4pPr>
            <a:lvl5pPr marL="1770438" indent="0">
              <a:buNone/>
              <a:defRPr sz="1500" b="1"/>
            </a:lvl5pPr>
            <a:lvl6pPr marL="2213048" indent="0">
              <a:buNone/>
              <a:defRPr sz="1500" b="1"/>
            </a:lvl6pPr>
            <a:lvl7pPr marL="2655658" indent="0">
              <a:buNone/>
              <a:defRPr sz="1500" b="1"/>
            </a:lvl7pPr>
            <a:lvl8pPr marL="3098267" indent="0">
              <a:buNone/>
              <a:defRPr sz="1500" b="1"/>
            </a:lvl8pPr>
            <a:lvl9pPr marL="3540877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2610" indent="0">
              <a:buNone/>
              <a:defRPr sz="1900" b="1"/>
            </a:lvl2pPr>
            <a:lvl3pPr marL="885219" indent="0">
              <a:buNone/>
              <a:defRPr sz="1700" b="1"/>
            </a:lvl3pPr>
            <a:lvl4pPr marL="1327829" indent="0">
              <a:buNone/>
              <a:defRPr sz="1500" b="1"/>
            </a:lvl4pPr>
            <a:lvl5pPr marL="1770438" indent="0">
              <a:buNone/>
              <a:defRPr sz="1500" b="1"/>
            </a:lvl5pPr>
            <a:lvl6pPr marL="2213048" indent="0">
              <a:buNone/>
              <a:defRPr sz="1500" b="1"/>
            </a:lvl6pPr>
            <a:lvl7pPr marL="2655658" indent="0">
              <a:buNone/>
              <a:defRPr sz="1500" b="1"/>
            </a:lvl7pPr>
            <a:lvl8pPr marL="3098267" indent="0">
              <a:buNone/>
              <a:defRPr sz="1500" b="1"/>
            </a:lvl8pPr>
            <a:lvl9pPr marL="3540877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F20A-AC23-4949-A182-2D99F1A98B28}" type="datetimeFigureOut">
              <a:rPr lang="uk-UA" smtClean="0">
                <a:solidFill>
                  <a:prstClr val="white">
                    <a:tint val="75000"/>
                  </a:prstClr>
                </a:solidFill>
              </a:rPr>
              <a:pPr/>
              <a:t>26.02.2018</a:t>
            </a:fld>
            <a:endParaRPr lang="uk-UA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5F72-BD68-4A6F-8185-2E1E4C4F8113}" type="slidenum">
              <a:rPr lang="uk-UA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6552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F20A-AC23-4949-A182-2D99F1A98B28}" type="datetimeFigureOut">
              <a:rPr lang="uk-UA" smtClean="0">
                <a:solidFill>
                  <a:prstClr val="white">
                    <a:tint val="75000"/>
                  </a:prstClr>
                </a:solidFill>
              </a:rPr>
              <a:pPr/>
              <a:t>26.02.2018</a:t>
            </a:fld>
            <a:endParaRPr lang="uk-UA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5F72-BD68-4A6F-8185-2E1E4C4F8113}" type="slidenum">
              <a:rPr lang="uk-UA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0478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F20A-AC23-4949-A182-2D99F1A98B28}" type="datetimeFigureOut">
              <a:rPr lang="uk-UA" smtClean="0">
                <a:solidFill>
                  <a:prstClr val="white">
                    <a:tint val="75000"/>
                  </a:prstClr>
                </a:solidFill>
              </a:rPr>
              <a:pPr/>
              <a:t>26.02.2018</a:t>
            </a:fld>
            <a:endParaRPr lang="uk-UA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5F72-BD68-4A6F-8185-2E1E4C4F8113}" type="slidenum">
              <a:rPr lang="uk-UA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7595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1"/>
            <a:ext cx="2949178" cy="1600200"/>
          </a:xfrm>
        </p:spPr>
        <p:txBody>
          <a:bodyPr anchor="b"/>
          <a:lstStyle>
            <a:lvl1pPr>
              <a:defRPr sz="31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500"/>
            </a:lvl1pPr>
            <a:lvl2pPr marL="442610" indent="0">
              <a:buNone/>
              <a:defRPr sz="1400"/>
            </a:lvl2pPr>
            <a:lvl3pPr marL="885219" indent="0">
              <a:buNone/>
              <a:defRPr sz="1200"/>
            </a:lvl3pPr>
            <a:lvl4pPr marL="1327829" indent="0">
              <a:buNone/>
              <a:defRPr sz="1000"/>
            </a:lvl4pPr>
            <a:lvl5pPr marL="1770438" indent="0">
              <a:buNone/>
              <a:defRPr sz="1000"/>
            </a:lvl5pPr>
            <a:lvl6pPr marL="2213048" indent="0">
              <a:buNone/>
              <a:defRPr sz="1000"/>
            </a:lvl6pPr>
            <a:lvl7pPr marL="2655658" indent="0">
              <a:buNone/>
              <a:defRPr sz="1000"/>
            </a:lvl7pPr>
            <a:lvl8pPr marL="3098267" indent="0">
              <a:buNone/>
              <a:defRPr sz="1000"/>
            </a:lvl8pPr>
            <a:lvl9pPr marL="3540877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F20A-AC23-4949-A182-2D99F1A98B28}" type="datetimeFigureOut">
              <a:rPr lang="uk-UA" smtClean="0">
                <a:solidFill>
                  <a:prstClr val="white">
                    <a:tint val="75000"/>
                  </a:prstClr>
                </a:solidFill>
              </a:rPr>
              <a:pPr/>
              <a:t>26.02.2018</a:t>
            </a:fld>
            <a:endParaRPr lang="uk-UA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5F72-BD68-4A6F-8185-2E1E4C4F8113}" type="slidenum">
              <a:rPr lang="uk-UA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071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1"/>
            <a:ext cx="2949178" cy="1600200"/>
          </a:xfrm>
        </p:spPr>
        <p:txBody>
          <a:bodyPr anchor="b"/>
          <a:lstStyle>
            <a:lvl1pPr>
              <a:defRPr sz="31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100"/>
            </a:lvl1pPr>
            <a:lvl2pPr marL="442610" indent="0">
              <a:buNone/>
              <a:defRPr sz="2700"/>
            </a:lvl2pPr>
            <a:lvl3pPr marL="885219" indent="0">
              <a:buNone/>
              <a:defRPr sz="2300"/>
            </a:lvl3pPr>
            <a:lvl4pPr marL="1327829" indent="0">
              <a:buNone/>
              <a:defRPr sz="1900"/>
            </a:lvl4pPr>
            <a:lvl5pPr marL="1770438" indent="0">
              <a:buNone/>
              <a:defRPr sz="1900"/>
            </a:lvl5pPr>
            <a:lvl6pPr marL="2213048" indent="0">
              <a:buNone/>
              <a:defRPr sz="1900"/>
            </a:lvl6pPr>
            <a:lvl7pPr marL="2655658" indent="0">
              <a:buNone/>
              <a:defRPr sz="1900"/>
            </a:lvl7pPr>
            <a:lvl8pPr marL="3098267" indent="0">
              <a:buNone/>
              <a:defRPr sz="1900"/>
            </a:lvl8pPr>
            <a:lvl9pPr marL="3540877" indent="0">
              <a:buNone/>
              <a:defRPr sz="19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500"/>
            </a:lvl1pPr>
            <a:lvl2pPr marL="442610" indent="0">
              <a:buNone/>
              <a:defRPr sz="1400"/>
            </a:lvl2pPr>
            <a:lvl3pPr marL="885219" indent="0">
              <a:buNone/>
              <a:defRPr sz="1200"/>
            </a:lvl3pPr>
            <a:lvl4pPr marL="1327829" indent="0">
              <a:buNone/>
              <a:defRPr sz="1000"/>
            </a:lvl4pPr>
            <a:lvl5pPr marL="1770438" indent="0">
              <a:buNone/>
              <a:defRPr sz="1000"/>
            </a:lvl5pPr>
            <a:lvl6pPr marL="2213048" indent="0">
              <a:buNone/>
              <a:defRPr sz="1000"/>
            </a:lvl6pPr>
            <a:lvl7pPr marL="2655658" indent="0">
              <a:buNone/>
              <a:defRPr sz="1000"/>
            </a:lvl7pPr>
            <a:lvl8pPr marL="3098267" indent="0">
              <a:buNone/>
              <a:defRPr sz="1000"/>
            </a:lvl8pPr>
            <a:lvl9pPr marL="3540877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F20A-AC23-4949-A182-2D99F1A98B28}" type="datetimeFigureOut">
              <a:rPr lang="uk-UA" smtClean="0">
                <a:solidFill>
                  <a:prstClr val="white">
                    <a:tint val="75000"/>
                  </a:prstClr>
                </a:solidFill>
              </a:rPr>
              <a:pPr/>
              <a:t>26.02.2018</a:t>
            </a:fld>
            <a:endParaRPr lang="uk-UA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5F72-BD68-4A6F-8185-2E1E4C4F8113}" type="slidenum">
              <a:rPr lang="uk-UA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464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F20A-AC23-4949-A182-2D99F1A98B28}" type="datetimeFigureOut">
              <a:rPr lang="uk-UA" smtClean="0">
                <a:solidFill>
                  <a:prstClr val="white">
                    <a:tint val="75000"/>
                  </a:prstClr>
                </a:solidFill>
              </a:rPr>
              <a:pPr/>
              <a:t>26.02.2018</a:t>
            </a:fld>
            <a:endParaRPr lang="uk-UA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5F72-BD68-4A6F-8185-2E1E4C4F8113}" type="slidenum">
              <a:rPr lang="uk-UA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3673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F20A-AC23-4949-A182-2D99F1A98B28}" type="datetimeFigureOut">
              <a:rPr lang="uk-UA" smtClean="0">
                <a:solidFill>
                  <a:prstClr val="white">
                    <a:tint val="75000"/>
                  </a:prstClr>
                </a:solidFill>
              </a:rPr>
              <a:pPr/>
              <a:t>26.02.2018</a:t>
            </a:fld>
            <a:endParaRPr lang="uk-UA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5F72-BD68-4A6F-8185-2E1E4C4F8113}" type="slidenum">
              <a:rPr lang="uk-UA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016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9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8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9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9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9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9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9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90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8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2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86" indent="0">
              <a:buNone/>
              <a:defRPr sz="2000" b="1"/>
            </a:lvl2pPr>
            <a:lvl3pPr marL="913973" indent="0">
              <a:buNone/>
              <a:defRPr sz="1800" b="1"/>
            </a:lvl3pPr>
            <a:lvl4pPr marL="1370958" indent="0">
              <a:buNone/>
              <a:defRPr sz="1600" b="1"/>
            </a:lvl4pPr>
            <a:lvl5pPr marL="1827944" indent="0">
              <a:buNone/>
              <a:defRPr sz="1600" b="1"/>
            </a:lvl5pPr>
            <a:lvl6pPr marL="2284932" indent="0">
              <a:buNone/>
              <a:defRPr sz="1600" b="1"/>
            </a:lvl6pPr>
            <a:lvl7pPr marL="2741918" indent="0">
              <a:buNone/>
              <a:defRPr sz="1600" b="1"/>
            </a:lvl7pPr>
            <a:lvl8pPr marL="3198904" indent="0">
              <a:buNone/>
              <a:defRPr sz="1600" b="1"/>
            </a:lvl8pPr>
            <a:lvl9pPr marL="365589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86" indent="0">
              <a:buNone/>
              <a:defRPr sz="2000" b="1"/>
            </a:lvl2pPr>
            <a:lvl3pPr marL="913973" indent="0">
              <a:buNone/>
              <a:defRPr sz="1800" b="1"/>
            </a:lvl3pPr>
            <a:lvl4pPr marL="1370958" indent="0">
              <a:buNone/>
              <a:defRPr sz="1600" b="1"/>
            </a:lvl4pPr>
            <a:lvl5pPr marL="1827944" indent="0">
              <a:buNone/>
              <a:defRPr sz="1600" b="1"/>
            </a:lvl5pPr>
            <a:lvl6pPr marL="2284932" indent="0">
              <a:buNone/>
              <a:defRPr sz="1600" b="1"/>
            </a:lvl6pPr>
            <a:lvl7pPr marL="2741918" indent="0">
              <a:buNone/>
              <a:defRPr sz="1600" b="1"/>
            </a:lvl7pPr>
            <a:lvl8pPr marL="3198904" indent="0">
              <a:buNone/>
              <a:defRPr sz="1600" b="1"/>
            </a:lvl8pPr>
            <a:lvl9pPr marL="365589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6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6" y="1435106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986" indent="0">
              <a:buNone/>
              <a:defRPr sz="1200"/>
            </a:lvl2pPr>
            <a:lvl3pPr marL="913973" indent="0">
              <a:buNone/>
              <a:defRPr sz="1000"/>
            </a:lvl3pPr>
            <a:lvl4pPr marL="1370958" indent="0">
              <a:buNone/>
              <a:defRPr sz="900"/>
            </a:lvl4pPr>
            <a:lvl5pPr marL="1827944" indent="0">
              <a:buNone/>
              <a:defRPr sz="900"/>
            </a:lvl5pPr>
            <a:lvl6pPr marL="2284932" indent="0">
              <a:buNone/>
              <a:defRPr sz="900"/>
            </a:lvl6pPr>
            <a:lvl7pPr marL="2741918" indent="0">
              <a:buNone/>
              <a:defRPr sz="900"/>
            </a:lvl7pPr>
            <a:lvl8pPr marL="3198904" indent="0">
              <a:buNone/>
              <a:defRPr sz="900"/>
            </a:lvl8pPr>
            <a:lvl9pPr marL="365589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986" indent="0">
              <a:buNone/>
              <a:defRPr sz="2800"/>
            </a:lvl2pPr>
            <a:lvl3pPr marL="913973" indent="0">
              <a:buNone/>
              <a:defRPr sz="2400"/>
            </a:lvl3pPr>
            <a:lvl4pPr marL="1370958" indent="0">
              <a:buNone/>
              <a:defRPr sz="2000"/>
            </a:lvl4pPr>
            <a:lvl5pPr marL="1827944" indent="0">
              <a:buNone/>
              <a:defRPr sz="2000"/>
            </a:lvl5pPr>
            <a:lvl6pPr marL="2284932" indent="0">
              <a:buNone/>
              <a:defRPr sz="2000"/>
            </a:lvl6pPr>
            <a:lvl7pPr marL="2741918" indent="0">
              <a:buNone/>
              <a:defRPr sz="2000"/>
            </a:lvl7pPr>
            <a:lvl8pPr marL="3198904" indent="0">
              <a:buNone/>
              <a:defRPr sz="2000"/>
            </a:lvl8pPr>
            <a:lvl9pPr marL="365589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986" indent="0">
              <a:buNone/>
              <a:defRPr sz="1200"/>
            </a:lvl2pPr>
            <a:lvl3pPr marL="913973" indent="0">
              <a:buNone/>
              <a:defRPr sz="1000"/>
            </a:lvl3pPr>
            <a:lvl4pPr marL="1370958" indent="0">
              <a:buNone/>
              <a:defRPr sz="900"/>
            </a:lvl4pPr>
            <a:lvl5pPr marL="1827944" indent="0">
              <a:buNone/>
              <a:defRPr sz="900"/>
            </a:lvl5pPr>
            <a:lvl6pPr marL="2284932" indent="0">
              <a:buNone/>
              <a:defRPr sz="900"/>
            </a:lvl6pPr>
            <a:lvl7pPr marL="2741918" indent="0">
              <a:buNone/>
              <a:defRPr sz="900"/>
            </a:lvl7pPr>
            <a:lvl8pPr marL="3198904" indent="0">
              <a:buNone/>
              <a:defRPr sz="900"/>
            </a:lvl8pPr>
            <a:lvl9pPr marL="365589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74640"/>
            <a:ext cx="8229600" cy="1143000"/>
          </a:xfrm>
          <a:prstGeom prst="rect">
            <a:avLst/>
          </a:prstGeom>
        </p:spPr>
        <p:txBody>
          <a:bodyPr vert="horz" lIns="91398" tIns="45699" rIns="91398" bIns="45699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3" y="1600206"/>
            <a:ext cx="8229600" cy="4525963"/>
          </a:xfrm>
          <a:prstGeom prst="rect">
            <a:avLst/>
          </a:prstGeom>
        </p:spPr>
        <p:txBody>
          <a:bodyPr vert="horz" lIns="91398" tIns="45699" rIns="91398" bIns="4569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3" y="6356356"/>
            <a:ext cx="2133600" cy="365125"/>
          </a:xfrm>
          <a:prstGeom prst="rect">
            <a:avLst/>
          </a:prstGeom>
        </p:spPr>
        <p:txBody>
          <a:bodyPr vert="horz" lIns="91398" tIns="45699" rIns="91398" bIns="4569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3" y="6356356"/>
            <a:ext cx="2895600" cy="365125"/>
          </a:xfrm>
          <a:prstGeom prst="rect">
            <a:avLst/>
          </a:prstGeom>
        </p:spPr>
        <p:txBody>
          <a:bodyPr vert="horz" lIns="91398" tIns="45699" rIns="91398" bIns="4569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3" y="6356356"/>
            <a:ext cx="2133600" cy="365125"/>
          </a:xfrm>
          <a:prstGeom prst="rect">
            <a:avLst/>
          </a:prstGeom>
        </p:spPr>
        <p:txBody>
          <a:bodyPr vert="horz" lIns="91398" tIns="45699" rIns="91398" bIns="4569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397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39" indent="-342739" algn="l" defTabSz="91397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02" indent="-285617" algn="l" defTabSz="91397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466" indent="-228494" algn="l" defTabSz="91397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452" indent="-228494" algn="l" defTabSz="91397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439" indent="-228494" algn="l" defTabSz="91397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425" indent="-228494" algn="l" defTabSz="91397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410" indent="-228494" algn="l" defTabSz="91397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396" indent="-228494" algn="l" defTabSz="91397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385" indent="-228494" algn="l" defTabSz="91397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39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86" algn="l" defTabSz="9139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73" algn="l" defTabSz="9139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58" algn="l" defTabSz="9139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944" algn="l" defTabSz="9139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932" algn="l" defTabSz="9139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918" algn="l" defTabSz="9139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904" algn="l" defTabSz="9139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890" algn="l" defTabSz="9139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 vert="horz" lIns="79535" tIns="39767" rIns="79535" bIns="3976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79535" tIns="39767" rIns="79535" bIns="3976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</p:spPr>
        <p:txBody>
          <a:bodyPr vert="horz" lIns="79535" tIns="39767" rIns="79535" bIns="3976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72732"/>
            <a:fld id="{326AF20A-AC23-4949-A182-2D99F1A98B28}" type="datetimeFigureOut">
              <a:rPr lang="uk-UA" smtClean="0">
                <a:solidFill>
                  <a:prstClr val="white">
                    <a:tint val="75000"/>
                  </a:prstClr>
                </a:solidFill>
              </a:rPr>
              <a:pPr defTabSz="872732"/>
              <a:t>26.02.2018</a:t>
            </a:fld>
            <a:endParaRPr lang="uk-UA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</p:spPr>
        <p:txBody>
          <a:bodyPr vert="horz" lIns="79535" tIns="39767" rIns="79535" bIns="3976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72732"/>
            <a:endParaRPr lang="uk-UA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79535" tIns="39767" rIns="79535" bIns="3976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72732"/>
            <a:fld id="{2B785F72-BD68-4A6F-8185-2E1E4C4F8113}" type="slidenum">
              <a:rPr lang="uk-UA" smtClean="0">
                <a:solidFill>
                  <a:prstClr val="white">
                    <a:tint val="75000"/>
                  </a:prstClr>
                </a:solidFill>
              </a:rPr>
              <a:pPr defTabSz="872732"/>
              <a:t>‹#›</a:t>
            </a:fld>
            <a:endParaRPr lang="uk-UA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3584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885219" rtl="0" eaLnBrk="1" latinLnBrk="0" hangingPunct="1">
        <a:lnSpc>
          <a:spcPct val="90000"/>
        </a:lnSpc>
        <a:spcBef>
          <a:spcPct val="0"/>
        </a:spcBef>
        <a:buNone/>
        <a:defRPr sz="4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1305" indent="-221305" algn="l" defTabSz="885219" rtl="0" eaLnBrk="1" latinLnBrk="0" hangingPunct="1">
        <a:lnSpc>
          <a:spcPct val="90000"/>
        </a:lnSpc>
        <a:spcBef>
          <a:spcPts val="96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63914" indent="-221305" algn="l" defTabSz="885219" rtl="0" eaLnBrk="1" latinLnBrk="0" hangingPunct="1">
        <a:lnSpc>
          <a:spcPct val="90000"/>
        </a:lnSpc>
        <a:spcBef>
          <a:spcPts val="484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524" indent="-221305" algn="l" defTabSz="885219" rtl="0" eaLnBrk="1" latinLnBrk="0" hangingPunct="1">
        <a:lnSpc>
          <a:spcPct val="90000"/>
        </a:lnSpc>
        <a:spcBef>
          <a:spcPts val="484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549134" indent="-221305" algn="l" defTabSz="885219" rtl="0" eaLnBrk="1" latinLnBrk="0" hangingPunct="1">
        <a:lnSpc>
          <a:spcPct val="90000"/>
        </a:lnSpc>
        <a:spcBef>
          <a:spcPts val="484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743" indent="-221305" algn="l" defTabSz="885219" rtl="0" eaLnBrk="1" latinLnBrk="0" hangingPunct="1">
        <a:lnSpc>
          <a:spcPct val="90000"/>
        </a:lnSpc>
        <a:spcBef>
          <a:spcPts val="484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434353" indent="-221305" algn="l" defTabSz="885219" rtl="0" eaLnBrk="1" latinLnBrk="0" hangingPunct="1">
        <a:lnSpc>
          <a:spcPct val="90000"/>
        </a:lnSpc>
        <a:spcBef>
          <a:spcPts val="484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76962" indent="-221305" algn="l" defTabSz="885219" rtl="0" eaLnBrk="1" latinLnBrk="0" hangingPunct="1">
        <a:lnSpc>
          <a:spcPct val="90000"/>
        </a:lnSpc>
        <a:spcBef>
          <a:spcPts val="484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319572" indent="-221305" algn="l" defTabSz="885219" rtl="0" eaLnBrk="1" latinLnBrk="0" hangingPunct="1">
        <a:lnSpc>
          <a:spcPct val="90000"/>
        </a:lnSpc>
        <a:spcBef>
          <a:spcPts val="484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62182" indent="-221305" algn="l" defTabSz="885219" rtl="0" eaLnBrk="1" latinLnBrk="0" hangingPunct="1">
        <a:lnSpc>
          <a:spcPct val="90000"/>
        </a:lnSpc>
        <a:spcBef>
          <a:spcPts val="484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521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42610" algn="l" defTabSz="88521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85219" algn="l" defTabSz="88521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27829" algn="l" defTabSz="88521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70438" algn="l" defTabSz="88521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13048" algn="l" defTabSz="88521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55658" algn="l" defTabSz="88521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98267" algn="l" defTabSz="88521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540877" algn="l" defTabSz="88521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8229600" cy="2376264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Тема: Теоретичні та практичні питання використання спеціальних знань у техніко-криміналістичному забезпечені </a:t>
            </a:r>
            <a:r>
              <a:rPr lang="uk-UA" b="1" dirty="0" smtClean="0"/>
              <a:t>слідчих (</a:t>
            </a:r>
            <a:r>
              <a:rPr lang="uk-UA" b="1" dirty="0" smtClean="0"/>
              <a:t>розшукових) дій.</a:t>
            </a:r>
            <a:r>
              <a:rPr lang="ru-RU" b="1" dirty="0">
                <a:solidFill>
                  <a:srgbClr val="FF0000"/>
                </a:solidFill>
              </a:rPr>
              <a:t/>
            </a:r>
            <a:br>
              <a:rPr lang="ru-RU" b="1" dirty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52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20688"/>
            <a:ext cx="8229600" cy="51125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800" dirty="0"/>
              <a:t>Отже, </a:t>
            </a:r>
            <a:r>
              <a:rPr lang="uk-UA" sz="2800" b="1" dirty="0"/>
              <a:t>спеціальними </a:t>
            </a:r>
            <a:r>
              <a:rPr lang="uk-UA" sz="2800" dirty="0"/>
              <a:t>у кримінально-процесуальному значенні будуть систематизовані наукові знання, уміння і навички у визначеній галузі людської діяльності (крім знань в галузі матеріального і процесуального права) отримані в результаті цілеспрямованої професійної підготовки і досвіду роботи, що використовуються з метою збирання доказової та орієнтуючої інформації, про злочинне діяння, а також сприяють розробці технічних засобів і прийомів роботи з доказами і встановлення істотних обставин, що мають значення для справи.</a:t>
            </a:r>
            <a:endParaRPr lang="ru-RU" sz="2800" dirty="0"/>
          </a:p>
          <a:p>
            <a:pPr algn="just"/>
            <a:endParaRPr lang="ru-RU" sz="24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658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864095"/>
          </a:xfrm>
        </p:spPr>
        <p:txBody>
          <a:bodyPr>
            <a:noAutofit/>
          </a:bodyPr>
          <a:lstStyle/>
          <a:p>
            <a:pPr lvl="0"/>
            <a:r>
              <a:rPr lang="uk-UA" sz="3200" b="1" dirty="0"/>
              <a:t>Принципи і критерії використання техніко-криміналістичних засобів у кримінальних провадженнях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>
                <a:solidFill>
                  <a:srgbClr val="92D050"/>
                </a:solidFill>
                <a:latin typeface="Century Schoolbook" panose="02040604050505020304" pitchFamily="18" charset="0"/>
              </a:rPr>
              <a:t/>
            </a:r>
            <a:br>
              <a:rPr lang="ru-RU" sz="3200" dirty="0">
                <a:solidFill>
                  <a:srgbClr val="92D050"/>
                </a:solidFill>
                <a:latin typeface="Century Schoolbook" panose="02040604050505020304" pitchFamily="18" charset="0"/>
              </a:rPr>
            </a:br>
            <a:endParaRPr lang="ru-RU" sz="3200" dirty="0">
              <a:solidFill>
                <a:srgbClr val="92D05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700808"/>
            <a:ext cx="7920880" cy="468052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>
                <a:latin typeface="Century Schoolbook" panose="02040604050505020304" pitchFamily="18" charset="0"/>
              </a:rPr>
              <a:t>.</a:t>
            </a:r>
            <a:endParaRPr lang="ru-RU" dirty="0">
              <a:latin typeface="Century Schoolbook" panose="02040604050505020304" pitchFamily="18" charset="0"/>
            </a:endParaRPr>
          </a:p>
          <a:p>
            <a:pPr marL="0" indent="0" algn="just">
              <a:buNone/>
            </a:pPr>
            <a:r>
              <a:rPr lang="uk-UA" dirty="0"/>
              <a:t>Принцип </a:t>
            </a:r>
            <a:r>
              <a:rPr lang="uk-UA" dirty="0" smtClean="0"/>
              <a:t>– це </a:t>
            </a:r>
            <a:r>
              <a:rPr lang="uk-UA" dirty="0"/>
              <a:t>основне начало, вихідне положення якої-небудь теорії, керівна ідея, основне правило діяльності. Нарешті, принцип – це внутрішнє переконання, погляд </a:t>
            </a:r>
            <a:r>
              <a:rPr lang="uk-UA" dirty="0" err="1"/>
              <a:t>суб</a:t>
            </a:r>
            <a:r>
              <a:rPr lang="ru-RU" dirty="0"/>
              <a:t>’</a:t>
            </a:r>
            <a:r>
              <a:rPr lang="uk-UA" dirty="0" err="1"/>
              <a:t>єкта</a:t>
            </a:r>
            <a:r>
              <a:rPr lang="uk-UA" dirty="0"/>
              <a:t> на речі, що визначає норму його поведінки. Звідси принципи є методологічними категоріями, що лежать в основі технологій по застосуванню теоретичних концепцій і методів пізнання в різних сферах практичної діяльності. Криміналістичні методи не є винятком і становлять різновид спеціального пізнання, споріднений з діалектичним.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00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656184"/>
          </a:xfrm>
        </p:spPr>
        <p:txBody>
          <a:bodyPr>
            <a:noAutofit/>
          </a:bodyPr>
          <a:lstStyle/>
          <a:p>
            <a:r>
              <a:rPr lang="uk-UA" sz="3200" b="1" dirty="0"/>
              <a:t>Спеціальні знання можуть використовуватися при розслідуванні кримінальних проваджень їх застосування відповідає визначеним принципам.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916832"/>
            <a:ext cx="7355157" cy="4752528"/>
          </a:xfrm>
        </p:spPr>
        <p:txBody>
          <a:bodyPr>
            <a:normAutofit fontScale="92500"/>
          </a:bodyPr>
          <a:lstStyle/>
          <a:p>
            <a:r>
              <a:rPr lang="uk-UA" sz="2800" dirty="0"/>
              <a:t>П</a:t>
            </a:r>
            <a:r>
              <a:rPr lang="uk-UA" sz="2800" dirty="0" smtClean="0"/>
              <a:t>ринцип </a:t>
            </a:r>
            <a:r>
              <a:rPr lang="uk-UA" sz="2800" dirty="0"/>
              <a:t>правомірності </a:t>
            </a:r>
            <a:endParaRPr lang="uk-UA" sz="2800" dirty="0" smtClean="0"/>
          </a:p>
          <a:p>
            <a:r>
              <a:rPr lang="uk-UA" sz="2800" dirty="0"/>
              <a:t>Принцип </a:t>
            </a:r>
            <a:r>
              <a:rPr lang="uk-UA" sz="2800" dirty="0" smtClean="0"/>
              <a:t>наук</a:t>
            </a:r>
          </a:p>
          <a:p>
            <a:r>
              <a:rPr lang="uk-UA" sz="2800" dirty="0"/>
              <a:t>Принцип дотримання прав особистості </a:t>
            </a:r>
            <a:r>
              <a:rPr lang="uk-UA" sz="2800" dirty="0" err="1" smtClean="0"/>
              <a:t>ової</a:t>
            </a:r>
            <a:r>
              <a:rPr lang="uk-UA" sz="2800" dirty="0" smtClean="0"/>
              <a:t> </a:t>
            </a:r>
            <a:r>
              <a:rPr lang="uk-UA" sz="2800" dirty="0"/>
              <a:t>відповідності </a:t>
            </a:r>
            <a:endParaRPr lang="uk-UA" sz="2800" dirty="0" smtClean="0"/>
          </a:p>
          <a:p>
            <a:r>
              <a:rPr lang="uk-UA" sz="2800" dirty="0"/>
              <a:t>Принцип безпеки </a:t>
            </a:r>
            <a:endParaRPr lang="uk-UA" sz="2800" dirty="0" smtClean="0"/>
          </a:p>
          <a:p>
            <a:r>
              <a:rPr lang="uk-UA" sz="2800" dirty="0"/>
              <a:t>Принцип ефективності </a:t>
            </a:r>
            <a:endParaRPr lang="uk-UA" sz="2800" dirty="0" smtClean="0"/>
          </a:p>
          <a:p>
            <a:r>
              <a:rPr lang="uk-UA" sz="2800" dirty="0"/>
              <a:t>Принцип застосування спеціальних знань уповноваженими на те особами </a:t>
            </a:r>
            <a:endParaRPr lang="uk-UA" sz="2800" dirty="0" smtClean="0"/>
          </a:p>
          <a:p>
            <a:r>
              <a:rPr lang="uk-UA" sz="2800" dirty="0"/>
              <a:t>Принципи збереження досліджуваного об’єкта </a:t>
            </a:r>
            <a:endParaRPr lang="uk-UA" sz="2800" dirty="0" smtClean="0"/>
          </a:p>
          <a:p>
            <a:r>
              <a:rPr lang="uk-UA" sz="2800" dirty="0"/>
              <a:t>Принцип економічності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548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74638"/>
            <a:ext cx="8229600" cy="1354162"/>
          </a:xfrm>
        </p:spPr>
        <p:txBody>
          <a:bodyPr>
            <a:noAutofit/>
          </a:bodyPr>
          <a:lstStyle/>
          <a:p>
            <a:r>
              <a:rPr lang="uk-UA" sz="3200" b="1" dirty="0"/>
              <a:t>Форми використання спеціальних знань і види допомоги, що здійснюється спеціалістами слідчому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2348880"/>
            <a:ext cx="7762056" cy="373388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800" dirty="0"/>
              <a:t>Спеціальні знання у судочинстві використовуються в різних формах</a:t>
            </a:r>
            <a:r>
              <a:rPr lang="uk-UA" sz="2800" dirty="0" smtClean="0"/>
              <a:t>.</a:t>
            </a:r>
          </a:p>
          <a:p>
            <a:pPr marL="0" indent="0" algn="just">
              <a:buNone/>
            </a:pPr>
            <a:r>
              <a:rPr lang="uk-UA" sz="2800" b="1" dirty="0"/>
              <a:t>форми використання спеціальних знань: </a:t>
            </a:r>
            <a:r>
              <a:rPr lang="uk-UA" sz="2800" i="1" dirty="0"/>
              <a:t>зазначені і регламентовані</a:t>
            </a:r>
            <a:r>
              <a:rPr lang="uk-UA" sz="2800" dirty="0"/>
              <a:t> кримінально-процесуальним кодексом (</a:t>
            </a:r>
            <a:r>
              <a:rPr lang="uk-UA" sz="2800" b="1" dirty="0"/>
              <a:t>процесуальні</a:t>
            </a:r>
            <a:r>
              <a:rPr lang="uk-UA" sz="2800" dirty="0"/>
              <a:t>); </a:t>
            </a:r>
            <a:r>
              <a:rPr lang="uk-UA" sz="2800" i="1" dirty="0"/>
              <a:t>не зазначені і не регламентовані законом</a:t>
            </a:r>
            <a:r>
              <a:rPr lang="uk-UA" sz="2800" dirty="0"/>
              <a:t> (</a:t>
            </a:r>
            <a:r>
              <a:rPr lang="uk-UA" sz="2800" b="1" dirty="0" err="1"/>
              <a:t>непроцесуальні</a:t>
            </a:r>
            <a:r>
              <a:rPr lang="uk-UA" sz="2800" dirty="0"/>
              <a:t>). </a:t>
            </a:r>
            <a:endParaRPr lang="ru-RU" sz="2800" dirty="0"/>
          </a:p>
          <a:p>
            <a:pPr marL="0" indent="0" algn="just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08765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8640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800" dirty="0"/>
              <a:t>При процесуальних (зазначених і регламентованих) формах спеціальних знань використовуються за прямою вказівкою закону (наприклад у випадках обов’язкового призначення експертизи, судово-медичної для встановлення причин смерті, характеру тілесних ушкоджень, допиті неповнолітнього ( ст.242 КПК України, медичному огляді (ст. 241 КПК України), ексгумації трупу (ст. 239 КПК України) і т.п.</a:t>
            </a:r>
            <a:endParaRPr lang="ru-RU" sz="28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789040"/>
            <a:ext cx="4238333" cy="2847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6685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70"/>
            <a:ext cx="8229600" cy="554461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uk-UA" b="1" dirty="0"/>
              <a:t>Спеціаліст, який залучається до слідчих(розшукових) дій бере </a:t>
            </a:r>
            <a:r>
              <a:rPr lang="uk-UA" b="1" dirty="0" smtClean="0"/>
              <a:t>участь</a:t>
            </a:r>
            <a:r>
              <a:rPr lang="ru-RU" dirty="0"/>
              <a:t> </a:t>
            </a:r>
            <a:r>
              <a:rPr lang="uk-UA" b="1" dirty="0" smtClean="0"/>
              <a:t>в  </a:t>
            </a:r>
            <a:r>
              <a:rPr lang="uk-UA" b="1" dirty="0"/>
              <a:t>не процесуальних формах до яких відносяться :</a:t>
            </a:r>
            <a:endParaRPr lang="ru-RU" dirty="0"/>
          </a:p>
          <a:p>
            <a:pPr marL="0" indent="0" algn="just">
              <a:buNone/>
            </a:pPr>
            <a:r>
              <a:rPr lang="uk-UA" dirty="0"/>
              <a:t>1.Участь спеціаліста у техніко-криміналістичному забезпечені слідчих (розшукових) дій»</a:t>
            </a:r>
            <a:endParaRPr lang="ru-RU" dirty="0"/>
          </a:p>
          <a:p>
            <a:pPr marL="0" indent="0" algn="just">
              <a:buNone/>
            </a:pPr>
            <a:r>
              <a:rPr lang="uk-UA" dirty="0"/>
              <a:t>2.Попереднє дослідження слідів, речових доказів спеціалістом для одержання інформації;</a:t>
            </a:r>
            <a:endParaRPr lang="ru-RU" dirty="0"/>
          </a:p>
          <a:p>
            <a:pPr marL="0" indent="0" algn="just">
              <a:buNone/>
            </a:pPr>
            <a:r>
              <a:rPr lang="uk-UA" dirty="0"/>
              <a:t>3.Проведення дослідження співробітником експертно-криміналістичного підрозділу;</a:t>
            </a:r>
            <a:endParaRPr lang="ru-RU" dirty="0"/>
          </a:p>
          <a:p>
            <a:pPr marL="0" indent="0" algn="just">
              <a:buNone/>
            </a:pPr>
            <a:r>
              <a:rPr lang="uk-UA" dirty="0"/>
              <a:t>4.Використання спеціальних знань слідчим та судом;</a:t>
            </a:r>
            <a:endParaRPr lang="ru-RU" dirty="0"/>
          </a:p>
          <a:p>
            <a:pPr marL="0" indent="0" algn="just">
              <a:buNone/>
            </a:pPr>
            <a:r>
              <a:rPr lang="uk-UA" dirty="0"/>
              <a:t>5.Консультативно-довідкова робота спеціаліста;</a:t>
            </a:r>
            <a:endParaRPr lang="ru-RU" dirty="0"/>
          </a:p>
          <a:p>
            <a:pPr marL="0" indent="0" algn="just">
              <a:buNone/>
            </a:pPr>
            <a:r>
              <a:rPr lang="uk-UA" dirty="0"/>
              <a:t>6.Технічна допомога спеціаліста.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9978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729"/>
            <a:ext cx="8229600" cy="1628800"/>
          </a:xfrm>
        </p:spPr>
        <p:txBody>
          <a:bodyPr>
            <a:normAutofit/>
          </a:bodyPr>
          <a:lstStyle/>
          <a:p>
            <a:r>
              <a:rPr lang="uk-UA" sz="3200" b="1" dirty="0"/>
              <a:t>Загальні положення техніко-криміналістичного забезпечення слідчої (розшукової) дії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28800"/>
            <a:ext cx="8712968" cy="5112568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uk-UA" sz="5500" dirty="0"/>
              <a:t>Техніко-криміналістичні засоби та методи використовуються для вирішення таких </a:t>
            </a:r>
            <a:r>
              <a:rPr lang="uk-UA" sz="5500" b="1" dirty="0"/>
              <a:t>основних завдань</a:t>
            </a:r>
            <a:r>
              <a:rPr lang="uk-UA" sz="5500" dirty="0"/>
              <a:t> правоохоронної діяльності:</a:t>
            </a:r>
            <a:endParaRPr lang="ru-RU" sz="5500" dirty="0"/>
          </a:p>
          <a:p>
            <a:pPr algn="just"/>
            <a:r>
              <a:rPr lang="uk-UA" sz="5500" dirty="0"/>
              <a:t>- виявлення, фіксації та вилучення слідів і предметів, які мають значення для розкриття, розслідування кримінальних проваджень</a:t>
            </a:r>
            <a:endParaRPr lang="ru-RU" sz="5500" dirty="0"/>
          </a:p>
          <a:p>
            <a:pPr algn="just"/>
            <a:r>
              <a:rPr lang="uk-UA" sz="5500" dirty="0"/>
              <a:t>- розшуку та встановлення невідомих злочинців, які зникли з місця події, а також осіб, причетних до злочинної діяльності;</a:t>
            </a:r>
            <a:endParaRPr lang="ru-RU" sz="5500" dirty="0"/>
          </a:p>
          <a:p>
            <a:pPr algn="just"/>
            <a:r>
              <a:rPr lang="uk-UA" sz="5500" dirty="0"/>
              <a:t>- установлення обставин скоєння злочину, а також використаних при цьому знарядь, засобів злочину й предметів злочинного посягання;</a:t>
            </a:r>
            <a:endParaRPr lang="ru-RU" sz="5500" dirty="0"/>
          </a:p>
          <a:p>
            <a:pPr algn="just"/>
            <a:r>
              <a:rPr lang="uk-UA" sz="5500" dirty="0"/>
              <a:t>- забезпечення доказової бази кримінального судочинства.</a:t>
            </a:r>
            <a:endParaRPr lang="ru-RU" sz="5500" dirty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5159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>
            <a:noAutofit/>
          </a:bodyPr>
          <a:lstStyle/>
          <a:p>
            <a:r>
              <a:rPr lang="uk-UA" sz="3200" b="1" dirty="0"/>
              <a:t>Класифікація технічних засобів і методів криміналістичних досліджень. Джерела формування та розвитку криміналістичної техніки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3" y="2708920"/>
            <a:ext cx="8229600" cy="34172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/>
              <a:t>Найбільш доцільна класифікація технічних засобів за кількома ознаками або за наступними критеріями:</a:t>
            </a:r>
            <a:endParaRPr lang="ru-RU" dirty="0"/>
          </a:p>
          <a:p>
            <a:r>
              <a:rPr lang="uk-UA" sz="3000" dirty="0"/>
              <a:t>а). джерелом походження;</a:t>
            </a:r>
            <a:endParaRPr lang="ru-RU" sz="3000" dirty="0"/>
          </a:p>
          <a:p>
            <a:r>
              <a:rPr lang="uk-UA" sz="3000" dirty="0"/>
              <a:t>б). суб’єктом застосування;</a:t>
            </a:r>
            <a:endParaRPr lang="ru-RU" sz="3000" dirty="0"/>
          </a:p>
          <a:p>
            <a:r>
              <a:rPr lang="uk-UA" sz="3000" dirty="0"/>
              <a:t>в). цільовим призначенням; </a:t>
            </a:r>
            <a:endParaRPr lang="ru-RU" sz="3000" dirty="0"/>
          </a:p>
          <a:p>
            <a:r>
              <a:rPr lang="uk-UA" sz="3000" dirty="0"/>
              <a:t>г). по виду.</a:t>
            </a:r>
            <a:endParaRPr lang="ru-RU" sz="3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480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uk-UA" dirty="0"/>
              <a:t>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sz="2800" i="1" dirty="0"/>
              <a:t>За </a:t>
            </a:r>
            <a:r>
              <a:rPr lang="uk-UA" sz="2800" b="1" i="1" dirty="0"/>
              <a:t>джерелом походження</a:t>
            </a:r>
            <a:r>
              <a:rPr lang="uk-UA" sz="2800" b="1" dirty="0"/>
              <a:t> </a:t>
            </a:r>
            <a:r>
              <a:rPr lang="uk-UA" sz="2800" dirty="0"/>
              <a:t>технічні засоби можна поділити на: загальні (перероблені, переобладнані) і спеціальні.</a:t>
            </a:r>
            <a:endParaRPr lang="ru-RU" sz="2800" dirty="0"/>
          </a:p>
          <a:p>
            <a:pPr marL="0" indent="0" algn="just">
              <a:buNone/>
            </a:pPr>
            <a:r>
              <a:rPr lang="uk-UA" sz="2800" b="1" i="1" dirty="0"/>
              <a:t>За суб’єктом </a:t>
            </a:r>
            <a:r>
              <a:rPr lang="uk-UA" sz="2800" b="1" i="1" dirty="0" smtClean="0"/>
              <a:t>застосування </a:t>
            </a:r>
            <a:r>
              <a:rPr lang="uk-UA" sz="2800" dirty="0"/>
              <a:t>засоби криміналістичної техніки можна поділити на ті, що використовуються: слідчим, експертом, спеціалістом оперативним працівником.</a:t>
            </a:r>
            <a:endParaRPr lang="ru-RU" sz="2800" dirty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26790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3" y="116632"/>
            <a:ext cx="8229600" cy="600953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b="1" i="1" dirty="0" smtClean="0"/>
              <a:t>За </a:t>
            </a:r>
            <a:r>
              <a:rPr lang="uk-UA" b="1" i="1" dirty="0"/>
              <a:t>цільовим призначенням.</a:t>
            </a:r>
            <a:endParaRPr lang="ru-RU" dirty="0"/>
          </a:p>
          <a:p>
            <a:r>
              <a:rPr lang="uk-UA" dirty="0"/>
              <a:t>За цільовим призначенням технічні засоби можна поділити на: </a:t>
            </a:r>
            <a:endParaRPr lang="ru-RU" dirty="0"/>
          </a:p>
          <a:p>
            <a:r>
              <a:rPr lang="uk-UA" dirty="0"/>
              <a:t>1. Засоби виявлення невидимих і мало видимих слідів і об’єктів. </a:t>
            </a:r>
            <a:endParaRPr lang="ru-RU" dirty="0"/>
          </a:p>
          <a:p>
            <a:r>
              <a:rPr lang="uk-UA" dirty="0"/>
              <a:t>2. Засоби фіксування.</a:t>
            </a:r>
            <a:endParaRPr lang="ru-RU" dirty="0"/>
          </a:p>
          <a:p>
            <a:r>
              <a:rPr lang="uk-UA" dirty="0"/>
              <a:t>3. Пошукові засоби.</a:t>
            </a:r>
            <a:endParaRPr lang="ru-RU" dirty="0"/>
          </a:p>
          <a:p>
            <a:r>
              <a:rPr lang="uk-UA" dirty="0"/>
              <a:t>4. Засоби закріплення і вилучення слідів.</a:t>
            </a:r>
            <a:endParaRPr lang="ru-RU" dirty="0"/>
          </a:p>
          <a:p>
            <a:r>
              <a:rPr lang="uk-UA" dirty="0"/>
              <a:t>5. Технічні засоби одержання інформації в невидимих променях спектра.</a:t>
            </a:r>
            <a:endParaRPr lang="ru-RU" dirty="0"/>
          </a:p>
          <a:p>
            <a:r>
              <a:rPr lang="uk-UA" dirty="0"/>
              <a:t>6. Засоби для одержання відбитків пальців.</a:t>
            </a:r>
            <a:endParaRPr lang="ru-RU" dirty="0"/>
          </a:p>
          <a:p>
            <a:r>
              <a:rPr lang="uk-UA" dirty="0"/>
              <a:t>7. Засоби комп’ютеризації й автоматизації.</a:t>
            </a:r>
            <a:endParaRPr lang="ru-RU" dirty="0"/>
          </a:p>
          <a:p>
            <a:r>
              <a:rPr lang="uk-UA" dirty="0"/>
              <a:t>8. Засоби для систематизації і видачі криміналістичної інформації.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7038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4" y="116632"/>
            <a:ext cx="8229600" cy="6192687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ru-RU" dirty="0"/>
              <a:t> </a:t>
            </a:r>
            <a:r>
              <a:rPr lang="uk-UA" dirty="0"/>
              <a:t> </a:t>
            </a:r>
            <a:endParaRPr lang="ru-RU" sz="6000" dirty="0"/>
          </a:p>
          <a:p>
            <a:pPr marL="0" indent="0" algn="ctr">
              <a:buNone/>
            </a:pPr>
            <a:r>
              <a:rPr lang="uk-UA" sz="9800" b="1" cap="all" dirty="0"/>
              <a:t>План лекції</a:t>
            </a:r>
            <a:endParaRPr lang="ru-RU" sz="9800" dirty="0"/>
          </a:p>
          <a:p>
            <a:pPr marL="0" indent="0" algn="just">
              <a:buNone/>
            </a:pPr>
            <a:r>
              <a:rPr lang="uk-UA" sz="6000" dirty="0"/>
              <a:t> </a:t>
            </a:r>
            <a:endParaRPr lang="ru-RU" sz="6000" dirty="0"/>
          </a:p>
          <a:p>
            <a:pPr marL="0" indent="0" algn="just">
              <a:buNone/>
            </a:pPr>
            <a:r>
              <a:rPr lang="uk-UA" sz="6000" b="1" dirty="0"/>
              <a:t> </a:t>
            </a:r>
            <a:endParaRPr lang="ru-RU" sz="6000" dirty="0"/>
          </a:p>
          <a:p>
            <a:pPr marL="0" indent="0" algn="just">
              <a:buNone/>
            </a:pPr>
            <a:r>
              <a:rPr lang="uk-UA" sz="7400" dirty="0"/>
              <a:t>Вступ</a:t>
            </a:r>
            <a:endParaRPr lang="ru-RU" sz="7400" dirty="0"/>
          </a:p>
          <a:p>
            <a:pPr marL="1143000" lvl="0" indent="-1143000" algn="just">
              <a:buFont typeface="+mj-lt"/>
              <a:buAutoNum type="arabicPeriod"/>
            </a:pPr>
            <a:r>
              <a:rPr lang="uk-UA" sz="7400" dirty="0"/>
              <a:t>Поняття і сутність спеціальних знань, їх  роль і місце в застосуванні технічних засобів в процесі збору криміналістичної інформації  </a:t>
            </a:r>
            <a:endParaRPr lang="ru-RU" sz="7400" dirty="0"/>
          </a:p>
          <a:p>
            <a:pPr marL="1143000" lvl="0" indent="-1143000" algn="just">
              <a:buFont typeface="+mj-lt"/>
              <a:buAutoNum type="arabicPeriod"/>
            </a:pPr>
            <a:r>
              <a:rPr lang="uk-UA" sz="7400" dirty="0"/>
              <a:t>Принципи використання спеціальних знань</a:t>
            </a:r>
            <a:endParaRPr lang="ru-RU" sz="7400" dirty="0"/>
          </a:p>
          <a:p>
            <a:pPr marL="1143000" lvl="0" indent="-1143000" algn="just">
              <a:buFont typeface="+mj-lt"/>
              <a:buAutoNum type="arabicPeriod"/>
            </a:pPr>
            <a:r>
              <a:rPr lang="uk-UA" sz="7400" dirty="0"/>
              <a:t>Форми використання спеціальних знань і види допомоги, що здійснюється спеціалістами слідчому</a:t>
            </a:r>
            <a:endParaRPr lang="ru-RU" sz="7400" dirty="0"/>
          </a:p>
          <a:p>
            <a:pPr marL="1143000" lvl="0" indent="-1143000" algn="just">
              <a:buFont typeface="+mj-lt"/>
              <a:buAutoNum type="arabicPeriod"/>
            </a:pPr>
            <a:r>
              <a:rPr lang="uk-UA" sz="7400" dirty="0"/>
              <a:t>Загальні положення техніко-криміналістичного забезпечення слідчих (розшукових) дій</a:t>
            </a:r>
            <a:endParaRPr lang="ru-RU" sz="7400" dirty="0"/>
          </a:p>
          <a:p>
            <a:pPr marL="1143000" lvl="0" indent="-1143000" algn="just">
              <a:buFont typeface="+mj-lt"/>
              <a:buAutoNum type="arabicPeriod"/>
            </a:pPr>
            <a:r>
              <a:rPr lang="uk-UA" sz="7400" dirty="0"/>
              <a:t>Класифікація технічних засобів і методів техніко-криміналістичного забезпечення слідчих(розшукових) дій</a:t>
            </a:r>
            <a:endParaRPr lang="ru-RU" sz="7400" dirty="0"/>
          </a:p>
          <a:p>
            <a:pPr marL="1143000" lvl="0" indent="-1143000" algn="just">
              <a:buFont typeface="+mj-lt"/>
              <a:buAutoNum type="arabicPeriod"/>
            </a:pPr>
            <a:r>
              <a:rPr lang="uk-UA" sz="7400" dirty="0"/>
              <a:t>Перспективи розвитку техніко - криміналістичних засобів та проблеми їх автоматизації</a:t>
            </a:r>
            <a:endParaRPr lang="ru-RU" sz="7400" dirty="0"/>
          </a:p>
        </p:txBody>
      </p:sp>
    </p:spTree>
    <p:extLst>
      <p:ext uri="{BB962C8B-B14F-4D97-AF65-F5344CB8AC3E}">
        <p14:creationId xmlns:p14="http://schemas.microsoft.com/office/powerpoint/2010/main" val="3609585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229600" cy="1143000"/>
          </a:xfrm>
        </p:spPr>
        <p:txBody>
          <a:bodyPr>
            <a:noAutofit/>
          </a:bodyPr>
          <a:lstStyle/>
          <a:p>
            <a:r>
              <a:rPr lang="uk-UA" sz="3200" b="1" dirty="0"/>
              <a:t>Перспективи розвитку технічних засобів у техніко-криміналістичному забезпечені слідчих (розшукових) дій, проблеми їх автоматизації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501008"/>
            <a:ext cx="8229600" cy="2625161"/>
          </a:xfrm>
        </p:spPr>
        <p:txBody>
          <a:bodyPr/>
          <a:lstStyle/>
          <a:p>
            <a:pPr marL="0" indent="0" algn="just">
              <a:buNone/>
            </a:pPr>
            <a:r>
              <a:rPr lang="uk-UA" sz="2800" dirty="0"/>
              <a:t>О</a:t>
            </a:r>
            <a:r>
              <a:rPr lang="uk-UA" sz="2800" dirty="0" smtClean="0"/>
              <a:t>сновні </a:t>
            </a:r>
            <a:r>
              <a:rPr lang="uk-UA" sz="2800" dirty="0"/>
              <a:t>напрямки перспектив розвитку науково-технічних засобів у техніко-криміналістичному забезпечені слідчих(розшукових) дій: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20764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3" y="188640"/>
            <a:ext cx="8229600" cy="593752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Удосконалення</a:t>
            </a: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 технічної, інструментальної і приладової бази, призначеної для збору і дослідження криміналістичної інформації, що обумовлено введенням нових технологій і застосуванням нових матеріалів у промисловості на основі досягнень фундаментальної і прикладної науки </a:t>
            </a:r>
            <a:endParaRPr lang="uk-UA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Розвиток методологічної бази</a:t>
            </a: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k-UA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Покращення якості </a:t>
            </a: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застосування технічних засобів в техніко-криміналістичному забезпеченні слідчих(розшукових) дій.  шляхом підвищення якісних і кількісних показників, чутливості </a:t>
            </a: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</a:p>
          <a:p>
            <a:pPr marL="0" indent="0" algn="just">
              <a:buNone/>
            </a:pPr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Опанування новими видами</a:t>
            </a: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 застосування технічних засобів в техніко-криміналістичному забезпеченні слідчих(розшукових) дій. </a:t>
            </a: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методів </a:t>
            </a: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та об’єктивізації досліджень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1584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-243408"/>
            <a:ext cx="8229600" cy="1143000"/>
          </a:xfrm>
        </p:spPr>
        <p:txBody>
          <a:bodyPr>
            <a:normAutofit/>
          </a:bodyPr>
          <a:lstStyle/>
          <a:p>
            <a:r>
              <a:rPr lang="uk-UA" sz="6000" b="1" dirty="0">
                <a:solidFill>
                  <a:srgbClr val="FF0000"/>
                </a:solidFill>
              </a:rPr>
              <a:t>Висновок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8424936" cy="388843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Розглянувши питання застосування спеціальних знань в техніко-криміналістичному забезпеченні слідчих(розшукових) дій, можна зробити висновок, що в даний час розслідування кримінальних проваджень в значній мірі залежить від широкого і тактично грамотного застосування спеціальних знань спеціаліста.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При цьому повинні вміло поєднуватись різні процесуальні і </a:t>
            </a:r>
            <a:r>
              <a:rPr lang="uk-UA" sz="2400" dirty="0" err="1">
                <a:latin typeface="Arial" panose="020B0604020202020204" pitchFamily="34" charset="0"/>
                <a:cs typeface="Arial" panose="020B0604020202020204" pitchFamily="34" charset="0"/>
              </a:rPr>
              <a:t>непроцесуальні</a:t>
            </a: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 форми застосування таких знань, ефективно застосовувати науково-технічні засоби, правильно організовувати взаємодію слідчих і спеціалістів.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877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92696"/>
            <a:ext cx="8424936" cy="25202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Отриману </a:t>
            </a: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при цьому інформацію доказового і орієнтуючого характеру необхідно доводити до відповідних працівників правоохоронних органів, які ведуть боротьбу зі злочинцями, з метою її невідкладного використання для розшуку, затримання злочинців та виявлення різних обставин, які мають істотне значення для кримінального провадження.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056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48486" y="1056332"/>
            <a:ext cx="6917535" cy="1189113"/>
          </a:xfrm>
          <a:prstGeom prst="rect">
            <a:avLst/>
          </a:prstGeom>
          <a:noFill/>
        </p:spPr>
        <p:txBody>
          <a:bodyPr wrap="square" lIns="79528" tIns="39764" rIns="79528" bIns="39764" rtlCol="0">
            <a:spAutoFit/>
          </a:bodyPr>
          <a:lstStyle/>
          <a:p>
            <a:pPr algn="ctr" defTabSz="872664"/>
            <a:r>
              <a:rPr lang="uk-UA" sz="7000" b="1" dirty="0">
                <a:solidFill>
                  <a:srgbClr val="C00000"/>
                </a:solidFill>
              </a:rPr>
              <a:t>ДЯКУЮ ЗА УВАГУ</a:t>
            </a:r>
          </a:p>
        </p:txBody>
      </p:sp>
      <p:pic>
        <p:nvPicPr>
          <p:cNvPr id="36866" name="Picture 2" descr="http://steampunker.ru/uploads/images/00/17/83/2011/10/23/e4f58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9522" y="2417569"/>
            <a:ext cx="2919685" cy="37500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72681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640960" cy="2016224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uk-UA" b="1" dirty="0"/>
              <a:t>Поняття і сутність спеціальних знань, їх  роль і місце в застосуванні технічних засобів в процесі збору криміналістичної інформації  </a:t>
            </a:r>
            <a:endParaRPr lang="en-US" b="1" dirty="0" smtClean="0"/>
          </a:p>
          <a:p>
            <a:pPr marL="0" lvl="0" indent="0" algn="just">
              <a:buNone/>
            </a:pPr>
            <a:endParaRPr lang="en-US" sz="2800" dirty="0"/>
          </a:p>
          <a:p>
            <a:pPr marL="0" lvl="0" indent="0" algn="just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71534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0"/>
            <a:ext cx="8568951" cy="655272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en-US" sz="2400" dirty="0" smtClean="0"/>
          </a:p>
          <a:p>
            <a:pPr marL="0" indent="0" algn="just">
              <a:buNone/>
            </a:pPr>
            <a:endParaRPr lang="en-US" sz="2400" dirty="0"/>
          </a:p>
          <a:p>
            <a:pPr marL="0" indent="0" algn="just">
              <a:buNone/>
            </a:pPr>
            <a:endParaRPr lang="en-US" sz="2800" dirty="0" smtClean="0"/>
          </a:p>
          <a:p>
            <a:pPr marL="0" indent="0" algn="just">
              <a:buNone/>
            </a:pPr>
            <a:r>
              <a:rPr lang="uk-UA" sz="2800" dirty="0" smtClean="0"/>
              <a:t>Характерною </a:t>
            </a:r>
            <a:r>
              <a:rPr lang="uk-UA" sz="2800" dirty="0"/>
              <a:t>особливістю НТЗ є підзаконний характер їх застосування Метою огляду родії відповідно до положень КПК України (ст. 237) є виявлення слідів злочину та інших речових джерел доказової інформації, що мають значення для кримінального провадження.</a:t>
            </a:r>
            <a:endParaRPr lang="ru-RU" sz="2800" dirty="0"/>
          </a:p>
          <a:p>
            <a:pPr marL="0" indent="0" algn="just">
              <a:buNone/>
            </a:pPr>
            <a:r>
              <a:rPr lang="uk-UA" sz="2800" dirty="0"/>
              <a:t>	Відповідно до ст.104 КПК України підчас огляду складається протокол, в який заносяться відомості про застосування НТЗ (ст.106 КПК України) в якому фіксується все, що було виявлено, у тій самі послідовності, в якій це відбувалося, і в тому саме вигляді, в якому спостерігалося під час огляду</a:t>
            </a:r>
            <a:endParaRPr lang="ru-RU" sz="2800" dirty="0">
              <a:latin typeface="Century Schoolbook" panose="02040604050505020304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0"/>
            <a:ext cx="2016224" cy="147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410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8784976" cy="358701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Техніко-криміналістичне забезпечення </a:t>
            </a: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– це скоординована діяльність підготовлених сил із застосування спеціальних засобів і методів із метою отримання, обробки, накопичення, аналізу й використання розшукової й доказової інформації в цілях розслідування кримінальних проваджень. Теорія криміналістичного забезпечення слідчої(</a:t>
            </a:r>
            <a:r>
              <a:rPr lang="uk-UA" sz="2400" dirty="0" err="1">
                <a:latin typeface="Arial" panose="020B0604020202020204" pitchFamily="34" charset="0"/>
                <a:cs typeface="Arial" panose="020B0604020202020204" pitchFamily="34" charset="0"/>
              </a:rPr>
              <a:t>розшуковоі</a:t>
            </a: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) діяльності, як і будь яка теорія, реалізує своє призначення через систему властивих їй функцій, що відображають і характеризують можливості, а також важливі аспекти її сутності.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79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20688"/>
            <a:ext cx="8784976" cy="365902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Об’єктивне </a:t>
            </a: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й повне уявлення про теорію криміналістичного забезпечення правоохоронної діяльності можна мати тільки після з’ясування функцій, які вона здійснює як у загальному процесі наукового пізнання, так і в реалізації напрямів її використання безпосередньо в слідчий практиці. Оскільки теоретичною основою практичної діяльності, проведеної в інтересах слідства, є правові, у тому числі й криміналістичні  знання, котрі за своєю суттю є науковими, однією з функцій теорії криміналістичного забезпечення слідчої діяльності виступає евристична функція.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11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4732" y="332656"/>
            <a:ext cx="8548463" cy="144016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800" dirty="0" smtClean="0"/>
              <a:t>Для розслідування </a:t>
            </a:r>
            <a:r>
              <a:rPr lang="uk-UA" sz="2800" dirty="0"/>
              <a:t>та </a:t>
            </a:r>
            <a:r>
              <a:rPr lang="uk-UA" sz="2800" dirty="0" smtClean="0"/>
              <a:t>судового розгляду </a:t>
            </a:r>
            <a:r>
              <a:rPr lang="uk-UA" sz="2800" dirty="0"/>
              <a:t>кримінальних проваджень  </a:t>
            </a:r>
            <a:r>
              <a:rPr lang="uk-UA" sz="2800" dirty="0" smtClean="0"/>
              <a:t>необхідні спеціальні технічні засоби, а для їх застосування потрібні спеціальні знання</a:t>
            </a:r>
            <a:endParaRPr lang="ru-RU" sz="2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75" y="4510036"/>
            <a:ext cx="2736298" cy="2052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4452878"/>
            <a:ext cx="4299992" cy="2109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1644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6"/>
            <a:ext cx="8229600" cy="6480714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uk-UA" sz="3400" dirty="0"/>
              <a:t>У судочинстві можуть використовуватись наступні спеціальні знання:</a:t>
            </a:r>
            <a:endParaRPr lang="ru-RU" sz="3400" dirty="0"/>
          </a:p>
          <a:p>
            <a:pPr lvl="0" algn="just"/>
            <a:r>
              <a:rPr lang="uk-UA" sz="3400" dirty="0"/>
              <a:t>знання, за допомогою яких встановлюють різні докази. Як правило вони реалізуються у формі експертизи.</a:t>
            </a:r>
            <a:endParaRPr lang="ru-RU" sz="3400" dirty="0"/>
          </a:p>
          <a:p>
            <a:pPr lvl="0" algn="just"/>
            <a:r>
              <a:rPr lang="uk-UA" sz="3400" dirty="0"/>
              <a:t>Знання, які мають допоміжне значення при встановленні доказів, виявлення причин та умов, що сприяли скоєнню злочинів;</a:t>
            </a:r>
            <a:endParaRPr lang="ru-RU" sz="3400" dirty="0"/>
          </a:p>
          <a:p>
            <a:pPr lvl="0" algn="just"/>
            <a:r>
              <a:rPr lang="uk-UA" sz="3400" dirty="0"/>
              <a:t>Знання, що містять довідкову інформацію, використані з різних довідників та спеціальної літератури;</a:t>
            </a:r>
            <a:endParaRPr lang="ru-RU" sz="3400" dirty="0"/>
          </a:p>
          <a:p>
            <a:pPr lvl="0" algn="just"/>
            <a:r>
              <a:rPr lang="uk-UA" sz="3400" dirty="0"/>
              <a:t>Знання, що є основою для удосконалення науково-технічних засобів для виявлення, збирання, дослідження та оцінки доказів.</a:t>
            </a:r>
            <a:endParaRPr lang="ru-RU" sz="3400" dirty="0"/>
          </a:p>
          <a:p>
            <a:pPr marL="0" indent="0" algn="just">
              <a:buNone/>
            </a:pPr>
            <a:r>
              <a:rPr lang="uk-UA" sz="3400" dirty="0"/>
              <a:t>У кримінально процесуальних нормах, що регламентують діяльність спеціаліста (ст.71 КПК України), уживаються терміни «спеціальні знання» і «навичками». Законодавець ці терміни не розмежовує, однак термін «спеціальні знання» переважніше, тому що під пізнанням у гносеології розуміють суспільно-історичний процес формування знань. Знання ж – це продукт, результат пізнавальної діяльності людей.</a:t>
            </a:r>
            <a:endParaRPr lang="ru-RU" sz="3400" dirty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8613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uk-UA" b="1" i="1" dirty="0"/>
              <a:t>Метою застосування спеціальних знань</a:t>
            </a:r>
            <a:r>
              <a:rPr lang="uk-UA" i="1" dirty="0"/>
              <a:t> </a:t>
            </a:r>
            <a:r>
              <a:rPr lang="uk-UA" dirty="0"/>
              <a:t>є сприяння збиранню доказової інформації, необхідної для проведення кримінального провадження  , а також розробка тактичних і технічних засобів і методів її збору.</a:t>
            </a:r>
            <a:endParaRPr lang="ru-RU" dirty="0"/>
          </a:p>
          <a:p>
            <a:pPr marL="0" indent="0" algn="just">
              <a:buNone/>
            </a:pPr>
            <a:r>
              <a:rPr lang="uk-UA" dirty="0"/>
              <a:t>Застосовувати спеціальні знання можуть не тільки експерти, спеціалісти, але й особи, що проваджують дізнання, слідчий, оперативний працівник, прокурор, хоча результати їхнього застосування будуть мати різне процесуальне значення.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0364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903</TotalTime>
  <Words>1291</Words>
  <Application>Microsoft Office PowerPoint</Application>
  <PresentationFormat>Экран (4:3)</PresentationFormat>
  <Paragraphs>89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Тема Office</vt:lpstr>
      <vt:lpstr>3_Office Theme</vt:lpstr>
      <vt:lpstr>Тема: Теоретичні та практичні питання використання спеціальних знань у техніко-криміналістичному забезпечені слідчих (розшукових) дій.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Принципи і критерії використання техніко-криміналістичних засобів у кримінальних провадженнях  </vt:lpstr>
      <vt:lpstr>Спеціальні знання можуть використовуватися при розслідуванні кримінальних проваджень їх застосування відповідає визначеним принципам. </vt:lpstr>
      <vt:lpstr>Форми використання спеціальних знань і види допомоги, що здійснюється спеціалістами слідчому</vt:lpstr>
      <vt:lpstr>Презентация PowerPoint</vt:lpstr>
      <vt:lpstr>Презентация PowerPoint</vt:lpstr>
      <vt:lpstr>Загальні положення техніко-криміналістичного забезпечення слідчої (розшукової) дії</vt:lpstr>
      <vt:lpstr>Класифікація технічних засобів і методів криміналістичних досліджень. Джерела формування та розвитку криміналістичної техніки</vt:lpstr>
      <vt:lpstr>   </vt:lpstr>
      <vt:lpstr>Презентация PowerPoint</vt:lpstr>
      <vt:lpstr>Перспективи розвитку технічних засобів у техніко-криміналістичному забезпечені слідчих (розшукових) дій, проблеми їх автоматизації</vt:lpstr>
      <vt:lpstr>Презентация PowerPoint</vt:lpstr>
      <vt:lpstr>Висновок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Криміналістичні аспекти застосування науково-технічних засобів при проведенні слідчих(розшукових) дій то оперативно-розшукових заходів</dc:title>
  <dc:creator>User</dc:creator>
  <cp:lastModifiedBy>Admin</cp:lastModifiedBy>
  <cp:revision>43</cp:revision>
  <dcterms:created xsi:type="dcterms:W3CDTF">2015-09-19T07:41:15Z</dcterms:created>
  <dcterms:modified xsi:type="dcterms:W3CDTF">2018-02-26T09:50:33Z</dcterms:modified>
</cp:coreProperties>
</file>