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2" r:id="rId11"/>
    <p:sldId id="273" r:id="rId12"/>
    <p:sldId id="274" r:id="rId13"/>
    <p:sldId id="275" r:id="rId14"/>
    <p:sldId id="278" r:id="rId15"/>
    <p:sldId id="279" r:id="rId16"/>
    <p:sldId id="280" r:id="rId17"/>
    <p:sldId id="281" r:id="rId18"/>
    <p:sldId id="282" r:id="rId19"/>
    <p:sldId id="283" r:id="rId20"/>
    <p:sldId id="265" r:id="rId21"/>
    <p:sldId id="276" r:id="rId22"/>
    <p:sldId id="277" r:id="rId23"/>
    <p:sldId id="266" r:id="rId24"/>
    <p:sldId id="267" r:id="rId25"/>
    <p:sldId id="268" r:id="rId26"/>
    <p:sldId id="269" r:id="rId27"/>
    <p:sldId id="270" r:id="rId28"/>
    <p:sldId id="271"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varScale="1">
        <p:scale>
          <a:sx n="74" d="100"/>
          <a:sy n="74" d="100"/>
        </p:scale>
        <p:origin x="-105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22.02.2018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22.02.2018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22.02.2018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22.02.2018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22.02.2018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22.02.2018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2130425"/>
            <a:ext cx="8352928" cy="2882751"/>
          </a:xfrm>
        </p:spPr>
        <p:txBody>
          <a:bodyPr anchor="t">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sz="4800" b="1" dirty="0">
                <a:ln w="11430"/>
                <a:latin typeface="Times New Roman" pitchFamily="18" charset="0"/>
                <a:cs typeface="Times New Roman" pitchFamily="18" charset="0"/>
              </a:rPr>
              <a:t> </a:t>
            </a:r>
            <a:r>
              <a:rPr lang="uk-UA" sz="4800" b="1" dirty="0" smtClean="0">
                <a:ln w="11430"/>
                <a:latin typeface="Times New Roman" pitchFamily="18" charset="0"/>
                <a:cs typeface="Times New Roman" pitchFamily="18" charset="0"/>
              </a:rPr>
              <a:t>Використання </a:t>
            </a:r>
            <a:r>
              <a:rPr lang="uk-UA" sz="4800" b="1" dirty="0">
                <a:ln w="11430"/>
                <a:latin typeface="Times New Roman" pitchFamily="18" charset="0"/>
                <a:cs typeface="Times New Roman" pitchFamily="18" charset="0"/>
              </a:rPr>
              <a:t>фотографічних методів дослідження в технічній експертизі </a:t>
            </a:r>
            <a:r>
              <a:rPr lang="uk-UA" sz="4800" b="1" dirty="0" smtClean="0">
                <a:ln w="11430"/>
                <a:latin typeface="Times New Roman" pitchFamily="18" charset="0"/>
                <a:cs typeface="Times New Roman" pitchFamily="18" charset="0"/>
              </a:rPr>
              <a:t>документів</a:t>
            </a:r>
            <a:r>
              <a:rPr lang="ru-RU" sz="4800" b="1" dirty="0">
                <a:ln w="11430"/>
                <a:effectLst>
                  <a:outerShdw blurRad="50800" dist="39000" dir="5460000" algn="tl">
                    <a:srgbClr val="000000">
                      <a:alpha val="38000"/>
                    </a:srgbClr>
                  </a:outerShdw>
                </a:effectLst>
              </a:rPr>
              <a:t/>
            </a:r>
            <a:br>
              <a:rPr lang="ru-RU" sz="4800" b="1" dirty="0">
                <a:ln w="11430"/>
                <a:effectLst>
                  <a:outerShdw blurRad="50800" dist="39000" dir="5460000" algn="tl">
                    <a:srgbClr val="000000">
                      <a:alpha val="38000"/>
                    </a:srgbClr>
                  </a:outerShdw>
                </a:effectLst>
              </a:rPr>
            </a:br>
            <a:endParaRPr lang="ru-RU" sz="4800" b="1" dirty="0">
              <a:ln w="11430"/>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67083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дрей\Desktop\Новая папка\IMG_782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905" t="7404" r="5971" b="14073"/>
          <a:stretch/>
        </p:blipFill>
        <p:spPr bwMode="auto">
          <a:xfrm>
            <a:off x="138386" y="259071"/>
            <a:ext cx="3960440" cy="5416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8386" y="5694224"/>
            <a:ext cx="3960440" cy="707886"/>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Мал</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Загальний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вигляд</a:t>
            </a:r>
            <a:r>
              <a:rPr lang="ru-RU" sz="2000" dirty="0" smtClean="0">
                <a:latin typeface="Times New Roman" pitchFamily="18" charset="0"/>
                <a:cs typeface="Times New Roman" pitchFamily="18" charset="0"/>
              </a:rPr>
              <a:t> документу з п</a:t>
            </a:r>
            <a:r>
              <a:rPr lang="uk-UA" sz="2000" dirty="0" err="1" smtClean="0">
                <a:latin typeface="Times New Roman" pitchFamily="18" charset="0"/>
                <a:cs typeface="Times New Roman" pitchFamily="18" charset="0"/>
              </a:rPr>
              <a:t>ідчищенням</a:t>
            </a:r>
            <a:endParaRPr lang="ru-RU" sz="2000" dirty="0">
              <a:latin typeface="Times New Roman" pitchFamily="18" charset="0"/>
              <a:cs typeface="Times New Roman" pitchFamily="18" charset="0"/>
            </a:endParaRPr>
          </a:p>
        </p:txBody>
      </p:sp>
      <p:pic>
        <p:nvPicPr>
          <p:cNvPr id="1027" name="Picture 3" descr="C:\Users\Андрей\Desktop\Новая папка\IMG_7825.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6281" t="8294" r="8252" b="14095"/>
          <a:stretch/>
        </p:blipFill>
        <p:spPr bwMode="auto">
          <a:xfrm>
            <a:off x="4261285" y="1373568"/>
            <a:ext cx="4680520" cy="3187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61286" y="4725144"/>
            <a:ext cx="4680520" cy="707886"/>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Фрагмент док</a:t>
            </a:r>
            <a:r>
              <a:rPr lang="uk-UA" sz="2000" dirty="0">
                <a:latin typeface="Times New Roman" pitchFamily="18" charset="0"/>
                <a:cs typeface="Times New Roman" pitchFamily="18" charset="0"/>
              </a:rPr>
              <a:t>у</a:t>
            </a:r>
            <a:r>
              <a:rPr lang="uk-UA" sz="2000" dirty="0" smtClean="0">
                <a:latin typeface="Times New Roman" pitchFamily="18" charset="0"/>
                <a:cs typeface="Times New Roman" pitchFamily="18" charset="0"/>
              </a:rPr>
              <a:t>мента з підчищенням</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23504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ндрей\Desktop\Новая папка\IMG_782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329" t="11288" r="3054" b="6777"/>
          <a:stretch/>
        </p:blipFill>
        <p:spPr bwMode="auto">
          <a:xfrm>
            <a:off x="722631" y="391231"/>
            <a:ext cx="7848872" cy="5152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2631" y="5825179"/>
            <a:ext cx="7848871" cy="400110"/>
          </a:xfrm>
          <a:prstGeom prst="rect">
            <a:avLst/>
          </a:prstGeom>
          <a:noFill/>
        </p:spPr>
        <p:txBody>
          <a:bodyPr wrap="square" rtlCol="0">
            <a:spAutoFit/>
          </a:bodyPr>
          <a:lstStyle/>
          <a:p>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Фрагмент документа з підчищенням в косо направленому світлі</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3908373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ндрей\Desktop\Новая папка\IMG_783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2629" t="28253" r="17925" b="11662"/>
          <a:stretch/>
        </p:blipFill>
        <p:spPr bwMode="auto">
          <a:xfrm>
            <a:off x="755576" y="435476"/>
            <a:ext cx="7738104" cy="502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5576" y="5661248"/>
            <a:ext cx="7738104" cy="707886"/>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Загальний вигляд документа з елементами підчищення та дописки</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1842280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Андрей\Desktop\Новая папка\IMG_783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126" t="20110" r="12801" b="11884"/>
          <a:stretch/>
        </p:blipFill>
        <p:spPr bwMode="auto">
          <a:xfrm>
            <a:off x="509218" y="408107"/>
            <a:ext cx="8208912" cy="5295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9218" y="5869424"/>
            <a:ext cx="8208912" cy="400110"/>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Фрагмент документу з елементом дописування</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3994828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ндрей\Desktop\Новая папка\IMG_783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5383" t="18358" r="17835" b="14456"/>
          <a:stretch/>
        </p:blipFill>
        <p:spPr bwMode="auto">
          <a:xfrm>
            <a:off x="895681" y="260648"/>
            <a:ext cx="7056784" cy="5325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3543" y="5877272"/>
            <a:ext cx="7504881" cy="400110"/>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Мал</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Загальний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вигляд</a:t>
            </a:r>
            <a:r>
              <a:rPr lang="ru-RU" sz="2000" dirty="0" smtClean="0">
                <a:latin typeface="Times New Roman" pitchFamily="18" charset="0"/>
                <a:cs typeface="Times New Roman" pitchFamily="18" charset="0"/>
              </a:rPr>
              <a:t> документа з </a:t>
            </a:r>
            <a:r>
              <a:rPr lang="ru-RU" sz="2000" dirty="0" err="1" smtClean="0">
                <a:latin typeface="Times New Roman" pitchFamily="18" charset="0"/>
                <a:cs typeface="Times New Roman" pitchFamily="18" charset="0"/>
              </a:rPr>
              <a:t>елементом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травлення</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1126614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ндрей\Desktop\Новая папка\IMG_783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9233" t="19593" r="16444" b="16770"/>
          <a:stretch/>
        </p:blipFill>
        <p:spPr bwMode="auto">
          <a:xfrm>
            <a:off x="1277319" y="408550"/>
            <a:ext cx="6593538" cy="4892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5445224"/>
            <a:ext cx="7199512" cy="707886"/>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Мал</a:t>
            </a:r>
            <a:r>
              <a:rPr lang="ru-RU" sz="2000" dirty="0" smtClean="0">
                <a:latin typeface="Times New Roman" pitchFamily="18" charset="0"/>
                <a:cs typeface="Times New Roman" pitchFamily="18" charset="0"/>
              </a:rPr>
              <a:t>. Фрагмент документу з </a:t>
            </a:r>
            <a:r>
              <a:rPr lang="ru-RU" sz="2000" dirty="0" err="1" smtClean="0">
                <a:latin typeface="Times New Roman" pitchFamily="18" charset="0"/>
                <a:cs typeface="Times New Roman" pitchFamily="18" charset="0"/>
              </a:rPr>
              <a:t>елементом</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травлення</a:t>
            </a:r>
            <a:r>
              <a:rPr lang="ru-RU" sz="2000" dirty="0" smtClean="0">
                <a:latin typeface="Times New Roman" pitchFamily="18" charset="0"/>
                <a:cs typeface="Times New Roman" pitchFamily="18" charset="0"/>
              </a:rPr>
              <a:t> в </a:t>
            </a:r>
            <a:r>
              <a:rPr lang="ru-RU" sz="2000" dirty="0" err="1" smtClean="0">
                <a:latin typeface="Times New Roman" pitchFamily="18" charset="0"/>
                <a:cs typeface="Times New Roman" pitchFamily="18" charset="0"/>
              </a:rPr>
              <a:t>косонаправленому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світл</a:t>
            </a:r>
            <a:r>
              <a:rPr lang="uk-UA" sz="2000" dirty="0" smtClean="0">
                <a:latin typeface="Times New Roman" pitchFamily="18" charset="0"/>
                <a:cs typeface="Times New Roman" pitchFamily="18" charset="0"/>
              </a:rPr>
              <a:t>і</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3562193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Андрей\Desktop\Новая папка\IMG_784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8305" t="13681" r="11431" b="15854"/>
          <a:stretch/>
        </p:blipFill>
        <p:spPr bwMode="auto">
          <a:xfrm>
            <a:off x="899592" y="258434"/>
            <a:ext cx="7128792" cy="5362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9592" y="5877272"/>
            <a:ext cx="7128792" cy="400110"/>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Фрагмент документу з елементом травлення на просвіт</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900990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ндрей\Desktop\Новая папка\IMG_78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751" t="15568" r="15466" b="20249"/>
          <a:stretch/>
        </p:blipFill>
        <p:spPr bwMode="auto">
          <a:xfrm>
            <a:off x="611560" y="320277"/>
            <a:ext cx="7478409" cy="5390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59" y="5944193"/>
            <a:ext cx="7478409" cy="400110"/>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Фрагмент документа з елементом травлення в УФ світлі</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44431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ндрей\Desktop\IMG_784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7799" t="23850" r="19516" b="16063"/>
          <a:stretch/>
        </p:blipFill>
        <p:spPr bwMode="auto">
          <a:xfrm>
            <a:off x="899592" y="476672"/>
            <a:ext cx="7128792" cy="512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9592" y="5949280"/>
            <a:ext cx="7128792" cy="400110"/>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Загальний вигляд документа з елементом замазування</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3424436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ндрей\Desktop\IMG_7849.JPG"/>
          <p:cNvPicPr>
            <a:picLocks noChangeAspect="1" noChangeArrowheads="1"/>
          </p:cNvPicPr>
          <p:nvPr/>
        </p:nvPicPr>
        <p:blipFill rotWithShape="1">
          <a:blip r:embed="rId2">
            <a:extLst>
              <a:ext uri="{28A0092B-C50C-407E-A947-70E740481C1C}">
                <a14:useLocalDpi xmlns:a14="http://schemas.microsoft.com/office/drawing/2010/main" val="0"/>
              </a:ext>
            </a:extLst>
          </a:blip>
          <a:srcRect l="21799" t="25521" r="22276" b="21221"/>
          <a:stretch/>
        </p:blipFill>
        <p:spPr bwMode="auto">
          <a:xfrm>
            <a:off x="705532" y="307196"/>
            <a:ext cx="7610884" cy="5436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5532" y="5965249"/>
            <a:ext cx="7610884" cy="400110"/>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Збільшене зображення документа з елементом замазування</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66758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0"/>
            <a:ext cx="8291264" cy="994122"/>
          </a:xfrm>
        </p:spPr>
        <p:txBody>
          <a:bodyPr>
            <a:noAutofit/>
          </a:bodyPr>
          <a:lstStyle/>
          <a:p>
            <a:r>
              <a:rPr lang="uk-UA" sz="3600" b="1" cap="all" dirty="0">
                <a:latin typeface="Times New Roman" pitchFamily="18" charset="0"/>
                <a:cs typeface="Times New Roman" pitchFamily="18" charset="0"/>
              </a:rPr>
              <a:t>П</a:t>
            </a:r>
            <a:r>
              <a:rPr lang="ru-RU" sz="3600" b="1" cap="all" dirty="0">
                <a:latin typeface="Times New Roman" pitchFamily="18" charset="0"/>
                <a:cs typeface="Times New Roman" pitchFamily="18" charset="0"/>
              </a:rPr>
              <a:t>лан </a:t>
            </a:r>
            <a:r>
              <a:rPr lang="ru-RU" sz="3600" b="1" cap="all" dirty="0" err="1">
                <a:latin typeface="Times New Roman" pitchFamily="18" charset="0"/>
                <a:cs typeface="Times New Roman" pitchFamily="18" charset="0"/>
              </a:rPr>
              <a:t>лекці</a:t>
            </a:r>
            <a:r>
              <a:rPr lang="uk-UA" sz="3600" b="1" cap="all" dirty="0">
                <a:latin typeface="Times New Roman" pitchFamily="18" charset="0"/>
                <a:cs typeface="Times New Roman" pitchFamily="18" charset="0"/>
              </a:rPr>
              <a:t>Ї</a:t>
            </a:r>
            <a:r>
              <a:rPr lang="ru-RU" sz="3600" dirty="0">
                <a:latin typeface="Times New Roman" pitchFamily="18" charset="0"/>
                <a:cs typeface="Times New Roman" pitchFamily="18" charset="0"/>
              </a:rPr>
              <a:t/>
            </a:r>
            <a:br>
              <a:rPr lang="ru-RU" sz="3600" dirty="0">
                <a:latin typeface="Times New Roman" pitchFamily="18" charset="0"/>
                <a:cs typeface="Times New Roman" pitchFamily="18" charset="0"/>
              </a:rPr>
            </a:br>
            <a:endParaRPr lang="ru-RU" sz="3600" dirty="0">
              <a:latin typeface="Times New Roman" pitchFamily="18" charset="0"/>
              <a:cs typeface="Times New Roman" pitchFamily="18" charset="0"/>
            </a:endParaRPr>
          </a:p>
        </p:txBody>
      </p:sp>
      <p:sp>
        <p:nvSpPr>
          <p:cNvPr id="3" name="Объект 2"/>
          <p:cNvSpPr>
            <a:spLocks noGrp="1"/>
          </p:cNvSpPr>
          <p:nvPr>
            <p:ph idx="1"/>
          </p:nvPr>
        </p:nvSpPr>
        <p:spPr/>
        <p:txBody>
          <a:bodyPr>
            <a:normAutofit/>
          </a:bodyPr>
          <a:lstStyle/>
          <a:p>
            <a:pPr marL="971550" lvl="1" indent="-514350">
              <a:buFont typeface="+mj-lt"/>
              <a:buAutoNum type="arabicPeriod"/>
            </a:pPr>
            <a:r>
              <a:rPr lang="uk-UA" dirty="0" smtClean="0">
                <a:latin typeface="Times New Roman" pitchFamily="18" charset="0"/>
                <a:cs typeface="Times New Roman" pitchFamily="18" charset="0"/>
              </a:rPr>
              <a:t>Фотографування </a:t>
            </a:r>
            <a:r>
              <a:rPr lang="uk-UA" dirty="0">
                <a:latin typeface="Times New Roman" pitchFamily="18" charset="0"/>
                <a:cs typeface="Times New Roman" pitchFamily="18" charset="0"/>
              </a:rPr>
              <a:t>загального вигляду документів.</a:t>
            </a:r>
            <a:endParaRPr lang="ru-RU" dirty="0">
              <a:latin typeface="Times New Roman" pitchFamily="18" charset="0"/>
              <a:cs typeface="Times New Roman" pitchFamily="18" charset="0"/>
            </a:endParaRPr>
          </a:p>
          <a:p>
            <a:pPr marL="971550" lvl="1" indent="-514350">
              <a:buFont typeface="+mj-lt"/>
              <a:buAutoNum type="arabicPeriod"/>
            </a:pPr>
            <a:r>
              <a:rPr lang="uk-UA" dirty="0">
                <a:latin typeface="Times New Roman" pitchFamily="18" charset="0"/>
                <a:cs typeface="Times New Roman" pitchFamily="18" charset="0"/>
              </a:rPr>
              <a:t>Техніка фотографування дописок, додрукувань і підчищень, витравлених, залитих і закреслених записів у документах.</a:t>
            </a:r>
            <a:endParaRPr lang="ru-RU" dirty="0">
              <a:latin typeface="Times New Roman" pitchFamily="18" charset="0"/>
              <a:cs typeface="Times New Roman" pitchFamily="18" charset="0"/>
            </a:endParaRPr>
          </a:p>
          <a:p>
            <a:pPr marL="971550" lvl="1" indent="-514350">
              <a:buFont typeface="+mj-lt"/>
              <a:buAutoNum type="arabicPeriod"/>
            </a:pPr>
            <a:r>
              <a:rPr lang="uk-UA" dirty="0">
                <a:latin typeface="Times New Roman" pitchFamily="18" charset="0"/>
                <a:cs typeface="Times New Roman" pitchFamily="18" charset="0"/>
              </a:rPr>
              <a:t>Фотографування спалених і обвуглених документів.</a:t>
            </a:r>
            <a:endParaRPr lang="ru-RU" dirty="0">
              <a:latin typeface="Times New Roman" pitchFamily="18" charset="0"/>
              <a:cs typeface="Times New Roman" pitchFamily="18" charset="0"/>
            </a:endParaRPr>
          </a:p>
          <a:p>
            <a:pPr marL="971550" lvl="1" indent="-514350">
              <a:buFont typeface="+mj-lt"/>
              <a:buAutoNum type="arabicPeriod"/>
            </a:pPr>
            <a:r>
              <a:rPr lang="uk-UA" dirty="0">
                <a:latin typeface="Times New Roman" pitchFamily="18" charset="0"/>
                <a:cs typeface="Times New Roman" pitchFamily="18" charset="0"/>
              </a:rPr>
              <a:t>Фотографування зображень на копіювальному </a:t>
            </a:r>
            <a:r>
              <a:rPr lang="uk-UA" dirty="0" smtClean="0">
                <a:latin typeface="Times New Roman" pitchFamily="18" charset="0"/>
                <a:cs typeface="Times New Roman" pitchFamily="18" charset="0"/>
              </a:rPr>
              <a:t>папері.</a:t>
            </a:r>
            <a:endParaRPr lang="ru-RU"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3825826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712968" cy="1143000"/>
          </a:xfrm>
        </p:spPr>
        <p:txBody>
          <a:bodyPr>
            <a:noAutofit/>
          </a:bodyPr>
          <a:lstStyle/>
          <a:p>
            <a:r>
              <a:rPr lang="ru-RU" sz="3600" dirty="0" err="1" smtClean="0">
                <a:latin typeface="Times New Roman" pitchFamily="18" charset="0"/>
                <a:cs typeface="Times New Roman" pitchFamily="18" charset="0"/>
              </a:rPr>
              <a:t>Питання</a:t>
            </a:r>
            <a:r>
              <a:rPr lang="ru-RU" sz="3600" dirty="0" smtClean="0">
                <a:latin typeface="Times New Roman" pitchFamily="18" charset="0"/>
                <a:cs typeface="Times New Roman" pitchFamily="18" charset="0"/>
              </a:rPr>
              <a:t> 3: </a:t>
            </a:r>
            <a:r>
              <a:rPr lang="uk-UA" sz="3600" dirty="0">
                <a:latin typeface="Times New Roman" pitchFamily="18" charset="0"/>
                <a:cs typeface="Times New Roman" pitchFamily="18" charset="0"/>
              </a:rPr>
              <a:t>Фотографування спалених і обвуглених документів</a:t>
            </a:r>
            <a:endParaRPr lang="ru-RU" sz="3600" dirty="0">
              <a:latin typeface="Times New Roman" pitchFamily="18" charset="0"/>
              <a:cs typeface="Times New Roman" pitchFamily="18" charset="0"/>
            </a:endParaRPr>
          </a:p>
        </p:txBody>
      </p:sp>
      <p:sp>
        <p:nvSpPr>
          <p:cNvPr id="3" name="Объект 2"/>
          <p:cNvSpPr>
            <a:spLocks noGrp="1"/>
          </p:cNvSpPr>
          <p:nvPr>
            <p:ph idx="1"/>
          </p:nvPr>
        </p:nvSpPr>
        <p:spPr>
          <a:xfrm>
            <a:off x="244605" y="1483488"/>
            <a:ext cx="3672408" cy="5069160"/>
          </a:xfrm>
        </p:spPr>
        <p:txBody>
          <a:bodyPr>
            <a:normAutofit fontScale="85000" lnSpcReduction="10000"/>
          </a:bodyPr>
          <a:lstStyle/>
          <a:p>
            <a:pPr marL="0" indent="530225">
              <a:buNone/>
            </a:pPr>
            <a:r>
              <a:rPr lang="uk-UA" dirty="0">
                <a:latin typeface="Times New Roman" pitchFamily="18" charset="0"/>
                <a:cs typeface="Times New Roman" pitchFamily="18" charset="0"/>
              </a:rPr>
              <a:t>Спалені або обгорілі документи фотографують у тому виді, у якому вони надійшли на дослідження. Такі документи рівномірно висвітлюють розсіяним світлом, направленим під більшим кутом (близько 90°) до площини об'єкта, який фотографується.</a:t>
            </a:r>
            <a:endParaRPr lang="ru-RU" dirty="0">
              <a:latin typeface="Times New Roman" pitchFamily="18" charset="0"/>
              <a:cs typeface="Times New Roman" pitchFamily="18" charset="0"/>
            </a:endParaRPr>
          </a:p>
          <a:p>
            <a:endParaRPr lang="uk-UA" dirty="0"/>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3917013" y="1538157"/>
            <a:ext cx="4906913" cy="4627147"/>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3917013" y="6165304"/>
            <a:ext cx="4906912" cy="646331"/>
          </a:xfrm>
          <a:prstGeom prst="rect">
            <a:avLst/>
          </a:prstGeom>
        </p:spPr>
        <p:txBody>
          <a:bodyPr wrap="square">
            <a:spAutoFit/>
          </a:bodyPr>
          <a:lstStyle/>
          <a:p>
            <a:pPr algn="ctr"/>
            <a:r>
              <a:rPr lang="uk-UA" b="1" dirty="0">
                <a:latin typeface="Times New Roman" pitchFamily="18" charset="0"/>
                <a:cs typeface="Times New Roman" pitchFamily="18" charset="0"/>
              </a:rPr>
              <a:t>Мал</a:t>
            </a:r>
            <a:r>
              <a:rPr lang="uk-UA" dirty="0">
                <a:latin typeface="Times New Roman" pitchFamily="18" charset="0"/>
                <a:cs typeface="Times New Roman" pitchFamily="18" charset="0"/>
              </a:rPr>
              <a:t>. 7. Фотозйомка загального вигляду спалених й обвуглених документів</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6624229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Андрей\Desktop\Новая папка\IMG_782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4630" t="33482" r="22905" b="32477"/>
          <a:stretch/>
        </p:blipFill>
        <p:spPr bwMode="auto">
          <a:xfrm>
            <a:off x="1302144" y="122254"/>
            <a:ext cx="6036602" cy="2937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Андрей\Desktop\Новая папка\IMG_783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5475" t="35604" r="23517" b="37357"/>
          <a:stretch/>
        </p:blipFill>
        <p:spPr bwMode="auto">
          <a:xfrm>
            <a:off x="1342901" y="3645024"/>
            <a:ext cx="6036601" cy="2400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01287" y="3156281"/>
            <a:ext cx="5912468" cy="400110"/>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Загальний вигляд спаленого документа</a:t>
            </a:r>
            <a:endParaRPr lang="ru-RU" sz="2000" dirty="0">
              <a:latin typeface="Times New Roman" pitchFamily="18" charset="0"/>
              <a:cs typeface="Times New Roman" pitchFamily="18" charset="0"/>
            </a:endParaRPr>
          </a:p>
        </p:txBody>
      </p:sp>
      <p:sp>
        <p:nvSpPr>
          <p:cNvPr id="6" name="TextBox 5"/>
          <p:cNvSpPr txBox="1"/>
          <p:nvPr/>
        </p:nvSpPr>
        <p:spPr>
          <a:xfrm>
            <a:off x="1332497" y="6211669"/>
            <a:ext cx="6336704" cy="646331"/>
          </a:xfrm>
          <a:prstGeom prst="rect">
            <a:avLst/>
          </a:prstGeom>
          <a:noFill/>
        </p:spPr>
        <p:txBody>
          <a:bodyPr wrap="square" rtlCol="0">
            <a:spAutoFit/>
          </a:bodyPr>
          <a:lstStyle/>
          <a:p>
            <a:pPr algn="ctr"/>
            <a:r>
              <a:rPr lang="uk-UA" b="1" dirty="0" smtClean="0">
                <a:latin typeface="Times New Roman" pitchFamily="18" charset="0"/>
                <a:cs typeface="Times New Roman" pitchFamily="18" charset="0"/>
              </a:rPr>
              <a:t>Мал</a:t>
            </a:r>
            <a:r>
              <a:rPr lang="uk-UA" dirty="0" smtClean="0">
                <a:latin typeface="Times New Roman" pitchFamily="18" charset="0"/>
                <a:cs typeface="Times New Roman" pitchFamily="18" charset="0"/>
              </a:rPr>
              <a:t>. Збільшене зображення фрагмента документа з лицьової сторони розсіяному освітлені</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146809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ндрей\Desktop\Новая папка\IMG_7833.JPG"/>
          <p:cNvPicPr>
            <a:picLocks noChangeAspect="1" noChangeArrowheads="1"/>
          </p:cNvPicPr>
          <p:nvPr/>
        </p:nvPicPr>
        <p:blipFill rotWithShape="1">
          <a:blip r:embed="rId2">
            <a:extLst>
              <a:ext uri="{28A0092B-C50C-407E-A947-70E740481C1C}">
                <a14:useLocalDpi xmlns:a14="http://schemas.microsoft.com/office/drawing/2010/main" val="0"/>
              </a:ext>
            </a:extLst>
          </a:blip>
          <a:srcRect l="4224" t="40202" r="47355" b="35911"/>
          <a:stretch/>
        </p:blipFill>
        <p:spPr bwMode="auto">
          <a:xfrm>
            <a:off x="755576" y="1412776"/>
            <a:ext cx="7709480" cy="2852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5576" y="4653136"/>
            <a:ext cx="7709480" cy="707886"/>
          </a:xfrm>
          <a:prstGeom prst="rect">
            <a:avLst/>
          </a:prstGeom>
          <a:noFill/>
        </p:spPr>
        <p:txBody>
          <a:bodyPr wrap="square" rtlCol="0">
            <a:spAutoFit/>
          </a:bodyPr>
          <a:lstStyle/>
          <a:p>
            <a:pPr algn="ctr"/>
            <a:r>
              <a:rPr lang="uk-UA" sz="2000" b="1" dirty="0" smtClean="0">
                <a:latin typeface="Times New Roman" pitchFamily="18" charset="0"/>
                <a:cs typeface="Times New Roman" pitchFamily="18" charset="0"/>
              </a:rPr>
              <a:t>Мал</a:t>
            </a:r>
            <a:r>
              <a:rPr lang="uk-UA" sz="2000" dirty="0" smtClean="0">
                <a:latin typeface="Times New Roman" pitchFamily="18" charset="0"/>
                <a:cs typeface="Times New Roman" pitchFamily="18" charset="0"/>
              </a:rPr>
              <a:t>. Збільшене зображення фрагмента документа із </a:t>
            </a:r>
            <a:r>
              <a:rPr lang="uk-UA" sz="2000" dirty="0" err="1" smtClean="0">
                <a:latin typeface="Times New Roman" pitchFamily="18" charset="0"/>
                <a:cs typeface="Times New Roman" pitchFamily="18" charset="0"/>
              </a:rPr>
              <a:t>зворотньої</a:t>
            </a:r>
            <a:r>
              <a:rPr lang="uk-UA" sz="2000" dirty="0" smtClean="0">
                <a:latin typeface="Times New Roman" pitchFamily="18" charset="0"/>
                <a:cs typeface="Times New Roman" pitchFamily="18" charset="0"/>
              </a:rPr>
              <a:t> сторони розсіяному освітлені</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351463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1143000"/>
          </a:xfrm>
        </p:spPr>
        <p:txBody>
          <a:bodyPr anchor="t">
            <a:noAutofit/>
          </a:bodyPr>
          <a:lstStyle/>
          <a:p>
            <a:pPr lvl="1" algn="ctr" rtl="0">
              <a:spcBef>
                <a:spcPct val="0"/>
              </a:spcBef>
            </a:pPr>
            <a:r>
              <a:rPr lang="ru-RU" sz="3200" dirty="0" err="1" smtClean="0">
                <a:latin typeface="Times New Roman" pitchFamily="18" charset="0"/>
                <a:cs typeface="Times New Roman" pitchFamily="18" charset="0"/>
              </a:rPr>
              <a:t>Питання</a:t>
            </a:r>
            <a:r>
              <a:rPr lang="ru-RU" sz="3200" dirty="0" smtClean="0">
                <a:latin typeface="Times New Roman" pitchFamily="18" charset="0"/>
                <a:cs typeface="Times New Roman" pitchFamily="18" charset="0"/>
              </a:rPr>
              <a:t> 4: </a:t>
            </a:r>
            <a:r>
              <a:rPr lang="uk-UA" sz="3200" dirty="0" smtClean="0">
                <a:latin typeface="Times New Roman" pitchFamily="18" charset="0"/>
                <a:cs typeface="Times New Roman" pitchFamily="18" charset="0"/>
              </a:rPr>
              <a:t>Фотографування зображень на копіювальному папері</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 </a:t>
            </a:r>
            <a:endParaRPr lang="ru-RU" sz="3200" dirty="0">
              <a:latin typeface="Times New Roman" pitchFamily="18" charset="0"/>
              <a:cs typeface="Times New Roman" pitchFamily="18" charset="0"/>
            </a:endParaRPr>
          </a:p>
        </p:txBody>
      </p:sp>
      <p:sp>
        <p:nvSpPr>
          <p:cNvPr id="3" name="Объект 2"/>
          <p:cNvSpPr>
            <a:spLocks noGrp="1"/>
          </p:cNvSpPr>
          <p:nvPr>
            <p:ph idx="1"/>
          </p:nvPr>
        </p:nvSpPr>
        <p:spPr>
          <a:xfrm>
            <a:off x="4788024" y="1412776"/>
            <a:ext cx="4176464" cy="5112568"/>
          </a:xfrm>
        </p:spPr>
        <p:txBody>
          <a:bodyPr>
            <a:normAutofit fontScale="85000" lnSpcReduction="20000"/>
          </a:bodyPr>
          <a:lstStyle/>
          <a:p>
            <a:pPr marL="0" indent="633413">
              <a:buNone/>
            </a:pPr>
            <a:r>
              <a:rPr lang="uk-UA" dirty="0">
                <a:latin typeface="Times New Roman" pitchFamily="18" charset="0"/>
                <a:cs typeface="Times New Roman" pitchFamily="18" charset="0"/>
              </a:rPr>
              <a:t>Копіювальний папір фотографується для відновлення змісту документів, при написанні яких він використовувався. Прийоми фотозйомки, які необхідно застосувати для одержання фотозображення текстів, що перебувають на копіювальних паперах, залежать від властивостей кольорового шару і основи, а також від </a:t>
            </a:r>
            <a:r>
              <a:rPr lang="uk-UA" dirty="0" err="1">
                <a:latin typeface="Times New Roman" pitchFamily="18" charset="0"/>
                <a:cs typeface="Times New Roman" pitchFamily="18" charset="0"/>
              </a:rPr>
              <a:t>ступен</a:t>
            </a:r>
            <a:r>
              <a:rPr lang="uk-UA" dirty="0">
                <a:latin typeface="Times New Roman" pitchFamily="18" charset="0"/>
                <a:cs typeface="Times New Roman" pitchFamily="18" charset="0"/>
              </a:rPr>
              <a:t> чіткості штрихів.</a:t>
            </a:r>
            <a:endParaRPr lang="ru-RU" dirty="0">
              <a:latin typeface="Times New Roman" pitchFamily="18" charset="0"/>
              <a:cs typeface="Times New Roman" pitchFamily="18" charset="0"/>
            </a:endParaRPr>
          </a:p>
          <a:p>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196812" y="1484784"/>
            <a:ext cx="4464496" cy="424815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196812" y="5877272"/>
            <a:ext cx="4464496" cy="923330"/>
          </a:xfrm>
          <a:prstGeom prst="rect">
            <a:avLst/>
          </a:prstGeom>
        </p:spPr>
        <p:txBody>
          <a:bodyPr wrap="square">
            <a:spAutoFit/>
          </a:bodyPr>
          <a:lstStyle/>
          <a:p>
            <a:pPr algn="ctr"/>
            <a:r>
              <a:rPr lang="uk-UA" b="1" dirty="0">
                <a:latin typeface="Times New Roman" pitchFamily="18" charset="0"/>
                <a:cs typeface="Times New Roman" pitchFamily="18" charset="0"/>
              </a:rPr>
              <a:t>Мал. </a:t>
            </a:r>
            <a:r>
              <a:rPr lang="uk-UA" dirty="0">
                <a:latin typeface="Times New Roman" pitchFamily="18" charset="0"/>
                <a:cs typeface="Times New Roman" pitchFamily="18" charset="0"/>
              </a:rPr>
              <a:t>8. Фотозйомка зображення на копіювальному папері в </a:t>
            </a:r>
            <a:r>
              <a:rPr lang="uk-UA" dirty="0" err="1">
                <a:latin typeface="Times New Roman" pitchFamily="18" charset="0"/>
                <a:cs typeface="Times New Roman" pitchFamily="18" charset="0"/>
              </a:rPr>
              <a:t>навскрізному</a:t>
            </a:r>
            <a:r>
              <a:rPr lang="uk-UA" dirty="0">
                <a:latin typeface="Times New Roman" pitchFamily="18" charset="0"/>
                <a:cs typeface="Times New Roman" pitchFamily="18" charset="0"/>
              </a:rPr>
              <a:t> світлі</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487846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76672"/>
            <a:ext cx="8424936" cy="5976664"/>
          </a:xfrm>
        </p:spPr>
        <p:txBody>
          <a:bodyPr>
            <a:normAutofit/>
          </a:bodyPr>
          <a:lstStyle/>
          <a:p>
            <a:pPr marL="0" indent="633413">
              <a:buNone/>
            </a:pPr>
            <a:r>
              <a:rPr lang="uk-UA" dirty="0">
                <a:latin typeface="Times New Roman" pitchFamily="18" charset="0"/>
                <a:cs typeface="Times New Roman" pitchFamily="18" charset="0"/>
              </a:rPr>
              <a:t>Про деякі можливості застосування програми </a:t>
            </a:r>
            <a:r>
              <a:rPr lang="ru-RU" dirty="0">
                <a:latin typeface="Times New Roman" pitchFamily="18" charset="0"/>
                <a:cs typeface="Times New Roman" pitchFamily="18" charset="0"/>
              </a:rPr>
              <a:t>«PHOTOSHOP»</a:t>
            </a:r>
            <a:r>
              <a:rPr lang="uk-UA" dirty="0">
                <a:latin typeface="Times New Roman" pitchFamily="18" charset="0"/>
                <a:cs typeface="Times New Roman" pitchFamily="18" charset="0"/>
              </a:rPr>
              <a:t> під час встановлення невидимих чи слабо видимих рукописних текстів.</a:t>
            </a:r>
            <a:endParaRPr lang="ru-RU" dirty="0">
              <a:latin typeface="Times New Roman" pitchFamily="18" charset="0"/>
              <a:cs typeface="Times New Roman" pitchFamily="18" charset="0"/>
            </a:endParaRPr>
          </a:p>
          <a:p>
            <a:pPr marL="0" indent="633413">
              <a:buNone/>
            </a:pPr>
            <a:r>
              <a:rPr lang="ru-RU" b="1" dirty="0" err="1" smtClean="0">
                <a:latin typeface="Times New Roman" pitchFamily="18" charset="0"/>
                <a:cs typeface="Times New Roman" pitchFamily="18" charset="0"/>
              </a:rPr>
              <a:t>Adobe</a:t>
            </a:r>
            <a:r>
              <a:rPr lang="ru-RU" b="1" dirty="0" smtClean="0">
                <a:latin typeface="Times New Roman" pitchFamily="18" charset="0"/>
                <a:cs typeface="Times New Roman" pitchFamily="18" charset="0"/>
              </a:rPr>
              <a:t> </a:t>
            </a:r>
            <a:r>
              <a:rPr lang="ru-RU" b="1" dirty="0" err="1">
                <a:latin typeface="Times New Roman" pitchFamily="18" charset="0"/>
                <a:cs typeface="Times New Roman" pitchFamily="18" charset="0"/>
              </a:rPr>
              <a:t>Photoshop</a:t>
            </a:r>
            <a:r>
              <a:rPr lang="uk-UA" b="1" dirty="0">
                <a:latin typeface="Times New Roman" pitchFamily="18" charset="0"/>
                <a:cs typeface="Times New Roman" pitchFamily="18" charset="0"/>
              </a:rPr>
              <a:t> </a:t>
            </a:r>
            <a:r>
              <a:rPr lang="uk-UA" dirty="0">
                <a:latin typeface="Times New Roman" pitchFamily="18" charset="0"/>
                <a:cs typeface="Times New Roman" pitchFamily="18" charset="0"/>
              </a:rPr>
              <a:t>– графічний редактор, розроблений і розповсюджений фірмою </a:t>
            </a:r>
            <a:r>
              <a:rPr lang="ru-RU" dirty="0" err="1">
                <a:latin typeface="Times New Roman" pitchFamily="18" charset="0"/>
                <a:cs typeface="Times New Roman" pitchFamily="18" charset="0"/>
              </a:rPr>
              <a:t>Adobe</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Systems</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Спочатку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програма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розроблена</a:t>
            </a:r>
            <a:r>
              <a:rPr lang="ru-RU" dirty="0">
                <a:latin typeface="Times New Roman" pitchFamily="18" charset="0"/>
                <a:cs typeface="Times New Roman" pitchFamily="18" charset="0"/>
              </a:rPr>
              <a:t> як редактор </a:t>
            </a:r>
            <a:r>
              <a:rPr lang="ru-RU" dirty="0" err="1">
                <a:latin typeface="Times New Roman" pitchFamily="18" charset="0"/>
                <a:cs typeface="Times New Roman" pitchFamily="18" charset="0"/>
              </a:rPr>
              <a:t>зображень</a:t>
            </a:r>
            <a:r>
              <a:rPr lang="ru-RU" dirty="0">
                <a:latin typeface="Times New Roman" pitchFamily="18" charset="0"/>
                <a:cs typeface="Times New Roman" pitchFamily="18" charset="0"/>
              </a:rPr>
              <a:t> у </a:t>
            </a:r>
            <a:r>
              <a:rPr lang="ru-RU" dirty="0" err="1">
                <a:latin typeface="Times New Roman" pitchFamily="18" charset="0"/>
                <a:cs typeface="Times New Roman" pitchFamily="18" charset="0"/>
              </a:rPr>
              <a:t>поліграфії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Photoshop</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тісно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пов’язаний</a:t>
            </a:r>
            <a:r>
              <a:rPr lang="ru-RU" dirty="0">
                <a:latin typeface="Times New Roman" pitchFamily="18" charset="0"/>
                <a:cs typeface="Times New Roman" pitchFamily="18" charset="0"/>
              </a:rPr>
              <a:t> з </a:t>
            </a:r>
            <a:r>
              <a:rPr lang="ru-RU" dirty="0" err="1">
                <a:latin typeface="Times New Roman" pitchFamily="18" charset="0"/>
                <a:cs typeface="Times New Roman" pitchFamily="18" charset="0"/>
              </a:rPr>
              <a:t>іншими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програмами</a:t>
            </a:r>
            <a:r>
              <a:rPr lang="ru-RU" dirty="0">
                <a:latin typeface="Times New Roman" pitchFamily="18" charset="0"/>
                <a:cs typeface="Times New Roman" pitchFamily="18" charset="0"/>
              </a:rPr>
              <a:t> для </a:t>
            </a:r>
            <a:r>
              <a:rPr lang="ru-RU" dirty="0" err="1">
                <a:latin typeface="Times New Roman" pitchFamily="18" charset="0"/>
                <a:cs typeface="Times New Roman" pitchFamily="18" charset="0"/>
              </a:rPr>
              <a:t>обробки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медіафайлів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анімації</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іншої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матеріалів</a:t>
            </a:r>
            <a:r>
              <a:rPr lang="ru-RU" dirty="0">
                <a:latin typeface="Times New Roman" pitchFamily="18" charset="0"/>
                <a:cs typeface="Times New Roman" pitchFamily="18" charset="0"/>
              </a:rPr>
              <a:t>.</a:t>
            </a:r>
          </a:p>
        </p:txBody>
      </p:sp>
    </p:spTree>
    <p:extLst>
      <p:ext uri="{BB962C8B-B14F-4D97-AF65-F5344CB8AC3E}">
        <p14:creationId xmlns:p14="http://schemas.microsoft.com/office/powerpoint/2010/main" val="215267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640960" cy="6480720"/>
          </a:xfrm>
        </p:spPr>
        <p:txBody>
          <a:bodyPr>
            <a:normAutofit fontScale="85000" lnSpcReduction="20000"/>
          </a:bodyPr>
          <a:lstStyle/>
          <a:p>
            <a:pPr marL="0" indent="0" algn="ctr">
              <a:buNone/>
            </a:pPr>
            <a:r>
              <a:rPr lang="ru-RU" dirty="0" err="1">
                <a:latin typeface="Times New Roman" pitchFamily="18" charset="0"/>
                <a:cs typeface="Times New Roman" pitchFamily="18" charset="0"/>
              </a:rPr>
              <a:t>Серед</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можливостей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Adobe</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Photoshop</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можна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виділити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такі</a:t>
            </a:r>
            <a:r>
              <a:rPr lang="ru-RU" dirty="0">
                <a:latin typeface="Times New Roman" pitchFamily="18" charset="0"/>
                <a:cs typeface="Times New Roman" pitchFamily="18" charset="0"/>
              </a:rPr>
              <a:t>:</a:t>
            </a:r>
          </a:p>
          <a:p>
            <a:pPr marL="514350" indent="-514350">
              <a:buFont typeface="+mj-lt"/>
              <a:buAutoNum type="arabicPeriod"/>
            </a:pPr>
            <a:r>
              <a:rPr lang="ru-RU" dirty="0" err="1" smtClean="0">
                <a:latin typeface="Times New Roman" pitchFamily="18" charset="0"/>
                <a:cs typeface="Times New Roman" pitchFamily="18" charset="0"/>
              </a:rPr>
              <a:t>висока</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якість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обробки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графічних</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зображень</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marL="514350" indent="-514350">
              <a:buFont typeface="+mj-lt"/>
              <a:buAutoNum type="arabicPeriod"/>
            </a:pPr>
            <a:r>
              <a:rPr lang="ru-RU" dirty="0" err="1" smtClean="0">
                <a:latin typeface="Times New Roman" pitchFamily="18" charset="0"/>
                <a:cs typeface="Times New Roman" pitchFamily="18" charset="0"/>
              </a:rPr>
              <a:t>зручність</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і простота в </a:t>
            </a:r>
            <a:r>
              <a:rPr lang="ru-RU" dirty="0" err="1">
                <a:latin typeface="Times New Roman" pitchFamily="18" charset="0"/>
                <a:cs typeface="Times New Roman" pitchFamily="18" charset="0"/>
              </a:rPr>
              <a:t>експлуатації</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marL="514350" indent="-514350">
              <a:buFont typeface="+mj-lt"/>
              <a:buAutoNum type="arabicPeriod"/>
            </a:pPr>
            <a:r>
              <a:rPr lang="ru-RU" dirty="0" err="1" smtClean="0">
                <a:latin typeface="Times New Roman" pitchFamily="18" charset="0"/>
                <a:cs typeface="Times New Roman" pitchFamily="18" charset="0"/>
              </a:rPr>
              <a:t>значні</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можливості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що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дозволяють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виконувати</a:t>
            </a:r>
            <a:r>
              <a:rPr lang="ru-RU" dirty="0">
                <a:latin typeface="Times New Roman" pitchFamily="18" charset="0"/>
                <a:cs typeface="Times New Roman" pitchFamily="18" charset="0"/>
              </a:rPr>
              <a:t> будь-</a:t>
            </a:r>
            <a:r>
              <a:rPr lang="ru-RU" dirty="0" err="1">
                <a:latin typeface="Times New Roman" pitchFamily="18" charset="0"/>
                <a:cs typeface="Times New Roman" pitchFamily="18" charset="0"/>
              </a:rPr>
              <a:t>які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операції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створення</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обробки</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зображень</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marL="514350" indent="-514350">
              <a:buFont typeface="+mj-lt"/>
              <a:buAutoNum type="arabicPeriod"/>
            </a:pPr>
            <a:r>
              <a:rPr lang="ru-RU" dirty="0" err="1" smtClean="0">
                <a:latin typeface="Times New Roman" pitchFamily="18" charset="0"/>
                <a:cs typeface="Times New Roman" pitchFamily="18" charset="0"/>
              </a:rPr>
              <a:t>широкі</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можливості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автоматизації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обробки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растрових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зображень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які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ґрунтуються</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використанні</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сценаріїв</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marL="514350" indent="-514350">
              <a:buFont typeface="+mj-lt"/>
              <a:buAutoNum type="arabicPeriod"/>
            </a:pPr>
            <a:r>
              <a:rPr lang="ru-RU" dirty="0" err="1" smtClean="0">
                <a:latin typeface="Times New Roman" pitchFamily="18" charset="0"/>
                <a:cs typeface="Times New Roman" pitchFamily="18" charset="0"/>
              </a:rPr>
              <a:t>сучасний</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механізм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роботи</a:t>
            </a:r>
            <a:r>
              <a:rPr lang="ru-RU" dirty="0">
                <a:latin typeface="Times New Roman" pitchFamily="18" charset="0"/>
                <a:cs typeface="Times New Roman" pitchFamily="18" charset="0"/>
              </a:rPr>
              <a:t> з </a:t>
            </a:r>
            <a:r>
              <a:rPr lang="ru-RU" dirty="0" err="1">
                <a:latin typeface="Times New Roman" pitchFamily="18" charset="0"/>
                <a:cs typeface="Times New Roman" pitchFamily="18" charset="0"/>
              </a:rPr>
              <a:t>кольоровими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профілями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які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допускають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їх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втілення</a:t>
            </a:r>
            <a:r>
              <a:rPr lang="ru-RU" dirty="0">
                <a:latin typeface="Times New Roman" pitchFamily="18" charset="0"/>
                <a:cs typeface="Times New Roman" pitchFamily="18" charset="0"/>
              </a:rPr>
              <a:t> у </a:t>
            </a:r>
            <a:r>
              <a:rPr lang="ru-RU" dirty="0" err="1">
                <a:latin typeface="Times New Roman" pitchFamily="18" charset="0"/>
                <a:cs typeface="Times New Roman" pitchFamily="18" charset="0"/>
              </a:rPr>
              <a:t>файли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зображень</a:t>
            </a:r>
            <a:r>
              <a:rPr lang="ru-RU" dirty="0">
                <a:latin typeface="Times New Roman" pitchFamily="18" charset="0"/>
                <a:cs typeface="Times New Roman" pitchFamily="18" charset="0"/>
              </a:rPr>
              <a:t> з метою </a:t>
            </a:r>
            <a:r>
              <a:rPr lang="ru-RU" dirty="0" err="1">
                <a:latin typeface="Times New Roman" pitchFamily="18" charset="0"/>
                <a:cs typeface="Times New Roman" pitchFamily="18" charset="0"/>
              </a:rPr>
              <a:t>автоматизованої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корекції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кольорових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параметрів</a:t>
            </a:r>
            <a:r>
              <a:rPr lang="ru-RU" dirty="0">
                <a:latin typeface="Times New Roman" pitchFamily="18" charset="0"/>
                <a:cs typeface="Times New Roman" pitchFamily="18" charset="0"/>
              </a:rPr>
              <a:t> при </a:t>
            </a:r>
            <a:r>
              <a:rPr lang="ru-RU" dirty="0" err="1">
                <a:latin typeface="Times New Roman" pitchFamily="18" charset="0"/>
                <a:cs typeface="Times New Roman" pitchFamily="18" charset="0"/>
              </a:rPr>
              <a:t>виведенні</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друк</a:t>
            </a:r>
            <a:r>
              <a:rPr lang="ru-RU" dirty="0">
                <a:latin typeface="Times New Roman" pitchFamily="18" charset="0"/>
                <a:cs typeface="Times New Roman" pitchFamily="18" charset="0"/>
              </a:rPr>
              <a:t> для </a:t>
            </a:r>
            <a:r>
              <a:rPr lang="ru-RU" dirty="0" err="1">
                <a:latin typeface="Times New Roman" pitchFamily="18" charset="0"/>
                <a:cs typeface="Times New Roman" pitchFamily="18" charset="0"/>
              </a:rPr>
              <a:t>різних</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пристроїв</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marL="514350" indent="-514350">
              <a:buFont typeface="+mj-lt"/>
              <a:buAutoNum type="arabicPeriod"/>
            </a:pPr>
            <a:r>
              <a:rPr lang="ru-RU" dirty="0" err="1" smtClean="0">
                <a:latin typeface="Times New Roman" pitchFamily="18" charset="0"/>
                <a:cs typeface="Times New Roman" pitchFamily="18" charset="0"/>
              </a:rPr>
              <a:t>значний</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набір</a:t>
            </a:r>
            <a:r>
              <a:rPr lang="ru-RU" dirty="0">
                <a:latin typeface="Times New Roman" pitchFamily="18" charset="0"/>
                <a:cs typeface="Times New Roman" pitchFamily="18" charset="0"/>
              </a:rPr>
              <a:t> команд </a:t>
            </a:r>
            <a:r>
              <a:rPr lang="ru-RU" dirty="0" err="1">
                <a:latin typeface="Times New Roman" pitchFamily="18" charset="0"/>
                <a:cs typeface="Times New Roman" pitchFamily="18" charset="0"/>
              </a:rPr>
              <a:t>фільтрації</a:t>
            </a:r>
            <a:r>
              <a:rPr lang="ru-RU" dirty="0">
                <a:latin typeface="Times New Roman" pitchFamily="18" charset="0"/>
                <a:cs typeface="Times New Roman" pitchFamily="18" charset="0"/>
              </a:rPr>
              <a:t>, за </a:t>
            </a:r>
            <a:r>
              <a:rPr lang="ru-RU" dirty="0" err="1">
                <a:latin typeface="Times New Roman" pitchFamily="18" charset="0"/>
                <a:cs typeface="Times New Roman" pitchFamily="18" charset="0"/>
              </a:rPr>
              <a:t>допомогою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можна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створювати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найрізноманітніші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художні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ефекти</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ін</a:t>
            </a:r>
            <a:r>
              <a:rPr lang="ru-RU" dirty="0">
                <a:latin typeface="Times New Roman" pitchFamily="18" charset="0"/>
                <a:cs typeface="Times New Roman" pitchFamily="18" charset="0"/>
              </a:rPr>
              <a:t>.</a:t>
            </a:r>
          </a:p>
          <a:p>
            <a:endParaRPr lang="ru-RU" dirty="0"/>
          </a:p>
        </p:txBody>
      </p:sp>
    </p:spTree>
    <p:extLst>
      <p:ext uri="{BB962C8B-B14F-4D97-AF65-F5344CB8AC3E}">
        <p14:creationId xmlns:p14="http://schemas.microsoft.com/office/powerpoint/2010/main" val="1574874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496944" cy="4536504"/>
          </a:xfrm>
        </p:spPr>
        <p:txBody>
          <a:bodyPr/>
          <a:lstStyle/>
          <a:p>
            <a:pPr marL="0" indent="0">
              <a:buNone/>
            </a:pPr>
            <a:r>
              <a:rPr lang="ru-RU" sz="2400" dirty="0">
                <a:latin typeface="Times New Roman" pitchFamily="18" charset="0"/>
                <a:cs typeface="Times New Roman" pitchFamily="18" charset="0"/>
              </a:rPr>
              <a:t>У </a:t>
            </a:r>
            <a:r>
              <a:rPr lang="ru-RU" sz="2400" dirty="0" err="1">
                <a:latin typeface="Times New Roman" pitchFamily="18" charset="0"/>
                <a:cs typeface="Times New Roman" pitchFamily="18" charset="0"/>
              </a:rPr>
              <a:t>багатьох</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випадках</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щоб</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отримати</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позитивний</a:t>
            </a:r>
            <a:r>
              <a:rPr lang="ru-RU" sz="2400" dirty="0">
                <a:latin typeface="Times New Roman" pitchFamily="18" charset="0"/>
                <a:cs typeface="Times New Roman" pitchFamily="18" charset="0"/>
              </a:rPr>
              <a:t> результат, </a:t>
            </a:r>
            <a:r>
              <a:rPr lang="ru-RU" sz="2400" dirty="0" err="1">
                <a:latin typeface="Times New Roman" pitchFamily="18" charset="0"/>
                <a:cs typeface="Times New Roman" pitchFamily="18" charset="0"/>
              </a:rPr>
              <a:t>достатньо</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лише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відсканувати</a:t>
            </a:r>
            <a:r>
              <a:rPr lang="ru-RU" sz="2400" dirty="0">
                <a:latin typeface="Times New Roman" pitchFamily="18" charset="0"/>
                <a:cs typeface="Times New Roman" pitchFamily="18" charset="0"/>
              </a:rPr>
              <a:t> документ на </a:t>
            </a:r>
            <a:r>
              <a:rPr lang="ru-RU" sz="2400" dirty="0" err="1">
                <a:latin typeface="Times New Roman" pitchFamily="18" charset="0"/>
                <a:cs typeface="Times New Roman" pitchFamily="18" charset="0"/>
              </a:rPr>
              <a:t>звичайному</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сканері</a:t>
            </a:r>
            <a:r>
              <a:rPr lang="ru-RU" sz="2400" dirty="0">
                <a:latin typeface="Times New Roman" pitchFamily="18" charset="0"/>
                <a:cs typeface="Times New Roman" pitchFamily="18" charset="0"/>
              </a:rPr>
              <a:t> та </a:t>
            </a:r>
            <a:r>
              <a:rPr lang="ru-RU" sz="2400" dirty="0" err="1">
                <a:latin typeface="Times New Roman" pitchFamily="18" charset="0"/>
                <a:cs typeface="Times New Roman" pitchFamily="18" charset="0"/>
              </a:rPr>
              <a:t>обробити</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його</a:t>
            </a:r>
            <a:r>
              <a:rPr lang="ru-RU" sz="2400" dirty="0">
                <a:latin typeface="Times New Roman" pitchFamily="18" charset="0"/>
                <a:cs typeface="Times New Roman" pitchFamily="18" charset="0"/>
              </a:rPr>
              <a:t> у </a:t>
            </a:r>
            <a:r>
              <a:rPr lang="ru-RU" sz="2400" dirty="0" err="1">
                <a:latin typeface="Times New Roman" pitchFamily="18" charset="0"/>
                <a:cs typeface="Times New Roman" pitchFamily="18" charset="0"/>
              </a:rPr>
              <a:t>програмі</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Adobe</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Photoshop</a:t>
            </a:r>
            <a:r>
              <a:rPr lang="ru-RU" sz="2400" dirty="0">
                <a:latin typeface="Times New Roman" pitchFamily="18" charset="0"/>
                <a:cs typeface="Times New Roman" pitchFamily="18" charset="0"/>
              </a:rPr>
              <a:t> (рис. 1, 2).</a:t>
            </a:r>
          </a:p>
          <a:p>
            <a:endParaRPr lang="ru-RU" dirty="0"/>
          </a:p>
        </p:txBody>
      </p:sp>
      <p:pic>
        <p:nvPicPr>
          <p:cNvPr id="4" name="Рисунок 3" descr="Описание: E:\дослідження посмертний медальйон\фото113.jpg"/>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72816"/>
            <a:ext cx="3024336" cy="2736304"/>
          </a:xfrm>
          <a:prstGeom prst="rect">
            <a:avLst/>
          </a:prstGeom>
          <a:ln>
            <a:noFill/>
          </a:ln>
          <a:effectLst>
            <a:outerShdw blurRad="292100" dist="139700" dir="2700000" algn="tl" rotWithShape="0">
              <a:srgbClr val="333333">
                <a:alpha val="65000"/>
              </a:srgbClr>
            </a:outerShdw>
          </a:effectLst>
        </p:spPr>
      </p:pic>
      <p:pic>
        <p:nvPicPr>
          <p:cNvPr id="5" name="Рисунок 4" descr="Описание: E:\дослідження посмертний медальйон\фото11356+4654.jpg"/>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772816"/>
            <a:ext cx="3024336" cy="2736304"/>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539552" y="4797152"/>
            <a:ext cx="3024336" cy="1261884"/>
          </a:xfrm>
          <a:prstGeom prst="rect">
            <a:avLst/>
          </a:prstGeom>
        </p:spPr>
        <p:txBody>
          <a:bodyPr wrap="square">
            <a:spAutoFit/>
          </a:bodyPr>
          <a:lstStyle/>
          <a:p>
            <a:pPr algn="ctr"/>
            <a:r>
              <a:rPr lang="ru-RU" sz="1900" b="1" dirty="0">
                <a:latin typeface="Times New Roman" pitchFamily="18" charset="0"/>
                <a:cs typeface="Times New Roman" pitchFamily="18" charset="0"/>
              </a:rPr>
              <a:t>Рис. 1.</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Зображення</a:t>
            </a:r>
            <a:r>
              <a:rPr lang="ru-RU" sz="1900" dirty="0">
                <a:latin typeface="Times New Roman" pitchFamily="18" charset="0"/>
                <a:cs typeface="Times New Roman" pitchFamily="18" charset="0"/>
              </a:rPr>
              <a:t> записки з посмертного </a:t>
            </a:r>
            <a:r>
              <a:rPr lang="ru-RU" sz="1900" dirty="0" err="1">
                <a:latin typeface="Times New Roman" pitchFamily="18" charset="0"/>
                <a:cs typeface="Times New Roman" pitchFamily="18" charset="0"/>
              </a:rPr>
              <a:t>медальйона</a:t>
            </a:r>
            <a:r>
              <a:rPr lang="ru-RU" sz="1900" dirty="0">
                <a:latin typeface="Times New Roman" pitchFamily="18" charset="0"/>
                <a:cs typeface="Times New Roman" pitchFamily="18" charset="0"/>
              </a:rPr>
              <a:t> з </a:t>
            </a:r>
            <a:r>
              <a:rPr lang="ru-RU" sz="1900" dirty="0" err="1">
                <a:latin typeface="Times New Roman" pitchFamily="18" charset="0"/>
                <a:cs typeface="Times New Roman" pitchFamily="18" charset="0"/>
              </a:rPr>
              <a:t>вицвілим</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рукописним</a:t>
            </a:r>
            <a:r>
              <a:rPr lang="ru-RU" sz="1900" dirty="0">
                <a:latin typeface="Times New Roman" pitchFamily="18" charset="0"/>
                <a:cs typeface="Times New Roman" pitchFamily="18" charset="0"/>
              </a:rPr>
              <a:t> текстом.</a:t>
            </a:r>
          </a:p>
        </p:txBody>
      </p:sp>
      <p:sp>
        <p:nvSpPr>
          <p:cNvPr id="7" name="Прямоугольник 6"/>
          <p:cNvSpPr/>
          <p:nvPr/>
        </p:nvSpPr>
        <p:spPr>
          <a:xfrm>
            <a:off x="5006679" y="4812359"/>
            <a:ext cx="3024336" cy="1554272"/>
          </a:xfrm>
          <a:prstGeom prst="rect">
            <a:avLst/>
          </a:prstGeom>
        </p:spPr>
        <p:txBody>
          <a:bodyPr wrap="square">
            <a:spAutoFit/>
          </a:bodyPr>
          <a:lstStyle/>
          <a:p>
            <a:pPr algn="ctr"/>
            <a:r>
              <a:rPr lang="ru-RU" sz="1900" b="1" dirty="0">
                <a:latin typeface="Times New Roman" pitchFamily="18" charset="0"/>
                <a:cs typeface="Times New Roman" pitchFamily="18" charset="0"/>
              </a:rPr>
              <a:t>Рис. 2.</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Зображення</a:t>
            </a:r>
            <a:r>
              <a:rPr lang="ru-RU" sz="1900" dirty="0">
                <a:latin typeface="Times New Roman" pitchFamily="18" charset="0"/>
                <a:cs typeface="Times New Roman" pitchFamily="18" charset="0"/>
              </a:rPr>
              <a:t> записки з посмертного </a:t>
            </a:r>
            <a:r>
              <a:rPr lang="ru-RU" sz="1900" dirty="0" err="1">
                <a:latin typeface="Times New Roman" pitchFamily="18" charset="0"/>
                <a:cs typeface="Times New Roman" pitchFamily="18" charset="0"/>
              </a:rPr>
              <a:t>медальйона</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після</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обробки</a:t>
            </a:r>
            <a:r>
              <a:rPr lang="ru-RU" sz="1900" dirty="0">
                <a:latin typeface="Times New Roman" pitchFamily="18" charset="0"/>
                <a:cs typeface="Times New Roman" pitchFamily="18" charset="0"/>
              </a:rPr>
              <a:t> у </a:t>
            </a:r>
            <a:r>
              <a:rPr lang="ru-RU" sz="1900" dirty="0" err="1">
                <a:latin typeface="Times New Roman" pitchFamily="18" charset="0"/>
                <a:cs typeface="Times New Roman" pitchFamily="18" charset="0"/>
              </a:rPr>
              <a:t>програмі</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Adobe</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Photoshop</a:t>
            </a:r>
            <a:r>
              <a:rPr lang="ru-RU" sz="1900" dirty="0">
                <a:latin typeface="Times New Roman" pitchFamily="18" charset="0"/>
                <a:cs typeface="Times New Roman" pitchFamily="18" charset="0"/>
              </a:rPr>
              <a:t>.</a:t>
            </a:r>
          </a:p>
        </p:txBody>
      </p:sp>
    </p:spTree>
    <p:extLst>
      <p:ext uri="{BB962C8B-B14F-4D97-AF65-F5344CB8AC3E}">
        <p14:creationId xmlns:p14="http://schemas.microsoft.com/office/powerpoint/2010/main" val="1045119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09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35696" y="2492896"/>
            <a:ext cx="5544616"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Дякую</a:t>
            </a: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за </a:t>
            </a:r>
            <a:r>
              <a:rPr lang="ru-RU"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увагу</a:t>
            </a: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3392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784976" cy="1143000"/>
          </a:xfrm>
        </p:spPr>
        <p:txBody>
          <a:bodyPr anchor="t">
            <a:normAutofit fontScale="90000"/>
          </a:bodyPr>
          <a:lstStyle/>
          <a:p>
            <a:r>
              <a:rPr lang="ru-RU" sz="4000" dirty="0" err="1">
                <a:latin typeface="Times New Roman" pitchFamily="18" charset="0"/>
                <a:cs typeface="Times New Roman" pitchFamily="18" charset="0"/>
              </a:rPr>
              <a:t>Питання</a:t>
            </a:r>
            <a:r>
              <a:rPr lang="ru-RU" sz="4000" dirty="0">
                <a:latin typeface="Times New Roman" pitchFamily="18" charset="0"/>
                <a:cs typeface="Times New Roman" pitchFamily="18" charset="0"/>
              </a:rPr>
              <a:t> </a:t>
            </a:r>
            <a:r>
              <a:rPr lang="ru-RU" sz="4000" dirty="0" smtClean="0">
                <a:latin typeface="Times New Roman" pitchFamily="18" charset="0"/>
                <a:cs typeface="Times New Roman" pitchFamily="18" charset="0"/>
              </a:rPr>
              <a:t>1: </a:t>
            </a:r>
            <a:r>
              <a:rPr lang="ru-RU" sz="4000" dirty="0" err="1">
                <a:latin typeface="Times New Roman" pitchFamily="18" charset="0"/>
                <a:cs typeface="Times New Roman" pitchFamily="18" charset="0"/>
              </a:rPr>
              <a:t>Фотографування</a:t>
            </a:r>
            <a:r>
              <a:rPr lang="ru-RU" sz="4000" dirty="0">
                <a:latin typeface="Times New Roman" pitchFamily="18" charset="0"/>
                <a:cs typeface="Times New Roman" pitchFamily="18" charset="0"/>
              </a:rPr>
              <a:t> </a:t>
            </a:r>
            <a:r>
              <a:rPr lang="ru-RU" sz="4000" dirty="0" err="1">
                <a:latin typeface="Times New Roman" pitchFamily="18" charset="0"/>
                <a:cs typeface="Times New Roman" pitchFamily="18" charset="0"/>
              </a:rPr>
              <a:t>загального</a:t>
            </a:r>
            <a:r>
              <a:rPr lang="ru-RU" sz="4000" dirty="0">
                <a:latin typeface="Times New Roman" pitchFamily="18" charset="0"/>
                <a:cs typeface="Times New Roman" pitchFamily="18" charset="0"/>
              </a:rPr>
              <a:t> </a:t>
            </a:r>
            <a:r>
              <a:rPr lang="ru-RU" sz="4000" dirty="0" err="1">
                <a:latin typeface="Times New Roman" pitchFamily="18" charset="0"/>
                <a:cs typeface="Times New Roman" pitchFamily="18" charset="0"/>
              </a:rPr>
              <a:t>вигляду</a:t>
            </a:r>
            <a:r>
              <a:rPr lang="ru-RU" sz="4000" dirty="0">
                <a:latin typeface="Times New Roman" pitchFamily="18" charset="0"/>
                <a:cs typeface="Times New Roman" pitchFamily="18" charset="0"/>
              </a:rPr>
              <a:t> </a:t>
            </a:r>
            <a:r>
              <a:rPr lang="ru-RU" sz="4000" dirty="0" err="1" smtClean="0">
                <a:latin typeface="Times New Roman" pitchFamily="18" charset="0"/>
                <a:cs typeface="Times New Roman" pitchFamily="18" charset="0"/>
              </a:rPr>
              <a:t>документів</a:t>
            </a:r>
            <a:r>
              <a:rPr lang="ru-RU" dirty="0"/>
              <a:t/>
            </a:r>
            <a:br>
              <a:rPr lang="ru-RU" dirty="0"/>
            </a:br>
            <a:endParaRPr lang="ru-RU" dirty="0"/>
          </a:p>
        </p:txBody>
      </p:sp>
      <p:sp>
        <p:nvSpPr>
          <p:cNvPr id="3" name="Объект 2"/>
          <p:cNvSpPr>
            <a:spLocks noGrp="1"/>
          </p:cNvSpPr>
          <p:nvPr>
            <p:ph idx="1"/>
          </p:nvPr>
        </p:nvSpPr>
        <p:spPr>
          <a:xfrm>
            <a:off x="5076056" y="1484784"/>
            <a:ext cx="3888432" cy="5184576"/>
          </a:xfrm>
        </p:spPr>
        <p:txBody>
          <a:bodyPr>
            <a:normAutofit/>
          </a:bodyPr>
          <a:lstStyle/>
          <a:p>
            <a:pPr marL="0" indent="530225">
              <a:buNone/>
            </a:pPr>
            <a:r>
              <a:rPr lang="uk-UA" sz="2800" dirty="0">
                <a:latin typeface="Times New Roman" pitchFamily="18" charset="0"/>
                <a:cs typeface="Times New Roman" pitchFamily="18" charset="0"/>
              </a:rPr>
              <a:t>Фотозйомка загального виду документа здійснюється для одержання фотокопії і може проводитися на місці його виявлення при проведенні слідчої дії або в ході експертного дослідження в лабораторних умовах.</a:t>
            </a:r>
            <a:endParaRPr lang="ru-RU" sz="2800" dirty="0">
              <a:latin typeface="Times New Roman" pitchFamily="18" charset="0"/>
              <a:cs typeface="Times New Roman" pitchFamily="18" charset="0"/>
            </a:endParaRPr>
          </a:p>
          <a:p>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4752528" cy="437443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79512" y="6088889"/>
            <a:ext cx="4752528" cy="923330"/>
          </a:xfrm>
          <a:prstGeom prst="rect">
            <a:avLst/>
          </a:prstGeom>
          <a:noFill/>
        </p:spPr>
        <p:txBody>
          <a:bodyPr wrap="square" rtlCol="0">
            <a:spAutoFit/>
          </a:bodyPr>
          <a:lstStyle/>
          <a:p>
            <a:pPr algn="ctr"/>
            <a:r>
              <a:rPr lang="uk-UA" b="1" dirty="0">
                <a:latin typeface="Times New Roman" pitchFamily="18" charset="0"/>
                <a:cs typeface="Times New Roman" pitchFamily="18" charset="0"/>
              </a:rPr>
              <a:t>Мал. 1. </a:t>
            </a:r>
            <a:r>
              <a:rPr lang="uk-UA" dirty="0">
                <a:latin typeface="Times New Roman" pitchFamily="18" charset="0"/>
                <a:cs typeface="Times New Roman" pitchFamily="18" charset="0"/>
              </a:rPr>
              <a:t>Фотозйомка загального виду документів</a:t>
            </a:r>
            <a:endParaRPr lang="ru-RU"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511890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16632"/>
            <a:ext cx="8856984" cy="3744416"/>
          </a:xfrm>
        </p:spPr>
        <p:txBody>
          <a:bodyPr>
            <a:normAutofit/>
          </a:bodyPr>
          <a:lstStyle/>
          <a:p>
            <a:pPr marL="0" indent="633413">
              <a:buNone/>
            </a:pPr>
            <a:r>
              <a:rPr lang="uk-UA" sz="2400" b="1" dirty="0">
                <a:latin typeface="Times New Roman" pitchFamily="18" charset="0"/>
                <a:cs typeface="Times New Roman" pitchFamily="18" charset="0"/>
              </a:rPr>
              <a:t>М'яті та розірвані документи</a:t>
            </a:r>
            <a:r>
              <a:rPr lang="uk-UA" sz="2400" dirty="0">
                <a:latin typeface="Times New Roman" pitchFamily="18" charset="0"/>
                <a:cs typeface="Times New Roman" pitchFamily="18" charset="0"/>
              </a:rPr>
              <a:t> залежно від мети дослідження фотографують одним з двох способів. Перший спосіб застосовується для зйомки документів, у яких основне значення має текст або інше зображення. Для усунення впливу, що маскує, рельєф складок і пошкоджень на чіткість штрихів, документ освітлюють розсіяним світлом, що направляють під кутом, близьким до прямого.</a:t>
            </a:r>
            <a:endParaRPr lang="ru-RU" sz="2400" dirty="0">
              <a:latin typeface="Times New Roman" pitchFamily="18" charset="0"/>
              <a:cs typeface="Times New Roman" pitchFamily="18" charset="0"/>
            </a:endParaRPr>
          </a:p>
          <a:p>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852936"/>
            <a:ext cx="5867400" cy="30861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475656" y="6093296"/>
            <a:ext cx="5867400" cy="923330"/>
          </a:xfrm>
          <a:prstGeom prst="rect">
            <a:avLst/>
          </a:prstGeom>
          <a:noFill/>
        </p:spPr>
        <p:txBody>
          <a:bodyPr wrap="square" rtlCol="0">
            <a:spAutoFit/>
          </a:bodyPr>
          <a:lstStyle/>
          <a:p>
            <a:pPr algn="ctr"/>
            <a:r>
              <a:rPr lang="uk-UA" b="1" dirty="0">
                <a:latin typeface="Times New Roman" pitchFamily="18" charset="0"/>
                <a:cs typeface="Times New Roman" pitchFamily="18" charset="0"/>
              </a:rPr>
              <a:t>Мал. 2.</a:t>
            </a:r>
            <a:r>
              <a:rPr lang="uk-UA" dirty="0">
                <a:latin typeface="Times New Roman" pitchFamily="18" charset="0"/>
                <a:cs typeface="Times New Roman" pitchFamily="18" charset="0"/>
              </a:rPr>
              <a:t> Фотозйомка загального вигляду зім'ятих і порваних документів</a:t>
            </a:r>
            <a:endParaRPr lang="ru-RU"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2842997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251521" y="404664"/>
            <a:ext cx="8496944" cy="4896543"/>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251521" y="5505994"/>
            <a:ext cx="8496943" cy="369332"/>
          </a:xfrm>
          <a:prstGeom prst="rect">
            <a:avLst/>
          </a:prstGeom>
        </p:spPr>
        <p:txBody>
          <a:bodyPr wrap="square" anchor="ctr">
            <a:spAutoFit/>
          </a:bodyPr>
          <a:lstStyle/>
          <a:p>
            <a:pPr algn="ctr"/>
            <a:r>
              <a:rPr lang="uk-UA" b="1" dirty="0">
                <a:latin typeface="Times New Roman" pitchFamily="18" charset="0"/>
                <a:cs typeface="Times New Roman" pitchFamily="18" charset="0"/>
              </a:rPr>
              <a:t>Мал. 3.</a:t>
            </a:r>
            <a:r>
              <a:rPr lang="uk-UA" dirty="0">
                <a:latin typeface="Times New Roman" pitchFamily="18" charset="0"/>
                <a:cs typeface="Times New Roman" pitchFamily="18" charset="0"/>
              </a:rPr>
              <a:t> Фотозйомка загального виду документа в </a:t>
            </a:r>
            <a:r>
              <a:rPr lang="uk-UA" dirty="0" err="1">
                <a:latin typeface="Times New Roman" pitchFamily="18" charset="0"/>
                <a:cs typeface="Times New Roman" pitchFamily="18" charset="0"/>
              </a:rPr>
              <a:t>косонаправленому</a:t>
            </a:r>
            <a:r>
              <a:rPr lang="uk-UA" dirty="0">
                <a:latin typeface="Times New Roman" pitchFamily="18" charset="0"/>
                <a:cs typeface="Times New Roman" pitchFamily="18" charset="0"/>
              </a:rPr>
              <a:t> світлі</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783510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1143000"/>
          </a:xfrm>
        </p:spPr>
        <p:txBody>
          <a:bodyPr anchor="t">
            <a:normAutofit fontScale="90000"/>
          </a:bodyPr>
          <a:lstStyle/>
          <a:p>
            <a:pPr lvl="1" algn="ctr" rtl="0">
              <a:spcBef>
                <a:spcPct val="0"/>
              </a:spcBef>
            </a:pPr>
            <a:r>
              <a:rPr lang="ru-RU" sz="2800" dirty="0" err="1" smtClean="0">
                <a:solidFill>
                  <a:srgbClr val="FF0000"/>
                </a:solidFill>
                <a:latin typeface="Times New Roman" pitchFamily="18" charset="0"/>
                <a:cs typeface="Times New Roman" pitchFamily="18" charset="0"/>
              </a:rPr>
              <a:t>Питання</a:t>
            </a:r>
            <a:r>
              <a:rPr lang="ru-RU" sz="2800" dirty="0" smtClean="0">
                <a:solidFill>
                  <a:srgbClr val="FF0000"/>
                </a:solidFill>
                <a:latin typeface="Times New Roman" pitchFamily="18" charset="0"/>
                <a:cs typeface="Times New Roman" pitchFamily="18" charset="0"/>
              </a:rPr>
              <a:t> 2: </a:t>
            </a:r>
            <a:r>
              <a:rPr lang="uk-UA" sz="2800" dirty="0" smtClean="0">
                <a:solidFill>
                  <a:srgbClr val="FF0000"/>
                </a:solidFill>
                <a:latin typeface="Times New Roman" pitchFamily="18" charset="0"/>
                <a:cs typeface="Times New Roman" pitchFamily="18" charset="0"/>
              </a:rPr>
              <a:t>Техніка фотографування дописок, додрукувань і підчищень, витравлених, залитих і закреслених записів у документах</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r>
              <a:rPr lang="ru-RU" dirty="0" smtClean="0"/>
              <a:t> </a:t>
            </a:r>
            <a:endParaRPr lang="ru-RU" dirty="0"/>
          </a:p>
        </p:txBody>
      </p:sp>
      <p:sp>
        <p:nvSpPr>
          <p:cNvPr id="3" name="Объект 2"/>
          <p:cNvSpPr>
            <a:spLocks noGrp="1"/>
          </p:cNvSpPr>
          <p:nvPr>
            <p:ph idx="1"/>
          </p:nvPr>
        </p:nvSpPr>
        <p:spPr>
          <a:xfrm>
            <a:off x="323528" y="1600200"/>
            <a:ext cx="8640960" cy="4997152"/>
          </a:xfrm>
        </p:spPr>
        <p:txBody>
          <a:bodyPr>
            <a:normAutofit fontScale="85000" lnSpcReduction="20000"/>
          </a:bodyPr>
          <a:lstStyle/>
          <a:p>
            <a:pPr marL="0" indent="633413">
              <a:buNone/>
            </a:pPr>
            <a:r>
              <a:rPr lang="uk-UA" sz="3300" dirty="0">
                <a:latin typeface="Times New Roman" pitchFamily="18" charset="0"/>
                <a:cs typeface="Times New Roman" pitchFamily="18" charset="0"/>
              </a:rPr>
              <a:t>Фотографування документів з ознаками дописки або домальовування проводиться для виявлення розходжень у штрихах текстів та інших зображень. Особливості в структурі штрихів, що утворюються при дописці або домальовуванні, виражаються в різному відкладенні барвника щодо волокон паперу, у ширині штрихів, в утворенні </a:t>
            </a:r>
            <a:r>
              <a:rPr lang="uk-UA" sz="3300" dirty="0" err="1">
                <a:latin typeface="Times New Roman" pitchFamily="18" charset="0"/>
                <a:cs typeface="Times New Roman" pitchFamily="18" charset="0"/>
              </a:rPr>
              <a:t>розпливів</a:t>
            </a:r>
            <a:r>
              <a:rPr lang="uk-UA" sz="3300" dirty="0">
                <a:latin typeface="Times New Roman" pitchFamily="18" charset="0"/>
                <a:cs typeface="Times New Roman" pitchFamily="18" charset="0"/>
              </a:rPr>
              <a:t> по краях штрихів тощо. Для фотографічного виявлення і фіксації структурних ознак, фотозйомку штрихів роблять зі збільшенням до 20 </a:t>
            </a:r>
            <a:r>
              <a:rPr lang="uk-UA" sz="3300" dirty="0" err="1">
                <a:latin typeface="Times New Roman" pitchFamily="18" charset="0"/>
                <a:cs typeface="Times New Roman" pitchFamily="18" charset="0"/>
              </a:rPr>
              <a:t>крат</a:t>
            </a:r>
            <a:r>
              <a:rPr lang="uk-UA" sz="3300" dirty="0">
                <a:latin typeface="Times New Roman" pitchFamily="18" charset="0"/>
                <a:cs typeface="Times New Roman" pitchFamily="18" charset="0"/>
              </a:rPr>
              <a:t>. </a:t>
            </a:r>
            <a:endParaRPr lang="ru-RU" sz="3300" dirty="0">
              <a:latin typeface="Times New Roman" pitchFamily="18" charset="0"/>
              <a:cs typeface="Times New Roman" pitchFamily="18" charset="0"/>
            </a:endParaRPr>
          </a:p>
          <a:p>
            <a:pPr marL="0" indent="633413">
              <a:buNone/>
            </a:pPr>
            <a:r>
              <a:rPr lang="uk-UA" sz="3300" dirty="0">
                <a:latin typeface="Times New Roman" pitchFamily="18" charset="0"/>
                <a:cs typeface="Times New Roman" pitchFamily="18" charset="0"/>
              </a:rPr>
              <a:t>Структурні ознаки штрихів найкраще виявляються вертикальним освітленням, при якому знижується дія тіней від волокон паперу </a:t>
            </a:r>
            <a:endParaRPr lang="ru-RU" sz="3300"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3399000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496944" cy="5184576"/>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316553" y="5582528"/>
            <a:ext cx="8496944" cy="707886"/>
          </a:xfrm>
          <a:prstGeom prst="rect">
            <a:avLst/>
          </a:prstGeom>
        </p:spPr>
        <p:txBody>
          <a:bodyPr wrap="square" anchor="ctr">
            <a:spAutoFit/>
          </a:bodyPr>
          <a:lstStyle/>
          <a:p>
            <a:pPr algn="ctr"/>
            <a:r>
              <a:rPr lang="uk-UA" sz="2000" b="1" dirty="0">
                <a:latin typeface="Times New Roman" pitchFamily="18" charset="0"/>
                <a:cs typeface="Times New Roman" pitchFamily="18" charset="0"/>
              </a:rPr>
              <a:t>Мал. 4. </a:t>
            </a:r>
            <a:r>
              <a:rPr lang="uk-UA" sz="2000" dirty="0">
                <a:latin typeface="Times New Roman" pitchFamily="18" charset="0"/>
                <a:cs typeface="Times New Roman" pitchFamily="18" charset="0"/>
              </a:rPr>
              <a:t>Вертикальне освітлення при фотозйомці структурних ознак штрихів</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1860789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7"/>
            <a:ext cx="8496944" cy="5329956"/>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297519" y="5816347"/>
            <a:ext cx="8496944" cy="400110"/>
          </a:xfrm>
          <a:prstGeom prst="rect">
            <a:avLst/>
          </a:prstGeom>
        </p:spPr>
        <p:txBody>
          <a:bodyPr wrap="square">
            <a:spAutoFit/>
          </a:bodyPr>
          <a:lstStyle/>
          <a:p>
            <a:pPr algn="ctr"/>
            <a:r>
              <a:rPr lang="uk-UA" sz="2000" b="1" dirty="0">
                <a:latin typeface="Times New Roman" pitchFamily="18" charset="0"/>
                <a:cs typeface="Times New Roman" pitchFamily="18" charset="0"/>
              </a:rPr>
              <a:t>Мал. 5. </a:t>
            </a:r>
            <a:r>
              <a:rPr lang="uk-UA" sz="2000" dirty="0">
                <a:latin typeface="Times New Roman" pitchFamily="18" charset="0"/>
                <a:cs typeface="Times New Roman" pitchFamily="18" charset="0"/>
              </a:rPr>
              <a:t>Фотозйомка підчищень у </a:t>
            </a:r>
            <a:r>
              <a:rPr lang="uk-UA" sz="2000" dirty="0" err="1">
                <a:latin typeface="Times New Roman" pitchFamily="18" charset="0"/>
                <a:cs typeface="Times New Roman" pitchFamily="18" charset="0"/>
              </a:rPr>
              <a:t>кососпрямованому</a:t>
            </a:r>
            <a:r>
              <a:rPr lang="uk-UA" sz="2000" dirty="0">
                <a:latin typeface="Times New Roman" pitchFamily="18" charset="0"/>
                <a:cs typeface="Times New Roman" pitchFamily="18" charset="0"/>
              </a:rPr>
              <a:t> світлі</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415067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640960" cy="4968551"/>
          </a:xfrm>
          <a:prstGeom prst="rect">
            <a:avLst/>
          </a:prstGeom>
          <a:noFill/>
          <a:ln>
            <a:noFill/>
          </a:ln>
        </p:spPr>
      </p:pic>
      <p:sp>
        <p:nvSpPr>
          <p:cNvPr id="5" name="Прямоугольник 4"/>
          <p:cNvSpPr/>
          <p:nvPr/>
        </p:nvSpPr>
        <p:spPr>
          <a:xfrm>
            <a:off x="251520" y="5693186"/>
            <a:ext cx="8640960" cy="400110"/>
          </a:xfrm>
          <a:prstGeom prst="rect">
            <a:avLst/>
          </a:prstGeom>
        </p:spPr>
        <p:txBody>
          <a:bodyPr wrap="square">
            <a:spAutoFit/>
          </a:bodyPr>
          <a:lstStyle/>
          <a:p>
            <a:pPr algn="ctr"/>
            <a:r>
              <a:rPr lang="uk-UA" sz="2000" b="1" dirty="0">
                <a:latin typeface="Times New Roman" pitchFamily="18" charset="0"/>
                <a:cs typeface="Times New Roman" pitchFamily="18" charset="0"/>
              </a:rPr>
              <a:t>Мал. 6.</a:t>
            </a:r>
            <a:r>
              <a:rPr lang="uk-UA" sz="2000" dirty="0">
                <a:latin typeface="Times New Roman" pitchFamily="18" charset="0"/>
                <a:cs typeface="Times New Roman" pitchFamily="18" charset="0"/>
              </a:rPr>
              <a:t> Фотозйомка підчищень у </a:t>
            </a:r>
            <a:r>
              <a:rPr lang="uk-UA" sz="2000" dirty="0" err="1">
                <a:latin typeface="Times New Roman" pitchFamily="18" charset="0"/>
                <a:cs typeface="Times New Roman" pitchFamily="18" charset="0"/>
              </a:rPr>
              <a:t>навскрізному</a:t>
            </a:r>
            <a:r>
              <a:rPr lang="uk-UA" sz="2000" dirty="0">
                <a:latin typeface="Times New Roman" pitchFamily="18" charset="0"/>
                <a:cs typeface="Times New Roman" pitchFamily="18" charset="0"/>
              </a:rPr>
              <a:t> світлі</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311441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736</Words>
  <Application>Microsoft Office PowerPoint</Application>
  <PresentationFormat>Экран (4:3)</PresentationFormat>
  <Paragraphs>51</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 Використання фотографічних методів дослідження в технічній експертизі документів </vt:lpstr>
      <vt:lpstr>План лекціЇ </vt:lpstr>
      <vt:lpstr>Питання 1: Фотографування загального вигляду документів </vt:lpstr>
      <vt:lpstr>Презентация PowerPoint</vt:lpstr>
      <vt:lpstr>Презентация PowerPoint</vt:lpstr>
      <vt:lpstr>Питання 2: Техніка фотографування дописок, додрукувань і підчищень, витравлених, залитих і закреслених записів у документах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Питання 3: Фотографування спалених і обвуглених документів</vt:lpstr>
      <vt:lpstr>Презентация PowerPoint</vt:lpstr>
      <vt:lpstr>Презентация PowerPoint</vt:lpstr>
      <vt:lpstr>Питання 4: Фотографування зображень на копіювальному папері  </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Тема 6: Використання фотографічних методів дослідження в технічній експертизі документів </dc:title>
  <dc:creator>Андрей</dc:creator>
  <cp:lastModifiedBy>Admin</cp:lastModifiedBy>
  <cp:revision>18</cp:revision>
  <dcterms:created xsi:type="dcterms:W3CDTF">2016-04-01T07:36:48Z</dcterms:created>
  <dcterms:modified xsi:type="dcterms:W3CDTF">2018-02-22T07:10:30Z</dcterms:modified>
</cp:coreProperties>
</file>