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7" r:id="rId4"/>
    <p:sldId id="268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58" r:id="rId18"/>
    <p:sldId id="281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82" d="100"/>
          <a:sy n="82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BE3E0-7508-4F2E-9449-5DA065E2F9C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FFC9F-A8CD-4689-9E55-6E61D7574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4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FFC9F-A8CD-4689-9E55-6E61D7574A6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783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5FFC9F-A8CD-4689-9E55-6E61D7574A6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952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918648" cy="2738735"/>
          </a:xfrm>
        </p:spPr>
        <p:txBody>
          <a:bodyPr>
            <a:normAutofit fontScale="90000"/>
          </a:bodyPr>
          <a:lstStyle/>
          <a:p>
            <a:br>
              <a:rPr lang="ru-RU" sz="49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9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Використання фотографічних методів для фотографування слідів </a:t>
            </a:r>
            <a:r>
              <a:rPr lang="uk-UA" sz="49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трасологічного</a:t>
            </a:r>
            <a:r>
              <a:rPr lang="uk-UA" sz="49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походження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8337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4. Ріжучі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4800" b="1" u="sng" dirty="0">
                <a:latin typeface="Times New Roman" pitchFamily="18" charset="0"/>
                <a:cs typeface="Times New Roman" pitchFamily="18" charset="0"/>
              </a:rPr>
              <a:t>Різання</a:t>
            </a: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 - це технологічний процес, в якому руйнуються зв'язки між частинками оброблюваної заготовки по заданій поверхні.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1412776"/>
            <a:ext cx="7920880" cy="4873744"/>
          </a:xfrm>
          <a:prstGeom prst="round2Diag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16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Окремі види різання: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1428760"/>
          </a:xfrm>
        </p:spPr>
        <p:txBody>
          <a:bodyPr>
            <a:norm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Вільне різання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– це різання ножем або подібним інструментом.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429264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Ручний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різання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конструкційних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ножі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б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ножиці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в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гострозубці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г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ніж-різак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ґ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ножівка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дереву;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ножівка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металу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Poliyak-93\Desktop\КВСЗ\drEKqpq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8215370" cy="3286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4623158"/>
      </p:ext>
    </p:extLst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Розрубування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- 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197167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	Прийнято вважати пошкодження на перешкоді утворене в результаті ударного впливу на неї леза або досить масивного знаряддя.</a:t>
            </a:r>
          </a:p>
        </p:txBody>
      </p:sp>
      <p:pic>
        <p:nvPicPr>
          <p:cNvPr id="6146" name="Picture 2" descr="C:\Users\Poliyak-93\Desktop\КВСЗ\112979131_2_644x461_prodam-sokiru-dlya-rozrubuvannya-myasa-fotograf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0806" y="2285992"/>
            <a:ext cx="6177433" cy="4143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7151587"/>
      </p:ext>
    </p:extLst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uk-UA" sz="3200" b="1" u="sng" dirty="0">
                <a:latin typeface="Times New Roman" pitchFamily="18" charset="0"/>
                <a:cs typeface="Times New Roman" pitchFamily="18" charset="0"/>
              </a:rPr>
              <a:t>Довбально-рублячі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дія яких здійснюється шляхом нанесення на них ударів важким предметом</a:t>
            </a:r>
            <a:endParaRPr lang="ru-RU" sz="27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Poliyak-93\Desktop\КВСЗ\p_2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7620000" cy="36861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4929198"/>
            <a:ext cx="87868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 - долото; б - плоская стамеска; в - обыкновенная стамеска; г - клиновидное долото;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- полукруглая стамеска; е - широкая стамеска с ограничителем глубины долбления.</a:t>
            </a:r>
          </a:p>
        </p:txBody>
      </p:sp>
    </p:spTree>
    <p:extLst>
      <p:ext uri="{BB962C8B-B14F-4D97-AF65-F5344CB8AC3E}">
        <p14:creationId xmlns:p14="http://schemas.microsoft.com/office/powerpoint/2010/main" val="3035298827"/>
      </p:ext>
    </p:extLst>
  </p:cSld>
  <p:clrMapOvr>
    <a:masterClrMapping/>
  </p:clrMapOvr>
  <p:transition>
    <p:checke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Знаряддя перекусу: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Кусачки</a:t>
            </a: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Бокорозрізи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Плоскогубці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Poliyak-93\Desktop\КВСЗ\пр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928670"/>
            <a:ext cx="2714644" cy="1428750"/>
          </a:xfrm>
          <a:prstGeom prst="rect">
            <a:avLst/>
          </a:prstGeom>
          <a:noFill/>
        </p:spPr>
      </p:pic>
      <p:pic>
        <p:nvPicPr>
          <p:cNvPr id="9219" name="Picture 3" descr="C:\Users\Poliyak-93\Desktop\КВСЗ\Kusach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857232"/>
            <a:ext cx="2571768" cy="1571636"/>
          </a:xfrm>
          <a:prstGeom prst="rect">
            <a:avLst/>
          </a:prstGeom>
          <a:noFill/>
        </p:spPr>
      </p:pic>
      <p:pic>
        <p:nvPicPr>
          <p:cNvPr id="9220" name="Picture 4" descr="C:\Users\Poliyak-93\Desktop\КВСЗ\630ee8f48b5584535c247e06ee19e9c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571744"/>
            <a:ext cx="3810000" cy="1643075"/>
          </a:xfrm>
          <a:prstGeom prst="rect">
            <a:avLst/>
          </a:prstGeom>
          <a:noFill/>
        </p:spPr>
      </p:pic>
      <p:pic>
        <p:nvPicPr>
          <p:cNvPr id="9221" name="Picture 5" descr="C:\Users\Poliyak-93\Desktop\КВСЗ\1094500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4857760"/>
            <a:ext cx="3214677" cy="2000240"/>
          </a:xfrm>
          <a:prstGeom prst="rect">
            <a:avLst/>
          </a:prstGeom>
          <a:noFill/>
        </p:spPr>
      </p:pic>
      <p:pic>
        <p:nvPicPr>
          <p:cNvPr id="9222" name="Picture 6" descr="C:\Users\Poliyak-93\Desktop\КВСЗ\апроа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5114925"/>
            <a:ext cx="2628900" cy="1743075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0" y="2643182"/>
            <a:ext cx="95012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4643446"/>
            <a:ext cx="94297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365006"/>
      </p:ext>
    </p:extLst>
  </p:cSld>
  <p:clrMapOvr>
    <a:masterClrMapping/>
  </p:clrMapOvr>
  <p:transition>
    <p:split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071678"/>
          </a:xfrm>
        </p:spPr>
        <p:txBody>
          <a:bodyPr>
            <a:normAutofit/>
          </a:bodyPr>
          <a:lstStyle/>
          <a:p>
            <a:r>
              <a:rPr lang="uk-UA" sz="3200" b="1" u="sng" dirty="0" err="1">
                <a:latin typeface="Times New Roman" pitchFamily="18" charset="0"/>
                <a:cs typeface="Times New Roman" pitchFamily="18" charset="0"/>
              </a:rPr>
              <a:t>Сверління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єдиним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способом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лезової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отвору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суцільному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циліндричних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поверхонь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4233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 - ложечное; 6 -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раковинообразное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(бурав); в - шилообразное; г - центровое с плоской головкой (перка);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винтовое; е - спиральное 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шнековое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); ж - штопорное;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пробочное; и 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зенковочное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(зенковка коническая)</a:t>
            </a:r>
          </a:p>
        </p:txBody>
      </p:sp>
      <p:pic>
        <p:nvPicPr>
          <p:cNvPr id="8194" name="Picture 2" descr="C:\Users\Poliyak-93\Desktop\КВСЗ\св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7620000" cy="3857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5791"/>
      </p:ext>
    </p:extLst>
  </p:cSld>
  <p:clrMapOvr>
    <a:masterClrMapping/>
  </p:clrMapOvr>
  <p:transition>
    <p:strip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598" y="188640"/>
            <a:ext cx="8229600" cy="1417638"/>
          </a:xfrm>
        </p:spPr>
        <p:txBody>
          <a:bodyPr>
            <a:noAutofit/>
          </a:bodyPr>
          <a:lstStyle/>
          <a:p>
            <a:r>
              <a:rPr lang="uk-UA" sz="4800" b="1" u="sng" dirty="0">
                <a:latin typeface="Times New Roman" pitchFamily="18" charset="0"/>
                <a:cs typeface="Times New Roman" pitchFamily="18" charset="0"/>
              </a:rPr>
              <a:t>Способи фіксації слідів знарядь зламу: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6786" y="1844824"/>
            <a:ext cx="8229600" cy="428628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протоколі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фотографування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схем;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копіювання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зліпків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683567" y="1980929"/>
            <a:ext cx="6827765" cy="4359428"/>
          </a:xfrm>
          <a:prstGeom prst="snip2Diag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95229"/>
      </p:ext>
    </p:extLst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3744416" cy="648072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uk-UA" sz="2600" b="1" dirty="0">
                <a:latin typeface="Times New Roman" pitchFamily="18" charset="0"/>
                <a:cs typeface="Times New Roman" pitchFamily="18" charset="0"/>
              </a:rPr>
              <a:t>Сліди тиску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 - статичні сліди, вони є результатом удару (тиску) знаряддя на об'єкт та являють собою тривимірне (об'ємне) відображення робочої поверхні знаряддя, зворотне по рельєфу й дзеркальне по розташуванню його особливостей. Залежно від сили тиску й пластичності матеріалу ці сліди можуть характеризуватися різною глибиною й величиною відображуваних деталей.</a:t>
            </a:r>
          </a:p>
          <a:p>
            <a:pPr>
              <a:lnSpc>
                <a:spcPct val="120000"/>
              </a:lnSpc>
            </a:pPr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1026" name="Picture 2" descr="C:\Users\Андрей\Desktop\VK_Saved_Photo_ 63595379034072015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0" t="2613" r="8781" b="8539"/>
          <a:stretch/>
        </p:blipFill>
        <p:spPr bwMode="auto">
          <a:xfrm>
            <a:off x="3898574" y="1196752"/>
            <a:ext cx="5043948" cy="3790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962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96944" cy="2376264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Сліди ковзання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динамічні сліди, утворюються при дії предмета, що переміщується під кутом до поверхні, знаряддя зламу або інструмента. При цьому виступаючі частини робочої кромки залишають на поверхні об'ємні сліди у вигляді паралельних борозенок - трас.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C660108-1CC3-444A-AF5E-C4C2EE66E7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2044" r="2688" b="6030"/>
          <a:stretch/>
        </p:blipFill>
        <p:spPr>
          <a:xfrm>
            <a:off x="1043608" y="2588179"/>
            <a:ext cx="6876764" cy="42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59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Сліди різання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(розрубу, свердління, розпила) залишаються в результаті переміщення ріжучої кромки інструмента в середовищі об'єкта. Нерівності леза ріжучого інструменту відображаються у вигляді трас, подібних до трас в слідах ковзання.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Сліди ковзання й різання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 поверхні одних предметів відображаються у вигляді добре видимого рельєфу, на інших, вони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слабовиражені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Ступінь виразності рельєфу характеризується глибиною борозенок і відстанями між ними. Ці особливості неоднакові навіть для окремих ділянок одного сліду. Глибокі подряпини можуть чергуватися з більш дрібними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мікротрасами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Видимий рельєф дають інструменти з досить широкою робочою поверхнею (ріжучою кромкою) і яскраво вираженими дефектами. Більше дрібний рельєф (мікрорельєф) дають добре заточені інструменти.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18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cap="all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cap="all" dirty="0">
                <a:latin typeface="Times New Roman" pitchFamily="18" charset="0"/>
                <a:cs typeface="Times New Roman" pitchFamily="18" charset="0"/>
              </a:rPr>
              <a:t>лан </a:t>
            </a:r>
            <a:r>
              <a:rPr lang="ru-RU" b="1" cap="all" dirty="0" err="1">
                <a:latin typeface="Times New Roman" pitchFamily="18" charset="0"/>
                <a:cs typeface="Times New Roman" pitchFamily="18" charset="0"/>
              </a:rPr>
              <a:t>лекці</a:t>
            </a:r>
            <a:r>
              <a:rPr lang="uk-UA" b="1" cap="all" dirty="0">
                <a:latin typeface="Times New Roman" pitchFamily="18" charset="0"/>
                <a:cs typeface="Times New Roman" pitchFamily="18" charset="0"/>
              </a:rPr>
              <a:t>Ї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Характеристика слідів знарядь зламу і інструментів.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Особливості фотографування слідів тиску.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Особливості фотографування слідів ковзання, різання, розрубу, свердління.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Проведення порівняльних досліджень із використанням цифрових зображень.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256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Питання 2: Особливості фотографування слідів тиску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0" y="1484784"/>
            <a:ext cx="5495925" cy="4276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810865" y="1484784"/>
            <a:ext cx="32109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2313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Кут залежить від глибини сліду і величини (висоти) деталей. Чим глибше слід, тим під більшим кутом направляють світло. Для різних по глибині слідів кут може становити від 15 до 60°.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048" y="5780203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Мал. 1.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Фотозйомка слідів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i="1" dirty="0">
                <a:latin typeface="Times New Roman" pitchFamily="18" charset="0"/>
                <a:cs typeface="Times New Roman" pitchFamily="18" charset="0"/>
              </a:rPr>
              <a:t>знарядь зламу, що мають дві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i="1" dirty="0">
                <a:latin typeface="Times New Roman" pitchFamily="18" charset="0"/>
                <a:cs typeface="Times New Roman" pitchFamily="18" charset="0"/>
              </a:rPr>
              <a:t>робочі частини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741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Питання 3: Особливості фотографування слідів ковзання, різання, розрубу, свердління.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968552"/>
          </a:xfrm>
        </p:spPr>
        <p:txBody>
          <a:bodyPr>
            <a:normAutofit fontScale="85000" lnSpcReduction="10000"/>
          </a:bodyPr>
          <a:lstStyle/>
          <a:p>
            <a:pPr marL="0" indent="530225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Сліди ковзання, різання, розрубу характеризуються наявністю різних за величиною деталей, які розташовані в певному напрямку. Особливості рельєфу даних слідів виявляють за допомогою однобічного освітлення, що направлене під невеликими кутами (5-15°) до поверхні об'єкта й перпендикулярно трасам. Кут, під яким направляється пучок світла на поверхню предмета, залежить від глибини рельєфу і підбирається в кожному конкретному випадку: чим більше виступаючі деталі, які чергуються з більше дрібними, тим під більшим кутом повинне падати світло, щоб не губити деталі в тіньових ділянках (мал. 2).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805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3"/>
            <a:ext cx="7488832" cy="4752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83568" y="5447604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Мал. 2.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Вибір кута освітлення при фотозйомці слідів ковзання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446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632848" cy="47853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27584" y="5559919"/>
            <a:ext cx="7632848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Мал. 3.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Фотозйомка слідів розрубу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05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250" y="5954960"/>
            <a:ext cx="4960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Мал. 4.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Фотозйомка слідів свердління за допомогою скляної пластинки.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51" y="1772816"/>
            <a:ext cx="5024038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34998" y="188640"/>
            <a:ext cx="85134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/>
              <a:t> </a:t>
            </a:r>
            <a:endParaRPr lang="ru-RU" dirty="0"/>
          </a:p>
          <a:p>
            <a:pPr indent="530225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Пластинку встановлюють під кутом 45° до поверхні предмета за допомогою штатива або закріплюють перед слідом пластиліном, якщо об'єкт має досить великі розміри.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1765422"/>
            <a:ext cx="37444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0225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фотографування слідів свердління іноді застосовують і безтіньове освітлення. Воно застосовуються якщо слід висвітлюється одним або двома освітлювачами через стінки «світлового колодязя» - циліндра, виготовленого з тонкого білого паперу і установленого над слідом.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029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424936" cy="5256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95536" y="5965249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Мал. 5.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Безтіньове освітлення при фотозйомці слідів свердління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956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uk-UA" sz="3100" b="1" dirty="0">
                <a:latin typeface="Times New Roman" pitchFamily="18" charset="0"/>
                <a:cs typeface="Times New Roman" pitchFamily="18" charset="0"/>
              </a:rPr>
              <a:t>Питання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31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>
                <a:latin typeface="Times New Roman" pitchFamily="18" charset="0"/>
                <a:cs typeface="Times New Roman" pitchFamily="18" charset="0"/>
              </a:rPr>
              <a:t>Проведення порівняльних досліджень із використанням цифрових зображень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Відомі в криміналістичній експертизі технічні прийоми зводяться до трьох основного: </a:t>
            </a:r>
            <a:r>
              <a:rPr lang="uk-UA" sz="3100" b="1" dirty="0">
                <a:latin typeface="Times New Roman" pitchFamily="18" charset="0"/>
                <a:cs typeface="Times New Roman" pitchFamily="18" charset="0"/>
              </a:rPr>
              <a:t>зіставлення, накладення, сполучення. 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Всі ці прийоми легко реалізуються в оболонці графічних редакторів, призначених для обробки цифрових зображень.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100" b="1" dirty="0">
                <a:latin typeface="Times New Roman" pitchFamily="18" charset="0"/>
                <a:cs typeface="Times New Roman" pitchFamily="18" charset="0"/>
              </a:rPr>
              <a:t>Порівнювані об’єкти 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розміщаються у відкритих вікнах, що дозволяє переміщати зображення з одного вікна в інше, бачити зображення відразу в декількох масштабах. 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100" b="1" dirty="0">
                <a:latin typeface="Times New Roman" pitchFamily="18" charset="0"/>
                <a:cs typeface="Times New Roman" pitchFamily="18" charset="0"/>
              </a:rPr>
              <a:t>Редактор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 дозволяє працювати із шарами зображення. У вихідне зображення можна додавати один або кілька шарів (аналогічно додаванню фотографічних діапозитивів). Шари дають можливість редагувати, вклеювати, маскувати й переміщати вміст одного шару, не зачіпаючи вихідного стану графічних елементів, розташованих на інших шарах.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222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способом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проведене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графічних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редакторах,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спрощується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наявністю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копіювання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вирізання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вставки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зображень,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повороту на будь-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кут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дзеркальне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відображення.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При підготовці  криміналістичного дослідження необхідно відбити наступну інформацію: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•   використаний цифровий пристрій уведення із вказівкою моделі апарата, марки об'єктива, коротких технічних характеристик;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•   освітлення, світлофільтри, спеціальні режими;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•   назва й версія програми керування пристроєм уведення;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•   вихідні характеристики файлів із зображеннями: розміри, графічний формат, дозвіл, колірний режим;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•   назва й версія графічного редактора;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•  опис процедур обробки зображень із вказівкою параметрів зміни яскравості, контрасту й колірного балансу;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•   назва, характеристики, послідовність використання графічних фільтрів;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•   опис процедур комп'ютерного порівняння зображень;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• назва й версія текстового редактора, використаного для верстки висновку експерта;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•   параметри печатки, тип і марка принтера.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528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412776"/>
            <a:ext cx="8686800" cy="2290266"/>
          </a:xfrm>
        </p:spPr>
        <p:txBody>
          <a:bodyPr>
            <a:normAutofit/>
          </a:bodyPr>
          <a:lstStyle/>
          <a:p>
            <a:r>
              <a:rPr lang="uk-UA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 descr="C:\Users\Poliyak-93\Desktop\КВСЗ\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3768" y="3356992"/>
            <a:ext cx="3786182" cy="19463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420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335238" cy="42988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особливої групи знарядь зламу належать спеціально виготовлені у злочинних цілях інструменти та пристрої: 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гусяча лапа </a:t>
            </a:r>
          </a:p>
          <a:p>
            <a:r>
              <a:rPr lang="uk-UA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рак</a:t>
            </a:r>
          </a:p>
          <a:p>
            <a:r>
              <a:rPr lang="uk-UA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фомка</a:t>
            </a:r>
          </a:p>
          <a:p>
            <a:r>
              <a:rPr lang="uk-UA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уїстіті </a:t>
            </a:r>
          </a:p>
          <a:p>
            <a:r>
              <a:rPr lang="uk-UA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відмички та ін.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503625"/>
            <a:ext cx="7920880" cy="2020214"/>
          </a:xfrm>
          <a:prstGeom prst="roundRect">
            <a:avLst/>
          </a:prstGeom>
          <a:solidFill>
            <a:schemeClr val="bg2">
              <a:lumMod val="60000"/>
              <a:lumOff val="40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Характеристика слідів знарядь зламу і інструментів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7143505"/>
      </p:ext>
    </p:extLst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Класифікація знарядь зламу: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Ударні;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Довбальні;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Важільні;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Ріжучі;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Знаряддя комбінованого впливу.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00459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uk-UA" b="1" u="sng" dirty="0"/>
              <a:t>1. Ударні: 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/>
          </a:bodyPr>
          <a:lstStyle/>
          <a:p>
            <a:r>
              <a:rPr lang="uk-UA" dirty="0"/>
              <a:t>Молоток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Сокира 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Кувалда</a:t>
            </a:r>
            <a:endParaRPr lang="ru-RU" dirty="0"/>
          </a:p>
        </p:txBody>
      </p:sp>
      <p:pic>
        <p:nvPicPr>
          <p:cNvPr id="1026" name="Picture 2" descr="C:\Users\Poliyak-93\Desktop\КВСЗ\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214686"/>
            <a:ext cx="3457575" cy="1323975"/>
          </a:xfrm>
          <a:prstGeom prst="rect">
            <a:avLst/>
          </a:prstGeom>
          <a:noFill/>
        </p:spPr>
      </p:pic>
      <p:pic>
        <p:nvPicPr>
          <p:cNvPr id="1027" name="Picture 3" descr="C:\Users\Poliyak-93\Desktop\КВСЗ\1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214686"/>
            <a:ext cx="3190875" cy="1428750"/>
          </a:xfrm>
          <a:prstGeom prst="rect">
            <a:avLst/>
          </a:prstGeom>
          <a:noFill/>
        </p:spPr>
      </p:pic>
      <p:pic>
        <p:nvPicPr>
          <p:cNvPr id="1028" name="Picture 4" descr="C:\Users\Poliyak-93\Desktop\КВСЗ\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714356"/>
            <a:ext cx="3019425" cy="1514475"/>
          </a:xfrm>
          <a:prstGeom prst="rect">
            <a:avLst/>
          </a:prstGeom>
          <a:noFill/>
        </p:spPr>
      </p:pic>
      <p:pic>
        <p:nvPicPr>
          <p:cNvPr id="1029" name="Picture 5" descr="C:\Users\Poliyak-93\Desktop\КВСЗ\images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857232"/>
            <a:ext cx="2857500" cy="1600200"/>
          </a:xfrm>
          <a:prstGeom prst="rect">
            <a:avLst/>
          </a:prstGeom>
          <a:noFill/>
        </p:spPr>
      </p:pic>
      <p:pic>
        <p:nvPicPr>
          <p:cNvPr id="1030" name="Picture 6" descr="C:\Users\Poliyak-93\Desktop\КВСЗ\3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642918"/>
            <a:ext cx="2486025" cy="1838325"/>
          </a:xfrm>
          <a:prstGeom prst="rect">
            <a:avLst/>
          </a:prstGeom>
          <a:noFill/>
        </p:spPr>
      </p:pic>
      <p:pic>
        <p:nvPicPr>
          <p:cNvPr id="1031" name="Picture 7" descr="C:\Users\Poliyak-93\Desktop\КВСЗ\2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72806" y="4893873"/>
            <a:ext cx="3786182" cy="1946334"/>
          </a:xfrm>
          <a:prstGeom prst="rect">
            <a:avLst/>
          </a:prstGeom>
          <a:noFill/>
        </p:spPr>
      </p:pic>
      <p:pic>
        <p:nvPicPr>
          <p:cNvPr id="1032" name="Picture 8" descr="C:\Users\Poliyak-93\Desktop\КВСЗ\22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86050" y="5010150"/>
            <a:ext cx="2466975" cy="1847850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0" y="4643446"/>
            <a:ext cx="914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2571744"/>
            <a:ext cx="914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324509"/>
      </p:ext>
    </p:extLst>
  </p:cSld>
  <p:clrMapOvr>
    <a:masterClrMapping/>
  </p:clrMapOvr>
  <p:transition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Залишені сліди відображаються у вигляді вдавлень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oliyak-93\Desktop\КВСЗ\IMG_72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7302496" cy="4864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0565263"/>
      </p:ext>
    </p:extLst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2. Довбальні: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	Якщо удар спрямовується на ділянку перешкоди то ціль довбання – нанести проникаючі в глиб матеріалу перешкоди ушкодження з наступним їхнім розширенням в результаті чого виникають отвори, пролами.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395536" y="1412776"/>
            <a:ext cx="8496944" cy="4945182"/>
          </a:xfrm>
          <a:prstGeom prst="snip1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37926"/>
      </p:ext>
    </p:extLst>
  </p:cSld>
  <p:clrMapOvr>
    <a:masterClrMapping/>
  </p:clrMapOvr>
  <p:transition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/>
              <a:t>Види: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/>
              <a:t>Лом</a:t>
            </a:r>
          </a:p>
          <a:p>
            <a:endParaRPr lang="uk-UA" dirty="0"/>
          </a:p>
          <a:p>
            <a:endParaRPr lang="uk-UA" dirty="0"/>
          </a:p>
          <a:p>
            <a:r>
              <a:rPr lang="uk-UA" b="1" u="sng" dirty="0"/>
              <a:t>Кирка</a:t>
            </a:r>
          </a:p>
          <a:p>
            <a:endParaRPr lang="uk-UA" dirty="0"/>
          </a:p>
          <a:p>
            <a:endParaRPr lang="uk-UA" dirty="0"/>
          </a:p>
          <a:p>
            <a:r>
              <a:rPr lang="uk-UA" b="1" u="sng" dirty="0"/>
              <a:t>Шлямбур</a:t>
            </a:r>
            <a:endParaRPr lang="ru-RU" b="1" u="sng" dirty="0"/>
          </a:p>
        </p:txBody>
      </p:sp>
      <p:pic>
        <p:nvPicPr>
          <p:cNvPr id="3074" name="Picture 2" descr="C:\Users\Poliyak-93\Desktop\КВСЗ\л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14422"/>
            <a:ext cx="2466975" cy="1428760"/>
          </a:xfrm>
          <a:prstGeom prst="rect">
            <a:avLst/>
          </a:prstGeom>
          <a:noFill/>
        </p:spPr>
      </p:pic>
      <p:pic>
        <p:nvPicPr>
          <p:cNvPr id="3075" name="Picture 3" descr="C:\Users\Poliyak-93\Desktop\КВСЗ\л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642918"/>
            <a:ext cx="2928958" cy="2071702"/>
          </a:xfrm>
          <a:prstGeom prst="rect">
            <a:avLst/>
          </a:prstGeom>
          <a:noFill/>
        </p:spPr>
      </p:pic>
      <p:pic>
        <p:nvPicPr>
          <p:cNvPr id="3076" name="Picture 4" descr="C:\Users\Poliyak-93\Desktop\КВСЗ\кир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2786058"/>
            <a:ext cx="2924175" cy="1562100"/>
          </a:xfrm>
          <a:prstGeom prst="rect">
            <a:avLst/>
          </a:prstGeom>
          <a:noFill/>
        </p:spPr>
      </p:pic>
      <p:pic>
        <p:nvPicPr>
          <p:cNvPr id="3077" name="Picture 5" descr="C:\Users\Poliyak-93\Desktop\КВСЗ\3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2428868"/>
            <a:ext cx="2466975" cy="1847850"/>
          </a:xfrm>
          <a:prstGeom prst="rect">
            <a:avLst/>
          </a:prstGeom>
          <a:noFill/>
        </p:spPr>
      </p:pic>
      <p:pic>
        <p:nvPicPr>
          <p:cNvPr id="3078" name="Picture 6" descr="C:\Users\Poliyak-93\Desktop\КВСЗ\Черчн10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4071942"/>
            <a:ext cx="6004219" cy="2309323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0" y="257174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0" y="4144968"/>
            <a:ext cx="9144000" cy="141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560460"/>
      </p:ext>
    </p:extLst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3. Важільні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u="sng" dirty="0"/>
              <a:t>Фомка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b="1" u="sng" dirty="0"/>
              <a:t>Лом 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b="1" u="sng" dirty="0"/>
              <a:t>Арматура</a:t>
            </a:r>
            <a:endParaRPr lang="ru-RU" b="1" u="sng" dirty="0"/>
          </a:p>
        </p:txBody>
      </p:sp>
      <p:pic>
        <p:nvPicPr>
          <p:cNvPr id="4098" name="Picture 2" descr="C:\Users\Poliyak-93\Desktop\КВСЗ\ф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357298"/>
            <a:ext cx="2643206" cy="1214446"/>
          </a:xfrm>
          <a:prstGeom prst="rect">
            <a:avLst/>
          </a:prstGeom>
          <a:noFill/>
        </p:spPr>
      </p:pic>
      <p:pic>
        <p:nvPicPr>
          <p:cNvPr id="4099" name="Picture 3" descr="C:\Users\Poliyak-93\Desktop\КВСЗ\ф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285860"/>
            <a:ext cx="3543300" cy="1285875"/>
          </a:xfrm>
          <a:prstGeom prst="rect">
            <a:avLst/>
          </a:prstGeom>
          <a:noFill/>
        </p:spPr>
      </p:pic>
      <p:pic>
        <p:nvPicPr>
          <p:cNvPr id="4101" name="Picture 5" descr="C:\Users\Poliyak-93\Desktop\КВСЗ\л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2571744"/>
            <a:ext cx="4429156" cy="1690692"/>
          </a:xfrm>
          <a:prstGeom prst="rect">
            <a:avLst/>
          </a:prstGeom>
          <a:noFill/>
        </p:spPr>
      </p:pic>
      <p:pic>
        <p:nvPicPr>
          <p:cNvPr id="4102" name="Picture 6" descr="C:\Users\Poliyak-93\Desktop\КВСЗ\а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9" y="4786322"/>
            <a:ext cx="2571768" cy="1524000"/>
          </a:xfrm>
          <a:prstGeom prst="rect">
            <a:avLst/>
          </a:prstGeom>
          <a:noFill/>
        </p:spPr>
      </p:pic>
      <p:pic>
        <p:nvPicPr>
          <p:cNvPr id="4103" name="Picture 7" descr="C:\Users\Poliyak-93\Desktop\КВСЗ\а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97488" y="4240213"/>
            <a:ext cx="3781425" cy="2238375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0" y="2571744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1481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607534"/>
      </p:ext>
    </p:extLst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816</Words>
  <Application>Microsoft Office PowerPoint</Application>
  <PresentationFormat>Экран (4:3)</PresentationFormat>
  <Paragraphs>118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  Використання фотографічних методів для фотографування слідів трасологічного походження </vt:lpstr>
      <vt:lpstr>План лекціЇ  </vt:lpstr>
      <vt:lpstr>Презентация PowerPoint</vt:lpstr>
      <vt:lpstr>Класифікація знарядь зламу: </vt:lpstr>
      <vt:lpstr>1. Ударні: </vt:lpstr>
      <vt:lpstr>Залишені сліди відображаються у вигляді вдавлень</vt:lpstr>
      <vt:lpstr>2. Довбальні:</vt:lpstr>
      <vt:lpstr>Види:</vt:lpstr>
      <vt:lpstr>3. Важільні</vt:lpstr>
      <vt:lpstr>4. Ріжучі</vt:lpstr>
      <vt:lpstr>Окремі види різання:</vt:lpstr>
      <vt:lpstr>Розрубування - </vt:lpstr>
      <vt:lpstr>Довбально-рублячі – дія яких здійснюється шляхом нанесення на них ударів важким предметом</vt:lpstr>
      <vt:lpstr>Знаряддя перекусу:</vt:lpstr>
      <vt:lpstr>Сверління - є єдиним способом лезової обробки для створення отвору у суцільному матеріалі і використовується для обробки лише внутрішніх циліндричних поверхонь.</vt:lpstr>
      <vt:lpstr>Способи фіксації слідів знарядь зламу:</vt:lpstr>
      <vt:lpstr>Презентация PowerPoint</vt:lpstr>
      <vt:lpstr>Презентация PowerPoint</vt:lpstr>
      <vt:lpstr>Презентация PowerPoint</vt:lpstr>
      <vt:lpstr>Питання 2: Особливості фотографування слідів тиску </vt:lpstr>
      <vt:lpstr>Питання 3: Особливості фотографування слідів ковзання, різання, розрубу, свердління. </vt:lpstr>
      <vt:lpstr>Презентация PowerPoint</vt:lpstr>
      <vt:lpstr>Презентация PowerPoint</vt:lpstr>
      <vt:lpstr>Презентация PowerPoint</vt:lpstr>
      <vt:lpstr>Презентация PowerPoint</vt:lpstr>
      <vt:lpstr>Питання 4: Проведення порівняльних досліджень із використанням цифрових зображень </vt:lpstr>
      <vt:lpstr>Порівняння способом сполучення, проведене в графічних редакторах, значно спрощується наявністю функцій виділення, копіювання, вирізання, вставки частин зображень, їхнього повороту на будь-який кут і дзеркальне відображення.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4: Використання фотографічних методів для фотографування слідів трасологічного походження </dc:title>
  <dc:creator>Андрей</dc:creator>
  <cp:lastModifiedBy>Пользователь</cp:lastModifiedBy>
  <cp:revision>23</cp:revision>
  <dcterms:created xsi:type="dcterms:W3CDTF">2016-04-01T05:00:48Z</dcterms:created>
  <dcterms:modified xsi:type="dcterms:W3CDTF">2018-11-07T10:16:17Z</dcterms:modified>
</cp:coreProperties>
</file>